
<file path=[Content_Types].xml><?xml version="1.0" encoding="utf-8"?>
<Types xmlns="http://schemas.openxmlformats.org/package/2006/content-types">
  <Default Extension="emf" ContentType="image/x-emf"/>
  <Default Extension="jpeg" ContentType="image/jpeg"/>
  <Default Extension="JPG" ContentType="image/jpe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5"/>
  </p:notesMasterIdLst>
  <p:sldIdLst>
    <p:sldId id="256" r:id="rId2"/>
    <p:sldId id="257" r:id="rId3"/>
    <p:sldId id="382" r:id="rId4"/>
    <p:sldId id="383" r:id="rId5"/>
    <p:sldId id="296" r:id="rId6"/>
    <p:sldId id="343" r:id="rId7"/>
    <p:sldId id="344" r:id="rId8"/>
    <p:sldId id="377" r:id="rId9"/>
    <p:sldId id="365" r:id="rId10"/>
    <p:sldId id="370" r:id="rId11"/>
    <p:sldId id="373" r:id="rId12"/>
    <p:sldId id="374" r:id="rId13"/>
    <p:sldId id="375" r:id="rId14"/>
    <p:sldId id="391" r:id="rId15"/>
    <p:sldId id="260" r:id="rId16"/>
    <p:sldId id="384" r:id="rId17"/>
    <p:sldId id="385" r:id="rId18"/>
    <p:sldId id="351" r:id="rId19"/>
    <p:sldId id="340" r:id="rId20"/>
    <p:sldId id="258" r:id="rId21"/>
    <p:sldId id="352" r:id="rId22"/>
    <p:sldId id="378" r:id="rId23"/>
    <p:sldId id="366" r:id="rId24"/>
    <p:sldId id="371" r:id="rId25"/>
    <p:sldId id="392" r:id="rId26"/>
    <p:sldId id="261" r:id="rId27"/>
    <p:sldId id="386" r:id="rId28"/>
    <p:sldId id="381" r:id="rId29"/>
    <p:sldId id="355" r:id="rId30"/>
    <p:sldId id="354" r:id="rId31"/>
    <p:sldId id="356" r:id="rId32"/>
    <p:sldId id="379" r:id="rId33"/>
    <p:sldId id="259" r:id="rId34"/>
    <p:sldId id="393" r:id="rId35"/>
    <p:sldId id="262" r:id="rId36"/>
    <p:sldId id="367" r:id="rId37"/>
    <p:sldId id="387" r:id="rId38"/>
    <p:sldId id="388" r:id="rId39"/>
    <p:sldId id="360" r:id="rId40"/>
    <p:sldId id="361" r:id="rId41"/>
    <p:sldId id="369" r:id="rId42"/>
    <p:sldId id="362" r:id="rId43"/>
    <p:sldId id="380" r:id="rId44"/>
    <p:sldId id="376" r:id="rId45"/>
    <p:sldId id="372" r:id="rId46"/>
    <p:sldId id="389" r:id="rId47"/>
    <p:sldId id="390" r:id="rId48"/>
    <p:sldId id="358" r:id="rId49"/>
    <p:sldId id="293" r:id="rId50"/>
    <p:sldId id="299" r:id="rId51"/>
    <p:sldId id="336" r:id="rId52"/>
    <p:sldId id="338" r:id="rId53"/>
    <p:sldId id="339" r:id="rId5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showGuides="1">
      <p:cViewPr varScale="1">
        <p:scale>
          <a:sx n="67" d="100"/>
          <a:sy n="67" d="100"/>
        </p:scale>
        <p:origin x="1244" y="4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11.xml"/><Relationship Id="rId1" Type="http://schemas.microsoft.com/office/2011/relationships/chartStyle" Target="style1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dfg.alaska.local\shared\dutchharbor\management\Meetings\TAC\2019-20\Catch%20Comp.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dfg.alaska.local\shared\dutchharbor\management\Meetings\TAC\2019-20\Catch%20Comp.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BBR Fishery Ave Wt</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Sheet2!$A$24:$A$54</c:f>
              <c:strCache>
                <c:ptCount val="31"/>
                <c:pt idx="0">
                  <c:v>1988</c:v>
                </c:pt>
                <c:pt idx="1">
                  <c:v>1989</c:v>
                </c:pt>
                <c:pt idx="2">
                  <c:v>1990</c:v>
                </c:pt>
                <c:pt idx="3">
                  <c:v>1991</c:v>
                </c:pt>
                <c:pt idx="4">
                  <c:v>1992</c:v>
                </c:pt>
                <c:pt idx="5">
                  <c:v>1993</c:v>
                </c:pt>
                <c:pt idx="6">
                  <c:v>1994</c:v>
                </c:pt>
                <c:pt idx="7">
                  <c:v>1995</c:v>
                </c:pt>
                <c:pt idx="8">
                  <c:v>1996</c:v>
                </c:pt>
                <c:pt idx="9">
                  <c:v>1997</c:v>
                </c:pt>
                <c:pt idx="10">
                  <c:v>1998</c:v>
                </c:pt>
                <c:pt idx="11">
                  <c:v>1999</c:v>
                </c:pt>
                <c:pt idx="12">
                  <c:v>2000</c:v>
                </c:pt>
                <c:pt idx="13">
                  <c:v>2001</c:v>
                </c:pt>
                <c:pt idx="14">
                  <c:v>2002</c:v>
                </c:pt>
                <c:pt idx="15">
                  <c:v>2003</c:v>
                </c:pt>
                <c:pt idx="16">
                  <c:v>2004</c:v>
                </c:pt>
                <c:pt idx="17">
                  <c:v>2005/06</c:v>
                </c:pt>
                <c:pt idx="18">
                  <c:v>2006/07</c:v>
                </c:pt>
                <c:pt idx="19">
                  <c:v>2007/08</c:v>
                </c:pt>
                <c:pt idx="20">
                  <c:v>2008/09</c:v>
                </c:pt>
                <c:pt idx="21">
                  <c:v>2009/10</c:v>
                </c:pt>
                <c:pt idx="22">
                  <c:v>2010/11</c:v>
                </c:pt>
                <c:pt idx="23">
                  <c:v>2011/12</c:v>
                </c:pt>
                <c:pt idx="24">
                  <c:v>2012/13</c:v>
                </c:pt>
                <c:pt idx="25">
                  <c:v>2013/14</c:v>
                </c:pt>
                <c:pt idx="26">
                  <c:v>2014/15</c:v>
                </c:pt>
                <c:pt idx="27">
                  <c:v>2015/16</c:v>
                </c:pt>
                <c:pt idx="28">
                  <c:v>2016/17</c:v>
                </c:pt>
                <c:pt idx="29">
                  <c:v>2017/18</c:v>
                </c:pt>
                <c:pt idx="30">
                  <c:v>2018/19</c:v>
                </c:pt>
              </c:strCache>
            </c:strRef>
          </c:cat>
          <c:val>
            <c:numRef>
              <c:f>Sheet2!$J$24:$J$54</c:f>
              <c:numCache>
                <c:formatCode>0.0</c:formatCode>
                <c:ptCount val="31"/>
                <c:pt idx="0">
                  <c:v>6</c:v>
                </c:pt>
                <c:pt idx="1">
                  <c:v>6.1</c:v>
                </c:pt>
                <c:pt idx="2" formatCode="General">
                  <c:v>6.5</c:v>
                </c:pt>
                <c:pt idx="3" formatCode="General">
                  <c:v>6.5</c:v>
                </c:pt>
                <c:pt idx="4" formatCode="General">
                  <c:v>6.7</c:v>
                </c:pt>
                <c:pt idx="5" formatCode="General">
                  <c:v>6.5</c:v>
                </c:pt>
                <c:pt idx="8" formatCode="General">
                  <c:v>6.7</c:v>
                </c:pt>
                <c:pt idx="9" formatCode="General">
                  <c:v>6.7</c:v>
                </c:pt>
                <c:pt idx="10" formatCode="#,##0.0">
                  <c:v>6.69</c:v>
                </c:pt>
                <c:pt idx="11" formatCode="#,##0.0">
                  <c:v>6.14</c:v>
                </c:pt>
                <c:pt idx="12" formatCode="#,##0.0">
                  <c:v>6.48</c:v>
                </c:pt>
                <c:pt idx="13" formatCode="#,##0.0">
                  <c:v>6.53</c:v>
                </c:pt>
                <c:pt idx="14" formatCode="#,##0.0">
                  <c:v>6.45</c:v>
                </c:pt>
                <c:pt idx="15" formatCode="General">
                  <c:v>6.2</c:v>
                </c:pt>
                <c:pt idx="16" formatCode="General">
                  <c:v>6.8</c:v>
                </c:pt>
                <c:pt idx="17" formatCode="General">
                  <c:v>6.7</c:v>
                </c:pt>
                <c:pt idx="18" formatCode="General">
                  <c:v>6.4</c:v>
                </c:pt>
                <c:pt idx="19" formatCode="General">
                  <c:v>6.5</c:v>
                </c:pt>
                <c:pt idx="20" formatCode="General">
                  <c:v>6.6</c:v>
                </c:pt>
                <c:pt idx="21" formatCode="General">
                  <c:v>6.3</c:v>
                </c:pt>
                <c:pt idx="22" formatCode="General">
                  <c:v>6.2</c:v>
                </c:pt>
                <c:pt idx="23">
                  <c:v>6.12</c:v>
                </c:pt>
                <c:pt idx="24">
                  <c:v>6.78</c:v>
                </c:pt>
                <c:pt idx="25">
                  <c:v>6.92</c:v>
                </c:pt>
                <c:pt idx="26">
                  <c:v>6.66</c:v>
                </c:pt>
                <c:pt idx="27">
                  <c:v>6.66</c:v>
                </c:pt>
                <c:pt idx="28">
                  <c:v>6.66</c:v>
                </c:pt>
                <c:pt idx="29">
                  <c:v>6.84</c:v>
                </c:pt>
                <c:pt idx="30">
                  <c:v>7.1038865738488601</c:v>
                </c:pt>
              </c:numCache>
            </c:numRef>
          </c:val>
          <c:smooth val="0"/>
          <c:extLst>
            <c:ext xmlns:c16="http://schemas.microsoft.com/office/drawing/2014/chart" uri="{C3380CC4-5D6E-409C-BE32-E72D297353CC}">
              <c16:uniqueId val="{00000000-1A2B-4CA0-BD2B-0B040DD2B6B2}"/>
            </c:ext>
          </c:extLst>
        </c:ser>
        <c:dLbls>
          <c:showLegendKey val="0"/>
          <c:showVal val="0"/>
          <c:showCatName val="0"/>
          <c:showSerName val="0"/>
          <c:showPercent val="0"/>
          <c:showBubbleSize val="0"/>
        </c:dLbls>
        <c:marker val="1"/>
        <c:smooth val="0"/>
        <c:axId val="319344376"/>
        <c:axId val="319343720"/>
      </c:lineChart>
      <c:catAx>
        <c:axId val="319344376"/>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270000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19343720"/>
        <c:crosses val="autoZero"/>
        <c:auto val="0"/>
        <c:lblAlgn val="ctr"/>
        <c:lblOffset val="100"/>
        <c:tickLblSkip val="1"/>
        <c:noMultiLvlLbl val="0"/>
      </c:catAx>
      <c:valAx>
        <c:axId val="319343720"/>
        <c:scaling>
          <c:orientation val="minMax"/>
          <c:max val="7.5"/>
          <c:min val="5.5"/>
        </c:scaling>
        <c:delete val="0"/>
        <c:axPos val="l"/>
        <c:numFmt formatCode="0.0"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19344376"/>
        <c:crossesAt val="1"/>
        <c:crossBetween val="between"/>
        <c:majorUnit val="0.5"/>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EBT Legal Male Ave Width in Retained Catch</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'BST AveWts'!$M$1</c:f>
              <c:strCache>
                <c:ptCount val="1"/>
                <c:pt idx="0">
                  <c:v>Width</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'BST AveWts'!$A$2:$A$14</c:f>
              <c:strCache>
                <c:ptCount val="13"/>
                <c:pt idx="0">
                  <c:v>2005/06</c:v>
                </c:pt>
                <c:pt idx="1">
                  <c:v>2006/07</c:v>
                </c:pt>
                <c:pt idx="2">
                  <c:v>2007/08</c:v>
                </c:pt>
                <c:pt idx="3">
                  <c:v>2008/09</c:v>
                </c:pt>
                <c:pt idx="4">
                  <c:v>2009/10</c:v>
                </c:pt>
                <c:pt idx="5">
                  <c:v>2010/11</c:v>
                </c:pt>
                <c:pt idx="6">
                  <c:v>2012/13</c:v>
                </c:pt>
                <c:pt idx="7">
                  <c:v>2013/14</c:v>
                </c:pt>
                <c:pt idx="8">
                  <c:v>2014/15</c:v>
                </c:pt>
                <c:pt idx="9">
                  <c:v>2015/16</c:v>
                </c:pt>
                <c:pt idx="10">
                  <c:v>2016/17</c:v>
                </c:pt>
                <c:pt idx="11">
                  <c:v>2017/18</c:v>
                </c:pt>
                <c:pt idx="12">
                  <c:v>2018/19</c:v>
                </c:pt>
              </c:strCache>
            </c:strRef>
          </c:cat>
          <c:val>
            <c:numRef>
              <c:f>'BST AveWts'!$M$2:$M$14</c:f>
              <c:numCache>
                <c:formatCode>General</c:formatCode>
                <c:ptCount val="13"/>
                <c:pt idx="1">
                  <c:v>151</c:v>
                </c:pt>
                <c:pt idx="2">
                  <c:v>148</c:v>
                </c:pt>
                <c:pt idx="3">
                  <c:v>150</c:v>
                </c:pt>
                <c:pt idx="4">
                  <c:v>157</c:v>
                </c:pt>
                <c:pt idx="7">
                  <c:v>145</c:v>
                </c:pt>
                <c:pt idx="8">
                  <c:v>141</c:v>
                </c:pt>
                <c:pt idx="9">
                  <c:v>141</c:v>
                </c:pt>
              </c:numCache>
            </c:numRef>
          </c:val>
          <c:smooth val="0"/>
          <c:extLst>
            <c:ext xmlns:c16="http://schemas.microsoft.com/office/drawing/2014/chart" uri="{C3380CC4-5D6E-409C-BE32-E72D297353CC}">
              <c16:uniqueId val="{00000000-81E7-4A78-A2BC-F4E90EBF4A36}"/>
            </c:ext>
          </c:extLst>
        </c:ser>
        <c:dLbls>
          <c:showLegendKey val="0"/>
          <c:showVal val="0"/>
          <c:showCatName val="0"/>
          <c:showSerName val="0"/>
          <c:showPercent val="0"/>
          <c:showBubbleSize val="0"/>
        </c:dLbls>
        <c:marker val="1"/>
        <c:smooth val="0"/>
        <c:axId val="13775200"/>
        <c:axId val="13775856"/>
      </c:lineChart>
      <c:catAx>
        <c:axId val="13775200"/>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270000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775856"/>
        <c:crosses val="autoZero"/>
        <c:auto val="1"/>
        <c:lblAlgn val="ctr"/>
        <c:lblOffset val="100"/>
        <c:noMultiLvlLbl val="0"/>
      </c:catAx>
      <c:valAx>
        <c:axId val="13775856"/>
        <c:scaling>
          <c:orientation val="minMax"/>
        </c:scaling>
        <c:delete val="0"/>
        <c:axPos val="l"/>
        <c:numFmt formatCode="General"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7752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7.7542904765579776E-2"/>
          <c:y val="3.8903625110521665E-2"/>
          <c:w val="0.84000349903404159"/>
          <c:h val="0.83612495387678665"/>
        </c:manualLayout>
      </c:layout>
      <c:lineChart>
        <c:grouping val="standard"/>
        <c:varyColors val="0"/>
        <c:ser>
          <c:idx val="0"/>
          <c:order val="0"/>
          <c:tx>
            <c:strRef>
              <c:f>WBT!$E$1</c:f>
              <c:strCache>
                <c:ptCount val="1"/>
                <c:pt idx="0">
                  <c:v>Percent Male</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WBT!$A$2:$A$7</c:f>
              <c:strCache>
                <c:ptCount val="6"/>
                <c:pt idx="0">
                  <c:v>13/14</c:v>
                </c:pt>
                <c:pt idx="1">
                  <c:v>14/15</c:v>
                </c:pt>
                <c:pt idx="2">
                  <c:v>15/16</c:v>
                </c:pt>
                <c:pt idx="3">
                  <c:v>16/17</c:v>
                </c:pt>
                <c:pt idx="4">
                  <c:v>17/18</c:v>
                </c:pt>
                <c:pt idx="5">
                  <c:v>18/19</c:v>
                </c:pt>
              </c:strCache>
            </c:strRef>
          </c:cat>
          <c:val>
            <c:numRef>
              <c:f>WBT!$E$2:$E$7</c:f>
              <c:numCache>
                <c:formatCode>General</c:formatCode>
                <c:ptCount val="6"/>
                <c:pt idx="0">
                  <c:v>96.03</c:v>
                </c:pt>
                <c:pt idx="1">
                  <c:v>97.42</c:v>
                </c:pt>
                <c:pt idx="2">
                  <c:v>98.45</c:v>
                </c:pt>
                <c:pt idx="4">
                  <c:v>91.58</c:v>
                </c:pt>
                <c:pt idx="5">
                  <c:v>93.29</c:v>
                </c:pt>
              </c:numCache>
            </c:numRef>
          </c:val>
          <c:smooth val="0"/>
          <c:extLst>
            <c:ext xmlns:c16="http://schemas.microsoft.com/office/drawing/2014/chart" uri="{C3380CC4-5D6E-409C-BE32-E72D297353CC}">
              <c16:uniqueId val="{00000000-66AC-43D6-9B11-CF0778E59F5A}"/>
            </c:ext>
          </c:extLst>
        </c:ser>
        <c:dLbls>
          <c:showLegendKey val="0"/>
          <c:showVal val="0"/>
          <c:showCatName val="0"/>
          <c:showSerName val="0"/>
          <c:showPercent val="0"/>
          <c:showBubbleSize val="0"/>
        </c:dLbls>
        <c:marker val="1"/>
        <c:smooth val="0"/>
        <c:axId val="602432184"/>
        <c:axId val="319344048"/>
      </c:lineChart>
      <c:catAx>
        <c:axId val="602432184"/>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270000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19344048"/>
        <c:crosses val="autoZero"/>
        <c:auto val="1"/>
        <c:lblAlgn val="ctr"/>
        <c:lblOffset val="100"/>
        <c:noMultiLvlLbl val="0"/>
      </c:catAx>
      <c:valAx>
        <c:axId val="319344048"/>
        <c:scaling>
          <c:orientation val="minMax"/>
          <c:max val="100"/>
          <c:min val="86"/>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200" b="0" i="0" baseline="0">
                    <a:effectLst/>
                  </a:rPr>
                  <a:t>Proportion Males in Observer Pots</a:t>
                </a:r>
                <a:endParaRPr lang="en-US" sz="1200">
                  <a:effectLst/>
                </a:endParaRPr>
              </a:p>
            </c:rich>
          </c:tx>
          <c:layout>
            <c:manualLayout>
              <c:xMode val="edge"/>
              <c:yMode val="edge"/>
              <c:x val="7.8445551448926044E-3"/>
              <c:y val="0.30428844699497309"/>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02432184"/>
        <c:crosses val="autoZero"/>
        <c:crossBetween val="between"/>
        <c:majorUnit val="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BBR Legal Male Ave</a:t>
            </a:r>
            <a:r>
              <a:rPr lang="en-US" baseline="0"/>
              <a:t> Length in Retained Catch</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5.3089808696753039E-2"/>
          <c:y val="9.090579710144929E-2"/>
          <c:w val="0.92644031308803276"/>
          <c:h val="0.75770112975008563"/>
        </c:manualLayout>
      </c:layout>
      <c:lineChart>
        <c:grouping val="standard"/>
        <c:varyColors val="0"/>
        <c:ser>
          <c:idx val="0"/>
          <c:order val="0"/>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Sheet2!$A$24:$A$54</c:f>
              <c:strCache>
                <c:ptCount val="31"/>
                <c:pt idx="0">
                  <c:v>1988</c:v>
                </c:pt>
                <c:pt idx="1">
                  <c:v>1989</c:v>
                </c:pt>
                <c:pt idx="2">
                  <c:v>1990</c:v>
                </c:pt>
                <c:pt idx="3">
                  <c:v>1991</c:v>
                </c:pt>
                <c:pt idx="4">
                  <c:v>1992</c:v>
                </c:pt>
                <c:pt idx="5">
                  <c:v>1993</c:v>
                </c:pt>
                <c:pt idx="6">
                  <c:v>1994</c:v>
                </c:pt>
                <c:pt idx="7">
                  <c:v>1995</c:v>
                </c:pt>
                <c:pt idx="8">
                  <c:v>1996</c:v>
                </c:pt>
                <c:pt idx="9">
                  <c:v>1997</c:v>
                </c:pt>
                <c:pt idx="10">
                  <c:v>1998</c:v>
                </c:pt>
                <c:pt idx="11">
                  <c:v>1999</c:v>
                </c:pt>
                <c:pt idx="12">
                  <c:v>2000</c:v>
                </c:pt>
                <c:pt idx="13">
                  <c:v>2001</c:v>
                </c:pt>
                <c:pt idx="14">
                  <c:v>2002</c:v>
                </c:pt>
                <c:pt idx="15">
                  <c:v>2003</c:v>
                </c:pt>
                <c:pt idx="16">
                  <c:v>2004</c:v>
                </c:pt>
                <c:pt idx="17">
                  <c:v>2005/06</c:v>
                </c:pt>
                <c:pt idx="18">
                  <c:v>2006/07</c:v>
                </c:pt>
                <c:pt idx="19">
                  <c:v>2007/08</c:v>
                </c:pt>
                <c:pt idx="20">
                  <c:v>2008/09</c:v>
                </c:pt>
                <c:pt idx="21">
                  <c:v>2009/10</c:v>
                </c:pt>
                <c:pt idx="22">
                  <c:v>2010/11</c:v>
                </c:pt>
                <c:pt idx="23">
                  <c:v>2011/12</c:v>
                </c:pt>
                <c:pt idx="24">
                  <c:v>2012/13</c:v>
                </c:pt>
                <c:pt idx="25">
                  <c:v>2013/14</c:v>
                </c:pt>
                <c:pt idx="26">
                  <c:v>2014/15</c:v>
                </c:pt>
                <c:pt idx="27">
                  <c:v>2015/16</c:v>
                </c:pt>
                <c:pt idx="28">
                  <c:v>2016/17</c:v>
                </c:pt>
                <c:pt idx="29">
                  <c:v>2017/18</c:v>
                </c:pt>
                <c:pt idx="30">
                  <c:v>2018/19</c:v>
                </c:pt>
              </c:strCache>
            </c:strRef>
          </c:cat>
          <c:val>
            <c:numRef>
              <c:f>Sheet2!$K$24:$K$54</c:f>
              <c:numCache>
                <c:formatCode>General</c:formatCode>
                <c:ptCount val="31"/>
                <c:pt idx="0">
                  <c:v>147</c:v>
                </c:pt>
                <c:pt idx="1">
                  <c:v>148</c:v>
                </c:pt>
                <c:pt idx="2">
                  <c:v>152</c:v>
                </c:pt>
                <c:pt idx="3">
                  <c:v>152</c:v>
                </c:pt>
                <c:pt idx="4">
                  <c:v>153</c:v>
                </c:pt>
                <c:pt idx="5">
                  <c:v>152</c:v>
                </c:pt>
                <c:pt idx="8">
                  <c:v>153</c:v>
                </c:pt>
                <c:pt idx="9">
                  <c:v>152</c:v>
                </c:pt>
                <c:pt idx="10">
                  <c:v>152</c:v>
                </c:pt>
                <c:pt idx="11">
                  <c:v>148</c:v>
                </c:pt>
                <c:pt idx="12">
                  <c:v>151</c:v>
                </c:pt>
                <c:pt idx="13">
                  <c:v>151</c:v>
                </c:pt>
                <c:pt idx="14">
                  <c:v>151</c:v>
                </c:pt>
                <c:pt idx="15">
                  <c:v>149</c:v>
                </c:pt>
                <c:pt idx="16">
                  <c:v>154</c:v>
                </c:pt>
                <c:pt idx="17">
                  <c:v>152</c:v>
                </c:pt>
                <c:pt idx="18">
                  <c:v>151</c:v>
                </c:pt>
                <c:pt idx="19">
                  <c:v>151</c:v>
                </c:pt>
                <c:pt idx="20">
                  <c:v>153</c:v>
                </c:pt>
                <c:pt idx="21" formatCode="0">
                  <c:v>150.19999999999999</c:v>
                </c:pt>
                <c:pt idx="22" formatCode="0">
                  <c:v>150</c:v>
                </c:pt>
                <c:pt idx="23" formatCode="0">
                  <c:v>149</c:v>
                </c:pt>
                <c:pt idx="24">
                  <c:v>154</c:v>
                </c:pt>
                <c:pt idx="25" formatCode="0">
                  <c:v>155</c:v>
                </c:pt>
                <c:pt idx="26" formatCode="0">
                  <c:v>152</c:v>
                </c:pt>
                <c:pt idx="27" formatCode="0">
                  <c:v>153</c:v>
                </c:pt>
                <c:pt idx="28" formatCode="#">
                  <c:v>154.30000000000001</c:v>
                </c:pt>
                <c:pt idx="29" formatCode="#">
                  <c:v>155.6</c:v>
                </c:pt>
                <c:pt idx="30" formatCode="#">
                  <c:v>157</c:v>
                </c:pt>
              </c:numCache>
            </c:numRef>
          </c:val>
          <c:smooth val="0"/>
          <c:extLst>
            <c:ext xmlns:c16="http://schemas.microsoft.com/office/drawing/2014/chart" uri="{C3380CC4-5D6E-409C-BE32-E72D297353CC}">
              <c16:uniqueId val="{00000000-5D9D-467C-BF8D-F7C2A96B0AC6}"/>
            </c:ext>
          </c:extLst>
        </c:ser>
        <c:dLbls>
          <c:showLegendKey val="0"/>
          <c:showVal val="0"/>
          <c:showCatName val="0"/>
          <c:showSerName val="0"/>
          <c:showPercent val="0"/>
          <c:showBubbleSize val="0"/>
        </c:dLbls>
        <c:marker val="1"/>
        <c:smooth val="0"/>
        <c:axId val="599034040"/>
        <c:axId val="599034368"/>
      </c:lineChart>
      <c:catAx>
        <c:axId val="599034040"/>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270000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99034368"/>
        <c:crosses val="autoZero"/>
        <c:auto val="1"/>
        <c:lblAlgn val="ctr"/>
        <c:lblOffset val="100"/>
        <c:tickLblSkip val="1"/>
        <c:noMultiLvlLbl val="0"/>
      </c:catAx>
      <c:valAx>
        <c:axId val="599034368"/>
        <c:scaling>
          <c:orientation val="minMax"/>
        </c:scaling>
        <c:delete val="0"/>
        <c:axPos val="l"/>
        <c:numFmt formatCode="General"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9903404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456839156102556E-2"/>
          <c:y val="3.4188034188034191E-2"/>
          <c:w val="0.83440213668306129"/>
          <c:h val="0.85598859583111553"/>
        </c:manualLayout>
      </c:layout>
      <c:lineChart>
        <c:grouping val="stacked"/>
        <c:varyColors val="0"/>
        <c:ser>
          <c:idx val="0"/>
          <c:order val="0"/>
          <c:tx>
            <c:strRef>
              <c:f>BBR!$E$1</c:f>
              <c:strCache>
                <c:ptCount val="1"/>
                <c:pt idx="0">
                  <c:v>Percent Male</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BBR!$A$2:$A$11</c:f>
              <c:strCache>
                <c:ptCount val="10"/>
                <c:pt idx="0">
                  <c:v>09/10</c:v>
                </c:pt>
                <c:pt idx="1">
                  <c:v>10/11</c:v>
                </c:pt>
                <c:pt idx="2">
                  <c:v>11/12</c:v>
                </c:pt>
                <c:pt idx="3">
                  <c:v>12/13</c:v>
                </c:pt>
                <c:pt idx="4">
                  <c:v>13/14</c:v>
                </c:pt>
                <c:pt idx="5">
                  <c:v>14/15</c:v>
                </c:pt>
                <c:pt idx="6">
                  <c:v>15/16</c:v>
                </c:pt>
                <c:pt idx="7">
                  <c:v>16/17</c:v>
                </c:pt>
                <c:pt idx="8">
                  <c:v>17/18</c:v>
                </c:pt>
                <c:pt idx="9">
                  <c:v>18/19</c:v>
                </c:pt>
              </c:strCache>
            </c:strRef>
          </c:cat>
          <c:val>
            <c:numRef>
              <c:f>BBR!$E$2:$E$11</c:f>
              <c:numCache>
                <c:formatCode>General</c:formatCode>
                <c:ptCount val="10"/>
                <c:pt idx="0">
                  <c:v>93.85</c:v>
                </c:pt>
                <c:pt idx="1">
                  <c:v>90.67</c:v>
                </c:pt>
                <c:pt idx="2">
                  <c:v>95.83</c:v>
                </c:pt>
                <c:pt idx="3">
                  <c:v>97.29</c:v>
                </c:pt>
                <c:pt idx="4">
                  <c:v>83.29</c:v>
                </c:pt>
                <c:pt idx="5">
                  <c:v>93.69</c:v>
                </c:pt>
                <c:pt idx="6">
                  <c:v>78.790000000000006</c:v>
                </c:pt>
                <c:pt idx="7">
                  <c:v>86</c:v>
                </c:pt>
                <c:pt idx="8">
                  <c:v>88.48</c:v>
                </c:pt>
                <c:pt idx="9">
                  <c:v>75.03</c:v>
                </c:pt>
              </c:numCache>
            </c:numRef>
          </c:val>
          <c:smooth val="0"/>
          <c:extLst>
            <c:ext xmlns:c16="http://schemas.microsoft.com/office/drawing/2014/chart" uri="{C3380CC4-5D6E-409C-BE32-E72D297353CC}">
              <c16:uniqueId val="{00000000-E375-487A-8BB0-01EF1E78B878}"/>
            </c:ext>
          </c:extLst>
        </c:ser>
        <c:dLbls>
          <c:showLegendKey val="0"/>
          <c:showVal val="0"/>
          <c:showCatName val="0"/>
          <c:showSerName val="0"/>
          <c:showPercent val="0"/>
          <c:showBubbleSize val="0"/>
        </c:dLbls>
        <c:marker val="1"/>
        <c:smooth val="0"/>
        <c:axId val="638152960"/>
        <c:axId val="638153288"/>
      </c:lineChart>
      <c:catAx>
        <c:axId val="638152960"/>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270000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38153288"/>
        <c:crosses val="autoZero"/>
        <c:auto val="1"/>
        <c:lblAlgn val="ctr"/>
        <c:lblOffset val="100"/>
        <c:noMultiLvlLbl val="0"/>
      </c:catAx>
      <c:valAx>
        <c:axId val="638153288"/>
        <c:scaling>
          <c:orientation val="minMax"/>
          <c:max val="100"/>
          <c:min val="70"/>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200" dirty="0"/>
                  <a:t>Proportion Males in Observer Pots</a:t>
                </a:r>
              </a:p>
            </c:rich>
          </c:tx>
          <c:layout>
            <c:manualLayout>
              <c:xMode val="edge"/>
              <c:yMode val="edge"/>
              <c:x val="1.416238666256267E-2"/>
              <c:y val="0.3383335808703401"/>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38152960"/>
        <c:crosses val="autoZero"/>
        <c:crossBetween val="between"/>
      </c:valAx>
      <c:spPr>
        <a:noFill/>
        <a:ln>
          <a:noFill/>
        </a:ln>
        <a:effectLst/>
      </c:spPr>
    </c:plotArea>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BSS Fishery Ave Wt</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'BSS Ave Wts'!$A$15:$A$44</c:f>
              <c:strCache>
                <c:ptCount val="30"/>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2005/06</c:v>
                </c:pt>
                <c:pt idx="17">
                  <c:v>2006/07</c:v>
                </c:pt>
                <c:pt idx="18">
                  <c:v>2007/08</c:v>
                </c:pt>
                <c:pt idx="19">
                  <c:v>2008/09</c:v>
                </c:pt>
                <c:pt idx="20">
                  <c:v>2009/10</c:v>
                </c:pt>
                <c:pt idx="21">
                  <c:v>2010/11</c:v>
                </c:pt>
                <c:pt idx="22">
                  <c:v>2011/12</c:v>
                </c:pt>
                <c:pt idx="23">
                  <c:v>2012/13</c:v>
                </c:pt>
                <c:pt idx="24">
                  <c:v>2013/14</c:v>
                </c:pt>
                <c:pt idx="25">
                  <c:v>2014/15</c:v>
                </c:pt>
                <c:pt idx="26">
                  <c:v>2015/16</c:v>
                </c:pt>
                <c:pt idx="27">
                  <c:v>2016/17</c:v>
                </c:pt>
                <c:pt idx="28">
                  <c:v>2017/18</c:v>
                </c:pt>
                <c:pt idx="29">
                  <c:v>2018/19</c:v>
                </c:pt>
              </c:strCache>
            </c:strRef>
          </c:cat>
          <c:val>
            <c:numRef>
              <c:f>'BSS Ave Wts'!$L$15:$L$44</c:f>
              <c:numCache>
                <c:formatCode>0.0</c:formatCode>
                <c:ptCount val="30"/>
                <c:pt idx="0">
                  <c:v>1.3</c:v>
                </c:pt>
                <c:pt idx="1">
                  <c:v>1.2</c:v>
                </c:pt>
                <c:pt idx="2">
                  <c:v>1.4</c:v>
                </c:pt>
                <c:pt idx="3">
                  <c:v>1.4</c:v>
                </c:pt>
                <c:pt idx="4">
                  <c:v>1.3</c:v>
                </c:pt>
                <c:pt idx="5">
                  <c:v>1.2</c:v>
                </c:pt>
                <c:pt idx="6">
                  <c:v>1.2</c:v>
                </c:pt>
                <c:pt idx="7">
                  <c:v>1.2</c:v>
                </c:pt>
                <c:pt idx="8">
                  <c:v>1.3</c:v>
                </c:pt>
                <c:pt idx="9">
                  <c:v>1.3</c:v>
                </c:pt>
                <c:pt idx="10">
                  <c:v>1.3</c:v>
                </c:pt>
                <c:pt idx="11">
                  <c:v>1.4</c:v>
                </c:pt>
                <c:pt idx="12">
                  <c:v>1.3</c:v>
                </c:pt>
                <c:pt idx="13">
                  <c:v>1.2</c:v>
                </c:pt>
                <c:pt idx="14">
                  <c:v>1.3</c:v>
                </c:pt>
                <c:pt idx="15">
                  <c:v>1.4</c:v>
                </c:pt>
                <c:pt idx="16">
                  <c:v>1.5</c:v>
                </c:pt>
                <c:pt idx="17">
                  <c:v>1.2</c:v>
                </c:pt>
                <c:pt idx="18">
                  <c:v>1.3</c:v>
                </c:pt>
                <c:pt idx="19">
                  <c:v>1.3</c:v>
                </c:pt>
                <c:pt idx="20">
                  <c:v>1.4</c:v>
                </c:pt>
                <c:pt idx="21">
                  <c:v>1.4</c:v>
                </c:pt>
                <c:pt idx="22">
                  <c:v>1.5</c:v>
                </c:pt>
                <c:pt idx="23">
                  <c:v>1.4</c:v>
                </c:pt>
                <c:pt idx="24">
                  <c:v>1.3</c:v>
                </c:pt>
                <c:pt idx="25">
                  <c:v>1.2</c:v>
                </c:pt>
                <c:pt idx="26">
                  <c:v>1.4</c:v>
                </c:pt>
                <c:pt idx="27">
                  <c:v>1.31</c:v>
                </c:pt>
                <c:pt idx="28">
                  <c:v>1.21</c:v>
                </c:pt>
                <c:pt idx="29">
                  <c:v>1.1200000000000001</c:v>
                </c:pt>
              </c:numCache>
            </c:numRef>
          </c:val>
          <c:smooth val="0"/>
          <c:extLst>
            <c:ext xmlns:c16="http://schemas.microsoft.com/office/drawing/2014/chart" uri="{C3380CC4-5D6E-409C-BE32-E72D297353CC}">
              <c16:uniqueId val="{00000000-A873-4A3F-8003-554AF07B5FA0}"/>
            </c:ext>
          </c:extLst>
        </c:ser>
        <c:dLbls>
          <c:showLegendKey val="0"/>
          <c:showVal val="0"/>
          <c:showCatName val="0"/>
          <c:showSerName val="0"/>
          <c:showPercent val="0"/>
          <c:showBubbleSize val="0"/>
        </c:dLbls>
        <c:marker val="1"/>
        <c:smooth val="0"/>
        <c:axId val="444930664"/>
        <c:axId val="167997976"/>
      </c:lineChart>
      <c:catAx>
        <c:axId val="444930664"/>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270000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7997976"/>
        <c:crosses val="autoZero"/>
        <c:auto val="1"/>
        <c:lblAlgn val="ctr"/>
        <c:lblOffset val="100"/>
        <c:tickLblSkip val="1"/>
        <c:noMultiLvlLbl val="0"/>
      </c:catAx>
      <c:valAx>
        <c:axId val="167997976"/>
        <c:scaling>
          <c:orientation val="minMax"/>
          <c:min val="1"/>
        </c:scaling>
        <c:delete val="0"/>
        <c:axPos val="l"/>
        <c:numFmt formatCode="0.0"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44930664"/>
        <c:crosses val="autoZero"/>
        <c:crossBetween val="between"/>
        <c:majorUnit val="0.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BSS Legal Male Ave Width in Retained Catch</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'BSS Ave Wts'!$M$2</c:f>
              <c:strCache>
                <c:ptCount val="1"/>
                <c:pt idx="0">
                  <c:v>Width</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'BSS Ave Wts'!$A$15:$A$44</c:f>
              <c:strCache>
                <c:ptCount val="30"/>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2005/06</c:v>
                </c:pt>
                <c:pt idx="17">
                  <c:v>2006/07</c:v>
                </c:pt>
                <c:pt idx="18">
                  <c:v>2007/08</c:v>
                </c:pt>
                <c:pt idx="19">
                  <c:v>2008/09</c:v>
                </c:pt>
                <c:pt idx="20">
                  <c:v>2009/10</c:v>
                </c:pt>
                <c:pt idx="21">
                  <c:v>2010/11</c:v>
                </c:pt>
                <c:pt idx="22">
                  <c:v>2011/12</c:v>
                </c:pt>
                <c:pt idx="23">
                  <c:v>2012/13</c:v>
                </c:pt>
                <c:pt idx="24">
                  <c:v>2013/14</c:v>
                </c:pt>
                <c:pt idx="25">
                  <c:v>2014/15</c:v>
                </c:pt>
                <c:pt idx="26">
                  <c:v>2015/16</c:v>
                </c:pt>
                <c:pt idx="27">
                  <c:v>2016/17</c:v>
                </c:pt>
                <c:pt idx="28">
                  <c:v>2017/18</c:v>
                </c:pt>
                <c:pt idx="29">
                  <c:v>2018/19</c:v>
                </c:pt>
              </c:strCache>
            </c:strRef>
          </c:cat>
          <c:val>
            <c:numRef>
              <c:f>'BSS Ave Wts'!$M$15:$M$44</c:f>
              <c:numCache>
                <c:formatCode>0</c:formatCode>
                <c:ptCount val="30"/>
                <c:pt idx="0">
                  <c:v>109.1</c:v>
                </c:pt>
                <c:pt idx="1">
                  <c:v>110.2</c:v>
                </c:pt>
                <c:pt idx="2">
                  <c:v>111.7</c:v>
                </c:pt>
                <c:pt idx="3">
                  <c:v>111.6</c:v>
                </c:pt>
                <c:pt idx="4">
                  <c:v>110.4</c:v>
                </c:pt>
                <c:pt idx="5">
                  <c:v>108.6</c:v>
                </c:pt>
                <c:pt idx="6">
                  <c:v>107.5</c:v>
                </c:pt>
                <c:pt idx="7">
                  <c:v>107.3</c:v>
                </c:pt>
                <c:pt idx="8">
                  <c:v>111.1</c:v>
                </c:pt>
                <c:pt idx="9">
                  <c:v>110.3</c:v>
                </c:pt>
                <c:pt idx="10">
                  <c:v>111.3</c:v>
                </c:pt>
                <c:pt idx="11">
                  <c:v>111.3</c:v>
                </c:pt>
                <c:pt idx="12">
                  <c:v>110.4</c:v>
                </c:pt>
                <c:pt idx="13">
                  <c:v>107.2</c:v>
                </c:pt>
                <c:pt idx="14">
                  <c:v>110.4</c:v>
                </c:pt>
                <c:pt idx="15">
                  <c:v>113.6</c:v>
                </c:pt>
                <c:pt idx="16">
                  <c:v>116.6</c:v>
                </c:pt>
                <c:pt idx="17">
                  <c:v>109.1</c:v>
                </c:pt>
                <c:pt idx="18">
                  <c:v>109.4</c:v>
                </c:pt>
                <c:pt idx="19">
                  <c:v>110</c:v>
                </c:pt>
                <c:pt idx="20">
                  <c:v>113</c:v>
                </c:pt>
                <c:pt idx="21">
                  <c:v>115</c:v>
                </c:pt>
                <c:pt idx="22">
                  <c:v>115</c:v>
                </c:pt>
                <c:pt idx="23">
                  <c:v>113.1</c:v>
                </c:pt>
                <c:pt idx="24">
                  <c:v>109.6</c:v>
                </c:pt>
                <c:pt idx="25">
                  <c:v>109.7</c:v>
                </c:pt>
                <c:pt idx="26">
                  <c:v>113.3</c:v>
                </c:pt>
                <c:pt idx="27">
                  <c:v>112.3</c:v>
                </c:pt>
                <c:pt idx="28">
                  <c:v>108.4</c:v>
                </c:pt>
                <c:pt idx="29">
                  <c:v>109</c:v>
                </c:pt>
              </c:numCache>
            </c:numRef>
          </c:val>
          <c:smooth val="0"/>
          <c:extLst>
            <c:ext xmlns:c16="http://schemas.microsoft.com/office/drawing/2014/chart" uri="{C3380CC4-5D6E-409C-BE32-E72D297353CC}">
              <c16:uniqueId val="{00000000-DC23-4B1B-BCAA-1D89D995E7BE}"/>
            </c:ext>
          </c:extLst>
        </c:ser>
        <c:dLbls>
          <c:showLegendKey val="0"/>
          <c:showVal val="0"/>
          <c:showCatName val="0"/>
          <c:showSerName val="0"/>
          <c:showPercent val="0"/>
          <c:showBubbleSize val="0"/>
        </c:dLbls>
        <c:marker val="1"/>
        <c:smooth val="0"/>
        <c:axId val="451945464"/>
        <c:axId val="451951040"/>
      </c:lineChart>
      <c:catAx>
        <c:axId val="451945464"/>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270000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51951040"/>
        <c:crosses val="autoZero"/>
        <c:auto val="1"/>
        <c:lblAlgn val="ctr"/>
        <c:lblOffset val="100"/>
        <c:tickLblSkip val="1"/>
        <c:noMultiLvlLbl val="0"/>
      </c:catAx>
      <c:valAx>
        <c:axId val="451951040"/>
        <c:scaling>
          <c:orientation val="minMax"/>
          <c:min val="104"/>
        </c:scaling>
        <c:delete val="0"/>
        <c:axPos val="l"/>
        <c:numFmt formatCode="0"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5194546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7.587020372453443E-2"/>
          <c:y val="3.9320822162645222E-2"/>
          <c:w val="0.84383336011569998"/>
          <c:h val="0.8343675807280122"/>
        </c:manualLayout>
      </c:layout>
      <c:lineChart>
        <c:grouping val="standard"/>
        <c:varyColors val="0"/>
        <c:ser>
          <c:idx val="0"/>
          <c:order val="0"/>
          <c:tx>
            <c:strRef>
              <c:f>BSS!$E$1</c:f>
              <c:strCache>
                <c:ptCount val="1"/>
                <c:pt idx="0">
                  <c:v>Percent Male</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BSS!$A$2:$A$11</c:f>
              <c:strCache>
                <c:ptCount val="10"/>
                <c:pt idx="0">
                  <c:v>09/10</c:v>
                </c:pt>
                <c:pt idx="1">
                  <c:v>10/11</c:v>
                </c:pt>
                <c:pt idx="2">
                  <c:v>11/12</c:v>
                </c:pt>
                <c:pt idx="3">
                  <c:v>12/13</c:v>
                </c:pt>
                <c:pt idx="4">
                  <c:v>13/14</c:v>
                </c:pt>
                <c:pt idx="5">
                  <c:v>14/15</c:v>
                </c:pt>
                <c:pt idx="6">
                  <c:v>15/16</c:v>
                </c:pt>
                <c:pt idx="7">
                  <c:v>16/17</c:v>
                </c:pt>
                <c:pt idx="8">
                  <c:v>17/18</c:v>
                </c:pt>
                <c:pt idx="9">
                  <c:v>18/19</c:v>
                </c:pt>
              </c:strCache>
            </c:strRef>
          </c:cat>
          <c:val>
            <c:numRef>
              <c:f>BSS!$E$2:$E$11</c:f>
              <c:numCache>
                <c:formatCode>General</c:formatCode>
                <c:ptCount val="10"/>
                <c:pt idx="0">
                  <c:v>99.84</c:v>
                </c:pt>
                <c:pt idx="1">
                  <c:v>99.75</c:v>
                </c:pt>
                <c:pt idx="2">
                  <c:v>96.72</c:v>
                </c:pt>
                <c:pt idx="3">
                  <c:v>99.32</c:v>
                </c:pt>
                <c:pt idx="4">
                  <c:v>98.79</c:v>
                </c:pt>
                <c:pt idx="5">
                  <c:v>97.33</c:v>
                </c:pt>
                <c:pt idx="6">
                  <c:v>98.46</c:v>
                </c:pt>
                <c:pt idx="7">
                  <c:v>99.14</c:v>
                </c:pt>
                <c:pt idx="8">
                  <c:v>99.39</c:v>
                </c:pt>
                <c:pt idx="9">
                  <c:v>99.72</c:v>
                </c:pt>
              </c:numCache>
            </c:numRef>
          </c:val>
          <c:smooth val="0"/>
          <c:extLst>
            <c:ext xmlns:c16="http://schemas.microsoft.com/office/drawing/2014/chart" uri="{C3380CC4-5D6E-409C-BE32-E72D297353CC}">
              <c16:uniqueId val="{00000000-953F-4085-9947-289198060EB1}"/>
            </c:ext>
          </c:extLst>
        </c:ser>
        <c:dLbls>
          <c:showLegendKey val="0"/>
          <c:showVal val="0"/>
          <c:showCatName val="0"/>
          <c:showSerName val="0"/>
          <c:showPercent val="0"/>
          <c:showBubbleSize val="0"/>
        </c:dLbls>
        <c:marker val="1"/>
        <c:smooth val="0"/>
        <c:axId val="596161336"/>
        <c:axId val="596161664"/>
      </c:lineChart>
      <c:catAx>
        <c:axId val="596161336"/>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270000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96161664"/>
        <c:crosses val="autoZero"/>
        <c:auto val="1"/>
        <c:lblAlgn val="ctr"/>
        <c:lblOffset val="100"/>
        <c:noMultiLvlLbl val="0"/>
      </c:catAx>
      <c:valAx>
        <c:axId val="596161664"/>
        <c:scaling>
          <c:orientation val="minMax"/>
          <c:max val="100"/>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200" b="0" i="0" baseline="0">
                    <a:effectLst/>
                  </a:rPr>
                  <a:t>Proportion Males in Observer Pots</a:t>
                </a:r>
                <a:endParaRPr lang="en-US" sz="1200">
                  <a:effectLst/>
                </a:endParaRPr>
              </a:p>
            </c:rich>
          </c:tx>
          <c:layout>
            <c:manualLayout>
              <c:xMode val="edge"/>
              <c:yMode val="edge"/>
              <c:x val="1.1337868480725623E-2"/>
              <c:y val="0.30618429052300666"/>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96161336"/>
        <c:crosses val="autoZero"/>
        <c:crossBetween val="between"/>
        <c:majorUnit val="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WBT Fishery Ave Weight</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'BST AveWts'!$A$16:$A$28</c:f>
              <c:strCache>
                <c:ptCount val="13"/>
                <c:pt idx="0">
                  <c:v>2005/06</c:v>
                </c:pt>
                <c:pt idx="1">
                  <c:v>2006/07</c:v>
                </c:pt>
                <c:pt idx="2">
                  <c:v>2007/08</c:v>
                </c:pt>
                <c:pt idx="3">
                  <c:v>2008/09</c:v>
                </c:pt>
                <c:pt idx="4">
                  <c:v>2009/10</c:v>
                </c:pt>
                <c:pt idx="5">
                  <c:v>2010/11</c:v>
                </c:pt>
                <c:pt idx="6">
                  <c:v>2012/13</c:v>
                </c:pt>
                <c:pt idx="7">
                  <c:v>2013/14</c:v>
                </c:pt>
                <c:pt idx="8">
                  <c:v>2014/15</c:v>
                </c:pt>
                <c:pt idx="9">
                  <c:v>2015/16</c:v>
                </c:pt>
                <c:pt idx="10">
                  <c:v>2016/17</c:v>
                </c:pt>
                <c:pt idx="11">
                  <c:v>2017/18</c:v>
                </c:pt>
                <c:pt idx="12">
                  <c:v>2018/19</c:v>
                </c:pt>
              </c:strCache>
            </c:strRef>
          </c:cat>
          <c:val>
            <c:numRef>
              <c:f>'BST AveWts'!$L$16:$L$28</c:f>
              <c:numCache>
                <c:formatCode>General</c:formatCode>
                <c:ptCount val="13"/>
                <c:pt idx="0">
                  <c:v>2.1</c:v>
                </c:pt>
                <c:pt idx="1">
                  <c:v>2.1</c:v>
                </c:pt>
                <c:pt idx="2">
                  <c:v>2.2000000000000002</c:v>
                </c:pt>
                <c:pt idx="3">
                  <c:v>2.1</c:v>
                </c:pt>
                <c:pt idx="7">
                  <c:v>1.8</c:v>
                </c:pt>
                <c:pt idx="8">
                  <c:v>1.7</c:v>
                </c:pt>
                <c:pt idx="9">
                  <c:v>1.7</c:v>
                </c:pt>
                <c:pt idx="11">
                  <c:v>1.9</c:v>
                </c:pt>
                <c:pt idx="12">
                  <c:v>1.8</c:v>
                </c:pt>
              </c:numCache>
            </c:numRef>
          </c:val>
          <c:smooth val="0"/>
          <c:extLst>
            <c:ext xmlns:c16="http://schemas.microsoft.com/office/drawing/2014/chart" uri="{C3380CC4-5D6E-409C-BE32-E72D297353CC}">
              <c16:uniqueId val="{00000000-9FFF-483B-B20B-90D5A8744547}"/>
            </c:ext>
          </c:extLst>
        </c:ser>
        <c:dLbls>
          <c:showLegendKey val="0"/>
          <c:showVal val="0"/>
          <c:showCatName val="0"/>
          <c:showSerName val="0"/>
          <c:showPercent val="0"/>
          <c:showBubbleSize val="0"/>
        </c:dLbls>
        <c:marker val="1"/>
        <c:smooth val="0"/>
        <c:axId val="559248496"/>
        <c:axId val="648339056"/>
      </c:lineChart>
      <c:catAx>
        <c:axId val="559248496"/>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270000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48339056"/>
        <c:crosses val="autoZero"/>
        <c:auto val="1"/>
        <c:lblAlgn val="ctr"/>
        <c:lblOffset val="100"/>
        <c:noMultiLvlLbl val="0"/>
      </c:catAx>
      <c:valAx>
        <c:axId val="648339056"/>
        <c:scaling>
          <c:orientation val="minMax"/>
          <c:min val="1"/>
        </c:scaling>
        <c:delete val="0"/>
        <c:axPos val="l"/>
        <c:numFmt formatCode="#,##0.0" sourceLinked="0"/>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59248496"/>
        <c:crosses val="autoZero"/>
        <c:crossBetween val="between"/>
        <c:majorUnit val="0.5"/>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WBT Legal Male Ave Width in Retained Catch</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'BST AveWts'!$A$16:$A$28</c:f>
              <c:strCache>
                <c:ptCount val="13"/>
                <c:pt idx="0">
                  <c:v>2005/06</c:v>
                </c:pt>
                <c:pt idx="1">
                  <c:v>2006/07</c:v>
                </c:pt>
                <c:pt idx="2">
                  <c:v>2007/08</c:v>
                </c:pt>
                <c:pt idx="3">
                  <c:v>2008/09</c:v>
                </c:pt>
                <c:pt idx="4">
                  <c:v>2009/10</c:v>
                </c:pt>
                <c:pt idx="5">
                  <c:v>2010/11</c:v>
                </c:pt>
                <c:pt idx="6">
                  <c:v>2012/13</c:v>
                </c:pt>
                <c:pt idx="7">
                  <c:v>2013/14</c:v>
                </c:pt>
                <c:pt idx="8">
                  <c:v>2014/15</c:v>
                </c:pt>
                <c:pt idx="9">
                  <c:v>2015/16</c:v>
                </c:pt>
                <c:pt idx="10">
                  <c:v>2016/17</c:v>
                </c:pt>
                <c:pt idx="11">
                  <c:v>2017/18</c:v>
                </c:pt>
                <c:pt idx="12">
                  <c:v>2018/19</c:v>
                </c:pt>
              </c:strCache>
            </c:strRef>
          </c:cat>
          <c:val>
            <c:numRef>
              <c:f>'BST AveWts'!$M$16:$M$28</c:f>
              <c:numCache>
                <c:formatCode>General</c:formatCode>
                <c:ptCount val="13"/>
                <c:pt idx="0">
                  <c:v>145</c:v>
                </c:pt>
                <c:pt idx="1">
                  <c:v>146</c:v>
                </c:pt>
                <c:pt idx="2">
                  <c:v>146</c:v>
                </c:pt>
                <c:pt idx="3">
                  <c:v>147</c:v>
                </c:pt>
                <c:pt idx="7">
                  <c:v>138</c:v>
                </c:pt>
                <c:pt idx="8">
                  <c:v>134</c:v>
                </c:pt>
                <c:pt idx="9">
                  <c:v>135</c:v>
                </c:pt>
                <c:pt idx="11">
                  <c:v>139</c:v>
                </c:pt>
                <c:pt idx="12">
                  <c:v>137</c:v>
                </c:pt>
              </c:numCache>
            </c:numRef>
          </c:val>
          <c:smooth val="0"/>
          <c:extLst>
            <c:ext xmlns:c16="http://schemas.microsoft.com/office/drawing/2014/chart" uri="{C3380CC4-5D6E-409C-BE32-E72D297353CC}">
              <c16:uniqueId val="{00000000-9DE2-4C05-8300-B3B3DBA701D5}"/>
            </c:ext>
          </c:extLst>
        </c:ser>
        <c:dLbls>
          <c:showLegendKey val="0"/>
          <c:showVal val="0"/>
          <c:showCatName val="0"/>
          <c:showSerName val="0"/>
          <c:showPercent val="0"/>
          <c:showBubbleSize val="0"/>
        </c:dLbls>
        <c:marker val="1"/>
        <c:smooth val="0"/>
        <c:axId val="566190328"/>
        <c:axId val="566190656"/>
      </c:lineChart>
      <c:catAx>
        <c:axId val="566190328"/>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270000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66190656"/>
        <c:crosses val="autoZero"/>
        <c:auto val="1"/>
        <c:lblAlgn val="ctr"/>
        <c:lblOffset val="100"/>
        <c:noMultiLvlLbl val="0"/>
      </c:catAx>
      <c:valAx>
        <c:axId val="566190656"/>
        <c:scaling>
          <c:orientation val="minMax"/>
          <c:min val="130"/>
        </c:scaling>
        <c:delete val="0"/>
        <c:axPos val="l"/>
        <c:numFmt formatCode="General"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66190328"/>
        <c:crosses val="autoZero"/>
        <c:crossBetween val="between"/>
        <c:majorUnit val="5"/>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EBT  Fishery Ave Weight</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'BST AveWts'!$L$1</c:f>
              <c:strCache>
                <c:ptCount val="1"/>
                <c:pt idx="0">
                  <c:v>Ave Weight</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'BST AveWts'!$A$2:$A$14</c:f>
              <c:strCache>
                <c:ptCount val="13"/>
                <c:pt idx="0">
                  <c:v>2005/06</c:v>
                </c:pt>
                <c:pt idx="1">
                  <c:v>2006/07</c:v>
                </c:pt>
                <c:pt idx="2">
                  <c:v>2007/08</c:v>
                </c:pt>
                <c:pt idx="3">
                  <c:v>2008/09</c:v>
                </c:pt>
                <c:pt idx="4">
                  <c:v>2009/10</c:v>
                </c:pt>
                <c:pt idx="5">
                  <c:v>2010/11</c:v>
                </c:pt>
                <c:pt idx="6">
                  <c:v>2012/13</c:v>
                </c:pt>
                <c:pt idx="7">
                  <c:v>2013/14</c:v>
                </c:pt>
                <c:pt idx="8">
                  <c:v>2014/15</c:v>
                </c:pt>
                <c:pt idx="9">
                  <c:v>2015/16</c:v>
                </c:pt>
                <c:pt idx="10">
                  <c:v>2016/17</c:v>
                </c:pt>
                <c:pt idx="11">
                  <c:v>2017/18</c:v>
                </c:pt>
                <c:pt idx="12">
                  <c:v>2018/19</c:v>
                </c:pt>
              </c:strCache>
            </c:strRef>
          </c:cat>
          <c:val>
            <c:numRef>
              <c:f>'BST AveWts'!$L$2:$L$14</c:f>
              <c:numCache>
                <c:formatCode>General</c:formatCode>
                <c:ptCount val="13"/>
                <c:pt idx="1">
                  <c:v>2.4</c:v>
                </c:pt>
                <c:pt idx="2">
                  <c:v>2.2999999999999998</c:v>
                </c:pt>
                <c:pt idx="3">
                  <c:v>2.4</c:v>
                </c:pt>
                <c:pt idx="4">
                  <c:v>2.7</c:v>
                </c:pt>
                <c:pt idx="7">
                  <c:v>2.1</c:v>
                </c:pt>
                <c:pt idx="8">
                  <c:v>1.9</c:v>
                </c:pt>
                <c:pt idx="9">
                  <c:v>1.9</c:v>
                </c:pt>
              </c:numCache>
            </c:numRef>
          </c:val>
          <c:smooth val="0"/>
          <c:extLst>
            <c:ext xmlns:c16="http://schemas.microsoft.com/office/drawing/2014/chart" uri="{C3380CC4-5D6E-409C-BE32-E72D297353CC}">
              <c16:uniqueId val="{00000000-A070-481F-9EAA-7B0CC2ED939C}"/>
            </c:ext>
          </c:extLst>
        </c:ser>
        <c:dLbls>
          <c:showLegendKey val="0"/>
          <c:showVal val="0"/>
          <c:showCatName val="0"/>
          <c:showSerName val="0"/>
          <c:showPercent val="0"/>
          <c:showBubbleSize val="0"/>
        </c:dLbls>
        <c:marker val="1"/>
        <c:smooth val="0"/>
        <c:axId val="445432208"/>
        <c:axId val="445431224"/>
      </c:lineChart>
      <c:catAx>
        <c:axId val="445432208"/>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270000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45431224"/>
        <c:crosses val="autoZero"/>
        <c:auto val="1"/>
        <c:lblAlgn val="ctr"/>
        <c:lblOffset val="100"/>
        <c:noMultiLvlLbl val="0"/>
      </c:catAx>
      <c:valAx>
        <c:axId val="445431224"/>
        <c:scaling>
          <c:orientation val="minMax"/>
          <c:min val="1.5"/>
        </c:scaling>
        <c:delete val="0"/>
        <c:axPos val="l"/>
        <c:numFmt formatCode="#,##0.0" sourceLinked="0"/>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45432208"/>
        <c:crosses val="autoZero"/>
        <c:crossBetween val="between"/>
        <c:majorUnit val="0.5"/>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AEDB465-532A-4F2C-A3BF-2520216A9A98}" type="datetimeFigureOut">
              <a:rPr lang="en-US" smtClean="0"/>
              <a:t>9/16/2019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056358-C22D-4564-93BC-0FA496C9BE99}" type="slidenum">
              <a:rPr lang="en-US" smtClean="0"/>
              <a:t>‹#›</a:t>
            </a:fld>
            <a:endParaRPr lang="en-US"/>
          </a:p>
        </p:txBody>
      </p:sp>
    </p:spTree>
    <p:extLst>
      <p:ext uri="{BB962C8B-B14F-4D97-AF65-F5344CB8AC3E}">
        <p14:creationId xmlns:p14="http://schemas.microsoft.com/office/powerpoint/2010/main" val="19027409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Catcher-vessel observer coverage levels:</a:t>
            </a:r>
          </a:p>
          <a:p>
            <a:endParaRPr lang="en-US" dirty="0"/>
          </a:p>
          <a:p>
            <a:r>
              <a:rPr lang="en-US" dirty="0"/>
              <a:t>Funding for observer deployments on C/Vs in BBR, EBT, WBT and BSS, and corresponding CDQ fisheries has been provided through cost-recovery test fishing and funds granted to ADF&amp;G from proceeds generated by a federal 3 percent CR tax.   </a:t>
            </a:r>
          </a:p>
          <a:p>
            <a:endParaRPr lang="en-US" dirty="0"/>
          </a:p>
          <a:p>
            <a:endParaRPr lang="en-US" dirty="0"/>
          </a:p>
          <a:p>
            <a:r>
              <a:rPr lang="en-US" dirty="0"/>
              <a:t>Annually, ADF&amp;G randomly selects a percentage of registered vessels in each fishery (BBR, EBT, WBT, and BSS) to carry state-funded observers during 100 percent of their fishing for the season. SMB and PIK observer deployments are pay-as-you-go and observer coverage is set at 100 percent.   </a:t>
            </a:r>
          </a:p>
          <a:p>
            <a:endParaRPr lang="en-US" dirty="0"/>
          </a:p>
          <a:p>
            <a:endParaRPr lang="en-US" dirty="0"/>
          </a:p>
          <a:p>
            <a:r>
              <a:rPr lang="en-US" dirty="0"/>
              <a:t>ADF&amp;G and COOTF determined that for fisheries where observer coverage is less than 100 percent and funding for observer costs is provided, randomly selecting vessels is the most cost effective and efficient manner in which to meet data collection needs in crab fisheries. In a pay as you go system,  selection of only a portion of the registered vessels to carry observers would unfairly require some harvesters to pay for observer coverage. In fisheries where observer funding is pay-as-you-go, each harvester is required to carry an observer during a designated minimum percentage of their harvest as outlined in regulation, 5 AAC 39.645 (d)(4). </a:t>
            </a:r>
          </a:p>
          <a:p>
            <a:endParaRPr lang="en-US" dirty="0"/>
          </a:p>
        </p:txBody>
      </p:sp>
      <p:sp>
        <p:nvSpPr>
          <p:cNvPr id="4" name="Slide Number Placeholder 3"/>
          <p:cNvSpPr>
            <a:spLocks noGrp="1"/>
          </p:cNvSpPr>
          <p:nvPr>
            <p:ph type="sldNum" sz="quarter" idx="10"/>
          </p:nvPr>
        </p:nvSpPr>
        <p:spPr/>
        <p:txBody>
          <a:bodyPr/>
          <a:lstStyle/>
          <a:p>
            <a:fld id="{E9815CD7-BC5E-41F7-886A-541CE71DF458}" type="slidenum">
              <a:rPr lang="en-US" smtClean="0"/>
              <a:t>51</a:t>
            </a:fld>
            <a:endParaRPr lang="en-US"/>
          </a:p>
        </p:txBody>
      </p:sp>
    </p:spTree>
    <p:extLst>
      <p:ext uri="{BB962C8B-B14F-4D97-AF65-F5344CB8AC3E}">
        <p14:creationId xmlns:p14="http://schemas.microsoft.com/office/powerpoint/2010/main" val="27442244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AIGKC coverage rates determined by the number of landings observed.</a:t>
            </a:r>
          </a:p>
        </p:txBody>
      </p:sp>
      <p:sp>
        <p:nvSpPr>
          <p:cNvPr id="4" name="Slide Number Placeholder 3"/>
          <p:cNvSpPr>
            <a:spLocks noGrp="1"/>
          </p:cNvSpPr>
          <p:nvPr>
            <p:ph type="sldNum" sz="quarter" idx="10"/>
          </p:nvPr>
        </p:nvSpPr>
        <p:spPr/>
        <p:txBody>
          <a:bodyPr/>
          <a:lstStyle/>
          <a:p>
            <a:fld id="{E9815CD7-BC5E-41F7-886A-541CE71DF458}" type="slidenum">
              <a:rPr lang="en-US" smtClean="0"/>
              <a:t>52</a:t>
            </a:fld>
            <a:endParaRPr lang="en-US"/>
          </a:p>
        </p:txBody>
      </p:sp>
    </p:spTree>
    <p:extLst>
      <p:ext uri="{BB962C8B-B14F-4D97-AF65-F5344CB8AC3E}">
        <p14:creationId xmlns:p14="http://schemas.microsoft.com/office/powerpoint/2010/main" val="34454024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FB6FF4F-7553-476C-8E95-40B053E85406}" type="slidenum">
              <a:rPr lang="en-US" smtClean="0"/>
              <a:t>53</a:t>
            </a:fld>
            <a:endParaRPr lang="en-US"/>
          </a:p>
        </p:txBody>
      </p:sp>
    </p:spTree>
    <p:extLst>
      <p:ext uri="{BB962C8B-B14F-4D97-AF65-F5344CB8AC3E}">
        <p14:creationId xmlns:p14="http://schemas.microsoft.com/office/powerpoint/2010/main" val="29145096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56B0242-3FFD-4D1D-B3B5-C5B0C08512C4}" type="datetimeFigureOut">
              <a:rPr lang="en-US" smtClean="0"/>
              <a:t>9/16/2019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35DE04-DB9A-4276-9B0D-516C5FE5169B}" type="slidenum">
              <a:rPr lang="en-US" smtClean="0"/>
              <a:t>‹#›</a:t>
            </a:fld>
            <a:endParaRPr lang="en-US"/>
          </a:p>
        </p:txBody>
      </p:sp>
    </p:spTree>
    <p:extLst>
      <p:ext uri="{BB962C8B-B14F-4D97-AF65-F5344CB8AC3E}">
        <p14:creationId xmlns:p14="http://schemas.microsoft.com/office/powerpoint/2010/main" val="3687846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6B0242-3FFD-4D1D-B3B5-C5B0C08512C4}" type="datetimeFigureOut">
              <a:rPr lang="en-US" smtClean="0"/>
              <a:t>9/16/2019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35DE04-DB9A-4276-9B0D-516C5FE5169B}" type="slidenum">
              <a:rPr lang="en-US" smtClean="0"/>
              <a:t>‹#›</a:t>
            </a:fld>
            <a:endParaRPr lang="en-US"/>
          </a:p>
        </p:txBody>
      </p:sp>
    </p:spTree>
    <p:extLst>
      <p:ext uri="{BB962C8B-B14F-4D97-AF65-F5344CB8AC3E}">
        <p14:creationId xmlns:p14="http://schemas.microsoft.com/office/powerpoint/2010/main" val="21408076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6B0242-3FFD-4D1D-B3B5-C5B0C08512C4}" type="datetimeFigureOut">
              <a:rPr lang="en-US" smtClean="0"/>
              <a:t>9/16/2019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35DE04-DB9A-4276-9B0D-516C5FE5169B}" type="slidenum">
              <a:rPr lang="en-US" smtClean="0"/>
              <a:t>‹#›</a:t>
            </a:fld>
            <a:endParaRPr lang="en-US"/>
          </a:p>
        </p:txBody>
      </p:sp>
    </p:spTree>
    <p:extLst>
      <p:ext uri="{BB962C8B-B14F-4D97-AF65-F5344CB8AC3E}">
        <p14:creationId xmlns:p14="http://schemas.microsoft.com/office/powerpoint/2010/main" val="6128485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6B0242-3FFD-4D1D-B3B5-C5B0C08512C4}" type="datetimeFigureOut">
              <a:rPr lang="en-US" smtClean="0"/>
              <a:t>9/16/2019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35DE04-DB9A-4276-9B0D-516C5FE5169B}" type="slidenum">
              <a:rPr lang="en-US" smtClean="0"/>
              <a:t>‹#›</a:t>
            </a:fld>
            <a:endParaRPr lang="en-US"/>
          </a:p>
        </p:txBody>
      </p:sp>
    </p:spTree>
    <p:extLst>
      <p:ext uri="{BB962C8B-B14F-4D97-AF65-F5344CB8AC3E}">
        <p14:creationId xmlns:p14="http://schemas.microsoft.com/office/powerpoint/2010/main" val="3252761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56B0242-3FFD-4D1D-B3B5-C5B0C08512C4}" type="datetimeFigureOut">
              <a:rPr lang="en-US" smtClean="0"/>
              <a:t>9/16/2019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35DE04-DB9A-4276-9B0D-516C5FE5169B}" type="slidenum">
              <a:rPr lang="en-US" smtClean="0"/>
              <a:t>‹#›</a:t>
            </a:fld>
            <a:endParaRPr lang="en-US"/>
          </a:p>
        </p:txBody>
      </p:sp>
    </p:spTree>
    <p:extLst>
      <p:ext uri="{BB962C8B-B14F-4D97-AF65-F5344CB8AC3E}">
        <p14:creationId xmlns:p14="http://schemas.microsoft.com/office/powerpoint/2010/main" val="23268475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56B0242-3FFD-4D1D-B3B5-C5B0C08512C4}" type="datetimeFigureOut">
              <a:rPr lang="en-US" smtClean="0"/>
              <a:t>9/16/2019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435DE04-DB9A-4276-9B0D-516C5FE5169B}" type="slidenum">
              <a:rPr lang="en-US" smtClean="0"/>
              <a:t>‹#›</a:t>
            </a:fld>
            <a:endParaRPr lang="en-US"/>
          </a:p>
        </p:txBody>
      </p:sp>
    </p:spTree>
    <p:extLst>
      <p:ext uri="{BB962C8B-B14F-4D97-AF65-F5344CB8AC3E}">
        <p14:creationId xmlns:p14="http://schemas.microsoft.com/office/powerpoint/2010/main" val="37411061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56B0242-3FFD-4D1D-B3B5-C5B0C08512C4}" type="datetimeFigureOut">
              <a:rPr lang="en-US" smtClean="0"/>
              <a:t>9/16/2019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435DE04-DB9A-4276-9B0D-516C5FE5169B}" type="slidenum">
              <a:rPr lang="en-US" smtClean="0"/>
              <a:t>‹#›</a:t>
            </a:fld>
            <a:endParaRPr lang="en-US"/>
          </a:p>
        </p:txBody>
      </p:sp>
    </p:spTree>
    <p:extLst>
      <p:ext uri="{BB962C8B-B14F-4D97-AF65-F5344CB8AC3E}">
        <p14:creationId xmlns:p14="http://schemas.microsoft.com/office/powerpoint/2010/main" val="25135188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56B0242-3FFD-4D1D-B3B5-C5B0C08512C4}" type="datetimeFigureOut">
              <a:rPr lang="en-US" smtClean="0"/>
              <a:t>9/16/2019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435DE04-DB9A-4276-9B0D-516C5FE5169B}" type="slidenum">
              <a:rPr lang="en-US" smtClean="0"/>
              <a:t>‹#›</a:t>
            </a:fld>
            <a:endParaRPr lang="en-US"/>
          </a:p>
        </p:txBody>
      </p:sp>
    </p:spTree>
    <p:extLst>
      <p:ext uri="{BB962C8B-B14F-4D97-AF65-F5344CB8AC3E}">
        <p14:creationId xmlns:p14="http://schemas.microsoft.com/office/powerpoint/2010/main" val="10787655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56B0242-3FFD-4D1D-B3B5-C5B0C08512C4}" type="datetimeFigureOut">
              <a:rPr lang="en-US" smtClean="0"/>
              <a:t>9/16/2019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435DE04-DB9A-4276-9B0D-516C5FE5169B}" type="slidenum">
              <a:rPr lang="en-US" smtClean="0"/>
              <a:t>‹#›</a:t>
            </a:fld>
            <a:endParaRPr lang="en-US"/>
          </a:p>
        </p:txBody>
      </p:sp>
    </p:spTree>
    <p:extLst>
      <p:ext uri="{BB962C8B-B14F-4D97-AF65-F5344CB8AC3E}">
        <p14:creationId xmlns:p14="http://schemas.microsoft.com/office/powerpoint/2010/main" val="21062881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56B0242-3FFD-4D1D-B3B5-C5B0C08512C4}" type="datetimeFigureOut">
              <a:rPr lang="en-US" smtClean="0"/>
              <a:t>9/16/2019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435DE04-DB9A-4276-9B0D-516C5FE5169B}" type="slidenum">
              <a:rPr lang="en-US" smtClean="0"/>
              <a:t>‹#›</a:t>
            </a:fld>
            <a:endParaRPr lang="en-US"/>
          </a:p>
        </p:txBody>
      </p:sp>
    </p:spTree>
    <p:extLst>
      <p:ext uri="{BB962C8B-B14F-4D97-AF65-F5344CB8AC3E}">
        <p14:creationId xmlns:p14="http://schemas.microsoft.com/office/powerpoint/2010/main" val="32867916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56B0242-3FFD-4D1D-B3B5-C5B0C08512C4}" type="datetimeFigureOut">
              <a:rPr lang="en-US" smtClean="0"/>
              <a:t>9/16/2019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435DE04-DB9A-4276-9B0D-516C5FE5169B}" type="slidenum">
              <a:rPr lang="en-US" smtClean="0"/>
              <a:t>‹#›</a:t>
            </a:fld>
            <a:endParaRPr lang="en-US"/>
          </a:p>
        </p:txBody>
      </p:sp>
    </p:spTree>
    <p:extLst>
      <p:ext uri="{BB962C8B-B14F-4D97-AF65-F5344CB8AC3E}">
        <p14:creationId xmlns:p14="http://schemas.microsoft.com/office/powerpoint/2010/main" val="23432948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6B0242-3FFD-4D1D-B3B5-C5B0C08512C4}" type="datetimeFigureOut">
              <a:rPr lang="en-US" smtClean="0"/>
              <a:t>9/16/2019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435DE04-DB9A-4276-9B0D-516C5FE5169B}" type="slidenum">
              <a:rPr lang="en-US" smtClean="0"/>
              <a:t>‹#›</a:t>
            </a:fld>
            <a:endParaRPr lang="en-US"/>
          </a:p>
        </p:txBody>
      </p:sp>
    </p:spTree>
    <p:extLst>
      <p:ext uri="{BB962C8B-B14F-4D97-AF65-F5344CB8AC3E}">
        <p14:creationId xmlns:p14="http://schemas.microsoft.com/office/powerpoint/2010/main" val="41401336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chart" Target="../charts/chart7.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chart" Target="../charts/chart9.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emf"/><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7.tif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8.tiff"/><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7FC431-D85D-4714-896F-EBB0D02985AE}"/>
              </a:ext>
            </a:extLst>
          </p:cNvPr>
          <p:cNvSpPr>
            <a:spLocks noGrp="1"/>
          </p:cNvSpPr>
          <p:nvPr>
            <p:ph type="ctrTitle"/>
          </p:nvPr>
        </p:nvSpPr>
        <p:spPr/>
        <p:txBody>
          <a:bodyPr/>
          <a:lstStyle/>
          <a:p>
            <a:r>
              <a:rPr lang="en-US" dirty="0"/>
              <a:t>2018/19 BSAI crab catch and fishery performance</a:t>
            </a:r>
          </a:p>
        </p:txBody>
      </p:sp>
      <p:sp>
        <p:nvSpPr>
          <p:cNvPr id="3" name="Subtitle 2">
            <a:extLst>
              <a:ext uri="{FF2B5EF4-FFF2-40B4-BE49-F238E27FC236}">
                <a16:creationId xmlns:a16="http://schemas.microsoft.com/office/drawing/2014/main" id="{68E8A0BE-849A-486C-9858-5354FD7F067E}"/>
              </a:ext>
            </a:extLst>
          </p:cNvPr>
          <p:cNvSpPr>
            <a:spLocks noGrp="1"/>
          </p:cNvSpPr>
          <p:nvPr>
            <p:ph type="subTitle" idx="1"/>
          </p:nvPr>
        </p:nvSpPr>
        <p:spPr>
          <a:xfrm>
            <a:off x="1143000" y="4237764"/>
            <a:ext cx="6858000" cy="1655762"/>
          </a:xfrm>
        </p:spPr>
        <p:txBody>
          <a:bodyPr>
            <a:normAutofit lnSpcReduction="10000"/>
          </a:bodyPr>
          <a:lstStyle/>
          <a:p>
            <a:r>
              <a:rPr lang="en-US" dirty="0"/>
              <a:t>Benjamin Daly</a:t>
            </a:r>
          </a:p>
          <a:p>
            <a:r>
              <a:rPr lang="en-US" dirty="0"/>
              <a:t>Crab Plan Team Meeting</a:t>
            </a:r>
          </a:p>
          <a:p>
            <a:r>
              <a:rPr lang="en-US" dirty="0"/>
              <a:t>September 16-20, 2019</a:t>
            </a:r>
          </a:p>
          <a:p>
            <a:r>
              <a:rPr lang="en-US" dirty="0"/>
              <a:t>Seattle, WA</a:t>
            </a:r>
          </a:p>
          <a:p>
            <a:endParaRPr lang="en-US" dirty="0"/>
          </a:p>
          <a:p>
            <a:endParaRPr lang="en-US" dirty="0"/>
          </a:p>
        </p:txBody>
      </p:sp>
    </p:spTree>
    <p:extLst>
      <p:ext uri="{BB962C8B-B14F-4D97-AF65-F5344CB8AC3E}">
        <p14:creationId xmlns:p14="http://schemas.microsoft.com/office/powerpoint/2010/main" val="21451048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F856271D-5D98-456E-BAF5-AEE2C03789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2909" y="293914"/>
            <a:ext cx="6274526" cy="6270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493417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4">
            <a:extLst>
              <a:ext uri="{FF2B5EF4-FFF2-40B4-BE49-F238E27FC236}">
                <a16:creationId xmlns:a16="http://schemas.microsoft.com/office/drawing/2014/main" id="{D0BFC957-7781-4B49-B0B1-D198E412FA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9050"/>
            <a:ext cx="6324600" cy="631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C6D79851-2EA9-4B9D-9C68-3102FCA1A925}"/>
              </a:ext>
            </a:extLst>
          </p:cNvPr>
          <p:cNvSpPr txBox="1">
            <a:spLocks noChangeArrowheads="1"/>
          </p:cNvSpPr>
          <p:nvPr/>
        </p:nvSpPr>
        <p:spPr bwMode="auto">
          <a:xfrm>
            <a:off x="7010400" y="2876550"/>
            <a:ext cx="205740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dirty="0">
                <a:latin typeface="Arial" panose="020B0604020202020204" pitchFamily="34" charset="0"/>
              </a:rPr>
              <a:t>Focusing on the subtraction method, 2018 had a high discard </a:t>
            </a:r>
            <a:r>
              <a:rPr lang="en-US" altLang="en-US" sz="1800" b="1" u="sng" dirty="0">
                <a:latin typeface="Arial" panose="020B0604020202020204" pitchFamily="34" charset="0"/>
              </a:rPr>
              <a:t>rate</a:t>
            </a:r>
            <a:endParaRPr lang="en-GB" altLang="en-US" sz="1800" dirty="0">
              <a:latin typeface="Arial" panose="020B0604020202020204" pitchFamily="34" charset="0"/>
            </a:endParaRPr>
          </a:p>
        </p:txBody>
      </p:sp>
      <p:sp>
        <p:nvSpPr>
          <p:cNvPr id="7" name="Oval 6">
            <a:extLst>
              <a:ext uri="{FF2B5EF4-FFF2-40B4-BE49-F238E27FC236}">
                <a16:creationId xmlns:a16="http://schemas.microsoft.com/office/drawing/2014/main" id="{6B561969-4598-4671-9373-8E606AA9C082}"/>
              </a:ext>
            </a:extLst>
          </p:cNvPr>
          <p:cNvSpPr/>
          <p:nvPr/>
        </p:nvSpPr>
        <p:spPr>
          <a:xfrm>
            <a:off x="6400800" y="3171825"/>
            <a:ext cx="533400" cy="51435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0" name="TextBox 9">
            <a:extLst>
              <a:ext uri="{FF2B5EF4-FFF2-40B4-BE49-F238E27FC236}">
                <a16:creationId xmlns:a16="http://schemas.microsoft.com/office/drawing/2014/main" id="{00F8C530-9098-4393-AD5D-36A772B63F9A}"/>
              </a:ext>
            </a:extLst>
          </p:cNvPr>
          <p:cNvSpPr txBox="1">
            <a:spLocks noChangeArrowheads="1"/>
          </p:cNvSpPr>
          <p:nvPr/>
        </p:nvSpPr>
        <p:spPr bwMode="auto">
          <a:xfrm>
            <a:off x="7467600" y="4514850"/>
            <a:ext cx="15240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800">
                <a:latin typeface="Arial" panose="020B0604020202020204" pitchFamily="34" charset="0"/>
              </a:rPr>
              <a:t>What gives?</a:t>
            </a:r>
            <a:endParaRPr lang="en-GB" altLang="en-US" sz="2800">
              <a:latin typeface="Arial" panose="020B0604020202020204" pitchFamily="34" charset="0"/>
            </a:endParaRPr>
          </a:p>
        </p:txBody>
      </p:sp>
      <p:sp>
        <p:nvSpPr>
          <p:cNvPr id="21510" name="TextBox 1">
            <a:extLst>
              <a:ext uri="{FF2B5EF4-FFF2-40B4-BE49-F238E27FC236}">
                <a16:creationId xmlns:a16="http://schemas.microsoft.com/office/drawing/2014/main" id="{30471143-4C1B-4E1E-8817-286F1D297C43}"/>
              </a:ext>
            </a:extLst>
          </p:cNvPr>
          <p:cNvSpPr txBox="1">
            <a:spLocks noChangeArrowheads="1"/>
          </p:cNvSpPr>
          <p:nvPr/>
        </p:nvSpPr>
        <p:spPr bwMode="auto">
          <a:xfrm>
            <a:off x="7086600" y="685800"/>
            <a:ext cx="1905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a:t>Trends of LNR and subtraction method track pretty well.</a:t>
            </a:r>
          </a:p>
          <a:p>
            <a:endParaRPr lang="en-GB"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1">
            <a:extLst>
              <a:ext uri="{FF2B5EF4-FFF2-40B4-BE49-F238E27FC236}">
                <a16:creationId xmlns:a16="http://schemas.microsoft.com/office/drawing/2014/main" id="{D8807A03-F8CE-485D-8C85-99FA343AAF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9525"/>
            <a:ext cx="68627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TextBox 2">
            <a:extLst>
              <a:ext uri="{FF2B5EF4-FFF2-40B4-BE49-F238E27FC236}">
                <a16:creationId xmlns:a16="http://schemas.microsoft.com/office/drawing/2014/main" id="{049BAFE2-9BB4-4988-81E1-722809F50671}"/>
              </a:ext>
            </a:extLst>
          </p:cNvPr>
          <p:cNvSpPr txBox="1">
            <a:spLocks noChangeArrowheads="1"/>
          </p:cNvSpPr>
          <p:nvPr/>
        </p:nvSpPr>
        <p:spPr bwMode="auto">
          <a:xfrm>
            <a:off x="6942364" y="1431471"/>
            <a:ext cx="1981200"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indent="0">
              <a:spcBef>
                <a:spcPct val="0"/>
              </a:spcBef>
              <a:buNone/>
            </a:pPr>
            <a:r>
              <a:rPr lang="en-US" altLang="en-US" sz="1800" dirty="0">
                <a:latin typeface="Arial" panose="020B0604020202020204" pitchFamily="34" charset="0"/>
              </a:rPr>
              <a:t>Survey: relatively high proportion of legal-size males were </a:t>
            </a:r>
            <a:r>
              <a:rPr lang="en-US" altLang="en-US" sz="1800" dirty="0" err="1">
                <a:latin typeface="Arial" panose="020B0604020202020204" pitchFamily="34" charset="0"/>
              </a:rPr>
              <a:t>oldshell</a:t>
            </a:r>
            <a:endParaRPr lang="en-US" altLang="en-US" sz="1800" dirty="0">
              <a:latin typeface="Arial" panose="020B0604020202020204" pitchFamily="34" charset="0"/>
            </a:endParaRPr>
          </a:p>
          <a:p>
            <a:pPr marL="0" indent="0">
              <a:spcBef>
                <a:spcPct val="0"/>
              </a:spcBef>
              <a:buNone/>
            </a:pPr>
            <a:endParaRPr lang="en-US" altLang="en-US" sz="1800" dirty="0">
              <a:latin typeface="Arial" panose="020B0604020202020204" pitchFamily="34" charset="0"/>
            </a:endParaRPr>
          </a:p>
          <a:p>
            <a:pPr marL="0" indent="0">
              <a:spcBef>
                <a:spcPct val="0"/>
              </a:spcBef>
              <a:buNone/>
            </a:pPr>
            <a:r>
              <a:rPr lang="en-US" altLang="en-US" sz="1800" dirty="0">
                <a:latin typeface="Arial" panose="020B0604020202020204" pitchFamily="34" charset="0"/>
              </a:rPr>
              <a:t>Similar pattern seen in at-sea observer pots and in the dockside data</a:t>
            </a:r>
            <a:endParaRPr lang="en-GB" altLang="en-US" sz="1800" dirty="0">
              <a:latin typeface="Arial" panose="020B0604020202020204"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1">
            <a:extLst>
              <a:ext uri="{FF2B5EF4-FFF2-40B4-BE49-F238E27FC236}">
                <a16:creationId xmlns:a16="http://schemas.microsoft.com/office/drawing/2014/main" id="{3899769E-4688-4BFB-9BAC-E60C02B67B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 y="-1"/>
            <a:ext cx="686435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TextBox 1">
            <a:extLst>
              <a:ext uri="{FF2B5EF4-FFF2-40B4-BE49-F238E27FC236}">
                <a16:creationId xmlns:a16="http://schemas.microsoft.com/office/drawing/2014/main" id="{F7814DF3-0D52-4572-9C92-A08B0A9D99A9}"/>
              </a:ext>
            </a:extLst>
          </p:cNvPr>
          <p:cNvSpPr txBox="1">
            <a:spLocks noChangeArrowheads="1"/>
          </p:cNvSpPr>
          <p:nvPr/>
        </p:nvSpPr>
        <p:spPr bwMode="auto">
          <a:xfrm>
            <a:off x="6629400" y="764722"/>
            <a:ext cx="2514600" cy="5909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indent="0"/>
            <a:r>
              <a:rPr lang="en-US" altLang="en-US" dirty="0"/>
              <a:t>Ratio of sublegal crabs up in 2018/19 relative to recent years, but comparable to the long-term trends</a:t>
            </a:r>
          </a:p>
          <a:p>
            <a:pPr marL="0" indent="0"/>
            <a:endParaRPr lang="en-US" altLang="en-US" dirty="0"/>
          </a:p>
          <a:p>
            <a:pPr marL="0" indent="0"/>
            <a:r>
              <a:rPr lang="en-US" altLang="en-US" dirty="0"/>
              <a:t>Vessels were seeing more sublegal male crabs  than they have since 2011-ish</a:t>
            </a:r>
          </a:p>
          <a:p>
            <a:pPr marL="0" indent="0"/>
            <a:endParaRPr lang="en-US" altLang="en-US" dirty="0"/>
          </a:p>
          <a:p>
            <a:pPr marL="0" indent="0"/>
            <a:r>
              <a:rPr lang="en-US" altLang="en-US" dirty="0"/>
              <a:t>High discard mortality rate in 2018/19 likely due to 2 factors: 1) more sublegal crabs in pots, and 2) higher proportion of legal crabs in old shell condition</a:t>
            </a:r>
          </a:p>
          <a:p>
            <a:pPr marL="0" indent="0"/>
            <a:endParaRPr lang="en-US" altLang="en-US" dirty="0"/>
          </a:p>
          <a:p>
            <a:pPr marL="0" indent="0"/>
            <a:endParaRPr lang="en-GB" altLang="en-US"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CFB94B60-06B7-4CFE-A4B2-C2DF405CFCE4}"/>
              </a:ext>
            </a:extLst>
          </p:cNvPr>
          <p:cNvGraphicFramePr>
            <a:graphicFrameLocks/>
          </p:cNvGraphicFramePr>
          <p:nvPr/>
        </p:nvGraphicFramePr>
        <p:xfrm>
          <a:off x="153981" y="2040255"/>
          <a:ext cx="4341127" cy="266994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a:extLst>
              <a:ext uri="{FF2B5EF4-FFF2-40B4-BE49-F238E27FC236}">
                <a16:creationId xmlns:a16="http://schemas.microsoft.com/office/drawing/2014/main" id="{919DD5F2-A1BC-4716-ADCA-15A77A69C657}"/>
              </a:ext>
            </a:extLst>
          </p:cNvPr>
          <p:cNvGraphicFramePr>
            <a:graphicFrameLocks/>
          </p:cNvGraphicFramePr>
          <p:nvPr/>
        </p:nvGraphicFramePr>
        <p:xfrm>
          <a:off x="4572000" y="2040255"/>
          <a:ext cx="4341114" cy="266994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5790173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66C4428B-BBC0-41C2-9937-AC61588A30AE}"/>
              </a:ext>
            </a:extLst>
          </p:cNvPr>
          <p:cNvGraphicFramePr>
            <a:graphicFrameLocks/>
          </p:cNvGraphicFramePr>
          <p:nvPr/>
        </p:nvGraphicFramePr>
        <p:xfrm>
          <a:off x="1211579" y="1618849"/>
          <a:ext cx="6720840" cy="4046220"/>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a:extLst>
              <a:ext uri="{FF2B5EF4-FFF2-40B4-BE49-F238E27FC236}">
                <a16:creationId xmlns:a16="http://schemas.microsoft.com/office/drawing/2014/main" id="{3E986EE6-5B1A-423D-99BB-DBAD1475A53B}"/>
              </a:ext>
            </a:extLst>
          </p:cNvPr>
          <p:cNvSpPr txBox="1"/>
          <p:nvPr/>
        </p:nvSpPr>
        <p:spPr>
          <a:xfrm>
            <a:off x="2879156" y="1095475"/>
            <a:ext cx="3385687" cy="300082"/>
          </a:xfrm>
          <a:prstGeom prst="rect">
            <a:avLst/>
          </a:prstGeom>
          <a:noFill/>
        </p:spPr>
        <p:txBody>
          <a:bodyPr wrap="square" rtlCol="0">
            <a:spAutoFit/>
          </a:bodyPr>
          <a:lstStyle/>
          <a:p>
            <a:pPr algn="ctr"/>
            <a:r>
              <a:rPr lang="en-US" sz="1350" dirty="0"/>
              <a:t>Bristol Bay red king crab</a:t>
            </a:r>
          </a:p>
        </p:txBody>
      </p:sp>
    </p:spTree>
    <p:extLst>
      <p:ext uri="{BB962C8B-B14F-4D97-AF65-F5344CB8AC3E}">
        <p14:creationId xmlns:p14="http://schemas.microsoft.com/office/powerpoint/2010/main" val="32197066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48813F3-6861-4BA3-9295-386B941D8F21}"/>
              </a:ext>
            </a:extLst>
          </p:cNvPr>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1" y="-1"/>
            <a:ext cx="9144001" cy="6858001"/>
          </a:xfrm>
          <a:prstGeom prst="rect">
            <a:avLst/>
          </a:prstGeom>
        </p:spPr>
      </p:pic>
      <p:sp>
        <p:nvSpPr>
          <p:cNvPr id="2" name="Title 1">
            <a:extLst>
              <a:ext uri="{FF2B5EF4-FFF2-40B4-BE49-F238E27FC236}">
                <a16:creationId xmlns:a16="http://schemas.microsoft.com/office/drawing/2014/main" id="{EF8E92EC-D0F1-46E6-ABAF-C3DE3FC4768D}"/>
              </a:ext>
            </a:extLst>
          </p:cNvPr>
          <p:cNvSpPr>
            <a:spLocks noGrp="1"/>
          </p:cNvSpPr>
          <p:nvPr>
            <p:ph type="title"/>
          </p:nvPr>
        </p:nvSpPr>
        <p:spPr>
          <a:xfrm>
            <a:off x="2054347" y="2766217"/>
            <a:ext cx="5035303" cy="1325563"/>
          </a:xfrm>
          <a:ln w="25400">
            <a:solidFill>
              <a:schemeClr val="tx1"/>
            </a:solidFill>
          </a:ln>
        </p:spPr>
        <p:txBody>
          <a:bodyPr>
            <a:normAutofit/>
          </a:bodyPr>
          <a:lstStyle/>
          <a:p>
            <a:pPr algn="ctr"/>
            <a:r>
              <a:rPr lang="en-US" sz="5400" b="1" dirty="0"/>
              <a:t>Snow crab</a:t>
            </a:r>
          </a:p>
        </p:txBody>
      </p:sp>
    </p:spTree>
    <p:extLst>
      <p:ext uri="{BB962C8B-B14F-4D97-AF65-F5344CB8AC3E}">
        <p14:creationId xmlns:p14="http://schemas.microsoft.com/office/powerpoint/2010/main" val="41943538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9148642-D5EF-43F8-93F1-795C69B7ADCB}"/>
              </a:ext>
            </a:extLst>
          </p:cNvPr>
          <p:cNvPicPr>
            <a:picLocks noChangeAspect="1"/>
          </p:cNvPicPr>
          <p:nvPr/>
        </p:nvPicPr>
        <p:blipFill>
          <a:blip r:embed="rId2"/>
          <a:stretch>
            <a:fillRect/>
          </a:stretch>
        </p:blipFill>
        <p:spPr>
          <a:xfrm>
            <a:off x="433260" y="113190"/>
            <a:ext cx="8277480" cy="6631620"/>
          </a:xfrm>
          <a:prstGeom prst="rect">
            <a:avLst/>
          </a:prstGeom>
        </p:spPr>
      </p:pic>
    </p:spTree>
    <p:extLst>
      <p:ext uri="{BB962C8B-B14F-4D97-AF65-F5344CB8AC3E}">
        <p14:creationId xmlns:p14="http://schemas.microsoft.com/office/powerpoint/2010/main" val="7792405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4260D46-E72C-44AC-A866-2C3DFD6508B9}"/>
              </a:ext>
            </a:extLst>
          </p:cNvPr>
          <p:cNvPicPr>
            <a:picLocks noChangeAspect="1"/>
          </p:cNvPicPr>
          <p:nvPr/>
        </p:nvPicPr>
        <p:blipFill>
          <a:blip r:embed="rId2"/>
          <a:stretch>
            <a:fillRect/>
          </a:stretch>
        </p:blipFill>
        <p:spPr>
          <a:xfrm>
            <a:off x="548641" y="367498"/>
            <a:ext cx="8229599" cy="5972296"/>
          </a:xfrm>
          <a:prstGeom prst="rect">
            <a:avLst/>
          </a:prstGeom>
        </p:spPr>
      </p:pic>
    </p:spTree>
    <p:extLst>
      <p:ext uri="{BB962C8B-B14F-4D97-AF65-F5344CB8AC3E}">
        <p14:creationId xmlns:p14="http://schemas.microsoft.com/office/powerpoint/2010/main" val="25847398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4080B-F739-49CF-A60D-96379DBF4F5E}"/>
              </a:ext>
            </a:extLst>
          </p:cNvPr>
          <p:cNvSpPr>
            <a:spLocks noGrp="1"/>
          </p:cNvSpPr>
          <p:nvPr>
            <p:ph type="title"/>
          </p:nvPr>
        </p:nvSpPr>
        <p:spPr>
          <a:xfrm>
            <a:off x="329293" y="0"/>
            <a:ext cx="7886700" cy="1140823"/>
          </a:xfrm>
        </p:spPr>
        <p:txBody>
          <a:bodyPr/>
          <a:lstStyle/>
          <a:p>
            <a:r>
              <a:rPr lang="en-US" dirty="0"/>
              <a:t>Snow crab</a:t>
            </a:r>
          </a:p>
        </p:txBody>
      </p:sp>
      <p:pic>
        <p:nvPicPr>
          <p:cNvPr id="3" name="Picture 2">
            <a:extLst>
              <a:ext uri="{FF2B5EF4-FFF2-40B4-BE49-F238E27FC236}">
                <a16:creationId xmlns:a16="http://schemas.microsoft.com/office/drawing/2014/main" id="{EFA22805-E9AF-4EA6-86FB-A5EAAFAB97A6}"/>
              </a:ext>
            </a:extLst>
          </p:cNvPr>
          <p:cNvPicPr>
            <a:picLocks noChangeAspect="1"/>
          </p:cNvPicPr>
          <p:nvPr/>
        </p:nvPicPr>
        <p:blipFill>
          <a:blip r:embed="rId2"/>
          <a:stretch>
            <a:fillRect/>
          </a:stretch>
        </p:blipFill>
        <p:spPr>
          <a:xfrm>
            <a:off x="234268" y="947119"/>
            <a:ext cx="7886700" cy="5725357"/>
          </a:xfrm>
          <a:prstGeom prst="rect">
            <a:avLst/>
          </a:prstGeom>
        </p:spPr>
      </p:pic>
    </p:spTree>
    <p:extLst>
      <p:ext uri="{BB962C8B-B14F-4D97-AF65-F5344CB8AC3E}">
        <p14:creationId xmlns:p14="http://schemas.microsoft.com/office/powerpoint/2010/main" val="42202908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F4C72CB-A0D4-472F-A247-7213B94F86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470" y="0"/>
            <a:ext cx="8875059" cy="6858000"/>
          </a:xfrm>
          <a:prstGeom prst="rect">
            <a:avLst/>
          </a:prstGeom>
        </p:spPr>
      </p:pic>
    </p:spTree>
    <p:extLst>
      <p:ext uri="{BB962C8B-B14F-4D97-AF65-F5344CB8AC3E}">
        <p14:creationId xmlns:p14="http://schemas.microsoft.com/office/powerpoint/2010/main" val="40008867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454458-6C98-49EB-90D8-0C7CEF72030B}"/>
              </a:ext>
            </a:extLst>
          </p:cNvPr>
          <p:cNvSpPr>
            <a:spLocks noGrp="1"/>
          </p:cNvSpPr>
          <p:nvPr>
            <p:ph type="title"/>
          </p:nvPr>
        </p:nvSpPr>
        <p:spPr/>
        <p:txBody>
          <a:bodyPr/>
          <a:lstStyle/>
          <a:p>
            <a:r>
              <a:rPr lang="en-US" dirty="0"/>
              <a:t>Snow crab</a:t>
            </a:r>
          </a:p>
        </p:txBody>
      </p:sp>
      <p:pic>
        <p:nvPicPr>
          <p:cNvPr id="4" name="Picture 3">
            <a:extLst>
              <a:ext uri="{FF2B5EF4-FFF2-40B4-BE49-F238E27FC236}">
                <a16:creationId xmlns:a16="http://schemas.microsoft.com/office/drawing/2014/main" id="{834D5F4E-5CAF-4094-AB6E-AE56D15C4759}"/>
              </a:ext>
            </a:extLst>
          </p:cNvPr>
          <p:cNvPicPr>
            <a:picLocks noChangeAspect="1"/>
          </p:cNvPicPr>
          <p:nvPr/>
        </p:nvPicPr>
        <p:blipFill>
          <a:blip r:embed="rId2"/>
          <a:stretch>
            <a:fillRect/>
          </a:stretch>
        </p:blipFill>
        <p:spPr>
          <a:xfrm>
            <a:off x="694206" y="2063750"/>
            <a:ext cx="7616251" cy="4559300"/>
          </a:xfrm>
          <a:prstGeom prst="rect">
            <a:avLst/>
          </a:prstGeom>
        </p:spPr>
      </p:pic>
    </p:spTree>
    <p:extLst>
      <p:ext uri="{BB962C8B-B14F-4D97-AF65-F5344CB8AC3E}">
        <p14:creationId xmlns:p14="http://schemas.microsoft.com/office/powerpoint/2010/main" val="39741152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BB79046-8FB4-4A3D-9774-C54FBD7360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470" y="0"/>
            <a:ext cx="8875059" cy="6858000"/>
          </a:xfrm>
          <a:prstGeom prst="rect">
            <a:avLst/>
          </a:prstGeom>
        </p:spPr>
      </p:pic>
    </p:spTree>
    <p:extLst>
      <p:ext uri="{BB962C8B-B14F-4D97-AF65-F5344CB8AC3E}">
        <p14:creationId xmlns:p14="http://schemas.microsoft.com/office/powerpoint/2010/main" val="76257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9AD02-5F65-4D15-A136-198B76445132}"/>
              </a:ext>
            </a:extLst>
          </p:cNvPr>
          <p:cNvSpPr>
            <a:spLocks noGrp="1"/>
          </p:cNvSpPr>
          <p:nvPr>
            <p:ph type="title"/>
          </p:nvPr>
        </p:nvSpPr>
        <p:spPr/>
        <p:txBody>
          <a:bodyPr/>
          <a:lstStyle/>
          <a:p>
            <a:r>
              <a:rPr lang="en-US" dirty="0"/>
              <a:t>2018/19 snow crab</a:t>
            </a:r>
          </a:p>
        </p:txBody>
      </p:sp>
      <p:pic>
        <p:nvPicPr>
          <p:cNvPr id="4" name="Picture 3">
            <a:extLst>
              <a:ext uri="{FF2B5EF4-FFF2-40B4-BE49-F238E27FC236}">
                <a16:creationId xmlns:a16="http://schemas.microsoft.com/office/drawing/2014/main" id="{CD23219D-295D-4EE9-950C-8442CD9F694B}"/>
              </a:ext>
            </a:extLst>
          </p:cNvPr>
          <p:cNvPicPr>
            <a:picLocks noChangeAspect="1"/>
          </p:cNvPicPr>
          <p:nvPr/>
        </p:nvPicPr>
        <p:blipFill>
          <a:blip r:embed="rId2"/>
          <a:stretch>
            <a:fillRect/>
          </a:stretch>
        </p:blipFill>
        <p:spPr>
          <a:xfrm>
            <a:off x="518656" y="1690689"/>
            <a:ext cx="7604368" cy="4555886"/>
          </a:xfrm>
          <a:prstGeom prst="rect">
            <a:avLst/>
          </a:prstGeom>
        </p:spPr>
      </p:pic>
    </p:spTree>
    <p:extLst>
      <p:ext uri="{BB962C8B-B14F-4D97-AF65-F5344CB8AC3E}">
        <p14:creationId xmlns:p14="http://schemas.microsoft.com/office/powerpoint/2010/main" val="27352280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1C8418-9010-49BA-BFFB-C8C34DC83A70}"/>
              </a:ext>
            </a:extLst>
          </p:cNvPr>
          <p:cNvSpPr>
            <a:spLocks noGrp="1"/>
          </p:cNvSpPr>
          <p:nvPr>
            <p:ph type="title"/>
          </p:nvPr>
        </p:nvSpPr>
        <p:spPr>
          <a:xfrm>
            <a:off x="628650" y="103869"/>
            <a:ext cx="7886700" cy="1325563"/>
          </a:xfrm>
        </p:spPr>
        <p:txBody>
          <a:bodyPr/>
          <a:lstStyle/>
          <a:p>
            <a:r>
              <a:rPr lang="en-US" dirty="0"/>
              <a:t>2018/19 BSS observations from the fleet</a:t>
            </a:r>
          </a:p>
        </p:txBody>
      </p:sp>
      <p:sp>
        <p:nvSpPr>
          <p:cNvPr id="3" name="Content Placeholder 2">
            <a:extLst>
              <a:ext uri="{FF2B5EF4-FFF2-40B4-BE49-F238E27FC236}">
                <a16:creationId xmlns:a16="http://schemas.microsoft.com/office/drawing/2014/main" id="{3B48A687-10E6-4EDB-B327-0CB7D5548540}"/>
              </a:ext>
            </a:extLst>
          </p:cNvPr>
          <p:cNvSpPr>
            <a:spLocks noGrp="1"/>
          </p:cNvSpPr>
          <p:nvPr>
            <p:ph idx="1"/>
          </p:nvPr>
        </p:nvSpPr>
        <p:spPr>
          <a:xfrm>
            <a:off x="628650" y="2006600"/>
            <a:ext cx="7886700" cy="4747531"/>
          </a:xfrm>
        </p:spPr>
        <p:txBody>
          <a:bodyPr>
            <a:normAutofit fontScale="92500" lnSpcReduction="10000"/>
          </a:bodyPr>
          <a:lstStyle/>
          <a:p>
            <a:pPr lvl="0"/>
            <a:r>
              <a:rPr lang="en-US" sz="2400" dirty="0"/>
              <a:t>Many vessels ended up fishing SW of Saint Matthew Island where CPUE was high and there was clean (new shell) crab. </a:t>
            </a:r>
          </a:p>
          <a:p>
            <a:pPr lvl="1"/>
            <a:r>
              <a:rPr lang="en-US" sz="2000" dirty="0"/>
              <a:t>Many vessels initially tried to fish in more traditional areas (W/NW of </a:t>
            </a:r>
            <a:r>
              <a:rPr lang="en-US" sz="2000" dirty="0" err="1"/>
              <a:t>Pribilofs</a:t>
            </a:r>
            <a:r>
              <a:rPr lang="en-US" sz="2000" dirty="0"/>
              <a:t>) before eventually moving north in search of better fishing.</a:t>
            </a:r>
            <a:endParaRPr lang="en-GB" sz="2000" dirty="0"/>
          </a:p>
          <a:p>
            <a:pPr lvl="0"/>
            <a:r>
              <a:rPr lang="en-US" sz="2400" dirty="0"/>
              <a:t>Several captains reported having to move gear around more than usual to find clean crab in fish-able numbers. </a:t>
            </a:r>
            <a:endParaRPr lang="en-GB" sz="2400" dirty="0"/>
          </a:p>
          <a:p>
            <a:pPr lvl="0"/>
            <a:r>
              <a:rPr lang="en-US" sz="2400" dirty="0"/>
              <a:t>Fishing W/NW of </a:t>
            </a:r>
            <a:r>
              <a:rPr lang="en-US" sz="2400" dirty="0" err="1"/>
              <a:t>Pribilofs</a:t>
            </a:r>
            <a:r>
              <a:rPr lang="en-US" sz="2400" dirty="0"/>
              <a:t> saw LOTS of juveniles (many reports from captains over the season). Captains reported that legal crab in these areas were “dirty” and described it as a “junkpile”, meaning that lots of sorting was required to end up with new shell 4-inch plus crab.</a:t>
            </a:r>
          </a:p>
          <a:p>
            <a:pPr lvl="0"/>
            <a:r>
              <a:rPr lang="en-US" sz="2400" dirty="0"/>
              <a:t>Sea ice did not impact the fishery. The ice edge stopped at Saint Matthew at maximum extend and then retreated North. </a:t>
            </a:r>
            <a:endParaRPr lang="en-GB" sz="2400" dirty="0"/>
          </a:p>
          <a:p>
            <a:pPr lvl="0"/>
            <a:r>
              <a:rPr lang="en-US" sz="2400" dirty="0"/>
              <a:t>Majority of the fleet saw better fishing than in 2017/18 season.</a:t>
            </a:r>
            <a:endParaRPr lang="en-US" sz="1400" dirty="0"/>
          </a:p>
        </p:txBody>
      </p:sp>
    </p:spTree>
    <p:extLst>
      <p:ext uri="{BB962C8B-B14F-4D97-AF65-F5344CB8AC3E}">
        <p14:creationId xmlns:p14="http://schemas.microsoft.com/office/powerpoint/2010/main" val="5973007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1D10C38-A755-4858-8015-69407D91A744}"/>
              </a:ext>
            </a:extLst>
          </p:cNvPr>
          <p:cNvPicPr>
            <a:picLocks noChangeAspect="1"/>
          </p:cNvPicPr>
          <p:nvPr/>
        </p:nvPicPr>
        <p:blipFill>
          <a:blip r:embed="rId2"/>
          <a:stretch>
            <a:fillRect/>
          </a:stretch>
        </p:blipFill>
        <p:spPr>
          <a:xfrm>
            <a:off x="1149128" y="531223"/>
            <a:ext cx="6122376" cy="6117772"/>
          </a:xfrm>
          <a:prstGeom prst="rect">
            <a:avLst/>
          </a:prstGeom>
        </p:spPr>
      </p:pic>
    </p:spTree>
    <p:extLst>
      <p:ext uri="{BB962C8B-B14F-4D97-AF65-F5344CB8AC3E}">
        <p14:creationId xmlns:p14="http://schemas.microsoft.com/office/powerpoint/2010/main" val="4491559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F1D7424F-BB24-4D4E-9F82-082086C8F17B}"/>
              </a:ext>
            </a:extLst>
          </p:cNvPr>
          <p:cNvGraphicFramePr>
            <a:graphicFrameLocks/>
          </p:cNvGraphicFramePr>
          <p:nvPr/>
        </p:nvGraphicFramePr>
        <p:xfrm>
          <a:off x="123353" y="2095119"/>
          <a:ext cx="4341114" cy="266776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Chart 2">
            <a:extLst>
              <a:ext uri="{FF2B5EF4-FFF2-40B4-BE49-F238E27FC236}">
                <a16:creationId xmlns:a16="http://schemas.microsoft.com/office/drawing/2014/main" id="{1426507E-6BB6-410C-845C-DB344BF73057}"/>
              </a:ext>
            </a:extLst>
          </p:cNvPr>
          <p:cNvGraphicFramePr>
            <a:graphicFrameLocks/>
          </p:cNvGraphicFramePr>
          <p:nvPr/>
        </p:nvGraphicFramePr>
        <p:xfrm>
          <a:off x="4464467" y="2095119"/>
          <a:ext cx="4341114" cy="266776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2017245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8882FA72-A6BD-44FD-88A9-9B2ACDFCD90F}"/>
              </a:ext>
            </a:extLst>
          </p:cNvPr>
          <p:cNvGraphicFramePr>
            <a:graphicFrameLocks/>
          </p:cNvGraphicFramePr>
          <p:nvPr/>
        </p:nvGraphicFramePr>
        <p:xfrm>
          <a:off x="1211579" y="1730744"/>
          <a:ext cx="6720840" cy="4046220"/>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a:extLst>
              <a:ext uri="{FF2B5EF4-FFF2-40B4-BE49-F238E27FC236}">
                <a16:creationId xmlns:a16="http://schemas.microsoft.com/office/drawing/2014/main" id="{F35E7F7E-9DF8-4A7B-8742-21DE7EDAEA41}"/>
              </a:ext>
            </a:extLst>
          </p:cNvPr>
          <p:cNvSpPr txBox="1"/>
          <p:nvPr/>
        </p:nvSpPr>
        <p:spPr>
          <a:xfrm>
            <a:off x="3030755" y="1081036"/>
            <a:ext cx="3082490" cy="300082"/>
          </a:xfrm>
          <a:prstGeom prst="rect">
            <a:avLst/>
          </a:prstGeom>
          <a:noFill/>
        </p:spPr>
        <p:txBody>
          <a:bodyPr wrap="square" rtlCol="0">
            <a:spAutoFit/>
          </a:bodyPr>
          <a:lstStyle/>
          <a:p>
            <a:pPr algn="ctr"/>
            <a:r>
              <a:rPr lang="en-US" sz="1350" dirty="0"/>
              <a:t>Bering Sea snow crab</a:t>
            </a:r>
          </a:p>
        </p:txBody>
      </p:sp>
    </p:spTree>
    <p:extLst>
      <p:ext uri="{BB962C8B-B14F-4D97-AF65-F5344CB8AC3E}">
        <p14:creationId xmlns:p14="http://schemas.microsoft.com/office/powerpoint/2010/main" val="35029293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4CFDFBC-6F7D-4CDE-89C6-B8BBDE63448F}"/>
              </a:ext>
            </a:extLst>
          </p:cNvPr>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176E6EA0-8C56-4114-81FC-83AF63FBEDE8}"/>
              </a:ext>
            </a:extLst>
          </p:cNvPr>
          <p:cNvSpPr>
            <a:spLocks noGrp="1"/>
          </p:cNvSpPr>
          <p:nvPr>
            <p:ph type="title"/>
          </p:nvPr>
        </p:nvSpPr>
        <p:spPr>
          <a:xfrm>
            <a:off x="2520842" y="2766218"/>
            <a:ext cx="4102316" cy="1325563"/>
          </a:xfrm>
          <a:ln w="25400">
            <a:solidFill>
              <a:schemeClr val="tx1"/>
            </a:solidFill>
          </a:ln>
        </p:spPr>
        <p:txBody>
          <a:bodyPr>
            <a:normAutofit/>
          </a:bodyPr>
          <a:lstStyle/>
          <a:p>
            <a:pPr algn="ctr"/>
            <a:r>
              <a:rPr lang="en-US" sz="4800" b="1" dirty="0"/>
              <a:t>Tanner crab</a:t>
            </a:r>
          </a:p>
        </p:txBody>
      </p:sp>
    </p:spTree>
    <p:extLst>
      <p:ext uri="{BB962C8B-B14F-4D97-AF65-F5344CB8AC3E}">
        <p14:creationId xmlns:p14="http://schemas.microsoft.com/office/powerpoint/2010/main" val="8684076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AAD5A69-E7C6-43AE-80AD-412A7F88DD33}"/>
              </a:ext>
            </a:extLst>
          </p:cNvPr>
          <p:cNvPicPr>
            <a:picLocks noChangeAspect="1"/>
          </p:cNvPicPr>
          <p:nvPr/>
        </p:nvPicPr>
        <p:blipFill>
          <a:blip r:embed="rId2"/>
          <a:stretch>
            <a:fillRect/>
          </a:stretch>
        </p:blipFill>
        <p:spPr>
          <a:xfrm>
            <a:off x="73121" y="146453"/>
            <a:ext cx="8997758" cy="6565094"/>
          </a:xfrm>
          <a:prstGeom prst="rect">
            <a:avLst/>
          </a:prstGeom>
        </p:spPr>
      </p:pic>
    </p:spTree>
    <p:extLst>
      <p:ext uri="{BB962C8B-B14F-4D97-AF65-F5344CB8AC3E}">
        <p14:creationId xmlns:p14="http://schemas.microsoft.com/office/powerpoint/2010/main" val="10955025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1A9E627-0084-4E2A-9E1B-2731F4511E5B}"/>
              </a:ext>
            </a:extLst>
          </p:cNvPr>
          <p:cNvPicPr>
            <a:picLocks noChangeAspect="1"/>
          </p:cNvPicPr>
          <p:nvPr/>
        </p:nvPicPr>
        <p:blipFill>
          <a:blip r:embed="rId2"/>
          <a:stretch>
            <a:fillRect/>
          </a:stretch>
        </p:blipFill>
        <p:spPr>
          <a:xfrm>
            <a:off x="148045" y="334383"/>
            <a:ext cx="8525691" cy="6189233"/>
          </a:xfrm>
          <a:prstGeom prst="rect">
            <a:avLst/>
          </a:prstGeom>
        </p:spPr>
      </p:pic>
      <p:sp>
        <p:nvSpPr>
          <p:cNvPr id="3" name="TextBox 2">
            <a:extLst>
              <a:ext uri="{FF2B5EF4-FFF2-40B4-BE49-F238E27FC236}">
                <a16:creationId xmlns:a16="http://schemas.microsoft.com/office/drawing/2014/main" id="{00915329-F3A0-462C-8B82-D43C10868CF4}"/>
              </a:ext>
            </a:extLst>
          </p:cNvPr>
          <p:cNvSpPr txBox="1"/>
          <p:nvPr/>
        </p:nvSpPr>
        <p:spPr>
          <a:xfrm>
            <a:off x="4572000" y="1262743"/>
            <a:ext cx="3265714" cy="369332"/>
          </a:xfrm>
          <a:prstGeom prst="rect">
            <a:avLst/>
          </a:prstGeom>
          <a:noFill/>
        </p:spPr>
        <p:txBody>
          <a:bodyPr wrap="square" rtlCol="0">
            <a:spAutoFit/>
          </a:bodyPr>
          <a:lstStyle/>
          <a:p>
            <a:r>
              <a:rPr lang="en-US" dirty="0"/>
              <a:t>East and west combined</a:t>
            </a:r>
          </a:p>
        </p:txBody>
      </p:sp>
    </p:spTree>
    <p:extLst>
      <p:ext uri="{BB962C8B-B14F-4D97-AF65-F5344CB8AC3E}">
        <p14:creationId xmlns:p14="http://schemas.microsoft.com/office/powerpoint/2010/main" val="1085353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346DBFF-4F78-4317-BE36-1F1C88632A15}"/>
              </a:ext>
            </a:extLst>
          </p:cNvPr>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66A33704-90DB-4285-89B7-31BC6CEADCA2}"/>
              </a:ext>
            </a:extLst>
          </p:cNvPr>
          <p:cNvSpPr>
            <a:spLocks noGrp="1"/>
          </p:cNvSpPr>
          <p:nvPr>
            <p:ph type="title"/>
          </p:nvPr>
        </p:nvSpPr>
        <p:spPr>
          <a:xfrm>
            <a:off x="2214431" y="2766218"/>
            <a:ext cx="4715137" cy="1325563"/>
          </a:xfrm>
          <a:noFill/>
          <a:ln w="25400">
            <a:solidFill>
              <a:schemeClr val="tx1"/>
            </a:solidFill>
          </a:ln>
        </p:spPr>
        <p:txBody>
          <a:bodyPr>
            <a:normAutofit/>
          </a:bodyPr>
          <a:lstStyle/>
          <a:p>
            <a:pPr algn="ctr"/>
            <a:r>
              <a:rPr lang="en-US" sz="4800" b="1" dirty="0"/>
              <a:t>BBRKC</a:t>
            </a:r>
          </a:p>
        </p:txBody>
      </p:sp>
    </p:spTree>
    <p:extLst>
      <p:ext uri="{BB962C8B-B14F-4D97-AF65-F5344CB8AC3E}">
        <p14:creationId xmlns:p14="http://schemas.microsoft.com/office/powerpoint/2010/main" val="28169636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609DAE-5DE0-4125-80B9-EA605E8382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470" y="0"/>
            <a:ext cx="8875059" cy="6858000"/>
          </a:xfrm>
          <a:prstGeom prst="rect">
            <a:avLst/>
          </a:prstGeom>
        </p:spPr>
      </p:pic>
      <p:sp>
        <p:nvSpPr>
          <p:cNvPr id="6" name="TextBox 5">
            <a:extLst>
              <a:ext uri="{FF2B5EF4-FFF2-40B4-BE49-F238E27FC236}">
                <a16:creationId xmlns:a16="http://schemas.microsoft.com/office/drawing/2014/main" id="{9282CF5F-F54A-420E-8212-3923587B9F2F}"/>
              </a:ext>
            </a:extLst>
          </p:cNvPr>
          <p:cNvSpPr txBox="1"/>
          <p:nvPr/>
        </p:nvSpPr>
        <p:spPr>
          <a:xfrm>
            <a:off x="5529943" y="557349"/>
            <a:ext cx="3213463" cy="646331"/>
          </a:xfrm>
          <a:prstGeom prst="rect">
            <a:avLst/>
          </a:prstGeom>
          <a:solidFill>
            <a:schemeClr val="bg1"/>
          </a:solidFill>
        </p:spPr>
        <p:txBody>
          <a:bodyPr wrap="square" rtlCol="0">
            <a:spAutoFit/>
          </a:bodyPr>
          <a:lstStyle/>
          <a:p>
            <a:r>
              <a:rPr lang="en-US" dirty="0"/>
              <a:t>Showing stat areas with 3+ vessel participation</a:t>
            </a:r>
          </a:p>
        </p:txBody>
      </p:sp>
    </p:spTree>
    <p:extLst>
      <p:ext uri="{BB962C8B-B14F-4D97-AF65-F5344CB8AC3E}">
        <p14:creationId xmlns:p14="http://schemas.microsoft.com/office/powerpoint/2010/main" val="41917010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AC96228-5183-42C3-A0D0-33D32BE2EE4A}"/>
              </a:ext>
            </a:extLst>
          </p:cNvPr>
          <p:cNvPicPr>
            <a:picLocks noChangeAspect="1"/>
          </p:cNvPicPr>
          <p:nvPr/>
        </p:nvPicPr>
        <p:blipFill>
          <a:blip r:embed="rId2"/>
          <a:stretch>
            <a:fillRect/>
          </a:stretch>
        </p:blipFill>
        <p:spPr>
          <a:xfrm>
            <a:off x="279610" y="364814"/>
            <a:ext cx="8441853" cy="6128371"/>
          </a:xfrm>
          <a:prstGeom prst="rect">
            <a:avLst/>
          </a:prstGeom>
        </p:spPr>
      </p:pic>
    </p:spTree>
    <p:extLst>
      <p:ext uri="{BB962C8B-B14F-4D97-AF65-F5344CB8AC3E}">
        <p14:creationId xmlns:p14="http://schemas.microsoft.com/office/powerpoint/2010/main" val="19535761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03E4C2-9FDB-441C-9A91-10645967F63E}"/>
              </a:ext>
            </a:extLst>
          </p:cNvPr>
          <p:cNvSpPr>
            <a:spLocks noGrp="1"/>
          </p:cNvSpPr>
          <p:nvPr>
            <p:ph type="title"/>
          </p:nvPr>
        </p:nvSpPr>
        <p:spPr/>
        <p:txBody>
          <a:bodyPr/>
          <a:lstStyle/>
          <a:p>
            <a:r>
              <a:rPr lang="en-US" dirty="0"/>
              <a:t>2018/19 Tanner west</a:t>
            </a:r>
          </a:p>
        </p:txBody>
      </p:sp>
      <p:pic>
        <p:nvPicPr>
          <p:cNvPr id="3" name="Picture 2">
            <a:extLst>
              <a:ext uri="{FF2B5EF4-FFF2-40B4-BE49-F238E27FC236}">
                <a16:creationId xmlns:a16="http://schemas.microsoft.com/office/drawing/2014/main" id="{B10569F2-2301-4236-BF37-F5A814AAEDAA}"/>
              </a:ext>
            </a:extLst>
          </p:cNvPr>
          <p:cNvPicPr>
            <a:picLocks noChangeAspect="1"/>
          </p:cNvPicPr>
          <p:nvPr/>
        </p:nvPicPr>
        <p:blipFill>
          <a:blip r:embed="rId2"/>
          <a:stretch>
            <a:fillRect/>
          </a:stretch>
        </p:blipFill>
        <p:spPr>
          <a:xfrm>
            <a:off x="845227" y="1991870"/>
            <a:ext cx="6991141" cy="4188493"/>
          </a:xfrm>
          <a:prstGeom prst="rect">
            <a:avLst/>
          </a:prstGeom>
        </p:spPr>
      </p:pic>
    </p:spTree>
    <p:extLst>
      <p:ext uri="{BB962C8B-B14F-4D97-AF65-F5344CB8AC3E}">
        <p14:creationId xmlns:p14="http://schemas.microsoft.com/office/powerpoint/2010/main" val="557660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FE215BC2-17E6-43D2-A523-911A1FB1C440}"/>
              </a:ext>
            </a:extLst>
          </p:cNvPr>
          <p:cNvGraphicFramePr>
            <a:graphicFrameLocks/>
          </p:cNvGraphicFramePr>
          <p:nvPr/>
        </p:nvGraphicFramePr>
        <p:xfrm>
          <a:off x="230886" y="2095119"/>
          <a:ext cx="4341114" cy="266776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Chart 2">
            <a:extLst>
              <a:ext uri="{FF2B5EF4-FFF2-40B4-BE49-F238E27FC236}">
                <a16:creationId xmlns:a16="http://schemas.microsoft.com/office/drawing/2014/main" id="{57EE1A41-B72A-470E-BB22-5EE92159D898}"/>
              </a:ext>
            </a:extLst>
          </p:cNvPr>
          <p:cNvGraphicFramePr>
            <a:graphicFrameLocks/>
          </p:cNvGraphicFramePr>
          <p:nvPr/>
        </p:nvGraphicFramePr>
        <p:xfrm>
          <a:off x="4572000" y="2095119"/>
          <a:ext cx="4341114" cy="266776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6915884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6F6E66B9-A924-40FF-AAE0-1BBB7999A911}"/>
              </a:ext>
            </a:extLst>
          </p:cNvPr>
          <p:cNvGraphicFramePr>
            <a:graphicFrameLocks/>
          </p:cNvGraphicFramePr>
          <p:nvPr/>
        </p:nvGraphicFramePr>
        <p:xfrm>
          <a:off x="162443" y="2095119"/>
          <a:ext cx="4341114" cy="266776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Chart 2">
            <a:extLst>
              <a:ext uri="{FF2B5EF4-FFF2-40B4-BE49-F238E27FC236}">
                <a16:creationId xmlns:a16="http://schemas.microsoft.com/office/drawing/2014/main" id="{C51BE59D-870D-43D4-9480-2E5E76E3F09D}"/>
              </a:ext>
            </a:extLst>
          </p:cNvPr>
          <p:cNvGraphicFramePr>
            <a:graphicFrameLocks/>
          </p:cNvGraphicFramePr>
          <p:nvPr/>
        </p:nvGraphicFramePr>
        <p:xfrm>
          <a:off x="4572000" y="2095119"/>
          <a:ext cx="4341114" cy="266776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2976470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7A7DA5B7-74CF-4266-8572-57A6891BF525}"/>
              </a:ext>
            </a:extLst>
          </p:cNvPr>
          <p:cNvGraphicFramePr>
            <a:graphicFrameLocks/>
          </p:cNvGraphicFramePr>
          <p:nvPr/>
        </p:nvGraphicFramePr>
        <p:xfrm>
          <a:off x="1211580" y="1831808"/>
          <a:ext cx="6720840" cy="4046220"/>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a:extLst>
              <a:ext uri="{FF2B5EF4-FFF2-40B4-BE49-F238E27FC236}">
                <a16:creationId xmlns:a16="http://schemas.microsoft.com/office/drawing/2014/main" id="{4259D6F8-059D-4FE4-AD09-441BE5AB06F9}"/>
              </a:ext>
            </a:extLst>
          </p:cNvPr>
          <p:cNvSpPr txBox="1"/>
          <p:nvPr/>
        </p:nvSpPr>
        <p:spPr>
          <a:xfrm>
            <a:off x="3030755" y="1081036"/>
            <a:ext cx="3082490" cy="300082"/>
          </a:xfrm>
          <a:prstGeom prst="rect">
            <a:avLst/>
          </a:prstGeom>
          <a:noFill/>
        </p:spPr>
        <p:txBody>
          <a:bodyPr wrap="square" rtlCol="0">
            <a:spAutoFit/>
          </a:bodyPr>
          <a:lstStyle/>
          <a:p>
            <a:pPr algn="ctr"/>
            <a:r>
              <a:rPr lang="en-US" sz="1350" dirty="0"/>
              <a:t>Western Bering Sea Tanner crab</a:t>
            </a:r>
          </a:p>
        </p:txBody>
      </p:sp>
    </p:spTree>
    <p:extLst>
      <p:ext uri="{BB962C8B-B14F-4D97-AF65-F5344CB8AC3E}">
        <p14:creationId xmlns:p14="http://schemas.microsoft.com/office/powerpoint/2010/main" val="37837152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A89849-F8E8-48AA-9F38-BE1016CD518F}"/>
              </a:ext>
            </a:extLst>
          </p:cNvPr>
          <p:cNvSpPr>
            <a:spLocks noGrp="1"/>
          </p:cNvSpPr>
          <p:nvPr>
            <p:ph type="title"/>
          </p:nvPr>
        </p:nvSpPr>
        <p:spPr/>
        <p:txBody>
          <a:bodyPr/>
          <a:lstStyle/>
          <a:p>
            <a:r>
              <a:rPr lang="en-US" dirty="0"/>
              <a:t>2018/19 WBT observations from the fleet</a:t>
            </a:r>
          </a:p>
        </p:txBody>
      </p:sp>
      <p:sp>
        <p:nvSpPr>
          <p:cNvPr id="3" name="Content Placeholder 2">
            <a:extLst>
              <a:ext uri="{FF2B5EF4-FFF2-40B4-BE49-F238E27FC236}">
                <a16:creationId xmlns:a16="http://schemas.microsoft.com/office/drawing/2014/main" id="{67202E42-96FE-4596-9EED-B271B4F29D31}"/>
              </a:ext>
            </a:extLst>
          </p:cNvPr>
          <p:cNvSpPr>
            <a:spLocks noGrp="1"/>
          </p:cNvSpPr>
          <p:nvPr>
            <p:ph idx="1"/>
          </p:nvPr>
        </p:nvSpPr>
        <p:spPr>
          <a:xfrm>
            <a:off x="628650" y="2506662"/>
            <a:ext cx="7886700" cy="4351338"/>
          </a:xfrm>
        </p:spPr>
        <p:txBody>
          <a:bodyPr>
            <a:normAutofit/>
          </a:bodyPr>
          <a:lstStyle/>
          <a:p>
            <a:pPr lvl="0"/>
            <a:r>
              <a:rPr lang="en-US" dirty="0"/>
              <a:t>Observed vessel CPUE ranged from 9 to 91.5.</a:t>
            </a:r>
          </a:p>
          <a:p>
            <a:pPr lvl="0"/>
            <a:r>
              <a:rPr lang="en-US" dirty="0"/>
              <a:t>Captains reported slow fishing in November (after finishing RKC), but fishing improved for vessels that waited to fish until February/March (after finishing BSS). </a:t>
            </a:r>
            <a:endParaRPr lang="en-GB" dirty="0"/>
          </a:p>
          <a:p>
            <a:pPr lvl="0"/>
            <a:r>
              <a:rPr lang="en-US" dirty="0"/>
              <a:t>Fishing was spotty in general compared to 2017/18 season. </a:t>
            </a:r>
            <a:endParaRPr lang="en-GB" dirty="0"/>
          </a:p>
        </p:txBody>
      </p:sp>
    </p:spTree>
    <p:extLst>
      <p:ext uri="{BB962C8B-B14F-4D97-AF65-F5344CB8AC3E}">
        <p14:creationId xmlns:p14="http://schemas.microsoft.com/office/powerpoint/2010/main" val="3221262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C286169-F4F1-45CC-90DF-E87065E52D95}"/>
              </a:ext>
            </a:extLst>
          </p:cNvPr>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rot="10800000">
            <a:off x="0" y="0"/>
            <a:ext cx="9144000" cy="6858000"/>
          </a:xfrm>
          <a:prstGeom prst="rect">
            <a:avLst/>
          </a:prstGeom>
        </p:spPr>
      </p:pic>
      <p:sp>
        <p:nvSpPr>
          <p:cNvPr id="2" name="Title 1">
            <a:extLst>
              <a:ext uri="{FF2B5EF4-FFF2-40B4-BE49-F238E27FC236}">
                <a16:creationId xmlns:a16="http://schemas.microsoft.com/office/drawing/2014/main" id="{15B51368-9415-4600-B61E-156F7DBFC656}"/>
              </a:ext>
            </a:extLst>
          </p:cNvPr>
          <p:cNvSpPr>
            <a:spLocks noGrp="1"/>
          </p:cNvSpPr>
          <p:nvPr>
            <p:ph type="title"/>
          </p:nvPr>
        </p:nvSpPr>
        <p:spPr>
          <a:xfrm>
            <a:off x="2600325" y="2766218"/>
            <a:ext cx="3943350" cy="1325563"/>
          </a:xfrm>
          <a:ln w="25400">
            <a:solidFill>
              <a:schemeClr val="tx1"/>
            </a:solidFill>
          </a:ln>
        </p:spPr>
        <p:txBody>
          <a:bodyPr>
            <a:normAutofit/>
          </a:bodyPr>
          <a:lstStyle/>
          <a:p>
            <a:pPr algn="ctr"/>
            <a:r>
              <a:rPr lang="en-US" sz="4800" b="1" dirty="0"/>
              <a:t>AIGKC</a:t>
            </a:r>
          </a:p>
        </p:txBody>
      </p:sp>
    </p:spTree>
    <p:extLst>
      <p:ext uri="{BB962C8B-B14F-4D97-AF65-F5344CB8AC3E}">
        <p14:creationId xmlns:p14="http://schemas.microsoft.com/office/powerpoint/2010/main" val="8314696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260404B-EAF8-4918-8377-085EABC858BF}"/>
              </a:ext>
            </a:extLst>
          </p:cNvPr>
          <p:cNvPicPr>
            <a:picLocks noChangeAspect="1"/>
          </p:cNvPicPr>
          <p:nvPr/>
        </p:nvPicPr>
        <p:blipFill>
          <a:blip r:embed="rId2"/>
          <a:stretch>
            <a:fillRect/>
          </a:stretch>
        </p:blipFill>
        <p:spPr>
          <a:xfrm>
            <a:off x="314953" y="79899"/>
            <a:ext cx="8514094" cy="6698202"/>
          </a:xfrm>
          <a:prstGeom prst="rect">
            <a:avLst/>
          </a:prstGeom>
        </p:spPr>
      </p:pic>
    </p:spTree>
    <p:extLst>
      <p:ext uri="{BB962C8B-B14F-4D97-AF65-F5344CB8AC3E}">
        <p14:creationId xmlns:p14="http://schemas.microsoft.com/office/powerpoint/2010/main" val="7467223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4362086-2568-487D-AB1F-AD538797D43A}"/>
              </a:ext>
            </a:extLst>
          </p:cNvPr>
          <p:cNvPicPr>
            <a:picLocks noChangeAspect="1"/>
          </p:cNvPicPr>
          <p:nvPr/>
        </p:nvPicPr>
        <p:blipFill>
          <a:blip r:embed="rId2"/>
          <a:stretch>
            <a:fillRect/>
          </a:stretch>
        </p:blipFill>
        <p:spPr>
          <a:xfrm>
            <a:off x="617765" y="571616"/>
            <a:ext cx="7908470" cy="5714767"/>
          </a:xfrm>
          <a:prstGeom prst="rect">
            <a:avLst/>
          </a:prstGeom>
        </p:spPr>
      </p:pic>
    </p:spTree>
    <p:extLst>
      <p:ext uri="{BB962C8B-B14F-4D97-AF65-F5344CB8AC3E}">
        <p14:creationId xmlns:p14="http://schemas.microsoft.com/office/powerpoint/2010/main" val="11707099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802C083-27F4-4851-9CED-839C6E3AC311}"/>
              </a:ext>
            </a:extLst>
          </p:cNvPr>
          <p:cNvPicPr>
            <a:picLocks noChangeAspect="1"/>
          </p:cNvPicPr>
          <p:nvPr/>
        </p:nvPicPr>
        <p:blipFill>
          <a:blip r:embed="rId2"/>
          <a:stretch>
            <a:fillRect/>
          </a:stretch>
        </p:blipFill>
        <p:spPr>
          <a:xfrm>
            <a:off x="213757" y="114258"/>
            <a:ext cx="8716486" cy="6629484"/>
          </a:xfrm>
          <a:prstGeom prst="rect">
            <a:avLst/>
          </a:prstGeom>
        </p:spPr>
      </p:pic>
    </p:spTree>
    <p:extLst>
      <p:ext uri="{BB962C8B-B14F-4D97-AF65-F5344CB8AC3E}">
        <p14:creationId xmlns:p14="http://schemas.microsoft.com/office/powerpoint/2010/main" val="45723129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0ACDDB-5038-4478-8F68-C351E275BB90}"/>
              </a:ext>
            </a:extLst>
          </p:cNvPr>
          <p:cNvPicPr>
            <a:picLocks noChangeAspect="1"/>
          </p:cNvPicPr>
          <p:nvPr/>
        </p:nvPicPr>
        <p:blipFill>
          <a:blip r:embed="rId2"/>
          <a:stretch>
            <a:fillRect/>
          </a:stretch>
        </p:blipFill>
        <p:spPr>
          <a:xfrm>
            <a:off x="304800" y="500053"/>
            <a:ext cx="8307977" cy="6029175"/>
          </a:xfrm>
          <a:prstGeom prst="rect">
            <a:avLst/>
          </a:prstGeom>
        </p:spPr>
      </p:pic>
    </p:spTree>
    <p:extLst>
      <p:ext uri="{BB962C8B-B14F-4D97-AF65-F5344CB8AC3E}">
        <p14:creationId xmlns:p14="http://schemas.microsoft.com/office/powerpoint/2010/main" val="241663256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CC2E4DF-2ED8-4344-9929-8B3B6BECBA77}"/>
              </a:ext>
            </a:extLst>
          </p:cNvPr>
          <p:cNvPicPr>
            <a:picLocks noChangeAspect="1"/>
          </p:cNvPicPr>
          <p:nvPr/>
        </p:nvPicPr>
        <p:blipFill>
          <a:blip r:embed="rId2"/>
          <a:stretch>
            <a:fillRect/>
          </a:stretch>
        </p:blipFill>
        <p:spPr>
          <a:xfrm>
            <a:off x="496389" y="318578"/>
            <a:ext cx="8569234" cy="6220843"/>
          </a:xfrm>
          <a:prstGeom prst="rect">
            <a:avLst/>
          </a:prstGeom>
        </p:spPr>
      </p:pic>
    </p:spTree>
    <p:extLst>
      <p:ext uri="{BB962C8B-B14F-4D97-AF65-F5344CB8AC3E}">
        <p14:creationId xmlns:p14="http://schemas.microsoft.com/office/powerpoint/2010/main" val="3394595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 up of a map&#10;&#10;Description automatically generated">
            <a:extLst>
              <a:ext uri="{FF2B5EF4-FFF2-40B4-BE49-F238E27FC236}">
                <a16:creationId xmlns:a16="http://schemas.microsoft.com/office/drawing/2014/main" id="{A9BAD5E5-B41D-4C2E-8BCB-335EE3F62A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470" y="478971"/>
            <a:ext cx="8875059" cy="6858000"/>
          </a:xfrm>
          <a:prstGeom prst="rect">
            <a:avLst/>
          </a:prstGeom>
        </p:spPr>
      </p:pic>
      <p:sp>
        <p:nvSpPr>
          <p:cNvPr id="2" name="Title 1">
            <a:extLst>
              <a:ext uri="{FF2B5EF4-FFF2-40B4-BE49-F238E27FC236}">
                <a16:creationId xmlns:a16="http://schemas.microsoft.com/office/drawing/2014/main" id="{069EC79A-CD28-40C4-A31F-03034432A9B5}"/>
              </a:ext>
            </a:extLst>
          </p:cNvPr>
          <p:cNvSpPr>
            <a:spLocks noGrp="1"/>
          </p:cNvSpPr>
          <p:nvPr>
            <p:ph type="title"/>
          </p:nvPr>
        </p:nvSpPr>
        <p:spPr>
          <a:xfrm>
            <a:off x="0" y="18255"/>
            <a:ext cx="8776608" cy="1325563"/>
          </a:xfrm>
        </p:spPr>
        <p:txBody>
          <a:bodyPr/>
          <a:lstStyle/>
          <a:p>
            <a:r>
              <a:rPr lang="en-US" dirty="0"/>
              <a:t>2018/19 Harvest Spatial Distribution</a:t>
            </a:r>
          </a:p>
        </p:txBody>
      </p:sp>
    </p:spTree>
    <p:extLst>
      <p:ext uri="{BB962C8B-B14F-4D97-AF65-F5344CB8AC3E}">
        <p14:creationId xmlns:p14="http://schemas.microsoft.com/office/powerpoint/2010/main" val="379451897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DEA381E-7CDC-4457-A872-01E7DE622999}"/>
              </a:ext>
            </a:extLst>
          </p:cNvPr>
          <p:cNvPicPr>
            <a:picLocks noChangeAspect="1"/>
          </p:cNvPicPr>
          <p:nvPr/>
        </p:nvPicPr>
        <p:blipFill>
          <a:blip r:embed="rId2"/>
          <a:stretch>
            <a:fillRect/>
          </a:stretch>
        </p:blipFill>
        <p:spPr>
          <a:xfrm>
            <a:off x="4184816" y="3738623"/>
            <a:ext cx="4585650" cy="2747328"/>
          </a:xfrm>
          <a:prstGeom prst="rect">
            <a:avLst/>
          </a:prstGeom>
        </p:spPr>
      </p:pic>
      <p:sp>
        <p:nvSpPr>
          <p:cNvPr id="2" name="Title 1">
            <a:extLst>
              <a:ext uri="{FF2B5EF4-FFF2-40B4-BE49-F238E27FC236}">
                <a16:creationId xmlns:a16="http://schemas.microsoft.com/office/drawing/2014/main" id="{0B910F5F-23F0-4869-B0F2-E66368ED8915}"/>
              </a:ext>
            </a:extLst>
          </p:cNvPr>
          <p:cNvSpPr>
            <a:spLocks noGrp="1"/>
          </p:cNvSpPr>
          <p:nvPr>
            <p:ph type="title"/>
          </p:nvPr>
        </p:nvSpPr>
        <p:spPr>
          <a:xfrm>
            <a:off x="302078" y="169183"/>
            <a:ext cx="7886700" cy="1325563"/>
          </a:xfrm>
        </p:spPr>
        <p:txBody>
          <a:bodyPr/>
          <a:lstStyle/>
          <a:p>
            <a:r>
              <a:rPr lang="en-US" dirty="0"/>
              <a:t>2018/19 AIGKC</a:t>
            </a:r>
          </a:p>
        </p:txBody>
      </p:sp>
      <p:pic>
        <p:nvPicPr>
          <p:cNvPr id="3" name="Picture 2">
            <a:extLst>
              <a:ext uri="{FF2B5EF4-FFF2-40B4-BE49-F238E27FC236}">
                <a16:creationId xmlns:a16="http://schemas.microsoft.com/office/drawing/2014/main" id="{AB09FBCC-4D0A-4BEF-90E0-5FCAD0F44121}"/>
              </a:ext>
            </a:extLst>
          </p:cNvPr>
          <p:cNvPicPr>
            <a:picLocks noChangeAspect="1"/>
          </p:cNvPicPr>
          <p:nvPr/>
        </p:nvPicPr>
        <p:blipFill>
          <a:blip r:embed="rId3"/>
          <a:stretch>
            <a:fillRect/>
          </a:stretch>
        </p:blipFill>
        <p:spPr>
          <a:xfrm>
            <a:off x="302078" y="1791395"/>
            <a:ext cx="4177867" cy="2503020"/>
          </a:xfrm>
          <a:prstGeom prst="rect">
            <a:avLst/>
          </a:prstGeom>
        </p:spPr>
      </p:pic>
      <p:sp>
        <p:nvSpPr>
          <p:cNvPr id="4" name="TextBox 3">
            <a:extLst>
              <a:ext uri="{FF2B5EF4-FFF2-40B4-BE49-F238E27FC236}">
                <a16:creationId xmlns:a16="http://schemas.microsoft.com/office/drawing/2014/main" id="{6EF5C3E0-DE0A-4BE4-ACDD-A12754C5E106}"/>
              </a:ext>
            </a:extLst>
          </p:cNvPr>
          <p:cNvSpPr txBox="1"/>
          <p:nvPr/>
        </p:nvSpPr>
        <p:spPr>
          <a:xfrm>
            <a:off x="1102178" y="1885950"/>
            <a:ext cx="578172" cy="369332"/>
          </a:xfrm>
          <a:prstGeom prst="rect">
            <a:avLst/>
          </a:prstGeom>
          <a:noFill/>
        </p:spPr>
        <p:txBody>
          <a:bodyPr wrap="none" rtlCol="0">
            <a:spAutoFit/>
          </a:bodyPr>
          <a:lstStyle/>
          <a:p>
            <a:r>
              <a:rPr lang="en-US" b="1" dirty="0">
                <a:solidFill>
                  <a:srgbClr val="FF0000"/>
                </a:solidFill>
              </a:rPr>
              <a:t>EAG</a:t>
            </a:r>
          </a:p>
        </p:txBody>
      </p:sp>
      <p:sp>
        <p:nvSpPr>
          <p:cNvPr id="6" name="TextBox 5">
            <a:extLst>
              <a:ext uri="{FF2B5EF4-FFF2-40B4-BE49-F238E27FC236}">
                <a16:creationId xmlns:a16="http://schemas.microsoft.com/office/drawing/2014/main" id="{1A43FC16-DCC9-45C0-AD03-8379273DE0E6}"/>
              </a:ext>
            </a:extLst>
          </p:cNvPr>
          <p:cNvSpPr txBox="1"/>
          <p:nvPr/>
        </p:nvSpPr>
        <p:spPr>
          <a:xfrm>
            <a:off x="4977492" y="3850821"/>
            <a:ext cx="667940" cy="369332"/>
          </a:xfrm>
          <a:prstGeom prst="rect">
            <a:avLst/>
          </a:prstGeom>
          <a:noFill/>
        </p:spPr>
        <p:txBody>
          <a:bodyPr wrap="none" rtlCol="0">
            <a:spAutoFit/>
          </a:bodyPr>
          <a:lstStyle/>
          <a:p>
            <a:r>
              <a:rPr lang="en-US" b="1" dirty="0">
                <a:solidFill>
                  <a:srgbClr val="FF0000"/>
                </a:solidFill>
              </a:rPr>
              <a:t>WAG</a:t>
            </a:r>
          </a:p>
        </p:txBody>
      </p:sp>
    </p:spTree>
    <p:extLst>
      <p:ext uri="{BB962C8B-B14F-4D97-AF65-F5344CB8AC3E}">
        <p14:creationId xmlns:p14="http://schemas.microsoft.com/office/powerpoint/2010/main" val="40636530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41981-2D68-4181-802A-296CB3DC2BF0}"/>
              </a:ext>
            </a:extLst>
          </p:cNvPr>
          <p:cNvSpPr>
            <a:spLocks noGrp="1"/>
          </p:cNvSpPr>
          <p:nvPr>
            <p:ph type="title"/>
          </p:nvPr>
        </p:nvSpPr>
        <p:spPr/>
        <p:txBody>
          <a:bodyPr/>
          <a:lstStyle/>
          <a:p>
            <a:r>
              <a:rPr lang="en-US" dirty="0"/>
              <a:t>2018/19 AIGKC observations from the fleet</a:t>
            </a:r>
            <a:endParaRPr lang="en-GB" dirty="0"/>
          </a:p>
        </p:txBody>
      </p:sp>
      <p:sp>
        <p:nvSpPr>
          <p:cNvPr id="3" name="Content Placeholder 2">
            <a:extLst>
              <a:ext uri="{FF2B5EF4-FFF2-40B4-BE49-F238E27FC236}">
                <a16:creationId xmlns:a16="http://schemas.microsoft.com/office/drawing/2014/main" id="{8F0013D2-86BD-4923-8DA5-7224E6B25C94}"/>
              </a:ext>
            </a:extLst>
          </p:cNvPr>
          <p:cNvSpPr>
            <a:spLocks noGrp="1"/>
          </p:cNvSpPr>
          <p:nvPr>
            <p:ph idx="1"/>
          </p:nvPr>
        </p:nvSpPr>
        <p:spPr/>
        <p:txBody>
          <a:bodyPr>
            <a:normAutofit fontScale="92500" lnSpcReduction="10000"/>
          </a:bodyPr>
          <a:lstStyle/>
          <a:p>
            <a:pPr marL="0" indent="0">
              <a:buNone/>
            </a:pPr>
            <a:r>
              <a:rPr lang="en-US" b="1" dirty="0">
                <a:solidFill>
                  <a:srgbClr val="FF0000"/>
                </a:solidFill>
              </a:rPr>
              <a:t>EAG</a:t>
            </a:r>
          </a:p>
          <a:p>
            <a:r>
              <a:rPr lang="en-US" dirty="0"/>
              <a:t>All vessels reported exceptional fishing over the course of the season. </a:t>
            </a:r>
          </a:p>
          <a:p>
            <a:r>
              <a:rPr lang="en-US" dirty="0"/>
              <a:t>Some concern over the small average weight (4.08 </a:t>
            </a:r>
            <a:r>
              <a:rPr lang="en-US" dirty="0" err="1"/>
              <a:t>lbs</a:t>
            </a:r>
            <a:r>
              <a:rPr lang="en-US" dirty="0"/>
              <a:t> 2018/19). </a:t>
            </a:r>
          </a:p>
          <a:p>
            <a:pPr lvl="1"/>
            <a:r>
              <a:rPr lang="en-US" dirty="0"/>
              <a:t>Lots of crab right at legal size (6 inches).  </a:t>
            </a:r>
            <a:endParaRPr lang="en-GB" dirty="0"/>
          </a:p>
          <a:p>
            <a:pPr marL="0" indent="0">
              <a:buNone/>
            </a:pPr>
            <a:r>
              <a:rPr lang="en-US" b="1" dirty="0">
                <a:solidFill>
                  <a:srgbClr val="FF0000"/>
                </a:solidFill>
              </a:rPr>
              <a:t>WAG</a:t>
            </a:r>
          </a:p>
          <a:p>
            <a:r>
              <a:rPr lang="en-US" dirty="0"/>
              <a:t>All vessels reported exceptional fishing over the course of the season. </a:t>
            </a:r>
          </a:p>
          <a:p>
            <a:r>
              <a:rPr lang="en-US" dirty="0"/>
              <a:t>Winter weather was severe and limited the number of days that some vessels could operate.</a:t>
            </a:r>
          </a:p>
          <a:p>
            <a:pPr marL="0" indent="0">
              <a:buNone/>
            </a:pPr>
            <a:endParaRPr lang="en-US" dirty="0"/>
          </a:p>
          <a:p>
            <a:pPr marL="0" indent="0">
              <a:buNone/>
            </a:pPr>
            <a:endParaRPr lang="en-GB" dirty="0"/>
          </a:p>
          <a:p>
            <a:endParaRPr lang="en-GB" dirty="0"/>
          </a:p>
        </p:txBody>
      </p:sp>
    </p:spTree>
    <p:extLst>
      <p:ext uri="{BB962C8B-B14F-4D97-AF65-F5344CB8AC3E}">
        <p14:creationId xmlns:p14="http://schemas.microsoft.com/office/powerpoint/2010/main" val="216928766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0DA82DA-2FBD-4AC9-A002-F046DB3C1124}"/>
              </a:ext>
            </a:extLst>
          </p:cNvPr>
          <p:cNvPicPr>
            <a:picLocks noChangeAspect="1"/>
          </p:cNvPicPr>
          <p:nvPr/>
        </p:nvPicPr>
        <p:blipFill>
          <a:blip r:embed="rId2"/>
          <a:stretch>
            <a:fillRect/>
          </a:stretch>
        </p:blipFill>
        <p:spPr>
          <a:xfrm>
            <a:off x="1140419" y="0"/>
            <a:ext cx="6863162" cy="6858000"/>
          </a:xfrm>
          <a:prstGeom prst="rect">
            <a:avLst/>
          </a:prstGeom>
        </p:spPr>
      </p:pic>
    </p:spTree>
    <p:extLst>
      <p:ext uri="{BB962C8B-B14F-4D97-AF65-F5344CB8AC3E}">
        <p14:creationId xmlns:p14="http://schemas.microsoft.com/office/powerpoint/2010/main" val="238486178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indoor, sitting&#10;&#10;Description automatically generated">
            <a:extLst>
              <a:ext uri="{FF2B5EF4-FFF2-40B4-BE49-F238E27FC236}">
                <a16:creationId xmlns:a16="http://schemas.microsoft.com/office/drawing/2014/main" id="{EF25554E-77BA-4FDE-8EEC-23AC6069AA4F}"/>
              </a:ext>
            </a:extLst>
          </p:cNvPr>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E3D0E468-1BE3-4907-942B-3FE5BED74EAA}"/>
              </a:ext>
            </a:extLst>
          </p:cNvPr>
          <p:cNvSpPr txBox="1">
            <a:spLocks/>
          </p:cNvSpPr>
          <p:nvPr/>
        </p:nvSpPr>
        <p:spPr>
          <a:xfrm>
            <a:off x="2795633" y="2766218"/>
            <a:ext cx="3552733" cy="1325563"/>
          </a:xfrm>
          <a:prstGeom prst="rect">
            <a:avLst/>
          </a:prstGeom>
          <a:ln w="25400">
            <a:solidFill>
              <a:schemeClr val="tx1"/>
            </a:solidFill>
          </a:ln>
        </p:spPr>
        <p:txBody>
          <a:bodyPr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dirty="0"/>
              <a:t>PIGKC</a:t>
            </a:r>
          </a:p>
        </p:txBody>
      </p:sp>
    </p:spTree>
    <p:extLst>
      <p:ext uri="{BB962C8B-B14F-4D97-AF65-F5344CB8AC3E}">
        <p14:creationId xmlns:p14="http://schemas.microsoft.com/office/powerpoint/2010/main" val="413151163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0EE35C5-52EF-4B39-B6F9-BAA4ABE09D43}"/>
              </a:ext>
            </a:extLst>
          </p:cNvPr>
          <p:cNvPicPr>
            <a:picLocks noChangeAspect="1"/>
          </p:cNvPicPr>
          <p:nvPr/>
        </p:nvPicPr>
        <p:blipFill>
          <a:blip r:embed="rId2"/>
          <a:stretch>
            <a:fillRect/>
          </a:stretch>
        </p:blipFill>
        <p:spPr>
          <a:xfrm>
            <a:off x="135428" y="308686"/>
            <a:ext cx="8873144" cy="6240628"/>
          </a:xfrm>
          <a:prstGeom prst="rect">
            <a:avLst/>
          </a:prstGeom>
        </p:spPr>
      </p:pic>
    </p:spTree>
    <p:extLst>
      <p:ext uri="{BB962C8B-B14F-4D97-AF65-F5344CB8AC3E}">
        <p14:creationId xmlns:p14="http://schemas.microsoft.com/office/powerpoint/2010/main" val="382633893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7C174E-564B-42EA-B695-A8E4C1BBC3A3}"/>
              </a:ext>
            </a:extLst>
          </p:cNvPr>
          <p:cNvSpPr>
            <a:spLocks noGrp="1"/>
          </p:cNvSpPr>
          <p:nvPr>
            <p:ph type="title"/>
          </p:nvPr>
        </p:nvSpPr>
        <p:spPr/>
        <p:txBody>
          <a:bodyPr>
            <a:normAutofit/>
          </a:bodyPr>
          <a:lstStyle/>
          <a:p>
            <a:pPr algn="ctr"/>
            <a:r>
              <a:rPr lang="en-US" sz="4800" b="1" dirty="0"/>
              <a:t>2018 + 2019 Pribilof GKC</a:t>
            </a:r>
          </a:p>
        </p:txBody>
      </p:sp>
      <p:sp>
        <p:nvSpPr>
          <p:cNvPr id="3" name="Content Placeholder 2">
            <a:extLst>
              <a:ext uri="{FF2B5EF4-FFF2-40B4-BE49-F238E27FC236}">
                <a16:creationId xmlns:a16="http://schemas.microsoft.com/office/drawing/2014/main" id="{FFB87EAC-EDF6-4C28-A002-1CC647572442}"/>
              </a:ext>
            </a:extLst>
          </p:cNvPr>
          <p:cNvSpPr>
            <a:spLocks noGrp="1"/>
          </p:cNvSpPr>
          <p:nvPr>
            <p:ph idx="1"/>
          </p:nvPr>
        </p:nvSpPr>
        <p:spPr/>
        <p:txBody>
          <a:bodyPr/>
          <a:lstStyle/>
          <a:p>
            <a:r>
              <a:rPr lang="en-US" dirty="0"/>
              <a:t>Fishery conducted by calendar year</a:t>
            </a:r>
          </a:p>
          <a:p>
            <a:r>
              <a:rPr lang="en-US" dirty="0"/>
              <a:t>Specific catch numbers + spatial data confidential </a:t>
            </a:r>
          </a:p>
          <a:p>
            <a:pPr lvl="1"/>
            <a:r>
              <a:rPr lang="en-US" dirty="0"/>
              <a:t>Waivers from vessels but not processors</a:t>
            </a:r>
          </a:p>
          <a:p>
            <a:r>
              <a:rPr lang="en-US"/>
              <a:t>1 vessel </a:t>
            </a:r>
            <a:r>
              <a:rPr lang="en-US" dirty="0"/>
              <a:t>participated in the 2018 fishery</a:t>
            </a:r>
          </a:p>
          <a:p>
            <a:pPr lvl="1"/>
            <a:r>
              <a:rPr lang="en-US" dirty="0"/>
              <a:t>GHL = 130,000 </a:t>
            </a:r>
            <a:r>
              <a:rPr lang="en-US" dirty="0" err="1"/>
              <a:t>lb</a:t>
            </a:r>
            <a:r>
              <a:rPr lang="en-US" dirty="0"/>
              <a:t> (59 t) </a:t>
            </a:r>
            <a:r>
              <a:rPr lang="en-US" u="sng" dirty="0"/>
              <a:t>was not </a:t>
            </a:r>
            <a:r>
              <a:rPr lang="en-US" dirty="0"/>
              <a:t>achieved</a:t>
            </a:r>
          </a:p>
          <a:p>
            <a:r>
              <a:rPr lang="en-US" dirty="0"/>
              <a:t>2 vessels participated in the 2019 fishery</a:t>
            </a:r>
          </a:p>
          <a:p>
            <a:pPr lvl="1"/>
            <a:r>
              <a:rPr lang="en-US" dirty="0"/>
              <a:t>GHL = 130,000 </a:t>
            </a:r>
            <a:r>
              <a:rPr lang="en-US" dirty="0" err="1"/>
              <a:t>lb</a:t>
            </a:r>
            <a:r>
              <a:rPr lang="en-US" dirty="0"/>
              <a:t> (59 t) </a:t>
            </a:r>
            <a:r>
              <a:rPr lang="en-US" u="sng" dirty="0"/>
              <a:t>was</a:t>
            </a:r>
            <a:r>
              <a:rPr lang="en-US" dirty="0"/>
              <a:t> achieved</a:t>
            </a:r>
          </a:p>
          <a:p>
            <a:endParaRPr lang="en-US" dirty="0"/>
          </a:p>
          <a:p>
            <a:endParaRPr lang="en-US" dirty="0"/>
          </a:p>
        </p:txBody>
      </p:sp>
    </p:spTree>
    <p:extLst>
      <p:ext uri="{BB962C8B-B14F-4D97-AF65-F5344CB8AC3E}">
        <p14:creationId xmlns:p14="http://schemas.microsoft.com/office/powerpoint/2010/main" val="378643908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ED0AA91-B45C-4D9C-B591-FC86F90C2B9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6717"/>
          <a:stretch/>
        </p:blipFill>
        <p:spPr>
          <a:xfrm>
            <a:off x="-152400" y="388856"/>
            <a:ext cx="6553199" cy="6080288"/>
          </a:xfrm>
          <a:prstGeom prst="rect">
            <a:avLst/>
          </a:prstGeom>
        </p:spPr>
      </p:pic>
      <p:sp>
        <p:nvSpPr>
          <p:cNvPr id="4" name="TextBox 3">
            <a:extLst>
              <a:ext uri="{FF2B5EF4-FFF2-40B4-BE49-F238E27FC236}">
                <a16:creationId xmlns:a16="http://schemas.microsoft.com/office/drawing/2014/main" id="{CAC56491-1CCF-4DA6-9318-7EFB8166B2E5}"/>
              </a:ext>
            </a:extLst>
          </p:cNvPr>
          <p:cNvSpPr txBox="1"/>
          <p:nvPr/>
        </p:nvSpPr>
        <p:spPr>
          <a:xfrm>
            <a:off x="6477000" y="762000"/>
            <a:ext cx="2209800" cy="4247317"/>
          </a:xfrm>
          <a:prstGeom prst="rect">
            <a:avLst/>
          </a:prstGeom>
          <a:noFill/>
        </p:spPr>
        <p:txBody>
          <a:bodyPr wrap="square" rtlCol="0">
            <a:spAutoFit/>
          </a:bodyPr>
          <a:lstStyle/>
          <a:p>
            <a:r>
              <a:rPr lang="en-US" dirty="0"/>
              <a:t>Observer pot location during Bering Sea golden king crab fisheries from 1992-2019 (n=7,402).</a:t>
            </a:r>
          </a:p>
          <a:p>
            <a:endParaRPr lang="en-US" dirty="0"/>
          </a:p>
          <a:p>
            <a:r>
              <a:rPr lang="en-US" dirty="0"/>
              <a:t>Pots north of the Pribilof District northern boundary were fished during the Northern District – Saint Matthew island Section fishery.</a:t>
            </a:r>
            <a:endParaRPr lang="en-GB" dirty="0"/>
          </a:p>
        </p:txBody>
      </p:sp>
      <p:sp>
        <p:nvSpPr>
          <p:cNvPr id="5" name="TextBox 4">
            <a:extLst>
              <a:ext uri="{FF2B5EF4-FFF2-40B4-BE49-F238E27FC236}">
                <a16:creationId xmlns:a16="http://schemas.microsoft.com/office/drawing/2014/main" id="{C724D5EB-0012-44F8-A01F-60CABAA57451}"/>
              </a:ext>
            </a:extLst>
          </p:cNvPr>
          <p:cNvSpPr txBox="1"/>
          <p:nvPr/>
        </p:nvSpPr>
        <p:spPr>
          <a:xfrm>
            <a:off x="6184722" y="5911334"/>
            <a:ext cx="2794355" cy="369332"/>
          </a:xfrm>
          <a:prstGeom prst="rect">
            <a:avLst/>
          </a:prstGeom>
          <a:noFill/>
        </p:spPr>
        <p:txBody>
          <a:bodyPr wrap="none" rtlCol="0">
            <a:spAutoFit/>
          </a:bodyPr>
          <a:lstStyle/>
          <a:p>
            <a:r>
              <a:rPr lang="en-US" dirty="0"/>
              <a:t>~95% of all observer pots</a:t>
            </a:r>
            <a:endParaRPr lang="en-GB" dirty="0"/>
          </a:p>
        </p:txBody>
      </p:sp>
      <p:sp>
        <p:nvSpPr>
          <p:cNvPr id="6" name="Oval 5">
            <a:extLst>
              <a:ext uri="{FF2B5EF4-FFF2-40B4-BE49-F238E27FC236}">
                <a16:creationId xmlns:a16="http://schemas.microsoft.com/office/drawing/2014/main" id="{DD76C8DB-103C-442D-9FD2-C398633B3030}"/>
              </a:ext>
            </a:extLst>
          </p:cNvPr>
          <p:cNvSpPr/>
          <p:nvPr/>
        </p:nvSpPr>
        <p:spPr>
          <a:xfrm>
            <a:off x="2362200" y="4038600"/>
            <a:ext cx="1600200" cy="144780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 name="Straight Arrow Connector 7">
            <a:extLst>
              <a:ext uri="{FF2B5EF4-FFF2-40B4-BE49-F238E27FC236}">
                <a16:creationId xmlns:a16="http://schemas.microsoft.com/office/drawing/2014/main" id="{37AA79CE-D677-4F2D-BA20-D299672D7D1D}"/>
              </a:ext>
            </a:extLst>
          </p:cNvPr>
          <p:cNvCxnSpPr/>
          <p:nvPr/>
        </p:nvCxnSpPr>
        <p:spPr>
          <a:xfrm flipH="1" flipV="1">
            <a:off x="4038600" y="5009317"/>
            <a:ext cx="2146122" cy="101048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9804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9E4970D-6DD9-4F20-AF2F-170BFA675DA7}"/>
              </a:ext>
            </a:extLst>
          </p:cNvPr>
          <p:cNvPicPr>
            <a:picLocks noChangeAspect="1"/>
          </p:cNvPicPr>
          <p:nvPr/>
        </p:nvPicPr>
        <p:blipFill>
          <a:blip r:embed="rId2"/>
          <a:stretch>
            <a:fillRect/>
          </a:stretch>
        </p:blipFill>
        <p:spPr>
          <a:xfrm>
            <a:off x="763874" y="1231900"/>
            <a:ext cx="7616251" cy="4394200"/>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861B06-D479-4D53-8473-3AFC0B0C40A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9401" r="17949"/>
          <a:stretch/>
        </p:blipFill>
        <p:spPr>
          <a:xfrm>
            <a:off x="2553015" y="0"/>
            <a:ext cx="6477000" cy="6889173"/>
          </a:xfrm>
          <a:prstGeom prst="rect">
            <a:avLst/>
          </a:prstGeom>
        </p:spPr>
      </p:pic>
      <p:sp>
        <p:nvSpPr>
          <p:cNvPr id="4" name="TextBox 3">
            <a:extLst>
              <a:ext uri="{FF2B5EF4-FFF2-40B4-BE49-F238E27FC236}">
                <a16:creationId xmlns:a16="http://schemas.microsoft.com/office/drawing/2014/main" id="{513AB0EC-40C9-43E1-8824-987853E99538}"/>
              </a:ext>
            </a:extLst>
          </p:cNvPr>
          <p:cNvSpPr txBox="1"/>
          <p:nvPr/>
        </p:nvSpPr>
        <p:spPr>
          <a:xfrm>
            <a:off x="6934200" y="4329166"/>
            <a:ext cx="1371600" cy="923330"/>
          </a:xfrm>
          <a:prstGeom prst="rect">
            <a:avLst/>
          </a:prstGeom>
          <a:noFill/>
        </p:spPr>
        <p:txBody>
          <a:bodyPr wrap="square" rtlCol="0">
            <a:spAutoFit/>
          </a:bodyPr>
          <a:lstStyle/>
          <a:p>
            <a:r>
              <a:rPr lang="en-US" dirty="0"/>
              <a:t>69% of all historical catch</a:t>
            </a:r>
            <a:endParaRPr lang="en-GB" dirty="0"/>
          </a:p>
        </p:txBody>
      </p:sp>
      <p:cxnSp>
        <p:nvCxnSpPr>
          <p:cNvPr id="6" name="Straight Arrow Connector 5">
            <a:extLst>
              <a:ext uri="{FF2B5EF4-FFF2-40B4-BE49-F238E27FC236}">
                <a16:creationId xmlns:a16="http://schemas.microsoft.com/office/drawing/2014/main" id="{B26BCDBA-B34B-4831-B8C9-4DEC51290A3C}"/>
              </a:ext>
            </a:extLst>
          </p:cNvPr>
          <p:cNvCxnSpPr>
            <a:cxnSpLocks/>
          </p:cNvCxnSpPr>
          <p:nvPr/>
        </p:nvCxnSpPr>
        <p:spPr>
          <a:xfrm flipH="1">
            <a:off x="5652655" y="4557766"/>
            <a:ext cx="1281545" cy="24094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CD36D9FC-AEC6-4BEF-AEFE-B65AF41DC071}"/>
              </a:ext>
            </a:extLst>
          </p:cNvPr>
          <p:cNvSpPr txBox="1"/>
          <p:nvPr/>
        </p:nvSpPr>
        <p:spPr>
          <a:xfrm>
            <a:off x="304800" y="4096101"/>
            <a:ext cx="1828800" cy="923330"/>
          </a:xfrm>
          <a:prstGeom prst="rect">
            <a:avLst/>
          </a:prstGeom>
          <a:noFill/>
        </p:spPr>
        <p:txBody>
          <a:bodyPr wrap="square" rtlCol="0">
            <a:spAutoFit/>
          </a:bodyPr>
          <a:lstStyle/>
          <a:p>
            <a:r>
              <a:rPr lang="en-US" dirty="0"/>
              <a:t>Proportion of historical catch by </a:t>
            </a:r>
            <a:r>
              <a:rPr lang="en-US" dirty="0" err="1"/>
              <a:t>stat_area</a:t>
            </a:r>
            <a:endParaRPr lang="en-GB" dirty="0"/>
          </a:p>
        </p:txBody>
      </p:sp>
    </p:spTree>
    <p:extLst>
      <p:ext uri="{BB962C8B-B14F-4D97-AF65-F5344CB8AC3E}">
        <p14:creationId xmlns:p14="http://schemas.microsoft.com/office/powerpoint/2010/main" val="1361452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381000" y="990600"/>
          <a:ext cx="8229600" cy="4952997"/>
        </p:xfrm>
        <a:graphic>
          <a:graphicData uri="http://schemas.openxmlformats.org/drawingml/2006/table">
            <a:tbl>
              <a:tblPr firstRow="1" firstCol="1" bandRow="1">
                <a:tableStyleId>{5C22544A-7EE6-4342-B048-85BDC9FD1C3A}</a:tableStyleId>
              </a:tblPr>
              <a:tblGrid>
                <a:gridCol w="4114800">
                  <a:extLst>
                    <a:ext uri="{9D8B030D-6E8A-4147-A177-3AD203B41FA5}">
                      <a16:colId xmlns:a16="http://schemas.microsoft.com/office/drawing/2014/main" val="20000"/>
                    </a:ext>
                  </a:extLst>
                </a:gridCol>
                <a:gridCol w="4114800">
                  <a:extLst>
                    <a:ext uri="{9D8B030D-6E8A-4147-A177-3AD203B41FA5}">
                      <a16:colId xmlns:a16="http://schemas.microsoft.com/office/drawing/2014/main" val="20001"/>
                    </a:ext>
                  </a:extLst>
                </a:gridCol>
              </a:tblGrid>
              <a:tr h="311727">
                <a:tc>
                  <a:txBody>
                    <a:bodyPr/>
                    <a:lstStyle/>
                    <a:p>
                      <a:pPr marL="0" marR="0">
                        <a:lnSpc>
                          <a:spcPct val="115000"/>
                        </a:lnSpc>
                        <a:spcBef>
                          <a:spcPts val="0"/>
                        </a:spcBef>
                        <a:spcAft>
                          <a:spcPts val="0"/>
                        </a:spcAft>
                      </a:pPr>
                      <a:r>
                        <a:rPr lang="en-US" sz="1600" dirty="0">
                          <a:effectLst/>
                        </a:rPr>
                        <a:t>Fishery</a:t>
                      </a:r>
                      <a:endParaRPr lang="en-US" sz="1600" dirty="0">
                        <a:effectLst/>
                        <a:latin typeface="Calibri"/>
                        <a:ea typeface="Calibri"/>
                        <a:cs typeface="Times New Roman"/>
                      </a:endParaRPr>
                    </a:p>
                  </a:txBody>
                  <a:tcPr marL="68580" marR="68580" marT="0" marB="0" anchor="b"/>
                </a:tc>
                <a:tc>
                  <a:txBody>
                    <a:bodyPr/>
                    <a:lstStyle/>
                    <a:p>
                      <a:pPr marL="0" marR="0" algn="ctr">
                        <a:lnSpc>
                          <a:spcPct val="115000"/>
                        </a:lnSpc>
                        <a:spcBef>
                          <a:spcPts val="0"/>
                        </a:spcBef>
                        <a:spcAft>
                          <a:spcPts val="0"/>
                        </a:spcAft>
                      </a:pPr>
                      <a:r>
                        <a:rPr lang="en-US" sz="1600" dirty="0">
                          <a:effectLst/>
                        </a:rPr>
                        <a:t>Coverage</a:t>
                      </a:r>
                      <a:endParaRPr lang="en-US" sz="1600" dirty="0">
                        <a:effectLst/>
                        <a:latin typeface="Calibri"/>
                        <a:ea typeface="Calibri"/>
                        <a:cs typeface="Times New Roman"/>
                      </a:endParaRPr>
                    </a:p>
                  </a:txBody>
                  <a:tcPr marL="68580" marR="68580" marT="0" marB="0" anchor="b"/>
                </a:tc>
                <a:extLst>
                  <a:ext uri="{0D108BD9-81ED-4DB2-BD59-A6C34878D82A}">
                    <a16:rowId xmlns:a16="http://schemas.microsoft.com/office/drawing/2014/main" val="10000"/>
                  </a:ext>
                </a:extLst>
              </a:tr>
              <a:tr h="464127">
                <a:tc>
                  <a:txBody>
                    <a:bodyPr/>
                    <a:lstStyle/>
                    <a:p>
                      <a:pPr marL="0" marR="0">
                        <a:lnSpc>
                          <a:spcPct val="115000"/>
                        </a:lnSpc>
                        <a:spcBef>
                          <a:spcPts val="0"/>
                        </a:spcBef>
                        <a:spcAft>
                          <a:spcPts val="0"/>
                        </a:spcAft>
                      </a:pPr>
                      <a:r>
                        <a:rPr lang="en-US" sz="1600">
                          <a:effectLst/>
                        </a:rPr>
                        <a:t>Bering Sea snow crab</a:t>
                      </a:r>
                      <a:endParaRPr lang="en-US" sz="1600">
                        <a:effectLst/>
                        <a:latin typeface="Calibri"/>
                        <a:ea typeface="Calibri"/>
                        <a:cs typeface="Times New Roman"/>
                      </a:endParaRPr>
                    </a:p>
                  </a:txBody>
                  <a:tcPr marL="68580" marR="68580" marT="0" marB="0" anchor="b"/>
                </a:tc>
                <a:tc>
                  <a:txBody>
                    <a:bodyPr/>
                    <a:lstStyle/>
                    <a:p>
                      <a:pPr marL="0" marR="0" algn="ctr">
                        <a:lnSpc>
                          <a:spcPct val="115000"/>
                        </a:lnSpc>
                        <a:spcBef>
                          <a:spcPts val="0"/>
                        </a:spcBef>
                        <a:spcAft>
                          <a:spcPts val="0"/>
                        </a:spcAft>
                      </a:pPr>
                      <a:r>
                        <a:rPr lang="en-US" sz="1600" dirty="0">
                          <a:effectLst/>
                        </a:rPr>
                        <a:t>30-100% (a)</a:t>
                      </a:r>
                      <a:endParaRPr lang="en-US" sz="1600" dirty="0">
                        <a:effectLst/>
                        <a:latin typeface="Calibri"/>
                        <a:ea typeface="Calibri"/>
                        <a:cs typeface="Times New Roman"/>
                      </a:endParaRPr>
                    </a:p>
                  </a:txBody>
                  <a:tcPr marL="68580" marR="68580" marT="0" marB="0" anchor="b"/>
                </a:tc>
                <a:extLst>
                  <a:ext uri="{0D108BD9-81ED-4DB2-BD59-A6C34878D82A}">
                    <a16:rowId xmlns:a16="http://schemas.microsoft.com/office/drawing/2014/main" val="10001"/>
                  </a:ext>
                </a:extLst>
              </a:tr>
              <a:tr h="464127">
                <a:tc>
                  <a:txBody>
                    <a:bodyPr/>
                    <a:lstStyle/>
                    <a:p>
                      <a:pPr marL="0" marR="0">
                        <a:lnSpc>
                          <a:spcPct val="115000"/>
                        </a:lnSpc>
                        <a:spcBef>
                          <a:spcPts val="0"/>
                        </a:spcBef>
                        <a:spcAft>
                          <a:spcPts val="0"/>
                        </a:spcAft>
                      </a:pPr>
                      <a:r>
                        <a:rPr lang="en-US" sz="1600">
                          <a:effectLst/>
                        </a:rPr>
                        <a:t>Bristol Bay red king crab</a:t>
                      </a:r>
                      <a:endParaRPr lang="en-US" sz="1600">
                        <a:effectLst/>
                        <a:latin typeface="Calibri"/>
                        <a:ea typeface="Calibri"/>
                        <a:cs typeface="Times New Roman"/>
                      </a:endParaRPr>
                    </a:p>
                  </a:txBody>
                  <a:tcPr marL="68580" marR="68580" marT="0" marB="0" anchor="b"/>
                </a:tc>
                <a:tc>
                  <a:txBody>
                    <a:bodyPr/>
                    <a:lstStyle/>
                    <a:p>
                      <a:pPr marL="0" marR="0" algn="ctr">
                        <a:lnSpc>
                          <a:spcPct val="115000"/>
                        </a:lnSpc>
                        <a:spcBef>
                          <a:spcPts val="0"/>
                        </a:spcBef>
                        <a:spcAft>
                          <a:spcPts val="0"/>
                        </a:spcAft>
                      </a:pPr>
                      <a:r>
                        <a:rPr lang="en-US" sz="1600" dirty="0">
                          <a:effectLst/>
                        </a:rPr>
                        <a:t>20% (a)</a:t>
                      </a:r>
                      <a:endParaRPr lang="en-US" sz="1600" dirty="0">
                        <a:effectLst/>
                        <a:latin typeface="Calibri"/>
                        <a:ea typeface="Calibri"/>
                        <a:cs typeface="Times New Roman"/>
                      </a:endParaRPr>
                    </a:p>
                  </a:txBody>
                  <a:tcPr marL="68580" marR="68580" marT="0" marB="0" anchor="b"/>
                </a:tc>
                <a:extLst>
                  <a:ext uri="{0D108BD9-81ED-4DB2-BD59-A6C34878D82A}">
                    <a16:rowId xmlns:a16="http://schemas.microsoft.com/office/drawing/2014/main" val="10002"/>
                  </a:ext>
                </a:extLst>
              </a:tr>
              <a:tr h="464127">
                <a:tc>
                  <a:txBody>
                    <a:bodyPr/>
                    <a:lstStyle/>
                    <a:p>
                      <a:pPr marL="0" marR="0">
                        <a:lnSpc>
                          <a:spcPct val="115000"/>
                        </a:lnSpc>
                        <a:spcBef>
                          <a:spcPts val="0"/>
                        </a:spcBef>
                        <a:spcAft>
                          <a:spcPts val="0"/>
                        </a:spcAft>
                      </a:pPr>
                      <a:r>
                        <a:rPr lang="en-US" sz="1600">
                          <a:effectLst/>
                        </a:rPr>
                        <a:t>Bering Sea Tanner crab</a:t>
                      </a:r>
                      <a:endParaRPr lang="en-US" sz="1600">
                        <a:effectLst/>
                        <a:latin typeface="Calibri"/>
                        <a:ea typeface="Calibri"/>
                        <a:cs typeface="Times New Roman"/>
                      </a:endParaRPr>
                    </a:p>
                  </a:txBody>
                  <a:tcPr marL="68580" marR="68580" marT="0" marB="0" anchor="b"/>
                </a:tc>
                <a:tc>
                  <a:txBody>
                    <a:bodyPr/>
                    <a:lstStyle/>
                    <a:p>
                      <a:pPr marL="0" marR="0" algn="ctr">
                        <a:lnSpc>
                          <a:spcPct val="115000"/>
                        </a:lnSpc>
                        <a:spcBef>
                          <a:spcPts val="0"/>
                        </a:spcBef>
                        <a:spcAft>
                          <a:spcPts val="0"/>
                        </a:spcAft>
                      </a:pPr>
                      <a:r>
                        <a:rPr lang="en-US" sz="1600" dirty="0">
                          <a:effectLst/>
                        </a:rPr>
                        <a:t>30-100% (a)</a:t>
                      </a:r>
                      <a:endParaRPr lang="en-US" sz="1600" dirty="0">
                        <a:effectLst/>
                        <a:latin typeface="Calibri"/>
                        <a:ea typeface="Calibri"/>
                        <a:cs typeface="Times New Roman"/>
                      </a:endParaRPr>
                    </a:p>
                  </a:txBody>
                  <a:tcPr marL="68580" marR="68580" marT="0" marB="0" anchor="b"/>
                </a:tc>
                <a:extLst>
                  <a:ext uri="{0D108BD9-81ED-4DB2-BD59-A6C34878D82A}">
                    <a16:rowId xmlns:a16="http://schemas.microsoft.com/office/drawing/2014/main" val="10003"/>
                  </a:ext>
                </a:extLst>
              </a:tr>
              <a:tr h="464127">
                <a:tc>
                  <a:txBody>
                    <a:bodyPr/>
                    <a:lstStyle/>
                    <a:p>
                      <a:pPr marL="0" marR="0">
                        <a:lnSpc>
                          <a:spcPct val="115000"/>
                        </a:lnSpc>
                        <a:spcBef>
                          <a:spcPts val="0"/>
                        </a:spcBef>
                        <a:spcAft>
                          <a:spcPts val="0"/>
                        </a:spcAft>
                      </a:pPr>
                      <a:r>
                        <a:rPr lang="en-US" sz="1600">
                          <a:effectLst/>
                        </a:rPr>
                        <a:t>Pribilof District red king crab</a:t>
                      </a:r>
                      <a:endParaRPr lang="en-US" sz="1600">
                        <a:effectLst/>
                        <a:latin typeface="Calibri"/>
                        <a:ea typeface="Calibri"/>
                        <a:cs typeface="Times New Roman"/>
                      </a:endParaRPr>
                    </a:p>
                  </a:txBody>
                  <a:tcPr marL="68580" marR="68580" marT="0" marB="0" anchor="b"/>
                </a:tc>
                <a:tc>
                  <a:txBody>
                    <a:bodyPr/>
                    <a:lstStyle/>
                    <a:p>
                      <a:pPr marL="0" marR="0" algn="ctr">
                        <a:lnSpc>
                          <a:spcPct val="115000"/>
                        </a:lnSpc>
                        <a:spcBef>
                          <a:spcPts val="0"/>
                        </a:spcBef>
                        <a:spcAft>
                          <a:spcPts val="0"/>
                        </a:spcAft>
                      </a:pPr>
                      <a:r>
                        <a:rPr lang="en-US" sz="1600" dirty="0">
                          <a:effectLst/>
                        </a:rPr>
                        <a:t>100%</a:t>
                      </a:r>
                      <a:endParaRPr lang="en-US" sz="1600" dirty="0">
                        <a:effectLst/>
                        <a:latin typeface="Calibri"/>
                        <a:ea typeface="Calibri"/>
                        <a:cs typeface="Times New Roman"/>
                      </a:endParaRPr>
                    </a:p>
                  </a:txBody>
                  <a:tcPr marL="68580" marR="68580" marT="0" marB="0" anchor="b"/>
                </a:tc>
                <a:extLst>
                  <a:ext uri="{0D108BD9-81ED-4DB2-BD59-A6C34878D82A}">
                    <a16:rowId xmlns:a16="http://schemas.microsoft.com/office/drawing/2014/main" val="10004"/>
                  </a:ext>
                </a:extLst>
              </a:tr>
              <a:tr h="464127">
                <a:tc>
                  <a:txBody>
                    <a:bodyPr/>
                    <a:lstStyle/>
                    <a:p>
                      <a:pPr marL="0" marR="0">
                        <a:lnSpc>
                          <a:spcPct val="115000"/>
                        </a:lnSpc>
                        <a:spcBef>
                          <a:spcPts val="0"/>
                        </a:spcBef>
                        <a:spcAft>
                          <a:spcPts val="0"/>
                        </a:spcAft>
                      </a:pPr>
                      <a:r>
                        <a:rPr lang="en-US" sz="1600" dirty="0">
                          <a:effectLst/>
                        </a:rPr>
                        <a:t>Pribilof District blue king crab</a:t>
                      </a:r>
                      <a:endParaRPr lang="en-US" sz="1600" dirty="0">
                        <a:effectLst/>
                        <a:latin typeface="Calibri"/>
                        <a:ea typeface="Calibri"/>
                        <a:cs typeface="Times New Roman"/>
                      </a:endParaRPr>
                    </a:p>
                  </a:txBody>
                  <a:tcPr marL="68580" marR="68580" marT="0" marB="0" anchor="b"/>
                </a:tc>
                <a:tc>
                  <a:txBody>
                    <a:bodyPr/>
                    <a:lstStyle/>
                    <a:p>
                      <a:pPr marL="0" marR="0" algn="ctr">
                        <a:lnSpc>
                          <a:spcPct val="115000"/>
                        </a:lnSpc>
                        <a:spcBef>
                          <a:spcPts val="0"/>
                        </a:spcBef>
                        <a:spcAft>
                          <a:spcPts val="0"/>
                        </a:spcAft>
                      </a:pPr>
                      <a:r>
                        <a:rPr lang="en-US" sz="1600" dirty="0">
                          <a:effectLst/>
                        </a:rPr>
                        <a:t>100%</a:t>
                      </a:r>
                      <a:endParaRPr lang="en-US" sz="1600" dirty="0">
                        <a:effectLst/>
                        <a:latin typeface="Calibri"/>
                        <a:ea typeface="Calibri"/>
                        <a:cs typeface="Times New Roman"/>
                      </a:endParaRPr>
                    </a:p>
                  </a:txBody>
                  <a:tcPr marL="68580" marR="68580" marT="0" marB="0" anchor="b"/>
                </a:tc>
                <a:extLst>
                  <a:ext uri="{0D108BD9-81ED-4DB2-BD59-A6C34878D82A}">
                    <a16:rowId xmlns:a16="http://schemas.microsoft.com/office/drawing/2014/main" val="10005"/>
                  </a:ext>
                </a:extLst>
              </a:tr>
              <a:tr h="464127">
                <a:tc>
                  <a:txBody>
                    <a:bodyPr/>
                    <a:lstStyle/>
                    <a:p>
                      <a:pPr marL="0" marR="0">
                        <a:lnSpc>
                          <a:spcPct val="115000"/>
                        </a:lnSpc>
                        <a:spcBef>
                          <a:spcPts val="0"/>
                        </a:spcBef>
                        <a:spcAft>
                          <a:spcPts val="0"/>
                        </a:spcAft>
                      </a:pPr>
                      <a:r>
                        <a:rPr lang="en-US" sz="1600">
                          <a:effectLst/>
                        </a:rPr>
                        <a:t>Saint Matthew Island blue king crab</a:t>
                      </a:r>
                      <a:endParaRPr lang="en-US" sz="1600">
                        <a:effectLst/>
                        <a:latin typeface="Calibri"/>
                        <a:ea typeface="Calibri"/>
                        <a:cs typeface="Times New Roman"/>
                      </a:endParaRPr>
                    </a:p>
                  </a:txBody>
                  <a:tcPr marL="68580" marR="68580" marT="0" marB="0" anchor="b"/>
                </a:tc>
                <a:tc>
                  <a:txBody>
                    <a:bodyPr/>
                    <a:lstStyle/>
                    <a:p>
                      <a:pPr marL="0" marR="0" algn="ctr">
                        <a:lnSpc>
                          <a:spcPct val="115000"/>
                        </a:lnSpc>
                        <a:spcBef>
                          <a:spcPts val="0"/>
                        </a:spcBef>
                        <a:spcAft>
                          <a:spcPts val="0"/>
                        </a:spcAft>
                      </a:pPr>
                      <a:r>
                        <a:rPr lang="en-US" sz="1600" dirty="0">
                          <a:effectLst/>
                        </a:rPr>
                        <a:t>100%</a:t>
                      </a:r>
                      <a:endParaRPr lang="en-US" sz="1600" dirty="0">
                        <a:effectLst/>
                        <a:latin typeface="Calibri"/>
                        <a:ea typeface="Calibri"/>
                        <a:cs typeface="Times New Roman"/>
                      </a:endParaRPr>
                    </a:p>
                  </a:txBody>
                  <a:tcPr marL="68580" marR="68580" marT="0" marB="0" anchor="b"/>
                </a:tc>
                <a:extLst>
                  <a:ext uri="{0D108BD9-81ED-4DB2-BD59-A6C34878D82A}">
                    <a16:rowId xmlns:a16="http://schemas.microsoft.com/office/drawing/2014/main" val="10006"/>
                  </a:ext>
                </a:extLst>
              </a:tr>
              <a:tr h="464127">
                <a:tc>
                  <a:txBody>
                    <a:bodyPr/>
                    <a:lstStyle/>
                    <a:p>
                      <a:pPr marL="0" marR="0">
                        <a:lnSpc>
                          <a:spcPct val="115000"/>
                        </a:lnSpc>
                        <a:spcBef>
                          <a:spcPts val="0"/>
                        </a:spcBef>
                        <a:spcAft>
                          <a:spcPts val="0"/>
                        </a:spcAft>
                      </a:pPr>
                      <a:r>
                        <a:rPr lang="en-US" sz="1600">
                          <a:effectLst/>
                        </a:rPr>
                        <a:t>Norton Sound red king crab</a:t>
                      </a:r>
                      <a:endParaRPr lang="en-US" sz="1600">
                        <a:effectLst/>
                        <a:latin typeface="Calibri"/>
                        <a:ea typeface="Calibri"/>
                        <a:cs typeface="Times New Roman"/>
                      </a:endParaRPr>
                    </a:p>
                  </a:txBody>
                  <a:tcPr marL="68580" marR="68580" marT="0" marB="0" anchor="b"/>
                </a:tc>
                <a:tc>
                  <a:txBody>
                    <a:bodyPr/>
                    <a:lstStyle/>
                    <a:p>
                      <a:pPr marL="0" marR="0" algn="ctr">
                        <a:lnSpc>
                          <a:spcPct val="115000"/>
                        </a:lnSpc>
                        <a:spcBef>
                          <a:spcPts val="0"/>
                        </a:spcBef>
                        <a:spcAft>
                          <a:spcPts val="0"/>
                        </a:spcAft>
                      </a:pPr>
                      <a:r>
                        <a:rPr lang="en-US" sz="1600" dirty="0">
                          <a:effectLst/>
                        </a:rPr>
                        <a:t>Discretionary</a:t>
                      </a:r>
                      <a:endParaRPr lang="en-US" sz="1600" dirty="0">
                        <a:effectLst/>
                        <a:latin typeface="Calibri"/>
                        <a:ea typeface="Calibri"/>
                        <a:cs typeface="Times New Roman"/>
                      </a:endParaRPr>
                    </a:p>
                  </a:txBody>
                  <a:tcPr marL="68580" marR="68580" marT="0" marB="0" anchor="b"/>
                </a:tc>
                <a:extLst>
                  <a:ext uri="{0D108BD9-81ED-4DB2-BD59-A6C34878D82A}">
                    <a16:rowId xmlns:a16="http://schemas.microsoft.com/office/drawing/2014/main" val="10007"/>
                  </a:ext>
                </a:extLst>
              </a:tr>
              <a:tr h="464127">
                <a:tc>
                  <a:txBody>
                    <a:bodyPr/>
                    <a:lstStyle/>
                    <a:p>
                      <a:pPr marL="0" marR="0">
                        <a:lnSpc>
                          <a:spcPct val="115000"/>
                        </a:lnSpc>
                        <a:spcBef>
                          <a:spcPts val="0"/>
                        </a:spcBef>
                        <a:spcAft>
                          <a:spcPts val="0"/>
                        </a:spcAft>
                      </a:pPr>
                      <a:r>
                        <a:rPr lang="en-US" sz="1600" dirty="0">
                          <a:effectLst/>
                        </a:rPr>
                        <a:t>Aleutian Islands golden king crab</a:t>
                      </a:r>
                      <a:endParaRPr lang="en-US" sz="1600" dirty="0">
                        <a:effectLst/>
                        <a:latin typeface="Calibri"/>
                        <a:ea typeface="Calibri"/>
                        <a:cs typeface="Times New Roman"/>
                      </a:endParaRPr>
                    </a:p>
                  </a:txBody>
                  <a:tcPr marL="68580" marR="68580" marT="0" marB="0" anchor="b"/>
                </a:tc>
                <a:tc>
                  <a:txBody>
                    <a:bodyPr/>
                    <a:lstStyle/>
                    <a:p>
                      <a:pPr marL="0" marR="0" algn="ctr">
                        <a:lnSpc>
                          <a:spcPct val="115000"/>
                        </a:lnSpc>
                        <a:spcBef>
                          <a:spcPts val="0"/>
                        </a:spcBef>
                        <a:spcAft>
                          <a:spcPts val="0"/>
                        </a:spcAft>
                      </a:pPr>
                      <a:r>
                        <a:rPr lang="en-US" sz="1600" dirty="0">
                          <a:effectLst/>
                        </a:rPr>
                        <a:t>50% (b)</a:t>
                      </a:r>
                      <a:endParaRPr lang="en-US" sz="1600" dirty="0">
                        <a:effectLst/>
                        <a:latin typeface="Calibri"/>
                        <a:ea typeface="Calibri"/>
                        <a:cs typeface="Times New Roman"/>
                      </a:endParaRPr>
                    </a:p>
                  </a:txBody>
                  <a:tcPr marL="68580" marR="68580" marT="0" marB="0" anchor="b"/>
                </a:tc>
                <a:extLst>
                  <a:ext uri="{0D108BD9-81ED-4DB2-BD59-A6C34878D82A}">
                    <a16:rowId xmlns:a16="http://schemas.microsoft.com/office/drawing/2014/main" val="10008"/>
                  </a:ext>
                </a:extLst>
              </a:tr>
              <a:tr h="464127">
                <a:tc>
                  <a:txBody>
                    <a:bodyPr/>
                    <a:lstStyle/>
                    <a:p>
                      <a:pPr marL="0" marR="0">
                        <a:lnSpc>
                          <a:spcPct val="115000"/>
                        </a:lnSpc>
                        <a:spcBef>
                          <a:spcPts val="0"/>
                        </a:spcBef>
                        <a:spcAft>
                          <a:spcPts val="0"/>
                        </a:spcAft>
                      </a:pPr>
                      <a:r>
                        <a:rPr lang="en-US" sz="1600" dirty="0">
                          <a:effectLst/>
                        </a:rPr>
                        <a:t>Pribilof District golden king crab</a:t>
                      </a:r>
                      <a:endParaRPr lang="en-US" sz="1600" dirty="0">
                        <a:effectLst/>
                        <a:latin typeface="Calibri"/>
                        <a:ea typeface="Calibri"/>
                        <a:cs typeface="Times New Roman"/>
                      </a:endParaRPr>
                    </a:p>
                  </a:txBody>
                  <a:tcPr marL="68580" marR="68580" marT="0" marB="0" anchor="b"/>
                </a:tc>
                <a:tc>
                  <a:txBody>
                    <a:bodyPr/>
                    <a:lstStyle/>
                    <a:p>
                      <a:pPr marL="0" marR="0" algn="ctr">
                        <a:lnSpc>
                          <a:spcPct val="115000"/>
                        </a:lnSpc>
                        <a:spcBef>
                          <a:spcPts val="0"/>
                        </a:spcBef>
                        <a:spcAft>
                          <a:spcPts val="0"/>
                        </a:spcAft>
                      </a:pPr>
                      <a:r>
                        <a:rPr lang="en-US" sz="1600" dirty="0">
                          <a:effectLst/>
                        </a:rPr>
                        <a:t>100%</a:t>
                      </a:r>
                      <a:endParaRPr lang="en-US" sz="1600" dirty="0">
                        <a:effectLst/>
                        <a:latin typeface="Calibri"/>
                        <a:ea typeface="Calibri"/>
                        <a:cs typeface="Times New Roman"/>
                      </a:endParaRPr>
                    </a:p>
                  </a:txBody>
                  <a:tcPr marL="68580" marR="68580" marT="0" marB="0" anchor="b"/>
                </a:tc>
                <a:extLst>
                  <a:ext uri="{0D108BD9-81ED-4DB2-BD59-A6C34878D82A}">
                    <a16:rowId xmlns:a16="http://schemas.microsoft.com/office/drawing/2014/main" val="10009"/>
                  </a:ext>
                </a:extLst>
              </a:tr>
              <a:tr h="464127">
                <a:tc>
                  <a:txBody>
                    <a:bodyPr/>
                    <a:lstStyle/>
                    <a:p>
                      <a:pPr marL="0" marR="0">
                        <a:lnSpc>
                          <a:spcPct val="115000"/>
                        </a:lnSpc>
                        <a:spcBef>
                          <a:spcPts val="0"/>
                        </a:spcBef>
                        <a:spcAft>
                          <a:spcPts val="0"/>
                        </a:spcAft>
                      </a:pPr>
                      <a:r>
                        <a:rPr lang="en-US" sz="1600" dirty="0">
                          <a:effectLst/>
                        </a:rPr>
                        <a:t>Adak red king crab</a:t>
                      </a:r>
                      <a:endParaRPr lang="en-US" sz="1600" dirty="0">
                        <a:effectLst/>
                        <a:latin typeface="Calibri"/>
                        <a:ea typeface="Calibri"/>
                        <a:cs typeface="Times New Roman"/>
                      </a:endParaRPr>
                    </a:p>
                  </a:txBody>
                  <a:tcPr marL="68580" marR="68580" marT="0" marB="0" anchor="b"/>
                </a:tc>
                <a:tc>
                  <a:txBody>
                    <a:bodyPr/>
                    <a:lstStyle/>
                    <a:p>
                      <a:pPr marL="0" marR="0" algn="ctr">
                        <a:lnSpc>
                          <a:spcPct val="115000"/>
                        </a:lnSpc>
                        <a:spcBef>
                          <a:spcPts val="0"/>
                        </a:spcBef>
                        <a:spcAft>
                          <a:spcPts val="0"/>
                        </a:spcAft>
                      </a:pPr>
                      <a:r>
                        <a:rPr lang="en-US" sz="1600" dirty="0">
                          <a:effectLst/>
                        </a:rPr>
                        <a:t>100%</a:t>
                      </a:r>
                      <a:endParaRPr lang="en-US" sz="1600" dirty="0">
                        <a:effectLst/>
                        <a:latin typeface="Calibri"/>
                        <a:ea typeface="Calibri"/>
                        <a:cs typeface="Times New Roman"/>
                      </a:endParaRPr>
                    </a:p>
                  </a:txBody>
                  <a:tcPr marL="68580" marR="68580" marT="0" marB="0" anchor="b"/>
                </a:tc>
                <a:extLst>
                  <a:ext uri="{0D108BD9-81ED-4DB2-BD59-A6C34878D82A}">
                    <a16:rowId xmlns:a16="http://schemas.microsoft.com/office/drawing/2014/main" val="10010"/>
                  </a:ext>
                </a:extLst>
              </a:tr>
            </a:tbl>
          </a:graphicData>
        </a:graphic>
      </p:graphicFrame>
      <p:sp>
        <p:nvSpPr>
          <p:cNvPr id="3" name="TextBox 2"/>
          <p:cNvSpPr txBox="1"/>
          <p:nvPr/>
        </p:nvSpPr>
        <p:spPr>
          <a:xfrm>
            <a:off x="381000" y="344269"/>
            <a:ext cx="8229600" cy="646331"/>
          </a:xfrm>
          <a:prstGeom prst="rect">
            <a:avLst/>
          </a:prstGeom>
          <a:noFill/>
        </p:spPr>
        <p:txBody>
          <a:bodyPr wrap="square" rtlCol="0">
            <a:spAutoFit/>
          </a:bodyPr>
          <a:lstStyle/>
          <a:p>
            <a:r>
              <a:rPr lang="en-US" dirty="0"/>
              <a:t>Mandatory catcher-vessel coverage requirements in FMP BSAI commercial crab</a:t>
            </a:r>
            <a:endParaRPr lang="en-US" dirty="0">
              <a:effectLst/>
            </a:endParaRPr>
          </a:p>
          <a:p>
            <a:r>
              <a:rPr lang="en-US" dirty="0"/>
              <a:t>fisheries, per </a:t>
            </a:r>
            <a:r>
              <a:rPr lang="en-US" b="1" dirty="0"/>
              <a:t>5 AAC 39.645</a:t>
            </a:r>
            <a:r>
              <a:rPr lang="en-US" dirty="0"/>
              <a:t>. All vessels processing crab must carry observers.</a:t>
            </a:r>
            <a:endParaRPr lang="en-US" dirty="0">
              <a:effectLst/>
            </a:endParaRPr>
          </a:p>
        </p:txBody>
      </p:sp>
      <p:sp>
        <p:nvSpPr>
          <p:cNvPr id="4" name="TextBox 3"/>
          <p:cNvSpPr txBox="1"/>
          <p:nvPr/>
        </p:nvSpPr>
        <p:spPr>
          <a:xfrm>
            <a:off x="381000" y="6019800"/>
            <a:ext cx="8229600" cy="738664"/>
          </a:xfrm>
          <a:prstGeom prst="rect">
            <a:avLst/>
          </a:prstGeom>
          <a:noFill/>
        </p:spPr>
        <p:txBody>
          <a:bodyPr wrap="square" rtlCol="0">
            <a:spAutoFit/>
          </a:bodyPr>
          <a:lstStyle/>
          <a:p>
            <a:r>
              <a:rPr lang="en-US" sz="1400" b="1" baseline="30000" dirty="0"/>
              <a:t>a</a:t>
            </a:r>
            <a:r>
              <a:rPr lang="en-US" sz="1400" b="1" dirty="0"/>
              <a:t> </a:t>
            </a:r>
            <a:r>
              <a:rPr lang="en-US" sz="1400" dirty="0"/>
              <a:t>Vessels required to carry observers are randomly selected.</a:t>
            </a:r>
            <a:endParaRPr lang="en-US" sz="1400" b="1" baseline="30000" dirty="0"/>
          </a:p>
          <a:p>
            <a:r>
              <a:rPr lang="en-US" sz="1400" b="1" baseline="30000" dirty="0"/>
              <a:t>b</a:t>
            </a:r>
            <a:r>
              <a:rPr lang="en-US" sz="1400" b="1" dirty="0"/>
              <a:t> </a:t>
            </a:r>
            <a:r>
              <a:rPr lang="en-US" sz="1400" dirty="0"/>
              <a:t>All catcher vessels must carry an observer during harvest of 50% of total landed catch weight in each three-month trimester of nine-month season Aug 1 – Oct 31; Nov 1 – Jan 31; Feb 1 – April 30. </a:t>
            </a:r>
            <a:endParaRPr lang="en-US" sz="1400" dirty="0">
              <a:effectLst/>
            </a:endParaRPr>
          </a:p>
        </p:txBody>
      </p:sp>
    </p:spTree>
    <p:extLst>
      <p:ext uri="{BB962C8B-B14F-4D97-AF65-F5344CB8AC3E}">
        <p14:creationId xmlns:p14="http://schemas.microsoft.com/office/powerpoint/2010/main" val="31274837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3AB9C15-11EC-4A6F-A45C-5288B964DDB7}"/>
              </a:ext>
            </a:extLst>
          </p:cNvPr>
          <p:cNvSpPr txBox="1"/>
          <p:nvPr/>
        </p:nvSpPr>
        <p:spPr>
          <a:xfrm>
            <a:off x="467833" y="6209414"/>
            <a:ext cx="7368362" cy="369332"/>
          </a:xfrm>
          <a:prstGeom prst="rect">
            <a:avLst/>
          </a:prstGeom>
          <a:noFill/>
        </p:spPr>
        <p:txBody>
          <a:bodyPr wrap="square" rtlCol="0">
            <a:spAutoFit/>
          </a:bodyPr>
          <a:lstStyle/>
          <a:p>
            <a:r>
              <a:rPr lang="en-US" dirty="0"/>
              <a:t>*AIGKC calculated by trip because of trimester regulation</a:t>
            </a:r>
          </a:p>
        </p:txBody>
      </p:sp>
      <p:pic>
        <p:nvPicPr>
          <p:cNvPr id="4" name="Picture 3">
            <a:extLst>
              <a:ext uri="{FF2B5EF4-FFF2-40B4-BE49-F238E27FC236}">
                <a16:creationId xmlns:a16="http://schemas.microsoft.com/office/drawing/2014/main" id="{15212512-9FA1-4511-98FD-8D0511BEA71F}"/>
              </a:ext>
            </a:extLst>
          </p:cNvPr>
          <p:cNvPicPr>
            <a:picLocks noChangeAspect="1"/>
          </p:cNvPicPr>
          <p:nvPr/>
        </p:nvPicPr>
        <p:blipFill>
          <a:blip r:embed="rId3"/>
          <a:stretch>
            <a:fillRect/>
          </a:stretch>
        </p:blipFill>
        <p:spPr>
          <a:xfrm>
            <a:off x="200297" y="273060"/>
            <a:ext cx="8177349" cy="5936354"/>
          </a:xfrm>
          <a:prstGeom prst="rect">
            <a:avLst/>
          </a:prstGeom>
        </p:spPr>
      </p:pic>
    </p:spTree>
    <p:extLst>
      <p:ext uri="{BB962C8B-B14F-4D97-AF65-F5344CB8AC3E}">
        <p14:creationId xmlns:p14="http://schemas.microsoft.com/office/powerpoint/2010/main" val="231508524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CB3AE515-7886-4F54-A6AC-1683A32D9FC5}"/>
              </a:ext>
            </a:extLst>
          </p:cNvPr>
          <p:cNvPicPr>
            <a:picLocks noChangeAspect="1"/>
          </p:cNvPicPr>
          <p:nvPr/>
        </p:nvPicPr>
        <p:blipFill>
          <a:blip r:embed="rId3"/>
          <a:stretch>
            <a:fillRect/>
          </a:stretch>
        </p:blipFill>
        <p:spPr>
          <a:xfrm>
            <a:off x="261257" y="365126"/>
            <a:ext cx="8621486" cy="6256692"/>
          </a:xfrm>
          <a:prstGeom prst="rect">
            <a:avLst/>
          </a:prstGeom>
        </p:spPr>
      </p:pic>
    </p:spTree>
    <p:extLst>
      <p:ext uri="{BB962C8B-B14F-4D97-AF65-F5344CB8AC3E}">
        <p14:creationId xmlns:p14="http://schemas.microsoft.com/office/powerpoint/2010/main" val="15466721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8EAF8-DCB4-4B20-9E50-D238979ACC26}"/>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E5535CA4-FF88-43E2-8EFF-354621F2E017}"/>
              </a:ext>
            </a:extLst>
          </p:cNvPr>
          <p:cNvPicPr>
            <a:picLocks noChangeAspect="1"/>
          </p:cNvPicPr>
          <p:nvPr/>
        </p:nvPicPr>
        <p:blipFill>
          <a:blip r:embed="rId2"/>
          <a:stretch>
            <a:fillRect/>
          </a:stretch>
        </p:blipFill>
        <p:spPr>
          <a:xfrm>
            <a:off x="438308" y="410894"/>
            <a:ext cx="8380740" cy="6081980"/>
          </a:xfrm>
          <a:prstGeom prst="rect">
            <a:avLst/>
          </a:prstGeom>
        </p:spPr>
      </p:pic>
    </p:spTree>
    <p:extLst>
      <p:ext uri="{BB962C8B-B14F-4D97-AF65-F5344CB8AC3E}">
        <p14:creationId xmlns:p14="http://schemas.microsoft.com/office/powerpoint/2010/main" val="36465236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EF9ECAB-BFC2-4A9B-A1C5-122E334F02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470" y="0"/>
            <a:ext cx="8875059" cy="6858000"/>
          </a:xfrm>
          <a:prstGeom prst="rect">
            <a:avLst/>
          </a:prstGeom>
        </p:spPr>
      </p:pic>
      <p:sp>
        <p:nvSpPr>
          <p:cNvPr id="2" name="Title 1">
            <a:extLst>
              <a:ext uri="{FF2B5EF4-FFF2-40B4-BE49-F238E27FC236}">
                <a16:creationId xmlns:a16="http://schemas.microsoft.com/office/drawing/2014/main" id="{5708D54D-AF35-4847-BF93-FB227889557C}"/>
              </a:ext>
            </a:extLst>
          </p:cNvPr>
          <p:cNvSpPr>
            <a:spLocks noGrp="1"/>
          </p:cNvSpPr>
          <p:nvPr>
            <p:ph type="title"/>
          </p:nvPr>
        </p:nvSpPr>
        <p:spPr/>
        <p:txBody>
          <a:bodyPr/>
          <a:lstStyle/>
          <a:p>
            <a:r>
              <a:rPr lang="en-US" dirty="0"/>
              <a:t>2018/19 BBRKC</a:t>
            </a:r>
          </a:p>
        </p:txBody>
      </p:sp>
    </p:spTree>
    <p:extLst>
      <p:ext uri="{BB962C8B-B14F-4D97-AF65-F5344CB8AC3E}">
        <p14:creationId xmlns:p14="http://schemas.microsoft.com/office/powerpoint/2010/main" val="38821291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333DD05-3298-4B02-8276-B810294B63D1}"/>
              </a:ext>
            </a:extLst>
          </p:cNvPr>
          <p:cNvPicPr>
            <a:picLocks noChangeAspect="1"/>
          </p:cNvPicPr>
          <p:nvPr/>
        </p:nvPicPr>
        <p:blipFill>
          <a:blip r:embed="rId2"/>
          <a:stretch>
            <a:fillRect/>
          </a:stretch>
        </p:blipFill>
        <p:spPr>
          <a:xfrm>
            <a:off x="1098320" y="2359478"/>
            <a:ext cx="6677715" cy="4000715"/>
          </a:xfrm>
          <a:prstGeom prst="rect">
            <a:avLst/>
          </a:prstGeom>
        </p:spPr>
      </p:pic>
      <p:sp>
        <p:nvSpPr>
          <p:cNvPr id="4" name="Title 1">
            <a:extLst>
              <a:ext uri="{FF2B5EF4-FFF2-40B4-BE49-F238E27FC236}">
                <a16:creationId xmlns:a16="http://schemas.microsoft.com/office/drawing/2014/main" id="{E75CAA73-1223-4624-B795-955C525B3E32}"/>
              </a:ext>
            </a:extLst>
          </p:cNvPr>
          <p:cNvSpPr txBox="1">
            <a:spLocks/>
          </p:cNvSpPr>
          <p:nvPr/>
        </p:nvSpPr>
        <p:spPr>
          <a:xfrm>
            <a:off x="1257300" y="258308"/>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2018/19 BBRKC</a:t>
            </a:r>
          </a:p>
        </p:txBody>
      </p:sp>
    </p:spTree>
    <p:extLst>
      <p:ext uri="{BB962C8B-B14F-4D97-AF65-F5344CB8AC3E}">
        <p14:creationId xmlns:p14="http://schemas.microsoft.com/office/powerpoint/2010/main" val="37050763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91D025-6F41-4B2E-8264-E8BEBDBBF823}"/>
              </a:ext>
            </a:extLst>
          </p:cNvPr>
          <p:cNvSpPr>
            <a:spLocks noGrp="1"/>
          </p:cNvSpPr>
          <p:nvPr>
            <p:ph type="title"/>
          </p:nvPr>
        </p:nvSpPr>
        <p:spPr>
          <a:xfrm>
            <a:off x="597353" y="317395"/>
            <a:ext cx="7886700" cy="1325563"/>
          </a:xfrm>
        </p:spPr>
        <p:txBody>
          <a:bodyPr/>
          <a:lstStyle/>
          <a:p>
            <a:r>
              <a:rPr lang="en-US" dirty="0"/>
              <a:t>2018/19 BBRKC observations from the fleet</a:t>
            </a:r>
          </a:p>
        </p:txBody>
      </p:sp>
      <p:sp>
        <p:nvSpPr>
          <p:cNvPr id="3" name="Content Placeholder 2">
            <a:extLst>
              <a:ext uri="{FF2B5EF4-FFF2-40B4-BE49-F238E27FC236}">
                <a16:creationId xmlns:a16="http://schemas.microsoft.com/office/drawing/2014/main" id="{D92A310B-B8B4-4EE9-9AE0-39292DB2E0A1}"/>
              </a:ext>
            </a:extLst>
          </p:cNvPr>
          <p:cNvSpPr>
            <a:spLocks noGrp="1"/>
          </p:cNvSpPr>
          <p:nvPr>
            <p:ph idx="1"/>
          </p:nvPr>
        </p:nvSpPr>
        <p:spPr>
          <a:xfrm>
            <a:off x="597353" y="1875221"/>
            <a:ext cx="7949293" cy="4740049"/>
          </a:xfrm>
        </p:spPr>
        <p:txBody>
          <a:bodyPr>
            <a:normAutofit fontScale="92500" lnSpcReduction="20000"/>
          </a:bodyPr>
          <a:lstStyle/>
          <a:p>
            <a:r>
              <a:rPr lang="en-US" dirty="0"/>
              <a:t>Continued increase in average weight since 2016/17 season.</a:t>
            </a:r>
          </a:p>
          <a:p>
            <a:pPr lvl="1"/>
            <a:r>
              <a:rPr lang="en-US" dirty="0"/>
              <a:t>7.10 </a:t>
            </a:r>
            <a:r>
              <a:rPr lang="en-US" dirty="0" err="1"/>
              <a:t>lbs</a:t>
            </a:r>
            <a:r>
              <a:rPr lang="en-US" dirty="0"/>
              <a:t> in 2018/19, 6.84 </a:t>
            </a:r>
            <a:r>
              <a:rPr lang="en-US" dirty="0" err="1"/>
              <a:t>lbs</a:t>
            </a:r>
            <a:r>
              <a:rPr lang="en-US" dirty="0"/>
              <a:t> in 2017/18, 6.7 </a:t>
            </a:r>
            <a:r>
              <a:rPr lang="en-US" dirty="0" err="1"/>
              <a:t>lbs</a:t>
            </a:r>
            <a:r>
              <a:rPr lang="en-US" dirty="0"/>
              <a:t> in 2016/17. </a:t>
            </a:r>
          </a:p>
          <a:p>
            <a:pPr lvl="1"/>
            <a:r>
              <a:rPr lang="en-US" dirty="0"/>
              <a:t>Captains commenting that they are fishing the same group of crab as last year that are a year older and year heavier. </a:t>
            </a:r>
          </a:p>
          <a:p>
            <a:pPr lvl="1"/>
            <a:r>
              <a:rPr lang="en-US" dirty="0"/>
              <a:t>General concern from BBR captains on the increase in average weight. </a:t>
            </a:r>
            <a:endParaRPr lang="en-GB" dirty="0"/>
          </a:p>
          <a:p>
            <a:pPr lvl="0"/>
            <a:r>
              <a:rPr lang="en-US" dirty="0"/>
              <a:t>Several vessels reported having to move gear off large masses of female crab where pots were catching as many as 200 females. </a:t>
            </a:r>
          </a:p>
          <a:p>
            <a:pPr lvl="1"/>
            <a:r>
              <a:rPr lang="en-US" dirty="0"/>
              <a:t>One captain estimated the area with females to be a 25 x 6 nautical mile patch that he was trying to move gear out of [(56 37.30 N, -162 40.4 W) to (56 53.00 N, -162 04.80W)].</a:t>
            </a:r>
          </a:p>
          <a:p>
            <a:pPr lvl="1"/>
            <a:r>
              <a:rPr lang="en-US" dirty="0"/>
              <a:t> Captain reports of a large female mass also at (56 43.36 N, -162 38.00 W) and (56 49.60 N, -162 49.6 W).</a:t>
            </a:r>
            <a:endParaRPr lang="en-GB" dirty="0"/>
          </a:p>
        </p:txBody>
      </p:sp>
    </p:spTree>
    <p:extLst>
      <p:ext uri="{BB962C8B-B14F-4D97-AF65-F5344CB8AC3E}">
        <p14:creationId xmlns:p14="http://schemas.microsoft.com/office/powerpoint/2010/main" val="376923511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1774</TotalTime>
  <Words>1068</Words>
  <Application>Microsoft Office PowerPoint</Application>
  <PresentationFormat>On-screen Show (4:3)</PresentationFormat>
  <Paragraphs>131</Paragraphs>
  <Slides>53</Slides>
  <Notes>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53</vt:i4>
      </vt:variant>
    </vt:vector>
  </HeadingPairs>
  <TitlesOfParts>
    <vt:vector size="57" baseType="lpstr">
      <vt:lpstr>Arial</vt:lpstr>
      <vt:lpstr>Calibri</vt:lpstr>
      <vt:lpstr>Calibri Light</vt:lpstr>
      <vt:lpstr>Office Theme</vt:lpstr>
      <vt:lpstr>2018/19 BSAI crab catch and fishery performance</vt:lpstr>
      <vt:lpstr>PowerPoint Presentation</vt:lpstr>
      <vt:lpstr>BBRKC</vt:lpstr>
      <vt:lpstr>PowerPoint Presentation</vt:lpstr>
      <vt:lpstr>PowerPoint Presentation</vt:lpstr>
      <vt:lpstr>PowerPoint Presentation</vt:lpstr>
      <vt:lpstr>2018/19 BBRKC</vt:lpstr>
      <vt:lpstr>PowerPoint Presentation</vt:lpstr>
      <vt:lpstr>2018/19 BBRKC observations from the fleet</vt:lpstr>
      <vt:lpstr>PowerPoint Presentation</vt:lpstr>
      <vt:lpstr>PowerPoint Presentation</vt:lpstr>
      <vt:lpstr>PowerPoint Presentation</vt:lpstr>
      <vt:lpstr>PowerPoint Presentation</vt:lpstr>
      <vt:lpstr>PowerPoint Presentation</vt:lpstr>
      <vt:lpstr>PowerPoint Presentation</vt:lpstr>
      <vt:lpstr>Snow crab</vt:lpstr>
      <vt:lpstr>PowerPoint Presentation</vt:lpstr>
      <vt:lpstr>PowerPoint Presentation</vt:lpstr>
      <vt:lpstr>Snow crab</vt:lpstr>
      <vt:lpstr>Snow crab</vt:lpstr>
      <vt:lpstr>PowerPoint Presentation</vt:lpstr>
      <vt:lpstr>2018/19 snow crab</vt:lpstr>
      <vt:lpstr>2018/19 BSS observations from the fleet</vt:lpstr>
      <vt:lpstr>PowerPoint Presentation</vt:lpstr>
      <vt:lpstr>PowerPoint Presentation</vt:lpstr>
      <vt:lpstr>PowerPoint Presentation</vt:lpstr>
      <vt:lpstr>Tanner crab</vt:lpstr>
      <vt:lpstr>PowerPoint Presentation</vt:lpstr>
      <vt:lpstr>PowerPoint Presentation</vt:lpstr>
      <vt:lpstr>PowerPoint Presentation</vt:lpstr>
      <vt:lpstr>PowerPoint Presentation</vt:lpstr>
      <vt:lpstr>2018/19 Tanner west</vt:lpstr>
      <vt:lpstr>PowerPoint Presentation</vt:lpstr>
      <vt:lpstr>PowerPoint Presentation</vt:lpstr>
      <vt:lpstr>PowerPoint Presentation</vt:lpstr>
      <vt:lpstr>2018/19 WBT observations from the fleet</vt:lpstr>
      <vt:lpstr>AIGKC</vt:lpstr>
      <vt:lpstr>PowerPoint Presentation</vt:lpstr>
      <vt:lpstr>PowerPoint Presentation</vt:lpstr>
      <vt:lpstr>PowerPoint Presentation</vt:lpstr>
      <vt:lpstr>PowerPoint Presentation</vt:lpstr>
      <vt:lpstr>2018/19 Harvest Spatial Distribution</vt:lpstr>
      <vt:lpstr>2018/19 AIGKC</vt:lpstr>
      <vt:lpstr>2018/19 AIGKC observations from the fleet</vt:lpstr>
      <vt:lpstr>PowerPoint Presentation</vt:lpstr>
      <vt:lpstr>PowerPoint Presentation</vt:lpstr>
      <vt:lpstr>PowerPoint Presentation</vt:lpstr>
      <vt:lpstr>2018 + 2019 Pribilof GKC</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Daly, Ben J (DFG)</dc:creator>
  <cp:lastModifiedBy>Ben Daly</cp:lastModifiedBy>
  <cp:revision>95</cp:revision>
  <dcterms:created xsi:type="dcterms:W3CDTF">2018-08-21T17:57:08Z</dcterms:created>
  <dcterms:modified xsi:type="dcterms:W3CDTF">2019-09-16T16:31:24Z</dcterms:modified>
</cp:coreProperties>
</file>