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11"/>
  </p:notesMasterIdLst>
  <p:handoutMasterIdLst>
    <p:handoutMasterId r:id="rId12"/>
  </p:handoutMasterIdLst>
  <p:sldIdLst>
    <p:sldId id="262" r:id="rId4"/>
    <p:sldId id="301" r:id="rId5"/>
    <p:sldId id="302" r:id="rId6"/>
    <p:sldId id="299" r:id="rId7"/>
    <p:sldId id="300" r:id="rId8"/>
    <p:sldId id="303" r:id="rId9"/>
    <p:sldId id="304" r:id="rId1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0286" autoAdjust="0"/>
  </p:normalViewPr>
  <p:slideViewPr>
    <p:cSldViewPr snapToGrid="0" snapToObjects="1">
      <p:cViewPr varScale="1">
        <p:scale>
          <a:sx n="104" d="100"/>
          <a:sy n="104" d="100"/>
        </p:scale>
        <p:origin x="1860" y="102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smtClean="0"/>
              <a:t>Agenda Item C-3(c)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mtClean="0"/>
              <a:t>April 2013 NPFMC - SSC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smtClean="0"/>
              <a:t>Agenda Item C-3(c)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mtClean="0"/>
              <a:t>April 2013 NPFMC - SSC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Agenda Item C-3(c)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April 2013 NPFMC - SSC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4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1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  <p:sldLayoutId id="2147483686" r:id="rId7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363" y="3064900"/>
            <a:ext cx="7186611" cy="1398472"/>
          </a:xfrm>
        </p:spPr>
        <p:txBody>
          <a:bodyPr/>
          <a:lstStyle/>
          <a:p>
            <a:pPr algn="ctr"/>
            <a:r>
              <a:rPr lang="en-US" dirty="0" smtClean="0"/>
              <a:t>ESA  </a:t>
            </a:r>
            <a:br>
              <a:rPr lang="en-US" dirty="0" smtClean="0"/>
            </a:br>
            <a:r>
              <a:rPr lang="en-US" dirty="0" smtClean="0"/>
              <a:t>Section 7 Consultation Process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Council Actions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Alaska Region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850855" y="3764136"/>
            <a:ext cx="6509657" cy="95735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22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937" y="1229463"/>
            <a:ext cx="5485118" cy="1398472"/>
          </a:xfrm>
        </p:spPr>
        <p:txBody>
          <a:bodyPr/>
          <a:lstStyle/>
          <a:p>
            <a:pPr algn="ctr"/>
            <a:r>
              <a:rPr lang="en-US" dirty="0" smtClean="0"/>
              <a:t>Action Agency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963"/>
            <a:ext cx="8229600" cy="4436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							ESA </a:t>
            </a:r>
            <a:r>
              <a:rPr lang="en-US" dirty="0" smtClean="0"/>
              <a:t>Section 7(a)(2):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 algn="l">
              <a:buNone/>
            </a:pPr>
            <a:r>
              <a:rPr lang="en-US" sz="2800" i="1" dirty="0" smtClean="0"/>
              <a:t>“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agency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shall… insure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any action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authorized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carried out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such agency (action agency) is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likely to jeopardize the continued existence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any endangered species or threatened species 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 in the destruction or adverse modification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habitat of such species which is determined by the secretary to be critical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836" y="6642556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z="800"/>
              <a:pPr algn="r"/>
              <a:t>2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692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 smtClean="0"/>
              <a:t>2013 MAFAC Recommendations for ESA Section 7 Consultations on MSA Fishery Management Actions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54" y="2761673"/>
            <a:ext cx="8496098" cy="361141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Sustainable Fisheries is the Action Agency 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&amp; May Work with the Council to:</a:t>
            </a:r>
          </a:p>
          <a:p>
            <a:pPr marL="0" indent="0">
              <a:buNone/>
            </a:pPr>
            <a:endParaRPr lang="en-US" dirty="0" smtClean="0"/>
          </a:p>
          <a:p>
            <a:pPr algn="l">
              <a:buFontTx/>
              <a:buChar char="-"/>
            </a:pPr>
            <a:r>
              <a:rPr lang="en-US" sz="2800" dirty="0" smtClean="0"/>
              <a:t>Include scientific and commercial data on fishery impacts; incorporate Council data in SF </a:t>
            </a:r>
            <a:r>
              <a:rPr lang="en-US" sz="2800" dirty="0" smtClean="0"/>
              <a:t>analyses</a:t>
            </a:r>
          </a:p>
          <a:p>
            <a:pPr algn="l">
              <a:buFontTx/>
              <a:buChar char="-"/>
            </a:pPr>
            <a:endParaRPr lang="en-US" sz="2800" dirty="0" smtClean="0"/>
          </a:p>
          <a:p>
            <a:pPr algn="l">
              <a:buFontTx/>
              <a:buChar char="-"/>
            </a:pPr>
            <a:r>
              <a:rPr lang="en-US" sz="2800" dirty="0" smtClean="0"/>
              <a:t>Identify changes to fishery practices to minimize impacts on listed species or critical habitat</a:t>
            </a:r>
          </a:p>
          <a:p>
            <a:pPr algn="l">
              <a:buFontTx/>
              <a:buChar char="-"/>
            </a:pPr>
            <a:endParaRPr lang="en-US" sz="2800" dirty="0" smtClean="0"/>
          </a:p>
          <a:p>
            <a:pPr algn="l">
              <a:buFontTx/>
              <a:buChar char="-"/>
            </a:pPr>
            <a:r>
              <a:rPr lang="en-US" sz="2800" dirty="0" smtClean="0"/>
              <a:t>Consider Council input on any reasonable &amp; prudent alternatives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29309" y="6522643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z="900"/>
              <a:pPr algn="r"/>
              <a:t>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01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ESA Consultation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2" y="1206500"/>
            <a:ext cx="7564582" cy="5161939"/>
          </a:xfrm>
        </p:spPr>
      </p:pic>
    </p:spTree>
    <p:extLst>
      <p:ext uri="{BB962C8B-B14F-4D97-AF65-F5344CB8AC3E}">
        <p14:creationId xmlns:p14="http://schemas.microsoft.com/office/powerpoint/2010/main" val="282185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ESA Section 7 - Formal Consultation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133214"/>
            <a:ext cx="7715250" cy="52602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3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900545"/>
          </a:xfrm>
        </p:spPr>
        <p:txBody>
          <a:bodyPr>
            <a:noAutofit/>
          </a:bodyPr>
          <a:lstStyle/>
          <a:p>
            <a:r>
              <a:rPr lang="en-US" sz="2000" dirty="0" smtClean="0"/>
              <a:t>If </a:t>
            </a:r>
            <a:r>
              <a:rPr lang="en-US" sz="2000" dirty="0"/>
              <a:t>a </a:t>
            </a:r>
            <a:r>
              <a:rPr lang="en-US" sz="2000" dirty="0" smtClean="0"/>
              <a:t>Biological Opinion with a jeopardy conclusion containing </a:t>
            </a:r>
            <a:r>
              <a:rPr lang="en-US" sz="2000" dirty="0"/>
              <a:t>Reasonable and </a:t>
            </a:r>
            <a:r>
              <a:rPr lang="en-US" sz="2000" dirty="0" smtClean="0"/>
              <a:t>Prudent Alternative(s</a:t>
            </a:r>
            <a:r>
              <a:rPr lang="en-US" sz="2000" dirty="0"/>
              <a:t>) is issued, the action agency </a:t>
            </a:r>
            <a:r>
              <a:rPr lang="en-US" sz="2000" u="sng" dirty="0" smtClean="0"/>
              <a:t>MAY</a:t>
            </a:r>
            <a:r>
              <a:rPr lang="en-US" sz="2000" dirty="0" smtClean="0"/>
              <a:t>: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743"/>
            <a:ext cx="8229600" cy="4608947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 smtClean="0"/>
              <a:t>Adopt </a:t>
            </a:r>
            <a:r>
              <a:rPr lang="en-US" sz="2100" dirty="0"/>
              <a:t>the reasonable and prudent alternative(s);</a:t>
            </a:r>
            <a:r>
              <a:rPr lang="en-US" sz="2100" b="1" dirty="0"/>
              <a:t> </a:t>
            </a:r>
            <a:endParaRPr lang="en-US" sz="2100" b="1" dirty="0" smtClean="0"/>
          </a:p>
          <a:p>
            <a:endParaRPr lang="en-US" sz="2100" b="1" dirty="0"/>
          </a:p>
          <a:p>
            <a:r>
              <a:rPr lang="en-US" sz="2100" dirty="0" smtClean="0"/>
              <a:t>Decide </a:t>
            </a:r>
            <a:r>
              <a:rPr lang="en-US" sz="2100" dirty="0"/>
              <a:t>not to undertake the project (e.g., deny the permit); </a:t>
            </a:r>
          </a:p>
          <a:p>
            <a:endParaRPr lang="en-US" sz="2100" dirty="0" smtClean="0"/>
          </a:p>
          <a:p>
            <a:r>
              <a:rPr lang="en-US" sz="2100" dirty="0" smtClean="0"/>
              <a:t>Request </a:t>
            </a:r>
            <a:r>
              <a:rPr lang="en-US" sz="2100" dirty="0"/>
              <a:t>an exemption from the Endangered Species Committee (established </a:t>
            </a:r>
            <a:r>
              <a:rPr lang="en-US" sz="2100" dirty="0" smtClean="0"/>
              <a:t>under </a:t>
            </a:r>
            <a:r>
              <a:rPr lang="en-US" sz="2100" dirty="0"/>
              <a:t>section 7(e) of the Act);</a:t>
            </a:r>
            <a:r>
              <a:rPr lang="en-US" sz="2100" b="1" dirty="0"/>
              <a:t> </a:t>
            </a:r>
            <a:endParaRPr lang="en-US" sz="2100" dirty="0"/>
          </a:p>
          <a:p>
            <a:endParaRPr lang="en-US" sz="2100" dirty="0" smtClean="0"/>
          </a:p>
          <a:p>
            <a:r>
              <a:rPr lang="en-US" sz="2100" dirty="0" smtClean="0"/>
              <a:t>Reinitiate </a:t>
            </a:r>
            <a:r>
              <a:rPr lang="en-US" sz="2100" dirty="0"/>
              <a:t>consultation based on modification of the action or development of a reasonable and prudent alternative not previously considered; or </a:t>
            </a:r>
          </a:p>
          <a:p>
            <a:endParaRPr lang="en-US" sz="2100" dirty="0" smtClean="0"/>
          </a:p>
          <a:p>
            <a:r>
              <a:rPr lang="en-US" sz="2100" dirty="0" smtClean="0"/>
              <a:t>Choose </a:t>
            </a:r>
            <a:r>
              <a:rPr lang="en-US" sz="2100" dirty="0"/>
              <a:t>to take other action if it believes, upon review of the biological opinion and best available scientific information, that the action satisfies section 7(a)(2). </a:t>
            </a:r>
          </a:p>
          <a:p>
            <a:endParaRPr lang="en-US" sz="2100" dirty="0" smtClean="0"/>
          </a:p>
          <a:p>
            <a:r>
              <a:rPr lang="en-US" sz="2100" dirty="0" smtClean="0"/>
              <a:t>Regardless </a:t>
            </a:r>
            <a:r>
              <a:rPr lang="en-US" sz="2100" dirty="0"/>
              <a:t>of what action the agency chooses, the agency must notify the Service of its final decision.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085273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Reasonable and </a:t>
            </a:r>
            <a:r>
              <a:rPr lang="en-US" sz="2000" dirty="0" smtClean="0"/>
              <a:t>Prudent Measures 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br>
              <a:rPr lang="en-US" sz="2000" dirty="0" smtClean="0"/>
            </a:br>
            <a:r>
              <a:rPr lang="en-US" sz="2000" dirty="0" smtClean="0"/>
              <a:t>implementing </a:t>
            </a:r>
            <a:r>
              <a:rPr lang="en-US" sz="2000" dirty="0"/>
              <a:t>terms and conditions are actions: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382"/>
            <a:ext cx="8229600" cy="442421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/>
              <a:t>Intended </a:t>
            </a:r>
            <a:r>
              <a:rPr lang="en-US" sz="2400" dirty="0"/>
              <a:t>to </a:t>
            </a:r>
            <a:r>
              <a:rPr lang="en-US" sz="2400" u="sng" dirty="0"/>
              <a:t>minimize the impact of incidental take.</a:t>
            </a:r>
            <a:r>
              <a:rPr lang="en-US" sz="2400" dirty="0"/>
              <a:t> </a:t>
            </a:r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Those conditions are conveyed to the action agency in the form of an </a:t>
            </a:r>
            <a:r>
              <a:rPr lang="en-US" sz="2400" u="sng" dirty="0"/>
              <a:t>incidental take statement (ITS</a:t>
            </a:r>
            <a:r>
              <a:rPr lang="en-US" sz="2400" u="sng" dirty="0" smtClean="0"/>
              <a:t>).</a:t>
            </a:r>
            <a:r>
              <a:rPr lang="en-US" sz="2400" dirty="0" smtClean="0"/>
              <a:t> </a:t>
            </a:r>
          </a:p>
          <a:p>
            <a:pPr lvl="0"/>
            <a:endParaRPr lang="en-US" sz="2400" dirty="0"/>
          </a:p>
          <a:p>
            <a:pPr lvl="0"/>
            <a:r>
              <a:rPr lang="en-US" sz="2400" u="sng" dirty="0" smtClean="0"/>
              <a:t>Non-discretionary</a:t>
            </a:r>
            <a:r>
              <a:rPr lang="en-US" sz="2400" dirty="0"/>
              <a:t>, and must be undertaken by the agency so that they become binding conditions of any grant or permit issued to an applicant for the exemption in section 7(o)(2) to </a:t>
            </a:r>
            <a:r>
              <a:rPr lang="en-US" sz="2400" dirty="0" smtClean="0"/>
              <a:t>apply.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If the agency refuses to </a:t>
            </a:r>
            <a:r>
              <a:rPr lang="en-US" sz="2400" dirty="0" smtClean="0"/>
              <a:t>implement RPMs, </a:t>
            </a:r>
            <a:r>
              <a:rPr lang="en-US" sz="2400" dirty="0"/>
              <a:t>then it </a:t>
            </a:r>
            <a:r>
              <a:rPr lang="en-US" sz="2400" dirty="0" smtClean="0"/>
              <a:t>must </a:t>
            </a:r>
            <a:r>
              <a:rPr lang="en-US" sz="2400" dirty="0"/>
              <a:t>be informed that the protective provision of the ITS may not apply, and both entities could be held responsible for any take that occurs as a result of the 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5521</TotalTime>
  <Words>567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Arial Narrow Bold</vt:lpstr>
      <vt:lpstr>Calibri</vt:lpstr>
      <vt:lpstr>NOAA Fisheries Content Slides</vt:lpstr>
      <vt:lpstr>NOAA Divider Slides</vt:lpstr>
      <vt:lpstr>NOAA Title Options</vt:lpstr>
      <vt:lpstr>ESA   Section 7 Consultation Process for  Council Actions </vt:lpstr>
      <vt:lpstr>Action Agency Responsibilities</vt:lpstr>
      <vt:lpstr>2013 MAFAC Recommendations for ESA Section 7 Consultations on MSA Fishery Management Actions</vt:lpstr>
      <vt:lpstr>ESA Consultation Process</vt:lpstr>
      <vt:lpstr>ESA Section 7 - Formal Consultation</vt:lpstr>
      <vt:lpstr>If a Biological Opinion with a jeopardy conclusion containing Reasonable and Prudent Alternative(s) is issued, the action agency MAY:  </vt:lpstr>
      <vt:lpstr>Reasonable and Prudent Measures  and  implementing terms and conditions are actions:</vt:lpstr>
    </vt:vector>
  </TitlesOfParts>
  <Company>Janin/Cliff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Bridget Mansfield</cp:lastModifiedBy>
  <cp:revision>277</cp:revision>
  <cp:lastPrinted>2013-03-31T22:00:03Z</cp:lastPrinted>
  <dcterms:created xsi:type="dcterms:W3CDTF">2012-07-23T20:47:30Z</dcterms:created>
  <dcterms:modified xsi:type="dcterms:W3CDTF">2020-02-25T19:45:13Z</dcterms:modified>
</cp:coreProperties>
</file>