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6"/>
  </p:notesMasterIdLst>
  <p:sldIdLst>
    <p:sldId id="256" r:id="rId2"/>
    <p:sldId id="336" r:id="rId3"/>
    <p:sldId id="338" r:id="rId4"/>
    <p:sldId id="339" r:id="rId5"/>
    <p:sldId id="289" r:id="rId6"/>
    <p:sldId id="300" r:id="rId7"/>
    <p:sldId id="317" r:id="rId8"/>
    <p:sldId id="316" r:id="rId9"/>
    <p:sldId id="308" r:id="rId10"/>
    <p:sldId id="306" r:id="rId11"/>
    <p:sldId id="334" r:id="rId12"/>
    <p:sldId id="335" r:id="rId13"/>
    <p:sldId id="327" r:id="rId14"/>
    <p:sldId id="257" r:id="rId15"/>
    <p:sldId id="382" r:id="rId16"/>
    <p:sldId id="296" r:id="rId17"/>
    <p:sldId id="343" r:id="rId18"/>
    <p:sldId id="344" r:id="rId19"/>
    <p:sldId id="821" r:id="rId20"/>
    <p:sldId id="377" r:id="rId21"/>
    <p:sldId id="365" r:id="rId22"/>
    <p:sldId id="370" r:id="rId23"/>
    <p:sldId id="373" r:id="rId24"/>
    <p:sldId id="375" r:id="rId25"/>
    <p:sldId id="391" r:id="rId26"/>
    <p:sldId id="301" r:id="rId27"/>
    <p:sldId id="330" r:id="rId28"/>
    <p:sldId id="384" r:id="rId29"/>
    <p:sldId id="351" r:id="rId30"/>
    <p:sldId id="394" r:id="rId31"/>
    <p:sldId id="352" r:id="rId32"/>
    <p:sldId id="883" r:id="rId33"/>
    <p:sldId id="822" r:id="rId34"/>
    <p:sldId id="378" r:id="rId35"/>
    <p:sldId id="872" r:id="rId36"/>
    <p:sldId id="366" r:id="rId37"/>
    <p:sldId id="395" r:id="rId38"/>
    <p:sldId id="396" r:id="rId39"/>
    <p:sldId id="392" r:id="rId40"/>
    <p:sldId id="324" r:id="rId41"/>
    <p:sldId id="331" r:id="rId42"/>
    <p:sldId id="386" r:id="rId43"/>
    <p:sldId id="355" r:id="rId44"/>
    <p:sldId id="858" r:id="rId45"/>
    <p:sldId id="823" r:id="rId46"/>
    <p:sldId id="861" r:id="rId47"/>
    <p:sldId id="367" r:id="rId48"/>
    <p:sldId id="863" r:id="rId49"/>
    <p:sldId id="881" r:id="rId50"/>
    <p:sldId id="873" r:id="rId51"/>
    <p:sldId id="874" r:id="rId52"/>
    <p:sldId id="875" r:id="rId53"/>
    <p:sldId id="876" r:id="rId54"/>
    <p:sldId id="387" r:id="rId55"/>
    <p:sldId id="361" r:id="rId56"/>
    <p:sldId id="369" r:id="rId57"/>
    <p:sldId id="362" r:id="rId58"/>
    <p:sldId id="380" r:id="rId59"/>
    <p:sldId id="884" r:id="rId60"/>
    <p:sldId id="860" r:id="rId61"/>
    <p:sldId id="864" r:id="rId62"/>
    <p:sldId id="865" r:id="rId63"/>
    <p:sldId id="866" r:id="rId64"/>
    <p:sldId id="346" r:id="rId65"/>
    <p:sldId id="389" r:id="rId66"/>
    <p:sldId id="358" r:id="rId67"/>
    <p:sldId id="293" r:id="rId68"/>
    <p:sldId id="299" r:id="rId69"/>
    <p:sldId id="862" r:id="rId70"/>
    <p:sldId id="869" r:id="rId71"/>
    <p:sldId id="870" r:id="rId72"/>
    <p:sldId id="849" r:id="rId73"/>
    <p:sldId id="871" r:id="rId74"/>
    <p:sldId id="305" r:id="rId75"/>
    <p:sldId id="325" r:id="rId76"/>
    <p:sldId id="328" r:id="rId77"/>
    <p:sldId id="867" r:id="rId78"/>
    <p:sldId id="329" r:id="rId79"/>
    <p:sldId id="309" r:id="rId80"/>
    <p:sldId id="880" r:id="rId81"/>
    <p:sldId id="877" r:id="rId82"/>
    <p:sldId id="878" r:id="rId83"/>
    <p:sldId id="879" r:id="rId84"/>
    <p:sldId id="284"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ly, Ben J (DFG)" initials="DBJ(" lastIdx="1" clrIdx="0">
    <p:extLst>
      <p:ext uri="{19B8F6BF-5375-455C-9EA6-DF929625EA0E}">
        <p15:presenceInfo xmlns:p15="http://schemas.microsoft.com/office/powerpoint/2012/main" userId="S::ben.daly@alaska.gov::d0e3dd62-f6a5-496a-9ebe-49b28038e6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82" d="100"/>
          <a:sy n="82" d="100"/>
        </p:scale>
        <p:origin x="1382" y="72"/>
      </p:cViewPr>
      <p:guideLst>
        <p:guide orient="horz" pos="2184"/>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E:\Management\Meetings\TAC\2021-22\AIGKC\2020-21%20AvgW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002405949256338E-2"/>
          <c:y val="5.1400554097404488E-2"/>
          <c:w val="0.89602515310586162"/>
          <c:h val="0.78106882473024208"/>
        </c:manualLayout>
      </c:layout>
      <c:lineChart>
        <c:grouping val="standard"/>
        <c:varyColors val="0"/>
        <c:ser>
          <c:idx val="0"/>
          <c:order val="0"/>
          <c:tx>
            <c:strRef>
              <c:f>TimeSeriesAvg!$A$2</c:f>
              <c:strCache>
                <c:ptCount val="1"/>
                <c:pt idx="0">
                  <c:v>EAG</c:v>
                </c:pt>
              </c:strCache>
            </c:strRef>
          </c:tx>
          <c:spPr>
            <a:ln w="22225">
              <a:solidFill>
                <a:schemeClr val="tx1"/>
              </a:solidFill>
            </a:ln>
          </c:spPr>
          <c:marker>
            <c:symbol val="none"/>
          </c:marker>
          <c:cat>
            <c:strRef>
              <c:f>TimeSeriesAvg!$B$2:$B$37</c:f>
              <c:strCache>
                <c:ptCount val="36"/>
                <c:pt idx="0">
                  <c:v>85-86</c:v>
                </c:pt>
                <c:pt idx="1">
                  <c:v>86-87</c:v>
                </c:pt>
                <c:pt idx="2">
                  <c:v>87-88</c:v>
                </c:pt>
                <c:pt idx="3">
                  <c:v>88-89</c:v>
                </c:pt>
                <c:pt idx="4">
                  <c:v>89-90</c:v>
                </c:pt>
                <c:pt idx="5">
                  <c:v>90-91</c:v>
                </c:pt>
                <c:pt idx="6">
                  <c:v>91-92</c:v>
                </c:pt>
                <c:pt idx="7">
                  <c:v>92-93</c:v>
                </c:pt>
                <c:pt idx="8">
                  <c:v>93-94</c:v>
                </c:pt>
                <c:pt idx="9">
                  <c:v>94-95</c:v>
                </c:pt>
                <c:pt idx="10">
                  <c:v>95-96</c:v>
                </c:pt>
                <c:pt idx="11">
                  <c:v>96-97</c:v>
                </c:pt>
                <c:pt idx="12">
                  <c:v>97-98</c:v>
                </c:pt>
                <c:pt idx="13">
                  <c:v>98-99</c:v>
                </c:pt>
                <c:pt idx="14">
                  <c:v>99-00</c:v>
                </c:pt>
                <c:pt idx="15">
                  <c:v>00-01</c:v>
                </c:pt>
                <c:pt idx="16">
                  <c:v>01-02</c:v>
                </c:pt>
                <c:pt idx="17">
                  <c:v>02-03</c:v>
                </c:pt>
                <c:pt idx="18">
                  <c:v>03-04</c:v>
                </c:pt>
                <c:pt idx="19">
                  <c:v>04-05</c:v>
                </c:pt>
                <c:pt idx="20">
                  <c:v>05-06</c:v>
                </c:pt>
                <c:pt idx="21">
                  <c:v>06-07</c:v>
                </c:pt>
                <c:pt idx="22">
                  <c:v>07-08</c:v>
                </c:pt>
                <c:pt idx="23">
                  <c:v>08-09</c:v>
                </c:pt>
                <c:pt idx="24">
                  <c:v>09-10</c:v>
                </c:pt>
                <c:pt idx="25">
                  <c:v>10-11</c:v>
                </c:pt>
                <c:pt idx="26">
                  <c:v>11-12</c:v>
                </c:pt>
                <c:pt idx="27">
                  <c:v>12-13</c:v>
                </c:pt>
                <c:pt idx="28">
                  <c:v>13-14</c:v>
                </c:pt>
                <c:pt idx="29">
                  <c:v>14-15</c:v>
                </c:pt>
                <c:pt idx="30">
                  <c:v>15-16</c:v>
                </c:pt>
                <c:pt idx="31">
                  <c:v>16-17</c:v>
                </c:pt>
                <c:pt idx="32">
                  <c:v>17-18</c:v>
                </c:pt>
                <c:pt idx="33">
                  <c:v>18-19</c:v>
                </c:pt>
                <c:pt idx="34">
                  <c:v>19-20</c:v>
                </c:pt>
                <c:pt idx="35">
                  <c:v>20-21</c:v>
                </c:pt>
              </c:strCache>
            </c:strRef>
          </c:cat>
          <c:val>
            <c:numRef>
              <c:f>TimeSeriesAvg!$C$2:$C$37</c:f>
              <c:numCache>
                <c:formatCode>General</c:formatCode>
                <c:ptCount val="36"/>
                <c:pt idx="0">
                  <c:v>4.76</c:v>
                </c:pt>
                <c:pt idx="1">
                  <c:v>4.67</c:v>
                </c:pt>
                <c:pt idx="2">
                  <c:v>4.6100000000000003</c:v>
                </c:pt>
                <c:pt idx="3">
                  <c:v>4.78</c:v>
                </c:pt>
                <c:pt idx="4">
                  <c:v>4.37</c:v>
                </c:pt>
                <c:pt idx="5">
                  <c:v>4.3499999999999996</c:v>
                </c:pt>
                <c:pt idx="6">
                  <c:v>4.3099999999999996</c:v>
                </c:pt>
                <c:pt idx="7">
                  <c:v>4.16</c:v>
                </c:pt>
                <c:pt idx="8">
                  <c:v>4.2</c:v>
                </c:pt>
                <c:pt idx="9">
                  <c:v>4.55</c:v>
                </c:pt>
                <c:pt idx="10">
                  <c:v>4.62</c:v>
                </c:pt>
                <c:pt idx="11">
                  <c:v>4.5</c:v>
                </c:pt>
                <c:pt idx="12">
                  <c:v>4.49</c:v>
                </c:pt>
                <c:pt idx="13">
                  <c:v>4.3899999999999997</c:v>
                </c:pt>
                <c:pt idx="14">
                  <c:v>4.33</c:v>
                </c:pt>
                <c:pt idx="15">
                  <c:v>4.45</c:v>
                </c:pt>
                <c:pt idx="16">
                  <c:v>4.3499999999999996</c:v>
                </c:pt>
                <c:pt idx="17">
                  <c:v>4.38</c:v>
                </c:pt>
                <c:pt idx="18">
                  <c:v>4.63</c:v>
                </c:pt>
                <c:pt idx="19">
                  <c:v>4.53</c:v>
                </c:pt>
                <c:pt idx="20">
                  <c:v>4.59</c:v>
                </c:pt>
                <c:pt idx="21">
                  <c:v>4.5999999999999996</c:v>
                </c:pt>
                <c:pt idx="22">
                  <c:v>4.72</c:v>
                </c:pt>
                <c:pt idx="23">
                  <c:v>4.71</c:v>
                </c:pt>
                <c:pt idx="24">
                  <c:v>4.63</c:v>
                </c:pt>
                <c:pt idx="25">
                  <c:v>4.6900000000000004</c:v>
                </c:pt>
                <c:pt idx="26">
                  <c:v>4.71</c:v>
                </c:pt>
                <c:pt idx="27">
                  <c:v>4.82</c:v>
                </c:pt>
                <c:pt idx="28">
                  <c:v>4.72</c:v>
                </c:pt>
                <c:pt idx="29">
                  <c:v>4.7699999999999996</c:v>
                </c:pt>
                <c:pt idx="30">
                  <c:v>4.5999999999999996</c:v>
                </c:pt>
                <c:pt idx="31">
                  <c:v>4.3899999999999997</c:v>
                </c:pt>
                <c:pt idx="32">
                  <c:v>4.3099999999999996</c:v>
                </c:pt>
                <c:pt idx="33">
                  <c:v>4.29</c:v>
                </c:pt>
                <c:pt idx="34">
                  <c:v>4.2300000000000004</c:v>
                </c:pt>
                <c:pt idx="35">
                  <c:v>4.24</c:v>
                </c:pt>
              </c:numCache>
            </c:numRef>
          </c:val>
          <c:smooth val="0"/>
          <c:extLst>
            <c:ext xmlns:c16="http://schemas.microsoft.com/office/drawing/2014/chart" uri="{C3380CC4-5D6E-409C-BE32-E72D297353CC}">
              <c16:uniqueId val="{00000000-6853-4E26-8409-181228AFA277}"/>
            </c:ext>
          </c:extLst>
        </c:ser>
        <c:ser>
          <c:idx val="1"/>
          <c:order val="1"/>
          <c:tx>
            <c:strRef>
              <c:f>TimeSeriesAvg!$A$38</c:f>
              <c:strCache>
                <c:ptCount val="1"/>
                <c:pt idx="0">
                  <c:v>WAG</c:v>
                </c:pt>
              </c:strCache>
            </c:strRef>
          </c:tx>
          <c:spPr>
            <a:ln w="22225">
              <a:solidFill>
                <a:schemeClr val="tx1"/>
              </a:solidFill>
              <a:prstDash val="dash"/>
            </a:ln>
          </c:spPr>
          <c:marker>
            <c:symbol val="none"/>
          </c:marker>
          <c:cat>
            <c:strRef>
              <c:f>TimeSeriesAvg!$B$2:$B$37</c:f>
              <c:strCache>
                <c:ptCount val="36"/>
                <c:pt idx="0">
                  <c:v>85-86</c:v>
                </c:pt>
                <c:pt idx="1">
                  <c:v>86-87</c:v>
                </c:pt>
                <c:pt idx="2">
                  <c:v>87-88</c:v>
                </c:pt>
                <c:pt idx="3">
                  <c:v>88-89</c:v>
                </c:pt>
                <c:pt idx="4">
                  <c:v>89-90</c:v>
                </c:pt>
                <c:pt idx="5">
                  <c:v>90-91</c:v>
                </c:pt>
                <c:pt idx="6">
                  <c:v>91-92</c:v>
                </c:pt>
                <c:pt idx="7">
                  <c:v>92-93</c:v>
                </c:pt>
                <c:pt idx="8">
                  <c:v>93-94</c:v>
                </c:pt>
                <c:pt idx="9">
                  <c:v>94-95</c:v>
                </c:pt>
                <c:pt idx="10">
                  <c:v>95-96</c:v>
                </c:pt>
                <c:pt idx="11">
                  <c:v>96-97</c:v>
                </c:pt>
                <c:pt idx="12">
                  <c:v>97-98</c:v>
                </c:pt>
                <c:pt idx="13">
                  <c:v>98-99</c:v>
                </c:pt>
                <c:pt idx="14">
                  <c:v>99-00</c:v>
                </c:pt>
                <c:pt idx="15">
                  <c:v>00-01</c:v>
                </c:pt>
                <c:pt idx="16">
                  <c:v>01-02</c:v>
                </c:pt>
                <c:pt idx="17">
                  <c:v>02-03</c:v>
                </c:pt>
                <c:pt idx="18">
                  <c:v>03-04</c:v>
                </c:pt>
                <c:pt idx="19">
                  <c:v>04-05</c:v>
                </c:pt>
                <c:pt idx="20">
                  <c:v>05-06</c:v>
                </c:pt>
                <c:pt idx="21">
                  <c:v>06-07</c:v>
                </c:pt>
                <c:pt idx="22">
                  <c:v>07-08</c:v>
                </c:pt>
                <c:pt idx="23">
                  <c:v>08-09</c:v>
                </c:pt>
                <c:pt idx="24">
                  <c:v>09-10</c:v>
                </c:pt>
                <c:pt idx="25">
                  <c:v>10-11</c:v>
                </c:pt>
                <c:pt idx="26">
                  <c:v>11-12</c:v>
                </c:pt>
                <c:pt idx="27">
                  <c:v>12-13</c:v>
                </c:pt>
                <c:pt idx="28">
                  <c:v>13-14</c:v>
                </c:pt>
                <c:pt idx="29">
                  <c:v>14-15</c:v>
                </c:pt>
                <c:pt idx="30">
                  <c:v>15-16</c:v>
                </c:pt>
                <c:pt idx="31">
                  <c:v>16-17</c:v>
                </c:pt>
                <c:pt idx="32">
                  <c:v>17-18</c:v>
                </c:pt>
                <c:pt idx="33">
                  <c:v>18-19</c:v>
                </c:pt>
                <c:pt idx="34">
                  <c:v>19-20</c:v>
                </c:pt>
                <c:pt idx="35">
                  <c:v>20-21</c:v>
                </c:pt>
              </c:strCache>
            </c:strRef>
          </c:cat>
          <c:val>
            <c:numRef>
              <c:f>TimeSeriesAvg!$C$38:$C$73</c:f>
              <c:numCache>
                <c:formatCode>General</c:formatCode>
                <c:ptCount val="36"/>
                <c:pt idx="0">
                  <c:v>4.5</c:v>
                </c:pt>
                <c:pt idx="1">
                  <c:v>4.38</c:v>
                </c:pt>
                <c:pt idx="2">
                  <c:v>4.2</c:v>
                </c:pt>
                <c:pt idx="3">
                  <c:v>4.2</c:v>
                </c:pt>
                <c:pt idx="4">
                  <c:v>4.0999999999999996</c:v>
                </c:pt>
                <c:pt idx="5">
                  <c:v>4</c:v>
                </c:pt>
                <c:pt idx="6">
                  <c:v>4.1399999999999997</c:v>
                </c:pt>
                <c:pt idx="7">
                  <c:v>4.0999999999999996</c:v>
                </c:pt>
                <c:pt idx="8">
                  <c:v>3.93</c:v>
                </c:pt>
                <c:pt idx="9">
                  <c:v>4.1399999999999997</c:v>
                </c:pt>
                <c:pt idx="10">
                  <c:v>4.32</c:v>
                </c:pt>
                <c:pt idx="11">
                  <c:v>4.1900000000000004</c:v>
                </c:pt>
                <c:pt idx="12">
                  <c:v>4.29</c:v>
                </c:pt>
                <c:pt idx="13">
                  <c:v>4.13</c:v>
                </c:pt>
                <c:pt idx="14">
                  <c:v>4.09</c:v>
                </c:pt>
                <c:pt idx="15">
                  <c:v>4.09</c:v>
                </c:pt>
                <c:pt idx="16">
                  <c:v>3.99</c:v>
                </c:pt>
                <c:pt idx="17">
                  <c:v>3.97</c:v>
                </c:pt>
                <c:pt idx="18">
                  <c:v>3.97</c:v>
                </c:pt>
                <c:pt idx="19">
                  <c:v>3.92</c:v>
                </c:pt>
                <c:pt idx="20">
                  <c:v>4.1500000000000004</c:v>
                </c:pt>
                <c:pt idx="21">
                  <c:v>4.3</c:v>
                </c:pt>
                <c:pt idx="22">
                  <c:v>4.21</c:v>
                </c:pt>
                <c:pt idx="23">
                  <c:v>4.3099999999999996</c:v>
                </c:pt>
                <c:pt idx="24">
                  <c:v>4.4000000000000004</c:v>
                </c:pt>
                <c:pt idx="25">
                  <c:v>4.5</c:v>
                </c:pt>
                <c:pt idx="26">
                  <c:v>4.57</c:v>
                </c:pt>
                <c:pt idx="27">
                  <c:v>4.3899999999999997</c:v>
                </c:pt>
                <c:pt idx="28">
                  <c:v>4.32</c:v>
                </c:pt>
                <c:pt idx="29">
                  <c:v>4.22</c:v>
                </c:pt>
                <c:pt idx="30">
                  <c:v>4.08</c:v>
                </c:pt>
                <c:pt idx="31">
                  <c:v>4.1100000000000003</c:v>
                </c:pt>
                <c:pt idx="32">
                  <c:v>4.3099999999999996</c:v>
                </c:pt>
                <c:pt idx="33">
                  <c:v>4.33</c:v>
                </c:pt>
                <c:pt idx="34">
                  <c:v>4.38</c:v>
                </c:pt>
                <c:pt idx="35">
                  <c:v>4.09</c:v>
                </c:pt>
              </c:numCache>
            </c:numRef>
          </c:val>
          <c:smooth val="0"/>
          <c:extLst>
            <c:ext xmlns:c16="http://schemas.microsoft.com/office/drawing/2014/chart" uri="{C3380CC4-5D6E-409C-BE32-E72D297353CC}">
              <c16:uniqueId val="{00000001-6853-4E26-8409-181228AFA277}"/>
            </c:ext>
          </c:extLst>
        </c:ser>
        <c:dLbls>
          <c:showLegendKey val="0"/>
          <c:showVal val="0"/>
          <c:showCatName val="0"/>
          <c:showSerName val="0"/>
          <c:showPercent val="0"/>
          <c:showBubbleSize val="0"/>
        </c:dLbls>
        <c:smooth val="0"/>
        <c:axId val="264716288"/>
        <c:axId val="264717824"/>
        <c:extLst>
          <c:ext xmlns:c15="http://schemas.microsoft.com/office/drawing/2012/chart" uri="{02D57815-91ED-43cb-92C2-25804820EDAC}">
            <c15:filteredLineSeries>
              <c15:ser>
                <c:idx val="2"/>
                <c:order val="2"/>
                <c:tx>
                  <c:strRef>
                    <c:extLst>
                      <c:ext uri="{02D57815-91ED-43cb-92C2-25804820EDAC}">
                        <c15:formulaRef>
                          <c15:sqref>TimeSeriesAvg!$A$74</c15:sqref>
                        </c15:formulaRef>
                      </c:ext>
                    </c:extLst>
                    <c:strCache>
                      <c:ptCount val="1"/>
                      <c:pt idx="0">
                        <c:v>ALL</c:v>
                      </c:pt>
                    </c:strCache>
                  </c:strRef>
                </c:tx>
                <c:marker>
                  <c:symbol val="none"/>
                </c:marker>
                <c:cat>
                  <c:strRef>
                    <c:extLst>
                      <c:ext uri="{02D57815-91ED-43cb-92C2-25804820EDAC}">
                        <c15:formulaRef>
                          <c15:sqref>TimeSeriesAvg!$B$2:$B$37</c15:sqref>
                        </c15:formulaRef>
                      </c:ext>
                    </c:extLst>
                    <c:strCache>
                      <c:ptCount val="36"/>
                      <c:pt idx="0">
                        <c:v>85-86</c:v>
                      </c:pt>
                      <c:pt idx="1">
                        <c:v>86-87</c:v>
                      </c:pt>
                      <c:pt idx="2">
                        <c:v>87-88</c:v>
                      </c:pt>
                      <c:pt idx="3">
                        <c:v>88-89</c:v>
                      </c:pt>
                      <c:pt idx="4">
                        <c:v>89-90</c:v>
                      </c:pt>
                      <c:pt idx="5">
                        <c:v>90-91</c:v>
                      </c:pt>
                      <c:pt idx="6">
                        <c:v>91-92</c:v>
                      </c:pt>
                      <c:pt idx="7">
                        <c:v>92-93</c:v>
                      </c:pt>
                      <c:pt idx="8">
                        <c:v>93-94</c:v>
                      </c:pt>
                      <c:pt idx="9">
                        <c:v>94-95</c:v>
                      </c:pt>
                      <c:pt idx="10">
                        <c:v>95-96</c:v>
                      </c:pt>
                      <c:pt idx="11">
                        <c:v>96-97</c:v>
                      </c:pt>
                      <c:pt idx="12">
                        <c:v>97-98</c:v>
                      </c:pt>
                      <c:pt idx="13">
                        <c:v>98-99</c:v>
                      </c:pt>
                      <c:pt idx="14">
                        <c:v>99-00</c:v>
                      </c:pt>
                      <c:pt idx="15">
                        <c:v>00-01</c:v>
                      </c:pt>
                      <c:pt idx="16">
                        <c:v>01-02</c:v>
                      </c:pt>
                      <c:pt idx="17">
                        <c:v>02-03</c:v>
                      </c:pt>
                      <c:pt idx="18">
                        <c:v>03-04</c:v>
                      </c:pt>
                      <c:pt idx="19">
                        <c:v>04-05</c:v>
                      </c:pt>
                      <c:pt idx="20">
                        <c:v>05-06</c:v>
                      </c:pt>
                      <c:pt idx="21">
                        <c:v>06-07</c:v>
                      </c:pt>
                      <c:pt idx="22">
                        <c:v>07-08</c:v>
                      </c:pt>
                      <c:pt idx="23">
                        <c:v>08-09</c:v>
                      </c:pt>
                      <c:pt idx="24">
                        <c:v>09-10</c:v>
                      </c:pt>
                      <c:pt idx="25">
                        <c:v>10-11</c:v>
                      </c:pt>
                      <c:pt idx="26">
                        <c:v>11-12</c:v>
                      </c:pt>
                      <c:pt idx="27">
                        <c:v>12-13</c:v>
                      </c:pt>
                      <c:pt idx="28">
                        <c:v>13-14</c:v>
                      </c:pt>
                      <c:pt idx="29">
                        <c:v>14-15</c:v>
                      </c:pt>
                      <c:pt idx="30">
                        <c:v>15-16</c:v>
                      </c:pt>
                      <c:pt idx="31">
                        <c:v>16-17</c:v>
                      </c:pt>
                      <c:pt idx="32">
                        <c:v>17-18</c:v>
                      </c:pt>
                      <c:pt idx="33">
                        <c:v>18-19</c:v>
                      </c:pt>
                      <c:pt idx="34">
                        <c:v>19-20</c:v>
                      </c:pt>
                      <c:pt idx="35">
                        <c:v>20-21</c:v>
                      </c:pt>
                    </c:strCache>
                  </c:strRef>
                </c:cat>
                <c:val>
                  <c:numRef>
                    <c:extLst>
                      <c:ext uri="{02D57815-91ED-43cb-92C2-25804820EDAC}">
                        <c15:formulaRef>
                          <c15:sqref>TimeSeriesAvg!$C$74:$C$108</c15:sqref>
                        </c15:formulaRef>
                      </c:ext>
                    </c:extLst>
                    <c:numCache>
                      <c:formatCode>General</c:formatCode>
                      <c:ptCount val="35"/>
                      <c:pt idx="0">
                        <c:v>4.55</c:v>
                      </c:pt>
                      <c:pt idx="1">
                        <c:v>4.49</c:v>
                      </c:pt>
                      <c:pt idx="2">
                        <c:v>4.3099999999999996</c:v>
                      </c:pt>
                      <c:pt idx="3">
                        <c:v>4.2699999999999996</c:v>
                      </c:pt>
                      <c:pt idx="4">
                        <c:v>4.1399999999999997</c:v>
                      </c:pt>
                      <c:pt idx="5">
                        <c:v>4.08</c:v>
                      </c:pt>
                      <c:pt idx="6">
                        <c:v>4.17</c:v>
                      </c:pt>
                      <c:pt idx="7">
                        <c:v>4.12</c:v>
                      </c:pt>
                      <c:pt idx="8">
                        <c:v>3.97</c:v>
                      </c:pt>
                      <c:pt idx="9">
                        <c:v>4.22</c:v>
                      </c:pt>
                      <c:pt idx="10">
                        <c:v>4.4000000000000004</c:v>
                      </c:pt>
                      <c:pt idx="11">
                        <c:v>4.3600000000000003</c:v>
                      </c:pt>
                      <c:pt idx="12">
                        <c:v>4.4000000000000004</c:v>
                      </c:pt>
                      <c:pt idx="13">
                        <c:v>4.3</c:v>
                      </c:pt>
                      <c:pt idx="14">
                        <c:v>4.21</c:v>
                      </c:pt>
                      <c:pt idx="15">
                        <c:v>4.2699999999999996</c:v>
                      </c:pt>
                      <c:pt idx="16">
                        <c:v>4.18</c:v>
                      </c:pt>
                      <c:pt idx="17">
                        <c:v>4.17</c:v>
                      </c:pt>
                      <c:pt idx="18">
                        <c:v>4.29</c:v>
                      </c:pt>
                      <c:pt idx="19">
                        <c:v>4.21</c:v>
                      </c:pt>
                      <c:pt idx="20">
                        <c:v>4.37</c:v>
                      </c:pt>
                      <c:pt idx="21">
                        <c:v>4.47</c:v>
                      </c:pt>
                      <c:pt idx="22">
                        <c:v>4.46</c:v>
                      </c:pt>
                      <c:pt idx="23">
                        <c:v>4.53</c:v>
                      </c:pt>
                      <c:pt idx="24">
                        <c:v>4.5199999999999996</c:v>
                      </c:pt>
                      <c:pt idx="25">
                        <c:v>4.5999999999999996</c:v>
                      </c:pt>
                      <c:pt idx="26">
                        <c:v>4.6399999999999997</c:v>
                      </c:pt>
                      <c:pt idx="27">
                        <c:v>4.6100000000000003</c:v>
                      </c:pt>
                      <c:pt idx="28">
                        <c:v>4.53</c:v>
                      </c:pt>
                      <c:pt idx="29">
                        <c:v>4.51</c:v>
                      </c:pt>
                      <c:pt idx="30">
                        <c:v>4.3600000000000003</c:v>
                      </c:pt>
                      <c:pt idx="31">
                        <c:v>4.2699999999999996</c:v>
                      </c:pt>
                      <c:pt idx="32">
                        <c:v>4.3099999999999996</c:v>
                      </c:pt>
                      <c:pt idx="33">
                        <c:v>4.3099999999999996</c:v>
                      </c:pt>
                      <c:pt idx="34">
                        <c:v>4.28</c:v>
                      </c:pt>
                    </c:numCache>
                  </c:numRef>
                </c:val>
                <c:smooth val="0"/>
                <c:extLst>
                  <c:ext xmlns:c16="http://schemas.microsoft.com/office/drawing/2014/chart" uri="{C3380CC4-5D6E-409C-BE32-E72D297353CC}">
                    <c16:uniqueId val="{00000002-6853-4E26-8409-181228AFA277}"/>
                  </c:ext>
                </c:extLst>
              </c15:ser>
            </c15:filteredLineSeries>
          </c:ext>
        </c:extLst>
      </c:lineChart>
      <c:catAx>
        <c:axId val="264716288"/>
        <c:scaling>
          <c:orientation val="minMax"/>
        </c:scaling>
        <c:delete val="0"/>
        <c:axPos val="b"/>
        <c:title>
          <c:tx>
            <c:rich>
              <a:bodyPr/>
              <a:lstStyle/>
              <a:p>
                <a:pPr>
                  <a:defRPr sz="1100"/>
                </a:pPr>
                <a:r>
                  <a:rPr lang="en-US" sz="1100"/>
                  <a:t>Season</a:t>
                </a:r>
              </a:p>
            </c:rich>
          </c:tx>
          <c:overlay val="0"/>
        </c:title>
        <c:numFmt formatCode="General" sourceLinked="0"/>
        <c:majorTickMark val="out"/>
        <c:minorTickMark val="none"/>
        <c:tickLblPos val="nextTo"/>
        <c:txPr>
          <a:bodyPr rot="-2700000" vert="horz"/>
          <a:lstStyle/>
          <a:p>
            <a:pPr>
              <a:defRPr sz="1100"/>
            </a:pPr>
            <a:endParaRPr lang="en-US"/>
          </a:p>
        </c:txPr>
        <c:crossAx val="264717824"/>
        <c:crosses val="autoZero"/>
        <c:auto val="1"/>
        <c:lblAlgn val="ctr"/>
        <c:lblOffset val="100"/>
        <c:tickLblSkip val="1"/>
        <c:noMultiLvlLbl val="0"/>
      </c:catAx>
      <c:valAx>
        <c:axId val="264717824"/>
        <c:scaling>
          <c:orientation val="minMax"/>
          <c:max val="5.5"/>
          <c:min val="3.5"/>
        </c:scaling>
        <c:delete val="0"/>
        <c:axPos val="l"/>
        <c:title>
          <c:tx>
            <c:rich>
              <a:bodyPr/>
              <a:lstStyle/>
              <a:p>
                <a:pPr>
                  <a:defRPr sz="1100"/>
                </a:pPr>
                <a:r>
                  <a:rPr lang="en-US" sz="1100"/>
                  <a:t>Average Weight per legal male (lb)</a:t>
                </a:r>
              </a:p>
            </c:rich>
          </c:tx>
          <c:layout>
            <c:manualLayout>
              <c:xMode val="edge"/>
              <c:yMode val="edge"/>
              <c:x val="7.8197418305167993E-3"/>
              <c:y val="0.20887821150103084"/>
            </c:manualLayout>
          </c:layout>
          <c:overlay val="0"/>
        </c:title>
        <c:numFmt formatCode="#,##0.0" sourceLinked="0"/>
        <c:majorTickMark val="out"/>
        <c:minorTickMark val="none"/>
        <c:tickLblPos val="nextTo"/>
        <c:crossAx val="264716288"/>
        <c:crossesAt val="1"/>
        <c:crossBetween val="between"/>
        <c:majorUnit val="0.5"/>
      </c:valAx>
    </c:plotArea>
    <c:legend>
      <c:legendPos val="r"/>
      <c:layout>
        <c:manualLayout>
          <c:xMode val="edge"/>
          <c:yMode val="edge"/>
          <c:x val="0.13769808598486594"/>
          <c:y val="7.8291082929192457E-2"/>
          <c:w val="0.14972319688109162"/>
          <c:h val="0.12733716663434516"/>
        </c:manualLayout>
      </c:layout>
      <c:overlay val="0"/>
      <c:txPr>
        <a:bodyPr/>
        <a:lstStyle/>
        <a:p>
          <a:pPr>
            <a:defRPr sz="1200"/>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EDB465-532A-4F2C-A3BF-2520216A9A98}" type="datetimeFigureOut">
              <a:rPr lang="en-US" smtClean="0"/>
              <a:t>9/12/2021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056358-C22D-4564-93BC-0FA496C9BE99}" type="slidenum">
              <a:rPr lang="en-US" smtClean="0"/>
              <a:t>‹#›</a:t>
            </a:fld>
            <a:endParaRPr lang="en-US"/>
          </a:p>
        </p:txBody>
      </p:sp>
    </p:spTree>
    <p:extLst>
      <p:ext uri="{BB962C8B-B14F-4D97-AF65-F5344CB8AC3E}">
        <p14:creationId xmlns:p14="http://schemas.microsoft.com/office/powerpoint/2010/main" val="1902740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Catcher-vessel observer coverage levels:</a:t>
            </a:r>
          </a:p>
          <a:p>
            <a:endParaRPr lang="en-US" dirty="0"/>
          </a:p>
          <a:p>
            <a:r>
              <a:rPr lang="en-US" dirty="0"/>
              <a:t>Funding for observer deployments on C/Vs in BBR, EBT, WBT and BSS, and corresponding CDQ fisheries has been provided through cost-recovery test fishing and funds granted to ADF&amp;G from proceeds generated by a federal 3 percent CR tax.   </a:t>
            </a:r>
          </a:p>
          <a:p>
            <a:endParaRPr lang="en-US" dirty="0"/>
          </a:p>
          <a:p>
            <a:endParaRPr lang="en-US" dirty="0"/>
          </a:p>
          <a:p>
            <a:r>
              <a:rPr lang="en-US" dirty="0"/>
              <a:t>Annually, ADF&amp;G randomly selects a percentage of registered vessels in each fishery (BBR, EBT, WBT, and BSS) to carry state-funded observers during 100 percent of their fishing for the season. SMB and PIK observer deployments are pay-as-you-go and observer coverage is set at 100 percent.   </a:t>
            </a:r>
          </a:p>
          <a:p>
            <a:endParaRPr lang="en-US" dirty="0"/>
          </a:p>
          <a:p>
            <a:endParaRPr lang="en-US" dirty="0"/>
          </a:p>
          <a:p>
            <a:r>
              <a:rPr lang="en-US" dirty="0"/>
              <a:t>ADF&amp;G and COOTF determined that for fisheries where observer coverage is less than 100 percent and funding for observer costs is provided, randomly selecting vessels is the most cost effective and efficient manner in which to meet data collection needs in crab fisheries. In a pay as you go system,  selection of only a portion of the registered vessels to carry observers would unfairly require some harvesters to pay for observer coverage. In fisheries where observer funding is pay-as-you-go, each harvester is required to carry an observer during a designated minimum percentage of their harvest as outlined in regulation, 5 AAC 39.645 (d)(4). </a:t>
            </a:r>
          </a:p>
          <a:p>
            <a:endParaRPr lang="en-US" dirty="0"/>
          </a:p>
        </p:txBody>
      </p:sp>
      <p:sp>
        <p:nvSpPr>
          <p:cNvPr id="4" name="Slide Number Placeholder 3"/>
          <p:cNvSpPr>
            <a:spLocks noGrp="1"/>
          </p:cNvSpPr>
          <p:nvPr>
            <p:ph type="sldNum" sz="quarter" idx="10"/>
          </p:nvPr>
        </p:nvSpPr>
        <p:spPr/>
        <p:txBody>
          <a:bodyPr/>
          <a:lstStyle/>
          <a:p>
            <a:fld id="{E9815CD7-BC5E-41F7-886A-541CE71DF458}" type="slidenum">
              <a:rPr lang="en-US" smtClean="0"/>
              <a:t>2</a:t>
            </a:fld>
            <a:endParaRPr lang="en-US"/>
          </a:p>
        </p:txBody>
      </p:sp>
    </p:spTree>
    <p:extLst>
      <p:ext uri="{BB962C8B-B14F-4D97-AF65-F5344CB8AC3E}">
        <p14:creationId xmlns:p14="http://schemas.microsoft.com/office/powerpoint/2010/main" val="2400114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3106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1801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667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46988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03851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61</a:t>
            </a:fld>
            <a:endParaRPr lang="en-US"/>
          </a:p>
        </p:txBody>
      </p:sp>
    </p:spTree>
    <p:extLst>
      <p:ext uri="{BB962C8B-B14F-4D97-AF65-F5344CB8AC3E}">
        <p14:creationId xmlns:p14="http://schemas.microsoft.com/office/powerpoint/2010/main" val="39392576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62</a:t>
            </a:fld>
            <a:endParaRPr lang="en-US"/>
          </a:p>
        </p:txBody>
      </p:sp>
    </p:spTree>
    <p:extLst>
      <p:ext uri="{BB962C8B-B14F-4D97-AF65-F5344CB8AC3E}">
        <p14:creationId xmlns:p14="http://schemas.microsoft.com/office/powerpoint/2010/main" val="1919367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63</a:t>
            </a:fld>
            <a:endParaRPr lang="en-US"/>
          </a:p>
        </p:txBody>
      </p:sp>
    </p:spTree>
    <p:extLst>
      <p:ext uri="{BB962C8B-B14F-4D97-AF65-F5344CB8AC3E}">
        <p14:creationId xmlns:p14="http://schemas.microsoft.com/office/powerpoint/2010/main" val="180405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70</a:t>
            </a:fld>
            <a:endParaRPr lang="en-US"/>
          </a:p>
        </p:txBody>
      </p:sp>
    </p:spTree>
    <p:extLst>
      <p:ext uri="{BB962C8B-B14F-4D97-AF65-F5344CB8AC3E}">
        <p14:creationId xmlns:p14="http://schemas.microsoft.com/office/powerpoint/2010/main" val="1690080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71</a:t>
            </a:fld>
            <a:endParaRPr lang="en-US"/>
          </a:p>
        </p:txBody>
      </p:sp>
    </p:spTree>
    <p:extLst>
      <p:ext uri="{BB962C8B-B14F-4D97-AF65-F5344CB8AC3E}">
        <p14:creationId xmlns:p14="http://schemas.microsoft.com/office/powerpoint/2010/main" val="153286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AIGKC coverage rates determined by the number of landings observed.</a:t>
            </a:r>
          </a:p>
        </p:txBody>
      </p:sp>
      <p:sp>
        <p:nvSpPr>
          <p:cNvPr id="4" name="Slide Number Placeholder 3"/>
          <p:cNvSpPr>
            <a:spLocks noGrp="1"/>
          </p:cNvSpPr>
          <p:nvPr>
            <p:ph type="sldNum" sz="quarter" idx="10"/>
          </p:nvPr>
        </p:nvSpPr>
        <p:spPr/>
        <p:txBody>
          <a:bodyPr/>
          <a:lstStyle/>
          <a:p>
            <a:fld id="{E9815CD7-BC5E-41F7-886A-541CE71DF458}" type="slidenum">
              <a:rPr lang="en-US" smtClean="0"/>
              <a:t>3</a:t>
            </a:fld>
            <a:endParaRPr lang="en-US"/>
          </a:p>
        </p:txBody>
      </p:sp>
    </p:spTree>
    <p:extLst>
      <p:ext uri="{BB962C8B-B14F-4D97-AF65-F5344CB8AC3E}">
        <p14:creationId xmlns:p14="http://schemas.microsoft.com/office/powerpoint/2010/main" val="3585835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74</a:t>
            </a:fld>
            <a:endParaRPr lang="en-US"/>
          </a:p>
        </p:txBody>
      </p:sp>
    </p:spTree>
    <p:extLst>
      <p:ext uri="{BB962C8B-B14F-4D97-AF65-F5344CB8AC3E}">
        <p14:creationId xmlns:p14="http://schemas.microsoft.com/office/powerpoint/2010/main" val="152298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8260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77</a:t>
            </a:fld>
            <a:endParaRPr lang="en-US"/>
          </a:p>
        </p:txBody>
      </p:sp>
    </p:spTree>
    <p:extLst>
      <p:ext uri="{BB962C8B-B14F-4D97-AF65-F5344CB8AC3E}">
        <p14:creationId xmlns:p14="http://schemas.microsoft.com/office/powerpoint/2010/main" val="3060242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8DCC0E-7DBF-7C4A-B104-25FE08E3BB8F}" type="slidenum">
              <a:rPr lang="en-US" smtClean="0"/>
              <a:pPr/>
              <a:t>78</a:t>
            </a:fld>
            <a:endParaRPr lang="en-US"/>
          </a:p>
        </p:txBody>
      </p:sp>
    </p:spTree>
    <p:extLst>
      <p:ext uri="{BB962C8B-B14F-4D97-AF65-F5344CB8AC3E}">
        <p14:creationId xmlns:p14="http://schemas.microsoft.com/office/powerpoint/2010/main" val="3045762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4458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9146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B6FF4F-7553-476C-8E95-40B053E85406}" type="slidenum">
              <a:rPr lang="en-US" smtClean="0"/>
              <a:t>4</a:t>
            </a:fld>
            <a:endParaRPr lang="en-US"/>
          </a:p>
        </p:txBody>
      </p:sp>
    </p:spTree>
    <p:extLst>
      <p:ext uri="{BB962C8B-B14F-4D97-AF65-F5344CB8AC3E}">
        <p14:creationId xmlns:p14="http://schemas.microsoft.com/office/powerpoint/2010/main" val="245505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58233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1157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8928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3290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0837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963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D2DECF0-801E-4110-8913-EFC3892F203E}" type="datetime1">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368784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3EBEE5-8909-442A-AB89-B5517745DFF1}" type="datetime1">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14080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3AFBE6-2928-4885-BD87-C79D65DAA0F6}" type="datetime1">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61284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1E490D4-6930-4ABB-9485-C922AB0C04D9}" type="datetime1">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325276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54A7E9-4511-4559-B01F-C5CE47DA01F0}" type="datetime1">
              <a:rPr lang="en-US" smtClean="0"/>
              <a:t>9/12/2021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32684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621055-5DD9-449D-A2AF-FF86A79CD8E2}" type="datetime1">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3741106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17971B-6A43-4C90-B4F7-736CA841B67D}" type="datetime1">
              <a:rPr lang="en-US" smtClean="0"/>
              <a:t>9/12/2021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513518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2A8634-17DF-4FB7-83AC-4F0C5B2778BF}" type="datetime1">
              <a:rPr lang="en-US" smtClean="0"/>
              <a:t>9/12/2021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1078765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D7CE62-F0AF-46AC-A83E-CAE0C4DEC613}" type="datetime1">
              <a:rPr lang="en-US" smtClean="0"/>
              <a:t>9/12/2021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106288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2657C8-F9FB-412C-82A1-BB7D20DD6DB7}" type="datetime1">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3286791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9AABA-A03C-4D2D-BF23-0A9E5B5A16DE}" type="datetime1">
              <a:rPr lang="en-US" smtClean="0"/>
              <a:t>9/12/2021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35DE04-DB9A-4276-9B0D-516C5FE5169B}" type="slidenum">
              <a:rPr lang="en-US" smtClean="0"/>
              <a:t>‹#›</a:t>
            </a:fld>
            <a:endParaRPr lang="en-US"/>
          </a:p>
        </p:txBody>
      </p:sp>
    </p:spTree>
    <p:extLst>
      <p:ext uri="{BB962C8B-B14F-4D97-AF65-F5344CB8AC3E}">
        <p14:creationId xmlns:p14="http://schemas.microsoft.com/office/powerpoint/2010/main" val="234329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82E93-DA99-4910-87C3-384384C0AAAA}" type="datetime1">
              <a:rPr lang="en-US" smtClean="0"/>
              <a:t>9/12/2021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5DE04-DB9A-4276-9B0D-516C5FE5169B}" type="slidenum">
              <a:rPr lang="en-US" smtClean="0"/>
              <a:t>‹#›</a:t>
            </a:fld>
            <a:endParaRPr lang="en-US"/>
          </a:p>
        </p:txBody>
      </p:sp>
    </p:spTree>
    <p:extLst>
      <p:ext uri="{BB962C8B-B14F-4D97-AF65-F5344CB8AC3E}">
        <p14:creationId xmlns:p14="http://schemas.microsoft.com/office/powerpoint/2010/main" val="41401336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C431-D85D-4714-896F-EBB0D02985AE}"/>
              </a:ext>
            </a:extLst>
          </p:cNvPr>
          <p:cNvSpPr>
            <a:spLocks noGrp="1"/>
          </p:cNvSpPr>
          <p:nvPr>
            <p:ph type="ctrTitle"/>
          </p:nvPr>
        </p:nvSpPr>
        <p:spPr/>
        <p:txBody>
          <a:bodyPr/>
          <a:lstStyle/>
          <a:p>
            <a:r>
              <a:rPr lang="en-US" dirty="0"/>
              <a:t>2020/21 BSAI crab catch and fishery performance</a:t>
            </a:r>
          </a:p>
        </p:txBody>
      </p:sp>
      <p:sp>
        <p:nvSpPr>
          <p:cNvPr id="3" name="Subtitle 2">
            <a:extLst>
              <a:ext uri="{FF2B5EF4-FFF2-40B4-BE49-F238E27FC236}">
                <a16:creationId xmlns:a16="http://schemas.microsoft.com/office/drawing/2014/main" id="{68E8A0BE-849A-486C-9858-5354FD7F067E}"/>
              </a:ext>
            </a:extLst>
          </p:cNvPr>
          <p:cNvSpPr>
            <a:spLocks noGrp="1"/>
          </p:cNvSpPr>
          <p:nvPr>
            <p:ph type="subTitle" idx="1"/>
          </p:nvPr>
        </p:nvSpPr>
        <p:spPr>
          <a:xfrm>
            <a:off x="1142999" y="4237764"/>
            <a:ext cx="7067939" cy="2387600"/>
          </a:xfrm>
        </p:spPr>
        <p:txBody>
          <a:bodyPr>
            <a:normAutofit/>
          </a:bodyPr>
          <a:lstStyle/>
          <a:p>
            <a:r>
              <a:rPr lang="en-US" dirty="0"/>
              <a:t>Benjamin Daly (ADF&amp;G) and Krista Milani (NOAA)</a:t>
            </a:r>
          </a:p>
          <a:p>
            <a:endParaRPr lang="en-US" dirty="0"/>
          </a:p>
          <a:p>
            <a:r>
              <a:rPr lang="en-US" dirty="0"/>
              <a:t>Crab Plan Team Meeting</a:t>
            </a:r>
          </a:p>
          <a:p>
            <a:r>
              <a:rPr lang="en-US" dirty="0"/>
              <a:t>September 13-16, 2021</a:t>
            </a:r>
          </a:p>
          <a:p>
            <a:r>
              <a:rPr lang="en-US" dirty="0"/>
              <a:t>Virtual</a:t>
            </a:r>
          </a:p>
          <a:p>
            <a:endParaRPr lang="en-US" dirty="0"/>
          </a:p>
          <a:p>
            <a:endParaRPr lang="en-US" dirty="0"/>
          </a:p>
        </p:txBody>
      </p:sp>
    </p:spTree>
    <p:extLst>
      <p:ext uri="{BB962C8B-B14F-4D97-AF65-F5344CB8AC3E}">
        <p14:creationId xmlns:p14="http://schemas.microsoft.com/office/powerpoint/2010/main" val="2145104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8442"/>
            <a:ext cx="8229600" cy="676014"/>
          </a:xfrm>
        </p:spPr>
        <p:txBody>
          <a:bodyPr>
            <a:normAutofit fontScale="90000"/>
          </a:bodyPr>
          <a:lstStyle/>
          <a:p>
            <a:pPr algn="ctr"/>
            <a:r>
              <a:rPr lang="en-US" dirty="0"/>
              <a:t>Aleutian Islands Red King Crab Incidental Catch in </a:t>
            </a:r>
            <a:r>
              <a:rPr lang="en-US" dirty="0" err="1"/>
              <a:t>Groundfish</a:t>
            </a:r>
            <a:r>
              <a:rPr lang="en-US" dirty="0"/>
              <a:t> Fisheries</a:t>
            </a:r>
          </a:p>
        </p:txBody>
      </p:sp>
      <p:sp>
        <p:nvSpPr>
          <p:cNvPr id="3" name="Slide Number Placeholder 2">
            <a:extLst>
              <a:ext uri="{FF2B5EF4-FFF2-40B4-BE49-F238E27FC236}">
                <a16:creationId xmlns:a16="http://schemas.microsoft.com/office/drawing/2014/main" id="{93622134-9555-4FAE-9DBF-778A9760B814}"/>
              </a:ext>
            </a:extLst>
          </p:cNvPr>
          <p:cNvSpPr>
            <a:spLocks noGrp="1"/>
          </p:cNvSpPr>
          <p:nvPr>
            <p:ph type="sldNum" sz="quarter" idx="12"/>
          </p:nvPr>
        </p:nvSpPr>
        <p:spPr/>
        <p:txBody>
          <a:bodyPr/>
          <a:lstStyle/>
          <a:p>
            <a:fld id="{5435DE04-DB9A-4276-9B0D-516C5FE5169B}" type="slidenum">
              <a:rPr lang="en-US" smtClean="0"/>
              <a:t>10</a:t>
            </a:fld>
            <a:endParaRPr lang="en-US"/>
          </a:p>
        </p:txBody>
      </p:sp>
      <p:pic>
        <p:nvPicPr>
          <p:cNvPr id="7" name="Content Placeholder 4">
            <a:extLst>
              <a:ext uri="{FF2B5EF4-FFF2-40B4-BE49-F238E27FC236}">
                <a16:creationId xmlns:a16="http://schemas.microsoft.com/office/drawing/2014/main" id="{D66E511D-1512-485E-B9F0-F2DF0531D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0804" y="1501630"/>
            <a:ext cx="6853936" cy="3910528"/>
          </a:xfrm>
          <a:prstGeom prst="rect">
            <a:avLst/>
          </a:prstGeom>
          <a:ln>
            <a:solidFill>
              <a:schemeClr val="accent1"/>
            </a:solidFill>
          </a:ln>
        </p:spPr>
      </p:pic>
      <p:sp>
        <p:nvSpPr>
          <p:cNvPr id="8" name="TextBox 7">
            <a:extLst>
              <a:ext uri="{FF2B5EF4-FFF2-40B4-BE49-F238E27FC236}">
                <a16:creationId xmlns:a16="http://schemas.microsoft.com/office/drawing/2014/main" id="{8546CAB1-C04E-435B-8608-F36DBBF86ED6}"/>
              </a:ext>
            </a:extLst>
          </p:cNvPr>
          <p:cNvSpPr txBox="1"/>
          <p:nvPr/>
        </p:nvSpPr>
        <p:spPr>
          <a:xfrm>
            <a:off x="0" y="1803633"/>
            <a:ext cx="2130804" cy="3693319"/>
          </a:xfrm>
          <a:prstGeom prst="rect">
            <a:avLst/>
          </a:prstGeom>
          <a:noFill/>
        </p:spPr>
        <p:txBody>
          <a:bodyPr wrap="square" rtlCol="0">
            <a:spAutoFit/>
          </a:bodyPr>
          <a:lstStyle/>
          <a:p>
            <a:pPr marL="285750" indent="-285750">
              <a:buFont typeface="Arial" panose="020B0604020202020204" pitchFamily="34" charset="0"/>
              <a:buChar char="•"/>
            </a:pPr>
            <a:r>
              <a:rPr lang="en-US" dirty="0"/>
              <a:t>Not much federal fixed gear fishing in this area.</a:t>
            </a:r>
          </a:p>
          <a:p>
            <a:pPr marL="285750" indent="-285750">
              <a:buFont typeface="Arial" panose="020B0604020202020204" pitchFamily="34" charset="0"/>
              <a:buChar char="•"/>
            </a:pPr>
            <a:r>
              <a:rPr lang="en-US" dirty="0"/>
              <a:t>Not very much fixed gear observer coverage.</a:t>
            </a:r>
          </a:p>
          <a:p>
            <a:pPr marL="285750" indent="-285750">
              <a:buFont typeface="Arial" panose="020B0604020202020204" pitchFamily="34" charset="0"/>
              <a:buChar char="•"/>
            </a:pPr>
            <a:r>
              <a:rPr lang="en-US" dirty="0"/>
              <a:t>There is a State </a:t>
            </a:r>
            <a:r>
              <a:rPr lang="en-US" dirty="0" err="1"/>
              <a:t>Pcod</a:t>
            </a:r>
            <a:r>
              <a:rPr lang="en-US" dirty="0"/>
              <a:t> fishery in the area but there is no observer/EM coverage in State fisheries.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35397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438"/>
            <a:ext cx="8229600" cy="676014"/>
          </a:xfrm>
        </p:spPr>
        <p:txBody>
          <a:bodyPr>
            <a:noAutofit/>
          </a:bodyPr>
          <a:lstStyle/>
          <a:p>
            <a:pPr algn="ctr"/>
            <a:r>
              <a:rPr lang="en-US" dirty="0"/>
              <a:t>Groundfish Fisheries: Definitions of Fishing Trip</a:t>
            </a:r>
          </a:p>
        </p:txBody>
      </p:sp>
      <p:sp>
        <p:nvSpPr>
          <p:cNvPr id="3" name="Content Placeholder 2"/>
          <p:cNvSpPr>
            <a:spLocks noGrp="1"/>
          </p:cNvSpPr>
          <p:nvPr>
            <p:ph idx="1"/>
          </p:nvPr>
        </p:nvSpPr>
        <p:spPr>
          <a:xfrm>
            <a:off x="304800" y="1240717"/>
            <a:ext cx="8839200" cy="5548835"/>
          </a:xfrm>
        </p:spPr>
        <p:txBody>
          <a:bodyPr>
            <a:normAutofit lnSpcReduction="10000"/>
          </a:bodyPr>
          <a:lstStyle/>
          <a:p>
            <a:r>
              <a:rPr lang="en-US" dirty="0"/>
              <a:t>CVs – time they start fishing until offload</a:t>
            </a:r>
          </a:p>
          <a:p>
            <a:r>
              <a:rPr lang="en-US" dirty="0"/>
              <a:t>CPs and Motherships:</a:t>
            </a:r>
          </a:p>
          <a:p>
            <a:pPr marL="0" indent="0">
              <a:buNone/>
            </a:pPr>
            <a:r>
              <a:rPr lang="en-US" dirty="0"/>
              <a:t>      (A) The effective date of a notification prohibiting directed fishing in the same area under §679.20 or §679.21;</a:t>
            </a:r>
          </a:p>
          <a:p>
            <a:pPr marL="0" indent="0">
              <a:buNone/>
            </a:pPr>
            <a:r>
              <a:rPr lang="en-US" dirty="0"/>
              <a:t>      (B) The offload or transfer of all fish or fish product from 	that vessel;</a:t>
            </a:r>
          </a:p>
          <a:p>
            <a:pPr marL="0" indent="0">
              <a:buNone/>
            </a:pPr>
            <a:r>
              <a:rPr lang="en-US" dirty="0"/>
              <a:t>      (C) The vessel enters or leaves an area where a different 	directed fishing prohibition applies;</a:t>
            </a:r>
          </a:p>
          <a:p>
            <a:pPr marL="0" indent="0">
              <a:buNone/>
            </a:pPr>
            <a:r>
              <a:rPr lang="en-US" dirty="0"/>
              <a:t>      (D) The vessel begins fishing with a different type of 	authorized fishing gear; or</a:t>
            </a:r>
          </a:p>
          <a:p>
            <a:pPr marL="0" indent="0">
              <a:buNone/>
            </a:pPr>
            <a:r>
              <a:rPr lang="en-US" dirty="0"/>
              <a:t>      (E) The end of a weekly reporting period,</a:t>
            </a:r>
          </a:p>
          <a:p>
            <a:pPr marL="0" indent="0">
              <a:buNone/>
            </a:pPr>
            <a:r>
              <a:rPr lang="en-US" dirty="0"/>
              <a:t>      whichever comes first.</a:t>
            </a:r>
          </a:p>
        </p:txBody>
      </p:sp>
      <p:sp>
        <p:nvSpPr>
          <p:cNvPr id="4" name="Slide Number Placeholder 3">
            <a:extLst>
              <a:ext uri="{FF2B5EF4-FFF2-40B4-BE49-F238E27FC236}">
                <a16:creationId xmlns:a16="http://schemas.microsoft.com/office/drawing/2014/main" id="{59EC8888-C9D3-4247-BB62-85237B80E85D}"/>
              </a:ext>
            </a:extLst>
          </p:cNvPr>
          <p:cNvSpPr>
            <a:spLocks noGrp="1"/>
          </p:cNvSpPr>
          <p:nvPr>
            <p:ph type="sldNum" sz="quarter" idx="12"/>
          </p:nvPr>
        </p:nvSpPr>
        <p:spPr/>
        <p:txBody>
          <a:bodyPr/>
          <a:lstStyle/>
          <a:p>
            <a:fld id="{5435DE04-DB9A-4276-9B0D-516C5FE5169B}" type="slidenum">
              <a:rPr lang="en-US" smtClean="0"/>
              <a:t>11</a:t>
            </a:fld>
            <a:endParaRPr lang="en-US"/>
          </a:p>
        </p:txBody>
      </p:sp>
    </p:spTree>
    <p:extLst>
      <p:ext uri="{BB962C8B-B14F-4D97-AF65-F5344CB8AC3E}">
        <p14:creationId xmlns:p14="http://schemas.microsoft.com/office/powerpoint/2010/main" val="1397768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311" y="650935"/>
            <a:ext cx="9092682" cy="676014"/>
          </a:xfrm>
        </p:spPr>
        <p:txBody>
          <a:bodyPr>
            <a:noAutofit/>
          </a:bodyPr>
          <a:lstStyle/>
          <a:p>
            <a:pPr algn="ctr"/>
            <a:r>
              <a:rPr lang="en-US" dirty="0"/>
              <a:t>Groundfish Fisheries: Trip Target Codes</a:t>
            </a:r>
          </a:p>
        </p:txBody>
      </p:sp>
      <p:sp>
        <p:nvSpPr>
          <p:cNvPr id="3" name="Content Placeholder 2"/>
          <p:cNvSpPr>
            <a:spLocks noGrp="1"/>
          </p:cNvSpPr>
          <p:nvPr>
            <p:ph idx="1"/>
          </p:nvPr>
        </p:nvSpPr>
        <p:spPr>
          <a:xfrm>
            <a:off x="457200" y="1729675"/>
            <a:ext cx="8622890" cy="5240593"/>
          </a:xfrm>
        </p:spPr>
        <p:txBody>
          <a:bodyPr>
            <a:normAutofit/>
          </a:bodyPr>
          <a:lstStyle/>
          <a:p>
            <a:r>
              <a:rPr lang="en-US" dirty="0"/>
              <a:t>The trip target code is assigned by the majority species for the fishing trip.</a:t>
            </a:r>
          </a:p>
          <a:p>
            <a:r>
              <a:rPr lang="en-US" dirty="0"/>
              <a:t>CVs and fixed gear CPs usually only target one species per fishing trip.</a:t>
            </a:r>
          </a:p>
          <a:p>
            <a:r>
              <a:rPr lang="en-US" dirty="0"/>
              <a:t>Trawl CPs and Motherships often target more than one species per fishing trip.</a:t>
            </a:r>
          </a:p>
          <a:p>
            <a:pPr lvl="1"/>
            <a:r>
              <a:rPr lang="en-US" dirty="0"/>
              <a:t>For example if a CP or Mothership has 51% Atka mackerel and 49% rockfish for a fishing trip then all catch for that trip will be assigned the Atka mackerel target.</a:t>
            </a:r>
          </a:p>
        </p:txBody>
      </p:sp>
      <p:sp>
        <p:nvSpPr>
          <p:cNvPr id="4" name="Slide Number Placeholder 3">
            <a:extLst>
              <a:ext uri="{FF2B5EF4-FFF2-40B4-BE49-F238E27FC236}">
                <a16:creationId xmlns:a16="http://schemas.microsoft.com/office/drawing/2014/main" id="{A838F157-31D2-4E28-A352-CBA9CA972ADF}"/>
              </a:ext>
            </a:extLst>
          </p:cNvPr>
          <p:cNvSpPr>
            <a:spLocks noGrp="1"/>
          </p:cNvSpPr>
          <p:nvPr>
            <p:ph type="sldNum" sz="quarter" idx="12"/>
          </p:nvPr>
        </p:nvSpPr>
        <p:spPr/>
        <p:txBody>
          <a:bodyPr/>
          <a:lstStyle/>
          <a:p>
            <a:fld id="{5435DE04-DB9A-4276-9B0D-516C5FE5169B}" type="slidenum">
              <a:rPr lang="en-US" smtClean="0"/>
              <a:t>12</a:t>
            </a:fld>
            <a:endParaRPr lang="en-US"/>
          </a:p>
        </p:txBody>
      </p:sp>
    </p:spTree>
    <p:extLst>
      <p:ext uri="{BB962C8B-B14F-4D97-AF65-F5344CB8AC3E}">
        <p14:creationId xmlns:p14="http://schemas.microsoft.com/office/powerpoint/2010/main" val="1060163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819" y="707393"/>
            <a:ext cx="8888361" cy="676014"/>
          </a:xfrm>
        </p:spPr>
        <p:txBody>
          <a:bodyPr>
            <a:normAutofit fontScale="90000"/>
          </a:bodyPr>
          <a:lstStyle/>
          <a:p>
            <a:pPr algn="ctr"/>
            <a:r>
              <a:rPr lang="en-US" dirty="0"/>
              <a:t>Aleutian Islands Red King Crab Trawl Incidental Catch by Trip Target</a:t>
            </a:r>
            <a:br>
              <a:rPr lang="en-US" dirty="0"/>
            </a:br>
            <a:endParaRPr lang="en-US" dirty="0"/>
          </a:p>
        </p:txBody>
      </p:sp>
      <p:sp>
        <p:nvSpPr>
          <p:cNvPr id="3" name="Slide Number Placeholder 2">
            <a:extLst>
              <a:ext uri="{FF2B5EF4-FFF2-40B4-BE49-F238E27FC236}">
                <a16:creationId xmlns:a16="http://schemas.microsoft.com/office/drawing/2014/main" id="{603460E7-95EB-41CE-9ADA-759803E87D3F}"/>
              </a:ext>
            </a:extLst>
          </p:cNvPr>
          <p:cNvSpPr>
            <a:spLocks noGrp="1"/>
          </p:cNvSpPr>
          <p:nvPr>
            <p:ph type="sldNum" sz="quarter" idx="12"/>
          </p:nvPr>
        </p:nvSpPr>
        <p:spPr/>
        <p:txBody>
          <a:bodyPr/>
          <a:lstStyle/>
          <a:p>
            <a:fld id="{5435DE04-DB9A-4276-9B0D-516C5FE5169B}" type="slidenum">
              <a:rPr lang="en-US" smtClean="0"/>
              <a:t>13</a:t>
            </a:fld>
            <a:endParaRPr lang="en-US"/>
          </a:p>
        </p:txBody>
      </p:sp>
      <p:pic>
        <p:nvPicPr>
          <p:cNvPr id="7" name="Content Placeholder 4">
            <a:extLst>
              <a:ext uri="{FF2B5EF4-FFF2-40B4-BE49-F238E27FC236}">
                <a16:creationId xmlns:a16="http://schemas.microsoft.com/office/drawing/2014/main" id="{28B4EDE2-9383-4DBF-8D11-7B3FEBFFF6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6388" y="1451172"/>
            <a:ext cx="7355568" cy="4138733"/>
          </a:xfrm>
          <a:prstGeom prst="rect">
            <a:avLst/>
          </a:prstGeom>
          <a:ln>
            <a:solidFill>
              <a:schemeClr val="accent1"/>
            </a:solidFill>
          </a:ln>
        </p:spPr>
      </p:pic>
      <p:sp>
        <p:nvSpPr>
          <p:cNvPr id="8" name="TextBox 7">
            <a:extLst>
              <a:ext uri="{FF2B5EF4-FFF2-40B4-BE49-F238E27FC236}">
                <a16:creationId xmlns:a16="http://schemas.microsoft.com/office/drawing/2014/main" id="{93E5E46D-C2F1-43B3-9DC1-A3C8778446E3}"/>
              </a:ext>
            </a:extLst>
          </p:cNvPr>
          <p:cNvSpPr txBox="1"/>
          <p:nvPr/>
        </p:nvSpPr>
        <p:spPr>
          <a:xfrm>
            <a:off x="127819" y="5657671"/>
            <a:ext cx="9192238" cy="1200329"/>
          </a:xfrm>
          <a:prstGeom prst="rect">
            <a:avLst/>
          </a:prstGeom>
          <a:noFill/>
        </p:spPr>
        <p:txBody>
          <a:bodyPr wrap="square" rtlCol="0">
            <a:spAutoFit/>
          </a:bodyPr>
          <a:lstStyle/>
          <a:p>
            <a:pPr marL="285750" indent="-285750">
              <a:buFont typeface="Arial" panose="020B0604020202020204" pitchFamily="34" charset="0"/>
              <a:buChar char="•"/>
            </a:pPr>
            <a:r>
              <a:rPr lang="en-US" dirty="0"/>
              <a:t>In recent years A80 has been targeting both Atka mackerel and rockfish within the same trip.</a:t>
            </a:r>
          </a:p>
          <a:p>
            <a:pPr marL="285750" indent="-285750">
              <a:buFont typeface="Arial" panose="020B0604020202020204" pitchFamily="34" charset="0"/>
              <a:buChar char="•"/>
            </a:pPr>
            <a:r>
              <a:rPr lang="en-US" dirty="0"/>
              <a:t>Most RKC is found while fishing in the summer months (June – August).</a:t>
            </a:r>
          </a:p>
          <a:p>
            <a:pPr marL="285750" indent="-285750">
              <a:buFont typeface="Arial" panose="020B0604020202020204" pitchFamily="34" charset="0"/>
              <a:buChar char="•"/>
            </a:pPr>
            <a:r>
              <a:rPr lang="en-US" dirty="0"/>
              <a:t>“Other” species includes: Kamchatka flounder, Pacific cod, and </a:t>
            </a:r>
            <a:r>
              <a:rPr lang="en-US" dirty="0" err="1"/>
              <a:t>pollock</a:t>
            </a:r>
            <a:r>
              <a:rPr lang="en-US" dirty="0"/>
              <a: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80180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D2C08D-B7CD-46EA-95EB-4D1F879D41E8}"/>
              </a:ext>
            </a:extLst>
          </p:cNvPr>
          <p:cNvPicPr>
            <a:picLocks noChangeAspect="1"/>
          </p:cNvPicPr>
          <p:nvPr/>
        </p:nvPicPr>
        <p:blipFill rotWithShape="1">
          <a:blip r:embed="rId2"/>
          <a:srcRect l="19574" t="11065" r="3041" b="9061"/>
          <a:stretch/>
        </p:blipFill>
        <p:spPr>
          <a:xfrm>
            <a:off x="1017917" y="1380226"/>
            <a:ext cx="6867993" cy="5477774"/>
          </a:xfrm>
          <a:prstGeom prst="rect">
            <a:avLst/>
          </a:prstGeom>
        </p:spPr>
      </p:pic>
      <p:sp>
        <p:nvSpPr>
          <p:cNvPr id="5" name="Title 4">
            <a:extLst>
              <a:ext uri="{FF2B5EF4-FFF2-40B4-BE49-F238E27FC236}">
                <a16:creationId xmlns:a16="http://schemas.microsoft.com/office/drawing/2014/main" id="{D8747FBD-6923-404A-BEF7-2B34E36FFE67}"/>
              </a:ext>
            </a:extLst>
          </p:cNvPr>
          <p:cNvSpPr>
            <a:spLocks noGrp="1"/>
          </p:cNvSpPr>
          <p:nvPr>
            <p:ph type="title"/>
          </p:nvPr>
        </p:nvSpPr>
        <p:spPr>
          <a:xfrm>
            <a:off x="660401" y="111967"/>
            <a:ext cx="7886700" cy="1325563"/>
          </a:xfrm>
        </p:spPr>
        <p:txBody>
          <a:bodyPr/>
          <a:lstStyle/>
          <a:p>
            <a:r>
              <a:rPr lang="en-US" dirty="0"/>
              <a:t>2020/21 BBRKC, Tanner W, + snow crab directed fisheries</a:t>
            </a:r>
          </a:p>
        </p:txBody>
      </p:sp>
      <p:sp>
        <p:nvSpPr>
          <p:cNvPr id="6" name="TextBox 5">
            <a:extLst>
              <a:ext uri="{FF2B5EF4-FFF2-40B4-BE49-F238E27FC236}">
                <a16:creationId xmlns:a16="http://schemas.microsoft.com/office/drawing/2014/main" id="{0752E796-5B82-4426-9DA2-2C19D5BA6DC7}"/>
              </a:ext>
            </a:extLst>
          </p:cNvPr>
          <p:cNvSpPr txBox="1"/>
          <p:nvPr/>
        </p:nvSpPr>
        <p:spPr>
          <a:xfrm>
            <a:off x="1017917" y="6171685"/>
            <a:ext cx="3609963" cy="369332"/>
          </a:xfrm>
          <a:prstGeom prst="rect">
            <a:avLst/>
          </a:prstGeom>
          <a:noFill/>
        </p:spPr>
        <p:txBody>
          <a:bodyPr wrap="none" rtlCol="0">
            <a:spAutoFit/>
          </a:bodyPr>
          <a:lstStyle/>
          <a:p>
            <a:r>
              <a:rPr lang="en-US" dirty="0"/>
              <a:t>* Excludes stat areas with &lt;3 vessels</a:t>
            </a:r>
          </a:p>
        </p:txBody>
      </p:sp>
      <p:sp>
        <p:nvSpPr>
          <p:cNvPr id="2" name="Slide Number Placeholder 1">
            <a:extLst>
              <a:ext uri="{FF2B5EF4-FFF2-40B4-BE49-F238E27FC236}">
                <a16:creationId xmlns:a16="http://schemas.microsoft.com/office/drawing/2014/main" id="{1F5C6781-4FAF-4FA2-906F-F25A3E67D662}"/>
              </a:ext>
            </a:extLst>
          </p:cNvPr>
          <p:cNvSpPr>
            <a:spLocks noGrp="1"/>
          </p:cNvSpPr>
          <p:nvPr>
            <p:ph type="sldNum" sz="quarter" idx="12"/>
          </p:nvPr>
        </p:nvSpPr>
        <p:spPr/>
        <p:txBody>
          <a:bodyPr/>
          <a:lstStyle/>
          <a:p>
            <a:fld id="{5435DE04-DB9A-4276-9B0D-516C5FE5169B}" type="slidenum">
              <a:rPr lang="en-US" smtClean="0"/>
              <a:t>14</a:t>
            </a:fld>
            <a:endParaRPr lang="en-US"/>
          </a:p>
        </p:txBody>
      </p:sp>
    </p:spTree>
    <p:extLst>
      <p:ext uri="{BB962C8B-B14F-4D97-AF65-F5344CB8AC3E}">
        <p14:creationId xmlns:p14="http://schemas.microsoft.com/office/powerpoint/2010/main" val="4000886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6DBFF-4F78-4317-BE36-1F1C88632A15}"/>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66A33704-90DB-4285-89B7-31BC6CEADCA2}"/>
              </a:ext>
            </a:extLst>
          </p:cNvPr>
          <p:cNvSpPr>
            <a:spLocks noGrp="1"/>
          </p:cNvSpPr>
          <p:nvPr>
            <p:ph type="title"/>
          </p:nvPr>
        </p:nvSpPr>
        <p:spPr>
          <a:xfrm>
            <a:off x="2214431" y="2766218"/>
            <a:ext cx="4715137" cy="1325563"/>
          </a:xfrm>
          <a:noFill/>
          <a:ln w="25400">
            <a:solidFill>
              <a:schemeClr val="tx1"/>
            </a:solidFill>
          </a:ln>
        </p:spPr>
        <p:txBody>
          <a:bodyPr>
            <a:normAutofit/>
          </a:bodyPr>
          <a:lstStyle/>
          <a:p>
            <a:pPr algn="ctr"/>
            <a:r>
              <a:rPr lang="en-US" sz="4800" b="1" dirty="0"/>
              <a:t>BBRKC</a:t>
            </a:r>
          </a:p>
        </p:txBody>
      </p:sp>
      <p:sp>
        <p:nvSpPr>
          <p:cNvPr id="3" name="Slide Number Placeholder 2">
            <a:extLst>
              <a:ext uri="{FF2B5EF4-FFF2-40B4-BE49-F238E27FC236}">
                <a16:creationId xmlns:a16="http://schemas.microsoft.com/office/drawing/2014/main" id="{8631C945-D2B2-405D-A507-34401481A6FD}"/>
              </a:ext>
            </a:extLst>
          </p:cNvPr>
          <p:cNvSpPr>
            <a:spLocks noGrp="1"/>
          </p:cNvSpPr>
          <p:nvPr>
            <p:ph type="sldNum" sz="quarter" idx="12"/>
          </p:nvPr>
        </p:nvSpPr>
        <p:spPr/>
        <p:txBody>
          <a:bodyPr/>
          <a:lstStyle/>
          <a:p>
            <a:fld id="{5435DE04-DB9A-4276-9B0D-516C5FE5169B}" type="slidenum">
              <a:rPr lang="en-US" smtClean="0"/>
              <a:t>15</a:t>
            </a:fld>
            <a:endParaRPr lang="en-US"/>
          </a:p>
        </p:txBody>
      </p:sp>
    </p:spTree>
    <p:extLst>
      <p:ext uri="{BB962C8B-B14F-4D97-AF65-F5344CB8AC3E}">
        <p14:creationId xmlns:p14="http://schemas.microsoft.com/office/powerpoint/2010/main" val="2816963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B87411-5F8E-47FB-B234-B41A5B721937}"/>
              </a:ext>
            </a:extLst>
          </p:cNvPr>
          <p:cNvSpPr>
            <a:spLocks noGrp="1"/>
          </p:cNvSpPr>
          <p:nvPr>
            <p:ph type="sldNum" sz="quarter" idx="12"/>
          </p:nvPr>
        </p:nvSpPr>
        <p:spPr/>
        <p:txBody>
          <a:bodyPr/>
          <a:lstStyle/>
          <a:p>
            <a:fld id="{5435DE04-DB9A-4276-9B0D-516C5FE5169B}" type="slidenum">
              <a:rPr lang="en-US" smtClean="0"/>
              <a:t>16</a:t>
            </a:fld>
            <a:endParaRPr lang="en-US"/>
          </a:p>
        </p:txBody>
      </p:sp>
      <p:pic>
        <p:nvPicPr>
          <p:cNvPr id="5" name="Picture 4">
            <a:extLst>
              <a:ext uri="{FF2B5EF4-FFF2-40B4-BE49-F238E27FC236}">
                <a16:creationId xmlns:a16="http://schemas.microsoft.com/office/drawing/2014/main" id="{21B6ECE0-76FB-4926-B1FC-9C73776C11E0}"/>
              </a:ext>
            </a:extLst>
          </p:cNvPr>
          <p:cNvPicPr>
            <a:picLocks noChangeAspect="1"/>
          </p:cNvPicPr>
          <p:nvPr/>
        </p:nvPicPr>
        <p:blipFill>
          <a:blip r:embed="rId2"/>
          <a:stretch>
            <a:fillRect/>
          </a:stretch>
        </p:blipFill>
        <p:spPr>
          <a:xfrm>
            <a:off x="1371600" y="233362"/>
            <a:ext cx="6400800" cy="63912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63A7EE-5A41-49A4-A193-4DC215D612D7}"/>
              </a:ext>
            </a:extLst>
          </p:cNvPr>
          <p:cNvSpPr>
            <a:spLocks noGrp="1"/>
          </p:cNvSpPr>
          <p:nvPr>
            <p:ph type="sldNum" sz="quarter" idx="12"/>
          </p:nvPr>
        </p:nvSpPr>
        <p:spPr/>
        <p:txBody>
          <a:bodyPr/>
          <a:lstStyle/>
          <a:p>
            <a:fld id="{5435DE04-DB9A-4276-9B0D-516C5FE5169B}" type="slidenum">
              <a:rPr lang="en-US" smtClean="0"/>
              <a:t>17</a:t>
            </a:fld>
            <a:endParaRPr lang="en-US"/>
          </a:p>
        </p:txBody>
      </p:sp>
      <p:pic>
        <p:nvPicPr>
          <p:cNvPr id="4" name="Picture 3">
            <a:extLst>
              <a:ext uri="{FF2B5EF4-FFF2-40B4-BE49-F238E27FC236}">
                <a16:creationId xmlns:a16="http://schemas.microsoft.com/office/drawing/2014/main" id="{D76A863E-4B5A-40FA-8D79-AD93036FC4BB}"/>
              </a:ext>
            </a:extLst>
          </p:cNvPr>
          <p:cNvPicPr>
            <a:picLocks noChangeAspect="1"/>
          </p:cNvPicPr>
          <p:nvPr/>
        </p:nvPicPr>
        <p:blipFill>
          <a:blip r:embed="rId2"/>
          <a:stretch>
            <a:fillRect/>
          </a:stretch>
        </p:blipFill>
        <p:spPr>
          <a:xfrm>
            <a:off x="1372000" y="233762"/>
            <a:ext cx="6400000" cy="6390476"/>
          </a:xfrm>
          <a:prstGeom prst="rect">
            <a:avLst/>
          </a:prstGeom>
        </p:spPr>
      </p:pic>
    </p:spTree>
    <p:extLst>
      <p:ext uri="{BB962C8B-B14F-4D97-AF65-F5344CB8AC3E}">
        <p14:creationId xmlns:p14="http://schemas.microsoft.com/office/powerpoint/2010/main" val="3646523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395CEA-CCD2-4424-974C-7D8C7DCEA28F}"/>
              </a:ext>
            </a:extLst>
          </p:cNvPr>
          <p:cNvPicPr>
            <a:picLocks noChangeAspect="1"/>
          </p:cNvPicPr>
          <p:nvPr/>
        </p:nvPicPr>
        <p:blipFill rotWithShape="1">
          <a:blip r:embed="rId2"/>
          <a:srcRect l="19577" t="9057" r="4424" b="9057"/>
          <a:stretch/>
        </p:blipFill>
        <p:spPr>
          <a:xfrm>
            <a:off x="1097891" y="1058578"/>
            <a:ext cx="6745018" cy="5615796"/>
          </a:xfrm>
          <a:prstGeom prst="rect">
            <a:avLst/>
          </a:prstGeom>
        </p:spPr>
      </p:pic>
      <p:sp>
        <p:nvSpPr>
          <p:cNvPr id="2" name="Title 1">
            <a:extLst>
              <a:ext uri="{FF2B5EF4-FFF2-40B4-BE49-F238E27FC236}">
                <a16:creationId xmlns:a16="http://schemas.microsoft.com/office/drawing/2014/main" id="{5708D54D-AF35-4847-BF93-FB227889557C}"/>
              </a:ext>
            </a:extLst>
          </p:cNvPr>
          <p:cNvSpPr>
            <a:spLocks noGrp="1"/>
          </p:cNvSpPr>
          <p:nvPr>
            <p:ph type="title"/>
          </p:nvPr>
        </p:nvSpPr>
        <p:spPr>
          <a:xfrm>
            <a:off x="527050" y="0"/>
            <a:ext cx="7886700" cy="1325563"/>
          </a:xfrm>
        </p:spPr>
        <p:txBody>
          <a:bodyPr/>
          <a:lstStyle/>
          <a:p>
            <a:r>
              <a:rPr lang="en-US" dirty="0"/>
              <a:t>2020/21 BBRKC</a:t>
            </a:r>
          </a:p>
        </p:txBody>
      </p:sp>
      <p:sp>
        <p:nvSpPr>
          <p:cNvPr id="7" name="TextBox 6">
            <a:extLst>
              <a:ext uri="{FF2B5EF4-FFF2-40B4-BE49-F238E27FC236}">
                <a16:creationId xmlns:a16="http://schemas.microsoft.com/office/drawing/2014/main" id="{06314AE5-9B49-4C7C-8855-E9D07FA09BFB}"/>
              </a:ext>
            </a:extLst>
          </p:cNvPr>
          <p:cNvSpPr txBox="1"/>
          <p:nvPr/>
        </p:nvSpPr>
        <p:spPr>
          <a:xfrm>
            <a:off x="757585" y="6523172"/>
            <a:ext cx="3609963" cy="369332"/>
          </a:xfrm>
          <a:prstGeom prst="rect">
            <a:avLst/>
          </a:prstGeom>
          <a:noFill/>
        </p:spPr>
        <p:txBody>
          <a:bodyPr wrap="none" rtlCol="0">
            <a:spAutoFit/>
          </a:bodyPr>
          <a:lstStyle/>
          <a:p>
            <a:r>
              <a:rPr lang="en-US" dirty="0"/>
              <a:t>* Excludes stat areas with &lt;3 vessels</a:t>
            </a:r>
          </a:p>
        </p:txBody>
      </p:sp>
      <p:sp>
        <p:nvSpPr>
          <p:cNvPr id="3" name="Slide Number Placeholder 2">
            <a:extLst>
              <a:ext uri="{FF2B5EF4-FFF2-40B4-BE49-F238E27FC236}">
                <a16:creationId xmlns:a16="http://schemas.microsoft.com/office/drawing/2014/main" id="{A652402E-7A24-49CD-8A8C-C7659249A95E}"/>
              </a:ext>
            </a:extLst>
          </p:cNvPr>
          <p:cNvSpPr>
            <a:spLocks noGrp="1"/>
          </p:cNvSpPr>
          <p:nvPr>
            <p:ph type="sldNum" sz="quarter" idx="12"/>
          </p:nvPr>
        </p:nvSpPr>
        <p:spPr/>
        <p:txBody>
          <a:bodyPr/>
          <a:lstStyle/>
          <a:p>
            <a:fld id="{5435DE04-DB9A-4276-9B0D-516C5FE5169B}" type="slidenum">
              <a:rPr lang="en-US" smtClean="0"/>
              <a:t>18</a:t>
            </a:fld>
            <a:endParaRPr lang="en-US"/>
          </a:p>
        </p:txBody>
      </p:sp>
    </p:spTree>
    <p:extLst>
      <p:ext uri="{BB962C8B-B14F-4D97-AF65-F5344CB8AC3E}">
        <p14:creationId xmlns:p14="http://schemas.microsoft.com/office/powerpoint/2010/main" val="3882129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AF7A37-042A-41E1-8BA3-0CB20AA2571B}"/>
              </a:ext>
            </a:extLst>
          </p:cNvPr>
          <p:cNvPicPr>
            <a:picLocks noChangeAspect="1"/>
          </p:cNvPicPr>
          <p:nvPr/>
        </p:nvPicPr>
        <p:blipFill rotWithShape="1">
          <a:blip r:embed="rId2"/>
          <a:srcRect l="19382" t="9812" r="3831" b="8679"/>
          <a:stretch/>
        </p:blipFill>
        <p:spPr>
          <a:xfrm>
            <a:off x="1095554" y="1045999"/>
            <a:ext cx="6814868" cy="5589917"/>
          </a:xfrm>
          <a:prstGeom prst="rect">
            <a:avLst/>
          </a:prstGeom>
        </p:spPr>
      </p:pic>
      <p:sp>
        <p:nvSpPr>
          <p:cNvPr id="2" name="Title 1">
            <a:extLst>
              <a:ext uri="{FF2B5EF4-FFF2-40B4-BE49-F238E27FC236}">
                <a16:creationId xmlns:a16="http://schemas.microsoft.com/office/drawing/2014/main" id="{6B1F10FC-B4CB-4908-84F7-BE96A19127A5}"/>
              </a:ext>
            </a:extLst>
          </p:cNvPr>
          <p:cNvSpPr>
            <a:spLocks noGrp="1"/>
          </p:cNvSpPr>
          <p:nvPr>
            <p:ph type="title"/>
          </p:nvPr>
        </p:nvSpPr>
        <p:spPr>
          <a:xfrm>
            <a:off x="628650" y="0"/>
            <a:ext cx="7886700" cy="1325563"/>
          </a:xfrm>
        </p:spPr>
        <p:txBody>
          <a:bodyPr/>
          <a:lstStyle/>
          <a:p>
            <a:r>
              <a:rPr lang="en-US" dirty="0"/>
              <a:t>BBRKC weighted centers of catch</a:t>
            </a:r>
          </a:p>
        </p:txBody>
      </p:sp>
      <p:sp>
        <p:nvSpPr>
          <p:cNvPr id="3" name="Oval 2">
            <a:extLst>
              <a:ext uri="{FF2B5EF4-FFF2-40B4-BE49-F238E27FC236}">
                <a16:creationId xmlns:a16="http://schemas.microsoft.com/office/drawing/2014/main" id="{66F614DE-A6F4-4118-8D53-E4261B0C382E}"/>
              </a:ext>
            </a:extLst>
          </p:cNvPr>
          <p:cNvSpPr/>
          <p:nvPr/>
        </p:nvSpPr>
        <p:spPr>
          <a:xfrm>
            <a:off x="4236978" y="3904685"/>
            <a:ext cx="401216" cy="3452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33B0FCED-D7E0-4D89-8A28-BCEC79CDA25A}"/>
              </a:ext>
            </a:extLst>
          </p:cNvPr>
          <p:cNvSpPr>
            <a:spLocks noGrp="1"/>
          </p:cNvSpPr>
          <p:nvPr>
            <p:ph type="sldNum" sz="quarter" idx="12"/>
          </p:nvPr>
        </p:nvSpPr>
        <p:spPr/>
        <p:txBody>
          <a:bodyPr/>
          <a:lstStyle/>
          <a:p>
            <a:fld id="{5435DE04-DB9A-4276-9B0D-516C5FE5169B}" type="slidenum">
              <a:rPr lang="en-US" smtClean="0"/>
              <a:t>19</a:t>
            </a:fld>
            <a:endParaRPr lang="en-US"/>
          </a:p>
        </p:txBody>
      </p:sp>
    </p:spTree>
    <p:extLst>
      <p:ext uri="{BB962C8B-B14F-4D97-AF65-F5344CB8AC3E}">
        <p14:creationId xmlns:p14="http://schemas.microsoft.com/office/powerpoint/2010/main" val="829275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0188781"/>
              </p:ext>
            </p:extLst>
          </p:nvPr>
        </p:nvGraphicFramePr>
        <p:xfrm>
          <a:off x="381000" y="2229215"/>
          <a:ext cx="6109996" cy="3790585"/>
        </p:xfrm>
        <a:graphic>
          <a:graphicData uri="http://schemas.openxmlformats.org/drawingml/2006/table">
            <a:tbl>
              <a:tblPr firstRow="1" firstCol="1" bandRow="1">
                <a:tableStyleId>{5C22544A-7EE6-4342-B048-85BDC9FD1C3A}</a:tableStyleId>
              </a:tblPr>
              <a:tblGrid>
                <a:gridCol w="3054998">
                  <a:extLst>
                    <a:ext uri="{9D8B030D-6E8A-4147-A177-3AD203B41FA5}">
                      <a16:colId xmlns:a16="http://schemas.microsoft.com/office/drawing/2014/main" val="20000"/>
                    </a:ext>
                  </a:extLst>
                </a:gridCol>
                <a:gridCol w="3054998">
                  <a:extLst>
                    <a:ext uri="{9D8B030D-6E8A-4147-A177-3AD203B41FA5}">
                      <a16:colId xmlns:a16="http://schemas.microsoft.com/office/drawing/2014/main" val="20001"/>
                    </a:ext>
                  </a:extLst>
                </a:gridCol>
              </a:tblGrid>
              <a:tr h="222564">
                <a:tc>
                  <a:txBody>
                    <a:bodyPr/>
                    <a:lstStyle/>
                    <a:p>
                      <a:pPr marL="0" marR="0">
                        <a:lnSpc>
                          <a:spcPct val="115000"/>
                        </a:lnSpc>
                        <a:spcBef>
                          <a:spcPts val="0"/>
                        </a:spcBef>
                        <a:spcAft>
                          <a:spcPts val="0"/>
                        </a:spcAft>
                      </a:pPr>
                      <a:r>
                        <a:rPr lang="en-US" sz="1600" dirty="0">
                          <a:effectLst/>
                        </a:rPr>
                        <a:t>Fishery</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Coverage</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0"/>
                  </a:ext>
                </a:extLst>
              </a:tr>
              <a:tr h="331373">
                <a:tc>
                  <a:txBody>
                    <a:bodyPr/>
                    <a:lstStyle/>
                    <a:p>
                      <a:pPr marL="0" marR="0">
                        <a:lnSpc>
                          <a:spcPct val="115000"/>
                        </a:lnSpc>
                        <a:spcBef>
                          <a:spcPts val="0"/>
                        </a:spcBef>
                        <a:spcAft>
                          <a:spcPts val="0"/>
                        </a:spcAft>
                      </a:pPr>
                      <a:r>
                        <a:rPr lang="en-US" sz="1600" dirty="0">
                          <a:effectLst/>
                        </a:rPr>
                        <a:t>Bering Sea snow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30-100% (a)</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1"/>
                  </a:ext>
                </a:extLst>
              </a:tr>
              <a:tr h="331373">
                <a:tc>
                  <a:txBody>
                    <a:bodyPr/>
                    <a:lstStyle/>
                    <a:p>
                      <a:pPr marL="0" marR="0">
                        <a:lnSpc>
                          <a:spcPct val="115000"/>
                        </a:lnSpc>
                        <a:spcBef>
                          <a:spcPts val="0"/>
                        </a:spcBef>
                        <a:spcAft>
                          <a:spcPts val="0"/>
                        </a:spcAft>
                      </a:pPr>
                      <a:r>
                        <a:rPr lang="en-US" sz="1600">
                          <a:effectLst/>
                        </a:rPr>
                        <a:t>Bristol Bay red king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20% (a)</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2"/>
                  </a:ext>
                </a:extLst>
              </a:tr>
              <a:tr h="331373">
                <a:tc>
                  <a:txBody>
                    <a:bodyPr/>
                    <a:lstStyle/>
                    <a:p>
                      <a:pPr marL="0" marR="0">
                        <a:lnSpc>
                          <a:spcPct val="115000"/>
                        </a:lnSpc>
                        <a:spcBef>
                          <a:spcPts val="0"/>
                        </a:spcBef>
                        <a:spcAft>
                          <a:spcPts val="0"/>
                        </a:spcAft>
                      </a:pPr>
                      <a:r>
                        <a:rPr lang="en-US" sz="1600">
                          <a:effectLst/>
                        </a:rPr>
                        <a:t>Bering Sea Tanner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30-100% (a)</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3"/>
                  </a:ext>
                </a:extLst>
              </a:tr>
              <a:tr h="331373">
                <a:tc>
                  <a:txBody>
                    <a:bodyPr/>
                    <a:lstStyle/>
                    <a:p>
                      <a:pPr marL="0" marR="0">
                        <a:lnSpc>
                          <a:spcPct val="115000"/>
                        </a:lnSpc>
                        <a:spcBef>
                          <a:spcPts val="0"/>
                        </a:spcBef>
                        <a:spcAft>
                          <a:spcPts val="0"/>
                        </a:spcAft>
                      </a:pPr>
                      <a:r>
                        <a:rPr lang="en-US" sz="1600">
                          <a:effectLst/>
                        </a:rPr>
                        <a:t>Pribilof District red king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4"/>
                  </a:ext>
                </a:extLst>
              </a:tr>
              <a:tr h="331373">
                <a:tc>
                  <a:txBody>
                    <a:bodyPr/>
                    <a:lstStyle/>
                    <a:p>
                      <a:pPr marL="0" marR="0">
                        <a:lnSpc>
                          <a:spcPct val="115000"/>
                        </a:lnSpc>
                        <a:spcBef>
                          <a:spcPts val="0"/>
                        </a:spcBef>
                        <a:spcAft>
                          <a:spcPts val="0"/>
                        </a:spcAft>
                      </a:pPr>
                      <a:r>
                        <a:rPr lang="en-US" sz="1600" dirty="0">
                          <a:effectLst/>
                        </a:rPr>
                        <a:t>Pribilof District blue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5"/>
                  </a:ext>
                </a:extLst>
              </a:tr>
              <a:tr h="331373">
                <a:tc>
                  <a:txBody>
                    <a:bodyPr/>
                    <a:lstStyle/>
                    <a:p>
                      <a:pPr marL="0" marR="0">
                        <a:lnSpc>
                          <a:spcPct val="115000"/>
                        </a:lnSpc>
                        <a:spcBef>
                          <a:spcPts val="0"/>
                        </a:spcBef>
                        <a:spcAft>
                          <a:spcPts val="0"/>
                        </a:spcAft>
                      </a:pPr>
                      <a:r>
                        <a:rPr lang="en-US" sz="1600">
                          <a:effectLst/>
                        </a:rPr>
                        <a:t>Saint Matthew Island blue king crab</a:t>
                      </a:r>
                      <a:endParaRPr lang="en-US" sz="160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6"/>
                  </a:ext>
                </a:extLst>
              </a:tr>
              <a:tr h="331373">
                <a:tc>
                  <a:txBody>
                    <a:bodyPr/>
                    <a:lstStyle/>
                    <a:p>
                      <a:pPr marL="0" marR="0">
                        <a:lnSpc>
                          <a:spcPct val="115000"/>
                        </a:lnSpc>
                        <a:spcBef>
                          <a:spcPts val="0"/>
                        </a:spcBef>
                        <a:spcAft>
                          <a:spcPts val="0"/>
                        </a:spcAft>
                      </a:pPr>
                      <a:r>
                        <a:rPr lang="en-US" sz="1600" dirty="0">
                          <a:effectLst/>
                        </a:rPr>
                        <a:t>Norton Sound red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Discretionary</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7"/>
                  </a:ext>
                </a:extLst>
              </a:tr>
              <a:tr h="331373">
                <a:tc>
                  <a:txBody>
                    <a:bodyPr/>
                    <a:lstStyle/>
                    <a:p>
                      <a:pPr marL="0" marR="0">
                        <a:lnSpc>
                          <a:spcPct val="115000"/>
                        </a:lnSpc>
                        <a:spcBef>
                          <a:spcPts val="0"/>
                        </a:spcBef>
                        <a:spcAft>
                          <a:spcPts val="0"/>
                        </a:spcAft>
                      </a:pPr>
                      <a:r>
                        <a:rPr lang="en-US" sz="1600" dirty="0">
                          <a:effectLst/>
                        </a:rPr>
                        <a:t>Aleutian Islands golden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50% (b)</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8"/>
                  </a:ext>
                </a:extLst>
              </a:tr>
              <a:tr h="331373">
                <a:tc>
                  <a:txBody>
                    <a:bodyPr/>
                    <a:lstStyle/>
                    <a:p>
                      <a:pPr marL="0" marR="0">
                        <a:lnSpc>
                          <a:spcPct val="115000"/>
                        </a:lnSpc>
                        <a:spcBef>
                          <a:spcPts val="0"/>
                        </a:spcBef>
                        <a:spcAft>
                          <a:spcPts val="0"/>
                        </a:spcAft>
                      </a:pPr>
                      <a:r>
                        <a:rPr lang="en-US" sz="1600" dirty="0">
                          <a:effectLst/>
                        </a:rPr>
                        <a:t>Pribilof District golden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09"/>
                  </a:ext>
                </a:extLst>
              </a:tr>
              <a:tr h="331373">
                <a:tc>
                  <a:txBody>
                    <a:bodyPr/>
                    <a:lstStyle/>
                    <a:p>
                      <a:pPr marL="0" marR="0">
                        <a:lnSpc>
                          <a:spcPct val="115000"/>
                        </a:lnSpc>
                        <a:spcBef>
                          <a:spcPts val="0"/>
                        </a:spcBef>
                        <a:spcAft>
                          <a:spcPts val="0"/>
                        </a:spcAft>
                      </a:pPr>
                      <a:r>
                        <a:rPr lang="en-US" sz="1600" dirty="0">
                          <a:effectLst/>
                        </a:rPr>
                        <a:t>Adak red king crab</a:t>
                      </a:r>
                      <a:endParaRPr lang="en-US" sz="1600" dirty="0">
                        <a:effectLst/>
                        <a:latin typeface="Calibri"/>
                        <a:ea typeface="Calibri"/>
                        <a:cs typeface="Times New Roman"/>
                      </a:endParaRPr>
                    </a:p>
                  </a:txBody>
                  <a:tcPr marL="68580" marR="68580" marT="0" marB="0" anchor="b"/>
                </a:tc>
                <a:tc>
                  <a:txBody>
                    <a:bodyPr/>
                    <a:lstStyle/>
                    <a:p>
                      <a:pPr marL="0" marR="0" algn="ctr">
                        <a:lnSpc>
                          <a:spcPct val="115000"/>
                        </a:lnSpc>
                        <a:spcBef>
                          <a:spcPts val="0"/>
                        </a:spcBef>
                        <a:spcAft>
                          <a:spcPts val="0"/>
                        </a:spcAft>
                      </a:pPr>
                      <a:r>
                        <a:rPr lang="en-US" sz="1600" dirty="0">
                          <a:effectLst/>
                        </a:rPr>
                        <a:t>100%</a:t>
                      </a:r>
                      <a:endParaRPr lang="en-US" sz="1600" dirty="0">
                        <a:effectLst/>
                        <a:latin typeface="Calibri"/>
                        <a:ea typeface="Calibri"/>
                        <a:cs typeface="Times New Roman"/>
                      </a:endParaRPr>
                    </a:p>
                  </a:txBody>
                  <a:tcPr marL="68580" marR="68580" marT="0" marB="0" anchor="b"/>
                </a:tc>
                <a:extLst>
                  <a:ext uri="{0D108BD9-81ED-4DB2-BD59-A6C34878D82A}">
                    <a16:rowId xmlns:a16="http://schemas.microsoft.com/office/drawing/2014/main" val="10010"/>
                  </a:ext>
                </a:extLst>
              </a:tr>
            </a:tbl>
          </a:graphicData>
        </a:graphic>
      </p:graphicFrame>
      <p:sp>
        <p:nvSpPr>
          <p:cNvPr id="3" name="TextBox 2"/>
          <p:cNvSpPr txBox="1"/>
          <p:nvPr/>
        </p:nvSpPr>
        <p:spPr>
          <a:xfrm>
            <a:off x="381000" y="1490551"/>
            <a:ext cx="8229600" cy="646331"/>
          </a:xfrm>
          <a:prstGeom prst="rect">
            <a:avLst/>
          </a:prstGeom>
          <a:noFill/>
        </p:spPr>
        <p:txBody>
          <a:bodyPr wrap="square" rtlCol="0">
            <a:spAutoFit/>
          </a:bodyPr>
          <a:lstStyle/>
          <a:p>
            <a:r>
              <a:rPr lang="en-US" dirty="0"/>
              <a:t>Mandatory catcher-vessel coverage requirements, per </a:t>
            </a:r>
            <a:r>
              <a:rPr lang="en-US" b="1" dirty="0"/>
              <a:t>5 AAC 39.645</a:t>
            </a:r>
            <a:r>
              <a:rPr lang="en-US" dirty="0"/>
              <a:t>. </a:t>
            </a:r>
          </a:p>
          <a:p>
            <a:r>
              <a:rPr lang="en-US" dirty="0"/>
              <a:t>All vessels processing crab must carry observers.</a:t>
            </a:r>
            <a:endParaRPr lang="en-US" dirty="0">
              <a:effectLst/>
            </a:endParaRPr>
          </a:p>
        </p:txBody>
      </p:sp>
      <p:sp>
        <p:nvSpPr>
          <p:cNvPr id="4" name="TextBox 3"/>
          <p:cNvSpPr txBox="1"/>
          <p:nvPr/>
        </p:nvSpPr>
        <p:spPr>
          <a:xfrm>
            <a:off x="381000" y="6019800"/>
            <a:ext cx="8229600" cy="738664"/>
          </a:xfrm>
          <a:prstGeom prst="rect">
            <a:avLst/>
          </a:prstGeom>
          <a:noFill/>
        </p:spPr>
        <p:txBody>
          <a:bodyPr wrap="square" rtlCol="0">
            <a:spAutoFit/>
          </a:bodyPr>
          <a:lstStyle/>
          <a:p>
            <a:r>
              <a:rPr lang="en-US" sz="1400" b="1" baseline="30000" dirty="0"/>
              <a:t>a</a:t>
            </a:r>
            <a:r>
              <a:rPr lang="en-US" sz="1400" b="1" dirty="0"/>
              <a:t> </a:t>
            </a:r>
            <a:r>
              <a:rPr lang="en-US" sz="1400" dirty="0"/>
              <a:t>Vessels required to carry observers are randomly selected.</a:t>
            </a:r>
            <a:endParaRPr lang="en-US" sz="1400" b="1" baseline="30000" dirty="0"/>
          </a:p>
          <a:p>
            <a:r>
              <a:rPr lang="en-US" sz="1400" b="1" baseline="30000" dirty="0"/>
              <a:t>b</a:t>
            </a:r>
            <a:r>
              <a:rPr lang="en-US" sz="1400" b="1" dirty="0"/>
              <a:t> </a:t>
            </a:r>
            <a:r>
              <a:rPr lang="en-US" sz="1400" dirty="0"/>
              <a:t>All catcher vessels must carry an observer during harvest of 50% of total landed catch weight in each three-month trimester of nine-month season Aug 1 – Oct 31; Nov 1 – Jan 31; Feb 1 – April 30. </a:t>
            </a:r>
            <a:endParaRPr lang="en-US" sz="1400" dirty="0">
              <a:effectLst/>
            </a:endParaRPr>
          </a:p>
        </p:txBody>
      </p:sp>
      <p:sp>
        <p:nvSpPr>
          <p:cNvPr id="5" name="Title 4">
            <a:extLst>
              <a:ext uri="{FF2B5EF4-FFF2-40B4-BE49-F238E27FC236}">
                <a16:creationId xmlns:a16="http://schemas.microsoft.com/office/drawing/2014/main" id="{718ED18D-D906-4027-B751-19307AAAF092}"/>
              </a:ext>
            </a:extLst>
          </p:cNvPr>
          <p:cNvSpPr>
            <a:spLocks noGrp="1"/>
          </p:cNvSpPr>
          <p:nvPr>
            <p:ph type="title"/>
          </p:nvPr>
        </p:nvSpPr>
        <p:spPr>
          <a:xfrm>
            <a:off x="348732" y="164988"/>
            <a:ext cx="8795268" cy="1325563"/>
          </a:xfrm>
        </p:spPr>
        <p:txBody>
          <a:bodyPr/>
          <a:lstStyle/>
          <a:p>
            <a:r>
              <a:rPr lang="en-US" dirty="0"/>
              <a:t>Directed fishery observer coverage</a:t>
            </a:r>
          </a:p>
        </p:txBody>
      </p:sp>
      <p:sp>
        <p:nvSpPr>
          <p:cNvPr id="6" name="Slide Number Placeholder 5">
            <a:extLst>
              <a:ext uri="{FF2B5EF4-FFF2-40B4-BE49-F238E27FC236}">
                <a16:creationId xmlns:a16="http://schemas.microsoft.com/office/drawing/2014/main" id="{3B2EF56F-69EF-442F-8011-0A2BAA923963}"/>
              </a:ext>
            </a:extLst>
          </p:cNvPr>
          <p:cNvSpPr>
            <a:spLocks noGrp="1"/>
          </p:cNvSpPr>
          <p:nvPr>
            <p:ph type="sldNum" sz="quarter" idx="12"/>
          </p:nvPr>
        </p:nvSpPr>
        <p:spPr/>
        <p:txBody>
          <a:bodyPr/>
          <a:lstStyle/>
          <a:p>
            <a:fld id="{5435DE04-DB9A-4276-9B0D-516C5FE5169B}" type="slidenum">
              <a:rPr lang="en-US" smtClean="0"/>
              <a:t>2</a:t>
            </a:fld>
            <a:endParaRPr lang="en-US"/>
          </a:p>
        </p:txBody>
      </p:sp>
      <p:sp>
        <p:nvSpPr>
          <p:cNvPr id="7" name="TextBox 6">
            <a:extLst>
              <a:ext uri="{FF2B5EF4-FFF2-40B4-BE49-F238E27FC236}">
                <a16:creationId xmlns:a16="http://schemas.microsoft.com/office/drawing/2014/main" id="{F75E8D90-4127-4F71-A246-DBEC8D44371B}"/>
              </a:ext>
            </a:extLst>
          </p:cNvPr>
          <p:cNvSpPr txBox="1"/>
          <p:nvPr/>
        </p:nvSpPr>
        <p:spPr>
          <a:xfrm>
            <a:off x="6490996" y="2237836"/>
            <a:ext cx="2437343"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a:t>2020/21:</a:t>
            </a:r>
            <a:r>
              <a:rPr lang="en-US" dirty="0"/>
              <a:t> Generally status quo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Despite </a:t>
            </a:r>
            <a:r>
              <a:rPr lang="en-US"/>
              <a:t>COVID challenges, no </a:t>
            </a:r>
            <a:r>
              <a:rPr lang="en-US" dirty="0"/>
              <a:t>reduction from data point of view</a:t>
            </a:r>
          </a:p>
        </p:txBody>
      </p:sp>
    </p:spTree>
    <p:extLst>
      <p:ext uri="{BB962C8B-B14F-4D97-AF65-F5344CB8AC3E}">
        <p14:creationId xmlns:p14="http://schemas.microsoft.com/office/powerpoint/2010/main" val="2241031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5CAA73-1223-4624-B795-955C525B3E32}"/>
              </a:ext>
            </a:extLst>
          </p:cNvPr>
          <p:cNvSpPr txBox="1">
            <a:spLocks/>
          </p:cNvSpPr>
          <p:nvPr/>
        </p:nvSpPr>
        <p:spPr>
          <a:xfrm>
            <a:off x="1257300" y="258308"/>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2020/21 BBRKC</a:t>
            </a:r>
          </a:p>
        </p:txBody>
      </p:sp>
      <p:sp>
        <p:nvSpPr>
          <p:cNvPr id="2" name="Slide Number Placeholder 1">
            <a:extLst>
              <a:ext uri="{FF2B5EF4-FFF2-40B4-BE49-F238E27FC236}">
                <a16:creationId xmlns:a16="http://schemas.microsoft.com/office/drawing/2014/main" id="{E12E9AB4-7E10-42D9-9F9F-BB7BF9A82E22}"/>
              </a:ext>
            </a:extLst>
          </p:cNvPr>
          <p:cNvSpPr>
            <a:spLocks noGrp="1"/>
          </p:cNvSpPr>
          <p:nvPr>
            <p:ph type="sldNum" sz="quarter" idx="12"/>
          </p:nvPr>
        </p:nvSpPr>
        <p:spPr/>
        <p:txBody>
          <a:bodyPr/>
          <a:lstStyle/>
          <a:p>
            <a:fld id="{5435DE04-DB9A-4276-9B0D-516C5FE5169B}" type="slidenum">
              <a:rPr lang="en-US" smtClean="0"/>
              <a:t>20</a:t>
            </a:fld>
            <a:endParaRPr lang="en-US"/>
          </a:p>
        </p:txBody>
      </p:sp>
      <p:pic>
        <p:nvPicPr>
          <p:cNvPr id="3" name="Picture 2">
            <a:extLst>
              <a:ext uri="{FF2B5EF4-FFF2-40B4-BE49-F238E27FC236}">
                <a16:creationId xmlns:a16="http://schemas.microsoft.com/office/drawing/2014/main" id="{B1C5F8A2-0685-4E7F-B7DA-B9E0A0471B00}"/>
              </a:ext>
            </a:extLst>
          </p:cNvPr>
          <p:cNvPicPr>
            <a:picLocks noChangeAspect="1"/>
          </p:cNvPicPr>
          <p:nvPr/>
        </p:nvPicPr>
        <p:blipFill>
          <a:blip r:embed="rId2"/>
          <a:stretch>
            <a:fillRect/>
          </a:stretch>
        </p:blipFill>
        <p:spPr>
          <a:xfrm>
            <a:off x="628650" y="2108396"/>
            <a:ext cx="6229350" cy="3739686"/>
          </a:xfrm>
          <a:prstGeom prst="rect">
            <a:avLst/>
          </a:prstGeom>
        </p:spPr>
      </p:pic>
    </p:spTree>
    <p:extLst>
      <p:ext uri="{BB962C8B-B14F-4D97-AF65-F5344CB8AC3E}">
        <p14:creationId xmlns:p14="http://schemas.microsoft.com/office/powerpoint/2010/main" val="3705076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1D025-6F41-4B2E-8264-E8BEBDBBF823}"/>
              </a:ext>
            </a:extLst>
          </p:cNvPr>
          <p:cNvSpPr>
            <a:spLocks noGrp="1"/>
          </p:cNvSpPr>
          <p:nvPr>
            <p:ph type="title"/>
          </p:nvPr>
        </p:nvSpPr>
        <p:spPr>
          <a:xfrm>
            <a:off x="532039" y="102791"/>
            <a:ext cx="8322712" cy="1325563"/>
          </a:xfrm>
        </p:spPr>
        <p:txBody>
          <a:bodyPr/>
          <a:lstStyle/>
          <a:p>
            <a:r>
              <a:rPr lang="en-US" dirty="0"/>
              <a:t>2020/21 BBRKC: observations from the fleet</a:t>
            </a:r>
          </a:p>
        </p:txBody>
      </p:sp>
      <p:sp>
        <p:nvSpPr>
          <p:cNvPr id="3" name="Content Placeholder 2">
            <a:extLst>
              <a:ext uri="{FF2B5EF4-FFF2-40B4-BE49-F238E27FC236}">
                <a16:creationId xmlns:a16="http://schemas.microsoft.com/office/drawing/2014/main" id="{D92A310B-B8B4-4EE9-9AE0-39292DB2E0A1}"/>
              </a:ext>
            </a:extLst>
          </p:cNvPr>
          <p:cNvSpPr>
            <a:spLocks noGrp="1"/>
          </p:cNvSpPr>
          <p:nvPr>
            <p:ph idx="1"/>
          </p:nvPr>
        </p:nvSpPr>
        <p:spPr>
          <a:xfrm>
            <a:off x="223935" y="1352939"/>
            <a:ext cx="8630816" cy="5262465"/>
          </a:xfrm>
        </p:spPr>
        <p:txBody>
          <a:bodyPr>
            <a:normAutofit/>
          </a:bodyPr>
          <a:lstStyle/>
          <a:p>
            <a:endParaRPr lang="en-US" sz="2400" dirty="0"/>
          </a:p>
          <a:p>
            <a:endParaRPr lang="en-US" sz="2400" dirty="0"/>
          </a:p>
          <a:p>
            <a:r>
              <a:rPr lang="en-US" sz="2400" dirty="0"/>
              <a:t>Effort was well distributed across the fishing grounds, with vessels fishing more of the “traditional” areas to the east.  </a:t>
            </a:r>
          </a:p>
          <a:p>
            <a:r>
              <a:rPr lang="en-US" sz="2400" dirty="0"/>
              <a:t>Captains reported high CPUE fishing with nearly all new shell crab. </a:t>
            </a:r>
          </a:p>
          <a:p>
            <a:r>
              <a:rPr lang="en-US" sz="2400" dirty="0"/>
              <a:t>Majority of captains reported that they saw more recruits in the pots than in the two previous seasons. </a:t>
            </a:r>
          </a:p>
          <a:p>
            <a:r>
              <a:rPr lang="en-US" sz="2400" dirty="0"/>
              <a:t>Most captains reported seeing “some” females. </a:t>
            </a:r>
          </a:p>
          <a:p>
            <a:pPr marL="342900" marR="0" lvl="0" indent="-342900">
              <a:lnSpc>
                <a:spcPct val="107000"/>
              </a:lnSpc>
              <a:spcBef>
                <a:spcPts val="0"/>
              </a:spcBef>
              <a:spcAft>
                <a:spcPts val="800"/>
              </a:spcAft>
              <a:buFont typeface="Symbol" panose="05050102010706020507" pitchFamily="18" charset="2"/>
              <a:buChar char=""/>
            </a:pPr>
            <a:endParaRPr lang="en-US" sz="2400"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75C4F2D-895A-41EA-A56E-47BD2BE90115}"/>
              </a:ext>
            </a:extLst>
          </p:cNvPr>
          <p:cNvSpPr>
            <a:spLocks noGrp="1"/>
          </p:cNvSpPr>
          <p:nvPr>
            <p:ph type="sldNum" sz="quarter" idx="12"/>
          </p:nvPr>
        </p:nvSpPr>
        <p:spPr/>
        <p:txBody>
          <a:bodyPr/>
          <a:lstStyle/>
          <a:p>
            <a:fld id="{5435DE04-DB9A-4276-9B0D-516C5FE5169B}" type="slidenum">
              <a:rPr lang="en-US" smtClean="0"/>
              <a:t>21</a:t>
            </a:fld>
            <a:endParaRPr lang="en-US"/>
          </a:p>
        </p:txBody>
      </p:sp>
    </p:spTree>
    <p:extLst>
      <p:ext uri="{BB962C8B-B14F-4D97-AF65-F5344CB8AC3E}">
        <p14:creationId xmlns:p14="http://schemas.microsoft.com/office/powerpoint/2010/main" val="3769235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2D1A90-C723-44D5-952A-64D2EA17A3C0}"/>
              </a:ext>
            </a:extLst>
          </p:cNvPr>
          <p:cNvSpPr>
            <a:spLocks noGrp="1"/>
          </p:cNvSpPr>
          <p:nvPr>
            <p:ph type="sldNum" sz="quarter" idx="12"/>
          </p:nvPr>
        </p:nvSpPr>
        <p:spPr/>
        <p:txBody>
          <a:bodyPr/>
          <a:lstStyle/>
          <a:p>
            <a:fld id="{5435DE04-DB9A-4276-9B0D-516C5FE5169B}" type="slidenum">
              <a:rPr lang="en-US" smtClean="0"/>
              <a:t>22</a:t>
            </a:fld>
            <a:endParaRPr lang="en-US"/>
          </a:p>
        </p:txBody>
      </p:sp>
      <p:pic>
        <p:nvPicPr>
          <p:cNvPr id="4" name="Picture 3">
            <a:extLst>
              <a:ext uri="{FF2B5EF4-FFF2-40B4-BE49-F238E27FC236}">
                <a16:creationId xmlns:a16="http://schemas.microsoft.com/office/drawing/2014/main" id="{FF8912D9-3015-4E7D-9AFC-56290BF9B729}"/>
              </a:ext>
            </a:extLst>
          </p:cNvPr>
          <p:cNvPicPr>
            <a:picLocks noChangeAspect="1"/>
          </p:cNvPicPr>
          <p:nvPr/>
        </p:nvPicPr>
        <p:blipFill>
          <a:blip r:embed="rId2"/>
          <a:stretch>
            <a:fillRect/>
          </a:stretch>
        </p:blipFill>
        <p:spPr>
          <a:xfrm>
            <a:off x="1372000" y="233762"/>
            <a:ext cx="6400000" cy="6390476"/>
          </a:xfrm>
          <a:prstGeom prst="rect">
            <a:avLst/>
          </a:prstGeom>
        </p:spPr>
      </p:pic>
    </p:spTree>
    <p:extLst>
      <p:ext uri="{BB962C8B-B14F-4D97-AF65-F5344CB8AC3E}">
        <p14:creationId xmlns:p14="http://schemas.microsoft.com/office/powerpoint/2010/main" val="244934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B561969-4598-4671-9373-8E606AA9C082}"/>
              </a:ext>
            </a:extLst>
          </p:cNvPr>
          <p:cNvSpPr/>
          <p:nvPr/>
        </p:nvSpPr>
        <p:spPr>
          <a:xfrm>
            <a:off x="6073004" y="3465117"/>
            <a:ext cx="533400" cy="51435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 name="Slide Number Placeholder 1">
            <a:extLst>
              <a:ext uri="{FF2B5EF4-FFF2-40B4-BE49-F238E27FC236}">
                <a16:creationId xmlns:a16="http://schemas.microsoft.com/office/drawing/2014/main" id="{2C6D4458-9794-4B0F-A015-7567E9D723A3}"/>
              </a:ext>
            </a:extLst>
          </p:cNvPr>
          <p:cNvSpPr>
            <a:spLocks noGrp="1"/>
          </p:cNvSpPr>
          <p:nvPr>
            <p:ph type="sldNum" sz="quarter" idx="12"/>
          </p:nvPr>
        </p:nvSpPr>
        <p:spPr/>
        <p:txBody>
          <a:bodyPr/>
          <a:lstStyle/>
          <a:p>
            <a:fld id="{5435DE04-DB9A-4276-9B0D-516C5FE5169B}" type="slidenum">
              <a:rPr lang="en-US" smtClean="0"/>
              <a:t>23</a:t>
            </a:fld>
            <a:endParaRPr lang="en-US"/>
          </a:p>
        </p:txBody>
      </p:sp>
      <p:pic>
        <p:nvPicPr>
          <p:cNvPr id="4" name="Picture 3" descr="Chart, line chart&#10;&#10;Description automatically generated">
            <a:extLst>
              <a:ext uri="{FF2B5EF4-FFF2-40B4-BE49-F238E27FC236}">
                <a16:creationId xmlns:a16="http://schemas.microsoft.com/office/drawing/2014/main" id="{7F82EBC1-20E6-4241-8FAA-CE84BD5DD78C}"/>
              </a:ext>
            </a:extLst>
          </p:cNvPr>
          <p:cNvPicPr>
            <a:picLocks noChangeAspect="1"/>
          </p:cNvPicPr>
          <p:nvPr/>
        </p:nvPicPr>
        <p:blipFill>
          <a:blip r:embed="rId2"/>
          <a:stretch>
            <a:fillRect/>
          </a:stretch>
        </p:blipFill>
        <p:spPr>
          <a:xfrm>
            <a:off x="1371600" y="233362"/>
            <a:ext cx="6400800" cy="6391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Box 1">
            <a:extLst>
              <a:ext uri="{FF2B5EF4-FFF2-40B4-BE49-F238E27FC236}">
                <a16:creationId xmlns:a16="http://schemas.microsoft.com/office/drawing/2014/main" id="{F7814DF3-0D52-4572-9C92-A08B0A9D99A9}"/>
              </a:ext>
            </a:extLst>
          </p:cNvPr>
          <p:cNvSpPr txBox="1">
            <a:spLocks noChangeArrowheads="1"/>
          </p:cNvSpPr>
          <p:nvPr/>
        </p:nvSpPr>
        <p:spPr bwMode="auto">
          <a:xfrm>
            <a:off x="6482443" y="1635116"/>
            <a:ext cx="2514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indent="0"/>
            <a:r>
              <a:rPr lang="en-US" altLang="en-US" dirty="0"/>
              <a:t>Ratio of sublegal crabs up in recent years, but comparable to the long-term trends</a:t>
            </a:r>
          </a:p>
          <a:p>
            <a:pPr marL="0" indent="0"/>
            <a:endParaRPr lang="en-US" altLang="en-US" dirty="0"/>
          </a:p>
          <a:p>
            <a:pPr marL="0" indent="0"/>
            <a:r>
              <a:rPr lang="en-US" altLang="en-US" dirty="0"/>
              <a:t>Vessels were seeing more sublegal male crabs  than they have since 2011-ish</a:t>
            </a:r>
          </a:p>
          <a:p>
            <a:pPr marL="0" indent="0"/>
            <a:endParaRPr lang="en-US" altLang="en-US" dirty="0"/>
          </a:p>
          <a:p>
            <a:pPr marL="0" indent="0"/>
            <a:endParaRPr lang="en-US" altLang="en-US" dirty="0"/>
          </a:p>
          <a:p>
            <a:pPr marL="0" indent="0"/>
            <a:endParaRPr lang="en-GB" altLang="en-US" dirty="0"/>
          </a:p>
        </p:txBody>
      </p:sp>
      <p:sp>
        <p:nvSpPr>
          <p:cNvPr id="2" name="Slide Number Placeholder 1">
            <a:extLst>
              <a:ext uri="{FF2B5EF4-FFF2-40B4-BE49-F238E27FC236}">
                <a16:creationId xmlns:a16="http://schemas.microsoft.com/office/drawing/2014/main" id="{44B1A03D-AEFB-4A42-A9A3-5ADE4C2C7850}"/>
              </a:ext>
            </a:extLst>
          </p:cNvPr>
          <p:cNvSpPr>
            <a:spLocks noGrp="1"/>
          </p:cNvSpPr>
          <p:nvPr>
            <p:ph type="sldNum" sz="quarter" idx="12"/>
          </p:nvPr>
        </p:nvSpPr>
        <p:spPr/>
        <p:txBody>
          <a:bodyPr/>
          <a:lstStyle/>
          <a:p>
            <a:fld id="{5435DE04-DB9A-4276-9B0D-516C5FE5169B}" type="slidenum">
              <a:rPr lang="en-US" smtClean="0"/>
              <a:t>24</a:t>
            </a:fld>
            <a:endParaRPr lang="en-US"/>
          </a:p>
        </p:txBody>
      </p:sp>
      <p:pic>
        <p:nvPicPr>
          <p:cNvPr id="5" name="Picture 4">
            <a:extLst>
              <a:ext uri="{FF2B5EF4-FFF2-40B4-BE49-F238E27FC236}">
                <a16:creationId xmlns:a16="http://schemas.microsoft.com/office/drawing/2014/main" id="{55F0E869-EA96-4C1A-9E9E-394FD164EBC2}"/>
              </a:ext>
            </a:extLst>
          </p:cNvPr>
          <p:cNvPicPr>
            <a:picLocks noChangeAspect="1"/>
          </p:cNvPicPr>
          <p:nvPr/>
        </p:nvPicPr>
        <p:blipFill>
          <a:blip r:embed="rId2"/>
          <a:stretch>
            <a:fillRect/>
          </a:stretch>
        </p:blipFill>
        <p:spPr>
          <a:xfrm>
            <a:off x="228600" y="330201"/>
            <a:ext cx="6400800" cy="639127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258E84-491C-489D-BD44-F4273D39C074}"/>
              </a:ext>
            </a:extLst>
          </p:cNvPr>
          <p:cNvPicPr>
            <a:picLocks noChangeAspect="1"/>
          </p:cNvPicPr>
          <p:nvPr/>
        </p:nvPicPr>
        <p:blipFill>
          <a:blip r:embed="rId2"/>
          <a:stretch>
            <a:fillRect/>
          </a:stretch>
        </p:blipFill>
        <p:spPr>
          <a:xfrm>
            <a:off x="1301620" y="233762"/>
            <a:ext cx="6400000" cy="6390476"/>
          </a:xfrm>
          <a:prstGeom prst="rect">
            <a:avLst/>
          </a:prstGeom>
        </p:spPr>
      </p:pic>
      <p:sp>
        <p:nvSpPr>
          <p:cNvPr id="2" name="Slide Number Placeholder 1">
            <a:extLst>
              <a:ext uri="{FF2B5EF4-FFF2-40B4-BE49-F238E27FC236}">
                <a16:creationId xmlns:a16="http://schemas.microsoft.com/office/drawing/2014/main" id="{D71E7495-918E-4763-B2A9-179E9A4C85EF}"/>
              </a:ext>
            </a:extLst>
          </p:cNvPr>
          <p:cNvSpPr>
            <a:spLocks noGrp="1"/>
          </p:cNvSpPr>
          <p:nvPr>
            <p:ph type="sldNum" sz="quarter" idx="12"/>
          </p:nvPr>
        </p:nvSpPr>
        <p:spPr/>
        <p:txBody>
          <a:bodyPr/>
          <a:lstStyle/>
          <a:p>
            <a:fld id="{5435DE04-DB9A-4276-9B0D-516C5FE5169B}" type="slidenum">
              <a:rPr lang="en-US" smtClean="0"/>
              <a:t>25</a:t>
            </a:fld>
            <a:endParaRPr lang="en-US"/>
          </a:p>
        </p:txBody>
      </p:sp>
    </p:spTree>
    <p:extLst>
      <p:ext uri="{BB962C8B-B14F-4D97-AF65-F5344CB8AC3E}">
        <p14:creationId xmlns:p14="http://schemas.microsoft.com/office/powerpoint/2010/main" val="357901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249" y="582690"/>
            <a:ext cx="8229600" cy="676014"/>
          </a:xfrm>
        </p:spPr>
        <p:txBody>
          <a:bodyPr>
            <a:normAutofit fontScale="90000"/>
          </a:bodyPr>
          <a:lstStyle/>
          <a:p>
            <a:pPr algn="ctr"/>
            <a:r>
              <a:rPr lang="en-US" dirty="0"/>
              <a:t>Bristol Bay Red King Crab Incidental Catch in </a:t>
            </a:r>
            <a:r>
              <a:rPr lang="en-US" dirty="0" err="1"/>
              <a:t>Groundfish</a:t>
            </a:r>
            <a:r>
              <a:rPr lang="en-US" dirty="0"/>
              <a:t> Fisheries</a:t>
            </a:r>
            <a:br>
              <a:rPr lang="en-US" dirty="0"/>
            </a:br>
            <a:endParaRPr lang="en-US" dirty="0"/>
          </a:p>
        </p:txBody>
      </p:sp>
      <p:sp>
        <p:nvSpPr>
          <p:cNvPr id="3" name="Slide Number Placeholder 2">
            <a:extLst>
              <a:ext uri="{FF2B5EF4-FFF2-40B4-BE49-F238E27FC236}">
                <a16:creationId xmlns:a16="http://schemas.microsoft.com/office/drawing/2014/main" id="{FF10A98F-BEA5-44A8-98C3-C67319606590}"/>
              </a:ext>
            </a:extLst>
          </p:cNvPr>
          <p:cNvSpPr>
            <a:spLocks noGrp="1"/>
          </p:cNvSpPr>
          <p:nvPr>
            <p:ph type="sldNum" sz="quarter" idx="12"/>
          </p:nvPr>
        </p:nvSpPr>
        <p:spPr/>
        <p:txBody>
          <a:bodyPr/>
          <a:lstStyle/>
          <a:p>
            <a:fld id="{5435DE04-DB9A-4276-9B0D-516C5FE5169B}" type="slidenum">
              <a:rPr lang="en-US" smtClean="0"/>
              <a:t>26</a:t>
            </a:fld>
            <a:endParaRPr lang="en-US" dirty="0"/>
          </a:p>
        </p:txBody>
      </p:sp>
      <p:pic>
        <p:nvPicPr>
          <p:cNvPr id="7" name="Content Placeholder 4">
            <a:extLst>
              <a:ext uri="{FF2B5EF4-FFF2-40B4-BE49-F238E27FC236}">
                <a16:creationId xmlns:a16="http://schemas.microsoft.com/office/drawing/2014/main" id="{6060B11A-0852-48C2-B51B-311C0669E90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74173" y="1524422"/>
            <a:ext cx="6769827" cy="3809156"/>
          </a:xfrm>
          <a:prstGeom prst="rect">
            <a:avLst/>
          </a:prstGeom>
          <a:ln>
            <a:solidFill>
              <a:schemeClr val="accent1"/>
            </a:solidFill>
          </a:ln>
        </p:spPr>
      </p:pic>
      <p:sp>
        <p:nvSpPr>
          <p:cNvPr id="8" name="TextBox 7">
            <a:extLst>
              <a:ext uri="{FF2B5EF4-FFF2-40B4-BE49-F238E27FC236}">
                <a16:creationId xmlns:a16="http://schemas.microsoft.com/office/drawing/2014/main" id="{1F5278D3-78DE-4833-AF15-DB7CA14EA8EE}"/>
              </a:ext>
            </a:extLst>
          </p:cNvPr>
          <p:cNvSpPr txBox="1"/>
          <p:nvPr/>
        </p:nvSpPr>
        <p:spPr>
          <a:xfrm>
            <a:off x="50851" y="990505"/>
            <a:ext cx="2209799" cy="4247317"/>
          </a:xfrm>
          <a:prstGeom prst="rect">
            <a:avLst/>
          </a:prstGeom>
          <a:noFill/>
        </p:spPr>
        <p:txBody>
          <a:bodyPr wrap="square" rtlCol="0">
            <a:spAutoFit/>
          </a:bodyPr>
          <a:lstStyle/>
          <a:p>
            <a:pPr marL="285750" indent="-285750">
              <a:buFont typeface="Arial" panose="020B0604020202020204" pitchFamily="34" charset="0"/>
              <a:buChar char="•"/>
            </a:pPr>
            <a:r>
              <a:rPr lang="en-US" dirty="0"/>
              <a:t>Most fixed gear bycatch is in the Pacific cod fishery using pot gear.</a:t>
            </a:r>
          </a:p>
          <a:p>
            <a:pPr marL="285750" indent="-285750">
              <a:buFont typeface="Arial" panose="020B0604020202020204" pitchFamily="34" charset="0"/>
              <a:buChar char="•"/>
            </a:pPr>
            <a:r>
              <a:rPr lang="en-US" dirty="0"/>
              <a:t>In most years there is more RKC bycatch in the Pacific cod pot fisheries in the fall.</a:t>
            </a:r>
          </a:p>
          <a:p>
            <a:pPr marL="285750" indent="-285750">
              <a:buFont typeface="Arial" panose="020B0604020202020204" pitchFamily="34" charset="0"/>
              <a:buChar char="•"/>
            </a:pPr>
            <a:r>
              <a:rPr lang="en-US" dirty="0"/>
              <a:t>During the 2020/21 crab year most RKC bycatch in Pacific cod pot fisheries was in the winter.</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4D18CA0A-8C62-42CD-A466-95D1DCAB1580}"/>
              </a:ext>
            </a:extLst>
          </p:cNvPr>
          <p:cNvSpPr txBox="1"/>
          <p:nvPr/>
        </p:nvSpPr>
        <p:spPr>
          <a:xfrm>
            <a:off x="250099" y="5379270"/>
            <a:ext cx="889390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Lower RKC rates during the 2020/21 crab year in the fixed gear sectors could be due to:</a:t>
            </a:r>
          </a:p>
          <a:p>
            <a:pPr marL="742950" lvl="1" indent="-285750">
              <a:buFont typeface="Arial" panose="020B0604020202020204" pitchFamily="34" charset="0"/>
              <a:buChar char="•"/>
            </a:pPr>
            <a:r>
              <a:rPr lang="en-US" dirty="0"/>
              <a:t>Lower observer coverage in the pot Pacific cod fishery in the fall of 2020 due to COVID (although there was EM data in this sector)</a:t>
            </a:r>
          </a:p>
          <a:p>
            <a:pPr marL="742950" lvl="1" indent="-285750">
              <a:buFont typeface="Arial" panose="020B0604020202020204" pitchFamily="34" charset="0"/>
              <a:buChar char="•"/>
            </a:pPr>
            <a:r>
              <a:rPr lang="en-US" dirty="0"/>
              <a:t>Lower Pacific cod TACs</a:t>
            </a:r>
          </a:p>
          <a:p>
            <a:pPr marL="742950" lvl="1" indent="-285750">
              <a:buFont typeface="Arial" panose="020B0604020202020204" pitchFamily="34" charset="0"/>
              <a:buChar char="•"/>
            </a:pPr>
            <a:r>
              <a:rPr lang="en-US" dirty="0"/>
              <a:t>Pacific cod pot fleet using more gear with crab excluders</a:t>
            </a:r>
          </a:p>
        </p:txBody>
      </p:sp>
    </p:spTree>
    <p:extLst>
      <p:ext uri="{BB962C8B-B14F-4D97-AF65-F5344CB8AC3E}">
        <p14:creationId xmlns:p14="http://schemas.microsoft.com/office/powerpoint/2010/main" val="671478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39" y="573110"/>
            <a:ext cx="8760541" cy="676014"/>
          </a:xfrm>
        </p:spPr>
        <p:txBody>
          <a:bodyPr>
            <a:normAutofit fontScale="90000"/>
          </a:bodyPr>
          <a:lstStyle/>
          <a:p>
            <a:pPr algn="ctr"/>
            <a:r>
              <a:rPr lang="en-US" dirty="0"/>
              <a:t>Bristol Bay Red King Crab Trawl Incidental Catch by Trip Target</a:t>
            </a:r>
          </a:p>
        </p:txBody>
      </p:sp>
      <p:sp>
        <p:nvSpPr>
          <p:cNvPr id="3" name="Slide Number Placeholder 2">
            <a:extLst>
              <a:ext uri="{FF2B5EF4-FFF2-40B4-BE49-F238E27FC236}">
                <a16:creationId xmlns:a16="http://schemas.microsoft.com/office/drawing/2014/main" id="{E5B65C27-049D-4708-85FE-DAE97710F8EA}"/>
              </a:ext>
            </a:extLst>
          </p:cNvPr>
          <p:cNvSpPr>
            <a:spLocks noGrp="1"/>
          </p:cNvSpPr>
          <p:nvPr>
            <p:ph type="sldNum" sz="quarter" idx="12"/>
          </p:nvPr>
        </p:nvSpPr>
        <p:spPr/>
        <p:txBody>
          <a:bodyPr/>
          <a:lstStyle/>
          <a:p>
            <a:fld id="{5435DE04-DB9A-4276-9B0D-516C5FE5169B}" type="slidenum">
              <a:rPr lang="en-US" smtClean="0"/>
              <a:t>27</a:t>
            </a:fld>
            <a:endParaRPr lang="en-US"/>
          </a:p>
        </p:txBody>
      </p:sp>
      <p:pic>
        <p:nvPicPr>
          <p:cNvPr id="7" name="Content Placeholder 6">
            <a:extLst>
              <a:ext uri="{FF2B5EF4-FFF2-40B4-BE49-F238E27FC236}">
                <a16:creationId xmlns:a16="http://schemas.microsoft.com/office/drawing/2014/main" id="{5EFB8F13-1F7E-4337-9DB0-730578358BA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11199" y="1410892"/>
            <a:ext cx="7447751" cy="4330730"/>
          </a:xfrm>
          <a:ln>
            <a:solidFill>
              <a:schemeClr val="tx1"/>
            </a:solidFill>
          </a:ln>
        </p:spPr>
      </p:pic>
      <p:sp>
        <p:nvSpPr>
          <p:cNvPr id="8" name="Rectangle 7">
            <a:extLst>
              <a:ext uri="{FF2B5EF4-FFF2-40B4-BE49-F238E27FC236}">
                <a16:creationId xmlns:a16="http://schemas.microsoft.com/office/drawing/2014/main" id="{60B478B4-5E19-4D26-852A-D656B6CDAC80}"/>
              </a:ext>
            </a:extLst>
          </p:cNvPr>
          <p:cNvSpPr/>
          <p:nvPr/>
        </p:nvSpPr>
        <p:spPr>
          <a:xfrm>
            <a:off x="350981" y="5683687"/>
            <a:ext cx="9033164" cy="923330"/>
          </a:xfrm>
          <a:prstGeom prst="rect">
            <a:avLst/>
          </a:prstGeom>
        </p:spPr>
        <p:txBody>
          <a:bodyPr wrap="square">
            <a:spAutoFit/>
          </a:bodyPr>
          <a:lstStyle/>
          <a:p>
            <a:pPr marL="285750" indent="-285750">
              <a:buFont typeface="Arial" panose="020B0604020202020204" pitchFamily="34" charset="0"/>
              <a:buChar char="•"/>
            </a:pPr>
            <a:r>
              <a:rPr lang="en-US" dirty="0"/>
              <a:t>Rock sole and yellowfin sole are often targeted during the same fishing trip.</a:t>
            </a:r>
          </a:p>
          <a:p>
            <a:pPr marL="285750" indent="-285750">
              <a:buFont typeface="Arial" panose="020B0604020202020204" pitchFamily="34" charset="0"/>
              <a:buChar char="•"/>
            </a:pPr>
            <a:r>
              <a:rPr lang="en-US" dirty="0"/>
              <a:t>“Other” species includes: Alaska plaice, </a:t>
            </a:r>
            <a:r>
              <a:rPr lang="en-US" dirty="0" err="1"/>
              <a:t>arrowtooth</a:t>
            </a:r>
            <a:r>
              <a:rPr lang="en-US" dirty="0"/>
              <a:t> flounder, Atka mackerel, Greenland turbot, Kamchatka flounder, other flatfish, Pacific cod, rockfish, and </a:t>
            </a:r>
            <a:r>
              <a:rPr lang="en-US" dirty="0" err="1"/>
              <a:t>pollock</a:t>
            </a:r>
            <a:r>
              <a:rPr lang="en-US" dirty="0"/>
              <a:t>.</a:t>
            </a:r>
          </a:p>
        </p:txBody>
      </p:sp>
    </p:spTree>
    <p:extLst>
      <p:ext uri="{BB962C8B-B14F-4D97-AF65-F5344CB8AC3E}">
        <p14:creationId xmlns:p14="http://schemas.microsoft.com/office/powerpoint/2010/main" val="2643146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8813F3-6861-4BA3-9295-386B941D8F21}"/>
              </a:ext>
            </a:extLst>
          </p:cNvPr>
          <p:cNvPicPr>
            <a:picLocks noChangeAspect="1"/>
          </p:cNvPicPr>
          <p:nvPr/>
        </p:nvPicPr>
        <p:blipFill>
          <a:blip r:embed="rId2">
            <a:alphaModFix amt="50000"/>
            <a:extLst>
              <a:ext uri="{28A0092B-C50C-407E-A947-70E740481C1C}">
                <a14:useLocalDpi xmlns:a14="http://schemas.microsoft.com/office/drawing/2010/main"/>
              </a:ext>
            </a:extLst>
          </a:blip>
          <a:stretch>
            <a:fillRect/>
          </a:stretch>
        </p:blipFill>
        <p:spPr>
          <a:xfrm>
            <a:off x="-1" y="-1"/>
            <a:ext cx="9144001" cy="6858001"/>
          </a:xfrm>
          <a:prstGeom prst="rect">
            <a:avLst/>
          </a:prstGeom>
        </p:spPr>
      </p:pic>
      <p:sp>
        <p:nvSpPr>
          <p:cNvPr id="2" name="Title 1">
            <a:extLst>
              <a:ext uri="{FF2B5EF4-FFF2-40B4-BE49-F238E27FC236}">
                <a16:creationId xmlns:a16="http://schemas.microsoft.com/office/drawing/2014/main" id="{EF8E92EC-D0F1-46E6-ABAF-C3DE3FC4768D}"/>
              </a:ext>
            </a:extLst>
          </p:cNvPr>
          <p:cNvSpPr>
            <a:spLocks noGrp="1"/>
          </p:cNvSpPr>
          <p:nvPr>
            <p:ph type="title"/>
          </p:nvPr>
        </p:nvSpPr>
        <p:spPr>
          <a:xfrm>
            <a:off x="2054347" y="2766217"/>
            <a:ext cx="5035303" cy="1325563"/>
          </a:xfrm>
          <a:ln w="25400">
            <a:solidFill>
              <a:schemeClr val="tx1"/>
            </a:solidFill>
          </a:ln>
        </p:spPr>
        <p:txBody>
          <a:bodyPr>
            <a:normAutofit/>
          </a:bodyPr>
          <a:lstStyle/>
          <a:p>
            <a:pPr algn="ctr"/>
            <a:r>
              <a:rPr lang="en-US" sz="5400" b="1" dirty="0"/>
              <a:t>Snow crab</a:t>
            </a:r>
          </a:p>
        </p:txBody>
      </p:sp>
      <p:sp>
        <p:nvSpPr>
          <p:cNvPr id="3" name="Slide Number Placeholder 2">
            <a:extLst>
              <a:ext uri="{FF2B5EF4-FFF2-40B4-BE49-F238E27FC236}">
                <a16:creationId xmlns:a16="http://schemas.microsoft.com/office/drawing/2014/main" id="{0A98C0C9-FAAA-4BD9-A317-DA271A80ED53}"/>
              </a:ext>
            </a:extLst>
          </p:cNvPr>
          <p:cNvSpPr>
            <a:spLocks noGrp="1"/>
          </p:cNvSpPr>
          <p:nvPr>
            <p:ph type="sldNum" sz="quarter" idx="12"/>
          </p:nvPr>
        </p:nvSpPr>
        <p:spPr/>
        <p:txBody>
          <a:bodyPr/>
          <a:lstStyle/>
          <a:p>
            <a:fld id="{5435DE04-DB9A-4276-9B0D-516C5FE5169B}" type="slidenum">
              <a:rPr lang="en-US" smtClean="0"/>
              <a:t>28</a:t>
            </a:fld>
            <a:endParaRPr lang="en-US"/>
          </a:p>
        </p:txBody>
      </p:sp>
    </p:spTree>
    <p:extLst>
      <p:ext uri="{BB962C8B-B14F-4D97-AF65-F5344CB8AC3E}">
        <p14:creationId xmlns:p14="http://schemas.microsoft.com/office/powerpoint/2010/main" val="4194353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EA31AA-061A-4EF2-9AC6-C463F5038172}"/>
              </a:ext>
            </a:extLst>
          </p:cNvPr>
          <p:cNvSpPr>
            <a:spLocks noGrp="1"/>
          </p:cNvSpPr>
          <p:nvPr>
            <p:ph type="sldNum" sz="quarter" idx="12"/>
          </p:nvPr>
        </p:nvSpPr>
        <p:spPr/>
        <p:txBody>
          <a:bodyPr/>
          <a:lstStyle/>
          <a:p>
            <a:fld id="{5435DE04-DB9A-4276-9B0D-516C5FE5169B}" type="slidenum">
              <a:rPr lang="en-US" smtClean="0"/>
              <a:t>29</a:t>
            </a:fld>
            <a:endParaRPr lang="en-US"/>
          </a:p>
        </p:txBody>
      </p:sp>
      <p:pic>
        <p:nvPicPr>
          <p:cNvPr id="4" name="Picture 3">
            <a:extLst>
              <a:ext uri="{FF2B5EF4-FFF2-40B4-BE49-F238E27FC236}">
                <a16:creationId xmlns:a16="http://schemas.microsoft.com/office/drawing/2014/main" id="{F4A9C0F8-65AF-420F-AC8B-1D6454594112}"/>
              </a:ext>
            </a:extLst>
          </p:cNvPr>
          <p:cNvPicPr>
            <a:picLocks noChangeAspect="1"/>
          </p:cNvPicPr>
          <p:nvPr/>
        </p:nvPicPr>
        <p:blipFill>
          <a:blip r:embed="rId2"/>
          <a:stretch>
            <a:fillRect/>
          </a:stretch>
        </p:blipFill>
        <p:spPr>
          <a:xfrm>
            <a:off x="1372000" y="233762"/>
            <a:ext cx="6400000" cy="6390476"/>
          </a:xfrm>
          <a:prstGeom prst="rect">
            <a:avLst/>
          </a:prstGeom>
        </p:spPr>
      </p:pic>
    </p:spTree>
    <p:extLst>
      <p:ext uri="{BB962C8B-B14F-4D97-AF65-F5344CB8AC3E}">
        <p14:creationId xmlns:p14="http://schemas.microsoft.com/office/powerpoint/2010/main" val="258473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AB9C15-11EC-4A6F-A45C-5288B964DDB7}"/>
              </a:ext>
            </a:extLst>
          </p:cNvPr>
          <p:cNvSpPr txBox="1"/>
          <p:nvPr/>
        </p:nvSpPr>
        <p:spPr>
          <a:xfrm>
            <a:off x="467833" y="6209414"/>
            <a:ext cx="7368362" cy="369332"/>
          </a:xfrm>
          <a:prstGeom prst="rect">
            <a:avLst/>
          </a:prstGeom>
          <a:noFill/>
        </p:spPr>
        <p:txBody>
          <a:bodyPr wrap="square" rtlCol="0">
            <a:spAutoFit/>
          </a:bodyPr>
          <a:lstStyle/>
          <a:p>
            <a:r>
              <a:rPr lang="en-US" dirty="0"/>
              <a:t>*AIGKC calculated by trip because of trimester regulation</a:t>
            </a:r>
          </a:p>
        </p:txBody>
      </p:sp>
      <p:sp>
        <p:nvSpPr>
          <p:cNvPr id="4" name="Title 4">
            <a:extLst>
              <a:ext uri="{FF2B5EF4-FFF2-40B4-BE49-F238E27FC236}">
                <a16:creationId xmlns:a16="http://schemas.microsoft.com/office/drawing/2014/main" id="{28FB8299-587B-42C5-AEED-C5ACAEC339D2}"/>
              </a:ext>
            </a:extLst>
          </p:cNvPr>
          <p:cNvSpPr>
            <a:spLocks noGrp="1"/>
          </p:cNvSpPr>
          <p:nvPr>
            <p:ph type="title"/>
          </p:nvPr>
        </p:nvSpPr>
        <p:spPr>
          <a:xfrm>
            <a:off x="467833" y="0"/>
            <a:ext cx="8795268" cy="1325563"/>
          </a:xfrm>
        </p:spPr>
        <p:txBody>
          <a:bodyPr/>
          <a:lstStyle/>
          <a:p>
            <a:r>
              <a:rPr lang="en-US" dirty="0"/>
              <a:t>Directed fishery observer coverage</a:t>
            </a:r>
          </a:p>
        </p:txBody>
      </p:sp>
      <p:sp>
        <p:nvSpPr>
          <p:cNvPr id="2" name="Slide Number Placeholder 1">
            <a:extLst>
              <a:ext uri="{FF2B5EF4-FFF2-40B4-BE49-F238E27FC236}">
                <a16:creationId xmlns:a16="http://schemas.microsoft.com/office/drawing/2014/main" id="{75206204-3823-48B5-B028-F93E0D9E4593}"/>
              </a:ext>
            </a:extLst>
          </p:cNvPr>
          <p:cNvSpPr>
            <a:spLocks noGrp="1"/>
          </p:cNvSpPr>
          <p:nvPr>
            <p:ph type="sldNum" sz="quarter" idx="12"/>
          </p:nvPr>
        </p:nvSpPr>
        <p:spPr/>
        <p:txBody>
          <a:bodyPr/>
          <a:lstStyle/>
          <a:p>
            <a:fld id="{5435DE04-DB9A-4276-9B0D-516C5FE5169B}" type="slidenum">
              <a:rPr lang="en-US" smtClean="0"/>
              <a:t>3</a:t>
            </a:fld>
            <a:endParaRPr lang="en-US"/>
          </a:p>
        </p:txBody>
      </p:sp>
      <p:pic>
        <p:nvPicPr>
          <p:cNvPr id="6" name="Picture 5">
            <a:extLst>
              <a:ext uri="{FF2B5EF4-FFF2-40B4-BE49-F238E27FC236}">
                <a16:creationId xmlns:a16="http://schemas.microsoft.com/office/drawing/2014/main" id="{7CBA839A-A3BE-4092-8659-9FE40F7BF977}"/>
              </a:ext>
            </a:extLst>
          </p:cNvPr>
          <p:cNvPicPr>
            <a:picLocks noChangeAspect="1"/>
          </p:cNvPicPr>
          <p:nvPr/>
        </p:nvPicPr>
        <p:blipFill>
          <a:blip r:embed="rId3"/>
          <a:stretch>
            <a:fillRect/>
          </a:stretch>
        </p:blipFill>
        <p:spPr>
          <a:xfrm>
            <a:off x="240030" y="281940"/>
            <a:ext cx="8008231" cy="5817765"/>
          </a:xfrm>
          <a:prstGeom prst="rect">
            <a:avLst/>
          </a:prstGeom>
        </p:spPr>
      </p:pic>
    </p:spTree>
    <p:extLst>
      <p:ext uri="{BB962C8B-B14F-4D97-AF65-F5344CB8AC3E}">
        <p14:creationId xmlns:p14="http://schemas.microsoft.com/office/powerpoint/2010/main" val="429466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F4CA5A-2F50-42DA-BFD6-125224D7F575}"/>
              </a:ext>
            </a:extLst>
          </p:cNvPr>
          <p:cNvSpPr>
            <a:spLocks noGrp="1"/>
          </p:cNvSpPr>
          <p:nvPr>
            <p:ph type="sldNum" sz="quarter" idx="12"/>
          </p:nvPr>
        </p:nvSpPr>
        <p:spPr/>
        <p:txBody>
          <a:bodyPr/>
          <a:lstStyle/>
          <a:p>
            <a:fld id="{5435DE04-DB9A-4276-9B0D-516C5FE5169B}" type="slidenum">
              <a:rPr lang="en-US" smtClean="0"/>
              <a:t>30</a:t>
            </a:fld>
            <a:endParaRPr lang="en-US"/>
          </a:p>
        </p:txBody>
      </p:sp>
      <p:pic>
        <p:nvPicPr>
          <p:cNvPr id="3" name="Picture 2">
            <a:extLst>
              <a:ext uri="{FF2B5EF4-FFF2-40B4-BE49-F238E27FC236}">
                <a16:creationId xmlns:a16="http://schemas.microsoft.com/office/drawing/2014/main" id="{0203A307-9804-424F-AE8B-529BAD9173BC}"/>
              </a:ext>
            </a:extLst>
          </p:cNvPr>
          <p:cNvPicPr>
            <a:picLocks noChangeAspect="1"/>
          </p:cNvPicPr>
          <p:nvPr/>
        </p:nvPicPr>
        <p:blipFill>
          <a:blip r:embed="rId2"/>
          <a:stretch>
            <a:fillRect/>
          </a:stretch>
        </p:blipFill>
        <p:spPr>
          <a:xfrm>
            <a:off x="247261" y="441484"/>
            <a:ext cx="8649478" cy="6279992"/>
          </a:xfrm>
          <a:prstGeom prst="rect">
            <a:avLst/>
          </a:prstGeom>
        </p:spPr>
      </p:pic>
    </p:spTree>
    <p:extLst>
      <p:ext uri="{BB962C8B-B14F-4D97-AF65-F5344CB8AC3E}">
        <p14:creationId xmlns:p14="http://schemas.microsoft.com/office/powerpoint/2010/main" val="1228498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3FA76C-145B-4D19-9FBD-6D7945CDAC4B}"/>
              </a:ext>
            </a:extLst>
          </p:cNvPr>
          <p:cNvSpPr>
            <a:spLocks noGrp="1"/>
          </p:cNvSpPr>
          <p:nvPr>
            <p:ph type="title"/>
          </p:nvPr>
        </p:nvSpPr>
        <p:spPr>
          <a:xfrm>
            <a:off x="188703" y="240268"/>
            <a:ext cx="2390595" cy="2671505"/>
          </a:xfrm>
        </p:spPr>
        <p:txBody>
          <a:bodyPr>
            <a:normAutofit/>
          </a:bodyPr>
          <a:lstStyle/>
          <a:p>
            <a:r>
              <a:rPr lang="en-US" sz="3600" dirty="0"/>
              <a:t>2020/21 snow crab retained catch</a:t>
            </a:r>
          </a:p>
        </p:txBody>
      </p:sp>
      <p:sp>
        <p:nvSpPr>
          <p:cNvPr id="7" name="TextBox 6">
            <a:extLst>
              <a:ext uri="{FF2B5EF4-FFF2-40B4-BE49-F238E27FC236}">
                <a16:creationId xmlns:a16="http://schemas.microsoft.com/office/drawing/2014/main" id="{111E7411-8BDC-4782-BF71-C54979C1B2B5}"/>
              </a:ext>
            </a:extLst>
          </p:cNvPr>
          <p:cNvSpPr txBox="1"/>
          <p:nvPr/>
        </p:nvSpPr>
        <p:spPr>
          <a:xfrm>
            <a:off x="250166" y="5615583"/>
            <a:ext cx="1915064" cy="923330"/>
          </a:xfrm>
          <a:prstGeom prst="rect">
            <a:avLst/>
          </a:prstGeom>
          <a:noFill/>
        </p:spPr>
        <p:txBody>
          <a:bodyPr wrap="square" rtlCol="0">
            <a:spAutoFit/>
          </a:bodyPr>
          <a:lstStyle/>
          <a:p>
            <a:r>
              <a:rPr lang="en-US" dirty="0"/>
              <a:t>* Excludes stat areas with &lt;3 vessels</a:t>
            </a:r>
          </a:p>
        </p:txBody>
      </p:sp>
      <p:sp>
        <p:nvSpPr>
          <p:cNvPr id="2" name="Slide Number Placeholder 1">
            <a:extLst>
              <a:ext uri="{FF2B5EF4-FFF2-40B4-BE49-F238E27FC236}">
                <a16:creationId xmlns:a16="http://schemas.microsoft.com/office/drawing/2014/main" id="{9EB686A7-A23C-46CC-94A4-EDF456FD10E3}"/>
              </a:ext>
            </a:extLst>
          </p:cNvPr>
          <p:cNvSpPr>
            <a:spLocks noGrp="1"/>
          </p:cNvSpPr>
          <p:nvPr>
            <p:ph type="sldNum" sz="quarter" idx="12"/>
          </p:nvPr>
        </p:nvSpPr>
        <p:spPr/>
        <p:txBody>
          <a:bodyPr/>
          <a:lstStyle/>
          <a:p>
            <a:fld id="{5435DE04-DB9A-4276-9B0D-516C5FE5169B}" type="slidenum">
              <a:rPr lang="en-US" smtClean="0"/>
              <a:t>31</a:t>
            </a:fld>
            <a:endParaRPr lang="en-US"/>
          </a:p>
        </p:txBody>
      </p:sp>
      <p:pic>
        <p:nvPicPr>
          <p:cNvPr id="4" name="Picture 3">
            <a:extLst>
              <a:ext uri="{FF2B5EF4-FFF2-40B4-BE49-F238E27FC236}">
                <a16:creationId xmlns:a16="http://schemas.microsoft.com/office/drawing/2014/main" id="{F1763229-0151-4794-8948-617227D07B97}"/>
              </a:ext>
            </a:extLst>
          </p:cNvPr>
          <p:cNvPicPr>
            <a:picLocks noChangeAspect="1"/>
          </p:cNvPicPr>
          <p:nvPr/>
        </p:nvPicPr>
        <p:blipFill rotWithShape="1">
          <a:blip r:embed="rId2"/>
          <a:srcRect l="5568" r="5568" b="1991"/>
          <a:stretch/>
        </p:blipFill>
        <p:spPr>
          <a:xfrm>
            <a:off x="2250614" y="481432"/>
            <a:ext cx="6893386" cy="5874919"/>
          </a:xfrm>
          <a:prstGeom prst="rect">
            <a:avLst/>
          </a:prstGeom>
        </p:spPr>
      </p:pic>
    </p:spTree>
    <p:extLst>
      <p:ext uri="{BB962C8B-B14F-4D97-AF65-F5344CB8AC3E}">
        <p14:creationId xmlns:p14="http://schemas.microsoft.com/office/powerpoint/2010/main" val="7625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54EA05-C121-4A8D-B297-A90122074C63}"/>
              </a:ext>
            </a:extLst>
          </p:cNvPr>
          <p:cNvSpPr>
            <a:spLocks noGrp="1"/>
          </p:cNvSpPr>
          <p:nvPr>
            <p:ph type="sldNum" sz="quarter" idx="12"/>
          </p:nvPr>
        </p:nvSpPr>
        <p:spPr/>
        <p:txBody>
          <a:bodyPr/>
          <a:lstStyle/>
          <a:p>
            <a:fld id="{5435DE04-DB9A-4276-9B0D-516C5FE5169B}" type="slidenum">
              <a:rPr lang="en-US" smtClean="0"/>
              <a:t>32</a:t>
            </a:fld>
            <a:endParaRPr lang="en-US"/>
          </a:p>
        </p:txBody>
      </p:sp>
      <p:pic>
        <p:nvPicPr>
          <p:cNvPr id="5" name="Picture 4">
            <a:extLst>
              <a:ext uri="{FF2B5EF4-FFF2-40B4-BE49-F238E27FC236}">
                <a16:creationId xmlns:a16="http://schemas.microsoft.com/office/drawing/2014/main" id="{9E683649-87D1-489E-A573-5971E7231D1D}"/>
              </a:ext>
            </a:extLst>
          </p:cNvPr>
          <p:cNvPicPr>
            <a:picLocks noChangeAspect="1"/>
          </p:cNvPicPr>
          <p:nvPr/>
        </p:nvPicPr>
        <p:blipFill rotWithShape="1">
          <a:blip r:embed="rId2"/>
          <a:srcRect l="5055" r="6298" b="3037"/>
          <a:stretch/>
        </p:blipFill>
        <p:spPr>
          <a:xfrm>
            <a:off x="195943" y="2291891"/>
            <a:ext cx="4236099" cy="3580410"/>
          </a:xfrm>
          <a:prstGeom prst="rect">
            <a:avLst/>
          </a:prstGeom>
        </p:spPr>
      </p:pic>
      <p:pic>
        <p:nvPicPr>
          <p:cNvPr id="6" name="Picture 5">
            <a:extLst>
              <a:ext uri="{FF2B5EF4-FFF2-40B4-BE49-F238E27FC236}">
                <a16:creationId xmlns:a16="http://schemas.microsoft.com/office/drawing/2014/main" id="{CAE68A62-9304-4387-B962-D8A9A132F15B}"/>
              </a:ext>
            </a:extLst>
          </p:cNvPr>
          <p:cNvPicPr>
            <a:picLocks noChangeAspect="1"/>
          </p:cNvPicPr>
          <p:nvPr/>
        </p:nvPicPr>
        <p:blipFill rotWithShape="1">
          <a:blip r:embed="rId3"/>
          <a:srcRect l="5567" r="6791" b="1991"/>
          <a:stretch/>
        </p:blipFill>
        <p:spPr>
          <a:xfrm>
            <a:off x="4711961" y="2271861"/>
            <a:ext cx="4236096" cy="3660577"/>
          </a:xfrm>
          <a:prstGeom prst="rect">
            <a:avLst/>
          </a:prstGeom>
        </p:spPr>
      </p:pic>
      <p:sp>
        <p:nvSpPr>
          <p:cNvPr id="7" name="Title 1">
            <a:extLst>
              <a:ext uri="{FF2B5EF4-FFF2-40B4-BE49-F238E27FC236}">
                <a16:creationId xmlns:a16="http://schemas.microsoft.com/office/drawing/2014/main" id="{73679913-80AF-40AF-A042-2E6A82E956E5}"/>
              </a:ext>
            </a:extLst>
          </p:cNvPr>
          <p:cNvSpPr txBox="1">
            <a:spLocks/>
          </p:cNvSpPr>
          <p:nvPr/>
        </p:nvSpPr>
        <p:spPr>
          <a:xfrm>
            <a:off x="693964" y="272639"/>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2020/21 snow crab</a:t>
            </a:r>
          </a:p>
        </p:txBody>
      </p:sp>
      <p:sp>
        <p:nvSpPr>
          <p:cNvPr id="8" name="TextBox 7">
            <a:extLst>
              <a:ext uri="{FF2B5EF4-FFF2-40B4-BE49-F238E27FC236}">
                <a16:creationId xmlns:a16="http://schemas.microsoft.com/office/drawing/2014/main" id="{10EDCC5D-3909-42E0-9B06-112F4B294353}"/>
              </a:ext>
            </a:extLst>
          </p:cNvPr>
          <p:cNvSpPr txBox="1"/>
          <p:nvPr/>
        </p:nvSpPr>
        <p:spPr>
          <a:xfrm>
            <a:off x="1250302" y="1598202"/>
            <a:ext cx="2192693" cy="523220"/>
          </a:xfrm>
          <a:prstGeom prst="rect">
            <a:avLst/>
          </a:prstGeom>
          <a:noFill/>
        </p:spPr>
        <p:txBody>
          <a:bodyPr wrap="square" rtlCol="0">
            <a:spAutoFit/>
          </a:bodyPr>
          <a:lstStyle/>
          <a:p>
            <a:r>
              <a:rPr lang="en-US" sz="2800" dirty="0"/>
              <a:t>Fishery CPUE</a:t>
            </a:r>
          </a:p>
        </p:txBody>
      </p:sp>
      <p:sp>
        <p:nvSpPr>
          <p:cNvPr id="9" name="TextBox 8">
            <a:extLst>
              <a:ext uri="{FF2B5EF4-FFF2-40B4-BE49-F238E27FC236}">
                <a16:creationId xmlns:a16="http://schemas.microsoft.com/office/drawing/2014/main" id="{48AE4CD9-D3E2-4F34-8D1E-1141AA5F5DC0}"/>
              </a:ext>
            </a:extLst>
          </p:cNvPr>
          <p:cNvSpPr txBox="1"/>
          <p:nvPr/>
        </p:nvSpPr>
        <p:spPr>
          <a:xfrm>
            <a:off x="5361603" y="1583665"/>
            <a:ext cx="2192693" cy="523220"/>
          </a:xfrm>
          <a:prstGeom prst="rect">
            <a:avLst/>
          </a:prstGeom>
          <a:noFill/>
        </p:spPr>
        <p:txBody>
          <a:bodyPr wrap="square" rtlCol="0">
            <a:spAutoFit/>
          </a:bodyPr>
          <a:lstStyle/>
          <a:p>
            <a:r>
              <a:rPr lang="en-US" sz="2800" dirty="0"/>
              <a:t>Fishery Effort</a:t>
            </a:r>
          </a:p>
        </p:txBody>
      </p:sp>
      <p:sp>
        <p:nvSpPr>
          <p:cNvPr id="10" name="TextBox 9">
            <a:extLst>
              <a:ext uri="{FF2B5EF4-FFF2-40B4-BE49-F238E27FC236}">
                <a16:creationId xmlns:a16="http://schemas.microsoft.com/office/drawing/2014/main" id="{834F173D-0C70-42C9-AA85-379EA6C09058}"/>
              </a:ext>
            </a:extLst>
          </p:cNvPr>
          <p:cNvSpPr txBox="1"/>
          <p:nvPr/>
        </p:nvSpPr>
        <p:spPr>
          <a:xfrm>
            <a:off x="269422" y="6352144"/>
            <a:ext cx="4833257" cy="369332"/>
          </a:xfrm>
          <a:prstGeom prst="rect">
            <a:avLst/>
          </a:prstGeom>
          <a:noFill/>
        </p:spPr>
        <p:txBody>
          <a:bodyPr wrap="square" rtlCol="0">
            <a:spAutoFit/>
          </a:bodyPr>
          <a:lstStyle/>
          <a:p>
            <a:r>
              <a:rPr lang="en-US" dirty="0"/>
              <a:t>* Excludes stat areas with &lt;3 vessels</a:t>
            </a:r>
          </a:p>
        </p:txBody>
      </p:sp>
    </p:spTree>
    <p:extLst>
      <p:ext uri="{BB962C8B-B14F-4D97-AF65-F5344CB8AC3E}">
        <p14:creationId xmlns:p14="http://schemas.microsoft.com/office/powerpoint/2010/main" val="671535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227CC8-8B54-45A9-B084-26CCFCF45CBF}"/>
              </a:ext>
            </a:extLst>
          </p:cNvPr>
          <p:cNvSpPr txBox="1">
            <a:spLocks/>
          </p:cNvSpPr>
          <p:nvPr/>
        </p:nvSpPr>
        <p:spPr>
          <a:xfrm>
            <a:off x="103517" y="793247"/>
            <a:ext cx="1878834" cy="4581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Snow crab weighted mean centers of catch</a:t>
            </a:r>
          </a:p>
        </p:txBody>
      </p:sp>
      <p:sp>
        <p:nvSpPr>
          <p:cNvPr id="5" name="Slide Number Placeholder 4">
            <a:extLst>
              <a:ext uri="{FF2B5EF4-FFF2-40B4-BE49-F238E27FC236}">
                <a16:creationId xmlns:a16="http://schemas.microsoft.com/office/drawing/2014/main" id="{20CC2852-31D6-4C3B-9D69-7FA306A23F72}"/>
              </a:ext>
            </a:extLst>
          </p:cNvPr>
          <p:cNvSpPr>
            <a:spLocks noGrp="1"/>
          </p:cNvSpPr>
          <p:nvPr>
            <p:ph type="sldNum" sz="quarter" idx="12"/>
          </p:nvPr>
        </p:nvSpPr>
        <p:spPr/>
        <p:txBody>
          <a:bodyPr/>
          <a:lstStyle/>
          <a:p>
            <a:fld id="{5435DE04-DB9A-4276-9B0D-516C5FE5169B}" type="slidenum">
              <a:rPr lang="en-US" smtClean="0"/>
              <a:t>33</a:t>
            </a:fld>
            <a:endParaRPr lang="en-US"/>
          </a:p>
        </p:txBody>
      </p:sp>
      <p:pic>
        <p:nvPicPr>
          <p:cNvPr id="6" name="Picture 5">
            <a:extLst>
              <a:ext uri="{FF2B5EF4-FFF2-40B4-BE49-F238E27FC236}">
                <a16:creationId xmlns:a16="http://schemas.microsoft.com/office/drawing/2014/main" id="{06601325-D66F-4CC7-8F18-C7C34DCF6CEA}"/>
              </a:ext>
            </a:extLst>
          </p:cNvPr>
          <p:cNvPicPr>
            <a:picLocks noChangeAspect="1"/>
          </p:cNvPicPr>
          <p:nvPr/>
        </p:nvPicPr>
        <p:blipFill rotWithShape="1">
          <a:blip r:embed="rId2"/>
          <a:srcRect l="18897" r="4511" b="2893"/>
          <a:stretch/>
        </p:blipFill>
        <p:spPr>
          <a:xfrm>
            <a:off x="2242868" y="136524"/>
            <a:ext cx="6797615" cy="6659592"/>
          </a:xfrm>
          <a:prstGeom prst="rect">
            <a:avLst/>
          </a:prstGeom>
        </p:spPr>
      </p:pic>
    </p:spTree>
    <p:extLst>
      <p:ext uri="{BB962C8B-B14F-4D97-AF65-F5344CB8AC3E}">
        <p14:creationId xmlns:p14="http://schemas.microsoft.com/office/powerpoint/2010/main" val="1637767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AD02-5F65-4D15-A136-198B76445132}"/>
              </a:ext>
            </a:extLst>
          </p:cNvPr>
          <p:cNvSpPr>
            <a:spLocks noGrp="1"/>
          </p:cNvSpPr>
          <p:nvPr>
            <p:ph type="title"/>
          </p:nvPr>
        </p:nvSpPr>
        <p:spPr/>
        <p:txBody>
          <a:bodyPr/>
          <a:lstStyle/>
          <a:p>
            <a:r>
              <a:rPr lang="en-US" dirty="0"/>
              <a:t>2020/21 snow crab</a:t>
            </a:r>
          </a:p>
        </p:txBody>
      </p:sp>
      <p:sp>
        <p:nvSpPr>
          <p:cNvPr id="3" name="Slide Number Placeholder 2">
            <a:extLst>
              <a:ext uri="{FF2B5EF4-FFF2-40B4-BE49-F238E27FC236}">
                <a16:creationId xmlns:a16="http://schemas.microsoft.com/office/drawing/2014/main" id="{F7D76D83-A00C-4D9B-B3E6-E91B9314EDE2}"/>
              </a:ext>
            </a:extLst>
          </p:cNvPr>
          <p:cNvSpPr>
            <a:spLocks noGrp="1"/>
          </p:cNvSpPr>
          <p:nvPr>
            <p:ph type="sldNum" sz="quarter" idx="12"/>
          </p:nvPr>
        </p:nvSpPr>
        <p:spPr/>
        <p:txBody>
          <a:bodyPr/>
          <a:lstStyle/>
          <a:p>
            <a:fld id="{5435DE04-DB9A-4276-9B0D-516C5FE5169B}" type="slidenum">
              <a:rPr lang="en-US" smtClean="0"/>
              <a:t>34</a:t>
            </a:fld>
            <a:endParaRPr lang="en-US"/>
          </a:p>
        </p:txBody>
      </p:sp>
      <p:pic>
        <p:nvPicPr>
          <p:cNvPr id="4" name="Picture 3">
            <a:extLst>
              <a:ext uri="{FF2B5EF4-FFF2-40B4-BE49-F238E27FC236}">
                <a16:creationId xmlns:a16="http://schemas.microsoft.com/office/drawing/2014/main" id="{9EA5F5D1-F1BB-4982-8F93-6A650D728833}"/>
              </a:ext>
            </a:extLst>
          </p:cNvPr>
          <p:cNvPicPr>
            <a:picLocks noChangeAspect="1"/>
          </p:cNvPicPr>
          <p:nvPr/>
        </p:nvPicPr>
        <p:blipFill>
          <a:blip r:embed="rId2"/>
          <a:stretch>
            <a:fillRect/>
          </a:stretch>
        </p:blipFill>
        <p:spPr>
          <a:xfrm>
            <a:off x="1057756" y="1858992"/>
            <a:ext cx="6749149" cy="4058960"/>
          </a:xfrm>
          <a:prstGeom prst="rect">
            <a:avLst/>
          </a:prstGeom>
        </p:spPr>
      </p:pic>
    </p:spTree>
    <p:extLst>
      <p:ext uri="{BB962C8B-B14F-4D97-AF65-F5344CB8AC3E}">
        <p14:creationId xmlns:p14="http://schemas.microsoft.com/office/powerpoint/2010/main" val="27352280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7D0803-D4F4-4F14-B6C6-D26DC6ADFDEA}"/>
              </a:ext>
            </a:extLst>
          </p:cNvPr>
          <p:cNvSpPr>
            <a:spLocks noGrp="1"/>
          </p:cNvSpPr>
          <p:nvPr>
            <p:ph type="sldNum" sz="quarter" idx="12"/>
          </p:nvPr>
        </p:nvSpPr>
        <p:spPr/>
        <p:txBody>
          <a:bodyPr/>
          <a:lstStyle/>
          <a:p>
            <a:fld id="{5435DE04-DB9A-4276-9B0D-516C5FE5169B}" type="slidenum">
              <a:rPr lang="en-US" smtClean="0"/>
              <a:t>35</a:t>
            </a:fld>
            <a:endParaRPr lang="en-US"/>
          </a:p>
        </p:txBody>
      </p:sp>
      <p:pic>
        <p:nvPicPr>
          <p:cNvPr id="3" name="Picture 2">
            <a:extLst>
              <a:ext uri="{FF2B5EF4-FFF2-40B4-BE49-F238E27FC236}">
                <a16:creationId xmlns:a16="http://schemas.microsoft.com/office/drawing/2014/main" id="{F3EEC34D-B1DB-4CB8-ADAD-20CA855E060D}"/>
              </a:ext>
            </a:extLst>
          </p:cNvPr>
          <p:cNvPicPr>
            <a:picLocks noChangeAspect="1"/>
          </p:cNvPicPr>
          <p:nvPr/>
        </p:nvPicPr>
        <p:blipFill rotWithShape="1">
          <a:blip r:embed="rId2"/>
          <a:srcRect r="6865"/>
          <a:stretch/>
        </p:blipFill>
        <p:spPr>
          <a:xfrm>
            <a:off x="2230016" y="118993"/>
            <a:ext cx="6844973" cy="5679154"/>
          </a:xfrm>
          <a:prstGeom prst="rect">
            <a:avLst/>
          </a:prstGeom>
        </p:spPr>
      </p:pic>
      <p:sp>
        <p:nvSpPr>
          <p:cNvPr id="4" name="TextBox 3">
            <a:extLst>
              <a:ext uri="{FF2B5EF4-FFF2-40B4-BE49-F238E27FC236}">
                <a16:creationId xmlns:a16="http://schemas.microsoft.com/office/drawing/2014/main" id="{6ED64E49-FA7B-4F7F-AC1E-F4D8C8F002B7}"/>
              </a:ext>
            </a:extLst>
          </p:cNvPr>
          <p:cNvSpPr txBox="1"/>
          <p:nvPr/>
        </p:nvSpPr>
        <p:spPr>
          <a:xfrm>
            <a:off x="3268333" y="5894686"/>
            <a:ext cx="5658929" cy="923330"/>
          </a:xfrm>
          <a:prstGeom prst="rect">
            <a:avLst/>
          </a:prstGeom>
          <a:noFill/>
        </p:spPr>
        <p:txBody>
          <a:bodyPr wrap="square" rtlCol="0">
            <a:spAutoFit/>
          </a:bodyPr>
          <a:lstStyle/>
          <a:p>
            <a:r>
              <a:rPr lang="en-US" b="1" dirty="0">
                <a:solidFill>
                  <a:srgbClr val="7030A0"/>
                </a:solidFill>
              </a:rPr>
              <a:t>Purple</a:t>
            </a:r>
            <a:r>
              <a:rPr lang="en-US" dirty="0"/>
              <a:t>= 2021 survey abundance 4 inch males</a:t>
            </a:r>
          </a:p>
          <a:p>
            <a:r>
              <a:rPr lang="en-US" b="1" dirty="0">
                <a:solidFill>
                  <a:srgbClr val="00B0F0"/>
                </a:solidFill>
              </a:rPr>
              <a:t>Blue</a:t>
            </a:r>
            <a:r>
              <a:rPr lang="en-US" dirty="0"/>
              <a:t> = 2020/21 fishery harvest</a:t>
            </a:r>
          </a:p>
          <a:p>
            <a:endParaRPr lang="en-US" dirty="0"/>
          </a:p>
        </p:txBody>
      </p:sp>
      <p:sp>
        <p:nvSpPr>
          <p:cNvPr id="5" name="TextBox 4">
            <a:extLst>
              <a:ext uri="{FF2B5EF4-FFF2-40B4-BE49-F238E27FC236}">
                <a16:creationId xmlns:a16="http://schemas.microsoft.com/office/drawing/2014/main" id="{F07F3309-1C3E-4596-BB7E-1249E62FE567}"/>
              </a:ext>
            </a:extLst>
          </p:cNvPr>
          <p:cNvSpPr txBox="1"/>
          <p:nvPr/>
        </p:nvSpPr>
        <p:spPr>
          <a:xfrm>
            <a:off x="276045" y="724619"/>
            <a:ext cx="2355012" cy="2308324"/>
          </a:xfrm>
          <a:prstGeom prst="rect">
            <a:avLst/>
          </a:prstGeom>
          <a:noFill/>
        </p:spPr>
        <p:txBody>
          <a:bodyPr wrap="square" rtlCol="0">
            <a:spAutoFit/>
          </a:bodyPr>
          <a:lstStyle/>
          <a:p>
            <a:r>
              <a:rPr lang="en-US" sz="2400" dirty="0"/>
              <a:t>~50% of harvest occurred in March + April</a:t>
            </a:r>
          </a:p>
          <a:p>
            <a:endParaRPr lang="en-US" sz="2400" dirty="0"/>
          </a:p>
          <a:p>
            <a:r>
              <a:rPr lang="en-US" sz="2400" dirty="0"/>
              <a:t>Survey occurs in June+ July</a:t>
            </a:r>
          </a:p>
        </p:txBody>
      </p:sp>
    </p:spTree>
    <p:extLst>
      <p:ext uri="{BB962C8B-B14F-4D97-AF65-F5344CB8AC3E}">
        <p14:creationId xmlns:p14="http://schemas.microsoft.com/office/powerpoint/2010/main" val="3980152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C8418-9010-49BA-BFFB-C8C34DC83A70}"/>
              </a:ext>
            </a:extLst>
          </p:cNvPr>
          <p:cNvSpPr>
            <a:spLocks noGrp="1"/>
          </p:cNvSpPr>
          <p:nvPr>
            <p:ph type="title"/>
          </p:nvPr>
        </p:nvSpPr>
        <p:spPr>
          <a:xfrm>
            <a:off x="111967" y="25695"/>
            <a:ext cx="9032033" cy="1771584"/>
          </a:xfrm>
        </p:spPr>
        <p:txBody>
          <a:bodyPr/>
          <a:lstStyle/>
          <a:p>
            <a:r>
              <a:rPr lang="en-US" dirty="0"/>
              <a:t>2020/21 Snow crab: observations from the fleet</a:t>
            </a:r>
          </a:p>
        </p:txBody>
      </p:sp>
      <p:sp>
        <p:nvSpPr>
          <p:cNvPr id="3" name="Content Placeholder 2">
            <a:extLst>
              <a:ext uri="{FF2B5EF4-FFF2-40B4-BE49-F238E27FC236}">
                <a16:creationId xmlns:a16="http://schemas.microsoft.com/office/drawing/2014/main" id="{3B48A687-10E6-4EDB-B327-0CB7D5548540}"/>
              </a:ext>
            </a:extLst>
          </p:cNvPr>
          <p:cNvSpPr>
            <a:spLocks noGrp="1"/>
          </p:cNvSpPr>
          <p:nvPr>
            <p:ph idx="1"/>
          </p:nvPr>
        </p:nvSpPr>
        <p:spPr>
          <a:xfrm>
            <a:off x="360977" y="1902118"/>
            <a:ext cx="8534011" cy="4349394"/>
          </a:xfrm>
        </p:spPr>
        <p:txBody>
          <a:bodyPr>
            <a:normAutofit/>
          </a:bodyPr>
          <a:lstStyle/>
          <a:p>
            <a:r>
              <a:rPr lang="en-US" dirty="0"/>
              <a:t>Poor fishing reported in nearly all areas except the northern grounds west of St. Matthew Island where CPUE was high. </a:t>
            </a:r>
          </a:p>
          <a:p>
            <a:r>
              <a:rPr lang="en-US" dirty="0"/>
              <a:t>Areas of clean fishing on new shell legal males down deep (90+ fathoms)</a:t>
            </a:r>
          </a:p>
          <a:p>
            <a:r>
              <a:rPr lang="en-US" dirty="0"/>
              <a:t> Many vessels were fishing right up against the Russian border.  </a:t>
            </a:r>
          </a:p>
          <a:p>
            <a:r>
              <a:rPr lang="en-US" dirty="0"/>
              <a:t> Sea ice limited the amount of area vessels could fish in for part of the season. </a:t>
            </a:r>
          </a:p>
          <a:p>
            <a:pPr marL="342900" marR="0" lvl="0" indent="-342900">
              <a:lnSpc>
                <a:spcPct val="107000"/>
              </a:lnSpc>
              <a:spcBef>
                <a:spcPts val="0"/>
              </a:spcBef>
              <a:spcAft>
                <a:spcPts val="0"/>
              </a:spcAft>
              <a:buFont typeface="Symbol" panose="05050102010706020507" pitchFamily="18" charset="2"/>
              <a:buChar char=""/>
            </a:pPr>
            <a:endParaRPr lang="en-US" dirty="0">
              <a:effectLs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A7FFCD5-CAE3-4F47-960B-142876B7DA81}"/>
              </a:ext>
            </a:extLst>
          </p:cNvPr>
          <p:cNvSpPr>
            <a:spLocks noGrp="1"/>
          </p:cNvSpPr>
          <p:nvPr>
            <p:ph type="sldNum" sz="quarter" idx="12"/>
          </p:nvPr>
        </p:nvSpPr>
        <p:spPr/>
        <p:txBody>
          <a:bodyPr/>
          <a:lstStyle/>
          <a:p>
            <a:fld id="{5435DE04-DB9A-4276-9B0D-516C5FE5169B}" type="slidenum">
              <a:rPr lang="en-US" smtClean="0"/>
              <a:t>36</a:t>
            </a:fld>
            <a:endParaRPr lang="en-US"/>
          </a:p>
        </p:txBody>
      </p:sp>
    </p:spTree>
    <p:extLst>
      <p:ext uri="{BB962C8B-B14F-4D97-AF65-F5344CB8AC3E}">
        <p14:creationId xmlns:p14="http://schemas.microsoft.com/office/powerpoint/2010/main" val="597300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04FF8A-3F3A-4537-A81B-E216906B75D7}"/>
              </a:ext>
            </a:extLst>
          </p:cNvPr>
          <p:cNvSpPr>
            <a:spLocks noGrp="1"/>
          </p:cNvSpPr>
          <p:nvPr>
            <p:ph type="sldNum" sz="quarter" idx="12"/>
          </p:nvPr>
        </p:nvSpPr>
        <p:spPr/>
        <p:txBody>
          <a:bodyPr/>
          <a:lstStyle/>
          <a:p>
            <a:fld id="{5435DE04-DB9A-4276-9B0D-516C5FE5169B}" type="slidenum">
              <a:rPr lang="en-US" smtClean="0"/>
              <a:t>37</a:t>
            </a:fld>
            <a:endParaRPr lang="en-US"/>
          </a:p>
        </p:txBody>
      </p:sp>
      <p:pic>
        <p:nvPicPr>
          <p:cNvPr id="4" name="Picture 3" descr="Chart, line chart&#10;&#10;Description automatically generated">
            <a:extLst>
              <a:ext uri="{FF2B5EF4-FFF2-40B4-BE49-F238E27FC236}">
                <a16:creationId xmlns:a16="http://schemas.microsoft.com/office/drawing/2014/main" id="{4F3601B2-7902-499C-AE88-126D36D2CC38}"/>
              </a:ext>
            </a:extLst>
          </p:cNvPr>
          <p:cNvPicPr>
            <a:picLocks noChangeAspect="1"/>
          </p:cNvPicPr>
          <p:nvPr/>
        </p:nvPicPr>
        <p:blipFill>
          <a:blip r:embed="rId2"/>
          <a:stretch>
            <a:fillRect/>
          </a:stretch>
        </p:blipFill>
        <p:spPr>
          <a:xfrm>
            <a:off x="1086650" y="271862"/>
            <a:ext cx="6400000" cy="6390476"/>
          </a:xfrm>
          <a:prstGeom prst="rect">
            <a:avLst/>
          </a:prstGeom>
        </p:spPr>
      </p:pic>
    </p:spTree>
    <p:extLst>
      <p:ext uri="{BB962C8B-B14F-4D97-AF65-F5344CB8AC3E}">
        <p14:creationId xmlns:p14="http://schemas.microsoft.com/office/powerpoint/2010/main" val="2751647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179960-B270-47C4-811B-A77F076FEB41}"/>
              </a:ext>
            </a:extLst>
          </p:cNvPr>
          <p:cNvSpPr>
            <a:spLocks noGrp="1"/>
          </p:cNvSpPr>
          <p:nvPr>
            <p:ph type="sldNum" sz="quarter" idx="12"/>
          </p:nvPr>
        </p:nvSpPr>
        <p:spPr/>
        <p:txBody>
          <a:bodyPr/>
          <a:lstStyle/>
          <a:p>
            <a:fld id="{5435DE04-DB9A-4276-9B0D-516C5FE5169B}" type="slidenum">
              <a:rPr lang="en-US" smtClean="0"/>
              <a:t>38</a:t>
            </a:fld>
            <a:endParaRPr lang="en-US"/>
          </a:p>
        </p:txBody>
      </p:sp>
      <p:pic>
        <p:nvPicPr>
          <p:cNvPr id="5" name="Picture 4">
            <a:extLst>
              <a:ext uri="{FF2B5EF4-FFF2-40B4-BE49-F238E27FC236}">
                <a16:creationId xmlns:a16="http://schemas.microsoft.com/office/drawing/2014/main" id="{25995CA4-B1CA-4F88-98FA-CCC534B8B358}"/>
              </a:ext>
            </a:extLst>
          </p:cNvPr>
          <p:cNvPicPr>
            <a:picLocks noChangeAspect="1"/>
          </p:cNvPicPr>
          <p:nvPr/>
        </p:nvPicPr>
        <p:blipFill>
          <a:blip r:embed="rId2"/>
          <a:stretch>
            <a:fillRect/>
          </a:stretch>
        </p:blipFill>
        <p:spPr>
          <a:xfrm>
            <a:off x="1372000" y="233762"/>
            <a:ext cx="6400000" cy="6390476"/>
          </a:xfrm>
          <a:prstGeom prst="rect">
            <a:avLst/>
          </a:prstGeom>
        </p:spPr>
      </p:pic>
    </p:spTree>
    <p:extLst>
      <p:ext uri="{BB962C8B-B14F-4D97-AF65-F5344CB8AC3E}">
        <p14:creationId xmlns:p14="http://schemas.microsoft.com/office/powerpoint/2010/main" val="34207067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8DA22F-7EA2-4CED-BFD2-1C51A879FDE6}"/>
              </a:ext>
            </a:extLst>
          </p:cNvPr>
          <p:cNvSpPr>
            <a:spLocks noGrp="1"/>
          </p:cNvSpPr>
          <p:nvPr>
            <p:ph type="sldNum" sz="quarter" idx="12"/>
          </p:nvPr>
        </p:nvSpPr>
        <p:spPr/>
        <p:txBody>
          <a:bodyPr/>
          <a:lstStyle/>
          <a:p>
            <a:fld id="{5435DE04-DB9A-4276-9B0D-516C5FE5169B}" type="slidenum">
              <a:rPr lang="en-US" smtClean="0"/>
              <a:t>39</a:t>
            </a:fld>
            <a:endParaRPr lang="en-US"/>
          </a:p>
        </p:txBody>
      </p:sp>
      <p:pic>
        <p:nvPicPr>
          <p:cNvPr id="4" name="Picture 3" descr="Chart&#10;&#10;Description automatically generated">
            <a:extLst>
              <a:ext uri="{FF2B5EF4-FFF2-40B4-BE49-F238E27FC236}">
                <a16:creationId xmlns:a16="http://schemas.microsoft.com/office/drawing/2014/main" id="{30F0EEEA-03CB-4BCF-9C8F-3031F2C7FDBE}"/>
              </a:ext>
            </a:extLst>
          </p:cNvPr>
          <p:cNvPicPr>
            <a:picLocks noChangeAspect="1"/>
          </p:cNvPicPr>
          <p:nvPr/>
        </p:nvPicPr>
        <p:blipFill>
          <a:blip r:embed="rId2"/>
          <a:stretch>
            <a:fillRect/>
          </a:stretch>
        </p:blipFill>
        <p:spPr>
          <a:xfrm>
            <a:off x="1371600" y="233362"/>
            <a:ext cx="6400800" cy="6391275"/>
          </a:xfrm>
          <a:prstGeom prst="rect">
            <a:avLst/>
          </a:prstGeom>
        </p:spPr>
      </p:pic>
    </p:spTree>
    <p:extLst>
      <p:ext uri="{BB962C8B-B14F-4D97-AF65-F5344CB8AC3E}">
        <p14:creationId xmlns:p14="http://schemas.microsoft.com/office/powerpoint/2010/main" val="2201724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2333E7E-A9C0-4B1C-BCD2-A1D8340EC868}"/>
              </a:ext>
            </a:extLst>
          </p:cNvPr>
          <p:cNvSpPr>
            <a:spLocks noGrp="1"/>
          </p:cNvSpPr>
          <p:nvPr>
            <p:ph type="title"/>
          </p:nvPr>
        </p:nvSpPr>
        <p:spPr>
          <a:xfrm>
            <a:off x="348732" y="0"/>
            <a:ext cx="8795268" cy="1325563"/>
          </a:xfrm>
        </p:spPr>
        <p:txBody>
          <a:bodyPr/>
          <a:lstStyle/>
          <a:p>
            <a:r>
              <a:rPr lang="en-US" dirty="0"/>
              <a:t>Directed fishery observer coverage</a:t>
            </a:r>
          </a:p>
        </p:txBody>
      </p:sp>
      <p:sp>
        <p:nvSpPr>
          <p:cNvPr id="2" name="Slide Number Placeholder 1">
            <a:extLst>
              <a:ext uri="{FF2B5EF4-FFF2-40B4-BE49-F238E27FC236}">
                <a16:creationId xmlns:a16="http://schemas.microsoft.com/office/drawing/2014/main" id="{3177A2F6-26BE-4A8C-A66C-0E029BB440E9}"/>
              </a:ext>
            </a:extLst>
          </p:cNvPr>
          <p:cNvSpPr>
            <a:spLocks noGrp="1"/>
          </p:cNvSpPr>
          <p:nvPr>
            <p:ph type="sldNum" sz="quarter" idx="12"/>
          </p:nvPr>
        </p:nvSpPr>
        <p:spPr/>
        <p:txBody>
          <a:bodyPr/>
          <a:lstStyle/>
          <a:p>
            <a:fld id="{5435DE04-DB9A-4276-9B0D-516C5FE5169B}" type="slidenum">
              <a:rPr lang="en-US" smtClean="0"/>
              <a:t>4</a:t>
            </a:fld>
            <a:endParaRPr lang="en-US"/>
          </a:p>
        </p:txBody>
      </p:sp>
      <p:pic>
        <p:nvPicPr>
          <p:cNvPr id="3" name="Picture 2">
            <a:extLst>
              <a:ext uri="{FF2B5EF4-FFF2-40B4-BE49-F238E27FC236}">
                <a16:creationId xmlns:a16="http://schemas.microsoft.com/office/drawing/2014/main" id="{DD1864DE-A367-432A-AE32-2AB1A5160341}"/>
              </a:ext>
            </a:extLst>
          </p:cNvPr>
          <p:cNvPicPr>
            <a:picLocks noChangeAspect="1"/>
          </p:cNvPicPr>
          <p:nvPr/>
        </p:nvPicPr>
        <p:blipFill>
          <a:blip r:embed="rId3"/>
          <a:stretch>
            <a:fillRect/>
          </a:stretch>
        </p:blipFill>
        <p:spPr>
          <a:xfrm>
            <a:off x="967818" y="1231641"/>
            <a:ext cx="7369143" cy="5353485"/>
          </a:xfrm>
          <a:prstGeom prst="rect">
            <a:avLst/>
          </a:prstGeom>
        </p:spPr>
      </p:pic>
    </p:spTree>
    <p:extLst>
      <p:ext uri="{BB962C8B-B14F-4D97-AF65-F5344CB8AC3E}">
        <p14:creationId xmlns:p14="http://schemas.microsoft.com/office/powerpoint/2010/main" val="3493376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30" y="494813"/>
            <a:ext cx="8229600" cy="676014"/>
          </a:xfrm>
        </p:spPr>
        <p:txBody>
          <a:bodyPr>
            <a:normAutofit fontScale="90000"/>
          </a:bodyPr>
          <a:lstStyle/>
          <a:p>
            <a:pPr algn="ctr"/>
            <a:r>
              <a:rPr lang="en-US" dirty="0"/>
              <a:t>BS Snow Crab Incidental Catch in </a:t>
            </a:r>
            <a:r>
              <a:rPr lang="en-US" dirty="0" err="1"/>
              <a:t>Groundfish</a:t>
            </a:r>
            <a:r>
              <a:rPr lang="en-US" dirty="0"/>
              <a:t> Fisheries</a:t>
            </a:r>
            <a:br>
              <a:rPr lang="en-US" dirty="0"/>
            </a:br>
            <a:endParaRPr lang="en-US" dirty="0"/>
          </a:p>
        </p:txBody>
      </p:sp>
      <p:sp>
        <p:nvSpPr>
          <p:cNvPr id="3" name="Slide Number Placeholder 2">
            <a:extLst>
              <a:ext uri="{FF2B5EF4-FFF2-40B4-BE49-F238E27FC236}">
                <a16:creationId xmlns:a16="http://schemas.microsoft.com/office/drawing/2014/main" id="{F45A2F9B-49DF-4B9A-BF4E-204D84FF79EA}"/>
              </a:ext>
            </a:extLst>
          </p:cNvPr>
          <p:cNvSpPr>
            <a:spLocks noGrp="1"/>
          </p:cNvSpPr>
          <p:nvPr>
            <p:ph type="sldNum" sz="quarter" idx="12"/>
          </p:nvPr>
        </p:nvSpPr>
        <p:spPr/>
        <p:txBody>
          <a:bodyPr/>
          <a:lstStyle/>
          <a:p>
            <a:fld id="{5435DE04-DB9A-4276-9B0D-516C5FE5169B}" type="slidenum">
              <a:rPr lang="en-US" smtClean="0"/>
              <a:t>40</a:t>
            </a:fld>
            <a:endParaRPr lang="en-US"/>
          </a:p>
        </p:txBody>
      </p:sp>
      <p:pic>
        <p:nvPicPr>
          <p:cNvPr id="7" name="Content Placeholder 4">
            <a:extLst>
              <a:ext uri="{FF2B5EF4-FFF2-40B4-BE49-F238E27FC236}">
                <a16:creationId xmlns:a16="http://schemas.microsoft.com/office/drawing/2014/main" id="{E0A67801-5482-43E5-AC43-7461B10DE4A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61190" y="1332060"/>
            <a:ext cx="6983926" cy="3990150"/>
          </a:xfrm>
          <a:ln>
            <a:solidFill>
              <a:schemeClr val="accent1"/>
            </a:solidFill>
          </a:ln>
        </p:spPr>
      </p:pic>
      <p:sp>
        <p:nvSpPr>
          <p:cNvPr id="8" name="TextBox 7">
            <a:extLst>
              <a:ext uri="{FF2B5EF4-FFF2-40B4-BE49-F238E27FC236}">
                <a16:creationId xmlns:a16="http://schemas.microsoft.com/office/drawing/2014/main" id="{BBE1529D-8822-4750-90D5-235E22345D8A}"/>
              </a:ext>
            </a:extLst>
          </p:cNvPr>
          <p:cNvSpPr txBox="1"/>
          <p:nvPr/>
        </p:nvSpPr>
        <p:spPr>
          <a:xfrm>
            <a:off x="132950" y="5338584"/>
            <a:ext cx="8896759" cy="1200329"/>
          </a:xfrm>
          <a:prstGeom prst="rect">
            <a:avLst/>
          </a:prstGeom>
          <a:noFill/>
        </p:spPr>
        <p:txBody>
          <a:bodyPr wrap="square" rtlCol="0">
            <a:spAutoFit/>
          </a:bodyPr>
          <a:lstStyle/>
          <a:p>
            <a:pPr marL="285750" indent="-285750">
              <a:buFont typeface="Arial" panose="020B0604020202020204" pitchFamily="34" charset="0"/>
              <a:buChar char="•"/>
            </a:pPr>
            <a:r>
              <a:rPr lang="en-US" dirty="0"/>
              <a:t>Pot and hook-and-line Pacific cod fishing accounts for most BSS bycatch in the fixed gear category with about 75% coming from pot gear.</a:t>
            </a:r>
          </a:p>
          <a:p>
            <a:pPr marL="285750" indent="-285750">
              <a:buFont typeface="Arial" panose="020B0604020202020204" pitchFamily="34" charset="0"/>
              <a:buChar char="•"/>
            </a:pPr>
            <a:r>
              <a:rPr lang="en-US" dirty="0"/>
              <a:t>Hook-and-line Pacific cod fishing is spread out throughout the stock area.</a:t>
            </a:r>
          </a:p>
          <a:p>
            <a:pPr marL="285750" indent="-285750">
              <a:buFont typeface="Arial" panose="020B0604020202020204" pitchFamily="34" charset="0"/>
              <a:buChar char="•"/>
            </a:pPr>
            <a:r>
              <a:rPr lang="en-US" dirty="0"/>
              <a:t>Pot Pacific cod fishing is concentrated on the north side of Unimak Island to Port Moller.</a:t>
            </a:r>
          </a:p>
        </p:txBody>
      </p:sp>
    </p:spTree>
    <p:extLst>
      <p:ext uri="{BB962C8B-B14F-4D97-AF65-F5344CB8AC3E}">
        <p14:creationId xmlns:p14="http://schemas.microsoft.com/office/powerpoint/2010/main" val="24334113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917" y="778161"/>
            <a:ext cx="8229600" cy="676014"/>
          </a:xfrm>
        </p:spPr>
        <p:txBody>
          <a:bodyPr>
            <a:normAutofit fontScale="90000"/>
          </a:bodyPr>
          <a:lstStyle/>
          <a:p>
            <a:pPr algn="ctr"/>
            <a:r>
              <a:rPr lang="en-US" dirty="0"/>
              <a:t>BS Snow Crab Trawl Incidental Catch by Trip Target</a:t>
            </a:r>
            <a:br>
              <a:rPr lang="en-US" dirty="0"/>
            </a:br>
            <a:endParaRPr lang="en-US" dirty="0"/>
          </a:p>
        </p:txBody>
      </p:sp>
      <p:sp>
        <p:nvSpPr>
          <p:cNvPr id="3" name="Slide Number Placeholder 2">
            <a:extLst>
              <a:ext uri="{FF2B5EF4-FFF2-40B4-BE49-F238E27FC236}">
                <a16:creationId xmlns:a16="http://schemas.microsoft.com/office/drawing/2014/main" id="{BE97D481-E66F-48AC-B573-5AEFF6B91C56}"/>
              </a:ext>
            </a:extLst>
          </p:cNvPr>
          <p:cNvSpPr>
            <a:spLocks noGrp="1"/>
          </p:cNvSpPr>
          <p:nvPr>
            <p:ph type="sldNum" sz="quarter" idx="12"/>
          </p:nvPr>
        </p:nvSpPr>
        <p:spPr/>
        <p:txBody>
          <a:bodyPr/>
          <a:lstStyle/>
          <a:p>
            <a:fld id="{5435DE04-DB9A-4276-9B0D-516C5FE5169B}" type="slidenum">
              <a:rPr lang="en-US" smtClean="0"/>
              <a:t>41</a:t>
            </a:fld>
            <a:endParaRPr lang="en-US"/>
          </a:p>
        </p:txBody>
      </p:sp>
      <p:pic>
        <p:nvPicPr>
          <p:cNvPr id="7" name="Content Placeholder 4">
            <a:extLst>
              <a:ext uri="{FF2B5EF4-FFF2-40B4-BE49-F238E27FC236}">
                <a16:creationId xmlns:a16="http://schemas.microsoft.com/office/drawing/2014/main" id="{E36929B2-0081-41BF-A4B2-CBADF9255B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4473" y="1424965"/>
            <a:ext cx="6890326" cy="4008069"/>
          </a:xfrm>
          <a:prstGeom prst="rect">
            <a:avLst/>
          </a:prstGeom>
          <a:ln>
            <a:solidFill>
              <a:schemeClr val="accent1"/>
            </a:solidFill>
          </a:ln>
        </p:spPr>
      </p:pic>
      <p:sp>
        <p:nvSpPr>
          <p:cNvPr id="8" name="Rectangle 7">
            <a:extLst>
              <a:ext uri="{FF2B5EF4-FFF2-40B4-BE49-F238E27FC236}">
                <a16:creationId xmlns:a16="http://schemas.microsoft.com/office/drawing/2014/main" id="{77CEC05F-0EA3-41B6-938E-E39F5B970E15}"/>
              </a:ext>
            </a:extLst>
          </p:cNvPr>
          <p:cNvSpPr/>
          <p:nvPr/>
        </p:nvSpPr>
        <p:spPr>
          <a:xfrm>
            <a:off x="152400" y="5204611"/>
            <a:ext cx="8991600" cy="1477328"/>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2018/19 and 2019/20 increased BSS bycatch in the yellowfin fishery was due mainly to increased yellowfin sole fishing in the area above the Pribilof Islands.</a:t>
            </a:r>
          </a:p>
          <a:p>
            <a:pPr marL="285750" indent="-285750">
              <a:buFont typeface="Arial" panose="020B0604020202020204" pitchFamily="34" charset="0"/>
              <a:buChar char="•"/>
            </a:pPr>
            <a:r>
              <a:rPr lang="en-US" dirty="0"/>
              <a:t>“Other” species includes: Alaska plaice, </a:t>
            </a:r>
            <a:r>
              <a:rPr lang="en-US" dirty="0" err="1"/>
              <a:t>arrowtooth</a:t>
            </a:r>
            <a:r>
              <a:rPr lang="en-US" dirty="0"/>
              <a:t> flounder, Atka mackerel, Greenland turbot, Kamchatka flounder, other flatfish, Pacific cod, rockfish, and </a:t>
            </a:r>
            <a:r>
              <a:rPr lang="en-US" dirty="0" err="1"/>
              <a:t>pollock</a:t>
            </a:r>
            <a:r>
              <a:rPr lang="en-US" dirty="0"/>
              <a:t>.</a:t>
            </a:r>
          </a:p>
        </p:txBody>
      </p:sp>
    </p:spTree>
    <p:extLst>
      <p:ext uri="{BB962C8B-B14F-4D97-AF65-F5344CB8AC3E}">
        <p14:creationId xmlns:p14="http://schemas.microsoft.com/office/powerpoint/2010/main" val="31073232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CFDFBC-6F7D-4CDE-89C6-B8BBDE63448F}"/>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176E6EA0-8C56-4114-81FC-83AF63FBEDE8}"/>
              </a:ext>
            </a:extLst>
          </p:cNvPr>
          <p:cNvSpPr>
            <a:spLocks noGrp="1"/>
          </p:cNvSpPr>
          <p:nvPr>
            <p:ph type="title"/>
          </p:nvPr>
        </p:nvSpPr>
        <p:spPr>
          <a:xfrm>
            <a:off x="2520842" y="2766218"/>
            <a:ext cx="4102316" cy="1325563"/>
          </a:xfrm>
          <a:ln w="25400">
            <a:solidFill>
              <a:schemeClr val="tx1"/>
            </a:solidFill>
          </a:ln>
        </p:spPr>
        <p:txBody>
          <a:bodyPr>
            <a:normAutofit/>
          </a:bodyPr>
          <a:lstStyle/>
          <a:p>
            <a:pPr algn="ctr"/>
            <a:r>
              <a:rPr lang="en-US" sz="4800" b="1" dirty="0"/>
              <a:t>Tanner crab</a:t>
            </a:r>
          </a:p>
        </p:txBody>
      </p:sp>
      <p:sp>
        <p:nvSpPr>
          <p:cNvPr id="3" name="Slide Number Placeholder 2">
            <a:extLst>
              <a:ext uri="{FF2B5EF4-FFF2-40B4-BE49-F238E27FC236}">
                <a16:creationId xmlns:a16="http://schemas.microsoft.com/office/drawing/2014/main" id="{89250CE3-591A-4580-A608-814BD656A941}"/>
              </a:ext>
            </a:extLst>
          </p:cNvPr>
          <p:cNvSpPr>
            <a:spLocks noGrp="1"/>
          </p:cNvSpPr>
          <p:nvPr>
            <p:ph type="sldNum" sz="quarter" idx="12"/>
          </p:nvPr>
        </p:nvSpPr>
        <p:spPr/>
        <p:txBody>
          <a:bodyPr/>
          <a:lstStyle/>
          <a:p>
            <a:fld id="{5435DE04-DB9A-4276-9B0D-516C5FE5169B}" type="slidenum">
              <a:rPr lang="en-US" smtClean="0"/>
              <a:t>42</a:t>
            </a:fld>
            <a:endParaRPr lang="en-US"/>
          </a:p>
        </p:txBody>
      </p:sp>
    </p:spTree>
    <p:extLst>
      <p:ext uri="{BB962C8B-B14F-4D97-AF65-F5344CB8AC3E}">
        <p14:creationId xmlns:p14="http://schemas.microsoft.com/office/powerpoint/2010/main" val="868407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38BD7B-07AA-4B01-8938-E6AF266D892E}"/>
              </a:ext>
            </a:extLst>
          </p:cNvPr>
          <p:cNvPicPr>
            <a:picLocks noChangeAspect="1"/>
          </p:cNvPicPr>
          <p:nvPr/>
        </p:nvPicPr>
        <p:blipFill>
          <a:blip r:embed="rId2"/>
          <a:stretch>
            <a:fillRect/>
          </a:stretch>
        </p:blipFill>
        <p:spPr>
          <a:xfrm>
            <a:off x="1371600" y="233362"/>
            <a:ext cx="6400800" cy="6391275"/>
          </a:xfrm>
          <a:prstGeom prst="rect">
            <a:avLst/>
          </a:prstGeom>
        </p:spPr>
      </p:pic>
      <p:sp>
        <p:nvSpPr>
          <p:cNvPr id="3" name="TextBox 2">
            <a:extLst>
              <a:ext uri="{FF2B5EF4-FFF2-40B4-BE49-F238E27FC236}">
                <a16:creationId xmlns:a16="http://schemas.microsoft.com/office/drawing/2014/main" id="{00915329-F3A0-462C-8B82-D43C10868CF4}"/>
              </a:ext>
            </a:extLst>
          </p:cNvPr>
          <p:cNvSpPr txBox="1"/>
          <p:nvPr/>
        </p:nvSpPr>
        <p:spPr>
          <a:xfrm>
            <a:off x="4572000" y="1262743"/>
            <a:ext cx="3265714" cy="369332"/>
          </a:xfrm>
          <a:prstGeom prst="rect">
            <a:avLst/>
          </a:prstGeom>
          <a:noFill/>
        </p:spPr>
        <p:txBody>
          <a:bodyPr wrap="square" rtlCol="0">
            <a:spAutoFit/>
          </a:bodyPr>
          <a:lstStyle/>
          <a:p>
            <a:r>
              <a:rPr lang="en-US" dirty="0"/>
              <a:t>East and west combined</a:t>
            </a:r>
          </a:p>
        </p:txBody>
      </p:sp>
      <p:sp>
        <p:nvSpPr>
          <p:cNvPr id="2" name="Slide Number Placeholder 1">
            <a:extLst>
              <a:ext uri="{FF2B5EF4-FFF2-40B4-BE49-F238E27FC236}">
                <a16:creationId xmlns:a16="http://schemas.microsoft.com/office/drawing/2014/main" id="{5574865D-2379-4FE5-BEDD-72F445C3CDAA}"/>
              </a:ext>
            </a:extLst>
          </p:cNvPr>
          <p:cNvSpPr>
            <a:spLocks noGrp="1"/>
          </p:cNvSpPr>
          <p:nvPr>
            <p:ph type="sldNum" sz="quarter" idx="12"/>
          </p:nvPr>
        </p:nvSpPr>
        <p:spPr/>
        <p:txBody>
          <a:bodyPr/>
          <a:lstStyle/>
          <a:p>
            <a:fld id="{5435DE04-DB9A-4276-9B0D-516C5FE5169B}" type="slidenum">
              <a:rPr lang="en-US" smtClean="0"/>
              <a:t>43</a:t>
            </a:fld>
            <a:endParaRPr lang="en-US"/>
          </a:p>
        </p:txBody>
      </p:sp>
      <p:sp>
        <p:nvSpPr>
          <p:cNvPr id="4" name="TextBox 3">
            <a:extLst>
              <a:ext uri="{FF2B5EF4-FFF2-40B4-BE49-F238E27FC236}">
                <a16:creationId xmlns:a16="http://schemas.microsoft.com/office/drawing/2014/main" id="{3D716057-D36B-4084-9C99-8DDA9EA9538A}"/>
              </a:ext>
            </a:extLst>
          </p:cNvPr>
          <p:cNvSpPr txBox="1"/>
          <p:nvPr/>
        </p:nvSpPr>
        <p:spPr>
          <a:xfrm>
            <a:off x="2024743" y="6356351"/>
            <a:ext cx="5318449" cy="369332"/>
          </a:xfrm>
          <a:prstGeom prst="rect">
            <a:avLst/>
          </a:prstGeom>
          <a:noFill/>
        </p:spPr>
        <p:txBody>
          <a:bodyPr wrap="square" rtlCol="0">
            <a:spAutoFit/>
          </a:bodyPr>
          <a:lstStyle/>
          <a:p>
            <a:r>
              <a:rPr lang="en-US" dirty="0"/>
              <a:t>2020/21 TAC East=0, </a:t>
            </a:r>
            <a:r>
              <a:rPr lang="en-US" b="1" dirty="0">
                <a:solidFill>
                  <a:srgbClr val="FF0000"/>
                </a:solidFill>
              </a:rPr>
              <a:t>West=2.348 </a:t>
            </a:r>
            <a:r>
              <a:rPr lang="en-US" dirty="0"/>
              <a:t>mill </a:t>
            </a:r>
            <a:r>
              <a:rPr lang="en-US" dirty="0" err="1"/>
              <a:t>lb</a:t>
            </a:r>
            <a:endParaRPr lang="en-US" dirty="0"/>
          </a:p>
        </p:txBody>
      </p:sp>
    </p:spTree>
    <p:extLst>
      <p:ext uri="{BB962C8B-B14F-4D97-AF65-F5344CB8AC3E}">
        <p14:creationId xmlns:p14="http://schemas.microsoft.com/office/powerpoint/2010/main" val="108535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C97D42-5DA6-4D7C-8AA5-6FCDD417781A}"/>
              </a:ext>
            </a:extLst>
          </p:cNvPr>
          <p:cNvSpPr>
            <a:spLocks noGrp="1"/>
          </p:cNvSpPr>
          <p:nvPr>
            <p:ph type="sldNum" sz="quarter" idx="12"/>
          </p:nvPr>
        </p:nvSpPr>
        <p:spPr/>
        <p:txBody>
          <a:bodyPr/>
          <a:lstStyle/>
          <a:p>
            <a:fld id="{5435DE04-DB9A-4276-9B0D-516C5FE5169B}" type="slidenum">
              <a:rPr lang="en-US" smtClean="0"/>
              <a:t>44</a:t>
            </a:fld>
            <a:endParaRPr lang="en-US"/>
          </a:p>
        </p:txBody>
      </p:sp>
      <p:pic>
        <p:nvPicPr>
          <p:cNvPr id="3" name="Picture 2">
            <a:extLst>
              <a:ext uri="{FF2B5EF4-FFF2-40B4-BE49-F238E27FC236}">
                <a16:creationId xmlns:a16="http://schemas.microsoft.com/office/drawing/2014/main" id="{8BF147A2-F109-4A2B-9EFD-2DE4D6349E17}"/>
              </a:ext>
            </a:extLst>
          </p:cNvPr>
          <p:cNvPicPr>
            <a:picLocks noChangeAspect="1"/>
          </p:cNvPicPr>
          <p:nvPr/>
        </p:nvPicPr>
        <p:blipFill rotWithShape="1">
          <a:blip r:embed="rId2"/>
          <a:srcRect r="4985"/>
          <a:stretch/>
        </p:blipFill>
        <p:spPr>
          <a:xfrm>
            <a:off x="628650" y="0"/>
            <a:ext cx="8432638" cy="6858000"/>
          </a:xfrm>
          <a:prstGeom prst="rect">
            <a:avLst/>
          </a:prstGeom>
        </p:spPr>
      </p:pic>
      <p:sp>
        <p:nvSpPr>
          <p:cNvPr id="4" name="Title 4">
            <a:extLst>
              <a:ext uri="{FF2B5EF4-FFF2-40B4-BE49-F238E27FC236}">
                <a16:creationId xmlns:a16="http://schemas.microsoft.com/office/drawing/2014/main" id="{36118421-E9E7-4B41-B391-366798F41F67}"/>
              </a:ext>
            </a:extLst>
          </p:cNvPr>
          <p:cNvSpPr txBox="1">
            <a:spLocks/>
          </p:cNvSpPr>
          <p:nvPr/>
        </p:nvSpPr>
        <p:spPr>
          <a:xfrm>
            <a:off x="188703" y="240268"/>
            <a:ext cx="2390595" cy="26715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2020/21 Tanner crab retained catch</a:t>
            </a:r>
          </a:p>
        </p:txBody>
      </p:sp>
      <p:sp>
        <p:nvSpPr>
          <p:cNvPr id="5" name="TextBox 4">
            <a:extLst>
              <a:ext uri="{FF2B5EF4-FFF2-40B4-BE49-F238E27FC236}">
                <a16:creationId xmlns:a16="http://schemas.microsoft.com/office/drawing/2014/main" id="{DA6614C0-1D82-4507-8CF2-BB97D2FF07B3}"/>
              </a:ext>
            </a:extLst>
          </p:cNvPr>
          <p:cNvSpPr txBox="1"/>
          <p:nvPr/>
        </p:nvSpPr>
        <p:spPr>
          <a:xfrm>
            <a:off x="250165" y="5615583"/>
            <a:ext cx="2057399" cy="923330"/>
          </a:xfrm>
          <a:prstGeom prst="rect">
            <a:avLst/>
          </a:prstGeom>
          <a:noFill/>
        </p:spPr>
        <p:txBody>
          <a:bodyPr wrap="square" rtlCol="0">
            <a:spAutoFit/>
          </a:bodyPr>
          <a:lstStyle/>
          <a:p>
            <a:r>
              <a:rPr lang="en-US" dirty="0"/>
              <a:t>* Excludes stat areas with &lt;3 vessels</a:t>
            </a:r>
          </a:p>
        </p:txBody>
      </p:sp>
    </p:spTree>
    <p:extLst>
      <p:ext uri="{BB962C8B-B14F-4D97-AF65-F5344CB8AC3E}">
        <p14:creationId xmlns:p14="http://schemas.microsoft.com/office/powerpoint/2010/main" val="481676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DE99FC-C169-452E-B05A-CEBF84D016B5}"/>
              </a:ext>
            </a:extLst>
          </p:cNvPr>
          <p:cNvSpPr txBox="1">
            <a:spLocks/>
          </p:cNvSpPr>
          <p:nvPr/>
        </p:nvSpPr>
        <p:spPr>
          <a:xfrm>
            <a:off x="182879" y="111760"/>
            <a:ext cx="863599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Tanner crab weighted mean centers of catch</a:t>
            </a:r>
          </a:p>
        </p:txBody>
      </p:sp>
      <p:sp>
        <p:nvSpPr>
          <p:cNvPr id="2" name="Slide Number Placeholder 1">
            <a:extLst>
              <a:ext uri="{FF2B5EF4-FFF2-40B4-BE49-F238E27FC236}">
                <a16:creationId xmlns:a16="http://schemas.microsoft.com/office/drawing/2014/main" id="{36F508FC-53E4-4275-93E2-1CB17410BEBC}"/>
              </a:ext>
            </a:extLst>
          </p:cNvPr>
          <p:cNvSpPr>
            <a:spLocks noGrp="1"/>
          </p:cNvSpPr>
          <p:nvPr>
            <p:ph type="sldNum" sz="quarter" idx="12"/>
          </p:nvPr>
        </p:nvSpPr>
        <p:spPr/>
        <p:txBody>
          <a:bodyPr/>
          <a:lstStyle/>
          <a:p>
            <a:fld id="{5435DE04-DB9A-4276-9B0D-516C5FE5169B}" type="slidenum">
              <a:rPr lang="en-US" smtClean="0"/>
              <a:t>45</a:t>
            </a:fld>
            <a:endParaRPr lang="en-US"/>
          </a:p>
        </p:txBody>
      </p:sp>
      <p:pic>
        <p:nvPicPr>
          <p:cNvPr id="3" name="Picture 2">
            <a:extLst>
              <a:ext uri="{FF2B5EF4-FFF2-40B4-BE49-F238E27FC236}">
                <a16:creationId xmlns:a16="http://schemas.microsoft.com/office/drawing/2014/main" id="{D8DBCB86-19E5-4F03-978A-2462A36D821C}"/>
              </a:ext>
            </a:extLst>
          </p:cNvPr>
          <p:cNvPicPr>
            <a:picLocks noChangeAspect="1"/>
          </p:cNvPicPr>
          <p:nvPr/>
        </p:nvPicPr>
        <p:blipFill rotWithShape="1">
          <a:blip r:embed="rId2"/>
          <a:srcRect l="18605" t="20959" r="4706" b="1991"/>
          <a:stretch/>
        </p:blipFill>
        <p:spPr>
          <a:xfrm>
            <a:off x="1276710" y="1462086"/>
            <a:ext cx="6806241" cy="5284154"/>
          </a:xfrm>
          <a:prstGeom prst="rect">
            <a:avLst/>
          </a:prstGeom>
        </p:spPr>
      </p:pic>
    </p:spTree>
    <p:extLst>
      <p:ext uri="{BB962C8B-B14F-4D97-AF65-F5344CB8AC3E}">
        <p14:creationId xmlns:p14="http://schemas.microsoft.com/office/powerpoint/2010/main" val="9140670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CD7B98-43E2-4074-B258-7E6E9493EAC4}"/>
              </a:ext>
            </a:extLst>
          </p:cNvPr>
          <p:cNvSpPr>
            <a:spLocks noGrp="1"/>
          </p:cNvSpPr>
          <p:nvPr>
            <p:ph type="sldNum" sz="quarter" idx="12"/>
          </p:nvPr>
        </p:nvSpPr>
        <p:spPr/>
        <p:txBody>
          <a:bodyPr/>
          <a:lstStyle/>
          <a:p>
            <a:fld id="{5435DE04-DB9A-4276-9B0D-516C5FE5169B}" type="slidenum">
              <a:rPr lang="en-US" smtClean="0"/>
              <a:t>46</a:t>
            </a:fld>
            <a:endParaRPr lang="en-US"/>
          </a:p>
        </p:txBody>
      </p:sp>
      <p:pic>
        <p:nvPicPr>
          <p:cNvPr id="3" name="Picture 2">
            <a:extLst>
              <a:ext uri="{FF2B5EF4-FFF2-40B4-BE49-F238E27FC236}">
                <a16:creationId xmlns:a16="http://schemas.microsoft.com/office/drawing/2014/main" id="{A8E2D2A5-51F0-4D88-B614-5645FC609FE0}"/>
              </a:ext>
            </a:extLst>
          </p:cNvPr>
          <p:cNvPicPr>
            <a:picLocks noChangeAspect="1"/>
          </p:cNvPicPr>
          <p:nvPr/>
        </p:nvPicPr>
        <p:blipFill>
          <a:blip r:embed="rId2"/>
          <a:stretch>
            <a:fillRect/>
          </a:stretch>
        </p:blipFill>
        <p:spPr>
          <a:xfrm>
            <a:off x="950213" y="1814019"/>
            <a:ext cx="6968835" cy="4267995"/>
          </a:xfrm>
          <a:prstGeom prst="rect">
            <a:avLst/>
          </a:prstGeom>
        </p:spPr>
      </p:pic>
      <p:sp>
        <p:nvSpPr>
          <p:cNvPr id="4" name="Title 1">
            <a:extLst>
              <a:ext uri="{FF2B5EF4-FFF2-40B4-BE49-F238E27FC236}">
                <a16:creationId xmlns:a16="http://schemas.microsoft.com/office/drawing/2014/main" id="{8C5DDC4E-012B-408A-B1D2-9459D91B3A89}"/>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2020/21 Tanner crab</a:t>
            </a:r>
          </a:p>
        </p:txBody>
      </p:sp>
    </p:spTree>
    <p:extLst>
      <p:ext uri="{BB962C8B-B14F-4D97-AF65-F5344CB8AC3E}">
        <p14:creationId xmlns:p14="http://schemas.microsoft.com/office/powerpoint/2010/main" val="1482492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9849-F8E8-48AA-9F38-BE1016CD518F}"/>
              </a:ext>
            </a:extLst>
          </p:cNvPr>
          <p:cNvSpPr>
            <a:spLocks noGrp="1"/>
          </p:cNvSpPr>
          <p:nvPr>
            <p:ph type="title"/>
          </p:nvPr>
        </p:nvSpPr>
        <p:spPr/>
        <p:txBody>
          <a:bodyPr/>
          <a:lstStyle/>
          <a:p>
            <a:r>
              <a:rPr lang="en-US" dirty="0"/>
              <a:t>2020/21 WBT: observations from the fleet</a:t>
            </a:r>
          </a:p>
        </p:txBody>
      </p:sp>
      <p:sp>
        <p:nvSpPr>
          <p:cNvPr id="3" name="Content Placeholder 2">
            <a:extLst>
              <a:ext uri="{FF2B5EF4-FFF2-40B4-BE49-F238E27FC236}">
                <a16:creationId xmlns:a16="http://schemas.microsoft.com/office/drawing/2014/main" id="{67202E42-96FE-4596-9EED-B271B4F29D31}"/>
              </a:ext>
            </a:extLst>
          </p:cNvPr>
          <p:cNvSpPr>
            <a:spLocks noGrp="1"/>
          </p:cNvSpPr>
          <p:nvPr>
            <p:ph idx="1"/>
          </p:nvPr>
        </p:nvSpPr>
        <p:spPr>
          <a:xfrm>
            <a:off x="628650" y="2005013"/>
            <a:ext cx="7886700" cy="3742644"/>
          </a:xfrm>
        </p:spPr>
        <p:txBody>
          <a:bodyPr>
            <a:normAutofit/>
          </a:bodyPr>
          <a:lstStyle/>
          <a:p>
            <a:r>
              <a:rPr lang="en-US" dirty="0"/>
              <a:t>Captains reported low </a:t>
            </a:r>
            <a:r>
              <a:rPr lang="en-US" dirty="0" err="1"/>
              <a:t>cpue</a:t>
            </a:r>
            <a:r>
              <a:rPr lang="en-US" dirty="0"/>
              <a:t> fishing across most of the WBT grounds, particularly in the fall after BBRKC. Many vessels made one trip and called it quits due to poor fishing. </a:t>
            </a:r>
          </a:p>
          <a:p>
            <a:r>
              <a:rPr lang="en-US" dirty="0"/>
              <a:t>Good pots of legal crab here and there, but very inconsistent and hard to find steady enough numbers to set back on. </a:t>
            </a:r>
          </a:p>
        </p:txBody>
      </p:sp>
      <p:sp>
        <p:nvSpPr>
          <p:cNvPr id="4" name="Slide Number Placeholder 3">
            <a:extLst>
              <a:ext uri="{FF2B5EF4-FFF2-40B4-BE49-F238E27FC236}">
                <a16:creationId xmlns:a16="http://schemas.microsoft.com/office/drawing/2014/main" id="{E4CFB166-7001-4061-8D6C-4BAD60B49BBA}"/>
              </a:ext>
            </a:extLst>
          </p:cNvPr>
          <p:cNvSpPr>
            <a:spLocks noGrp="1"/>
          </p:cNvSpPr>
          <p:nvPr>
            <p:ph type="sldNum" sz="quarter" idx="12"/>
          </p:nvPr>
        </p:nvSpPr>
        <p:spPr/>
        <p:txBody>
          <a:bodyPr/>
          <a:lstStyle/>
          <a:p>
            <a:fld id="{5435DE04-DB9A-4276-9B0D-516C5FE5169B}" type="slidenum">
              <a:rPr lang="en-US" smtClean="0"/>
              <a:t>47</a:t>
            </a:fld>
            <a:endParaRPr lang="en-US"/>
          </a:p>
        </p:txBody>
      </p:sp>
    </p:spTree>
    <p:extLst>
      <p:ext uri="{BB962C8B-B14F-4D97-AF65-F5344CB8AC3E}">
        <p14:creationId xmlns:p14="http://schemas.microsoft.com/office/powerpoint/2010/main" val="322126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89588D-CA66-4416-9AEC-7F26A8826794}"/>
              </a:ext>
            </a:extLst>
          </p:cNvPr>
          <p:cNvSpPr>
            <a:spLocks noGrp="1"/>
          </p:cNvSpPr>
          <p:nvPr>
            <p:ph type="sldNum" sz="quarter" idx="12"/>
          </p:nvPr>
        </p:nvSpPr>
        <p:spPr/>
        <p:txBody>
          <a:bodyPr/>
          <a:lstStyle/>
          <a:p>
            <a:fld id="{5435DE04-DB9A-4276-9B0D-516C5FE5169B}" type="slidenum">
              <a:rPr lang="en-US" smtClean="0"/>
              <a:t>48</a:t>
            </a:fld>
            <a:endParaRPr lang="en-US"/>
          </a:p>
        </p:txBody>
      </p:sp>
      <p:pic>
        <p:nvPicPr>
          <p:cNvPr id="4" name="Picture 3" descr="Chart, line chart&#10;&#10;Description automatically generated">
            <a:extLst>
              <a:ext uri="{FF2B5EF4-FFF2-40B4-BE49-F238E27FC236}">
                <a16:creationId xmlns:a16="http://schemas.microsoft.com/office/drawing/2014/main" id="{C510D4AC-3EDB-4C3B-8240-0CE26ECD4B72}"/>
              </a:ext>
            </a:extLst>
          </p:cNvPr>
          <p:cNvPicPr>
            <a:picLocks noChangeAspect="1"/>
          </p:cNvPicPr>
          <p:nvPr/>
        </p:nvPicPr>
        <p:blipFill>
          <a:blip r:embed="rId2"/>
          <a:stretch>
            <a:fillRect/>
          </a:stretch>
        </p:blipFill>
        <p:spPr>
          <a:xfrm>
            <a:off x="1371600" y="233362"/>
            <a:ext cx="6400800" cy="6391275"/>
          </a:xfrm>
          <a:prstGeom prst="rect">
            <a:avLst/>
          </a:prstGeom>
        </p:spPr>
      </p:pic>
    </p:spTree>
    <p:extLst>
      <p:ext uri="{BB962C8B-B14F-4D97-AF65-F5344CB8AC3E}">
        <p14:creationId xmlns:p14="http://schemas.microsoft.com/office/powerpoint/2010/main" val="20038016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15471E-5A66-4148-9024-38AC625D1267}"/>
              </a:ext>
            </a:extLst>
          </p:cNvPr>
          <p:cNvSpPr>
            <a:spLocks noGrp="1"/>
          </p:cNvSpPr>
          <p:nvPr>
            <p:ph type="sldNum" sz="quarter" idx="12"/>
          </p:nvPr>
        </p:nvSpPr>
        <p:spPr/>
        <p:txBody>
          <a:bodyPr/>
          <a:lstStyle/>
          <a:p>
            <a:fld id="{5435DE04-DB9A-4276-9B0D-516C5FE5169B}" type="slidenum">
              <a:rPr lang="en-US" smtClean="0"/>
              <a:t>49</a:t>
            </a:fld>
            <a:endParaRPr lang="en-US"/>
          </a:p>
        </p:txBody>
      </p:sp>
      <p:pic>
        <p:nvPicPr>
          <p:cNvPr id="3" name="Picture 2">
            <a:extLst>
              <a:ext uri="{FF2B5EF4-FFF2-40B4-BE49-F238E27FC236}">
                <a16:creationId xmlns:a16="http://schemas.microsoft.com/office/drawing/2014/main" id="{D86387C4-9772-43B5-BE9A-786B2E9C3C3D}"/>
              </a:ext>
            </a:extLst>
          </p:cNvPr>
          <p:cNvPicPr>
            <a:picLocks noChangeAspect="1"/>
          </p:cNvPicPr>
          <p:nvPr/>
        </p:nvPicPr>
        <p:blipFill>
          <a:blip r:embed="rId2"/>
          <a:stretch>
            <a:fillRect/>
          </a:stretch>
        </p:blipFill>
        <p:spPr>
          <a:xfrm>
            <a:off x="759666" y="520228"/>
            <a:ext cx="7899141" cy="5734256"/>
          </a:xfrm>
          <a:prstGeom prst="rect">
            <a:avLst/>
          </a:prstGeom>
        </p:spPr>
      </p:pic>
    </p:spTree>
    <p:extLst>
      <p:ext uri="{BB962C8B-B14F-4D97-AF65-F5344CB8AC3E}">
        <p14:creationId xmlns:p14="http://schemas.microsoft.com/office/powerpoint/2010/main" val="1918056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77988"/>
            <a:ext cx="9227975" cy="676014"/>
          </a:xfrm>
        </p:spPr>
        <p:txBody>
          <a:bodyPr>
            <a:normAutofit fontScale="90000"/>
          </a:bodyPr>
          <a:lstStyle/>
          <a:p>
            <a:pPr algn="ctr"/>
            <a:r>
              <a:rPr lang="en-US" dirty="0"/>
              <a:t>GF Vessels in Full Coverage vs Partial Coverage</a:t>
            </a:r>
          </a:p>
        </p:txBody>
      </p:sp>
      <p:sp>
        <p:nvSpPr>
          <p:cNvPr id="3" name="Content Placeholder 2"/>
          <p:cNvSpPr>
            <a:spLocks noGrp="1"/>
          </p:cNvSpPr>
          <p:nvPr>
            <p:ph idx="1"/>
          </p:nvPr>
        </p:nvSpPr>
        <p:spPr>
          <a:xfrm>
            <a:off x="223934" y="1312797"/>
            <a:ext cx="9143999" cy="4525963"/>
          </a:xfrm>
        </p:spPr>
        <p:txBody>
          <a:bodyPr>
            <a:noAutofit/>
          </a:bodyPr>
          <a:lstStyle/>
          <a:p>
            <a:r>
              <a:rPr lang="en-US" sz="2000" b="1" dirty="0"/>
              <a:t>Full coverage vessels (1 or 2 observers 100% of the time)</a:t>
            </a:r>
          </a:p>
          <a:p>
            <a:pPr lvl="1"/>
            <a:r>
              <a:rPr lang="en-US" sz="2000" dirty="0"/>
              <a:t>Catcher Processors (limited exceptions for non-trawl CPs)</a:t>
            </a:r>
          </a:p>
          <a:p>
            <a:pPr lvl="1"/>
            <a:r>
              <a:rPr lang="en-US" sz="2000" dirty="0"/>
              <a:t>Motherships</a:t>
            </a:r>
          </a:p>
          <a:p>
            <a:pPr lvl="1"/>
            <a:r>
              <a:rPr lang="en-US" sz="2000" dirty="0"/>
              <a:t>AFA Pollock catcher vessels delivering shoreside</a:t>
            </a:r>
          </a:p>
          <a:p>
            <a:pPr lvl="1"/>
            <a:r>
              <a:rPr lang="en-US" sz="2000" dirty="0"/>
              <a:t>Non-Pollock BSAI trawl catcher vessels can opt for 100% coverage during all fishing</a:t>
            </a:r>
          </a:p>
          <a:p>
            <a:r>
              <a:rPr lang="en-US" sz="2000" b="1" dirty="0"/>
              <a:t>Partial Coverage</a:t>
            </a:r>
          </a:p>
          <a:p>
            <a:pPr lvl="1"/>
            <a:r>
              <a:rPr lang="en-US" sz="2000" dirty="0"/>
              <a:t>Catcher Vessels fishing groundfish</a:t>
            </a:r>
          </a:p>
          <a:p>
            <a:pPr lvl="1"/>
            <a:r>
              <a:rPr lang="en-US" sz="2000" dirty="0"/>
              <a:t>Catcher Vessels fishing IFQ/CDQ halibut/sablefish</a:t>
            </a:r>
          </a:p>
          <a:p>
            <a:pPr lvl="1"/>
            <a:r>
              <a:rPr lang="en-US" sz="2000" dirty="0"/>
              <a:t>Small non-trawl Catcher Processors – They have to apply in advance</a:t>
            </a:r>
          </a:p>
          <a:p>
            <a:r>
              <a:rPr lang="en-US" sz="2000" b="1" dirty="0"/>
              <a:t>No selection for observer coverage</a:t>
            </a:r>
          </a:p>
          <a:p>
            <a:pPr lvl="1"/>
            <a:r>
              <a:rPr lang="en-US" sz="2000" dirty="0"/>
              <a:t>Vessels using Electronic Monitoring (30% selection rate)</a:t>
            </a:r>
          </a:p>
          <a:p>
            <a:pPr lvl="1"/>
            <a:r>
              <a:rPr lang="en-US" sz="2000" dirty="0"/>
              <a:t>40 feet and under</a:t>
            </a:r>
          </a:p>
          <a:p>
            <a:pPr lvl="1"/>
            <a:r>
              <a:rPr lang="en-US" sz="2000" dirty="0"/>
              <a:t>Jig Catcher Vessels</a:t>
            </a:r>
          </a:p>
          <a:p>
            <a:pPr lvl="1"/>
            <a:r>
              <a:rPr lang="en-US" sz="2000" dirty="0"/>
              <a:t>No FFP (can only fish inside three miles)</a:t>
            </a:r>
          </a:p>
          <a:p>
            <a:pPr lvl="1"/>
            <a:r>
              <a:rPr lang="en-US" sz="2000" dirty="0"/>
              <a:t>State Guideline Harvest Level fisheries</a:t>
            </a:r>
          </a:p>
        </p:txBody>
      </p:sp>
      <p:sp>
        <p:nvSpPr>
          <p:cNvPr id="4" name="Slide Number Placeholder 3">
            <a:extLst>
              <a:ext uri="{FF2B5EF4-FFF2-40B4-BE49-F238E27FC236}">
                <a16:creationId xmlns:a16="http://schemas.microsoft.com/office/drawing/2014/main" id="{D1266F5E-A3A3-4C64-A508-59E844298430}"/>
              </a:ext>
            </a:extLst>
          </p:cNvPr>
          <p:cNvSpPr>
            <a:spLocks noGrp="1"/>
          </p:cNvSpPr>
          <p:nvPr>
            <p:ph type="sldNum" sz="quarter" idx="12"/>
          </p:nvPr>
        </p:nvSpPr>
        <p:spPr/>
        <p:txBody>
          <a:bodyPr/>
          <a:lstStyle/>
          <a:p>
            <a:fld id="{5435DE04-DB9A-4276-9B0D-516C5FE5169B}" type="slidenum">
              <a:rPr lang="en-US" smtClean="0"/>
              <a:t>5</a:t>
            </a:fld>
            <a:endParaRPr lang="en-US"/>
          </a:p>
        </p:txBody>
      </p:sp>
    </p:spTree>
    <p:extLst>
      <p:ext uri="{BB962C8B-B14F-4D97-AF65-F5344CB8AC3E}">
        <p14:creationId xmlns:p14="http://schemas.microsoft.com/office/powerpoint/2010/main" val="3233265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24FA36-69F9-41D2-9EB9-62984F15983E}"/>
              </a:ext>
            </a:extLst>
          </p:cNvPr>
          <p:cNvSpPr>
            <a:spLocks noGrp="1"/>
          </p:cNvSpPr>
          <p:nvPr>
            <p:ph type="sldNum" sz="quarter" idx="12"/>
          </p:nvPr>
        </p:nvSpPr>
        <p:spPr/>
        <p:txBody>
          <a:bodyPr/>
          <a:lstStyle/>
          <a:p>
            <a:fld id="{5435DE04-DB9A-4276-9B0D-516C5FE5169B}" type="slidenum">
              <a:rPr lang="en-US" smtClean="0"/>
              <a:t>50</a:t>
            </a:fld>
            <a:endParaRPr lang="en-US"/>
          </a:p>
        </p:txBody>
      </p:sp>
      <p:sp>
        <p:nvSpPr>
          <p:cNvPr id="3" name="Rectangle 2">
            <a:extLst>
              <a:ext uri="{FF2B5EF4-FFF2-40B4-BE49-F238E27FC236}">
                <a16:creationId xmlns:a16="http://schemas.microsoft.com/office/drawing/2014/main" id="{CA23B26C-2116-423B-9BBC-BC14C9C3A864}"/>
              </a:ext>
            </a:extLst>
          </p:cNvPr>
          <p:cNvSpPr/>
          <p:nvPr/>
        </p:nvSpPr>
        <p:spPr>
          <a:xfrm>
            <a:off x="0" y="9437"/>
            <a:ext cx="8920066" cy="1569660"/>
          </a:xfrm>
          <a:prstGeom prst="rect">
            <a:avLst/>
          </a:prstGeom>
        </p:spPr>
        <p:txBody>
          <a:bodyPr wrap="square">
            <a:spAutoFit/>
          </a:bodyPr>
          <a:lstStyle/>
          <a:p>
            <a:pPr algn="ctr"/>
            <a:r>
              <a:rPr lang="en-US" sz="3200" b="1" dirty="0">
                <a:ea typeface="+mj-ea"/>
              </a:rPr>
              <a:t>Eastern Bering Sea Tanner Crab Incidental Catch in </a:t>
            </a:r>
            <a:r>
              <a:rPr lang="en-US" sz="3200" b="1" dirty="0" err="1">
                <a:ea typeface="+mj-ea"/>
              </a:rPr>
              <a:t>Groundfish</a:t>
            </a:r>
            <a:r>
              <a:rPr lang="en-US" sz="3200" b="1" dirty="0">
                <a:ea typeface="+mj-ea"/>
              </a:rPr>
              <a:t> Fisheries (East of 166° W)</a:t>
            </a:r>
            <a:br>
              <a:rPr lang="en-US" sz="3200" b="1" dirty="0">
                <a:ea typeface="+mj-ea"/>
              </a:rPr>
            </a:br>
            <a:endParaRPr lang="en-US" sz="3200" dirty="0"/>
          </a:p>
        </p:txBody>
      </p:sp>
      <p:pic>
        <p:nvPicPr>
          <p:cNvPr id="4" name="Content Placeholder 4">
            <a:extLst>
              <a:ext uri="{FF2B5EF4-FFF2-40B4-BE49-F238E27FC236}">
                <a16:creationId xmlns:a16="http://schemas.microsoft.com/office/drawing/2014/main" id="{CBDF6AC8-0F0A-49DF-B454-0C3932867B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53181" y="1115086"/>
            <a:ext cx="6888065" cy="3875684"/>
          </a:xfrm>
          <a:prstGeom prst="rect">
            <a:avLst/>
          </a:prstGeom>
          <a:ln>
            <a:solidFill>
              <a:schemeClr val="accent1"/>
            </a:solidFill>
          </a:ln>
        </p:spPr>
      </p:pic>
      <p:sp>
        <p:nvSpPr>
          <p:cNvPr id="5" name="Rectangle 4">
            <a:extLst>
              <a:ext uri="{FF2B5EF4-FFF2-40B4-BE49-F238E27FC236}">
                <a16:creationId xmlns:a16="http://schemas.microsoft.com/office/drawing/2014/main" id="{4A4065D8-C7E6-451B-B376-E7552EA7EEA1}"/>
              </a:ext>
            </a:extLst>
          </p:cNvPr>
          <p:cNvSpPr/>
          <p:nvPr/>
        </p:nvSpPr>
        <p:spPr>
          <a:xfrm>
            <a:off x="138545" y="5219256"/>
            <a:ext cx="9005455" cy="1754326"/>
          </a:xfrm>
          <a:prstGeom prst="rect">
            <a:avLst/>
          </a:prstGeom>
        </p:spPr>
        <p:txBody>
          <a:bodyPr wrap="square">
            <a:spAutoFit/>
          </a:bodyPr>
          <a:lstStyle/>
          <a:p>
            <a:pPr marL="285750" indent="-285750">
              <a:buFont typeface="Arial" panose="020B0604020202020204" pitchFamily="34" charset="0"/>
              <a:buChar char="•"/>
            </a:pPr>
            <a:r>
              <a:rPr lang="en-US" dirty="0"/>
              <a:t>Lower EBST rates during the 2020/21 crab year in the fixed gear sectors could be due to:</a:t>
            </a:r>
          </a:p>
          <a:p>
            <a:pPr marL="742950" lvl="1" indent="-285750">
              <a:buFont typeface="Arial" panose="020B0604020202020204" pitchFamily="34" charset="0"/>
              <a:buChar char="•"/>
            </a:pPr>
            <a:r>
              <a:rPr lang="en-US" dirty="0"/>
              <a:t>Lower observer coverage in the pot Pacific cod fishery in the fall of 2020 due to COVID (although there was EM data in this sector)</a:t>
            </a:r>
          </a:p>
          <a:p>
            <a:pPr marL="742950" lvl="1" indent="-285750">
              <a:buFont typeface="Arial" panose="020B0604020202020204" pitchFamily="34" charset="0"/>
              <a:buChar char="•"/>
            </a:pPr>
            <a:r>
              <a:rPr lang="en-US" dirty="0"/>
              <a:t>Lower Pacific cod TACs</a:t>
            </a:r>
          </a:p>
          <a:p>
            <a:pPr marL="742950" lvl="1" indent="-285750">
              <a:buFont typeface="Arial" panose="020B0604020202020204" pitchFamily="34" charset="0"/>
              <a:buChar char="•"/>
            </a:pPr>
            <a:r>
              <a:rPr lang="en-US" dirty="0"/>
              <a:t>Pacific cod pot fleet using more gear with crab excluders</a:t>
            </a:r>
          </a:p>
          <a:p>
            <a:pPr marL="285750" indent="-28575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31FE7547-10E5-45CA-A9AF-1BE99045CE64}"/>
              </a:ext>
            </a:extLst>
          </p:cNvPr>
          <p:cNvSpPr/>
          <p:nvPr/>
        </p:nvSpPr>
        <p:spPr>
          <a:xfrm>
            <a:off x="138545" y="1297451"/>
            <a:ext cx="1941992" cy="3693319"/>
          </a:xfrm>
          <a:prstGeom prst="rect">
            <a:avLst/>
          </a:prstGeom>
        </p:spPr>
        <p:txBody>
          <a:bodyPr wrap="square">
            <a:spAutoFit/>
          </a:bodyPr>
          <a:lstStyle/>
          <a:p>
            <a:pPr marL="285750" indent="-285750">
              <a:buFont typeface="Arial" panose="020B0604020202020204" pitchFamily="34" charset="0"/>
              <a:buChar char="•"/>
            </a:pPr>
            <a:r>
              <a:rPr lang="en-US" dirty="0"/>
              <a:t>Pacific cod fishing with pot gear accounts for most EBST bycatch in the fixed gear category.</a:t>
            </a:r>
          </a:p>
          <a:p>
            <a:pPr marL="285750" indent="-285750">
              <a:buFont typeface="Arial" panose="020B0604020202020204" pitchFamily="34" charset="0"/>
              <a:buChar char="•"/>
            </a:pPr>
            <a:r>
              <a:rPr lang="en-US" dirty="0"/>
              <a:t>Pot Pacific cod fishing is concentrated on the north side of Unimak Island to Port Moller.</a:t>
            </a:r>
          </a:p>
        </p:txBody>
      </p:sp>
    </p:spTree>
    <p:extLst>
      <p:ext uri="{BB962C8B-B14F-4D97-AF65-F5344CB8AC3E}">
        <p14:creationId xmlns:p14="http://schemas.microsoft.com/office/powerpoint/2010/main" val="3178368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6A5325-F5A4-4243-9FEF-0737292A0FFC}"/>
              </a:ext>
            </a:extLst>
          </p:cNvPr>
          <p:cNvSpPr>
            <a:spLocks noGrp="1"/>
          </p:cNvSpPr>
          <p:nvPr>
            <p:ph type="sldNum" sz="quarter" idx="12"/>
          </p:nvPr>
        </p:nvSpPr>
        <p:spPr/>
        <p:txBody>
          <a:bodyPr/>
          <a:lstStyle/>
          <a:p>
            <a:fld id="{5435DE04-DB9A-4276-9B0D-516C5FE5169B}" type="slidenum">
              <a:rPr lang="en-US" smtClean="0"/>
              <a:t>51</a:t>
            </a:fld>
            <a:endParaRPr lang="en-US"/>
          </a:p>
        </p:txBody>
      </p:sp>
      <p:sp>
        <p:nvSpPr>
          <p:cNvPr id="3" name="Title 1">
            <a:extLst>
              <a:ext uri="{FF2B5EF4-FFF2-40B4-BE49-F238E27FC236}">
                <a16:creationId xmlns:a16="http://schemas.microsoft.com/office/drawing/2014/main" id="{8F49D3EE-53AD-4311-BAF0-AEB2B9583316}"/>
              </a:ext>
            </a:extLst>
          </p:cNvPr>
          <p:cNvSpPr txBox="1">
            <a:spLocks/>
          </p:cNvSpPr>
          <p:nvPr/>
        </p:nvSpPr>
        <p:spPr>
          <a:xfrm>
            <a:off x="345232" y="100276"/>
            <a:ext cx="8276253" cy="11116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mn-lt"/>
              </a:rPr>
              <a:t>Eastern Bering Sea Tanner Crab Trawl Incidental Catch by Trip Target (East of 166° W)</a:t>
            </a:r>
            <a:br>
              <a:rPr lang="en-US" sz="3200" b="1" dirty="0"/>
            </a:br>
            <a:endParaRPr lang="en-US" sz="3200" b="1" dirty="0"/>
          </a:p>
        </p:txBody>
      </p:sp>
      <p:pic>
        <p:nvPicPr>
          <p:cNvPr id="4" name="Content Placeholder 5">
            <a:extLst>
              <a:ext uri="{FF2B5EF4-FFF2-40B4-BE49-F238E27FC236}">
                <a16:creationId xmlns:a16="http://schemas.microsoft.com/office/drawing/2014/main" id="{BAC1CD7C-7D40-45E7-94DB-13F342D7D7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127" y="1221761"/>
            <a:ext cx="7880523" cy="4469867"/>
          </a:xfrm>
          <a:prstGeom prst="rect">
            <a:avLst/>
          </a:prstGeom>
          <a:ln>
            <a:solidFill>
              <a:schemeClr val="accent1"/>
            </a:solidFill>
          </a:ln>
        </p:spPr>
      </p:pic>
      <p:sp>
        <p:nvSpPr>
          <p:cNvPr id="5" name="Rectangle 4">
            <a:extLst>
              <a:ext uri="{FF2B5EF4-FFF2-40B4-BE49-F238E27FC236}">
                <a16:creationId xmlns:a16="http://schemas.microsoft.com/office/drawing/2014/main" id="{42A68A20-39ED-4D22-8843-94F5491E7AD5}"/>
              </a:ext>
            </a:extLst>
          </p:cNvPr>
          <p:cNvSpPr/>
          <p:nvPr/>
        </p:nvSpPr>
        <p:spPr>
          <a:xfrm>
            <a:off x="244763" y="5700189"/>
            <a:ext cx="9065491" cy="646331"/>
          </a:xfrm>
          <a:prstGeom prst="rect">
            <a:avLst/>
          </a:prstGeom>
        </p:spPr>
        <p:txBody>
          <a:bodyPr wrap="square">
            <a:spAutoFit/>
          </a:bodyPr>
          <a:lstStyle/>
          <a:p>
            <a:pPr marL="285750" indent="-285750">
              <a:buFont typeface="Arial" panose="020B0604020202020204" pitchFamily="34" charset="0"/>
              <a:buChar char="•"/>
            </a:pPr>
            <a:r>
              <a:rPr lang="en-US" dirty="0"/>
              <a:t>“Other” species includes: Alaska plaice, </a:t>
            </a:r>
            <a:r>
              <a:rPr lang="en-US" dirty="0" err="1"/>
              <a:t>arrowtooth</a:t>
            </a:r>
            <a:r>
              <a:rPr lang="en-US" dirty="0"/>
              <a:t> flounder, Atka mackerel, flathead sole, Greenland turbot, Kamchatka flounder, other flatfish, Pacific cod, rockfish, sablefish, and </a:t>
            </a:r>
            <a:r>
              <a:rPr lang="en-US" dirty="0" err="1"/>
              <a:t>pollock</a:t>
            </a:r>
            <a:r>
              <a:rPr lang="en-US" dirty="0"/>
              <a:t>.</a:t>
            </a:r>
          </a:p>
        </p:txBody>
      </p:sp>
    </p:spTree>
    <p:extLst>
      <p:ext uri="{BB962C8B-B14F-4D97-AF65-F5344CB8AC3E}">
        <p14:creationId xmlns:p14="http://schemas.microsoft.com/office/powerpoint/2010/main" val="1457926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9F1801-54B2-4737-AFA9-78A13B59BBF4}"/>
              </a:ext>
            </a:extLst>
          </p:cNvPr>
          <p:cNvSpPr>
            <a:spLocks noGrp="1"/>
          </p:cNvSpPr>
          <p:nvPr>
            <p:ph type="sldNum" sz="quarter" idx="12"/>
          </p:nvPr>
        </p:nvSpPr>
        <p:spPr/>
        <p:txBody>
          <a:bodyPr/>
          <a:lstStyle/>
          <a:p>
            <a:fld id="{5435DE04-DB9A-4276-9B0D-516C5FE5169B}" type="slidenum">
              <a:rPr lang="en-US" smtClean="0"/>
              <a:t>52</a:t>
            </a:fld>
            <a:endParaRPr lang="en-US"/>
          </a:p>
        </p:txBody>
      </p:sp>
      <p:sp>
        <p:nvSpPr>
          <p:cNvPr id="3" name="Title 1">
            <a:extLst>
              <a:ext uri="{FF2B5EF4-FFF2-40B4-BE49-F238E27FC236}">
                <a16:creationId xmlns:a16="http://schemas.microsoft.com/office/drawing/2014/main" id="{F6278C61-ABD4-4733-9D6A-6344998EB439}"/>
              </a:ext>
            </a:extLst>
          </p:cNvPr>
          <p:cNvSpPr txBox="1">
            <a:spLocks/>
          </p:cNvSpPr>
          <p:nvPr/>
        </p:nvSpPr>
        <p:spPr>
          <a:xfrm>
            <a:off x="251927" y="107503"/>
            <a:ext cx="8780106" cy="95593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mn-lt"/>
                <a:cs typeface="Arial" panose="020B0604020202020204" pitchFamily="34" charset="0"/>
              </a:rPr>
              <a:t>Western Bering Sea Tanner Crab Incidental Catch in Groundfish Fisheries (West of 166° W)</a:t>
            </a:r>
            <a:br>
              <a:rPr lang="en-US" sz="3200" b="1" dirty="0">
                <a:latin typeface="+mn-lt"/>
                <a:cs typeface="Arial" panose="020B0604020202020204" pitchFamily="34" charset="0"/>
              </a:rPr>
            </a:br>
            <a:br>
              <a:rPr lang="en-US" sz="3200" b="1" dirty="0">
                <a:latin typeface="+mn-lt"/>
                <a:cs typeface="Arial" panose="020B0604020202020204" pitchFamily="34" charset="0"/>
              </a:rPr>
            </a:br>
            <a:endParaRPr lang="en-US" sz="3200" b="1" dirty="0">
              <a:latin typeface="+mn-lt"/>
              <a:cs typeface="Arial" panose="020B0604020202020204" pitchFamily="34" charset="0"/>
            </a:endParaRPr>
          </a:p>
        </p:txBody>
      </p:sp>
      <p:pic>
        <p:nvPicPr>
          <p:cNvPr id="4" name="Content Placeholder 5">
            <a:extLst>
              <a:ext uri="{FF2B5EF4-FFF2-40B4-BE49-F238E27FC236}">
                <a16:creationId xmlns:a16="http://schemas.microsoft.com/office/drawing/2014/main" id="{7117E8ED-5FC4-4035-8F81-3B0B0EE281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9854" y="1159084"/>
            <a:ext cx="7230963" cy="4290371"/>
          </a:xfrm>
          <a:prstGeom prst="rect">
            <a:avLst/>
          </a:prstGeom>
          <a:ln>
            <a:solidFill>
              <a:schemeClr val="accent1"/>
            </a:solidFill>
          </a:ln>
        </p:spPr>
      </p:pic>
      <p:sp>
        <p:nvSpPr>
          <p:cNvPr id="5" name="TextBox 4">
            <a:extLst>
              <a:ext uri="{FF2B5EF4-FFF2-40B4-BE49-F238E27FC236}">
                <a16:creationId xmlns:a16="http://schemas.microsoft.com/office/drawing/2014/main" id="{3C2F3AC4-66DA-4018-B171-AAF5F04B7850}"/>
              </a:ext>
            </a:extLst>
          </p:cNvPr>
          <p:cNvSpPr txBox="1"/>
          <p:nvPr/>
        </p:nvSpPr>
        <p:spPr>
          <a:xfrm>
            <a:off x="157018" y="5431750"/>
            <a:ext cx="8875015" cy="923330"/>
          </a:xfrm>
          <a:prstGeom prst="rect">
            <a:avLst/>
          </a:prstGeom>
          <a:noFill/>
        </p:spPr>
        <p:txBody>
          <a:bodyPr wrap="square" rtlCol="0">
            <a:spAutoFit/>
          </a:bodyPr>
          <a:lstStyle/>
          <a:p>
            <a:pPr marL="285750" indent="-285750">
              <a:buFont typeface="Arial" panose="020B0604020202020204" pitchFamily="34" charset="0"/>
              <a:buChar char="•"/>
            </a:pPr>
            <a:r>
              <a:rPr lang="en-US" dirty="0"/>
              <a:t>WBST bycatch in fixed gear is mostly from hook-and-line and pot Pacific cod fisheries.</a:t>
            </a:r>
          </a:p>
          <a:p>
            <a:pPr marL="285750" indent="-285750">
              <a:buFont typeface="Arial" panose="020B0604020202020204" pitchFamily="34" charset="0"/>
              <a:buChar char="•"/>
            </a:pPr>
            <a:r>
              <a:rPr lang="en-US" dirty="0"/>
              <a:t>Pot catcher vessels do not fish for </a:t>
            </a:r>
            <a:r>
              <a:rPr lang="en-US" dirty="0" err="1"/>
              <a:t>groundfish</a:t>
            </a:r>
            <a:r>
              <a:rPr lang="en-US" dirty="0"/>
              <a:t> in the WBST stock area as much as in the EBST stock area which results in less fixed gear bycatch in the Western area than the Eastern area.</a:t>
            </a:r>
          </a:p>
        </p:txBody>
      </p:sp>
    </p:spTree>
    <p:extLst>
      <p:ext uri="{BB962C8B-B14F-4D97-AF65-F5344CB8AC3E}">
        <p14:creationId xmlns:p14="http://schemas.microsoft.com/office/powerpoint/2010/main" val="7830806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D7415-2FD2-449B-ADBC-86F6A1253809}"/>
              </a:ext>
            </a:extLst>
          </p:cNvPr>
          <p:cNvSpPr>
            <a:spLocks noGrp="1"/>
          </p:cNvSpPr>
          <p:nvPr>
            <p:ph type="sldNum" sz="quarter" idx="12"/>
          </p:nvPr>
        </p:nvSpPr>
        <p:spPr/>
        <p:txBody>
          <a:bodyPr/>
          <a:lstStyle/>
          <a:p>
            <a:fld id="{5435DE04-DB9A-4276-9B0D-516C5FE5169B}" type="slidenum">
              <a:rPr lang="en-US" smtClean="0"/>
              <a:t>53</a:t>
            </a:fld>
            <a:endParaRPr lang="en-US"/>
          </a:p>
        </p:txBody>
      </p:sp>
      <p:sp>
        <p:nvSpPr>
          <p:cNvPr id="6" name="Title 1">
            <a:extLst>
              <a:ext uri="{FF2B5EF4-FFF2-40B4-BE49-F238E27FC236}">
                <a16:creationId xmlns:a16="http://schemas.microsoft.com/office/drawing/2014/main" id="{D7D74277-95FC-426D-9283-F3DDF8BB2E9D}"/>
              </a:ext>
            </a:extLst>
          </p:cNvPr>
          <p:cNvSpPr txBox="1">
            <a:spLocks/>
          </p:cNvSpPr>
          <p:nvPr/>
        </p:nvSpPr>
        <p:spPr>
          <a:xfrm flipH="1">
            <a:off x="0" y="121298"/>
            <a:ext cx="8963570" cy="11010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3200" b="1">
                <a:latin typeface="+mn-lt"/>
                <a:ea typeface="+mn-ea"/>
                <a:cs typeface="+mn-cs"/>
              </a:rPr>
              <a:t>Western Bering Sea Tanner Crab Trawl Incidental Catch by Trip Target (West of 166° W)</a:t>
            </a:r>
            <a:br>
              <a:rPr lang="en-US" sz="3200" b="1">
                <a:latin typeface="+mn-lt"/>
                <a:ea typeface="+mn-ea"/>
                <a:cs typeface="+mn-cs"/>
              </a:rPr>
            </a:br>
            <a:br>
              <a:rPr lang="en-US" sz="3200" b="1">
                <a:latin typeface="+mn-lt"/>
                <a:ea typeface="+mn-ea"/>
                <a:cs typeface="+mn-cs"/>
              </a:rPr>
            </a:br>
            <a:endParaRPr lang="en-US" sz="3200" b="1" dirty="0">
              <a:latin typeface="+mn-lt"/>
            </a:endParaRPr>
          </a:p>
        </p:txBody>
      </p:sp>
      <p:pic>
        <p:nvPicPr>
          <p:cNvPr id="7" name="Content Placeholder 4">
            <a:extLst>
              <a:ext uri="{FF2B5EF4-FFF2-40B4-BE49-F238E27FC236}">
                <a16:creationId xmlns:a16="http://schemas.microsoft.com/office/drawing/2014/main" id="{0A787E59-27E5-41D5-BB66-096DC862BC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191137"/>
            <a:ext cx="7744369" cy="4424601"/>
          </a:xfrm>
          <a:prstGeom prst="rect">
            <a:avLst/>
          </a:prstGeom>
          <a:ln>
            <a:solidFill>
              <a:schemeClr val="accent1"/>
            </a:solidFill>
          </a:ln>
        </p:spPr>
      </p:pic>
      <p:sp>
        <p:nvSpPr>
          <p:cNvPr id="8" name="Rectangle 7">
            <a:extLst>
              <a:ext uri="{FF2B5EF4-FFF2-40B4-BE49-F238E27FC236}">
                <a16:creationId xmlns:a16="http://schemas.microsoft.com/office/drawing/2014/main" id="{AA7871CA-032C-449A-B9D5-07ADFC453282}"/>
              </a:ext>
            </a:extLst>
          </p:cNvPr>
          <p:cNvSpPr/>
          <p:nvPr/>
        </p:nvSpPr>
        <p:spPr>
          <a:xfrm>
            <a:off x="161636" y="5635979"/>
            <a:ext cx="8982364" cy="646331"/>
          </a:xfrm>
          <a:prstGeom prst="rect">
            <a:avLst/>
          </a:prstGeom>
        </p:spPr>
        <p:txBody>
          <a:bodyPr wrap="square">
            <a:spAutoFit/>
          </a:bodyPr>
          <a:lstStyle/>
          <a:p>
            <a:pPr marL="285750" indent="-285750">
              <a:buFont typeface="Arial" panose="020B0604020202020204" pitchFamily="34" charset="0"/>
              <a:buChar char="•"/>
            </a:pPr>
            <a:r>
              <a:rPr lang="en-US" dirty="0"/>
              <a:t>“Other” species includes: Alaska plaice, </a:t>
            </a:r>
            <a:r>
              <a:rPr lang="en-US" dirty="0" err="1"/>
              <a:t>arrowtooth</a:t>
            </a:r>
            <a:r>
              <a:rPr lang="en-US" dirty="0"/>
              <a:t> flounder, Atka mackerel, Greenland turbot, Kamchatka flounder, other flatfish, Pacific cod, rockfish, sablefish, and Pollock.</a:t>
            </a:r>
          </a:p>
        </p:txBody>
      </p:sp>
    </p:spTree>
    <p:extLst>
      <p:ext uri="{BB962C8B-B14F-4D97-AF65-F5344CB8AC3E}">
        <p14:creationId xmlns:p14="http://schemas.microsoft.com/office/powerpoint/2010/main" val="22148302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286169-F4F1-45CC-90DF-E87065E52D95}"/>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rot="10800000">
            <a:off x="0" y="0"/>
            <a:ext cx="9144000" cy="6858000"/>
          </a:xfrm>
          <a:prstGeom prst="rect">
            <a:avLst/>
          </a:prstGeom>
        </p:spPr>
      </p:pic>
      <p:sp>
        <p:nvSpPr>
          <p:cNvPr id="2" name="Title 1">
            <a:extLst>
              <a:ext uri="{FF2B5EF4-FFF2-40B4-BE49-F238E27FC236}">
                <a16:creationId xmlns:a16="http://schemas.microsoft.com/office/drawing/2014/main" id="{15B51368-9415-4600-B61E-156F7DBFC656}"/>
              </a:ext>
            </a:extLst>
          </p:cNvPr>
          <p:cNvSpPr>
            <a:spLocks noGrp="1"/>
          </p:cNvSpPr>
          <p:nvPr>
            <p:ph type="title"/>
          </p:nvPr>
        </p:nvSpPr>
        <p:spPr>
          <a:xfrm>
            <a:off x="2600325" y="2766218"/>
            <a:ext cx="3943350" cy="1325563"/>
          </a:xfrm>
          <a:ln w="25400">
            <a:solidFill>
              <a:schemeClr val="tx1"/>
            </a:solidFill>
          </a:ln>
        </p:spPr>
        <p:txBody>
          <a:bodyPr>
            <a:normAutofit/>
          </a:bodyPr>
          <a:lstStyle/>
          <a:p>
            <a:pPr algn="ctr"/>
            <a:r>
              <a:rPr lang="en-US" sz="4800" b="1" dirty="0"/>
              <a:t>AIGKC</a:t>
            </a:r>
          </a:p>
        </p:txBody>
      </p:sp>
      <p:sp>
        <p:nvSpPr>
          <p:cNvPr id="3" name="Slide Number Placeholder 2">
            <a:extLst>
              <a:ext uri="{FF2B5EF4-FFF2-40B4-BE49-F238E27FC236}">
                <a16:creationId xmlns:a16="http://schemas.microsoft.com/office/drawing/2014/main" id="{6E1B241D-32D2-401C-A4F3-1E453781B211}"/>
              </a:ext>
            </a:extLst>
          </p:cNvPr>
          <p:cNvSpPr>
            <a:spLocks noGrp="1"/>
          </p:cNvSpPr>
          <p:nvPr>
            <p:ph type="sldNum" sz="quarter" idx="12"/>
          </p:nvPr>
        </p:nvSpPr>
        <p:spPr/>
        <p:txBody>
          <a:bodyPr/>
          <a:lstStyle/>
          <a:p>
            <a:fld id="{5435DE04-DB9A-4276-9B0D-516C5FE5169B}" type="slidenum">
              <a:rPr lang="en-US" smtClean="0"/>
              <a:t>54</a:t>
            </a:fld>
            <a:endParaRPr lang="en-US"/>
          </a:p>
        </p:txBody>
      </p:sp>
    </p:spTree>
    <p:extLst>
      <p:ext uri="{BB962C8B-B14F-4D97-AF65-F5344CB8AC3E}">
        <p14:creationId xmlns:p14="http://schemas.microsoft.com/office/powerpoint/2010/main" val="8314696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573F0A-44CC-42B2-BB52-2A1FD5FB46E8}"/>
              </a:ext>
            </a:extLst>
          </p:cNvPr>
          <p:cNvSpPr>
            <a:spLocks noGrp="1"/>
          </p:cNvSpPr>
          <p:nvPr>
            <p:ph type="sldNum" sz="quarter" idx="12"/>
          </p:nvPr>
        </p:nvSpPr>
        <p:spPr/>
        <p:txBody>
          <a:bodyPr/>
          <a:lstStyle/>
          <a:p>
            <a:fld id="{5435DE04-DB9A-4276-9B0D-516C5FE5169B}" type="slidenum">
              <a:rPr lang="en-US" smtClean="0"/>
              <a:t>55</a:t>
            </a:fld>
            <a:endParaRPr lang="en-US"/>
          </a:p>
        </p:txBody>
      </p:sp>
      <p:pic>
        <p:nvPicPr>
          <p:cNvPr id="3" name="Picture 2">
            <a:extLst>
              <a:ext uri="{FF2B5EF4-FFF2-40B4-BE49-F238E27FC236}">
                <a16:creationId xmlns:a16="http://schemas.microsoft.com/office/drawing/2014/main" id="{D3F1A310-D05E-4CFD-98DF-2EF3DF8C8A88}"/>
              </a:ext>
            </a:extLst>
          </p:cNvPr>
          <p:cNvPicPr>
            <a:picLocks noChangeAspect="1"/>
          </p:cNvPicPr>
          <p:nvPr/>
        </p:nvPicPr>
        <p:blipFill>
          <a:blip r:embed="rId2"/>
          <a:stretch>
            <a:fillRect/>
          </a:stretch>
        </p:blipFill>
        <p:spPr>
          <a:xfrm>
            <a:off x="844583" y="588364"/>
            <a:ext cx="7663558" cy="5570895"/>
          </a:xfrm>
          <a:prstGeom prst="rect">
            <a:avLst/>
          </a:prstGeom>
        </p:spPr>
      </p:pic>
    </p:spTree>
    <p:extLst>
      <p:ext uri="{BB962C8B-B14F-4D97-AF65-F5344CB8AC3E}">
        <p14:creationId xmlns:p14="http://schemas.microsoft.com/office/powerpoint/2010/main" val="2416632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154FDD-CAA9-455A-83CB-FE4D9339F3C4}"/>
              </a:ext>
            </a:extLst>
          </p:cNvPr>
          <p:cNvSpPr>
            <a:spLocks noGrp="1"/>
          </p:cNvSpPr>
          <p:nvPr>
            <p:ph type="sldNum" sz="quarter" idx="12"/>
          </p:nvPr>
        </p:nvSpPr>
        <p:spPr/>
        <p:txBody>
          <a:bodyPr/>
          <a:lstStyle/>
          <a:p>
            <a:fld id="{5435DE04-DB9A-4276-9B0D-516C5FE5169B}" type="slidenum">
              <a:rPr lang="en-US" smtClean="0"/>
              <a:t>56</a:t>
            </a:fld>
            <a:endParaRPr lang="en-US"/>
          </a:p>
        </p:txBody>
      </p:sp>
      <p:pic>
        <p:nvPicPr>
          <p:cNvPr id="3" name="Picture 2">
            <a:extLst>
              <a:ext uri="{FF2B5EF4-FFF2-40B4-BE49-F238E27FC236}">
                <a16:creationId xmlns:a16="http://schemas.microsoft.com/office/drawing/2014/main" id="{6A1B7DD8-D107-49F4-A6FE-2BCA4D4B8E5D}"/>
              </a:ext>
            </a:extLst>
          </p:cNvPr>
          <p:cNvPicPr>
            <a:picLocks noChangeAspect="1"/>
          </p:cNvPicPr>
          <p:nvPr/>
        </p:nvPicPr>
        <p:blipFill>
          <a:blip r:embed="rId2"/>
          <a:stretch>
            <a:fillRect/>
          </a:stretch>
        </p:blipFill>
        <p:spPr>
          <a:xfrm>
            <a:off x="662667" y="347587"/>
            <a:ext cx="7352330" cy="5341865"/>
          </a:xfrm>
          <a:prstGeom prst="rect">
            <a:avLst/>
          </a:prstGeom>
        </p:spPr>
      </p:pic>
      <p:sp>
        <p:nvSpPr>
          <p:cNvPr id="4" name="TextBox 3">
            <a:extLst>
              <a:ext uri="{FF2B5EF4-FFF2-40B4-BE49-F238E27FC236}">
                <a16:creationId xmlns:a16="http://schemas.microsoft.com/office/drawing/2014/main" id="{BB8E23C6-87CA-419C-84A8-2F56DE42087D}"/>
              </a:ext>
            </a:extLst>
          </p:cNvPr>
          <p:cNvSpPr txBox="1"/>
          <p:nvPr/>
        </p:nvSpPr>
        <p:spPr>
          <a:xfrm>
            <a:off x="497828" y="5689452"/>
            <a:ext cx="7983505" cy="923330"/>
          </a:xfrm>
          <a:prstGeom prst="rect">
            <a:avLst/>
          </a:prstGeom>
          <a:noFill/>
        </p:spPr>
        <p:txBody>
          <a:bodyPr wrap="square" rtlCol="0">
            <a:spAutoFit/>
          </a:bodyPr>
          <a:lstStyle/>
          <a:p>
            <a:pPr lvl="1"/>
            <a:r>
              <a:rPr lang="en-US" dirty="0"/>
              <a:t>EAG down from prior season but approximates rationalized time series average</a:t>
            </a:r>
          </a:p>
          <a:p>
            <a:pPr lvl="1"/>
            <a:r>
              <a:rPr lang="en-US" dirty="0"/>
              <a:t>WAG down from last year and among lowest in rationalized timeseries</a:t>
            </a:r>
          </a:p>
          <a:p>
            <a:endParaRPr lang="en-US" dirty="0"/>
          </a:p>
        </p:txBody>
      </p:sp>
    </p:spTree>
    <p:extLst>
      <p:ext uri="{BB962C8B-B14F-4D97-AF65-F5344CB8AC3E}">
        <p14:creationId xmlns:p14="http://schemas.microsoft.com/office/powerpoint/2010/main" val="3394595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61694-0D59-4944-9F83-F8CCEAD14B04}"/>
              </a:ext>
            </a:extLst>
          </p:cNvPr>
          <p:cNvPicPr>
            <a:picLocks noChangeAspect="1"/>
          </p:cNvPicPr>
          <p:nvPr/>
        </p:nvPicPr>
        <p:blipFill>
          <a:blip r:embed="rId2"/>
          <a:stretch>
            <a:fillRect/>
          </a:stretch>
        </p:blipFill>
        <p:spPr>
          <a:xfrm>
            <a:off x="367383" y="61387"/>
            <a:ext cx="8875059" cy="6858000"/>
          </a:xfrm>
          <a:prstGeom prst="rect">
            <a:avLst/>
          </a:prstGeom>
        </p:spPr>
      </p:pic>
      <p:sp>
        <p:nvSpPr>
          <p:cNvPr id="2" name="Title 1">
            <a:extLst>
              <a:ext uri="{FF2B5EF4-FFF2-40B4-BE49-F238E27FC236}">
                <a16:creationId xmlns:a16="http://schemas.microsoft.com/office/drawing/2014/main" id="{069EC79A-CD28-40C4-A31F-03034432A9B5}"/>
              </a:ext>
            </a:extLst>
          </p:cNvPr>
          <p:cNvSpPr>
            <a:spLocks noGrp="1"/>
          </p:cNvSpPr>
          <p:nvPr>
            <p:ph type="title"/>
          </p:nvPr>
        </p:nvSpPr>
        <p:spPr>
          <a:xfrm>
            <a:off x="577970" y="61387"/>
            <a:ext cx="8776608" cy="1325563"/>
          </a:xfrm>
        </p:spPr>
        <p:txBody>
          <a:bodyPr/>
          <a:lstStyle/>
          <a:p>
            <a:r>
              <a:rPr lang="en-US" dirty="0"/>
              <a:t>2020/21 Harvest Spatial Distribution</a:t>
            </a:r>
          </a:p>
        </p:txBody>
      </p:sp>
      <p:cxnSp>
        <p:nvCxnSpPr>
          <p:cNvPr id="6" name="Straight Connector 5">
            <a:extLst>
              <a:ext uri="{FF2B5EF4-FFF2-40B4-BE49-F238E27FC236}">
                <a16:creationId xmlns:a16="http://schemas.microsoft.com/office/drawing/2014/main" id="{A59C8EF8-7BE1-423E-A5A4-427C1696A851}"/>
              </a:ext>
            </a:extLst>
          </p:cNvPr>
          <p:cNvCxnSpPr>
            <a:cxnSpLocks/>
          </p:cNvCxnSpPr>
          <p:nvPr/>
        </p:nvCxnSpPr>
        <p:spPr>
          <a:xfrm flipH="1">
            <a:off x="5508605" y="4925683"/>
            <a:ext cx="577948" cy="179579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3DA01140-56FF-47FB-A1F5-DAE01B09784B}"/>
              </a:ext>
            </a:extLst>
          </p:cNvPr>
          <p:cNvSpPr>
            <a:spLocks noGrp="1"/>
          </p:cNvSpPr>
          <p:nvPr>
            <p:ph type="sldNum" sz="quarter" idx="12"/>
          </p:nvPr>
        </p:nvSpPr>
        <p:spPr/>
        <p:txBody>
          <a:bodyPr/>
          <a:lstStyle/>
          <a:p>
            <a:fld id="{5435DE04-DB9A-4276-9B0D-516C5FE5169B}" type="slidenum">
              <a:rPr lang="en-US" smtClean="0"/>
              <a:t>57</a:t>
            </a:fld>
            <a:endParaRPr lang="en-US"/>
          </a:p>
        </p:txBody>
      </p:sp>
    </p:spTree>
    <p:extLst>
      <p:ext uri="{BB962C8B-B14F-4D97-AF65-F5344CB8AC3E}">
        <p14:creationId xmlns:p14="http://schemas.microsoft.com/office/powerpoint/2010/main" val="3794518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10F5F-23F0-4869-B0F2-E66368ED8915}"/>
              </a:ext>
            </a:extLst>
          </p:cNvPr>
          <p:cNvSpPr>
            <a:spLocks noGrp="1"/>
          </p:cNvSpPr>
          <p:nvPr>
            <p:ph type="title"/>
          </p:nvPr>
        </p:nvSpPr>
        <p:spPr>
          <a:xfrm>
            <a:off x="302078" y="169183"/>
            <a:ext cx="7886700" cy="1325563"/>
          </a:xfrm>
        </p:spPr>
        <p:txBody>
          <a:bodyPr/>
          <a:lstStyle/>
          <a:p>
            <a:r>
              <a:rPr lang="en-US" dirty="0"/>
              <a:t>2020/21 AIGKC</a:t>
            </a:r>
          </a:p>
        </p:txBody>
      </p:sp>
      <p:sp>
        <p:nvSpPr>
          <p:cNvPr id="3" name="Slide Number Placeholder 2">
            <a:extLst>
              <a:ext uri="{FF2B5EF4-FFF2-40B4-BE49-F238E27FC236}">
                <a16:creationId xmlns:a16="http://schemas.microsoft.com/office/drawing/2014/main" id="{6E840BC2-8F15-47F4-A0C4-D033A134F088}"/>
              </a:ext>
            </a:extLst>
          </p:cNvPr>
          <p:cNvSpPr>
            <a:spLocks noGrp="1"/>
          </p:cNvSpPr>
          <p:nvPr>
            <p:ph type="sldNum" sz="quarter" idx="12"/>
          </p:nvPr>
        </p:nvSpPr>
        <p:spPr/>
        <p:txBody>
          <a:bodyPr/>
          <a:lstStyle/>
          <a:p>
            <a:fld id="{5435DE04-DB9A-4276-9B0D-516C5FE5169B}" type="slidenum">
              <a:rPr lang="en-US" smtClean="0"/>
              <a:t>58</a:t>
            </a:fld>
            <a:endParaRPr lang="en-US"/>
          </a:p>
        </p:txBody>
      </p:sp>
      <p:pic>
        <p:nvPicPr>
          <p:cNvPr id="6" name="Picture 5">
            <a:extLst>
              <a:ext uri="{FF2B5EF4-FFF2-40B4-BE49-F238E27FC236}">
                <a16:creationId xmlns:a16="http://schemas.microsoft.com/office/drawing/2014/main" id="{B3C2292C-A2F9-49AA-893F-79FEC7706FB4}"/>
              </a:ext>
            </a:extLst>
          </p:cNvPr>
          <p:cNvPicPr>
            <a:picLocks noChangeAspect="1"/>
          </p:cNvPicPr>
          <p:nvPr/>
        </p:nvPicPr>
        <p:blipFill>
          <a:blip r:embed="rId2"/>
          <a:stretch>
            <a:fillRect/>
          </a:stretch>
        </p:blipFill>
        <p:spPr>
          <a:xfrm>
            <a:off x="553112" y="1494746"/>
            <a:ext cx="7538466" cy="4556386"/>
          </a:xfrm>
          <a:prstGeom prst="rect">
            <a:avLst/>
          </a:prstGeom>
        </p:spPr>
      </p:pic>
    </p:spTree>
    <p:extLst>
      <p:ext uri="{BB962C8B-B14F-4D97-AF65-F5344CB8AC3E}">
        <p14:creationId xmlns:p14="http://schemas.microsoft.com/office/powerpoint/2010/main" val="4063653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FCBAF3-D2B0-4F90-BA44-0D2D980E9209}"/>
              </a:ext>
            </a:extLst>
          </p:cNvPr>
          <p:cNvSpPr>
            <a:spLocks noGrp="1"/>
          </p:cNvSpPr>
          <p:nvPr>
            <p:ph type="sldNum" sz="quarter" idx="12"/>
          </p:nvPr>
        </p:nvSpPr>
        <p:spPr/>
        <p:txBody>
          <a:bodyPr/>
          <a:lstStyle/>
          <a:p>
            <a:fld id="{5435DE04-DB9A-4276-9B0D-516C5FE5169B}" type="slidenum">
              <a:rPr lang="en-US" smtClean="0"/>
              <a:t>59</a:t>
            </a:fld>
            <a:endParaRPr lang="en-US"/>
          </a:p>
        </p:txBody>
      </p:sp>
      <p:sp>
        <p:nvSpPr>
          <p:cNvPr id="3" name="Title 1">
            <a:extLst>
              <a:ext uri="{FF2B5EF4-FFF2-40B4-BE49-F238E27FC236}">
                <a16:creationId xmlns:a16="http://schemas.microsoft.com/office/drawing/2014/main" id="{5582864D-D1F0-4213-BBD6-EA096C32B19C}"/>
              </a:ext>
            </a:extLst>
          </p:cNvPr>
          <p:cNvSpPr txBox="1">
            <a:spLocks/>
          </p:cNvSpPr>
          <p:nvPr/>
        </p:nvSpPr>
        <p:spPr>
          <a:xfrm>
            <a:off x="628650" y="488301"/>
            <a:ext cx="7886700" cy="5947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mn-lt"/>
              </a:rPr>
              <a:t>AIGKC Average Weights</a:t>
            </a:r>
          </a:p>
        </p:txBody>
      </p:sp>
      <p:graphicFrame>
        <p:nvGraphicFramePr>
          <p:cNvPr id="4" name="Chart 3">
            <a:extLst>
              <a:ext uri="{FF2B5EF4-FFF2-40B4-BE49-F238E27FC236}">
                <a16:creationId xmlns:a16="http://schemas.microsoft.com/office/drawing/2014/main" id="{A6F872EE-C297-4E1B-B7DE-90B65D73A09D}"/>
              </a:ext>
            </a:extLst>
          </p:cNvPr>
          <p:cNvGraphicFramePr>
            <a:graphicFrameLocks/>
          </p:cNvGraphicFramePr>
          <p:nvPr>
            <p:extLst>
              <p:ext uri="{D42A27DB-BD31-4B8C-83A1-F6EECF244321}">
                <p14:modId xmlns:p14="http://schemas.microsoft.com/office/powerpoint/2010/main" val="4065197146"/>
              </p:ext>
            </p:extLst>
          </p:nvPr>
        </p:nvGraphicFramePr>
        <p:xfrm>
          <a:off x="309902" y="1444019"/>
          <a:ext cx="8524195" cy="433629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8795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9" y="0"/>
            <a:ext cx="9144000" cy="994172"/>
          </a:xfrm>
        </p:spPr>
        <p:txBody>
          <a:bodyPr>
            <a:normAutofit fontScale="90000"/>
          </a:bodyPr>
          <a:lstStyle/>
          <a:p>
            <a:pPr algn="ctr"/>
            <a:r>
              <a:rPr lang="en-US" dirty="0"/>
              <a:t>Partial Coverage </a:t>
            </a:r>
            <a:r>
              <a:rPr lang="en-US" dirty="0" err="1"/>
              <a:t>Groundfish</a:t>
            </a:r>
            <a:r>
              <a:rPr lang="en-US" dirty="0"/>
              <a:t> Observer Rates</a:t>
            </a:r>
          </a:p>
        </p:txBody>
      </p:sp>
      <p:sp>
        <p:nvSpPr>
          <p:cNvPr id="9" name="TextBox 8"/>
          <p:cNvSpPr txBox="1"/>
          <p:nvPr/>
        </p:nvSpPr>
        <p:spPr>
          <a:xfrm>
            <a:off x="123445" y="797617"/>
            <a:ext cx="9061704" cy="4154984"/>
          </a:xfrm>
          <a:prstGeom prst="rect">
            <a:avLst/>
          </a:prstGeom>
          <a:noFill/>
        </p:spPr>
        <p:txBody>
          <a:bodyPr wrap="square" rtlCol="0">
            <a:spAutoFit/>
          </a:bodyPr>
          <a:lstStyle/>
          <a:p>
            <a:pPr marL="214313" indent="-214313">
              <a:buFont typeface="Arial" panose="020B0604020202020204" pitchFamily="34" charset="0"/>
              <a:buChar char="•"/>
            </a:pPr>
            <a:r>
              <a:rPr lang="en-US" sz="2400" dirty="0"/>
              <a:t>Prior to 2013 observer coverage for CVs &gt;= 60 </a:t>
            </a:r>
            <a:r>
              <a:rPr lang="en-US" sz="2400" dirty="0" err="1"/>
              <a:t>ft</a:t>
            </a:r>
            <a:r>
              <a:rPr lang="en-US" sz="2400" dirty="0"/>
              <a:t> and &lt;125 </a:t>
            </a:r>
            <a:r>
              <a:rPr lang="en-US" sz="2400" dirty="0" err="1"/>
              <a:t>ft</a:t>
            </a:r>
            <a:r>
              <a:rPr lang="en-US" sz="2400" dirty="0"/>
              <a:t> was based on 30% of fishing days by gear and quarter,  &gt;= 125 </a:t>
            </a:r>
            <a:r>
              <a:rPr lang="en-US" sz="2400" dirty="0" err="1"/>
              <a:t>ft</a:t>
            </a:r>
            <a:r>
              <a:rPr lang="en-US" sz="2400" dirty="0"/>
              <a:t> CVs and CPs were 100%</a:t>
            </a:r>
          </a:p>
          <a:p>
            <a:pPr marL="214313" indent="-214313">
              <a:buFont typeface="Arial" panose="020B0604020202020204" pitchFamily="34" charset="0"/>
              <a:buChar char="•"/>
            </a:pPr>
            <a:r>
              <a:rPr lang="en-US" sz="2400" dirty="0"/>
              <a:t>2013 observer program restructured</a:t>
            </a:r>
          </a:p>
          <a:p>
            <a:pPr marL="214313" indent="-214313">
              <a:buFont typeface="Arial" panose="020B0604020202020204" pitchFamily="34" charset="0"/>
              <a:buChar char="•"/>
            </a:pPr>
            <a:r>
              <a:rPr lang="en-US" sz="2400" dirty="0"/>
              <a:t>In 2013 and 2014 partial observer coverage rates were the same for all gear types on vessels 57.5 feet and larger</a:t>
            </a:r>
          </a:p>
          <a:p>
            <a:pPr marL="557213" lvl="1" indent="-214313">
              <a:buFont typeface="Arial" panose="020B0604020202020204" pitchFamily="34" charset="0"/>
              <a:buChar char="•"/>
            </a:pPr>
            <a:r>
              <a:rPr lang="en-US" sz="2400" dirty="0"/>
              <a:t>14.5% in 2013</a:t>
            </a:r>
          </a:p>
          <a:p>
            <a:pPr marL="557213" lvl="1" indent="-214313">
              <a:buFont typeface="Arial" panose="020B0604020202020204" pitchFamily="34" charset="0"/>
              <a:buChar char="•"/>
            </a:pPr>
            <a:r>
              <a:rPr lang="en-US" sz="2400" dirty="0"/>
              <a:t>16% in 2014</a:t>
            </a:r>
          </a:p>
          <a:p>
            <a:pPr marL="214313" indent="-214313">
              <a:buFont typeface="Arial" panose="020B0604020202020204" pitchFamily="34" charset="0"/>
              <a:buChar char="•"/>
            </a:pPr>
            <a:r>
              <a:rPr lang="en-US" sz="2400" dirty="0"/>
              <a:t>2015 partial observer coverage rates were split by vessel size</a:t>
            </a:r>
          </a:p>
          <a:p>
            <a:pPr marL="557213" lvl="1" indent="-214313">
              <a:buFont typeface="Arial" panose="020B0604020202020204" pitchFamily="34" charset="0"/>
              <a:buChar char="•"/>
            </a:pPr>
            <a:r>
              <a:rPr lang="en-US" sz="2400" dirty="0"/>
              <a:t>24% on vessels 57.5 feet and larger</a:t>
            </a:r>
          </a:p>
          <a:p>
            <a:pPr marL="557213" lvl="1" indent="-214313">
              <a:buFont typeface="Arial" panose="020B0604020202020204" pitchFamily="34" charset="0"/>
              <a:buChar char="•"/>
            </a:pPr>
            <a:r>
              <a:rPr lang="en-US" sz="2400" dirty="0"/>
              <a:t>12% on vessels 40-57.5 feet</a:t>
            </a:r>
          </a:p>
        </p:txBody>
      </p:sp>
      <p:sp>
        <p:nvSpPr>
          <p:cNvPr id="4" name="Content Placeholder 3"/>
          <p:cNvSpPr>
            <a:spLocks noGrp="1"/>
          </p:cNvSpPr>
          <p:nvPr>
            <p:ph idx="1"/>
          </p:nvPr>
        </p:nvSpPr>
        <p:spPr>
          <a:xfrm>
            <a:off x="-963038" y="7179013"/>
            <a:ext cx="525293" cy="1453086"/>
          </a:xfrm>
        </p:spPr>
        <p:txBody>
          <a:bodyPr/>
          <a:lstStyle/>
          <a:p>
            <a:endParaRPr lang="en-US" dirty="0"/>
          </a:p>
        </p:txBody>
      </p:sp>
      <p:sp>
        <p:nvSpPr>
          <p:cNvPr id="3" name="Slide Number Placeholder 2">
            <a:extLst>
              <a:ext uri="{FF2B5EF4-FFF2-40B4-BE49-F238E27FC236}">
                <a16:creationId xmlns:a16="http://schemas.microsoft.com/office/drawing/2014/main" id="{A29FBC2D-7DDB-46CE-9FBD-161F857027FC}"/>
              </a:ext>
            </a:extLst>
          </p:cNvPr>
          <p:cNvSpPr>
            <a:spLocks noGrp="1"/>
          </p:cNvSpPr>
          <p:nvPr>
            <p:ph type="sldNum" sz="quarter" idx="12"/>
          </p:nvPr>
        </p:nvSpPr>
        <p:spPr/>
        <p:txBody>
          <a:bodyPr/>
          <a:lstStyle/>
          <a:p>
            <a:fld id="{5435DE04-DB9A-4276-9B0D-516C5FE5169B}" type="slidenum">
              <a:rPr lang="en-US" smtClean="0"/>
              <a:t>6</a:t>
            </a:fld>
            <a:endParaRPr lang="en-US"/>
          </a:p>
        </p:txBody>
      </p:sp>
      <p:pic>
        <p:nvPicPr>
          <p:cNvPr id="7" name="Content Placeholder 10">
            <a:extLst>
              <a:ext uri="{FF2B5EF4-FFF2-40B4-BE49-F238E27FC236}">
                <a16:creationId xmlns:a16="http://schemas.microsoft.com/office/drawing/2014/main" id="{62C6313F-7113-4F9F-8353-EE5309D0BE9E}"/>
              </a:ext>
            </a:extLst>
          </p:cNvPr>
          <p:cNvPicPr>
            <a:picLocks/>
          </p:cNvPicPr>
          <p:nvPr/>
        </p:nvPicPr>
        <p:blipFill rotWithShape="1">
          <a:blip r:embed="rId3"/>
          <a:srcRect l="52461" t="25765" r="32869" b="61301"/>
          <a:stretch/>
        </p:blipFill>
        <p:spPr bwMode="auto">
          <a:xfrm>
            <a:off x="628976" y="5156253"/>
            <a:ext cx="7893698" cy="1565223"/>
          </a:xfrm>
          <a:prstGeom prst="rect">
            <a:avLst/>
          </a:prstGeom>
          <a:ln w="12700">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6880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C30D4-F99A-4486-908E-C7123AEE093F}"/>
              </a:ext>
            </a:extLst>
          </p:cNvPr>
          <p:cNvSpPr>
            <a:spLocks noGrp="1"/>
          </p:cNvSpPr>
          <p:nvPr>
            <p:ph type="title"/>
          </p:nvPr>
        </p:nvSpPr>
        <p:spPr>
          <a:xfrm>
            <a:off x="628970" y="453971"/>
            <a:ext cx="3011533" cy="1399996"/>
          </a:xfrm>
        </p:spPr>
        <p:txBody>
          <a:bodyPr>
            <a:normAutofit fontScale="90000"/>
          </a:bodyPr>
          <a:lstStyle/>
          <a:p>
            <a:r>
              <a:rPr lang="en-US" dirty="0"/>
              <a:t>Bycatch mortality: area specific</a:t>
            </a:r>
          </a:p>
        </p:txBody>
      </p:sp>
      <p:sp>
        <p:nvSpPr>
          <p:cNvPr id="3" name="Slide Number Placeholder 2">
            <a:extLst>
              <a:ext uri="{FF2B5EF4-FFF2-40B4-BE49-F238E27FC236}">
                <a16:creationId xmlns:a16="http://schemas.microsoft.com/office/drawing/2014/main" id="{E7E9EAEF-4F18-40B9-A855-B4FFDBF391AF}"/>
              </a:ext>
            </a:extLst>
          </p:cNvPr>
          <p:cNvSpPr>
            <a:spLocks noGrp="1"/>
          </p:cNvSpPr>
          <p:nvPr>
            <p:ph type="sldNum" sz="quarter" idx="12"/>
          </p:nvPr>
        </p:nvSpPr>
        <p:spPr/>
        <p:txBody>
          <a:bodyPr/>
          <a:lstStyle/>
          <a:p>
            <a:fld id="{F7C288CD-0659-4E50-8F4F-54719A8BCF50}" type="slidenum">
              <a:rPr lang="en-US" smtClean="0"/>
              <a:t>60</a:t>
            </a:fld>
            <a:endParaRPr lang="en-US"/>
          </a:p>
        </p:txBody>
      </p:sp>
      <p:pic>
        <p:nvPicPr>
          <p:cNvPr id="5" name="Picture 4">
            <a:extLst>
              <a:ext uri="{FF2B5EF4-FFF2-40B4-BE49-F238E27FC236}">
                <a16:creationId xmlns:a16="http://schemas.microsoft.com/office/drawing/2014/main" id="{65459D92-F7A3-4CE5-888B-C73A7A65EBA1}"/>
              </a:ext>
            </a:extLst>
          </p:cNvPr>
          <p:cNvPicPr>
            <a:picLocks noChangeAspect="1"/>
          </p:cNvPicPr>
          <p:nvPr/>
        </p:nvPicPr>
        <p:blipFill>
          <a:blip r:embed="rId2"/>
          <a:stretch>
            <a:fillRect/>
          </a:stretch>
        </p:blipFill>
        <p:spPr>
          <a:xfrm>
            <a:off x="250736" y="3349524"/>
            <a:ext cx="4321264" cy="3141270"/>
          </a:xfrm>
          <a:prstGeom prst="rect">
            <a:avLst/>
          </a:prstGeom>
        </p:spPr>
      </p:pic>
      <p:pic>
        <p:nvPicPr>
          <p:cNvPr id="4" name="Picture 3">
            <a:extLst>
              <a:ext uri="{FF2B5EF4-FFF2-40B4-BE49-F238E27FC236}">
                <a16:creationId xmlns:a16="http://schemas.microsoft.com/office/drawing/2014/main" id="{53CF86E0-5675-4C97-8996-1C67D552C2CC}"/>
              </a:ext>
            </a:extLst>
          </p:cNvPr>
          <p:cNvPicPr>
            <a:picLocks noChangeAspect="1"/>
          </p:cNvPicPr>
          <p:nvPr/>
        </p:nvPicPr>
        <p:blipFill>
          <a:blip r:embed="rId3"/>
          <a:stretch>
            <a:fillRect/>
          </a:stretch>
        </p:blipFill>
        <p:spPr>
          <a:xfrm>
            <a:off x="4374038" y="11207"/>
            <a:ext cx="4701516" cy="3417793"/>
          </a:xfrm>
          <a:prstGeom prst="rect">
            <a:avLst/>
          </a:prstGeom>
        </p:spPr>
      </p:pic>
    </p:spTree>
    <p:extLst>
      <p:ext uri="{BB962C8B-B14F-4D97-AF65-F5344CB8AC3E}">
        <p14:creationId xmlns:p14="http://schemas.microsoft.com/office/powerpoint/2010/main" val="2298813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255" y="6985372"/>
            <a:ext cx="2147455" cy="327891"/>
          </a:xfrm>
        </p:spPr>
        <p:txBody>
          <a:bodyPr>
            <a:normAutofit fontScale="90000"/>
          </a:bodyPr>
          <a:lstStyle/>
          <a:p>
            <a:endParaRPr lang="en-US" dirty="0"/>
          </a:p>
        </p:txBody>
      </p:sp>
      <p:sp>
        <p:nvSpPr>
          <p:cNvPr id="4" name="Slide Number Placeholder 3"/>
          <p:cNvSpPr>
            <a:spLocks noGrp="1"/>
          </p:cNvSpPr>
          <p:nvPr>
            <p:ph type="sldNum" sz="quarter" idx="10"/>
          </p:nvPr>
        </p:nvSpPr>
        <p:spPr/>
        <p:txBody>
          <a:bodyPr/>
          <a:lstStyle/>
          <a:p>
            <a:r>
              <a:rPr lang="en-US"/>
              <a:t>U.S. Department of Commerce | National Oceanic and Atmospheric Administration | NOAA Fisheries | Page </a:t>
            </a:r>
            <a:fld id="{632D3AEB-7CBE-3049-91AC-335C6B4F5BF6}" type="slidenum">
              <a:rPr lang="en-US" smtClean="0"/>
              <a:pPr/>
              <a:t>61</a:t>
            </a:fld>
            <a:endParaRPr lang="en-US" dirty="0"/>
          </a:p>
        </p:txBody>
      </p:sp>
      <p:sp>
        <p:nvSpPr>
          <p:cNvPr id="9" name="Rectangle 8"/>
          <p:cNvSpPr/>
          <p:nvPr/>
        </p:nvSpPr>
        <p:spPr>
          <a:xfrm>
            <a:off x="0" y="-9236"/>
            <a:ext cx="9069354" cy="1077218"/>
          </a:xfrm>
          <a:prstGeom prst="rect">
            <a:avLst/>
          </a:prstGeom>
        </p:spPr>
        <p:txBody>
          <a:bodyPr wrap="square">
            <a:spAutoFit/>
          </a:bodyPr>
          <a:lstStyle/>
          <a:p>
            <a:pPr algn="ctr"/>
            <a:r>
              <a:rPr lang="en-US" sz="3200" b="1" dirty="0">
                <a:ea typeface="+mj-ea"/>
              </a:rPr>
              <a:t>Eastern Aleutian Islands Golden King Crab Incidental Catch in </a:t>
            </a:r>
            <a:r>
              <a:rPr lang="en-US" sz="3200" b="1" dirty="0" err="1">
                <a:ea typeface="+mj-ea"/>
              </a:rPr>
              <a:t>Groundfish</a:t>
            </a:r>
            <a:r>
              <a:rPr lang="en-US" sz="3200" b="1" dirty="0">
                <a:ea typeface="+mj-ea"/>
              </a:rPr>
              <a:t> Fisheries (East of 174° W)</a:t>
            </a:r>
            <a:endParaRPr lang="en-US" sz="3200"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80409" y="1107474"/>
            <a:ext cx="6405055" cy="3752156"/>
          </a:xfrm>
          <a:ln>
            <a:solidFill>
              <a:schemeClr val="accent1"/>
            </a:solidFill>
          </a:ln>
        </p:spPr>
      </p:pic>
      <p:sp>
        <p:nvSpPr>
          <p:cNvPr id="3" name="TextBox 2"/>
          <p:cNvSpPr txBox="1"/>
          <p:nvPr/>
        </p:nvSpPr>
        <p:spPr>
          <a:xfrm>
            <a:off x="12699" y="1556950"/>
            <a:ext cx="256771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The EAG stock area includes federal </a:t>
            </a:r>
            <a:r>
              <a:rPr lang="en-US" dirty="0" err="1"/>
              <a:t>groundfish</a:t>
            </a:r>
            <a:r>
              <a:rPr lang="en-US" dirty="0"/>
              <a:t> areas from the WGOA, BS, and AI.</a:t>
            </a:r>
          </a:p>
          <a:p>
            <a:pPr marL="285750" indent="-285750">
              <a:buFont typeface="Arial" panose="020B0604020202020204" pitchFamily="34" charset="0"/>
              <a:buChar char="•"/>
            </a:pPr>
            <a:r>
              <a:rPr lang="en-US" dirty="0"/>
              <a:t>No federal pot </a:t>
            </a:r>
            <a:r>
              <a:rPr lang="en-US" dirty="0" err="1"/>
              <a:t>Pcod</a:t>
            </a:r>
            <a:r>
              <a:rPr lang="en-US" dirty="0"/>
              <a:t> observer coverage so far in 2021.</a:t>
            </a:r>
          </a:p>
          <a:p>
            <a:pPr marL="285750" indent="-285750">
              <a:buFont typeface="Arial" panose="020B0604020202020204" pitchFamily="34" charset="0"/>
              <a:buChar char="•"/>
            </a:pPr>
            <a:r>
              <a:rPr lang="en-US" dirty="0"/>
              <a:t>There is a </a:t>
            </a:r>
            <a:r>
              <a:rPr lang="en-US" dirty="0" err="1"/>
              <a:t>Pcod</a:t>
            </a:r>
            <a:r>
              <a:rPr lang="en-US" dirty="0"/>
              <a:t> State fishery for pot gear which can occur in the Eastern AI stock area and opens early in the year.</a:t>
            </a:r>
          </a:p>
        </p:txBody>
      </p:sp>
      <p:sp>
        <p:nvSpPr>
          <p:cNvPr id="6" name="TextBox 5"/>
          <p:cNvSpPr txBox="1"/>
          <p:nvPr/>
        </p:nvSpPr>
        <p:spPr>
          <a:xfrm>
            <a:off x="0" y="4915693"/>
            <a:ext cx="9143999" cy="1477328"/>
          </a:xfrm>
          <a:prstGeom prst="rect">
            <a:avLst/>
          </a:prstGeom>
          <a:noFill/>
        </p:spPr>
        <p:txBody>
          <a:bodyPr wrap="square" rtlCol="0">
            <a:spAutoFit/>
          </a:bodyPr>
          <a:lstStyle/>
          <a:p>
            <a:pPr marL="285750" indent="-285750">
              <a:buFont typeface="Arial" panose="020B0604020202020204" pitchFamily="34" charset="0"/>
              <a:buChar char="•"/>
            </a:pPr>
            <a:r>
              <a:rPr lang="en-US" dirty="0"/>
              <a:t>When there is no federal pot </a:t>
            </a:r>
            <a:r>
              <a:rPr lang="en-US" dirty="0" err="1"/>
              <a:t>Pcod</a:t>
            </a:r>
            <a:r>
              <a:rPr lang="en-US" dirty="0"/>
              <a:t> observer/EM coverage in the stock area the State pot vessels get an extrapolation rate based on all observed/EM </a:t>
            </a:r>
            <a:r>
              <a:rPr lang="en-US" dirty="0" err="1"/>
              <a:t>groundfish</a:t>
            </a:r>
            <a:r>
              <a:rPr lang="en-US" dirty="0"/>
              <a:t> targeted with pot gear in the stock area, including sablefish.</a:t>
            </a:r>
          </a:p>
          <a:p>
            <a:pPr marL="285750" indent="-285750">
              <a:buFont typeface="Arial" panose="020B0604020202020204" pitchFamily="34" charset="0"/>
              <a:buChar char="•"/>
            </a:pPr>
            <a:r>
              <a:rPr lang="en-US" dirty="0"/>
              <a:t>Rates for the 2020/21 crab year could come down if vessels go to the Western AI to fish </a:t>
            </a:r>
            <a:r>
              <a:rPr lang="en-US" dirty="0" err="1"/>
              <a:t>Pcod</a:t>
            </a:r>
            <a:r>
              <a:rPr lang="en-US" dirty="0"/>
              <a:t> with pot gear later this year.</a:t>
            </a:r>
          </a:p>
        </p:txBody>
      </p:sp>
    </p:spTree>
    <p:extLst>
      <p:ext uri="{BB962C8B-B14F-4D97-AF65-F5344CB8AC3E}">
        <p14:creationId xmlns:p14="http://schemas.microsoft.com/office/powerpoint/2010/main" val="6768320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6121"/>
            <a:ext cx="9078686" cy="1077218"/>
          </a:xfrm>
          <a:prstGeom prst="rect">
            <a:avLst/>
          </a:prstGeom>
        </p:spPr>
        <p:txBody>
          <a:bodyPr wrap="square">
            <a:spAutoFit/>
          </a:bodyPr>
          <a:lstStyle/>
          <a:p>
            <a:pPr algn="ctr"/>
            <a:r>
              <a:rPr lang="en-US" sz="3200" b="1" dirty="0">
                <a:ea typeface="+mj-ea"/>
              </a:rPr>
              <a:t>Eastern Aleutian Islands Golden King Crab Trawl Incidental Catch by Trip Target (East of 174° W)</a:t>
            </a:r>
            <a:endParaRPr lang="en-US" sz="3200"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63598" y="1183339"/>
            <a:ext cx="7357706" cy="4007497"/>
          </a:xfrm>
          <a:ln>
            <a:solidFill>
              <a:schemeClr val="accent1"/>
            </a:solidFill>
          </a:ln>
        </p:spPr>
      </p:pic>
      <p:sp>
        <p:nvSpPr>
          <p:cNvPr id="3" name="Rectangle 2"/>
          <p:cNvSpPr/>
          <p:nvPr/>
        </p:nvSpPr>
        <p:spPr>
          <a:xfrm>
            <a:off x="139205" y="5190836"/>
            <a:ext cx="9078686" cy="1477328"/>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EAG stock area includes federal </a:t>
            </a:r>
            <a:r>
              <a:rPr lang="en-US" dirty="0" err="1"/>
              <a:t>groundfish</a:t>
            </a:r>
            <a:r>
              <a:rPr lang="en-US" dirty="0"/>
              <a:t> areas from the WGOA, BS, and AI.</a:t>
            </a:r>
          </a:p>
          <a:p>
            <a:pPr marL="285750" indent="-285750">
              <a:buFont typeface="Arial" panose="020B0604020202020204" pitchFamily="34" charset="0"/>
              <a:buChar char="•"/>
            </a:pPr>
            <a:r>
              <a:rPr lang="en-US" dirty="0"/>
              <a:t>Amendment 80 is targeting a variety of species during the same trip in this stock area.</a:t>
            </a:r>
          </a:p>
          <a:p>
            <a:pPr marL="285750" indent="-285750">
              <a:buFont typeface="Arial" panose="020B0604020202020204" pitchFamily="34" charset="0"/>
              <a:buChar char="•"/>
            </a:pPr>
            <a:r>
              <a:rPr lang="en-US" dirty="0"/>
              <a:t>“Other” species includes: Alaska plaice, </a:t>
            </a:r>
            <a:r>
              <a:rPr lang="en-US" dirty="0" err="1"/>
              <a:t>arrowtooth</a:t>
            </a:r>
            <a:r>
              <a:rPr lang="en-US" dirty="0"/>
              <a:t> flounder, Greenland turbot, other flatfish, Pacific cod, flathead sole, rock sole, yellowfin sole, sablefish, and </a:t>
            </a:r>
            <a:r>
              <a:rPr lang="en-US" dirty="0" err="1"/>
              <a:t>pollock</a:t>
            </a:r>
            <a:r>
              <a:rPr lang="en-US" dirty="0"/>
              <a:t>.</a:t>
            </a:r>
          </a:p>
        </p:txBody>
      </p:sp>
    </p:spTree>
    <p:extLst>
      <p:ext uri="{BB962C8B-B14F-4D97-AF65-F5344CB8AC3E}">
        <p14:creationId xmlns:p14="http://schemas.microsoft.com/office/powerpoint/2010/main" val="4175620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37" y="195317"/>
            <a:ext cx="9041363" cy="1644293"/>
          </a:xfrm>
        </p:spPr>
        <p:txBody>
          <a:bodyPr>
            <a:noAutofit/>
          </a:bodyPr>
          <a:lstStyle/>
          <a:p>
            <a:pPr algn="ctr"/>
            <a:r>
              <a:rPr lang="en-US" sz="3200" b="1" dirty="0">
                <a:latin typeface="+mn-lt"/>
              </a:rPr>
              <a:t>Western Aleutian Islands Golden King Crab Incidental Catch in </a:t>
            </a:r>
            <a:r>
              <a:rPr lang="en-US" sz="3200" b="1" dirty="0" err="1">
                <a:latin typeface="+mn-lt"/>
              </a:rPr>
              <a:t>Groundfish</a:t>
            </a:r>
            <a:r>
              <a:rPr lang="en-US" sz="3200" b="1" dirty="0">
                <a:latin typeface="+mn-lt"/>
              </a:rPr>
              <a:t> Fisheries (West of 174° W)</a:t>
            </a:r>
            <a:br>
              <a:rPr lang="en-US" sz="3200" b="1" dirty="0">
                <a:latin typeface="+mn-lt"/>
              </a:rPr>
            </a:br>
            <a:endParaRPr lang="en-US" sz="3200" b="1" dirty="0">
              <a:latin typeface="+mn-lt"/>
            </a:endParaRP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34012" y="1736973"/>
            <a:ext cx="6199365" cy="3557639"/>
          </a:xfrm>
          <a:solidFill>
            <a:schemeClr val="bg1"/>
          </a:solidFill>
          <a:ln>
            <a:solidFill>
              <a:schemeClr val="accent1"/>
            </a:solidFill>
          </a:ln>
        </p:spPr>
      </p:pic>
      <p:sp>
        <p:nvSpPr>
          <p:cNvPr id="3" name="TextBox 2"/>
          <p:cNvSpPr txBox="1"/>
          <p:nvPr/>
        </p:nvSpPr>
        <p:spPr>
          <a:xfrm>
            <a:off x="159261" y="1188695"/>
            <a:ext cx="2474751" cy="3416320"/>
          </a:xfrm>
          <a:prstGeom prst="rect">
            <a:avLst/>
          </a:prstGeom>
          <a:noFill/>
        </p:spPr>
        <p:txBody>
          <a:bodyPr wrap="square" rtlCol="0">
            <a:spAutoFit/>
          </a:bodyPr>
          <a:lstStyle/>
          <a:p>
            <a:pPr marL="285750" indent="-285750">
              <a:buFont typeface="Arial" panose="020B0604020202020204" pitchFamily="34" charset="0"/>
              <a:buChar char="•"/>
            </a:pPr>
            <a:r>
              <a:rPr lang="en-US" dirty="0"/>
              <a:t>Not much federal </a:t>
            </a:r>
            <a:r>
              <a:rPr lang="en-US" dirty="0" err="1"/>
              <a:t>Pcod</a:t>
            </a:r>
            <a:r>
              <a:rPr lang="en-US" dirty="0"/>
              <a:t> fixed gear participation in Western AI stock area in most years.</a:t>
            </a:r>
          </a:p>
          <a:p>
            <a:pPr marL="285750" indent="-285750">
              <a:buFont typeface="Arial" panose="020B0604020202020204" pitchFamily="34" charset="0"/>
              <a:buChar char="•"/>
            </a:pPr>
            <a:r>
              <a:rPr lang="en-US" dirty="0"/>
              <a:t>No federal pot </a:t>
            </a:r>
            <a:r>
              <a:rPr lang="en-US" dirty="0" err="1"/>
              <a:t>Pcod</a:t>
            </a:r>
            <a:r>
              <a:rPr lang="en-US" dirty="0"/>
              <a:t> observer coverage so far in 2021.</a:t>
            </a:r>
          </a:p>
          <a:p>
            <a:pPr marL="285750" indent="-285750">
              <a:buFont typeface="Arial" panose="020B0604020202020204" pitchFamily="34" charset="0"/>
              <a:buChar char="•"/>
            </a:pPr>
            <a:r>
              <a:rPr lang="en-US" dirty="0"/>
              <a:t>There is a </a:t>
            </a:r>
            <a:r>
              <a:rPr lang="en-US" dirty="0" err="1"/>
              <a:t>Pcod</a:t>
            </a:r>
            <a:r>
              <a:rPr lang="en-US" dirty="0"/>
              <a:t> State fishery in the AI for pot, HAL, jig, and trawl gear which opens in January.</a:t>
            </a:r>
          </a:p>
          <a:p>
            <a:endParaRPr lang="en-US" dirty="0"/>
          </a:p>
        </p:txBody>
      </p:sp>
      <p:sp>
        <p:nvSpPr>
          <p:cNvPr id="5" name="TextBox 4"/>
          <p:cNvSpPr txBox="1"/>
          <p:nvPr/>
        </p:nvSpPr>
        <p:spPr>
          <a:xfrm>
            <a:off x="159261" y="5305618"/>
            <a:ext cx="8781705" cy="2031325"/>
          </a:xfrm>
          <a:prstGeom prst="rect">
            <a:avLst/>
          </a:prstGeom>
          <a:noFill/>
        </p:spPr>
        <p:txBody>
          <a:bodyPr wrap="square" rtlCol="0">
            <a:spAutoFit/>
          </a:bodyPr>
          <a:lstStyle/>
          <a:p>
            <a:pPr marL="285750" indent="-285750">
              <a:buFont typeface="Arial" panose="020B0604020202020204" pitchFamily="34" charset="0"/>
              <a:buChar char="•"/>
            </a:pPr>
            <a:r>
              <a:rPr lang="en-US" dirty="0"/>
              <a:t>When there is no federal pot </a:t>
            </a:r>
            <a:r>
              <a:rPr lang="en-US" dirty="0" err="1"/>
              <a:t>Pcod</a:t>
            </a:r>
            <a:r>
              <a:rPr lang="en-US" dirty="0"/>
              <a:t> observer/EM coverage in the stock area the State pot vessels get an extrapolation rate based on all observed/EM </a:t>
            </a:r>
            <a:r>
              <a:rPr lang="en-US" dirty="0" err="1"/>
              <a:t>groundfish</a:t>
            </a:r>
            <a:r>
              <a:rPr lang="en-US" dirty="0"/>
              <a:t> targeted with pot gear in the stock area, including sablefish.</a:t>
            </a:r>
          </a:p>
          <a:p>
            <a:pPr marL="285750" indent="-285750">
              <a:buFont typeface="Arial" panose="020B0604020202020204" pitchFamily="34" charset="0"/>
              <a:buChar char="•"/>
            </a:pPr>
            <a:r>
              <a:rPr lang="en-US" dirty="0"/>
              <a:t>Rates for the 2020/21 crab year could come down if vessels go to the Western AI to fish </a:t>
            </a:r>
            <a:r>
              <a:rPr lang="en-US" dirty="0" err="1"/>
              <a:t>Pcod</a:t>
            </a:r>
            <a:r>
              <a:rPr lang="en-US" dirty="0"/>
              <a:t> with pot gear later this year.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099804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35" y="358018"/>
            <a:ext cx="8229600" cy="676014"/>
          </a:xfrm>
        </p:spPr>
        <p:txBody>
          <a:bodyPr>
            <a:noAutofit/>
          </a:bodyPr>
          <a:lstStyle/>
          <a:p>
            <a:r>
              <a:rPr lang="en-US" sz="3200" b="1" dirty="0">
                <a:latin typeface="+mn-lt"/>
              </a:rPr>
              <a:t>Western Aleutian Islands Golden King Crab Trawl Incidental Catch by Trip Target (West of 174° W)</a:t>
            </a:r>
          </a:p>
        </p:txBody>
      </p:sp>
      <p:sp>
        <p:nvSpPr>
          <p:cNvPr id="6" name="Rectangle 5"/>
          <p:cNvSpPr/>
          <p:nvPr/>
        </p:nvSpPr>
        <p:spPr>
          <a:xfrm>
            <a:off x="316345" y="5975065"/>
            <a:ext cx="8511309" cy="646331"/>
          </a:xfrm>
          <a:prstGeom prst="rect">
            <a:avLst/>
          </a:prstGeom>
        </p:spPr>
        <p:txBody>
          <a:bodyPr wrap="square">
            <a:spAutoFit/>
          </a:bodyPr>
          <a:lstStyle/>
          <a:p>
            <a:pPr marL="285750" indent="-285750">
              <a:buFont typeface="Arial" panose="020B0604020202020204" pitchFamily="34" charset="0"/>
              <a:buChar char="•"/>
            </a:pPr>
            <a:r>
              <a:rPr lang="en-US" dirty="0"/>
              <a:t>Most trawl bycatch accrues in the summer months.</a:t>
            </a:r>
          </a:p>
          <a:p>
            <a:pPr marL="285750" indent="-285750">
              <a:buFont typeface="Arial" panose="020B0604020202020204" pitchFamily="34" charset="0"/>
              <a:buChar char="•"/>
            </a:pPr>
            <a:r>
              <a:rPr lang="en-US" dirty="0"/>
              <a:t>“Other” species includes: Kamchatka flounder, Pacific cod, and </a:t>
            </a:r>
            <a:r>
              <a:rPr lang="en-US" dirty="0" err="1"/>
              <a:t>pollock</a:t>
            </a:r>
            <a:r>
              <a:rPr lang="en-US" dirty="0"/>
              <a:t>.</a:t>
            </a:r>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flipV="1">
            <a:off x="656548" y="5732463"/>
            <a:ext cx="77553" cy="46037"/>
          </a:xfrm>
        </p:spPr>
      </p:pic>
      <p:pic>
        <p:nvPicPr>
          <p:cNvPr id="11"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713" y="1516478"/>
            <a:ext cx="7545934" cy="4479409"/>
          </a:xfrm>
          <a:prstGeom prst="rect">
            <a:avLst/>
          </a:prstGeom>
          <a:noFill/>
          <a:ln>
            <a:solidFill>
              <a:schemeClr val="tx1"/>
            </a:solidFill>
          </a:ln>
        </p:spPr>
      </p:pic>
    </p:spTree>
    <p:extLst>
      <p:ext uri="{BB962C8B-B14F-4D97-AF65-F5344CB8AC3E}">
        <p14:creationId xmlns:p14="http://schemas.microsoft.com/office/powerpoint/2010/main" val="332851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10;&#10;Description automatically generated">
            <a:extLst>
              <a:ext uri="{FF2B5EF4-FFF2-40B4-BE49-F238E27FC236}">
                <a16:creationId xmlns:a16="http://schemas.microsoft.com/office/drawing/2014/main" id="{EF25554E-77BA-4FDE-8EEC-23AC6069AA4F}"/>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3D0E468-1BE3-4907-942B-3FE5BED74EAA}"/>
              </a:ext>
            </a:extLst>
          </p:cNvPr>
          <p:cNvSpPr txBox="1">
            <a:spLocks/>
          </p:cNvSpPr>
          <p:nvPr/>
        </p:nvSpPr>
        <p:spPr>
          <a:xfrm>
            <a:off x="2795633" y="2766218"/>
            <a:ext cx="3552733" cy="1325563"/>
          </a:xfrm>
          <a:prstGeom prst="rect">
            <a:avLst/>
          </a:prstGeom>
          <a:ln w="25400">
            <a:solidFill>
              <a:schemeClr val="tx1"/>
            </a:solidFill>
          </a:ln>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PIGKC</a:t>
            </a:r>
          </a:p>
        </p:txBody>
      </p:sp>
      <p:sp>
        <p:nvSpPr>
          <p:cNvPr id="3" name="Slide Number Placeholder 2">
            <a:extLst>
              <a:ext uri="{FF2B5EF4-FFF2-40B4-BE49-F238E27FC236}">
                <a16:creationId xmlns:a16="http://schemas.microsoft.com/office/drawing/2014/main" id="{CA205ADA-CF4E-44FD-BB9B-C47911D0D579}"/>
              </a:ext>
            </a:extLst>
          </p:cNvPr>
          <p:cNvSpPr>
            <a:spLocks noGrp="1"/>
          </p:cNvSpPr>
          <p:nvPr>
            <p:ph type="sldNum" sz="quarter" idx="12"/>
          </p:nvPr>
        </p:nvSpPr>
        <p:spPr/>
        <p:txBody>
          <a:bodyPr/>
          <a:lstStyle/>
          <a:p>
            <a:fld id="{5435DE04-DB9A-4276-9B0D-516C5FE5169B}" type="slidenum">
              <a:rPr lang="en-US" smtClean="0"/>
              <a:t>65</a:t>
            </a:fld>
            <a:endParaRPr lang="en-US"/>
          </a:p>
        </p:txBody>
      </p:sp>
    </p:spTree>
    <p:extLst>
      <p:ext uri="{BB962C8B-B14F-4D97-AF65-F5344CB8AC3E}">
        <p14:creationId xmlns:p14="http://schemas.microsoft.com/office/powerpoint/2010/main" val="4131511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174E-564B-42EA-B695-A8E4C1BBC3A3}"/>
              </a:ext>
            </a:extLst>
          </p:cNvPr>
          <p:cNvSpPr>
            <a:spLocks noGrp="1"/>
          </p:cNvSpPr>
          <p:nvPr>
            <p:ph type="title"/>
          </p:nvPr>
        </p:nvSpPr>
        <p:spPr>
          <a:xfrm>
            <a:off x="0" y="141617"/>
            <a:ext cx="3733385" cy="1672522"/>
          </a:xfrm>
        </p:spPr>
        <p:txBody>
          <a:bodyPr>
            <a:normAutofit/>
          </a:bodyPr>
          <a:lstStyle/>
          <a:p>
            <a:pPr algn="ctr"/>
            <a:r>
              <a:rPr lang="en-US" sz="4800" b="1" dirty="0"/>
              <a:t>2020 Pribilof GKC</a:t>
            </a:r>
          </a:p>
        </p:txBody>
      </p:sp>
      <p:sp>
        <p:nvSpPr>
          <p:cNvPr id="3" name="Content Placeholder 2">
            <a:extLst>
              <a:ext uri="{FF2B5EF4-FFF2-40B4-BE49-F238E27FC236}">
                <a16:creationId xmlns:a16="http://schemas.microsoft.com/office/drawing/2014/main" id="{FFB87EAC-EDF6-4C28-A002-1CC647572442}"/>
              </a:ext>
            </a:extLst>
          </p:cNvPr>
          <p:cNvSpPr>
            <a:spLocks noGrp="1"/>
          </p:cNvSpPr>
          <p:nvPr>
            <p:ph idx="1"/>
          </p:nvPr>
        </p:nvSpPr>
        <p:spPr>
          <a:xfrm>
            <a:off x="219775" y="2066011"/>
            <a:ext cx="3211686" cy="4351338"/>
          </a:xfrm>
        </p:spPr>
        <p:txBody>
          <a:bodyPr>
            <a:normAutofit/>
          </a:bodyPr>
          <a:lstStyle/>
          <a:p>
            <a:r>
              <a:rPr lang="en-US" dirty="0"/>
              <a:t>Fishery conducted by calendar year</a:t>
            </a:r>
          </a:p>
          <a:p>
            <a:r>
              <a:rPr lang="en-US" dirty="0"/>
              <a:t>4 vessels participated in the 2020 fishery</a:t>
            </a:r>
          </a:p>
          <a:p>
            <a:pPr lvl="1"/>
            <a:r>
              <a:rPr lang="en-US" dirty="0"/>
              <a:t>GHL = 130,000 </a:t>
            </a:r>
            <a:r>
              <a:rPr lang="en-US" dirty="0" err="1"/>
              <a:t>lb</a:t>
            </a:r>
            <a:r>
              <a:rPr lang="en-US" dirty="0"/>
              <a:t> (59 t) </a:t>
            </a:r>
          </a:p>
          <a:p>
            <a:pPr lvl="1"/>
            <a:r>
              <a:rPr lang="en-US" dirty="0"/>
              <a:t>Harvest = 107,679 </a:t>
            </a:r>
            <a:r>
              <a:rPr lang="en-US" dirty="0" err="1"/>
              <a:t>lb</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8C6E12A-A7C0-462C-8076-588660F3B3AC}"/>
              </a:ext>
            </a:extLst>
          </p:cNvPr>
          <p:cNvSpPr>
            <a:spLocks noGrp="1"/>
          </p:cNvSpPr>
          <p:nvPr>
            <p:ph type="sldNum" sz="quarter" idx="12"/>
          </p:nvPr>
        </p:nvSpPr>
        <p:spPr/>
        <p:txBody>
          <a:bodyPr/>
          <a:lstStyle/>
          <a:p>
            <a:fld id="{5435DE04-DB9A-4276-9B0D-516C5FE5169B}" type="slidenum">
              <a:rPr lang="en-US" smtClean="0"/>
              <a:t>66</a:t>
            </a:fld>
            <a:endParaRPr lang="en-US"/>
          </a:p>
        </p:txBody>
      </p:sp>
      <p:pic>
        <p:nvPicPr>
          <p:cNvPr id="5" name="Picture 4">
            <a:extLst>
              <a:ext uri="{FF2B5EF4-FFF2-40B4-BE49-F238E27FC236}">
                <a16:creationId xmlns:a16="http://schemas.microsoft.com/office/drawing/2014/main" id="{D6B36C66-6FDB-4235-95B0-847B311E2815}"/>
              </a:ext>
            </a:extLst>
          </p:cNvPr>
          <p:cNvPicPr>
            <a:picLocks noChangeAspect="1"/>
          </p:cNvPicPr>
          <p:nvPr/>
        </p:nvPicPr>
        <p:blipFill rotWithShape="1">
          <a:blip r:embed="rId2"/>
          <a:srcRect l="18702" r="17730" b="3019"/>
          <a:stretch/>
        </p:blipFill>
        <p:spPr>
          <a:xfrm>
            <a:off x="3431461" y="141617"/>
            <a:ext cx="5641676" cy="6650966"/>
          </a:xfrm>
          <a:prstGeom prst="rect">
            <a:avLst/>
          </a:prstGeom>
        </p:spPr>
      </p:pic>
    </p:spTree>
    <p:extLst>
      <p:ext uri="{BB962C8B-B14F-4D97-AF65-F5344CB8AC3E}">
        <p14:creationId xmlns:p14="http://schemas.microsoft.com/office/powerpoint/2010/main" val="37864390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00B4E-E00B-4344-8BFF-E33ED64B310A}"/>
              </a:ext>
            </a:extLst>
          </p:cNvPr>
          <p:cNvPicPr>
            <a:picLocks noChangeAspect="1"/>
          </p:cNvPicPr>
          <p:nvPr/>
        </p:nvPicPr>
        <p:blipFill rotWithShape="1">
          <a:blip r:embed="rId2"/>
          <a:srcRect l="18589" r="16775" b="2546"/>
          <a:stretch/>
        </p:blipFill>
        <p:spPr>
          <a:xfrm>
            <a:off x="90995" y="125412"/>
            <a:ext cx="5736567" cy="6683376"/>
          </a:xfrm>
          <a:prstGeom prst="rect">
            <a:avLst/>
          </a:prstGeom>
        </p:spPr>
      </p:pic>
      <p:sp>
        <p:nvSpPr>
          <p:cNvPr id="4" name="TextBox 3">
            <a:extLst>
              <a:ext uri="{FF2B5EF4-FFF2-40B4-BE49-F238E27FC236}">
                <a16:creationId xmlns:a16="http://schemas.microsoft.com/office/drawing/2014/main" id="{CAC56491-1CCF-4DA6-9318-7EFB8166B2E5}"/>
              </a:ext>
            </a:extLst>
          </p:cNvPr>
          <p:cNvSpPr txBox="1"/>
          <p:nvPr/>
        </p:nvSpPr>
        <p:spPr>
          <a:xfrm>
            <a:off x="6477000" y="762000"/>
            <a:ext cx="2209800" cy="3693319"/>
          </a:xfrm>
          <a:prstGeom prst="rect">
            <a:avLst/>
          </a:prstGeom>
          <a:noFill/>
        </p:spPr>
        <p:txBody>
          <a:bodyPr wrap="square" rtlCol="0">
            <a:spAutoFit/>
          </a:bodyPr>
          <a:lstStyle/>
          <a:p>
            <a:r>
              <a:rPr lang="en-US" dirty="0"/>
              <a:t>Observer pot location during Bering Sea golden king crab fisheries from 1992-2020 (n=7,747).</a:t>
            </a:r>
          </a:p>
          <a:p>
            <a:endParaRPr lang="en-US" dirty="0"/>
          </a:p>
          <a:p>
            <a:r>
              <a:rPr lang="en-US" dirty="0"/>
              <a:t>Pots north of the Pribilof District northern boundary were fished during the Northern District – Saint Matthew island Section fishery.</a:t>
            </a:r>
            <a:endParaRPr lang="en-GB" dirty="0"/>
          </a:p>
        </p:txBody>
      </p:sp>
      <p:sp>
        <p:nvSpPr>
          <p:cNvPr id="5" name="TextBox 4">
            <a:extLst>
              <a:ext uri="{FF2B5EF4-FFF2-40B4-BE49-F238E27FC236}">
                <a16:creationId xmlns:a16="http://schemas.microsoft.com/office/drawing/2014/main" id="{C724D5EB-0012-44F8-A01F-60CABAA57451}"/>
              </a:ext>
            </a:extLst>
          </p:cNvPr>
          <p:cNvSpPr txBox="1"/>
          <p:nvPr/>
        </p:nvSpPr>
        <p:spPr>
          <a:xfrm>
            <a:off x="6184722" y="5911334"/>
            <a:ext cx="2794355" cy="369332"/>
          </a:xfrm>
          <a:prstGeom prst="rect">
            <a:avLst/>
          </a:prstGeom>
          <a:noFill/>
        </p:spPr>
        <p:txBody>
          <a:bodyPr wrap="none" rtlCol="0">
            <a:spAutoFit/>
          </a:bodyPr>
          <a:lstStyle/>
          <a:p>
            <a:r>
              <a:rPr lang="en-US" dirty="0"/>
              <a:t>~95% of all observer pots</a:t>
            </a:r>
            <a:endParaRPr lang="en-GB" dirty="0"/>
          </a:p>
        </p:txBody>
      </p:sp>
      <p:sp>
        <p:nvSpPr>
          <p:cNvPr id="6" name="Oval 5">
            <a:extLst>
              <a:ext uri="{FF2B5EF4-FFF2-40B4-BE49-F238E27FC236}">
                <a16:creationId xmlns:a16="http://schemas.microsoft.com/office/drawing/2014/main" id="{DD76C8DB-103C-442D-9FD2-C398633B3030}"/>
              </a:ext>
            </a:extLst>
          </p:cNvPr>
          <p:cNvSpPr/>
          <p:nvPr/>
        </p:nvSpPr>
        <p:spPr>
          <a:xfrm>
            <a:off x="2820881" y="4648200"/>
            <a:ext cx="1600200" cy="14478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37AA79CE-D677-4F2D-BA20-D299672D7D1D}"/>
              </a:ext>
            </a:extLst>
          </p:cNvPr>
          <p:cNvCxnSpPr>
            <a:cxnSpLocks/>
          </p:cNvCxnSpPr>
          <p:nvPr/>
        </p:nvCxnSpPr>
        <p:spPr>
          <a:xfrm flipH="1" flipV="1">
            <a:off x="4722920" y="5486400"/>
            <a:ext cx="1461802" cy="5334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5D0976D-C5A5-4DED-95C2-4FBB0B82FBC1}"/>
              </a:ext>
            </a:extLst>
          </p:cNvPr>
          <p:cNvSpPr>
            <a:spLocks noGrp="1"/>
          </p:cNvSpPr>
          <p:nvPr>
            <p:ph type="sldNum" sz="quarter" idx="12"/>
          </p:nvPr>
        </p:nvSpPr>
        <p:spPr/>
        <p:txBody>
          <a:bodyPr/>
          <a:lstStyle/>
          <a:p>
            <a:fld id="{5435DE04-DB9A-4276-9B0D-516C5FE5169B}" type="slidenum">
              <a:rPr lang="en-US" smtClean="0"/>
              <a:t>67</a:t>
            </a:fld>
            <a:endParaRPr lang="en-US"/>
          </a:p>
        </p:txBody>
      </p:sp>
    </p:spTree>
    <p:extLst>
      <p:ext uri="{BB962C8B-B14F-4D97-AF65-F5344CB8AC3E}">
        <p14:creationId xmlns:p14="http://schemas.microsoft.com/office/powerpoint/2010/main" val="397980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46B7B1-91D5-4CF2-A96E-A536196F100B}"/>
              </a:ext>
            </a:extLst>
          </p:cNvPr>
          <p:cNvPicPr>
            <a:picLocks noChangeAspect="1"/>
          </p:cNvPicPr>
          <p:nvPr/>
        </p:nvPicPr>
        <p:blipFill rotWithShape="1">
          <a:blip r:embed="rId2"/>
          <a:srcRect l="17890" r="18291"/>
          <a:stretch/>
        </p:blipFill>
        <p:spPr>
          <a:xfrm>
            <a:off x="1819923" y="0"/>
            <a:ext cx="5663953" cy="6858000"/>
          </a:xfrm>
          <a:prstGeom prst="rect">
            <a:avLst/>
          </a:prstGeom>
        </p:spPr>
      </p:pic>
      <p:sp>
        <p:nvSpPr>
          <p:cNvPr id="4" name="TextBox 3">
            <a:extLst>
              <a:ext uri="{FF2B5EF4-FFF2-40B4-BE49-F238E27FC236}">
                <a16:creationId xmlns:a16="http://schemas.microsoft.com/office/drawing/2014/main" id="{513AB0EC-40C9-43E1-8824-987853E99538}"/>
              </a:ext>
            </a:extLst>
          </p:cNvPr>
          <p:cNvSpPr txBox="1"/>
          <p:nvPr/>
        </p:nvSpPr>
        <p:spPr>
          <a:xfrm>
            <a:off x="7324077" y="4096101"/>
            <a:ext cx="1371600" cy="923330"/>
          </a:xfrm>
          <a:prstGeom prst="rect">
            <a:avLst/>
          </a:prstGeom>
          <a:noFill/>
        </p:spPr>
        <p:txBody>
          <a:bodyPr wrap="square" rtlCol="0">
            <a:spAutoFit/>
          </a:bodyPr>
          <a:lstStyle/>
          <a:p>
            <a:r>
              <a:rPr lang="en-US" dirty="0"/>
              <a:t>67% of all historical catch</a:t>
            </a:r>
            <a:endParaRPr lang="en-GB" dirty="0"/>
          </a:p>
        </p:txBody>
      </p:sp>
      <p:cxnSp>
        <p:nvCxnSpPr>
          <p:cNvPr id="6" name="Straight Arrow Connector 5">
            <a:extLst>
              <a:ext uri="{FF2B5EF4-FFF2-40B4-BE49-F238E27FC236}">
                <a16:creationId xmlns:a16="http://schemas.microsoft.com/office/drawing/2014/main" id="{B26BCDBA-B34B-4831-B8C9-4DEC51290A3C}"/>
              </a:ext>
            </a:extLst>
          </p:cNvPr>
          <p:cNvCxnSpPr>
            <a:cxnSpLocks/>
          </p:cNvCxnSpPr>
          <p:nvPr/>
        </p:nvCxnSpPr>
        <p:spPr>
          <a:xfrm flipH="1">
            <a:off x="5734975" y="4376691"/>
            <a:ext cx="1589102" cy="5504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36D9FC-AEC6-4BEF-AEFE-B65AF41DC071}"/>
              </a:ext>
            </a:extLst>
          </p:cNvPr>
          <p:cNvSpPr txBox="1"/>
          <p:nvPr/>
        </p:nvSpPr>
        <p:spPr>
          <a:xfrm>
            <a:off x="304800" y="4096101"/>
            <a:ext cx="1828800" cy="923330"/>
          </a:xfrm>
          <a:prstGeom prst="rect">
            <a:avLst/>
          </a:prstGeom>
          <a:noFill/>
        </p:spPr>
        <p:txBody>
          <a:bodyPr wrap="square" rtlCol="0">
            <a:spAutoFit/>
          </a:bodyPr>
          <a:lstStyle/>
          <a:p>
            <a:r>
              <a:rPr lang="en-US" dirty="0"/>
              <a:t>Proportion of historical catch by </a:t>
            </a:r>
            <a:r>
              <a:rPr lang="en-US" dirty="0" err="1"/>
              <a:t>stat_area</a:t>
            </a:r>
            <a:endParaRPr lang="en-GB" dirty="0"/>
          </a:p>
        </p:txBody>
      </p:sp>
      <p:sp>
        <p:nvSpPr>
          <p:cNvPr id="2" name="Slide Number Placeholder 1">
            <a:extLst>
              <a:ext uri="{FF2B5EF4-FFF2-40B4-BE49-F238E27FC236}">
                <a16:creationId xmlns:a16="http://schemas.microsoft.com/office/drawing/2014/main" id="{2F93D87B-7119-4786-A84E-177C1FE731F1}"/>
              </a:ext>
            </a:extLst>
          </p:cNvPr>
          <p:cNvSpPr>
            <a:spLocks noGrp="1"/>
          </p:cNvSpPr>
          <p:nvPr>
            <p:ph type="sldNum" sz="quarter" idx="12"/>
          </p:nvPr>
        </p:nvSpPr>
        <p:spPr/>
        <p:txBody>
          <a:bodyPr/>
          <a:lstStyle/>
          <a:p>
            <a:fld id="{5435DE04-DB9A-4276-9B0D-516C5FE5169B}" type="slidenum">
              <a:rPr lang="en-US" smtClean="0"/>
              <a:t>68</a:t>
            </a:fld>
            <a:endParaRPr lang="en-US"/>
          </a:p>
        </p:txBody>
      </p:sp>
    </p:spTree>
    <p:extLst>
      <p:ext uri="{BB962C8B-B14F-4D97-AF65-F5344CB8AC3E}">
        <p14:creationId xmlns:p14="http://schemas.microsoft.com/office/powerpoint/2010/main" val="136145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04CE3C-A5E1-47B6-9BA1-6DA2A5515EEC}"/>
              </a:ext>
            </a:extLst>
          </p:cNvPr>
          <p:cNvSpPr>
            <a:spLocks noGrp="1"/>
          </p:cNvSpPr>
          <p:nvPr>
            <p:ph type="sldNum" sz="quarter" idx="12"/>
          </p:nvPr>
        </p:nvSpPr>
        <p:spPr/>
        <p:txBody>
          <a:bodyPr/>
          <a:lstStyle/>
          <a:p>
            <a:fld id="{5435DE04-DB9A-4276-9B0D-516C5FE5169B}" type="slidenum">
              <a:rPr lang="en-US" smtClean="0"/>
              <a:t>69</a:t>
            </a:fld>
            <a:endParaRPr lang="en-US"/>
          </a:p>
        </p:txBody>
      </p:sp>
      <p:pic>
        <p:nvPicPr>
          <p:cNvPr id="3" name="Picture 2">
            <a:extLst>
              <a:ext uri="{FF2B5EF4-FFF2-40B4-BE49-F238E27FC236}">
                <a16:creationId xmlns:a16="http://schemas.microsoft.com/office/drawing/2014/main" id="{170E3770-20A4-43F9-B294-78331CFAC207}"/>
              </a:ext>
            </a:extLst>
          </p:cNvPr>
          <p:cNvPicPr>
            <a:picLocks noChangeAspect="1"/>
          </p:cNvPicPr>
          <p:nvPr/>
        </p:nvPicPr>
        <p:blipFill>
          <a:blip r:embed="rId2"/>
          <a:stretch>
            <a:fillRect/>
          </a:stretch>
        </p:blipFill>
        <p:spPr>
          <a:xfrm>
            <a:off x="1129239" y="1852465"/>
            <a:ext cx="6677665" cy="4218814"/>
          </a:xfrm>
          <a:prstGeom prst="rect">
            <a:avLst/>
          </a:prstGeom>
        </p:spPr>
      </p:pic>
      <p:sp>
        <p:nvSpPr>
          <p:cNvPr id="4" name="Title 1">
            <a:extLst>
              <a:ext uri="{FF2B5EF4-FFF2-40B4-BE49-F238E27FC236}">
                <a16:creationId xmlns:a16="http://schemas.microsoft.com/office/drawing/2014/main" id="{B1276CC2-1BF2-4E4A-8D3D-BA784D3B9B82}"/>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2020 PIGKC</a:t>
            </a:r>
          </a:p>
        </p:txBody>
      </p:sp>
    </p:spTree>
    <p:extLst>
      <p:ext uri="{BB962C8B-B14F-4D97-AF65-F5344CB8AC3E}">
        <p14:creationId xmlns:p14="http://schemas.microsoft.com/office/powerpoint/2010/main" val="3824303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Groundfish Fisheries: Trawl Electronic Monitoring (EM)</a:t>
            </a:r>
          </a:p>
        </p:txBody>
      </p:sp>
      <p:sp>
        <p:nvSpPr>
          <p:cNvPr id="3" name="Content Placeholder 2"/>
          <p:cNvSpPr>
            <a:spLocks noGrp="1"/>
          </p:cNvSpPr>
          <p:nvPr>
            <p:ph idx="1"/>
          </p:nvPr>
        </p:nvSpPr>
        <p:spPr>
          <a:xfrm>
            <a:off x="457200" y="2030379"/>
            <a:ext cx="8229600" cy="4525963"/>
          </a:xfrm>
        </p:spPr>
        <p:txBody>
          <a:bodyPr>
            <a:normAutofit/>
          </a:bodyPr>
          <a:lstStyle/>
          <a:p>
            <a:r>
              <a:rPr lang="en-US" dirty="0"/>
              <a:t>Experimental fishing permit (EFP)</a:t>
            </a:r>
          </a:p>
          <a:p>
            <a:pPr lvl="1"/>
            <a:r>
              <a:rPr lang="en-US" dirty="0"/>
              <a:t>EFP for 2020 and 2021</a:t>
            </a:r>
          </a:p>
          <a:p>
            <a:pPr lvl="1"/>
            <a:r>
              <a:rPr lang="en-US" dirty="0"/>
              <a:t>Only applies to pelagic trawl catcher vessels targeting pollock</a:t>
            </a:r>
          </a:p>
          <a:p>
            <a:pPr lvl="1"/>
            <a:r>
              <a:rPr lang="en-US" dirty="0"/>
              <a:t>No observers onboard</a:t>
            </a:r>
          </a:p>
          <a:p>
            <a:pPr lvl="1"/>
            <a:r>
              <a:rPr lang="en-US" dirty="0"/>
              <a:t>No discarding allowed </a:t>
            </a:r>
          </a:p>
          <a:p>
            <a:pPr lvl="1"/>
            <a:r>
              <a:rPr lang="en-US" dirty="0"/>
              <a:t>EM must be on 100% of the time</a:t>
            </a:r>
          </a:p>
          <a:p>
            <a:pPr lvl="1"/>
            <a:r>
              <a:rPr lang="en-US" dirty="0"/>
              <a:t>Plant observers monitor entire offload</a:t>
            </a:r>
          </a:p>
          <a:p>
            <a:r>
              <a:rPr lang="en-US" dirty="0"/>
              <a:t>Pelagic pollock vessels do not typically have crab bycatch</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9BA2E7D8-17A8-42AD-8C10-200EBAD80E77}"/>
              </a:ext>
            </a:extLst>
          </p:cNvPr>
          <p:cNvSpPr>
            <a:spLocks noGrp="1"/>
          </p:cNvSpPr>
          <p:nvPr>
            <p:ph type="sldNum" sz="quarter" idx="12"/>
          </p:nvPr>
        </p:nvSpPr>
        <p:spPr/>
        <p:txBody>
          <a:bodyPr/>
          <a:lstStyle/>
          <a:p>
            <a:fld id="{5435DE04-DB9A-4276-9B0D-516C5FE5169B}" type="slidenum">
              <a:rPr lang="en-US" smtClean="0"/>
              <a:t>7</a:t>
            </a:fld>
            <a:endParaRPr lang="en-US"/>
          </a:p>
        </p:txBody>
      </p:sp>
    </p:spTree>
    <p:extLst>
      <p:ext uri="{BB962C8B-B14F-4D97-AF65-F5344CB8AC3E}">
        <p14:creationId xmlns:p14="http://schemas.microsoft.com/office/powerpoint/2010/main" val="17385492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470"/>
            <a:ext cx="8229600" cy="676014"/>
          </a:xfrm>
        </p:spPr>
        <p:txBody>
          <a:bodyPr>
            <a:normAutofit fontScale="90000"/>
          </a:bodyPr>
          <a:lstStyle/>
          <a:p>
            <a:pPr algn="ctr"/>
            <a:r>
              <a:rPr lang="en-US" dirty="0"/>
              <a:t>Pribilof Island Golden King Crab Incidental Catch in </a:t>
            </a:r>
            <a:r>
              <a:rPr lang="en-US" dirty="0" err="1"/>
              <a:t>Groundfish</a:t>
            </a:r>
            <a:r>
              <a:rPr lang="en-US" dirty="0"/>
              <a:t> Fisheries</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91328" y="1390467"/>
            <a:ext cx="7556855" cy="4694487"/>
          </a:xfrm>
          <a:ln>
            <a:solidFill>
              <a:schemeClr val="accent1"/>
            </a:solidFill>
          </a:ln>
        </p:spPr>
      </p:pic>
      <p:sp>
        <p:nvSpPr>
          <p:cNvPr id="3" name="TextBox 2"/>
          <p:cNvSpPr txBox="1"/>
          <p:nvPr/>
        </p:nvSpPr>
        <p:spPr>
          <a:xfrm>
            <a:off x="878944" y="6084954"/>
            <a:ext cx="6333785" cy="369332"/>
          </a:xfrm>
          <a:prstGeom prst="rect">
            <a:avLst/>
          </a:prstGeom>
          <a:noFill/>
        </p:spPr>
        <p:txBody>
          <a:bodyPr wrap="none" rtlCol="0">
            <a:spAutoFit/>
          </a:bodyPr>
          <a:lstStyle/>
          <a:p>
            <a:pPr marL="285750" indent="-285750">
              <a:buFont typeface="Arial" panose="020B0604020202020204" pitchFamily="34" charset="0"/>
              <a:buChar char="•"/>
            </a:pPr>
            <a:r>
              <a:rPr lang="en-US" dirty="0"/>
              <a:t>Most fixed gear GKC bycatch is from hook-and-line Pacific cod fishing.</a:t>
            </a:r>
          </a:p>
        </p:txBody>
      </p:sp>
    </p:spTree>
    <p:extLst>
      <p:ext uri="{BB962C8B-B14F-4D97-AF65-F5344CB8AC3E}">
        <p14:creationId xmlns:p14="http://schemas.microsoft.com/office/powerpoint/2010/main" val="608304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877"/>
            <a:ext cx="8229600" cy="676014"/>
          </a:xfrm>
        </p:spPr>
        <p:txBody>
          <a:bodyPr>
            <a:normAutofit fontScale="90000"/>
          </a:bodyPr>
          <a:lstStyle/>
          <a:p>
            <a:pPr algn="ctr"/>
            <a:r>
              <a:rPr lang="en-US" dirty="0"/>
              <a:t>Pribilof Island Golden King Crab Trawl Incidental Catch by Trip Target</a:t>
            </a:r>
            <a:br>
              <a:rPr lang="en-US" dirty="0"/>
            </a:b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27987" y="1242864"/>
            <a:ext cx="7832521" cy="4500541"/>
          </a:xfrm>
          <a:ln>
            <a:solidFill>
              <a:schemeClr val="accent1"/>
            </a:solidFill>
          </a:ln>
        </p:spPr>
      </p:pic>
      <p:sp>
        <p:nvSpPr>
          <p:cNvPr id="3" name="Rectangle 2"/>
          <p:cNvSpPr/>
          <p:nvPr/>
        </p:nvSpPr>
        <p:spPr>
          <a:xfrm>
            <a:off x="99291" y="5936727"/>
            <a:ext cx="8945418" cy="923330"/>
          </a:xfrm>
          <a:prstGeom prst="rect">
            <a:avLst/>
          </a:prstGeom>
        </p:spPr>
        <p:txBody>
          <a:bodyPr wrap="square">
            <a:spAutoFit/>
          </a:bodyPr>
          <a:lstStyle/>
          <a:p>
            <a:pPr marL="285750" indent="-285750">
              <a:buFont typeface="Arial" panose="020B0604020202020204" pitchFamily="34" charset="0"/>
              <a:buChar char="•"/>
            </a:pPr>
            <a:r>
              <a:rPr lang="en-US" dirty="0"/>
              <a:t>“Other” species includes: Alaska plaice, Atka mackerel, other flatfish, Pacific cod, rockfish, rock sole, yellowfin sole, sablefish, and </a:t>
            </a:r>
            <a:r>
              <a:rPr lang="en-US" dirty="0" err="1"/>
              <a:t>pollock</a:t>
            </a:r>
            <a:r>
              <a:rPr lang="en-US" dirty="0"/>
              <a:t>.</a:t>
            </a:r>
          </a:p>
          <a:p>
            <a:endParaRPr lang="en-US" dirty="0"/>
          </a:p>
        </p:txBody>
      </p:sp>
    </p:spTree>
    <p:extLst>
      <p:ext uri="{BB962C8B-B14F-4D97-AF65-F5344CB8AC3E}">
        <p14:creationId xmlns:p14="http://schemas.microsoft.com/office/powerpoint/2010/main" val="40292068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DA341-B690-41A1-BA0E-E7CCDD92FB47}"/>
              </a:ext>
            </a:extLst>
          </p:cNvPr>
          <p:cNvSpPr>
            <a:spLocks noGrp="1"/>
          </p:cNvSpPr>
          <p:nvPr>
            <p:ph type="title"/>
          </p:nvPr>
        </p:nvSpPr>
        <p:spPr>
          <a:xfrm>
            <a:off x="759278" y="2483174"/>
            <a:ext cx="7886700" cy="1325563"/>
          </a:xfrm>
        </p:spPr>
        <p:txBody>
          <a:bodyPr/>
          <a:lstStyle/>
          <a:p>
            <a:pPr algn="ctr"/>
            <a:r>
              <a:rPr lang="en-US" dirty="0"/>
              <a:t>Other </a:t>
            </a:r>
            <a:r>
              <a:rPr lang="en-US"/>
              <a:t>BSAI crab stocks</a:t>
            </a:r>
            <a:endParaRPr lang="en-US" dirty="0"/>
          </a:p>
        </p:txBody>
      </p:sp>
      <p:sp>
        <p:nvSpPr>
          <p:cNvPr id="3" name="Slide Number Placeholder 2">
            <a:extLst>
              <a:ext uri="{FF2B5EF4-FFF2-40B4-BE49-F238E27FC236}">
                <a16:creationId xmlns:a16="http://schemas.microsoft.com/office/drawing/2014/main" id="{9D92144C-4E7D-4C34-82EA-CBA64F0B224E}"/>
              </a:ext>
            </a:extLst>
          </p:cNvPr>
          <p:cNvSpPr>
            <a:spLocks noGrp="1"/>
          </p:cNvSpPr>
          <p:nvPr>
            <p:ph type="sldNum" sz="quarter" idx="12"/>
          </p:nvPr>
        </p:nvSpPr>
        <p:spPr/>
        <p:txBody>
          <a:bodyPr/>
          <a:lstStyle/>
          <a:p>
            <a:fld id="{5435DE04-DB9A-4276-9B0D-516C5FE5169B}" type="slidenum">
              <a:rPr lang="en-US" smtClean="0"/>
              <a:t>72</a:t>
            </a:fld>
            <a:endParaRPr lang="en-US"/>
          </a:p>
        </p:txBody>
      </p:sp>
    </p:spTree>
    <p:extLst>
      <p:ext uri="{BB962C8B-B14F-4D97-AF65-F5344CB8AC3E}">
        <p14:creationId xmlns:p14="http://schemas.microsoft.com/office/powerpoint/2010/main" val="21076798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4DBADA-8345-4AF8-9385-8C6F51416BCE}"/>
              </a:ext>
            </a:extLst>
          </p:cNvPr>
          <p:cNvSpPr>
            <a:spLocks noGrp="1"/>
          </p:cNvSpPr>
          <p:nvPr>
            <p:ph type="title"/>
          </p:nvPr>
        </p:nvSpPr>
        <p:spPr>
          <a:xfrm>
            <a:off x="628650" y="195263"/>
            <a:ext cx="7886700" cy="1325563"/>
          </a:xfrm>
        </p:spPr>
        <p:txBody>
          <a:bodyPr/>
          <a:lstStyle/>
          <a:p>
            <a:r>
              <a:rPr lang="en-US" dirty="0"/>
              <a:t>SMBKC: non-directed crab fishery bycatch</a:t>
            </a:r>
          </a:p>
        </p:txBody>
      </p:sp>
      <p:sp>
        <p:nvSpPr>
          <p:cNvPr id="2" name="Slide Number Placeholder 1">
            <a:extLst>
              <a:ext uri="{FF2B5EF4-FFF2-40B4-BE49-F238E27FC236}">
                <a16:creationId xmlns:a16="http://schemas.microsoft.com/office/drawing/2014/main" id="{0334F07E-D1CC-4023-AAE8-EA498BC0E14D}"/>
              </a:ext>
            </a:extLst>
          </p:cNvPr>
          <p:cNvSpPr>
            <a:spLocks noGrp="1"/>
          </p:cNvSpPr>
          <p:nvPr>
            <p:ph type="sldNum" sz="quarter" idx="12"/>
          </p:nvPr>
        </p:nvSpPr>
        <p:spPr/>
        <p:txBody>
          <a:bodyPr/>
          <a:lstStyle/>
          <a:p>
            <a:fld id="{5435DE04-DB9A-4276-9B0D-516C5FE5169B}" type="slidenum">
              <a:rPr lang="en-US" smtClean="0"/>
              <a:t>73</a:t>
            </a:fld>
            <a:endParaRPr lang="en-US"/>
          </a:p>
        </p:txBody>
      </p:sp>
      <p:pic>
        <p:nvPicPr>
          <p:cNvPr id="4" name="Picture 3" descr="Chart, histogram&#10;&#10;Description automatically generated">
            <a:extLst>
              <a:ext uri="{FF2B5EF4-FFF2-40B4-BE49-F238E27FC236}">
                <a16:creationId xmlns:a16="http://schemas.microsoft.com/office/drawing/2014/main" id="{FDC6BAFA-A03A-4BEF-9D16-1D21E2990B9B}"/>
              </a:ext>
            </a:extLst>
          </p:cNvPr>
          <p:cNvPicPr>
            <a:picLocks noChangeAspect="1"/>
          </p:cNvPicPr>
          <p:nvPr/>
        </p:nvPicPr>
        <p:blipFill>
          <a:blip r:embed="rId2"/>
          <a:stretch>
            <a:fillRect/>
          </a:stretch>
        </p:blipFill>
        <p:spPr>
          <a:xfrm>
            <a:off x="2441120" y="1327090"/>
            <a:ext cx="5402425" cy="5394386"/>
          </a:xfrm>
          <a:prstGeom prst="rect">
            <a:avLst/>
          </a:prstGeom>
        </p:spPr>
      </p:pic>
    </p:spTree>
    <p:extLst>
      <p:ext uri="{BB962C8B-B14F-4D97-AF65-F5344CB8AC3E}">
        <p14:creationId xmlns:p14="http://schemas.microsoft.com/office/powerpoint/2010/main" val="7050748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1967" y="190505"/>
            <a:ext cx="8845421" cy="1077218"/>
          </a:xfrm>
          <a:prstGeom prst="rect">
            <a:avLst/>
          </a:prstGeom>
          <a:noFill/>
        </p:spPr>
        <p:txBody>
          <a:bodyPr wrap="square" rtlCol="0">
            <a:spAutoFit/>
          </a:bodyPr>
          <a:lstStyle/>
          <a:p>
            <a:pPr algn="ctr"/>
            <a:r>
              <a:rPr lang="en-US" sz="3200" dirty="0">
                <a:ea typeface="+mj-ea"/>
              </a:rPr>
              <a:t>Saint Matthew Islands Blue King Crab Incidental Catch in </a:t>
            </a:r>
            <a:r>
              <a:rPr lang="en-US" sz="3200" dirty="0" err="1">
                <a:ea typeface="+mj-ea"/>
              </a:rPr>
              <a:t>Groundfish</a:t>
            </a:r>
            <a:r>
              <a:rPr lang="en-US" sz="3200" dirty="0">
                <a:ea typeface="+mj-ea"/>
              </a:rPr>
              <a:t> Fisheries</a:t>
            </a:r>
            <a:endParaRPr lang="en-US"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442905" y="1198111"/>
            <a:ext cx="7600426" cy="4519720"/>
          </a:xfrm>
          <a:ln>
            <a:solidFill>
              <a:schemeClr val="accent1"/>
            </a:solidFill>
          </a:ln>
        </p:spPr>
      </p:pic>
      <p:sp>
        <p:nvSpPr>
          <p:cNvPr id="3" name="TextBox 2"/>
          <p:cNvSpPr txBox="1"/>
          <p:nvPr/>
        </p:nvSpPr>
        <p:spPr>
          <a:xfrm>
            <a:off x="0" y="1008518"/>
            <a:ext cx="1542473" cy="5355312"/>
          </a:xfrm>
          <a:prstGeom prst="rect">
            <a:avLst/>
          </a:prstGeom>
          <a:noFill/>
        </p:spPr>
        <p:txBody>
          <a:bodyPr wrap="square" rtlCol="0">
            <a:spAutoFit/>
          </a:bodyPr>
          <a:lstStyle/>
          <a:p>
            <a:pPr marL="285750" indent="-285750">
              <a:buFont typeface="Arial" panose="020B0604020202020204" pitchFamily="34" charset="0"/>
              <a:buChar char="•"/>
            </a:pPr>
            <a:r>
              <a:rPr lang="en-US" dirty="0"/>
              <a:t>Overfished stock.</a:t>
            </a:r>
          </a:p>
          <a:p>
            <a:pPr marL="285750" indent="-285750">
              <a:buFont typeface="Arial" panose="020B0604020202020204" pitchFamily="34" charset="0"/>
              <a:buChar char="•"/>
            </a:pPr>
            <a:r>
              <a:rPr lang="en-US" dirty="0"/>
              <a:t>Very little trawling in this stock area due to trawl closure areas.</a:t>
            </a:r>
          </a:p>
          <a:p>
            <a:pPr marL="285750" indent="-285750">
              <a:buFont typeface="Arial" panose="020B0604020202020204" pitchFamily="34" charset="0"/>
              <a:buChar char="•"/>
            </a:pPr>
            <a:r>
              <a:rPr lang="en-US" dirty="0"/>
              <a:t>Fixed gear trip targets in this area include halibut, Greenland turbot, sablefish, and Pacific cod.</a:t>
            </a:r>
          </a:p>
          <a:p>
            <a:endParaRPr lang="en-US" dirty="0"/>
          </a:p>
        </p:txBody>
      </p:sp>
      <p:sp>
        <p:nvSpPr>
          <p:cNvPr id="6" name="TextBox 5"/>
          <p:cNvSpPr txBox="1"/>
          <p:nvPr/>
        </p:nvSpPr>
        <p:spPr>
          <a:xfrm>
            <a:off x="111967" y="6298163"/>
            <a:ext cx="7730001" cy="369332"/>
          </a:xfrm>
          <a:prstGeom prst="rect">
            <a:avLst/>
          </a:prstGeom>
          <a:noFill/>
        </p:spPr>
        <p:txBody>
          <a:bodyPr wrap="none" rtlCol="0">
            <a:spAutoFit/>
          </a:bodyPr>
          <a:lstStyle/>
          <a:p>
            <a:pPr marL="285750" indent="-285750">
              <a:buFont typeface="Arial" panose="020B0604020202020204" pitchFamily="34" charset="0"/>
              <a:buChar char="•"/>
            </a:pPr>
            <a:r>
              <a:rPr lang="en-US" dirty="0"/>
              <a:t>BKC is usually seen in the Pacific cod trip target for fixed gear (pot and hook-and-line).</a:t>
            </a:r>
          </a:p>
        </p:txBody>
      </p:sp>
    </p:spTree>
    <p:extLst>
      <p:ext uri="{BB962C8B-B14F-4D97-AF65-F5344CB8AC3E}">
        <p14:creationId xmlns:p14="http://schemas.microsoft.com/office/powerpoint/2010/main" val="28614076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5683"/>
            <a:ext cx="8229600" cy="676014"/>
          </a:xfrm>
        </p:spPr>
        <p:txBody>
          <a:bodyPr>
            <a:normAutofit fontScale="90000"/>
          </a:bodyPr>
          <a:lstStyle/>
          <a:p>
            <a:pPr algn="ctr"/>
            <a:r>
              <a:rPr lang="en-US" dirty="0"/>
              <a:t>Pribilof Islands Red King Crab Incidental Catch in </a:t>
            </a:r>
            <a:r>
              <a:rPr lang="en-US" dirty="0" err="1"/>
              <a:t>Groundfish</a:t>
            </a:r>
            <a:r>
              <a:rPr lang="en-US" dirty="0"/>
              <a:t> Fisheries</a:t>
            </a:r>
            <a:br>
              <a:rPr lang="en-US" dirty="0"/>
            </a:br>
            <a:endParaRPr lang="en-US" dirty="0"/>
          </a:p>
        </p:txBody>
      </p:sp>
      <p:sp>
        <p:nvSpPr>
          <p:cNvPr id="3" name="Slide Number Placeholder 2">
            <a:extLst>
              <a:ext uri="{FF2B5EF4-FFF2-40B4-BE49-F238E27FC236}">
                <a16:creationId xmlns:a16="http://schemas.microsoft.com/office/drawing/2014/main" id="{2E472BF1-FDE8-4CDC-9390-73290B822F1D}"/>
              </a:ext>
            </a:extLst>
          </p:cNvPr>
          <p:cNvSpPr>
            <a:spLocks noGrp="1"/>
          </p:cNvSpPr>
          <p:nvPr>
            <p:ph type="sldNum" sz="quarter" idx="12"/>
          </p:nvPr>
        </p:nvSpPr>
        <p:spPr/>
        <p:txBody>
          <a:bodyPr/>
          <a:lstStyle/>
          <a:p>
            <a:fld id="{5435DE04-DB9A-4276-9B0D-516C5FE5169B}" type="slidenum">
              <a:rPr lang="en-US" smtClean="0"/>
              <a:t>75</a:t>
            </a:fld>
            <a:endParaRPr lang="en-US"/>
          </a:p>
        </p:txBody>
      </p:sp>
      <p:pic>
        <p:nvPicPr>
          <p:cNvPr id="7" name="Content Placeholder 4">
            <a:extLst>
              <a:ext uri="{FF2B5EF4-FFF2-40B4-BE49-F238E27FC236}">
                <a16:creationId xmlns:a16="http://schemas.microsoft.com/office/drawing/2014/main" id="{D6D1BC21-7653-4D7B-B818-0D4270932C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4026" y="1485629"/>
            <a:ext cx="6946084" cy="3939849"/>
          </a:xfrm>
          <a:prstGeom prst="rect">
            <a:avLst/>
          </a:prstGeom>
          <a:ln>
            <a:solidFill>
              <a:schemeClr val="accent1"/>
            </a:solidFill>
          </a:ln>
        </p:spPr>
      </p:pic>
      <p:sp>
        <p:nvSpPr>
          <p:cNvPr id="8" name="TextBox 7">
            <a:extLst>
              <a:ext uri="{FF2B5EF4-FFF2-40B4-BE49-F238E27FC236}">
                <a16:creationId xmlns:a16="http://schemas.microsoft.com/office/drawing/2014/main" id="{19D32D8E-6C25-4CA6-89DE-76A3C6E98F4C}"/>
              </a:ext>
            </a:extLst>
          </p:cNvPr>
          <p:cNvSpPr txBox="1"/>
          <p:nvPr/>
        </p:nvSpPr>
        <p:spPr>
          <a:xfrm>
            <a:off x="0" y="3412370"/>
            <a:ext cx="2114026" cy="2308324"/>
          </a:xfrm>
          <a:prstGeom prst="rect">
            <a:avLst/>
          </a:prstGeom>
          <a:noFill/>
        </p:spPr>
        <p:txBody>
          <a:bodyPr wrap="square" rtlCol="0">
            <a:spAutoFit/>
          </a:bodyPr>
          <a:lstStyle/>
          <a:p>
            <a:pPr marL="285750" indent="-285750">
              <a:buFont typeface="Arial" panose="020B0604020202020204" pitchFamily="34" charset="0"/>
              <a:buChar char="•"/>
            </a:pPr>
            <a:r>
              <a:rPr lang="en-US" dirty="0"/>
              <a:t>Pot and trawl gear are prohibited in the Pribilof Islands Habitat Conservation Zone which is in place to protect blue king crab.</a:t>
            </a:r>
          </a:p>
        </p:txBody>
      </p:sp>
      <p:pic>
        <p:nvPicPr>
          <p:cNvPr id="9" name="Picture 8">
            <a:extLst>
              <a:ext uri="{FF2B5EF4-FFF2-40B4-BE49-F238E27FC236}">
                <a16:creationId xmlns:a16="http://schemas.microsoft.com/office/drawing/2014/main" id="{695B1505-F984-457B-942F-E5ED3717DB09}"/>
              </a:ext>
            </a:extLst>
          </p:cNvPr>
          <p:cNvPicPr/>
          <p:nvPr/>
        </p:nvPicPr>
        <p:blipFill rotWithShape="1">
          <a:blip r:embed="rId4" cstate="email">
            <a:extLst>
              <a:ext uri="{28A0092B-C50C-407E-A947-70E740481C1C}">
                <a14:useLocalDpi xmlns:a14="http://schemas.microsoft.com/office/drawing/2010/main"/>
              </a:ext>
            </a:extLst>
          </a:blip>
          <a:srcRect/>
          <a:stretch/>
        </p:blipFill>
        <p:spPr bwMode="auto">
          <a:xfrm>
            <a:off x="109057" y="2101527"/>
            <a:ext cx="1895912" cy="1284885"/>
          </a:xfrm>
          <a:prstGeom prst="rect">
            <a:avLst/>
          </a:prstGeom>
          <a:ln>
            <a:solidFill>
              <a:schemeClr val="accent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F5A51DE2-88AA-4375-8EDF-E9D8828298F3}"/>
              </a:ext>
            </a:extLst>
          </p:cNvPr>
          <p:cNvSpPr txBox="1"/>
          <p:nvPr/>
        </p:nvSpPr>
        <p:spPr>
          <a:xfrm>
            <a:off x="109057" y="5987019"/>
            <a:ext cx="7380547" cy="369332"/>
          </a:xfrm>
          <a:prstGeom prst="rect">
            <a:avLst/>
          </a:prstGeom>
          <a:noFill/>
        </p:spPr>
        <p:txBody>
          <a:bodyPr wrap="none" rtlCol="0">
            <a:spAutoFit/>
          </a:bodyPr>
          <a:lstStyle/>
          <a:p>
            <a:pPr marL="285750" indent="-285750">
              <a:buFont typeface="Arial" panose="020B0604020202020204" pitchFamily="34" charset="0"/>
              <a:buChar char="•"/>
            </a:pPr>
            <a:r>
              <a:rPr lang="en-US" dirty="0"/>
              <a:t>Most fixed gear fishing in this area is with hook-and-line gear targeting Pacific cod.</a:t>
            </a:r>
          </a:p>
        </p:txBody>
      </p:sp>
    </p:spTree>
    <p:extLst>
      <p:ext uri="{BB962C8B-B14F-4D97-AF65-F5344CB8AC3E}">
        <p14:creationId xmlns:p14="http://schemas.microsoft.com/office/powerpoint/2010/main" val="697357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64480"/>
            <a:ext cx="9144000" cy="676014"/>
          </a:xfrm>
        </p:spPr>
        <p:txBody>
          <a:bodyPr>
            <a:normAutofit fontScale="90000"/>
          </a:bodyPr>
          <a:lstStyle/>
          <a:p>
            <a:pPr algn="ctr"/>
            <a:r>
              <a:rPr lang="en-US" dirty="0"/>
              <a:t>Pribilof Islands Red King Crab Trawl Incidental Catch by Trip Target</a:t>
            </a:r>
            <a:br>
              <a:rPr lang="en-US" dirty="0"/>
            </a:br>
            <a:endParaRPr lang="en-US" dirty="0"/>
          </a:p>
        </p:txBody>
      </p:sp>
      <p:sp>
        <p:nvSpPr>
          <p:cNvPr id="3" name="Slide Number Placeholder 2">
            <a:extLst>
              <a:ext uri="{FF2B5EF4-FFF2-40B4-BE49-F238E27FC236}">
                <a16:creationId xmlns:a16="http://schemas.microsoft.com/office/drawing/2014/main" id="{14D58E6D-7FE0-43D7-857B-131A5DAEB53C}"/>
              </a:ext>
            </a:extLst>
          </p:cNvPr>
          <p:cNvSpPr>
            <a:spLocks noGrp="1"/>
          </p:cNvSpPr>
          <p:nvPr>
            <p:ph type="sldNum" sz="quarter" idx="12"/>
          </p:nvPr>
        </p:nvSpPr>
        <p:spPr/>
        <p:txBody>
          <a:bodyPr/>
          <a:lstStyle/>
          <a:p>
            <a:fld id="{5435DE04-DB9A-4276-9B0D-516C5FE5169B}" type="slidenum">
              <a:rPr lang="en-US" smtClean="0"/>
              <a:t>76</a:t>
            </a:fld>
            <a:endParaRPr lang="en-US"/>
          </a:p>
        </p:txBody>
      </p:sp>
      <p:pic>
        <p:nvPicPr>
          <p:cNvPr id="7" name="Content Placeholder 4">
            <a:extLst>
              <a:ext uri="{FF2B5EF4-FFF2-40B4-BE49-F238E27FC236}">
                <a16:creationId xmlns:a16="http://schemas.microsoft.com/office/drawing/2014/main" id="{7C97A32E-BB8B-4B7C-BA07-B1EEA1367F3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81271" y="1296356"/>
            <a:ext cx="7362729" cy="4341488"/>
          </a:xfrm>
          <a:ln>
            <a:solidFill>
              <a:schemeClr val="accent1"/>
            </a:solidFill>
          </a:ln>
        </p:spPr>
      </p:pic>
      <p:sp>
        <p:nvSpPr>
          <p:cNvPr id="8" name="TextBox 7">
            <a:extLst>
              <a:ext uri="{FF2B5EF4-FFF2-40B4-BE49-F238E27FC236}">
                <a16:creationId xmlns:a16="http://schemas.microsoft.com/office/drawing/2014/main" id="{1F6C0C96-1808-4FF5-9B2D-B1FAD15CD11C}"/>
              </a:ext>
            </a:extLst>
          </p:cNvPr>
          <p:cNvSpPr txBox="1"/>
          <p:nvPr/>
        </p:nvSpPr>
        <p:spPr>
          <a:xfrm>
            <a:off x="0" y="1929999"/>
            <a:ext cx="166102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In the 2020/21 crab year most of the RKC found in the “other” category were during trips with the Alaska Plaice target in March 2021.</a:t>
            </a:r>
          </a:p>
        </p:txBody>
      </p:sp>
      <p:sp>
        <p:nvSpPr>
          <p:cNvPr id="9" name="TextBox 8">
            <a:extLst>
              <a:ext uri="{FF2B5EF4-FFF2-40B4-BE49-F238E27FC236}">
                <a16:creationId xmlns:a16="http://schemas.microsoft.com/office/drawing/2014/main" id="{D55D7BB6-A363-4D59-A004-53C355C4FF7F}"/>
              </a:ext>
            </a:extLst>
          </p:cNvPr>
          <p:cNvSpPr txBox="1"/>
          <p:nvPr/>
        </p:nvSpPr>
        <p:spPr>
          <a:xfrm>
            <a:off x="83890" y="5749069"/>
            <a:ext cx="9060110" cy="646331"/>
          </a:xfrm>
          <a:prstGeom prst="rect">
            <a:avLst/>
          </a:prstGeom>
          <a:noFill/>
        </p:spPr>
        <p:txBody>
          <a:bodyPr wrap="square" rtlCol="0">
            <a:spAutoFit/>
          </a:bodyPr>
          <a:lstStyle/>
          <a:p>
            <a:pPr marL="285750" indent="-285750">
              <a:buFont typeface="Arial" panose="020B0604020202020204" pitchFamily="34" charset="0"/>
              <a:buChar char="•"/>
            </a:pPr>
            <a:r>
              <a:rPr lang="en-US" dirty="0"/>
              <a:t>“Other” species includes: Alaska plaice, </a:t>
            </a:r>
            <a:r>
              <a:rPr lang="en-US" dirty="0" err="1"/>
              <a:t>arrowtooth</a:t>
            </a:r>
            <a:r>
              <a:rPr lang="en-US" dirty="0"/>
              <a:t> flounder, Atka mackerel, Greenland turbot, Kamchatka flounder, other flatfish, Pacific cod, rockfish, and </a:t>
            </a:r>
            <a:r>
              <a:rPr lang="en-US" dirty="0" err="1"/>
              <a:t>pollock</a:t>
            </a:r>
            <a:r>
              <a:rPr lang="en-US" dirty="0"/>
              <a:t>.</a:t>
            </a:r>
          </a:p>
        </p:txBody>
      </p:sp>
    </p:spTree>
    <p:extLst>
      <p:ext uri="{BB962C8B-B14F-4D97-AF65-F5344CB8AC3E}">
        <p14:creationId xmlns:p14="http://schemas.microsoft.com/office/powerpoint/2010/main" val="10641657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 y="228215"/>
            <a:ext cx="9013371" cy="961053"/>
          </a:xfrm>
        </p:spPr>
        <p:txBody>
          <a:bodyPr>
            <a:normAutofit fontScale="90000"/>
          </a:bodyPr>
          <a:lstStyle/>
          <a:p>
            <a:pPr algn="ctr"/>
            <a:r>
              <a:rPr lang="en-US" dirty="0"/>
              <a:t>Pribilof Islands Blue King Crab Incidental Catch in </a:t>
            </a:r>
            <a:r>
              <a:rPr lang="en-US" dirty="0" err="1"/>
              <a:t>Groundfish</a:t>
            </a:r>
            <a:r>
              <a:rPr lang="en-US" dirty="0"/>
              <a:t> Fisheries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51363" y="1644602"/>
            <a:ext cx="6763734" cy="3866952"/>
          </a:xfrm>
          <a:ln>
            <a:solidFill>
              <a:schemeClr val="accent1"/>
            </a:solidFill>
          </a:ln>
        </p:spPr>
      </p:pic>
      <p:pic>
        <p:nvPicPr>
          <p:cNvPr id="5" name="Picture 4"/>
          <p:cNvPicPr/>
          <p:nvPr/>
        </p:nvPicPr>
        <p:blipFill rotWithShape="1">
          <a:blip r:embed="rId4" cstate="email">
            <a:extLst>
              <a:ext uri="{28A0092B-C50C-407E-A947-70E740481C1C}">
                <a14:useLocalDpi xmlns:a14="http://schemas.microsoft.com/office/drawing/2010/main"/>
              </a:ext>
            </a:extLst>
          </a:blip>
          <a:srcRect/>
          <a:stretch/>
        </p:blipFill>
        <p:spPr bwMode="auto">
          <a:xfrm>
            <a:off x="176295" y="1336881"/>
            <a:ext cx="1895912" cy="1284885"/>
          </a:xfrm>
          <a:prstGeom prst="rect">
            <a:avLst/>
          </a:prstGeom>
          <a:ln>
            <a:solidFill>
              <a:schemeClr val="accent1"/>
            </a:solidFill>
          </a:ln>
          <a:extLst>
            <a:ext uri="{53640926-AAD7-44D8-BBD7-CCE9431645EC}">
              <a14:shadowObscured xmlns:a14="http://schemas.microsoft.com/office/drawing/2010/main"/>
            </a:ext>
          </a:extLst>
        </p:spPr>
      </p:pic>
      <p:sp>
        <p:nvSpPr>
          <p:cNvPr id="3" name="Rectangle 2"/>
          <p:cNvSpPr/>
          <p:nvPr/>
        </p:nvSpPr>
        <p:spPr>
          <a:xfrm>
            <a:off x="69272" y="2632522"/>
            <a:ext cx="2216727" cy="3416320"/>
          </a:xfrm>
          <a:prstGeom prst="rect">
            <a:avLst/>
          </a:prstGeom>
        </p:spPr>
        <p:txBody>
          <a:bodyPr wrap="square">
            <a:spAutoFit/>
          </a:bodyPr>
          <a:lstStyle/>
          <a:p>
            <a:pPr marL="285750" indent="-285750">
              <a:buFont typeface="Arial" panose="020B0604020202020204" pitchFamily="34" charset="0"/>
              <a:buChar char="•"/>
            </a:pPr>
            <a:r>
              <a:rPr lang="en-US" dirty="0"/>
              <a:t>Pot and trawl gear are prohibited in the Pribilof Islands Habitat Conservation Zone which is in place to protect blue king crab.</a:t>
            </a:r>
          </a:p>
          <a:p>
            <a:pPr marL="285750" indent="-285750">
              <a:buFont typeface="Arial" panose="020B0604020202020204" pitchFamily="34" charset="0"/>
              <a:buChar char="•"/>
            </a:pPr>
            <a:r>
              <a:rPr lang="en-US" dirty="0"/>
              <a:t>Overfished stock.</a:t>
            </a:r>
          </a:p>
          <a:p>
            <a:pPr marL="285750" indent="-285750">
              <a:buFont typeface="Arial" panose="020B0604020202020204" pitchFamily="34" charset="0"/>
              <a:buChar char="•"/>
            </a:pPr>
            <a:r>
              <a:rPr lang="en-US" dirty="0"/>
              <a:t>Overfishing occurred in the 2015/16 crab year.</a:t>
            </a:r>
          </a:p>
        </p:txBody>
      </p:sp>
      <p:sp>
        <p:nvSpPr>
          <p:cNvPr id="7" name="Rectangle 6"/>
          <p:cNvSpPr/>
          <p:nvPr/>
        </p:nvSpPr>
        <p:spPr>
          <a:xfrm>
            <a:off x="65313" y="5966888"/>
            <a:ext cx="8915147" cy="369332"/>
          </a:xfrm>
          <a:prstGeom prst="rect">
            <a:avLst/>
          </a:prstGeom>
        </p:spPr>
        <p:txBody>
          <a:bodyPr wrap="square">
            <a:spAutoFit/>
          </a:bodyPr>
          <a:lstStyle/>
          <a:p>
            <a:pPr marL="285750" indent="-285750">
              <a:buFont typeface="Arial" panose="020B0604020202020204" pitchFamily="34" charset="0"/>
              <a:buChar char="•"/>
            </a:pPr>
            <a:r>
              <a:rPr lang="en-US" dirty="0"/>
              <a:t>Most fixed gear fishing in this area is with hook-and-line gear targeting Pacific cod.</a:t>
            </a:r>
          </a:p>
        </p:txBody>
      </p:sp>
    </p:spTree>
    <p:extLst>
      <p:ext uri="{BB962C8B-B14F-4D97-AF65-F5344CB8AC3E}">
        <p14:creationId xmlns:p14="http://schemas.microsoft.com/office/powerpoint/2010/main" val="30039107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13" y="254905"/>
            <a:ext cx="8770374" cy="676014"/>
          </a:xfrm>
        </p:spPr>
        <p:txBody>
          <a:bodyPr>
            <a:normAutofit fontScale="90000"/>
          </a:bodyPr>
          <a:lstStyle/>
          <a:p>
            <a:pPr algn="ctr"/>
            <a:r>
              <a:rPr lang="en-US" dirty="0"/>
              <a:t>Pribilof Islands Blue King Crab Trawl Incidental Catch by Trip Target</a:t>
            </a:r>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046520" y="1173699"/>
            <a:ext cx="7129616" cy="4030609"/>
          </a:xfrm>
          <a:ln>
            <a:solidFill>
              <a:schemeClr val="accent1"/>
            </a:solidFill>
          </a:ln>
        </p:spPr>
      </p:pic>
      <p:sp>
        <p:nvSpPr>
          <p:cNvPr id="3" name="Rectangle 2"/>
          <p:cNvSpPr/>
          <p:nvPr/>
        </p:nvSpPr>
        <p:spPr>
          <a:xfrm>
            <a:off x="58993" y="5194776"/>
            <a:ext cx="9104671" cy="1200329"/>
          </a:xfrm>
          <a:prstGeom prst="rect">
            <a:avLst/>
          </a:prstGeom>
        </p:spPr>
        <p:txBody>
          <a:bodyPr wrap="square">
            <a:spAutoFit/>
          </a:bodyPr>
          <a:lstStyle/>
          <a:p>
            <a:pPr marL="285750" indent="-285750">
              <a:buFont typeface="Arial" panose="020B0604020202020204" pitchFamily="34" charset="0"/>
              <a:buChar char="•"/>
            </a:pPr>
            <a:r>
              <a:rPr lang="en-US" dirty="0"/>
              <a:t>During the 2020/21 crab year, trawling occurred in same areas as previous years but no BKC was reported by observers. </a:t>
            </a:r>
          </a:p>
          <a:p>
            <a:pPr marL="285750" indent="-285750">
              <a:buFont typeface="Arial" panose="020B0604020202020204" pitchFamily="34" charset="0"/>
              <a:buChar char="•"/>
            </a:pPr>
            <a:r>
              <a:rPr lang="en-US" dirty="0"/>
              <a:t>“Other” species includes: Alaska plaice, </a:t>
            </a:r>
            <a:r>
              <a:rPr lang="en-US" dirty="0" err="1"/>
              <a:t>arrowtooth</a:t>
            </a:r>
            <a:r>
              <a:rPr lang="en-US" dirty="0"/>
              <a:t> flounder, Atka mackerel, Greenland turbot, Kamchatka flounder, other flatfish, Pacific cod, rockfish, and </a:t>
            </a:r>
            <a:r>
              <a:rPr lang="en-US" dirty="0" err="1"/>
              <a:t>pollock</a:t>
            </a:r>
            <a:r>
              <a:rPr lang="en-US" dirty="0"/>
              <a:t>.</a:t>
            </a:r>
          </a:p>
        </p:txBody>
      </p:sp>
    </p:spTree>
    <p:extLst>
      <p:ext uri="{BB962C8B-B14F-4D97-AF65-F5344CB8AC3E}">
        <p14:creationId xmlns:p14="http://schemas.microsoft.com/office/powerpoint/2010/main" val="207543374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5879"/>
            <a:ext cx="8229600" cy="676014"/>
          </a:xfrm>
        </p:spPr>
        <p:txBody>
          <a:bodyPr>
            <a:normAutofit fontScale="90000"/>
          </a:bodyPr>
          <a:lstStyle/>
          <a:p>
            <a:pPr algn="ctr"/>
            <a:r>
              <a:rPr lang="en-US" dirty="0"/>
              <a:t>Norton Sound Red King Crab Incidental Catch in </a:t>
            </a:r>
            <a:r>
              <a:rPr lang="en-US" dirty="0" err="1"/>
              <a:t>Groundfish</a:t>
            </a:r>
            <a:r>
              <a:rPr lang="en-US" dirty="0"/>
              <a:t> Fisheries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41921" y="3791210"/>
            <a:ext cx="4211782" cy="2807855"/>
          </a:xfrm>
          <a:prstGeom prst="rect">
            <a:avLst/>
          </a:prstGeom>
          <a:ln>
            <a:solidFill>
              <a:schemeClr val="tx1"/>
            </a:solidFill>
          </a:ln>
        </p:spPr>
      </p:pic>
      <p:sp>
        <p:nvSpPr>
          <p:cNvPr id="4" name="Slide Number Placeholder 3">
            <a:extLst>
              <a:ext uri="{FF2B5EF4-FFF2-40B4-BE49-F238E27FC236}">
                <a16:creationId xmlns:a16="http://schemas.microsoft.com/office/drawing/2014/main" id="{BE325D96-041B-4DA1-A147-360B879BD90D}"/>
              </a:ext>
            </a:extLst>
          </p:cNvPr>
          <p:cNvSpPr>
            <a:spLocks noGrp="1"/>
          </p:cNvSpPr>
          <p:nvPr>
            <p:ph type="sldNum" sz="quarter" idx="12"/>
          </p:nvPr>
        </p:nvSpPr>
        <p:spPr/>
        <p:txBody>
          <a:bodyPr/>
          <a:lstStyle/>
          <a:p>
            <a:fld id="{5435DE04-DB9A-4276-9B0D-516C5FE5169B}" type="slidenum">
              <a:rPr lang="en-US" smtClean="0"/>
              <a:t>79</a:t>
            </a:fld>
            <a:endParaRPr lang="en-US"/>
          </a:p>
        </p:txBody>
      </p:sp>
      <p:sp>
        <p:nvSpPr>
          <p:cNvPr id="8" name="Content Placeholder 2">
            <a:extLst>
              <a:ext uri="{FF2B5EF4-FFF2-40B4-BE49-F238E27FC236}">
                <a16:creationId xmlns:a16="http://schemas.microsoft.com/office/drawing/2014/main" id="{F82BB8FF-4A77-407F-8962-0F53145A487C}"/>
              </a:ext>
            </a:extLst>
          </p:cNvPr>
          <p:cNvSpPr txBox="1">
            <a:spLocks/>
          </p:cNvSpPr>
          <p:nvPr/>
        </p:nvSpPr>
        <p:spPr>
          <a:xfrm>
            <a:off x="496492" y="1707977"/>
            <a:ext cx="8229600" cy="45259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2009 – 2017: no RKC bycatch in NSRKC stock area</a:t>
            </a:r>
          </a:p>
          <a:p>
            <a:r>
              <a:rPr lang="en-US" dirty="0"/>
              <a:t>In 2018: 8 kg of RKC bycatch (mortality applied)</a:t>
            </a:r>
          </a:p>
          <a:p>
            <a:r>
              <a:rPr lang="en-US" dirty="0"/>
              <a:t>In 2019: 13 kg of RKC bycatch (mortality applied) </a:t>
            </a:r>
          </a:p>
          <a:p>
            <a:r>
              <a:rPr lang="en-US" dirty="0"/>
              <a:t>In 2020: less than 1 kg of</a:t>
            </a:r>
          </a:p>
          <a:p>
            <a:pPr marL="0" indent="0">
              <a:buFont typeface="Arial" panose="020B0604020202020204" pitchFamily="34" charset="0"/>
              <a:buNone/>
            </a:pPr>
            <a:r>
              <a:rPr lang="en-US" dirty="0"/>
              <a:t>    RKC bycatch</a:t>
            </a:r>
          </a:p>
        </p:txBody>
      </p:sp>
    </p:spTree>
    <p:extLst>
      <p:ext uri="{BB962C8B-B14F-4D97-AF65-F5344CB8AC3E}">
        <p14:creationId xmlns:p14="http://schemas.microsoft.com/office/powerpoint/2010/main" val="248388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898" y="467763"/>
            <a:ext cx="8444204" cy="1594303"/>
          </a:xfrm>
        </p:spPr>
        <p:txBody>
          <a:bodyPr>
            <a:normAutofit fontScale="90000"/>
          </a:bodyPr>
          <a:lstStyle/>
          <a:p>
            <a:pPr algn="ctr"/>
            <a:r>
              <a:rPr lang="en-US" dirty="0"/>
              <a:t>Groundfish Fisheries: 2020/21 Partial Coverage Observer Rates and COVID-19</a:t>
            </a:r>
          </a:p>
        </p:txBody>
      </p:sp>
      <p:sp>
        <p:nvSpPr>
          <p:cNvPr id="3" name="Content Placeholder 2"/>
          <p:cNvSpPr>
            <a:spLocks noGrp="1"/>
          </p:cNvSpPr>
          <p:nvPr>
            <p:ph idx="1"/>
          </p:nvPr>
        </p:nvSpPr>
        <p:spPr>
          <a:xfrm>
            <a:off x="457200" y="2204676"/>
            <a:ext cx="8229600" cy="4525963"/>
          </a:xfrm>
        </p:spPr>
        <p:txBody>
          <a:bodyPr>
            <a:normAutofit fontScale="92500" lnSpcReduction="10000"/>
          </a:bodyPr>
          <a:lstStyle/>
          <a:p>
            <a:r>
              <a:rPr lang="en-US" sz="2800" dirty="0"/>
              <a:t>July 2020 through December 2020, observer deployments only occurred in 13 ports within Alaska due to COVID-19</a:t>
            </a:r>
          </a:p>
          <a:p>
            <a:pPr lvl="1"/>
            <a:r>
              <a:rPr lang="en-US" sz="2000" dirty="0"/>
              <a:t>During this timeframe observer coverage was lower than expected for Hook-and-Line (expected 15.4%, realized 10.2%) and Pot gear (expected 15.2%, realized 8.5%)</a:t>
            </a:r>
          </a:p>
          <a:p>
            <a:r>
              <a:rPr lang="en-US" sz="2800" dirty="0"/>
              <a:t>January 2021 through June 2021, observer deployments continue to be restricted to specific ports due to COVID-19</a:t>
            </a:r>
          </a:p>
          <a:p>
            <a:r>
              <a:rPr lang="en-US" sz="2800" dirty="0"/>
              <a:t>Vessels in the full coverage category have continued to carry observers throughout the COVID-19 pandemic</a:t>
            </a:r>
          </a:p>
          <a:p>
            <a:r>
              <a:rPr lang="en-US" sz="2800" dirty="0"/>
              <a:t>Vessels in the EM program have continued to deploy EM throughout the COVID-19 pandemic</a:t>
            </a:r>
          </a:p>
        </p:txBody>
      </p:sp>
      <p:sp>
        <p:nvSpPr>
          <p:cNvPr id="4" name="Slide Number Placeholder 3">
            <a:extLst>
              <a:ext uri="{FF2B5EF4-FFF2-40B4-BE49-F238E27FC236}">
                <a16:creationId xmlns:a16="http://schemas.microsoft.com/office/drawing/2014/main" id="{DDC3E963-3F42-4E5A-A4A2-3D24A88FE682}"/>
              </a:ext>
            </a:extLst>
          </p:cNvPr>
          <p:cNvSpPr>
            <a:spLocks noGrp="1"/>
          </p:cNvSpPr>
          <p:nvPr>
            <p:ph type="sldNum" sz="quarter" idx="12"/>
          </p:nvPr>
        </p:nvSpPr>
        <p:spPr/>
        <p:txBody>
          <a:bodyPr/>
          <a:lstStyle/>
          <a:p>
            <a:fld id="{5435DE04-DB9A-4276-9B0D-516C5FE5169B}" type="slidenum">
              <a:rPr lang="en-US" smtClean="0"/>
              <a:t>8</a:t>
            </a:fld>
            <a:endParaRPr lang="en-US"/>
          </a:p>
        </p:txBody>
      </p:sp>
    </p:spTree>
    <p:extLst>
      <p:ext uri="{BB962C8B-B14F-4D97-AF65-F5344CB8AC3E}">
        <p14:creationId xmlns:p14="http://schemas.microsoft.com/office/powerpoint/2010/main" val="11903675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02B12E-009D-4B6E-9D8D-37B9E59948CE}"/>
              </a:ext>
            </a:extLst>
          </p:cNvPr>
          <p:cNvSpPr>
            <a:spLocks noGrp="1"/>
          </p:cNvSpPr>
          <p:nvPr>
            <p:ph type="sldNum" sz="quarter" idx="12"/>
          </p:nvPr>
        </p:nvSpPr>
        <p:spPr/>
        <p:txBody>
          <a:bodyPr/>
          <a:lstStyle/>
          <a:p>
            <a:fld id="{5435DE04-DB9A-4276-9B0D-516C5FE5169B}" type="slidenum">
              <a:rPr lang="en-US" smtClean="0"/>
              <a:t>80</a:t>
            </a:fld>
            <a:endParaRPr lang="en-US"/>
          </a:p>
        </p:txBody>
      </p:sp>
      <p:sp>
        <p:nvSpPr>
          <p:cNvPr id="3" name="Title 1">
            <a:extLst>
              <a:ext uri="{FF2B5EF4-FFF2-40B4-BE49-F238E27FC236}">
                <a16:creationId xmlns:a16="http://schemas.microsoft.com/office/drawing/2014/main" id="{97C21460-54C2-40EF-BBD3-2815CF1B9B1F}"/>
              </a:ext>
            </a:extLst>
          </p:cNvPr>
          <p:cNvSpPr txBox="1">
            <a:spLocks/>
          </p:cNvSpPr>
          <p:nvPr/>
        </p:nvSpPr>
        <p:spPr>
          <a:xfrm>
            <a:off x="383309" y="220367"/>
            <a:ext cx="8229600" cy="67601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Guideline Harvest Level (GHL) Fisheries</a:t>
            </a:r>
            <a:endParaRPr lang="en-US" dirty="0"/>
          </a:p>
        </p:txBody>
      </p:sp>
      <p:sp>
        <p:nvSpPr>
          <p:cNvPr id="4" name="Content Placeholder 2">
            <a:extLst>
              <a:ext uri="{FF2B5EF4-FFF2-40B4-BE49-F238E27FC236}">
                <a16:creationId xmlns:a16="http://schemas.microsoft.com/office/drawing/2014/main" id="{178C2B26-DB06-4EE0-9662-56743E595556}"/>
              </a:ext>
            </a:extLst>
          </p:cNvPr>
          <p:cNvSpPr txBox="1">
            <a:spLocks/>
          </p:cNvSpPr>
          <p:nvPr/>
        </p:nvSpPr>
        <p:spPr>
          <a:xfrm>
            <a:off x="101600" y="1464417"/>
            <a:ext cx="9042400" cy="539358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GHL fisheries are state waters fisheries managed by ADF&amp;G that occur within 3nm of shore.</a:t>
            </a:r>
          </a:p>
          <a:p>
            <a:r>
              <a:rPr lang="en-US" dirty="0"/>
              <a:t>GHL fisheries do not have observer or EM coverage requirements.</a:t>
            </a:r>
          </a:p>
          <a:p>
            <a:r>
              <a:rPr lang="en-US" dirty="0"/>
              <a:t>There are three major GHL fisheries in the BSAI:</a:t>
            </a:r>
          </a:p>
          <a:p>
            <a:pPr lvl="1"/>
            <a:r>
              <a:rPr lang="en-US" dirty="0"/>
              <a:t>AI sablefish </a:t>
            </a:r>
          </a:p>
          <a:p>
            <a:pPr lvl="2"/>
            <a:r>
              <a:rPr lang="en-US" dirty="0"/>
              <a:t>Pot, hook-and-line, and jig gear allowed</a:t>
            </a:r>
          </a:p>
          <a:p>
            <a:pPr lvl="2"/>
            <a:r>
              <a:rPr lang="en-US" dirty="0"/>
              <a:t>Started in 1995</a:t>
            </a:r>
          </a:p>
          <a:p>
            <a:pPr lvl="1"/>
            <a:r>
              <a:rPr lang="en-US" dirty="0"/>
              <a:t>AI Pacific cod </a:t>
            </a:r>
          </a:p>
          <a:p>
            <a:pPr lvl="2"/>
            <a:r>
              <a:rPr lang="en-US" dirty="0"/>
              <a:t>Non-pelagic trawl, hook-and-line, jig, and pot gear allowed</a:t>
            </a:r>
          </a:p>
          <a:p>
            <a:pPr lvl="2"/>
            <a:r>
              <a:rPr lang="en-US" dirty="0"/>
              <a:t>Started in 2006</a:t>
            </a:r>
          </a:p>
          <a:p>
            <a:pPr lvl="1"/>
            <a:r>
              <a:rPr lang="en-US" dirty="0"/>
              <a:t>Dutch Harbor (DH) subdistrict Pacific cod </a:t>
            </a:r>
          </a:p>
          <a:p>
            <a:pPr lvl="2"/>
            <a:r>
              <a:rPr lang="en-US" dirty="0"/>
              <a:t>Pot gear allowed</a:t>
            </a:r>
          </a:p>
          <a:p>
            <a:pPr lvl="2"/>
            <a:r>
              <a:rPr lang="en-US" dirty="0"/>
              <a:t>Started in 2014</a:t>
            </a:r>
          </a:p>
          <a:p>
            <a:pPr lvl="1"/>
            <a:endParaRPr lang="en-US" dirty="0"/>
          </a:p>
          <a:p>
            <a:endParaRPr lang="en-US" dirty="0"/>
          </a:p>
        </p:txBody>
      </p:sp>
    </p:spTree>
    <p:extLst>
      <p:ext uri="{BB962C8B-B14F-4D97-AF65-F5344CB8AC3E}">
        <p14:creationId xmlns:p14="http://schemas.microsoft.com/office/powerpoint/2010/main" val="1654359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49CA87-AFC2-43FB-850C-F0BC4D151C61}"/>
              </a:ext>
            </a:extLst>
          </p:cNvPr>
          <p:cNvSpPr>
            <a:spLocks noGrp="1"/>
          </p:cNvSpPr>
          <p:nvPr>
            <p:ph type="sldNum" sz="quarter" idx="12"/>
          </p:nvPr>
        </p:nvSpPr>
        <p:spPr>
          <a:xfrm>
            <a:off x="6433633" y="6598947"/>
            <a:ext cx="2057400" cy="365125"/>
          </a:xfrm>
        </p:spPr>
        <p:txBody>
          <a:bodyPr/>
          <a:lstStyle/>
          <a:p>
            <a:fld id="{5435DE04-DB9A-4276-9B0D-516C5FE5169B}" type="slidenum">
              <a:rPr lang="en-US" smtClean="0"/>
              <a:t>81</a:t>
            </a:fld>
            <a:endParaRPr lang="en-US"/>
          </a:p>
        </p:txBody>
      </p:sp>
      <p:sp>
        <p:nvSpPr>
          <p:cNvPr id="3" name="Title 1">
            <a:extLst>
              <a:ext uri="{FF2B5EF4-FFF2-40B4-BE49-F238E27FC236}">
                <a16:creationId xmlns:a16="http://schemas.microsoft.com/office/drawing/2014/main" id="{A00790AA-1241-40AA-A486-D89474C6D245}"/>
              </a:ext>
            </a:extLst>
          </p:cNvPr>
          <p:cNvSpPr txBox="1">
            <a:spLocks/>
          </p:cNvSpPr>
          <p:nvPr/>
        </p:nvSpPr>
        <p:spPr>
          <a:xfrm>
            <a:off x="68048" y="242596"/>
            <a:ext cx="8913310" cy="676014"/>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Pacific Cod GHL Management Areas and Quotas</a:t>
            </a:r>
            <a:endParaRPr lang="en-US" dirty="0"/>
          </a:p>
        </p:txBody>
      </p:sp>
      <p:cxnSp>
        <p:nvCxnSpPr>
          <p:cNvPr id="4" name="Straight Connector 3">
            <a:extLst>
              <a:ext uri="{FF2B5EF4-FFF2-40B4-BE49-F238E27FC236}">
                <a16:creationId xmlns:a16="http://schemas.microsoft.com/office/drawing/2014/main" id="{4F21E6B3-F4F2-4001-A402-D3824CBE5375}"/>
              </a:ext>
            </a:extLst>
          </p:cNvPr>
          <p:cNvCxnSpPr/>
          <p:nvPr/>
        </p:nvCxnSpPr>
        <p:spPr>
          <a:xfrm>
            <a:off x="4524703" y="787541"/>
            <a:ext cx="0" cy="5421746"/>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D2A29AE-0F82-45E2-85AC-B5E4E5FA23F9}"/>
              </a:ext>
            </a:extLst>
          </p:cNvPr>
          <p:cNvSpPr txBox="1"/>
          <p:nvPr/>
        </p:nvSpPr>
        <p:spPr>
          <a:xfrm>
            <a:off x="536718" y="813334"/>
            <a:ext cx="3373424" cy="369332"/>
          </a:xfrm>
          <a:prstGeom prst="rect">
            <a:avLst/>
          </a:prstGeom>
          <a:noFill/>
        </p:spPr>
        <p:txBody>
          <a:bodyPr wrap="none" rtlCol="0">
            <a:spAutoFit/>
          </a:bodyPr>
          <a:lstStyle/>
          <a:p>
            <a:r>
              <a:rPr lang="en-US" dirty="0"/>
              <a:t>AI GHL Pacific cod Management Area</a:t>
            </a:r>
          </a:p>
        </p:txBody>
      </p:sp>
      <p:sp>
        <p:nvSpPr>
          <p:cNvPr id="6" name="TextBox 5">
            <a:extLst>
              <a:ext uri="{FF2B5EF4-FFF2-40B4-BE49-F238E27FC236}">
                <a16:creationId xmlns:a16="http://schemas.microsoft.com/office/drawing/2014/main" id="{5D8E7DCC-E19A-4434-875F-0F1EDDDE6939}"/>
              </a:ext>
            </a:extLst>
          </p:cNvPr>
          <p:cNvSpPr txBox="1"/>
          <p:nvPr/>
        </p:nvSpPr>
        <p:spPr>
          <a:xfrm>
            <a:off x="5237616" y="787541"/>
            <a:ext cx="3030830" cy="369332"/>
          </a:xfrm>
          <a:prstGeom prst="rect">
            <a:avLst/>
          </a:prstGeom>
          <a:noFill/>
        </p:spPr>
        <p:txBody>
          <a:bodyPr wrap="none" rtlCol="0">
            <a:spAutoFit/>
          </a:bodyPr>
          <a:lstStyle/>
          <a:p>
            <a:r>
              <a:rPr lang="en-US" dirty="0"/>
              <a:t>DH Pacific cod Management Area</a:t>
            </a:r>
          </a:p>
        </p:txBody>
      </p:sp>
      <p:sp>
        <p:nvSpPr>
          <p:cNvPr id="7" name="TextBox 6">
            <a:extLst>
              <a:ext uri="{FF2B5EF4-FFF2-40B4-BE49-F238E27FC236}">
                <a16:creationId xmlns:a16="http://schemas.microsoft.com/office/drawing/2014/main" id="{CC9AD622-1A94-42AB-BCB6-9DAB8EB90F59}"/>
              </a:ext>
            </a:extLst>
          </p:cNvPr>
          <p:cNvSpPr txBox="1"/>
          <p:nvPr/>
        </p:nvSpPr>
        <p:spPr>
          <a:xfrm>
            <a:off x="0" y="4294264"/>
            <a:ext cx="4549019"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t>In 2021 the GHL was 6,804 </a:t>
            </a:r>
            <a:r>
              <a:rPr lang="en-US" sz="1600" dirty="0" err="1"/>
              <a:t>mt.</a:t>
            </a:r>
            <a:endParaRPr lang="en-US" sz="1600" dirty="0"/>
          </a:p>
          <a:p>
            <a:pPr marL="285750" indent="-285750">
              <a:buFont typeface="Arial" panose="020B0604020202020204" pitchFamily="34" charset="0"/>
              <a:buChar char="•"/>
            </a:pPr>
            <a:r>
              <a:rPr lang="en-US" sz="1600" dirty="0"/>
              <a:t>Fishery is usually prosecuted in the first part of the calendar year.</a:t>
            </a:r>
          </a:p>
          <a:p>
            <a:pPr marL="285750" indent="-285750">
              <a:buFont typeface="Arial" panose="020B0604020202020204" pitchFamily="34" charset="0"/>
              <a:buChar char="•"/>
            </a:pPr>
            <a:r>
              <a:rPr lang="en-US" sz="1600" dirty="0"/>
              <a:t>Area overlaps with the following crab stock areas:</a:t>
            </a:r>
          </a:p>
          <a:p>
            <a:pPr marL="742950" lvl="1" indent="-285750">
              <a:buFont typeface="Arial" panose="020B0604020202020204" pitchFamily="34" charset="0"/>
              <a:buChar char="•"/>
            </a:pPr>
            <a:r>
              <a:rPr lang="en-US" sz="1600" dirty="0"/>
              <a:t>Western AI red king crab</a:t>
            </a:r>
          </a:p>
          <a:p>
            <a:pPr marL="742950" lvl="1" indent="-285750">
              <a:buFont typeface="Arial" panose="020B0604020202020204" pitchFamily="34" charset="0"/>
              <a:buChar char="•"/>
            </a:pPr>
            <a:r>
              <a:rPr lang="en-US" sz="1600" dirty="0"/>
              <a:t>Western AI golden king crab</a:t>
            </a:r>
          </a:p>
          <a:p>
            <a:pPr marL="742950" lvl="1" indent="-285750">
              <a:buFont typeface="Arial" panose="020B0604020202020204" pitchFamily="34" charset="0"/>
              <a:buChar char="•"/>
            </a:pPr>
            <a:r>
              <a:rPr lang="en-US" sz="1600" dirty="0"/>
              <a:t>Eastern AI golden king crab</a:t>
            </a:r>
          </a:p>
        </p:txBody>
      </p:sp>
      <p:sp>
        <p:nvSpPr>
          <p:cNvPr id="8" name="TextBox 7">
            <a:extLst>
              <a:ext uri="{FF2B5EF4-FFF2-40B4-BE49-F238E27FC236}">
                <a16:creationId xmlns:a16="http://schemas.microsoft.com/office/drawing/2014/main" id="{01A2D254-7ABC-424D-BAA3-E19F6476E560}"/>
              </a:ext>
            </a:extLst>
          </p:cNvPr>
          <p:cNvSpPr txBox="1"/>
          <p:nvPr/>
        </p:nvSpPr>
        <p:spPr>
          <a:xfrm>
            <a:off x="4573334" y="4196442"/>
            <a:ext cx="4408024" cy="2339102"/>
          </a:xfrm>
          <a:prstGeom prst="rect">
            <a:avLst/>
          </a:prstGeom>
          <a:noFill/>
        </p:spPr>
        <p:txBody>
          <a:bodyPr wrap="square" rtlCol="0">
            <a:spAutoFit/>
          </a:bodyPr>
          <a:lstStyle/>
          <a:p>
            <a:pPr marL="285750" indent="-285750">
              <a:buFont typeface="Arial" panose="020B0604020202020204" pitchFamily="34" charset="0"/>
              <a:buChar char="•"/>
            </a:pPr>
            <a:r>
              <a:rPr lang="en-US" sz="1600" dirty="0"/>
              <a:t>In 2021 the GHL was 12,379 </a:t>
            </a:r>
            <a:r>
              <a:rPr lang="en-US" sz="1600" dirty="0" err="1"/>
              <a:t>mt.</a:t>
            </a:r>
            <a:endParaRPr lang="en-US" sz="1600" dirty="0"/>
          </a:p>
          <a:p>
            <a:pPr marL="285750" indent="-285750">
              <a:buFont typeface="Arial" panose="020B0604020202020204" pitchFamily="34" charset="0"/>
              <a:buChar char="•"/>
            </a:pPr>
            <a:r>
              <a:rPr lang="en-US" sz="1600" dirty="0"/>
              <a:t>Fishery is usually prosecuted in the first part of the calendar year.</a:t>
            </a:r>
          </a:p>
          <a:p>
            <a:pPr marL="285750" indent="-285750">
              <a:buFont typeface="Arial" panose="020B0604020202020204" pitchFamily="34" charset="0"/>
              <a:buChar char="•"/>
            </a:pPr>
            <a:r>
              <a:rPr lang="en-US" sz="1600" dirty="0"/>
              <a:t>Area overlaps with the following crab stock areas:</a:t>
            </a:r>
          </a:p>
          <a:p>
            <a:pPr marL="742950" lvl="1" indent="-285750">
              <a:buFont typeface="Arial" panose="020B0604020202020204" pitchFamily="34" charset="0"/>
              <a:buChar char="•"/>
            </a:pPr>
            <a:r>
              <a:rPr lang="en-US" sz="1600" dirty="0"/>
              <a:t>Eastern AI golden king crab</a:t>
            </a:r>
          </a:p>
          <a:p>
            <a:pPr marL="742950" lvl="1" indent="-285750">
              <a:buFont typeface="Arial" panose="020B0604020202020204" pitchFamily="34" charset="0"/>
              <a:buChar char="•"/>
            </a:pPr>
            <a:r>
              <a:rPr lang="en-US" sz="1600" dirty="0"/>
              <a:t>Eastern Bering Sea Tanner crab</a:t>
            </a:r>
          </a:p>
          <a:p>
            <a:pPr marL="742950" lvl="1" indent="-285750">
              <a:buFont typeface="Arial" panose="020B0604020202020204" pitchFamily="34" charset="0"/>
              <a:buChar char="•"/>
            </a:pPr>
            <a:r>
              <a:rPr lang="en-US" sz="1600" dirty="0"/>
              <a:t>Bristol Bay red king crab</a:t>
            </a:r>
          </a:p>
          <a:p>
            <a:pPr marL="742950" lvl="1" indent="-285750">
              <a:buFont typeface="Arial" panose="020B0604020202020204" pitchFamily="34" charset="0"/>
              <a:buChar char="•"/>
            </a:pPr>
            <a:r>
              <a:rPr lang="en-US" sz="1600" dirty="0"/>
              <a:t>Bering Sea snow crab</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0075FC04-0E1E-4F44-9E64-CFD78E113DA6}"/>
              </a:ext>
            </a:extLst>
          </p:cNvPr>
          <p:cNvSpPr txBox="1"/>
          <p:nvPr/>
        </p:nvSpPr>
        <p:spPr>
          <a:xfrm>
            <a:off x="365426" y="6470006"/>
            <a:ext cx="7145418" cy="369332"/>
          </a:xfrm>
          <a:prstGeom prst="rect">
            <a:avLst/>
          </a:prstGeom>
          <a:noFill/>
        </p:spPr>
        <p:txBody>
          <a:bodyPr wrap="none" rtlCol="0">
            <a:spAutoFit/>
          </a:bodyPr>
          <a:lstStyle/>
          <a:p>
            <a:r>
              <a:rPr lang="en-US" dirty="0"/>
              <a:t>In 2021 the three federal pot Pacific cod TACs in the BSAI were a total of 14,945 </a:t>
            </a:r>
            <a:r>
              <a:rPr lang="en-US" dirty="0" err="1"/>
              <a:t>mt</a:t>
            </a:r>
            <a:endParaRPr lang="en-US" dirty="0"/>
          </a:p>
        </p:txBody>
      </p:sp>
      <p:pic>
        <p:nvPicPr>
          <p:cNvPr id="10" name="Content Placeholder 13">
            <a:extLst>
              <a:ext uri="{FF2B5EF4-FFF2-40B4-BE49-F238E27FC236}">
                <a16:creationId xmlns:a16="http://schemas.microsoft.com/office/drawing/2014/main" id="{3E33FAC0-2AEC-41B9-8B38-C1821ABE3F35}"/>
              </a:ext>
            </a:extLst>
          </p:cNvPr>
          <p:cNvPicPr>
            <a:picLocks/>
          </p:cNvPicPr>
          <p:nvPr/>
        </p:nvPicPr>
        <p:blipFill rotWithShape="1">
          <a:blip r:embed="rId2" cstate="email">
            <a:extLst>
              <a:ext uri="{28A0092B-C50C-407E-A947-70E740481C1C}">
                <a14:useLocalDpi xmlns:a14="http://schemas.microsoft.com/office/drawing/2010/main"/>
              </a:ext>
            </a:extLst>
          </a:blip>
          <a:srcRect/>
          <a:stretch/>
        </p:blipFill>
        <p:spPr bwMode="auto">
          <a:xfrm>
            <a:off x="177497" y="1147514"/>
            <a:ext cx="4160424" cy="3076351"/>
          </a:xfrm>
          <a:prstGeom prst="rect">
            <a:avLst/>
          </a:prstGeom>
          <a:ln>
            <a:solidFill>
              <a:schemeClr val="tx1"/>
            </a:solid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9D7BD729-48FD-4F0D-8861-6F48F6B89742}"/>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4708184" y="1091843"/>
            <a:ext cx="4138323" cy="310459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529163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6EA9D-6044-4BF2-8CBF-BC9AA5A8E6DA}"/>
              </a:ext>
            </a:extLst>
          </p:cNvPr>
          <p:cNvSpPr>
            <a:spLocks noGrp="1"/>
          </p:cNvSpPr>
          <p:nvPr>
            <p:ph type="sldNum" sz="quarter" idx="12"/>
          </p:nvPr>
        </p:nvSpPr>
        <p:spPr/>
        <p:txBody>
          <a:bodyPr/>
          <a:lstStyle/>
          <a:p>
            <a:fld id="{5435DE04-DB9A-4276-9B0D-516C5FE5169B}" type="slidenum">
              <a:rPr lang="en-US" smtClean="0"/>
              <a:t>82</a:t>
            </a:fld>
            <a:endParaRPr lang="en-US"/>
          </a:p>
        </p:txBody>
      </p:sp>
      <p:sp>
        <p:nvSpPr>
          <p:cNvPr id="3" name="Title 1">
            <a:extLst>
              <a:ext uri="{FF2B5EF4-FFF2-40B4-BE49-F238E27FC236}">
                <a16:creationId xmlns:a16="http://schemas.microsoft.com/office/drawing/2014/main" id="{BDE756AF-62C8-4F5E-94CF-37CAED0C580C}"/>
              </a:ext>
            </a:extLst>
          </p:cNvPr>
          <p:cNvSpPr txBox="1">
            <a:spLocks/>
          </p:cNvSpPr>
          <p:nvPr/>
        </p:nvSpPr>
        <p:spPr>
          <a:xfrm>
            <a:off x="0" y="99680"/>
            <a:ext cx="9144000" cy="676014"/>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Impact of GHL Fisheries on Crab Estimates</a:t>
            </a:r>
            <a:endParaRPr lang="en-US" dirty="0"/>
          </a:p>
        </p:txBody>
      </p:sp>
      <p:pic>
        <p:nvPicPr>
          <p:cNvPr id="4" name="Content Placeholder 4">
            <a:extLst>
              <a:ext uri="{FF2B5EF4-FFF2-40B4-BE49-F238E27FC236}">
                <a16:creationId xmlns:a16="http://schemas.microsoft.com/office/drawing/2014/main" id="{B4339E18-E432-4914-B342-7A97E554F5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282" y="1169114"/>
            <a:ext cx="4280006" cy="2453599"/>
          </a:xfrm>
          <a:prstGeom prst="rect">
            <a:avLst/>
          </a:prstGeom>
          <a:ln>
            <a:solidFill>
              <a:schemeClr val="accent1"/>
            </a:solidFill>
          </a:ln>
        </p:spPr>
      </p:pic>
      <p:sp>
        <p:nvSpPr>
          <p:cNvPr id="5" name="TextBox 4">
            <a:extLst>
              <a:ext uri="{FF2B5EF4-FFF2-40B4-BE49-F238E27FC236}">
                <a16:creationId xmlns:a16="http://schemas.microsoft.com/office/drawing/2014/main" id="{9318A37D-32F7-483A-8816-40654E5C2657}"/>
              </a:ext>
            </a:extLst>
          </p:cNvPr>
          <p:cNvSpPr txBox="1"/>
          <p:nvPr/>
        </p:nvSpPr>
        <p:spPr>
          <a:xfrm>
            <a:off x="89064" y="810718"/>
            <a:ext cx="4450129" cy="369332"/>
          </a:xfrm>
          <a:prstGeom prst="rect">
            <a:avLst/>
          </a:prstGeom>
          <a:noFill/>
        </p:spPr>
        <p:txBody>
          <a:bodyPr wrap="none" rtlCol="0">
            <a:spAutoFit/>
          </a:bodyPr>
          <a:lstStyle/>
          <a:p>
            <a:r>
              <a:rPr lang="en-US" dirty="0"/>
              <a:t>Eastern AI Golden King Crab (EAIGKC) Bycatch</a:t>
            </a:r>
          </a:p>
        </p:txBody>
      </p:sp>
      <p:pic>
        <p:nvPicPr>
          <p:cNvPr id="6" name="Content Placeholder 5">
            <a:extLst>
              <a:ext uri="{FF2B5EF4-FFF2-40B4-BE49-F238E27FC236}">
                <a16:creationId xmlns:a16="http://schemas.microsoft.com/office/drawing/2014/main" id="{3ED08F1E-F9C0-4BA9-ACDE-A41C00F5C1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8109" y="3842671"/>
            <a:ext cx="4548445" cy="2610223"/>
          </a:xfrm>
          <a:prstGeom prst="rect">
            <a:avLst/>
          </a:prstGeom>
          <a:solidFill>
            <a:schemeClr val="bg1"/>
          </a:solidFill>
          <a:ln>
            <a:solidFill>
              <a:schemeClr val="accent1"/>
            </a:solidFill>
          </a:ln>
        </p:spPr>
      </p:pic>
      <p:sp>
        <p:nvSpPr>
          <p:cNvPr id="7" name="TextBox 6">
            <a:extLst>
              <a:ext uri="{FF2B5EF4-FFF2-40B4-BE49-F238E27FC236}">
                <a16:creationId xmlns:a16="http://schemas.microsoft.com/office/drawing/2014/main" id="{BA1AC5B7-4EAD-4042-A5A8-5B3D61219971}"/>
              </a:ext>
            </a:extLst>
          </p:cNvPr>
          <p:cNvSpPr txBox="1"/>
          <p:nvPr/>
        </p:nvSpPr>
        <p:spPr>
          <a:xfrm>
            <a:off x="4572000" y="1186744"/>
            <a:ext cx="4280005" cy="2308324"/>
          </a:xfrm>
          <a:prstGeom prst="rect">
            <a:avLst/>
          </a:prstGeom>
          <a:noFill/>
        </p:spPr>
        <p:txBody>
          <a:bodyPr wrap="square" rtlCol="0">
            <a:spAutoFit/>
          </a:bodyPr>
          <a:lstStyle/>
          <a:p>
            <a:pPr marL="285750" indent="-285750">
              <a:buFont typeface="Arial" panose="020B0604020202020204" pitchFamily="34" charset="0"/>
              <a:buChar char="•"/>
            </a:pPr>
            <a:r>
              <a:rPr lang="en-US" dirty="0"/>
              <a:t>GHL fisheries contribute to the majority of fixed gear crab bycatch in the EAIGKC and WAIGKC areas. </a:t>
            </a:r>
          </a:p>
          <a:p>
            <a:pPr marL="285750" indent="-285750">
              <a:buFont typeface="Arial" panose="020B0604020202020204" pitchFamily="34" charset="0"/>
              <a:buChar char="•"/>
            </a:pPr>
            <a:r>
              <a:rPr lang="en-US" dirty="0"/>
              <a:t>GHL pot cod fisheries also contribute to crab bycatch in the Bristol Bay red king crab, Bering Sea snow crab, Aleutian Islands red king crab, and Eastern Bering Sea Tanner crab areas.</a:t>
            </a:r>
          </a:p>
        </p:txBody>
      </p:sp>
      <p:sp>
        <p:nvSpPr>
          <p:cNvPr id="8" name="TextBox 7">
            <a:extLst>
              <a:ext uri="{FF2B5EF4-FFF2-40B4-BE49-F238E27FC236}">
                <a16:creationId xmlns:a16="http://schemas.microsoft.com/office/drawing/2014/main" id="{E9BBB8C3-5835-4866-9F43-D0FDA048BC4F}"/>
              </a:ext>
            </a:extLst>
          </p:cNvPr>
          <p:cNvSpPr txBox="1"/>
          <p:nvPr/>
        </p:nvSpPr>
        <p:spPr>
          <a:xfrm>
            <a:off x="0" y="3739394"/>
            <a:ext cx="451658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In the Aleutian Islands there is very little federal fixed gear fishing for </a:t>
            </a:r>
            <a:r>
              <a:rPr lang="en-US" dirty="0" err="1"/>
              <a:t>groundfish</a:t>
            </a:r>
            <a:r>
              <a:rPr lang="en-US" dirty="0"/>
              <a:t>.</a:t>
            </a:r>
          </a:p>
          <a:p>
            <a:pPr marL="285750" indent="-285750">
              <a:buFont typeface="Arial" panose="020B0604020202020204" pitchFamily="34" charset="0"/>
              <a:buChar char="•"/>
            </a:pPr>
            <a:r>
              <a:rPr lang="en-US" dirty="0"/>
              <a:t>GHL vessels in the AI using fixed gear receive a rate extrapolated from federal observer/EM coverage which is limited.</a:t>
            </a:r>
          </a:p>
          <a:p>
            <a:pPr marL="285750" indent="-285750">
              <a:buFont typeface="Arial" panose="020B0604020202020204" pitchFamily="34" charset="0"/>
              <a:buChar char="•"/>
            </a:pPr>
            <a:r>
              <a:rPr lang="en-US" dirty="0"/>
              <a:t>For example, in 2021 </a:t>
            </a:r>
            <a:r>
              <a:rPr lang="en-US"/>
              <a:t>there have </a:t>
            </a:r>
            <a:r>
              <a:rPr lang="en-US" dirty="0"/>
              <a:t>not been any observer/EM trips for pot Pacific cod. As a result AI GHL vessels received a rate based on bycatch in the pot sablefish fishery.</a:t>
            </a:r>
          </a:p>
          <a:p>
            <a:endParaRPr lang="en-US" dirty="0"/>
          </a:p>
        </p:txBody>
      </p:sp>
    </p:spTree>
    <p:extLst>
      <p:ext uri="{BB962C8B-B14F-4D97-AF65-F5344CB8AC3E}">
        <p14:creationId xmlns:p14="http://schemas.microsoft.com/office/powerpoint/2010/main" val="268583700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A890AD-34C2-444F-9457-80F2E46E06B8}"/>
              </a:ext>
            </a:extLst>
          </p:cNvPr>
          <p:cNvSpPr>
            <a:spLocks noGrp="1"/>
          </p:cNvSpPr>
          <p:nvPr>
            <p:ph type="sldNum" sz="quarter" idx="12"/>
          </p:nvPr>
        </p:nvSpPr>
        <p:spPr/>
        <p:txBody>
          <a:bodyPr/>
          <a:lstStyle/>
          <a:p>
            <a:fld id="{5435DE04-DB9A-4276-9B0D-516C5FE5169B}" type="slidenum">
              <a:rPr lang="en-US" smtClean="0"/>
              <a:t>83</a:t>
            </a:fld>
            <a:endParaRPr lang="en-US"/>
          </a:p>
        </p:txBody>
      </p:sp>
      <p:sp>
        <p:nvSpPr>
          <p:cNvPr id="3" name="Title 1">
            <a:extLst>
              <a:ext uri="{FF2B5EF4-FFF2-40B4-BE49-F238E27FC236}">
                <a16:creationId xmlns:a16="http://schemas.microsoft.com/office/drawing/2014/main" id="{1C303BDD-CD66-4EF5-A355-54493D03DC9E}"/>
              </a:ext>
            </a:extLst>
          </p:cNvPr>
          <p:cNvSpPr txBox="1">
            <a:spLocks/>
          </p:cNvSpPr>
          <p:nvPr/>
        </p:nvSpPr>
        <p:spPr>
          <a:xfrm>
            <a:off x="64655" y="202126"/>
            <a:ext cx="9079345" cy="676014"/>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a:t>2020/21 Estimated Fixed Gear Crab Bycatch From GHL Fisheries</a:t>
            </a:r>
            <a:endParaRPr lang="en-US" sz="2800" dirty="0"/>
          </a:p>
        </p:txBody>
      </p:sp>
      <p:sp>
        <p:nvSpPr>
          <p:cNvPr id="4" name="Content Placeholder 2">
            <a:extLst>
              <a:ext uri="{FF2B5EF4-FFF2-40B4-BE49-F238E27FC236}">
                <a16:creationId xmlns:a16="http://schemas.microsoft.com/office/drawing/2014/main" id="{F979661F-962A-4DA5-94EE-0AF2EFEE1C1A}"/>
              </a:ext>
            </a:extLst>
          </p:cNvPr>
          <p:cNvSpPr txBox="1">
            <a:spLocks/>
          </p:cNvSpPr>
          <p:nvPr/>
        </p:nvSpPr>
        <p:spPr>
          <a:xfrm>
            <a:off x="83128" y="4852374"/>
            <a:ext cx="9060872" cy="1997725"/>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GHL fisheries receive extrapolated rates from vessels mostly fishing in federal waters.</a:t>
            </a:r>
          </a:p>
          <a:p>
            <a:r>
              <a:rPr lang="en-US" dirty="0"/>
              <a:t>Some crab species may be more prevalent in federal waters than in state waters.</a:t>
            </a:r>
          </a:p>
          <a:p>
            <a:r>
              <a:rPr lang="en-US" dirty="0"/>
              <a:t>AIGKC bycatch in the GHL fisheries is likely inaccurate due to a lack of federal observer/EM data in the stock areas. </a:t>
            </a:r>
          </a:p>
          <a:p>
            <a:r>
              <a:rPr lang="en-US" dirty="0"/>
              <a:t>The Alaska Region is recommending we discontinue extrapolating crab bycatch to GHL fisheries.</a:t>
            </a:r>
          </a:p>
          <a:p>
            <a:endParaRPr lang="en-US" dirty="0"/>
          </a:p>
        </p:txBody>
      </p:sp>
      <p:graphicFrame>
        <p:nvGraphicFramePr>
          <p:cNvPr id="5" name="Table 4">
            <a:extLst>
              <a:ext uri="{FF2B5EF4-FFF2-40B4-BE49-F238E27FC236}">
                <a16:creationId xmlns:a16="http://schemas.microsoft.com/office/drawing/2014/main" id="{285F010B-21F2-4FAF-94BC-D3763CDA5DCE}"/>
              </a:ext>
            </a:extLst>
          </p:cNvPr>
          <p:cNvGraphicFramePr>
            <a:graphicFrameLocks noGrp="1"/>
          </p:cNvGraphicFramePr>
          <p:nvPr>
            <p:extLst>
              <p:ext uri="{D42A27DB-BD31-4B8C-83A1-F6EECF244321}">
                <p14:modId xmlns:p14="http://schemas.microsoft.com/office/powerpoint/2010/main" val="2170986276"/>
              </p:ext>
            </p:extLst>
          </p:nvPr>
        </p:nvGraphicFramePr>
        <p:xfrm>
          <a:off x="167408" y="1006763"/>
          <a:ext cx="8661401" cy="3789828"/>
        </p:xfrm>
        <a:graphic>
          <a:graphicData uri="http://schemas.openxmlformats.org/drawingml/2006/table">
            <a:tbl>
              <a:tblPr firstRow="1" bandRow="1">
                <a:tableStyleId>{5C22544A-7EE6-4342-B048-85BDC9FD1C3A}</a:tableStyleId>
              </a:tblPr>
              <a:tblGrid>
                <a:gridCol w="1134509">
                  <a:extLst>
                    <a:ext uri="{9D8B030D-6E8A-4147-A177-3AD203B41FA5}">
                      <a16:colId xmlns:a16="http://schemas.microsoft.com/office/drawing/2014/main" val="1713295288"/>
                    </a:ext>
                  </a:extLst>
                </a:gridCol>
                <a:gridCol w="959790">
                  <a:extLst>
                    <a:ext uri="{9D8B030D-6E8A-4147-A177-3AD203B41FA5}">
                      <a16:colId xmlns:a16="http://schemas.microsoft.com/office/drawing/2014/main" val="2810069779"/>
                    </a:ext>
                  </a:extLst>
                </a:gridCol>
                <a:gridCol w="1891624">
                  <a:extLst>
                    <a:ext uri="{9D8B030D-6E8A-4147-A177-3AD203B41FA5}">
                      <a16:colId xmlns:a16="http://schemas.microsoft.com/office/drawing/2014/main" val="2123554069"/>
                    </a:ext>
                  </a:extLst>
                </a:gridCol>
                <a:gridCol w="2003443">
                  <a:extLst>
                    <a:ext uri="{9D8B030D-6E8A-4147-A177-3AD203B41FA5}">
                      <a16:colId xmlns:a16="http://schemas.microsoft.com/office/drawing/2014/main" val="542034439"/>
                    </a:ext>
                  </a:extLst>
                </a:gridCol>
                <a:gridCol w="1658664">
                  <a:extLst>
                    <a:ext uri="{9D8B030D-6E8A-4147-A177-3AD203B41FA5}">
                      <a16:colId xmlns:a16="http://schemas.microsoft.com/office/drawing/2014/main" val="2982653247"/>
                    </a:ext>
                  </a:extLst>
                </a:gridCol>
                <a:gridCol w="1013371">
                  <a:extLst>
                    <a:ext uri="{9D8B030D-6E8A-4147-A177-3AD203B41FA5}">
                      <a16:colId xmlns:a16="http://schemas.microsoft.com/office/drawing/2014/main" val="2715128585"/>
                    </a:ext>
                  </a:extLst>
                </a:gridCol>
              </a:tblGrid>
              <a:tr h="997528">
                <a:tc>
                  <a:txBody>
                    <a:bodyPr/>
                    <a:lstStyle/>
                    <a:p>
                      <a:pPr algn="ctr"/>
                      <a:r>
                        <a:rPr lang="en-US" dirty="0"/>
                        <a:t>Crab Year</a:t>
                      </a:r>
                    </a:p>
                  </a:txBody>
                  <a:tcPr/>
                </a:tc>
                <a:tc>
                  <a:txBody>
                    <a:bodyPr/>
                    <a:lstStyle/>
                    <a:p>
                      <a:pPr algn="ctr"/>
                      <a:r>
                        <a:rPr lang="en-US" dirty="0"/>
                        <a:t>Stock</a:t>
                      </a:r>
                      <a:r>
                        <a:rPr lang="en-US" baseline="0" dirty="0"/>
                        <a:t> Area</a:t>
                      </a:r>
                      <a:endParaRPr lang="en-US" dirty="0"/>
                    </a:p>
                  </a:txBody>
                  <a:tcPr/>
                </a:tc>
                <a:tc>
                  <a:txBody>
                    <a:bodyPr/>
                    <a:lstStyle/>
                    <a:p>
                      <a:pPr algn="ctr"/>
                      <a:r>
                        <a:rPr lang="en-US" dirty="0"/>
                        <a:t>Estimated Fixed</a:t>
                      </a:r>
                      <a:r>
                        <a:rPr lang="en-US" baseline="0" dirty="0"/>
                        <a:t> Gear </a:t>
                      </a:r>
                      <a:r>
                        <a:rPr lang="en-US" dirty="0"/>
                        <a:t>Crab Bycatch in GHL Fisheries</a:t>
                      </a:r>
                    </a:p>
                  </a:txBody>
                  <a:tcPr/>
                </a:tc>
                <a:tc>
                  <a:txBody>
                    <a:bodyPr/>
                    <a:lstStyle/>
                    <a:p>
                      <a:pPr algn="ctr"/>
                      <a:r>
                        <a:rPr lang="en-US" dirty="0"/>
                        <a:t>Estimated Fixed Gear Crab</a:t>
                      </a:r>
                      <a:r>
                        <a:rPr lang="en-US" baseline="0" dirty="0"/>
                        <a:t> Bycatch in Federal Fisheries</a:t>
                      </a:r>
                      <a:endParaRPr lang="en-US" dirty="0"/>
                    </a:p>
                  </a:txBody>
                  <a:tcPr/>
                </a:tc>
                <a:tc>
                  <a:txBody>
                    <a:bodyPr/>
                    <a:lstStyle/>
                    <a:p>
                      <a:pPr algn="ctr"/>
                      <a:r>
                        <a:rPr lang="en-US"/>
                        <a:t>Estimated Total</a:t>
                      </a:r>
                      <a:r>
                        <a:rPr lang="en-US" baseline="0"/>
                        <a:t> </a:t>
                      </a:r>
                      <a:r>
                        <a:rPr lang="en-US" baseline="0" dirty="0"/>
                        <a:t>Fixed Gear </a:t>
                      </a:r>
                      <a:r>
                        <a:rPr lang="en-US" dirty="0"/>
                        <a:t> Crab Bycatch</a:t>
                      </a:r>
                    </a:p>
                  </a:txBody>
                  <a:tcPr/>
                </a:tc>
                <a:tc>
                  <a:txBody>
                    <a:bodyPr/>
                    <a:lstStyle/>
                    <a:p>
                      <a:pPr algn="ctr"/>
                      <a:r>
                        <a:rPr lang="en-US" dirty="0"/>
                        <a:t>% From</a:t>
                      </a:r>
                      <a:r>
                        <a:rPr lang="en-US" baseline="0" dirty="0"/>
                        <a:t> GHL Fisheries</a:t>
                      </a:r>
                      <a:endParaRPr lang="en-US" dirty="0"/>
                    </a:p>
                  </a:txBody>
                  <a:tcPr/>
                </a:tc>
                <a:extLst>
                  <a:ext uri="{0D108BD9-81ED-4DB2-BD59-A6C34878D82A}">
                    <a16:rowId xmlns:a16="http://schemas.microsoft.com/office/drawing/2014/main" val="2190306741"/>
                  </a:ext>
                </a:extLst>
              </a:tr>
              <a:tr h="433518">
                <a:tc>
                  <a:txBody>
                    <a:bodyPr/>
                    <a:lstStyle/>
                    <a:p>
                      <a:r>
                        <a:rPr lang="en-US" dirty="0"/>
                        <a:t>2020/21</a:t>
                      </a:r>
                    </a:p>
                  </a:txBody>
                  <a:tcPr/>
                </a:tc>
                <a:tc>
                  <a:txBody>
                    <a:bodyPr/>
                    <a:lstStyle/>
                    <a:p>
                      <a:pPr algn="ctr"/>
                      <a:r>
                        <a:rPr lang="en-US" dirty="0"/>
                        <a:t>AIR</a:t>
                      </a:r>
                    </a:p>
                  </a:txBody>
                  <a:tcPr/>
                </a:tc>
                <a:tc>
                  <a:txBody>
                    <a:bodyPr/>
                    <a:lstStyle/>
                    <a:p>
                      <a:pPr algn="r"/>
                      <a:r>
                        <a:rPr lang="en-US" dirty="0"/>
                        <a:t>0</a:t>
                      </a:r>
                    </a:p>
                  </a:txBody>
                  <a:tcPr/>
                </a:tc>
                <a:tc>
                  <a:txBody>
                    <a:bodyPr/>
                    <a:lstStyle/>
                    <a:p>
                      <a:pPr algn="r"/>
                      <a:r>
                        <a:rPr lang="en-US" dirty="0"/>
                        <a:t>0</a:t>
                      </a:r>
                    </a:p>
                  </a:txBody>
                  <a:tcPr/>
                </a:tc>
                <a:tc>
                  <a:txBody>
                    <a:bodyPr/>
                    <a:lstStyle/>
                    <a:p>
                      <a:pPr algn="r"/>
                      <a:r>
                        <a:rPr lang="en-US" dirty="0"/>
                        <a:t>0</a:t>
                      </a:r>
                    </a:p>
                  </a:txBody>
                  <a:tcPr/>
                </a:tc>
                <a:tc>
                  <a:txBody>
                    <a:bodyPr/>
                    <a:lstStyle/>
                    <a:p>
                      <a:pPr algn="r"/>
                      <a:r>
                        <a:rPr lang="en-US" dirty="0"/>
                        <a:t>NA</a:t>
                      </a:r>
                    </a:p>
                  </a:txBody>
                  <a:tcPr/>
                </a:tc>
                <a:extLst>
                  <a:ext uri="{0D108BD9-81ED-4DB2-BD59-A6C34878D82A}">
                    <a16:rowId xmlns:a16="http://schemas.microsoft.com/office/drawing/2014/main" val="454954115"/>
                  </a:ext>
                </a:extLst>
              </a:tr>
              <a:tr h="433518">
                <a:tc>
                  <a:txBody>
                    <a:bodyPr/>
                    <a:lstStyle/>
                    <a:p>
                      <a:r>
                        <a:rPr lang="en-US" dirty="0"/>
                        <a:t>2020/21</a:t>
                      </a:r>
                    </a:p>
                  </a:txBody>
                  <a:tcPr/>
                </a:tc>
                <a:tc>
                  <a:txBody>
                    <a:bodyPr/>
                    <a:lstStyle/>
                    <a:p>
                      <a:pPr algn="ctr"/>
                      <a:r>
                        <a:rPr lang="en-US" dirty="0"/>
                        <a:t>BSS</a:t>
                      </a:r>
                    </a:p>
                  </a:txBody>
                  <a:tcPr/>
                </a:tc>
                <a:tc>
                  <a:txBody>
                    <a:bodyPr/>
                    <a:lstStyle/>
                    <a:p>
                      <a:pPr algn="r"/>
                      <a:r>
                        <a:rPr lang="en-US" dirty="0"/>
                        <a:t>1,836</a:t>
                      </a:r>
                    </a:p>
                  </a:txBody>
                  <a:tcPr/>
                </a:tc>
                <a:tc>
                  <a:txBody>
                    <a:bodyPr/>
                    <a:lstStyle/>
                    <a:p>
                      <a:pPr algn="r"/>
                      <a:r>
                        <a:rPr lang="en-US" dirty="0"/>
                        <a:t>18,322</a:t>
                      </a:r>
                    </a:p>
                  </a:txBody>
                  <a:tcPr/>
                </a:tc>
                <a:tc>
                  <a:txBody>
                    <a:bodyPr/>
                    <a:lstStyle/>
                    <a:p>
                      <a:pPr algn="r"/>
                      <a:r>
                        <a:rPr lang="en-US" dirty="0"/>
                        <a:t>20,157</a:t>
                      </a:r>
                    </a:p>
                  </a:txBody>
                  <a:tcPr/>
                </a:tc>
                <a:tc>
                  <a:txBody>
                    <a:bodyPr/>
                    <a:lstStyle/>
                    <a:p>
                      <a:pPr algn="r"/>
                      <a:r>
                        <a:rPr lang="en-US" dirty="0"/>
                        <a:t>9%</a:t>
                      </a:r>
                    </a:p>
                  </a:txBody>
                  <a:tcPr/>
                </a:tc>
                <a:extLst>
                  <a:ext uri="{0D108BD9-81ED-4DB2-BD59-A6C34878D82A}">
                    <a16:rowId xmlns:a16="http://schemas.microsoft.com/office/drawing/2014/main" val="2666148207"/>
                  </a:ext>
                </a:extLst>
              </a:tr>
              <a:tr h="433518">
                <a:tc>
                  <a:txBody>
                    <a:bodyPr/>
                    <a:lstStyle/>
                    <a:p>
                      <a:r>
                        <a:rPr lang="en-US" dirty="0"/>
                        <a:t>2020/21</a:t>
                      </a:r>
                    </a:p>
                  </a:txBody>
                  <a:tcPr/>
                </a:tc>
                <a:tc>
                  <a:txBody>
                    <a:bodyPr/>
                    <a:lstStyle/>
                    <a:p>
                      <a:pPr algn="ctr"/>
                      <a:r>
                        <a:rPr lang="en-US" dirty="0"/>
                        <a:t>EBT</a:t>
                      </a:r>
                    </a:p>
                  </a:txBody>
                  <a:tcPr/>
                </a:tc>
                <a:tc>
                  <a:txBody>
                    <a:bodyPr/>
                    <a:lstStyle/>
                    <a:p>
                      <a:pPr algn="r"/>
                      <a:r>
                        <a:rPr lang="en-US" dirty="0"/>
                        <a:t>2,346</a:t>
                      </a:r>
                    </a:p>
                  </a:txBody>
                  <a:tcPr/>
                </a:tc>
                <a:tc>
                  <a:txBody>
                    <a:bodyPr/>
                    <a:lstStyle/>
                    <a:p>
                      <a:pPr algn="r"/>
                      <a:r>
                        <a:rPr lang="en-US" dirty="0"/>
                        <a:t>6,545</a:t>
                      </a:r>
                    </a:p>
                  </a:txBody>
                  <a:tcPr/>
                </a:tc>
                <a:tc>
                  <a:txBody>
                    <a:bodyPr/>
                    <a:lstStyle/>
                    <a:p>
                      <a:pPr algn="r"/>
                      <a:r>
                        <a:rPr lang="en-US" dirty="0"/>
                        <a:t>8,891</a:t>
                      </a:r>
                    </a:p>
                  </a:txBody>
                  <a:tcPr/>
                </a:tc>
                <a:tc>
                  <a:txBody>
                    <a:bodyPr/>
                    <a:lstStyle/>
                    <a:p>
                      <a:pPr algn="r"/>
                      <a:r>
                        <a:rPr lang="en-US" dirty="0"/>
                        <a:t>26%</a:t>
                      </a:r>
                    </a:p>
                  </a:txBody>
                  <a:tcPr/>
                </a:tc>
                <a:extLst>
                  <a:ext uri="{0D108BD9-81ED-4DB2-BD59-A6C34878D82A}">
                    <a16:rowId xmlns:a16="http://schemas.microsoft.com/office/drawing/2014/main" val="1036682903"/>
                  </a:ext>
                </a:extLst>
              </a:tr>
              <a:tr h="433518">
                <a:tc>
                  <a:txBody>
                    <a:bodyPr/>
                    <a:lstStyle/>
                    <a:p>
                      <a:r>
                        <a:rPr lang="en-US" dirty="0"/>
                        <a:t>2020/21</a:t>
                      </a:r>
                    </a:p>
                  </a:txBody>
                  <a:tcPr/>
                </a:tc>
                <a:tc>
                  <a:txBody>
                    <a:bodyPr/>
                    <a:lstStyle/>
                    <a:p>
                      <a:pPr algn="ctr"/>
                      <a:r>
                        <a:rPr lang="en-US" dirty="0"/>
                        <a:t>BBR</a:t>
                      </a:r>
                    </a:p>
                  </a:txBody>
                  <a:tcPr/>
                </a:tc>
                <a:tc>
                  <a:txBody>
                    <a:bodyPr/>
                    <a:lstStyle/>
                    <a:p>
                      <a:pPr algn="r"/>
                      <a:r>
                        <a:rPr lang="en-US" dirty="0"/>
                        <a:t>986</a:t>
                      </a:r>
                    </a:p>
                  </a:txBody>
                  <a:tcPr/>
                </a:tc>
                <a:tc>
                  <a:txBody>
                    <a:bodyPr/>
                    <a:lstStyle/>
                    <a:p>
                      <a:pPr algn="r"/>
                      <a:r>
                        <a:rPr lang="en-US" dirty="0"/>
                        <a:t>5,154</a:t>
                      </a:r>
                    </a:p>
                  </a:txBody>
                  <a:tcPr/>
                </a:tc>
                <a:tc>
                  <a:txBody>
                    <a:bodyPr/>
                    <a:lstStyle/>
                    <a:p>
                      <a:pPr algn="r"/>
                      <a:r>
                        <a:rPr lang="en-US" dirty="0"/>
                        <a:t>6,140</a:t>
                      </a:r>
                    </a:p>
                  </a:txBody>
                  <a:tcPr/>
                </a:tc>
                <a:tc>
                  <a:txBody>
                    <a:bodyPr/>
                    <a:lstStyle/>
                    <a:p>
                      <a:pPr algn="r"/>
                      <a:r>
                        <a:rPr lang="en-US" dirty="0"/>
                        <a:t>16%</a:t>
                      </a:r>
                    </a:p>
                  </a:txBody>
                  <a:tcPr/>
                </a:tc>
                <a:extLst>
                  <a:ext uri="{0D108BD9-81ED-4DB2-BD59-A6C34878D82A}">
                    <a16:rowId xmlns:a16="http://schemas.microsoft.com/office/drawing/2014/main" val="4206683646"/>
                  </a:ext>
                </a:extLst>
              </a:tr>
              <a:tr h="433518">
                <a:tc>
                  <a:txBody>
                    <a:bodyPr/>
                    <a:lstStyle/>
                    <a:p>
                      <a:r>
                        <a:rPr lang="en-US" dirty="0"/>
                        <a:t>2020/21</a:t>
                      </a:r>
                    </a:p>
                  </a:txBody>
                  <a:tcPr/>
                </a:tc>
                <a:tc>
                  <a:txBody>
                    <a:bodyPr/>
                    <a:lstStyle/>
                    <a:p>
                      <a:pPr algn="ctr"/>
                      <a:r>
                        <a:rPr lang="en-US" dirty="0"/>
                        <a:t>WAG</a:t>
                      </a:r>
                    </a:p>
                  </a:txBody>
                  <a:tcPr/>
                </a:tc>
                <a:tc>
                  <a:txBody>
                    <a:bodyPr/>
                    <a:lstStyle/>
                    <a:p>
                      <a:pPr algn="r"/>
                      <a:r>
                        <a:rPr lang="en-US" dirty="0"/>
                        <a:t>11,371</a:t>
                      </a:r>
                    </a:p>
                  </a:txBody>
                  <a:tcPr/>
                </a:tc>
                <a:tc>
                  <a:txBody>
                    <a:bodyPr/>
                    <a:lstStyle/>
                    <a:p>
                      <a:pPr algn="r"/>
                      <a:r>
                        <a:rPr lang="en-US" dirty="0"/>
                        <a:t>648</a:t>
                      </a:r>
                    </a:p>
                  </a:txBody>
                  <a:tcPr/>
                </a:tc>
                <a:tc>
                  <a:txBody>
                    <a:bodyPr/>
                    <a:lstStyle/>
                    <a:p>
                      <a:pPr algn="r"/>
                      <a:r>
                        <a:rPr lang="en-US" dirty="0"/>
                        <a:t>12,019</a:t>
                      </a:r>
                    </a:p>
                  </a:txBody>
                  <a:tcPr/>
                </a:tc>
                <a:tc>
                  <a:txBody>
                    <a:bodyPr/>
                    <a:lstStyle/>
                    <a:p>
                      <a:pPr algn="r"/>
                      <a:r>
                        <a:rPr lang="en-US" dirty="0"/>
                        <a:t>95%</a:t>
                      </a:r>
                    </a:p>
                  </a:txBody>
                  <a:tcPr/>
                </a:tc>
                <a:extLst>
                  <a:ext uri="{0D108BD9-81ED-4DB2-BD59-A6C34878D82A}">
                    <a16:rowId xmlns:a16="http://schemas.microsoft.com/office/drawing/2014/main" val="405472093"/>
                  </a:ext>
                </a:extLst>
              </a:tr>
              <a:tr h="433518">
                <a:tc>
                  <a:txBody>
                    <a:bodyPr/>
                    <a:lstStyle/>
                    <a:p>
                      <a:r>
                        <a:rPr lang="en-US" dirty="0"/>
                        <a:t>2020/21</a:t>
                      </a:r>
                    </a:p>
                  </a:txBody>
                  <a:tcPr/>
                </a:tc>
                <a:tc>
                  <a:txBody>
                    <a:bodyPr/>
                    <a:lstStyle/>
                    <a:p>
                      <a:pPr algn="ctr"/>
                      <a:r>
                        <a:rPr lang="en-US" dirty="0"/>
                        <a:t>EAG</a:t>
                      </a:r>
                    </a:p>
                  </a:txBody>
                  <a:tcPr/>
                </a:tc>
                <a:tc>
                  <a:txBody>
                    <a:bodyPr/>
                    <a:lstStyle/>
                    <a:p>
                      <a:pPr algn="r"/>
                      <a:r>
                        <a:rPr lang="en-US" dirty="0"/>
                        <a:t>114,112</a:t>
                      </a:r>
                    </a:p>
                  </a:txBody>
                  <a:tcPr/>
                </a:tc>
                <a:tc>
                  <a:txBody>
                    <a:bodyPr/>
                    <a:lstStyle/>
                    <a:p>
                      <a:pPr algn="r"/>
                      <a:r>
                        <a:rPr lang="en-US" dirty="0"/>
                        <a:t>25,543</a:t>
                      </a:r>
                    </a:p>
                  </a:txBody>
                  <a:tcPr/>
                </a:tc>
                <a:tc>
                  <a:txBody>
                    <a:bodyPr/>
                    <a:lstStyle/>
                    <a:p>
                      <a:pPr algn="r"/>
                      <a:r>
                        <a:rPr lang="en-US" dirty="0"/>
                        <a:t>139,654</a:t>
                      </a:r>
                    </a:p>
                  </a:txBody>
                  <a:tcPr/>
                </a:tc>
                <a:tc>
                  <a:txBody>
                    <a:bodyPr/>
                    <a:lstStyle/>
                    <a:p>
                      <a:pPr algn="r"/>
                      <a:r>
                        <a:rPr lang="en-US" dirty="0"/>
                        <a:t>82%</a:t>
                      </a:r>
                    </a:p>
                  </a:txBody>
                  <a:tcPr/>
                </a:tc>
                <a:extLst>
                  <a:ext uri="{0D108BD9-81ED-4DB2-BD59-A6C34878D82A}">
                    <a16:rowId xmlns:a16="http://schemas.microsoft.com/office/drawing/2014/main" val="3361289277"/>
                  </a:ext>
                </a:extLst>
              </a:tr>
            </a:tbl>
          </a:graphicData>
        </a:graphic>
      </p:graphicFrame>
    </p:spTree>
    <p:extLst>
      <p:ext uri="{BB962C8B-B14F-4D97-AF65-F5344CB8AC3E}">
        <p14:creationId xmlns:p14="http://schemas.microsoft.com/office/powerpoint/2010/main" val="37335792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533" y="489397"/>
            <a:ext cx="8229600" cy="676014"/>
          </a:xfrm>
        </p:spPr>
        <p:txBody>
          <a:bodyPr>
            <a:normAutofit fontScale="90000"/>
          </a:bodyPr>
          <a:lstStyle/>
          <a:p>
            <a:endParaRPr lang="en-US"/>
          </a:p>
        </p:txBody>
      </p:sp>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3136" y="182329"/>
            <a:ext cx="9130864" cy="5486896"/>
          </a:xfrm>
        </p:spPr>
      </p:pic>
      <p:sp>
        <p:nvSpPr>
          <p:cNvPr id="9" name="TextBox 8"/>
          <p:cNvSpPr txBox="1"/>
          <p:nvPr/>
        </p:nvSpPr>
        <p:spPr>
          <a:xfrm>
            <a:off x="5896947" y="5710876"/>
            <a:ext cx="3247053" cy="369332"/>
          </a:xfrm>
          <a:prstGeom prst="rect">
            <a:avLst/>
          </a:prstGeom>
          <a:noFill/>
        </p:spPr>
        <p:txBody>
          <a:bodyPr wrap="square" rtlCol="0">
            <a:spAutoFit/>
          </a:bodyPr>
          <a:lstStyle/>
          <a:p>
            <a:r>
              <a:rPr lang="en-US" dirty="0"/>
              <a:t>Photo courtesy of Sam </a:t>
            </a:r>
            <a:r>
              <a:rPr lang="en-US" dirty="0" err="1"/>
              <a:t>Zmolek</a:t>
            </a:r>
            <a:endParaRPr lang="en-US" dirty="0"/>
          </a:p>
        </p:txBody>
      </p:sp>
      <p:sp>
        <p:nvSpPr>
          <p:cNvPr id="5" name="TextBox 4"/>
          <p:cNvSpPr txBox="1"/>
          <p:nvPr/>
        </p:nvSpPr>
        <p:spPr>
          <a:xfrm>
            <a:off x="13136" y="249503"/>
            <a:ext cx="4297607" cy="769441"/>
          </a:xfrm>
          <a:prstGeom prst="rect">
            <a:avLst/>
          </a:prstGeom>
          <a:noFill/>
        </p:spPr>
        <p:txBody>
          <a:bodyPr wrap="square" rtlCol="0">
            <a:spAutoFit/>
          </a:bodyPr>
          <a:lstStyle/>
          <a:p>
            <a:r>
              <a:rPr lang="en-US" sz="4400" b="1" dirty="0">
                <a:solidFill>
                  <a:schemeClr val="bg1">
                    <a:lumMod val="95000"/>
                  </a:schemeClr>
                </a:solidFill>
              </a:rPr>
              <a:t>Thank you</a:t>
            </a:r>
          </a:p>
        </p:txBody>
      </p:sp>
      <p:sp>
        <p:nvSpPr>
          <p:cNvPr id="3" name="Slide Number Placeholder 2">
            <a:extLst>
              <a:ext uri="{FF2B5EF4-FFF2-40B4-BE49-F238E27FC236}">
                <a16:creationId xmlns:a16="http://schemas.microsoft.com/office/drawing/2014/main" id="{1B386055-B71B-41E4-BD52-BB766B2D47A3}"/>
              </a:ext>
            </a:extLst>
          </p:cNvPr>
          <p:cNvSpPr>
            <a:spLocks noGrp="1"/>
          </p:cNvSpPr>
          <p:nvPr>
            <p:ph type="sldNum" sz="quarter" idx="12"/>
          </p:nvPr>
        </p:nvSpPr>
        <p:spPr/>
        <p:txBody>
          <a:bodyPr/>
          <a:lstStyle/>
          <a:p>
            <a:fld id="{5435DE04-DB9A-4276-9B0D-516C5FE5169B}" type="slidenum">
              <a:rPr lang="en-US" smtClean="0"/>
              <a:t>84</a:t>
            </a:fld>
            <a:endParaRPr lang="en-US"/>
          </a:p>
        </p:txBody>
      </p:sp>
    </p:spTree>
    <p:extLst>
      <p:ext uri="{BB962C8B-B14F-4D97-AF65-F5344CB8AC3E}">
        <p14:creationId xmlns:p14="http://schemas.microsoft.com/office/powerpoint/2010/main" val="20966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647" y="408644"/>
            <a:ext cx="8229600" cy="676014"/>
          </a:xfrm>
        </p:spPr>
        <p:txBody>
          <a:bodyPr>
            <a:normAutofit fontScale="90000"/>
          </a:bodyPr>
          <a:lstStyle/>
          <a:p>
            <a:pPr algn="ctr"/>
            <a:r>
              <a:rPr lang="en-US" dirty="0"/>
              <a:t>Incidental Crab Catch in </a:t>
            </a:r>
            <a:r>
              <a:rPr lang="en-US" dirty="0" err="1"/>
              <a:t>Groundfish</a:t>
            </a:r>
            <a:r>
              <a:rPr lang="en-US" dirty="0"/>
              <a:t> Fisheries</a:t>
            </a:r>
          </a:p>
        </p:txBody>
      </p:sp>
      <p:sp>
        <p:nvSpPr>
          <p:cNvPr id="3" name="Content Placeholder 2"/>
          <p:cNvSpPr>
            <a:spLocks noGrp="1"/>
          </p:cNvSpPr>
          <p:nvPr>
            <p:ph idx="1"/>
          </p:nvPr>
        </p:nvSpPr>
        <p:spPr>
          <a:xfrm>
            <a:off x="241647" y="1468220"/>
            <a:ext cx="8229600" cy="1960780"/>
          </a:xfrm>
        </p:spPr>
        <p:txBody>
          <a:bodyPr>
            <a:normAutofit fontScale="25000" lnSpcReduction="20000"/>
          </a:bodyPr>
          <a:lstStyle/>
          <a:p>
            <a:r>
              <a:rPr lang="en-US" sz="11200" dirty="0">
                <a:cs typeface="Arial" panose="020B0604020202020204" pitchFamily="34" charset="0"/>
              </a:rPr>
              <a:t>All weights are in kilograms</a:t>
            </a:r>
          </a:p>
          <a:p>
            <a:r>
              <a:rPr lang="en-US" sz="11200" dirty="0">
                <a:cs typeface="Arial" panose="020B0604020202020204" pitchFamily="34" charset="0"/>
              </a:rPr>
              <a:t>Mortality has been applied</a:t>
            </a:r>
          </a:p>
          <a:p>
            <a:pPr marL="0" indent="0">
              <a:buNone/>
            </a:pPr>
            <a:r>
              <a:rPr lang="en-US" sz="11200" dirty="0">
                <a:cs typeface="Arial" panose="020B0604020202020204" pitchFamily="34" charset="0"/>
              </a:rPr>
              <a:t>    (50% for fixed gear and 80% </a:t>
            </a:r>
          </a:p>
          <a:p>
            <a:pPr marL="0" indent="0">
              <a:buNone/>
            </a:pPr>
            <a:r>
              <a:rPr lang="en-US" sz="11200" dirty="0">
                <a:cs typeface="Arial" panose="020B0604020202020204" pitchFamily="34" charset="0"/>
              </a:rPr>
              <a:t>      for trawl gear)</a:t>
            </a:r>
          </a:p>
          <a:p>
            <a:r>
              <a:rPr lang="en-US" sz="11200" dirty="0">
                <a:cs typeface="Arial" panose="020B0604020202020204" pitchFamily="34" charset="0"/>
              </a:rPr>
              <a:t>All weights are extrapolated from </a:t>
            </a:r>
          </a:p>
          <a:p>
            <a:pPr marL="0" indent="0">
              <a:buNone/>
            </a:pPr>
            <a:r>
              <a:rPr lang="en-US" sz="11200" dirty="0">
                <a:cs typeface="Arial" panose="020B0604020202020204" pitchFamily="34" charset="0"/>
              </a:rPr>
              <a:t>    observer data</a:t>
            </a:r>
          </a:p>
          <a:p>
            <a:r>
              <a:rPr lang="en-US" sz="11200" dirty="0">
                <a:cs typeface="Arial" panose="020B0604020202020204" pitchFamily="34" charset="0"/>
              </a:rPr>
              <a:t>All weights came from AKFIN database </a:t>
            </a:r>
          </a:p>
          <a:p>
            <a:r>
              <a:rPr lang="en-US" sz="11200" dirty="0">
                <a:cs typeface="Arial" panose="020B0604020202020204" pitchFamily="34" charset="0"/>
              </a:rPr>
              <a:t>Incidental catch data in this presentation are for the crab year (July 1 to June 30) except for Pribilof Island Golden king crab and Norton Sound red king crab which are a calendar year</a:t>
            </a:r>
          </a:p>
          <a:p>
            <a:r>
              <a:rPr lang="en-US" sz="11200" dirty="0">
                <a:cs typeface="Arial" panose="020B0604020202020204" pitchFamily="34" charset="0"/>
              </a:rPr>
              <a:t>Fixed gear includes pot, hook-and-line, and jig</a:t>
            </a:r>
          </a:p>
          <a:p>
            <a:r>
              <a:rPr lang="en-US" sz="11200" dirty="0">
                <a:cs typeface="Arial" panose="020B0604020202020204" pitchFamily="34" charset="0"/>
              </a:rPr>
              <a:t>Trawl gear includes non-pelagic and pelagic trawl</a:t>
            </a:r>
          </a:p>
          <a:p>
            <a:endParaRPr lang="en-US"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4638" y="1062416"/>
            <a:ext cx="2826327" cy="1884218"/>
          </a:xfrm>
          <a:prstGeom prst="rect">
            <a:avLst/>
          </a:prstGeom>
          <a:ln>
            <a:solidFill>
              <a:schemeClr val="tx1"/>
            </a:solidFill>
          </a:ln>
        </p:spPr>
      </p:pic>
      <p:sp>
        <p:nvSpPr>
          <p:cNvPr id="4" name="Slide Number Placeholder 3">
            <a:extLst>
              <a:ext uri="{FF2B5EF4-FFF2-40B4-BE49-F238E27FC236}">
                <a16:creationId xmlns:a16="http://schemas.microsoft.com/office/drawing/2014/main" id="{38C6590F-F9C7-47F3-9930-24A46E72ACB9}"/>
              </a:ext>
            </a:extLst>
          </p:cNvPr>
          <p:cNvSpPr>
            <a:spLocks noGrp="1"/>
          </p:cNvSpPr>
          <p:nvPr>
            <p:ph type="sldNum" sz="quarter" idx="12"/>
          </p:nvPr>
        </p:nvSpPr>
        <p:spPr/>
        <p:txBody>
          <a:bodyPr/>
          <a:lstStyle/>
          <a:p>
            <a:fld id="{5435DE04-DB9A-4276-9B0D-516C5FE5169B}" type="slidenum">
              <a:rPr lang="en-US" smtClean="0"/>
              <a:t>9</a:t>
            </a:fld>
            <a:endParaRPr lang="en-US"/>
          </a:p>
        </p:txBody>
      </p:sp>
    </p:spTree>
    <p:extLst>
      <p:ext uri="{BB962C8B-B14F-4D97-AF65-F5344CB8AC3E}">
        <p14:creationId xmlns:p14="http://schemas.microsoft.com/office/powerpoint/2010/main" val="178852822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9937</TotalTime>
  <Words>3816</Words>
  <Application>Microsoft Office PowerPoint</Application>
  <PresentationFormat>On-screen Show (4:3)</PresentationFormat>
  <Paragraphs>447</Paragraphs>
  <Slides>84</Slides>
  <Notes>25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Calibri Light</vt:lpstr>
      <vt:lpstr>Symbol</vt:lpstr>
      <vt:lpstr>Office Theme</vt:lpstr>
      <vt:lpstr>2020/21 BSAI crab catch and fishery performance</vt:lpstr>
      <vt:lpstr>Directed fishery observer coverage</vt:lpstr>
      <vt:lpstr>Directed fishery observer coverage</vt:lpstr>
      <vt:lpstr>Directed fishery observer coverage</vt:lpstr>
      <vt:lpstr>GF Vessels in Full Coverage vs Partial Coverage</vt:lpstr>
      <vt:lpstr>Partial Coverage Groundfish Observer Rates</vt:lpstr>
      <vt:lpstr>Groundfish Fisheries: Trawl Electronic Monitoring (EM)</vt:lpstr>
      <vt:lpstr>Groundfish Fisheries: 2020/21 Partial Coverage Observer Rates and COVID-19</vt:lpstr>
      <vt:lpstr>Incidental Crab Catch in Groundfish Fisheries</vt:lpstr>
      <vt:lpstr>Aleutian Islands Red King Crab Incidental Catch in Groundfish Fisheries</vt:lpstr>
      <vt:lpstr>Groundfish Fisheries: Definitions of Fishing Trip</vt:lpstr>
      <vt:lpstr>Groundfish Fisheries: Trip Target Codes</vt:lpstr>
      <vt:lpstr>Aleutian Islands Red King Crab Trawl Incidental Catch by Trip Target </vt:lpstr>
      <vt:lpstr>2020/21 BBRKC, Tanner W, + snow crab directed fisheries</vt:lpstr>
      <vt:lpstr>BBRKC</vt:lpstr>
      <vt:lpstr>PowerPoint Presentation</vt:lpstr>
      <vt:lpstr>PowerPoint Presentation</vt:lpstr>
      <vt:lpstr>2020/21 BBRKC</vt:lpstr>
      <vt:lpstr>BBRKC weighted centers of catch</vt:lpstr>
      <vt:lpstr>PowerPoint Presentation</vt:lpstr>
      <vt:lpstr>2020/21 BBRKC: observations from the fleet</vt:lpstr>
      <vt:lpstr>PowerPoint Presentation</vt:lpstr>
      <vt:lpstr>PowerPoint Presentation</vt:lpstr>
      <vt:lpstr>PowerPoint Presentation</vt:lpstr>
      <vt:lpstr>PowerPoint Presentation</vt:lpstr>
      <vt:lpstr>Bristol Bay Red King Crab Incidental Catch in Groundfish Fisheries </vt:lpstr>
      <vt:lpstr>Bristol Bay Red King Crab Trawl Incidental Catch by Trip Target</vt:lpstr>
      <vt:lpstr>Snow crab</vt:lpstr>
      <vt:lpstr>PowerPoint Presentation</vt:lpstr>
      <vt:lpstr>PowerPoint Presentation</vt:lpstr>
      <vt:lpstr>2020/21 snow crab retained catch</vt:lpstr>
      <vt:lpstr>PowerPoint Presentation</vt:lpstr>
      <vt:lpstr>PowerPoint Presentation</vt:lpstr>
      <vt:lpstr>2020/21 snow crab</vt:lpstr>
      <vt:lpstr>PowerPoint Presentation</vt:lpstr>
      <vt:lpstr>2020/21 Snow crab: observations from the fleet</vt:lpstr>
      <vt:lpstr>PowerPoint Presentation</vt:lpstr>
      <vt:lpstr>PowerPoint Presentation</vt:lpstr>
      <vt:lpstr>PowerPoint Presentation</vt:lpstr>
      <vt:lpstr>BS Snow Crab Incidental Catch in Groundfish Fisheries </vt:lpstr>
      <vt:lpstr>BS Snow Crab Trawl Incidental Catch by Trip Target </vt:lpstr>
      <vt:lpstr>Tanner crab</vt:lpstr>
      <vt:lpstr>PowerPoint Presentation</vt:lpstr>
      <vt:lpstr>PowerPoint Presentation</vt:lpstr>
      <vt:lpstr>PowerPoint Presentation</vt:lpstr>
      <vt:lpstr>PowerPoint Presentation</vt:lpstr>
      <vt:lpstr>2020/21 WBT: observations from the fleet</vt:lpstr>
      <vt:lpstr>PowerPoint Presentation</vt:lpstr>
      <vt:lpstr>PowerPoint Presentation</vt:lpstr>
      <vt:lpstr>PowerPoint Presentation</vt:lpstr>
      <vt:lpstr>PowerPoint Presentation</vt:lpstr>
      <vt:lpstr>PowerPoint Presentation</vt:lpstr>
      <vt:lpstr>PowerPoint Presentation</vt:lpstr>
      <vt:lpstr>AIGKC</vt:lpstr>
      <vt:lpstr>PowerPoint Presentation</vt:lpstr>
      <vt:lpstr>PowerPoint Presentation</vt:lpstr>
      <vt:lpstr>2020/21 Harvest Spatial Distribution</vt:lpstr>
      <vt:lpstr>2020/21 AIGKC</vt:lpstr>
      <vt:lpstr>PowerPoint Presentation</vt:lpstr>
      <vt:lpstr>Bycatch mortality: area specific</vt:lpstr>
      <vt:lpstr>PowerPoint Presentation</vt:lpstr>
      <vt:lpstr>PowerPoint Presentation</vt:lpstr>
      <vt:lpstr>Western Aleutian Islands Golden King Crab Incidental Catch in Groundfish Fisheries (West of 174° W) </vt:lpstr>
      <vt:lpstr>Western Aleutian Islands Golden King Crab Trawl Incidental Catch by Trip Target (West of 174° W)</vt:lpstr>
      <vt:lpstr>PowerPoint Presentation</vt:lpstr>
      <vt:lpstr>2020 Pribilof GKC</vt:lpstr>
      <vt:lpstr>PowerPoint Presentation</vt:lpstr>
      <vt:lpstr>PowerPoint Presentation</vt:lpstr>
      <vt:lpstr>PowerPoint Presentation</vt:lpstr>
      <vt:lpstr>Pribilof Island Golden King Crab Incidental Catch in Groundfish Fisheries</vt:lpstr>
      <vt:lpstr>Pribilof Island Golden King Crab Trawl Incidental Catch by Trip Target </vt:lpstr>
      <vt:lpstr>Other BSAI crab stocks</vt:lpstr>
      <vt:lpstr>SMBKC: non-directed crab fishery bycatch</vt:lpstr>
      <vt:lpstr>PowerPoint Presentation</vt:lpstr>
      <vt:lpstr>Pribilof Islands Red King Crab Incidental Catch in Groundfish Fisheries </vt:lpstr>
      <vt:lpstr>Pribilof Islands Red King Crab Trawl Incidental Catch by Trip Target </vt:lpstr>
      <vt:lpstr>Pribilof Islands Blue King Crab Incidental Catch in Groundfish Fisheries</vt:lpstr>
      <vt:lpstr>Pribilof Islands Blue King Crab Trawl Incidental Catch by Trip Target</vt:lpstr>
      <vt:lpstr>Norton Sound Red King Crab Incidental Catch in Groundfish Fisheries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Daly, Ben J (DFG)</dc:creator>
  <cp:lastModifiedBy>Daly, Ben J (DFG)</cp:lastModifiedBy>
  <cp:revision>229</cp:revision>
  <dcterms:created xsi:type="dcterms:W3CDTF">2018-08-21T17:57:08Z</dcterms:created>
  <dcterms:modified xsi:type="dcterms:W3CDTF">2021-09-12T23:23:50Z</dcterms:modified>
</cp:coreProperties>
</file>