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0" r:id="rId4"/>
    <p:sldId id="275" r:id="rId5"/>
    <p:sldId id="268" r:id="rId6"/>
    <p:sldId id="272" r:id="rId7"/>
    <p:sldId id="262" r:id="rId8"/>
    <p:sldId id="266" r:id="rId9"/>
    <p:sldId id="273" r:id="rId10"/>
    <p:sldId id="274" r:id="rId11"/>
    <p:sldId id="263" r:id="rId12"/>
    <p:sldId id="259"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vons, Ben L (DFG)" initials="JBL(" lastIdx="1" clrIdx="0">
    <p:extLst>
      <p:ext uri="{19B8F6BF-5375-455C-9EA6-DF929625EA0E}">
        <p15:presenceInfo xmlns:p15="http://schemas.microsoft.com/office/powerpoint/2012/main" userId="S::ben.jevons@alaska.gov::6d06347c-bfb7-4cd9-85f1-b9d29604f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8" autoAdjust="0"/>
    <p:restoredTop sz="57479" autoAdjust="0"/>
  </p:normalViewPr>
  <p:slideViewPr>
    <p:cSldViewPr snapToGrid="0">
      <p:cViewPr varScale="1">
        <p:scale>
          <a:sx n="44" d="100"/>
          <a:sy n="44" d="100"/>
        </p:scale>
        <p:origin x="1880" y="3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12/5/2023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Ben.Jevons@alask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extra.sf.adfg.state.ak.us/Guide/Entry/index.html#/2J3U8j5Y/saltwater/trip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xtra.sf.adfg.state.ak.us/Guide/Review/index.html#/2J3U8j5Y/logi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extra.sf.adfg.state.ak.us/Guide/Entry/index.html#/2J3U8j5Y/saltwater/trip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extra.sf.adfg.state.ak.us/Guide/Review/index.html#/2J3U8j5Y/log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E214-A6E6-458E-81AD-97EEDD9A7753}"/>
              </a:ext>
            </a:extLst>
          </p:cNvPr>
          <p:cNvSpPr>
            <a:spLocks noGrp="1"/>
          </p:cNvSpPr>
          <p:nvPr>
            <p:ph type="ctrTitle"/>
          </p:nvPr>
        </p:nvSpPr>
        <p:spPr>
          <a:xfrm>
            <a:off x="1685236" y="0"/>
            <a:ext cx="8821527" cy="1655763"/>
          </a:xfrm>
        </p:spPr>
        <p:txBody>
          <a:bodyPr>
            <a:noAutofit/>
          </a:bodyPr>
          <a:lstStyle/>
          <a:p>
            <a:pPr algn="ctr"/>
            <a:r>
              <a:rPr lang="en-US" sz="7200" b="1" dirty="0">
                <a:solidFill>
                  <a:schemeClr val="bg1"/>
                </a:solidFill>
              </a:rPr>
              <a:t>ADF&amp;G eLogbook</a:t>
            </a:r>
          </a:p>
        </p:txBody>
      </p:sp>
      <p:pic>
        <p:nvPicPr>
          <p:cNvPr id="4" name="Picture 3">
            <a:extLst>
              <a:ext uri="{FF2B5EF4-FFF2-40B4-BE49-F238E27FC236}">
                <a16:creationId xmlns:a16="http://schemas.microsoft.com/office/drawing/2014/main" id="{7C74A577-02DE-438E-B8E7-DF7189760038}"/>
              </a:ext>
            </a:extLst>
          </p:cNvPr>
          <p:cNvPicPr>
            <a:picLocks noChangeAspect="1"/>
          </p:cNvPicPr>
          <p:nvPr/>
        </p:nvPicPr>
        <p:blipFill>
          <a:blip r:embed="rId3"/>
          <a:stretch>
            <a:fillRect/>
          </a:stretch>
        </p:blipFill>
        <p:spPr>
          <a:xfrm>
            <a:off x="1127051" y="4266764"/>
            <a:ext cx="2274866" cy="2218184"/>
          </a:xfrm>
          <a:prstGeom prst="rect">
            <a:avLst/>
          </a:prstGeom>
          <a:ln w="28575">
            <a:noFill/>
          </a:ln>
        </p:spPr>
      </p:pic>
      <p:sp>
        <p:nvSpPr>
          <p:cNvPr id="6" name="Subtitle 2">
            <a:extLst>
              <a:ext uri="{FF2B5EF4-FFF2-40B4-BE49-F238E27FC236}">
                <a16:creationId xmlns:a16="http://schemas.microsoft.com/office/drawing/2014/main" id="{6F76FE1F-BDA4-48EC-B2DC-81EAE6BB4538}"/>
              </a:ext>
            </a:extLst>
          </p:cNvPr>
          <p:cNvSpPr txBox="1">
            <a:spLocks/>
          </p:cNvSpPr>
          <p:nvPr/>
        </p:nvSpPr>
        <p:spPr>
          <a:xfrm>
            <a:off x="1777217" y="2039027"/>
            <a:ext cx="8486941" cy="181606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sz="2400" b="1" dirty="0">
                <a:solidFill>
                  <a:schemeClr val="bg1"/>
                </a:solidFill>
              </a:rPr>
              <a:t>Division of Sport fish</a:t>
            </a:r>
          </a:p>
          <a:p>
            <a:pPr algn="ctr"/>
            <a:r>
              <a:rPr lang="en-US" sz="2400" b="1" dirty="0">
                <a:solidFill>
                  <a:schemeClr val="bg1"/>
                </a:solidFill>
              </a:rPr>
              <a:t>Guide registration and logbook programs  </a:t>
            </a:r>
          </a:p>
          <a:p>
            <a:pPr algn="ctr"/>
            <a:r>
              <a:rPr lang="en-US" sz="2400" b="1" dirty="0">
                <a:solidFill>
                  <a:schemeClr val="bg1"/>
                </a:solidFill>
              </a:rPr>
              <a:t>Ben Jevons </a:t>
            </a:r>
          </a:p>
          <a:p>
            <a:pPr algn="ctr"/>
            <a:r>
              <a:rPr lang="en-US" sz="2400" b="1" dirty="0">
                <a:solidFill>
                  <a:srgbClr val="00B0F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Ben.Jevons@alaska.gov</a:t>
            </a:r>
            <a:r>
              <a:rPr lang="en-US" sz="2400" b="1" dirty="0">
                <a:solidFill>
                  <a:srgbClr val="00B0F0"/>
                </a:solidFill>
                <a:latin typeface="Calibri" panose="020F0502020204030204" pitchFamily="34" charset="0"/>
                <a:cs typeface="Calibri" panose="020F0502020204030204" pitchFamily="34" charset="0"/>
              </a:rPr>
              <a:t> </a:t>
            </a:r>
          </a:p>
          <a:p>
            <a:pPr algn="ctr"/>
            <a:r>
              <a:rPr lang="en-US" sz="2400" b="1" dirty="0">
                <a:solidFill>
                  <a:schemeClr val="bg1"/>
                </a:solidFill>
              </a:rPr>
              <a:t>907-267-2299</a:t>
            </a:r>
          </a:p>
        </p:txBody>
      </p:sp>
      <p:pic>
        <p:nvPicPr>
          <p:cNvPr id="7" name="Picture 6">
            <a:extLst>
              <a:ext uri="{FF2B5EF4-FFF2-40B4-BE49-F238E27FC236}">
                <a16:creationId xmlns:a16="http://schemas.microsoft.com/office/drawing/2014/main" id="{FC0250C2-3C7C-48DC-ADC9-9C3997B3B0B8}"/>
              </a:ext>
            </a:extLst>
          </p:cNvPr>
          <p:cNvPicPr>
            <a:picLocks noChangeAspect="1"/>
          </p:cNvPicPr>
          <p:nvPr/>
        </p:nvPicPr>
        <p:blipFill>
          <a:blip r:embed="rId5"/>
          <a:stretch>
            <a:fillRect/>
          </a:stretch>
        </p:blipFill>
        <p:spPr>
          <a:xfrm>
            <a:off x="8420986" y="4448481"/>
            <a:ext cx="2785411" cy="1854749"/>
          </a:xfrm>
          <a:prstGeom prst="rect">
            <a:avLst/>
          </a:prstGeom>
        </p:spPr>
      </p:pic>
    </p:spTree>
    <p:extLst>
      <p:ext uri="{BB962C8B-B14F-4D97-AF65-F5344CB8AC3E}">
        <p14:creationId xmlns:p14="http://schemas.microsoft.com/office/powerpoint/2010/main" val="40668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16583-A8E6-4885-939B-D0FCB86F08E3}"/>
              </a:ext>
            </a:extLst>
          </p:cNvPr>
          <p:cNvSpPr>
            <a:spLocks noGrp="1"/>
          </p:cNvSpPr>
          <p:nvPr>
            <p:ph type="title"/>
          </p:nvPr>
        </p:nvSpPr>
        <p:spPr>
          <a:xfrm>
            <a:off x="1277264" y="8496"/>
            <a:ext cx="9905998" cy="1478570"/>
          </a:xfrm>
        </p:spPr>
        <p:txBody>
          <a:bodyPr>
            <a:normAutofit/>
          </a:bodyPr>
          <a:lstStyle/>
          <a:p>
            <a:r>
              <a:rPr lang="en-US" dirty="0">
                <a:solidFill>
                  <a:schemeClr val="bg1"/>
                </a:solidFill>
              </a:rPr>
              <a:t>outreach for 2025</a:t>
            </a:r>
          </a:p>
        </p:txBody>
      </p:sp>
      <p:pic>
        <p:nvPicPr>
          <p:cNvPr id="3" name="Picture 2">
            <a:extLst>
              <a:ext uri="{FF2B5EF4-FFF2-40B4-BE49-F238E27FC236}">
                <a16:creationId xmlns:a16="http://schemas.microsoft.com/office/drawing/2014/main" id="{FFF602FA-061E-E350-2E74-4DEF1827EF66}"/>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7" name="Picture 6">
            <a:extLst>
              <a:ext uri="{FF2B5EF4-FFF2-40B4-BE49-F238E27FC236}">
                <a16:creationId xmlns:a16="http://schemas.microsoft.com/office/drawing/2014/main" id="{A34ECE31-A3D4-89DE-2178-C0F8CF1BE58A}"/>
              </a:ext>
            </a:extLst>
          </p:cNvPr>
          <p:cNvPicPr>
            <a:picLocks noChangeAspect="1"/>
          </p:cNvPicPr>
          <p:nvPr/>
        </p:nvPicPr>
        <p:blipFill>
          <a:blip r:embed="rId4"/>
          <a:stretch>
            <a:fillRect/>
          </a:stretch>
        </p:blipFill>
        <p:spPr>
          <a:xfrm>
            <a:off x="9196610" y="64974"/>
            <a:ext cx="1718126" cy="1144066"/>
          </a:xfrm>
          <a:prstGeom prst="rect">
            <a:avLst/>
          </a:prstGeom>
        </p:spPr>
      </p:pic>
      <p:sp>
        <p:nvSpPr>
          <p:cNvPr id="14" name="Content Placeholder 2">
            <a:extLst>
              <a:ext uri="{FF2B5EF4-FFF2-40B4-BE49-F238E27FC236}">
                <a16:creationId xmlns:a16="http://schemas.microsoft.com/office/drawing/2014/main" id="{D88F109B-D878-9C6D-2004-D054E43787DA}"/>
              </a:ext>
            </a:extLst>
          </p:cNvPr>
          <p:cNvSpPr>
            <a:spLocks noGrp="1"/>
          </p:cNvSpPr>
          <p:nvPr>
            <p:ph idx="1"/>
          </p:nvPr>
        </p:nvSpPr>
        <p:spPr>
          <a:xfrm>
            <a:off x="1199845" y="1476827"/>
            <a:ext cx="10328694" cy="4825876"/>
          </a:xfrm>
        </p:spPr>
        <p:txBody>
          <a:bodyPr>
            <a:normAutofit/>
          </a:bodyPr>
          <a:lstStyle/>
          <a:p>
            <a:r>
              <a:rPr lang="en-US" sz="2800" dirty="0">
                <a:solidFill>
                  <a:schemeClr val="bg1"/>
                </a:solidFill>
              </a:rPr>
              <a:t>We will be conducting significant outreach between 2023-2025</a:t>
            </a:r>
          </a:p>
          <a:p>
            <a:pPr lvl="1"/>
            <a:r>
              <a:rPr lang="en-US" dirty="0">
                <a:solidFill>
                  <a:schemeClr val="bg1"/>
                </a:solidFill>
              </a:rPr>
              <a:t>Communication plan established and in action</a:t>
            </a:r>
          </a:p>
          <a:p>
            <a:pPr lvl="1"/>
            <a:r>
              <a:rPr lang="en-US" dirty="0">
                <a:solidFill>
                  <a:schemeClr val="bg1"/>
                </a:solidFill>
              </a:rPr>
              <a:t>Updated web page </a:t>
            </a:r>
          </a:p>
          <a:p>
            <a:pPr lvl="1"/>
            <a:r>
              <a:rPr lang="en-US" dirty="0">
                <a:solidFill>
                  <a:schemeClr val="bg1"/>
                </a:solidFill>
              </a:rPr>
              <a:t>Updated videos </a:t>
            </a:r>
          </a:p>
          <a:p>
            <a:pPr lvl="1"/>
            <a:r>
              <a:rPr lang="en-US" dirty="0">
                <a:solidFill>
                  <a:schemeClr val="bg1"/>
                </a:solidFill>
              </a:rPr>
              <a:t>Annual letter to industry </a:t>
            </a:r>
          </a:p>
          <a:p>
            <a:pPr lvl="1"/>
            <a:r>
              <a:rPr lang="en-US" dirty="0">
                <a:solidFill>
                  <a:schemeClr val="bg1"/>
                </a:solidFill>
              </a:rPr>
              <a:t>Webinars </a:t>
            </a:r>
          </a:p>
          <a:p>
            <a:pPr lvl="1"/>
            <a:r>
              <a:rPr lang="en-US" dirty="0">
                <a:solidFill>
                  <a:schemeClr val="bg1"/>
                </a:solidFill>
              </a:rPr>
              <a:t>Travel to critical ports </a:t>
            </a:r>
          </a:p>
          <a:p>
            <a:pPr lvl="1"/>
            <a:r>
              <a:rPr lang="en-US" dirty="0">
                <a:solidFill>
                  <a:schemeClr val="bg1"/>
                </a:solidFill>
              </a:rPr>
              <a:t>Enforcement meetings (AWT, NOAA OLE, USCG) </a:t>
            </a:r>
          </a:p>
          <a:p>
            <a:pPr lvl="1"/>
            <a:r>
              <a:rPr lang="en-US" dirty="0">
                <a:solidFill>
                  <a:schemeClr val="bg1"/>
                </a:solidFill>
              </a:rPr>
              <a:t>Ongoing technical support </a:t>
            </a:r>
          </a:p>
          <a:p>
            <a:pPr lvl="1"/>
            <a:r>
              <a:rPr lang="en-US" dirty="0">
                <a:solidFill>
                  <a:schemeClr val="bg1"/>
                </a:solidFill>
              </a:rPr>
              <a:t>Creel/port sampler/front office/tech training </a:t>
            </a:r>
          </a:p>
          <a:p>
            <a:pPr lvl="1"/>
            <a:endParaRPr lang="en-US" dirty="0">
              <a:solidFill>
                <a:schemeClr val="bg1"/>
              </a:solidFill>
            </a:endParaRPr>
          </a:p>
          <a:p>
            <a:pPr lvl="1"/>
            <a:endParaRPr lang="en-US" dirty="0">
              <a:solidFill>
                <a:schemeClr val="bg1"/>
              </a:solidFill>
            </a:endParaRPr>
          </a:p>
          <a:p>
            <a:pPr lvl="1"/>
            <a:endParaRPr lang="en-US" dirty="0">
              <a:solidFill>
                <a:schemeClr val="bg1"/>
              </a:solidFill>
            </a:endParaRPr>
          </a:p>
        </p:txBody>
      </p:sp>
      <p:pic>
        <p:nvPicPr>
          <p:cNvPr id="27" name="Picture 26">
            <a:extLst>
              <a:ext uri="{FF2B5EF4-FFF2-40B4-BE49-F238E27FC236}">
                <a16:creationId xmlns:a16="http://schemas.microsoft.com/office/drawing/2014/main" id="{7883B28F-4BA3-72D3-ACD4-E34778036386}"/>
              </a:ext>
            </a:extLst>
          </p:cNvPr>
          <p:cNvPicPr>
            <a:picLocks noChangeAspect="1"/>
          </p:cNvPicPr>
          <p:nvPr/>
        </p:nvPicPr>
        <p:blipFill>
          <a:blip r:embed="rId5"/>
          <a:stretch>
            <a:fillRect/>
          </a:stretch>
        </p:blipFill>
        <p:spPr>
          <a:xfrm>
            <a:off x="7648195" y="2200305"/>
            <a:ext cx="3343960" cy="4370185"/>
          </a:xfrm>
          <a:prstGeom prst="rect">
            <a:avLst/>
          </a:prstGeom>
          <a:ln>
            <a:solidFill>
              <a:schemeClr val="bg1"/>
            </a:solidFill>
          </a:ln>
        </p:spPr>
      </p:pic>
    </p:spTree>
    <p:extLst>
      <p:ext uri="{BB962C8B-B14F-4D97-AF65-F5344CB8AC3E}">
        <p14:creationId xmlns:p14="http://schemas.microsoft.com/office/powerpoint/2010/main" val="370851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2473234" y="1381005"/>
            <a:ext cx="6844937" cy="4384070"/>
          </a:xfrm>
        </p:spPr>
        <p:txBody>
          <a:bodyPr>
            <a:normAutofit fontScale="90000"/>
          </a:bodyPr>
          <a:lstStyle/>
          <a:p>
            <a:pPr algn="ctr"/>
            <a:r>
              <a:rPr lang="en-US" sz="4400" dirty="0">
                <a:solidFill>
                  <a:schemeClr val="bg1"/>
                </a:solidFill>
              </a:rPr>
              <a:t>Questions?</a:t>
            </a:r>
            <a:br>
              <a:rPr lang="en-US" sz="4400" dirty="0">
                <a:solidFill>
                  <a:schemeClr val="bg1"/>
                </a:solidFill>
              </a:rPr>
            </a:br>
            <a:br>
              <a:rPr lang="en-US" sz="4400" dirty="0">
                <a:solidFill>
                  <a:schemeClr val="bg1"/>
                </a:solidFill>
              </a:rPr>
            </a:br>
            <a:r>
              <a:rPr lang="en-US" sz="4400" dirty="0">
                <a:solidFill>
                  <a:schemeClr val="bg1"/>
                </a:solidFill>
              </a:rPr>
              <a:t>Let’s </a:t>
            </a:r>
            <a:r>
              <a:rPr lang="en-US" sz="4400" dirty="0">
                <a:solidFill>
                  <a:srgbClr val="00B0F0"/>
                </a:solidFill>
                <a:hlinkClick r:id="rId3">
                  <a:extLst>
                    <a:ext uri="{A12FA001-AC4F-418D-AE19-62706E023703}">
                      <ahyp:hlinkClr xmlns:ahyp="http://schemas.microsoft.com/office/drawing/2018/hyperlinkcolor" val="tx"/>
                    </a:ext>
                  </a:extLst>
                </a:hlinkClick>
              </a:rPr>
              <a:t>enter</a:t>
            </a:r>
            <a:r>
              <a:rPr lang="en-US" sz="4400" dirty="0">
                <a:solidFill>
                  <a:schemeClr val="bg1"/>
                </a:solidFill>
              </a:rPr>
              <a:t> and </a:t>
            </a:r>
            <a:r>
              <a:rPr lang="en-US" sz="4400" dirty="0">
                <a:solidFill>
                  <a:srgbClr val="00B0F0"/>
                </a:solidFill>
                <a:hlinkClick r:id="rId4">
                  <a:extLst>
                    <a:ext uri="{A12FA001-AC4F-418D-AE19-62706E023703}">
                      <ahyp:hlinkClr xmlns:ahyp="http://schemas.microsoft.com/office/drawing/2018/hyperlinkcolor" val="tx"/>
                    </a:ext>
                  </a:extLst>
                </a:hlinkClick>
              </a:rPr>
              <a:t>review</a:t>
            </a:r>
            <a:r>
              <a:rPr lang="en-US" sz="4400" dirty="0">
                <a:solidFill>
                  <a:srgbClr val="00B0F0"/>
                </a:solidFill>
              </a:rPr>
              <a:t> </a:t>
            </a:r>
            <a:r>
              <a:rPr lang="en-US" sz="4400" dirty="0">
                <a:solidFill>
                  <a:schemeClr val="bg1"/>
                </a:solidFill>
              </a:rPr>
              <a:t>a trip</a:t>
            </a:r>
            <a:br>
              <a:rPr lang="en-US" sz="4400" dirty="0">
                <a:solidFill>
                  <a:schemeClr val="bg1"/>
                </a:solidFill>
              </a:rPr>
            </a:br>
            <a:br>
              <a:rPr lang="en-US" sz="3100" dirty="0">
                <a:solidFill>
                  <a:srgbClr val="00B0F0"/>
                </a:solidFill>
              </a:rPr>
            </a:br>
            <a:br>
              <a:rPr lang="en-US" sz="3100" dirty="0">
                <a:solidFill>
                  <a:srgbClr val="00B0F0"/>
                </a:solidFill>
              </a:rPr>
            </a:br>
            <a:br>
              <a:rPr lang="en-US" sz="4400" dirty="0">
                <a:solidFill>
                  <a:schemeClr val="bg1"/>
                </a:solidFill>
              </a:rPr>
            </a:br>
            <a:endParaRPr lang="en-US" sz="4400" dirty="0">
              <a:solidFill>
                <a:schemeClr val="bg1"/>
              </a:solidFill>
            </a:endParaRPr>
          </a:p>
        </p:txBody>
      </p:sp>
      <p:pic>
        <p:nvPicPr>
          <p:cNvPr id="3" name="Picture 2">
            <a:extLst>
              <a:ext uri="{FF2B5EF4-FFF2-40B4-BE49-F238E27FC236}">
                <a16:creationId xmlns:a16="http://schemas.microsoft.com/office/drawing/2014/main" id="{CDA2606E-D77B-616A-F84F-885477CF11A3}"/>
              </a:ext>
            </a:extLst>
          </p:cNvPr>
          <p:cNvPicPr>
            <a:picLocks noChangeAspect="1"/>
          </p:cNvPicPr>
          <p:nvPr/>
        </p:nvPicPr>
        <p:blipFill>
          <a:blip r:embed="rId5"/>
          <a:stretch>
            <a:fillRect/>
          </a:stretch>
        </p:blipFill>
        <p:spPr>
          <a:xfrm>
            <a:off x="10918346" y="44394"/>
            <a:ext cx="1220386" cy="1189978"/>
          </a:xfrm>
          <a:prstGeom prst="rect">
            <a:avLst/>
          </a:prstGeom>
          <a:ln w="28575">
            <a:noFill/>
          </a:ln>
        </p:spPr>
      </p:pic>
      <p:pic>
        <p:nvPicPr>
          <p:cNvPr id="4" name="Picture 3">
            <a:extLst>
              <a:ext uri="{FF2B5EF4-FFF2-40B4-BE49-F238E27FC236}">
                <a16:creationId xmlns:a16="http://schemas.microsoft.com/office/drawing/2014/main" id="{81C8BEE2-E72B-E70B-CC64-25E7DC8F94D7}"/>
              </a:ext>
            </a:extLst>
          </p:cNvPr>
          <p:cNvPicPr>
            <a:picLocks noChangeAspect="1"/>
          </p:cNvPicPr>
          <p:nvPr/>
        </p:nvPicPr>
        <p:blipFill>
          <a:blip r:embed="rId6"/>
          <a:stretch>
            <a:fillRect/>
          </a:stretch>
        </p:blipFill>
        <p:spPr>
          <a:xfrm>
            <a:off x="9196610" y="64974"/>
            <a:ext cx="1718126" cy="1144066"/>
          </a:xfrm>
          <a:prstGeom prst="rect">
            <a:avLst/>
          </a:prstGeom>
        </p:spPr>
      </p:pic>
    </p:spTree>
    <p:extLst>
      <p:ext uri="{BB962C8B-B14F-4D97-AF65-F5344CB8AC3E}">
        <p14:creationId xmlns:p14="http://schemas.microsoft.com/office/powerpoint/2010/main" val="2960169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1366373" y="-86799"/>
            <a:ext cx="9905998" cy="1478570"/>
          </a:xfrm>
        </p:spPr>
        <p:txBody>
          <a:bodyPr>
            <a:normAutofit/>
          </a:bodyPr>
          <a:lstStyle/>
          <a:p>
            <a:r>
              <a:rPr lang="en-US" sz="4400" dirty="0">
                <a:solidFill>
                  <a:schemeClr val="bg1"/>
                </a:solidFill>
              </a:rPr>
              <a:t>Why the transition?</a:t>
            </a:r>
          </a:p>
        </p:txBody>
      </p:sp>
      <p:sp>
        <p:nvSpPr>
          <p:cNvPr id="3" name="Content Placeholder 2">
            <a:extLst>
              <a:ext uri="{FF2B5EF4-FFF2-40B4-BE49-F238E27FC236}">
                <a16:creationId xmlns:a16="http://schemas.microsoft.com/office/drawing/2014/main" id="{62272A59-1C40-42FA-8628-247C4DBBACBF}"/>
              </a:ext>
            </a:extLst>
          </p:cNvPr>
          <p:cNvSpPr>
            <a:spLocks noGrp="1"/>
          </p:cNvSpPr>
          <p:nvPr>
            <p:ph idx="1"/>
          </p:nvPr>
        </p:nvSpPr>
        <p:spPr/>
        <p:txBody>
          <a:bodyPr/>
          <a:lstStyle/>
          <a:p>
            <a:pPr marL="0" indent="0">
              <a:buNone/>
            </a:pPr>
            <a:r>
              <a:rPr lang="en-US" dirty="0">
                <a:solidFill>
                  <a:schemeClr val="bg1"/>
                </a:solidFill>
              </a:rPr>
              <a:t>	</a:t>
            </a:r>
          </a:p>
        </p:txBody>
      </p:sp>
      <p:pic>
        <p:nvPicPr>
          <p:cNvPr id="4" name="Picture 3">
            <a:extLst>
              <a:ext uri="{FF2B5EF4-FFF2-40B4-BE49-F238E27FC236}">
                <a16:creationId xmlns:a16="http://schemas.microsoft.com/office/drawing/2014/main" id="{F8B287F1-0F2A-4242-B6FA-7D86B9254162}"/>
              </a:ext>
            </a:extLst>
          </p:cNvPr>
          <p:cNvPicPr>
            <a:picLocks noChangeAspect="1"/>
          </p:cNvPicPr>
          <p:nvPr/>
        </p:nvPicPr>
        <p:blipFill>
          <a:blip r:embed="rId3"/>
          <a:stretch>
            <a:fillRect/>
          </a:stretch>
        </p:blipFill>
        <p:spPr>
          <a:xfrm>
            <a:off x="9832568" y="1472474"/>
            <a:ext cx="1516353" cy="1478570"/>
          </a:xfrm>
          <a:prstGeom prst="rect">
            <a:avLst/>
          </a:prstGeom>
          <a:ln w="28575">
            <a:noFill/>
          </a:ln>
        </p:spPr>
      </p:pic>
      <p:pic>
        <p:nvPicPr>
          <p:cNvPr id="5" name="Picture 4">
            <a:extLst>
              <a:ext uri="{FF2B5EF4-FFF2-40B4-BE49-F238E27FC236}">
                <a16:creationId xmlns:a16="http://schemas.microsoft.com/office/drawing/2014/main" id="{500BDD65-341A-4538-B47C-68EBC85CE2A2}"/>
              </a:ext>
            </a:extLst>
          </p:cNvPr>
          <p:cNvPicPr>
            <a:picLocks noChangeAspect="1"/>
          </p:cNvPicPr>
          <p:nvPr/>
        </p:nvPicPr>
        <p:blipFill>
          <a:blip r:embed="rId4"/>
          <a:stretch>
            <a:fillRect/>
          </a:stretch>
        </p:blipFill>
        <p:spPr>
          <a:xfrm>
            <a:off x="9547096" y="3187906"/>
            <a:ext cx="2100691" cy="1398808"/>
          </a:xfrm>
          <a:prstGeom prst="rect">
            <a:avLst/>
          </a:prstGeom>
        </p:spPr>
      </p:pic>
      <p:sp>
        <p:nvSpPr>
          <p:cNvPr id="6" name="Content Placeholder 2">
            <a:extLst>
              <a:ext uri="{FF2B5EF4-FFF2-40B4-BE49-F238E27FC236}">
                <a16:creationId xmlns:a16="http://schemas.microsoft.com/office/drawing/2014/main" id="{F21BFE25-EAD0-49D9-8500-A02D94381C04}"/>
              </a:ext>
            </a:extLst>
          </p:cNvPr>
          <p:cNvSpPr txBox="1">
            <a:spLocks/>
          </p:cNvSpPr>
          <p:nvPr/>
        </p:nvSpPr>
        <p:spPr>
          <a:xfrm>
            <a:off x="2329213" y="1207287"/>
            <a:ext cx="7217883" cy="519714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bg1"/>
                </a:solidFill>
              </a:rPr>
              <a:t>Timelier</a:t>
            </a:r>
            <a:r>
              <a:rPr lang="en-US" dirty="0">
                <a:solidFill>
                  <a:schemeClr val="bg1">
                    <a:lumMod val="95000"/>
                    <a:lumOff val="5000"/>
                  </a:schemeClr>
                </a:solidFill>
              </a:rPr>
              <a:t> data for management</a:t>
            </a:r>
          </a:p>
          <a:p>
            <a:r>
              <a:rPr lang="en-US" dirty="0">
                <a:solidFill>
                  <a:schemeClr val="bg1">
                    <a:lumMod val="95000"/>
                    <a:lumOff val="5000"/>
                  </a:schemeClr>
                </a:solidFill>
              </a:rPr>
              <a:t>A user-friendly, electronic interface (paper-free)</a:t>
            </a:r>
          </a:p>
          <a:p>
            <a:r>
              <a:rPr lang="en-US" dirty="0">
                <a:solidFill>
                  <a:schemeClr val="bg1">
                    <a:lumMod val="95000"/>
                    <a:lumOff val="5000"/>
                  </a:schemeClr>
                </a:solidFill>
              </a:rPr>
              <a:t>Efficient data collection (no papers to lose, less error messages, and no runs to the drop-box/post office)</a:t>
            </a:r>
          </a:p>
          <a:p>
            <a:r>
              <a:rPr lang="en-US" dirty="0">
                <a:solidFill>
                  <a:schemeClr val="bg1">
                    <a:lumMod val="95000"/>
                    <a:lumOff val="5000"/>
                  </a:schemeClr>
                </a:solidFill>
              </a:rPr>
              <a:t>Cost-effective</a:t>
            </a:r>
          </a:p>
          <a:p>
            <a:r>
              <a:rPr lang="en-US" dirty="0">
                <a:solidFill>
                  <a:schemeClr val="bg1">
                    <a:lumMod val="95000"/>
                    <a:lumOff val="5000"/>
                  </a:schemeClr>
                </a:solidFill>
              </a:rPr>
              <a:t>Gives back to the industry: </a:t>
            </a:r>
          </a:p>
        </p:txBody>
      </p:sp>
      <p:pic>
        <p:nvPicPr>
          <p:cNvPr id="7" name="Picture 6" descr="A close up of a clock&#10;&#10;Description automatically generated">
            <a:extLst>
              <a:ext uri="{FF2B5EF4-FFF2-40B4-BE49-F238E27FC236}">
                <a16:creationId xmlns:a16="http://schemas.microsoft.com/office/drawing/2014/main" id="{17CA4870-76D3-4CA4-B0C9-6CE8853D1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183" y="1365118"/>
            <a:ext cx="761870" cy="74599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343035D-29BC-4E84-B4F3-723BE9280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959" y="2361032"/>
            <a:ext cx="979127" cy="882223"/>
          </a:xfrm>
          <a:prstGeom prst="rect">
            <a:avLst/>
          </a:prstGeom>
        </p:spPr>
      </p:pic>
      <p:pic>
        <p:nvPicPr>
          <p:cNvPr id="9" name="Picture 8" descr="A close up of a logo&#10;&#10;Description automatically generated">
            <a:extLst>
              <a:ext uri="{FF2B5EF4-FFF2-40B4-BE49-F238E27FC236}">
                <a16:creationId xmlns:a16="http://schemas.microsoft.com/office/drawing/2014/main" id="{9D32635D-CA26-4438-BB6F-412E221CE0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974" y="3493171"/>
            <a:ext cx="761869" cy="875664"/>
          </a:xfrm>
          <a:prstGeom prst="rect">
            <a:avLst/>
          </a:prstGeom>
        </p:spPr>
      </p:pic>
      <p:sp>
        <p:nvSpPr>
          <p:cNvPr id="10" name="TextBox 9">
            <a:extLst>
              <a:ext uri="{FF2B5EF4-FFF2-40B4-BE49-F238E27FC236}">
                <a16:creationId xmlns:a16="http://schemas.microsoft.com/office/drawing/2014/main" id="{F793E9EA-DAEA-4C3C-8861-F1B0E1B6721D}"/>
              </a:ext>
            </a:extLst>
          </p:cNvPr>
          <p:cNvSpPr txBox="1"/>
          <p:nvPr/>
        </p:nvSpPr>
        <p:spPr>
          <a:xfrm>
            <a:off x="1984880" y="4266557"/>
            <a:ext cx="9287491" cy="2246769"/>
          </a:xfrm>
          <a:prstGeom prst="rect">
            <a:avLst/>
          </a:prstGeom>
          <a:noFill/>
        </p:spPr>
        <p:txBody>
          <a:bodyPr wrap="square" rtlCol="0">
            <a:spAutoFit/>
          </a:bodyPr>
          <a:lstStyle/>
          <a:p>
            <a:pPr algn="ctr"/>
            <a:endParaRPr lang="en-US" sz="3600" dirty="0">
              <a:solidFill>
                <a:schemeClr val="bg1">
                  <a:lumMod val="95000"/>
                  <a:lumOff val="5000"/>
                </a:schemeClr>
              </a:solidFill>
            </a:endParaRPr>
          </a:p>
          <a:p>
            <a:pPr algn="ctr"/>
            <a:r>
              <a:rPr lang="en-US" sz="3600" dirty="0">
                <a:solidFill>
                  <a:schemeClr val="bg1">
                    <a:lumMod val="95000"/>
                    <a:lumOff val="5000"/>
                  </a:schemeClr>
                </a:solidFill>
              </a:rPr>
              <a:t>All electronically-submitted trip history will be maintained for business owners’ use. </a:t>
            </a:r>
          </a:p>
          <a:p>
            <a:endParaRPr lang="en-US" sz="3200" dirty="0"/>
          </a:p>
        </p:txBody>
      </p:sp>
      <p:pic>
        <p:nvPicPr>
          <p:cNvPr id="11" name="Picture 10" descr="A close up of a logo&#10;&#10;Description automatically generated">
            <a:extLst>
              <a:ext uri="{FF2B5EF4-FFF2-40B4-BE49-F238E27FC236}">
                <a16:creationId xmlns:a16="http://schemas.microsoft.com/office/drawing/2014/main" id="{ABDEC843-5A0A-4FE6-85B8-FDDEAFBC56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811" y="4539396"/>
            <a:ext cx="1254365" cy="1251805"/>
          </a:xfrm>
          <a:prstGeom prst="rect">
            <a:avLst/>
          </a:prstGeom>
        </p:spPr>
      </p:pic>
    </p:spTree>
    <p:extLst>
      <p:ext uri="{BB962C8B-B14F-4D97-AF65-F5344CB8AC3E}">
        <p14:creationId xmlns:p14="http://schemas.microsoft.com/office/powerpoint/2010/main" val="207175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1461837" y="1741200"/>
            <a:ext cx="7761548" cy="3158335"/>
          </a:xfrm>
        </p:spPr>
        <p:txBody>
          <a:bodyPr>
            <a:normAutofit fontScale="90000"/>
          </a:bodyPr>
          <a:lstStyle/>
          <a:p>
            <a:br>
              <a:rPr lang="en-US" sz="6000" dirty="0">
                <a:solidFill>
                  <a:schemeClr val="bg1"/>
                </a:solidFill>
              </a:rPr>
            </a:br>
            <a:r>
              <a:rPr lang="en-US" sz="4400" dirty="0">
                <a:solidFill>
                  <a:srgbClr val="00B0F0"/>
                </a:solidFill>
                <a:hlinkClick r:id="rId3">
                  <a:extLst>
                    <a:ext uri="{A12FA001-AC4F-418D-AE19-62706E023703}">
                      <ahyp:hlinkClr xmlns:ahyp="http://schemas.microsoft.com/office/drawing/2018/hyperlinkcolor" val="tx"/>
                    </a:ext>
                  </a:extLst>
                </a:hlinkClick>
              </a:rPr>
              <a:t>https://extra.sf.adfg.state.ak.us/Guide/Entry/index.html#/2J3U8j5Y/saltwater/trips</a:t>
            </a:r>
            <a:br>
              <a:rPr lang="en-US" sz="4400" dirty="0">
                <a:solidFill>
                  <a:srgbClr val="00B0F0"/>
                </a:solidFill>
              </a:rPr>
            </a:br>
            <a:br>
              <a:rPr lang="en-US" sz="4400" dirty="0">
                <a:solidFill>
                  <a:srgbClr val="00B0F0"/>
                </a:solidFill>
              </a:rPr>
            </a:br>
            <a:r>
              <a:rPr lang="en-US" sz="4400" dirty="0">
                <a:solidFill>
                  <a:srgbClr val="00B0F0"/>
                </a:solidFill>
                <a:hlinkClick r:id="rId4">
                  <a:extLst>
                    <a:ext uri="{A12FA001-AC4F-418D-AE19-62706E023703}">
                      <ahyp:hlinkClr xmlns:ahyp="http://schemas.microsoft.com/office/drawing/2018/hyperlinkcolor" val="tx"/>
                    </a:ext>
                  </a:extLst>
                </a:hlinkClick>
              </a:rPr>
              <a:t>https://extra.sf.adfg.state.ak.us/Guide/Review/index.html#/2J3U8j5Y/login</a:t>
            </a:r>
            <a:br>
              <a:rPr lang="en-US" sz="4400" dirty="0">
                <a:solidFill>
                  <a:srgbClr val="00B0F0"/>
                </a:solidFill>
              </a:rPr>
            </a:br>
            <a:endParaRPr lang="en-US" sz="4400" dirty="0">
              <a:solidFill>
                <a:schemeClr val="bg1"/>
              </a:solidFill>
            </a:endParaRPr>
          </a:p>
        </p:txBody>
      </p:sp>
      <p:pic>
        <p:nvPicPr>
          <p:cNvPr id="5" name="Picture 4">
            <a:extLst>
              <a:ext uri="{FF2B5EF4-FFF2-40B4-BE49-F238E27FC236}">
                <a16:creationId xmlns:a16="http://schemas.microsoft.com/office/drawing/2014/main" id="{B196D98F-D50D-4C7D-9D5F-E6D3F869A7A2}"/>
              </a:ext>
            </a:extLst>
          </p:cNvPr>
          <p:cNvPicPr>
            <a:picLocks noChangeAspect="1"/>
          </p:cNvPicPr>
          <p:nvPr/>
        </p:nvPicPr>
        <p:blipFill>
          <a:blip r:embed="rId5"/>
          <a:stretch>
            <a:fillRect/>
          </a:stretch>
        </p:blipFill>
        <p:spPr>
          <a:xfrm>
            <a:off x="9936841" y="1265518"/>
            <a:ext cx="1815219" cy="1769989"/>
          </a:xfrm>
          <a:prstGeom prst="rect">
            <a:avLst/>
          </a:prstGeom>
          <a:ln w="28575">
            <a:noFill/>
          </a:ln>
        </p:spPr>
      </p:pic>
      <p:pic>
        <p:nvPicPr>
          <p:cNvPr id="6" name="Picture 5">
            <a:extLst>
              <a:ext uri="{FF2B5EF4-FFF2-40B4-BE49-F238E27FC236}">
                <a16:creationId xmlns:a16="http://schemas.microsoft.com/office/drawing/2014/main" id="{9CAF3C9F-3ED9-409A-81AF-A25BEC3A22A0}"/>
              </a:ext>
            </a:extLst>
          </p:cNvPr>
          <p:cNvPicPr>
            <a:picLocks noChangeAspect="1"/>
          </p:cNvPicPr>
          <p:nvPr/>
        </p:nvPicPr>
        <p:blipFill>
          <a:blip r:embed="rId6"/>
          <a:stretch>
            <a:fillRect/>
          </a:stretch>
        </p:blipFill>
        <p:spPr>
          <a:xfrm>
            <a:off x="9898366" y="3500727"/>
            <a:ext cx="2100691" cy="1398808"/>
          </a:xfrm>
          <a:prstGeom prst="rect">
            <a:avLst/>
          </a:prstGeom>
        </p:spPr>
      </p:pic>
    </p:spTree>
    <p:extLst>
      <p:ext uri="{BB962C8B-B14F-4D97-AF65-F5344CB8AC3E}">
        <p14:creationId xmlns:p14="http://schemas.microsoft.com/office/powerpoint/2010/main" val="109213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4337001" y="227516"/>
            <a:ext cx="9905998" cy="1478570"/>
          </a:xfrm>
        </p:spPr>
        <p:txBody>
          <a:bodyPr>
            <a:normAutofit/>
          </a:bodyPr>
          <a:lstStyle/>
          <a:p>
            <a:r>
              <a:rPr lang="en-US" sz="4400" dirty="0">
                <a:solidFill>
                  <a:schemeClr val="bg1"/>
                </a:solidFill>
              </a:rPr>
              <a:t>Agenda:</a:t>
            </a:r>
          </a:p>
        </p:txBody>
      </p:sp>
      <p:sp>
        <p:nvSpPr>
          <p:cNvPr id="3" name="Content Placeholder 2">
            <a:extLst>
              <a:ext uri="{FF2B5EF4-FFF2-40B4-BE49-F238E27FC236}">
                <a16:creationId xmlns:a16="http://schemas.microsoft.com/office/drawing/2014/main" id="{62272A59-1C40-42FA-8628-247C4DBBACBF}"/>
              </a:ext>
            </a:extLst>
          </p:cNvPr>
          <p:cNvSpPr>
            <a:spLocks noGrp="1"/>
          </p:cNvSpPr>
          <p:nvPr>
            <p:ph idx="1"/>
          </p:nvPr>
        </p:nvSpPr>
        <p:spPr>
          <a:xfrm>
            <a:off x="4243610" y="1392162"/>
            <a:ext cx="9905999" cy="5177246"/>
          </a:xfrm>
        </p:spPr>
        <p:txBody>
          <a:bodyPr>
            <a:normAutofit fontScale="85000" lnSpcReduction="20000"/>
          </a:bodyPr>
          <a:lstStyle/>
          <a:p>
            <a:r>
              <a:rPr lang="en-US" sz="2800" dirty="0">
                <a:solidFill>
                  <a:schemeClr val="bg1"/>
                </a:solidFill>
              </a:rPr>
              <a:t>Why 2025?</a:t>
            </a:r>
          </a:p>
          <a:p>
            <a:r>
              <a:rPr lang="en-US" sz="2800" dirty="0">
                <a:solidFill>
                  <a:schemeClr val="bg1"/>
                </a:solidFill>
              </a:rPr>
              <a:t>Benefits to you </a:t>
            </a:r>
          </a:p>
          <a:p>
            <a:r>
              <a:rPr lang="en-US" sz="2800" dirty="0">
                <a:solidFill>
                  <a:schemeClr val="bg1"/>
                </a:solidFill>
              </a:rPr>
              <a:t>eLogbook at a glance</a:t>
            </a:r>
          </a:p>
          <a:p>
            <a:r>
              <a:rPr lang="en-US" sz="2800" dirty="0">
                <a:solidFill>
                  <a:schemeClr val="bg1"/>
                </a:solidFill>
              </a:rPr>
              <a:t>Outreach	</a:t>
            </a:r>
          </a:p>
          <a:p>
            <a:r>
              <a:rPr lang="en-US" sz="2800" dirty="0">
                <a:solidFill>
                  <a:schemeClr val="bg1"/>
                </a:solidFill>
              </a:rPr>
              <a:t>Questions</a:t>
            </a:r>
          </a:p>
          <a:p>
            <a:pPr marL="0" indent="0">
              <a:buNone/>
            </a:pPr>
            <a:r>
              <a:rPr lang="en-US" sz="2800" dirty="0">
                <a:solidFill>
                  <a:schemeClr val="bg1"/>
                </a:solidFill>
              </a:rPr>
              <a:t>If time/interest: 			</a:t>
            </a:r>
          </a:p>
          <a:p>
            <a:r>
              <a:rPr lang="en-US" sz="2800" dirty="0">
                <a:solidFill>
                  <a:schemeClr val="bg1"/>
                </a:solidFill>
              </a:rPr>
              <a:t>Entering a trip			</a:t>
            </a:r>
            <a:r>
              <a:rPr lang="en-US" sz="2400" dirty="0">
                <a:solidFill>
                  <a:schemeClr val="bg1"/>
                </a:solidFill>
              </a:rPr>
              <a:t>			</a:t>
            </a:r>
          </a:p>
          <a:p>
            <a:r>
              <a:rPr lang="en-US" sz="2800" dirty="0">
                <a:solidFill>
                  <a:schemeClr val="bg1"/>
                </a:solidFill>
              </a:rPr>
              <a:t>Reviewing your trip		</a:t>
            </a:r>
          </a:p>
          <a:p>
            <a:r>
              <a:rPr lang="en-US" sz="2800" dirty="0">
                <a:solidFill>
                  <a:schemeClr val="bg1"/>
                </a:solidFill>
              </a:rPr>
              <a:t>Configuration	</a:t>
            </a:r>
          </a:p>
          <a:p>
            <a:r>
              <a:rPr lang="en-US" sz="2800" dirty="0">
                <a:solidFill>
                  <a:schemeClr val="bg1"/>
                </a:solidFill>
              </a:rPr>
              <a:t>Questions 					</a:t>
            </a:r>
          </a:p>
        </p:txBody>
      </p:sp>
      <p:pic>
        <p:nvPicPr>
          <p:cNvPr id="4" name="Picture 3">
            <a:extLst>
              <a:ext uri="{FF2B5EF4-FFF2-40B4-BE49-F238E27FC236}">
                <a16:creationId xmlns:a16="http://schemas.microsoft.com/office/drawing/2014/main" id="{E0141CFC-BEB8-5248-5F6D-87EC1AEE199C}"/>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8" name="Picture 7">
            <a:extLst>
              <a:ext uri="{FF2B5EF4-FFF2-40B4-BE49-F238E27FC236}">
                <a16:creationId xmlns:a16="http://schemas.microsoft.com/office/drawing/2014/main" id="{08477FDC-06FD-B1D8-5B05-6BEC996AA961}"/>
              </a:ext>
            </a:extLst>
          </p:cNvPr>
          <p:cNvPicPr>
            <a:picLocks noChangeAspect="1"/>
          </p:cNvPicPr>
          <p:nvPr/>
        </p:nvPicPr>
        <p:blipFill>
          <a:blip r:embed="rId4"/>
          <a:stretch>
            <a:fillRect/>
          </a:stretch>
        </p:blipFill>
        <p:spPr>
          <a:xfrm>
            <a:off x="9196610" y="64974"/>
            <a:ext cx="1718126" cy="1144066"/>
          </a:xfrm>
          <a:prstGeom prst="rect">
            <a:avLst/>
          </a:prstGeom>
        </p:spPr>
      </p:pic>
    </p:spTree>
    <p:extLst>
      <p:ext uri="{BB962C8B-B14F-4D97-AF65-F5344CB8AC3E}">
        <p14:creationId xmlns:p14="http://schemas.microsoft.com/office/powerpoint/2010/main" val="249309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1366373" y="-86799"/>
            <a:ext cx="9905998" cy="1478570"/>
          </a:xfrm>
        </p:spPr>
        <p:txBody>
          <a:bodyPr>
            <a:normAutofit/>
          </a:bodyPr>
          <a:lstStyle/>
          <a:p>
            <a:r>
              <a:rPr lang="en-US" sz="4400" dirty="0">
                <a:solidFill>
                  <a:schemeClr val="bg1"/>
                </a:solidFill>
              </a:rPr>
              <a:t>Why statewide in 2025?</a:t>
            </a:r>
          </a:p>
        </p:txBody>
      </p:sp>
      <p:sp>
        <p:nvSpPr>
          <p:cNvPr id="6" name="Content Placeholder 2">
            <a:extLst>
              <a:ext uri="{FF2B5EF4-FFF2-40B4-BE49-F238E27FC236}">
                <a16:creationId xmlns:a16="http://schemas.microsoft.com/office/drawing/2014/main" id="{F21BFE25-EAD0-49D9-8500-A02D94381C04}"/>
              </a:ext>
            </a:extLst>
          </p:cNvPr>
          <p:cNvSpPr txBox="1">
            <a:spLocks/>
          </p:cNvSpPr>
          <p:nvPr/>
        </p:nvSpPr>
        <p:spPr>
          <a:xfrm>
            <a:off x="2329213" y="1207287"/>
            <a:ext cx="7217883" cy="519714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solidFill>
                <a:schemeClr val="bg1">
                  <a:lumMod val="95000"/>
                  <a:lumOff val="5000"/>
                </a:schemeClr>
              </a:solidFill>
            </a:endParaRPr>
          </a:p>
        </p:txBody>
      </p:sp>
      <p:sp>
        <p:nvSpPr>
          <p:cNvPr id="12" name="Content Placeholder 2">
            <a:extLst>
              <a:ext uri="{FF2B5EF4-FFF2-40B4-BE49-F238E27FC236}">
                <a16:creationId xmlns:a16="http://schemas.microsoft.com/office/drawing/2014/main" id="{3D09DD01-F28D-4FAF-8E2A-ED73170C5AB4}"/>
              </a:ext>
            </a:extLst>
          </p:cNvPr>
          <p:cNvSpPr txBox="1">
            <a:spLocks/>
          </p:cNvSpPr>
          <p:nvPr/>
        </p:nvSpPr>
        <p:spPr>
          <a:xfrm>
            <a:off x="838164" y="1391771"/>
            <a:ext cx="8851668" cy="46306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spcBef>
                <a:spcPts val="0"/>
              </a:spcBef>
              <a:buNone/>
              <a:tabLst>
                <a:tab pos="685800" algn="l"/>
              </a:tabLst>
            </a:pPr>
            <a:r>
              <a:rPr lang="en-US" sz="1400" b="1" dirty="0">
                <a:solidFill>
                  <a:schemeClr val="bg1"/>
                </a:solidFill>
                <a:effectLst/>
                <a:latin typeface="Times New Roman" panose="02020603050405020304" pitchFamily="18" charset="0"/>
                <a:ea typeface="Times New Roman" panose="02020603050405020304" pitchFamily="18" charset="0"/>
              </a:rPr>
              <a:t>Communication Plan for the Mandatory eLogbook Reporting of Saltwater Charter Activity in Alaska beginning in 2025</a:t>
            </a:r>
            <a:endParaRPr lang="en-US" sz="1400" i="1" dirty="0">
              <a:solidFill>
                <a:schemeClr val="bg1"/>
              </a:solidFill>
              <a:effectLst/>
              <a:latin typeface="Times New Roman" panose="02020603050405020304" pitchFamily="18" charset="0"/>
              <a:ea typeface="Times New Roman" panose="02020603050405020304" pitchFamily="18" charset="0"/>
            </a:endParaRPr>
          </a:p>
          <a:p>
            <a:pPr marL="0" indent="0" algn="just">
              <a:lnSpc>
                <a:spcPct val="100000"/>
              </a:lnSpc>
              <a:spcBef>
                <a:spcPts val="0"/>
              </a:spcBef>
              <a:buNone/>
              <a:tabLst>
                <a:tab pos="685800" algn="l"/>
              </a:tabLst>
            </a:pPr>
            <a:r>
              <a:rPr lang="en-US" sz="1200" i="1" dirty="0">
                <a:solidFill>
                  <a:schemeClr val="bg1"/>
                </a:solidFill>
                <a:effectLst/>
                <a:latin typeface="Times New Roman" panose="02020603050405020304" pitchFamily="18" charset="0"/>
                <a:ea typeface="Times New Roman" panose="02020603050405020304" pitchFamily="18" charset="0"/>
              </a:rPr>
              <a:t>Thru: Tom Taube </a:t>
            </a:r>
          </a:p>
          <a:p>
            <a:pPr marL="0" indent="0" algn="just">
              <a:lnSpc>
                <a:spcPct val="100000"/>
              </a:lnSpc>
              <a:spcBef>
                <a:spcPts val="0"/>
              </a:spcBef>
              <a:buNone/>
              <a:tabLst>
                <a:tab pos="685800" algn="l"/>
              </a:tabLst>
            </a:pPr>
            <a:r>
              <a:rPr lang="en-US" sz="1200" i="1" dirty="0">
                <a:solidFill>
                  <a:schemeClr val="bg1"/>
                </a:solidFill>
                <a:latin typeface="Times New Roman" panose="02020603050405020304" pitchFamily="18" charset="0"/>
                <a:ea typeface="Times New Roman" panose="02020603050405020304" pitchFamily="18" charset="0"/>
              </a:rPr>
              <a:t>From: Ben Jevons </a:t>
            </a:r>
          </a:p>
          <a:p>
            <a:pPr marL="0" indent="0" algn="just">
              <a:lnSpc>
                <a:spcPct val="100000"/>
              </a:lnSpc>
              <a:spcBef>
                <a:spcPts val="0"/>
              </a:spcBef>
              <a:buNone/>
              <a:tabLst>
                <a:tab pos="685800" algn="l"/>
              </a:tabLst>
            </a:pPr>
            <a:r>
              <a:rPr lang="en-US" sz="1200" i="1" dirty="0">
                <a:solidFill>
                  <a:schemeClr val="bg1"/>
                </a:solidFill>
                <a:effectLst/>
                <a:latin typeface="Times New Roman" panose="02020603050405020304" pitchFamily="18" charset="0"/>
                <a:ea typeface="Times New Roman" panose="02020603050405020304" pitchFamily="18" charset="0"/>
              </a:rPr>
              <a:t>The successful implementation of mandatory electronic reporting for the charter sector in Southeast Alaska has proven beneficial to both industry and the Department through demonstrated increase in logbook data collection efficiency, as well as timelier charter fishery data. Users of the electronic logbook have been active in providing feedback to improve the interface and the utility of data summaries available through the application. Recent restrictions to saltwater species throughout the state have highlighted the need for more accurate and timelier reporting in all regions. Considering the success in Southeast, the Department has decided to mandate electronic reporting for saltwater charter logbooks (eLogbook) statewide to promote timely and responsive fisheries management for marine species in all saltwater areas. </a:t>
            </a:r>
            <a:endParaRPr lang="en-US" sz="1200" i="1" dirty="0">
              <a:solidFill>
                <a:schemeClr val="bg1"/>
              </a:solidFill>
              <a:latin typeface="Times New Roman" panose="02020603050405020304" pitchFamily="18" charset="0"/>
              <a:ea typeface="Times New Roman" panose="02020603050405020304" pitchFamily="18" charset="0"/>
            </a:endParaRPr>
          </a:p>
          <a:p>
            <a:pPr marL="0" indent="0" algn="just">
              <a:lnSpc>
                <a:spcPct val="100000"/>
              </a:lnSpc>
              <a:spcBef>
                <a:spcPts val="0"/>
              </a:spcBef>
              <a:buNone/>
              <a:tabLst>
                <a:tab pos="685800" algn="l"/>
              </a:tabLst>
            </a:pPr>
            <a:endParaRPr lang="en-US" sz="1600" i="1" dirty="0">
              <a:solidFill>
                <a:schemeClr val="bg1"/>
              </a:solidFill>
              <a:effectLst/>
              <a:latin typeface="Times New Roman" panose="02020603050405020304" pitchFamily="18" charset="0"/>
              <a:ea typeface="Times New Roman" panose="02020603050405020304" pitchFamily="18" charset="0"/>
            </a:endParaRPr>
          </a:p>
          <a:p>
            <a:pPr marL="0" indent="0" algn="just">
              <a:lnSpc>
                <a:spcPct val="100000"/>
              </a:lnSpc>
              <a:spcBef>
                <a:spcPts val="0"/>
              </a:spcBef>
              <a:buNone/>
              <a:tabLst>
                <a:tab pos="685800" algn="l"/>
              </a:tabLst>
            </a:pPr>
            <a:r>
              <a:rPr lang="en-US" sz="1800" dirty="0">
                <a:solidFill>
                  <a:schemeClr val="bg1"/>
                </a:solidFill>
                <a:effectLst/>
                <a:latin typeface="Times New Roman" panose="02020603050405020304" pitchFamily="18" charset="0"/>
                <a:ea typeface="Times New Roman" panose="02020603050405020304" pitchFamily="18" charset="0"/>
              </a:rPr>
              <a:t>Too long don’t read:</a:t>
            </a:r>
          </a:p>
          <a:p>
            <a:pPr algn="just">
              <a:lnSpc>
                <a:spcPct val="100000"/>
              </a:lnSpc>
              <a:spcBef>
                <a:spcPts val="0"/>
              </a:spcBef>
              <a:tabLst>
                <a:tab pos="685800" algn="l"/>
              </a:tabLst>
            </a:pPr>
            <a:r>
              <a:rPr lang="en-US" sz="1800" dirty="0">
                <a:solidFill>
                  <a:schemeClr val="bg1"/>
                </a:solidFill>
                <a:effectLst/>
                <a:latin typeface="Times New Roman" panose="02020603050405020304" pitchFamily="18" charset="0"/>
                <a:ea typeface="Times New Roman" panose="02020603050405020304" pitchFamily="18" charset="0"/>
              </a:rPr>
              <a:t>The eLogbook has been wildly successful </a:t>
            </a:r>
          </a:p>
          <a:p>
            <a:pPr algn="just">
              <a:lnSpc>
                <a:spcPct val="100000"/>
              </a:lnSpc>
              <a:spcBef>
                <a:spcPts val="0"/>
              </a:spcBef>
              <a:tabLst>
                <a:tab pos="685800" algn="l"/>
              </a:tabLst>
            </a:pPr>
            <a:r>
              <a:rPr lang="en-US" sz="1800" dirty="0">
                <a:solidFill>
                  <a:schemeClr val="bg1"/>
                </a:solidFill>
                <a:latin typeface="Times New Roman" panose="02020603050405020304" pitchFamily="18" charset="0"/>
                <a:ea typeface="Times New Roman" panose="02020603050405020304" pitchFamily="18" charset="0"/>
              </a:rPr>
              <a:t>Preliminary glances suggest equivalent level of data collection with good compliance </a:t>
            </a:r>
          </a:p>
          <a:p>
            <a:pPr algn="just">
              <a:lnSpc>
                <a:spcPct val="100000"/>
              </a:lnSpc>
              <a:spcBef>
                <a:spcPts val="0"/>
              </a:spcBef>
              <a:tabLst>
                <a:tab pos="685800" algn="l"/>
              </a:tabLst>
            </a:pPr>
            <a:r>
              <a:rPr lang="en-US" sz="1800" dirty="0">
                <a:solidFill>
                  <a:schemeClr val="bg1"/>
                </a:solidFill>
                <a:latin typeface="Times New Roman" panose="02020603050405020304" pitchFamily="18" charset="0"/>
                <a:ea typeface="Times New Roman" panose="02020603050405020304" pitchFamily="18" charset="0"/>
              </a:rPr>
              <a:t>Effective industry-agency coordination </a:t>
            </a:r>
          </a:p>
          <a:p>
            <a:pPr algn="just">
              <a:lnSpc>
                <a:spcPct val="100000"/>
              </a:lnSpc>
              <a:spcBef>
                <a:spcPts val="0"/>
              </a:spcBef>
              <a:tabLst>
                <a:tab pos="685800" algn="l"/>
              </a:tabLst>
            </a:pPr>
            <a:r>
              <a:rPr lang="en-US" sz="1800" dirty="0">
                <a:solidFill>
                  <a:schemeClr val="bg1"/>
                </a:solidFill>
                <a:latin typeface="Times New Roman" panose="02020603050405020304" pitchFamily="18" charset="0"/>
                <a:ea typeface="Times New Roman" panose="02020603050405020304" pitchFamily="18" charset="0"/>
              </a:rPr>
              <a:t>Timelier charter data in the hands of agency staff close to a </a:t>
            </a:r>
            <a:r>
              <a:rPr lang="en-US" sz="1800" i="1" dirty="0">
                <a:solidFill>
                  <a:schemeClr val="bg1"/>
                </a:solidFill>
                <a:latin typeface="Times New Roman" panose="02020603050405020304" pitchFamily="18" charset="0"/>
                <a:ea typeface="Times New Roman" panose="02020603050405020304" pitchFamily="18" charset="0"/>
              </a:rPr>
              <a:t>year </a:t>
            </a:r>
            <a:r>
              <a:rPr lang="en-US" sz="1800" dirty="0">
                <a:solidFill>
                  <a:schemeClr val="bg1"/>
                </a:solidFill>
                <a:latin typeface="Times New Roman" panose="02020603050405020304" pitchFamily="18" charset="0"/>
                <a:ea typeface="Times New Roman" panose="02020603050405020304" pitchFamily="18" charset="0"/>
              </a:rPr>
              <a:t>earlier </a:t>
            </a:r>
          </a:p>
          <a:p>
            <a:pPr algn="just">
              <a:lnSpc>
                <a:spcPct val="100000"/>
              </a:lnSpc>
              <a:spcBef>
                <a:spcPts val="0"/>
              </a:spcBef>
              <a:tabLst>
                <a:tab pos="685800" algn="l"/>
              </a:tabLst>
            </a:pPr>
            <a:r>
              <a:rPr lang="en-US" sz="1800" dirty="0">
                <a:solidFill>
                  <a:schemeClr val="bg1"/>
                </a:solidFill>
                <a:effectLst/>
                <a:latin typeface="Times New Roman" panose="02020603050405020304" pitchFamily="18" charset="0"/>
                <a:ea typeface="Times New Roman" panose="02020603050405020304" pitchFamily="18" charset="0"/>
              </a:rPr>
              <a:t>It’s more efficient for us and you </a:t>
            </a:r>
          </a:p>
          <a:p>
            <a:pPr algn="just">
              <a:lnSpc>
                <a:spcPct val="100000"/>
              </a:lnSpc>
              <a:spcBef>
                <a:spcPts val="0"/>
              </a:spcBef>
              <a:tabLst>
                <a:tab pos="685800" algn="l"/>
              </a:tabLst>
            </a:pPr>
            <a:endParaRPr lang="en-US" sz="1800" dirty="0">
              <a:solidFill>
                <a:schemeClr val="bg1"/>
              </a:solidFill>
              <a:latin typeface="Times New Roman" panose="02020603050405020304" pitchFamily="18" charset="0"/>
              <a:ea typeface="Times New Roman" panose="02020603050405020304" pitchFamily="18" charset="0"/>
            </a:endParaRPr>
          </a:p>
          <a:p>
            <a:pPr marL="0" indent="0" algn="just">
              <a:lnSpc>
                <a:spcPct val="100000"/>
              </a:lnSpc>
              <a:spcBef>
                <a:spcPts val="0"/>
              </a:spcBef>
              <a:buNone/>
              <a:tabLst>
                <a:tab pos="685800" algn="l"/>
              </a:tabLst>
            </a:pPr>
            <a:endParaRPr lang="en-US" sz="1800" dirty="0">
              <a:solidFill>
                <a:schemeClr val="bg1"/>
              </a:solidFill>
              <a:effectLst/>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a16="http://schemas.microsoft.com/office/drawing/2014/main" id="{DD3744E5-F4E0-4BCB-B69E-3F632745CF0A}"/>
              </a:ext>
            </a:extLst>
          </p:cNvPr>
          <p:cNvPicPr>
            <a:picLocks noChangeAspect="1"/>
          </p:cNvPicPr>
          <p:nvPr/>
        </p:nvPicPr>
        <p:blipFill>
          <a:blip r:embed="rId3"/>
          <a:stretch>
            <a:fillRect/>
          </a:stretch>
        </p:blipFill>
        <p:spPr>
          <a:xfrm>
            <a:off x="9832568" y="1472474"/>
            <a:ext cx="1516353" cy="1478570"/>
          </a:xfrm>
          <a:prstGeom prst="rect">
            <a:avLst/>
          </a:prstGeom>
          <a:ln w="28575">
            <a:noFill/>
          </a:ln>
        </p:spPr>
      </p:pic>
      <p:pic>
        <p:nvPicPr>
          <p:cNvPr id="16" name="Picture 15">
            <a:extLst>
              <a:ext uri="{FF2B5EF4-FFF2-40B4-BE49-F238E27FC236}">
                <a16:creationId xmlns:a16="http://schemas.microsoft.com/office/drawing/2014/main" id="{4E077C8E-870C-4EEB-A852-9B71F057EF96}"/>
              </a:ext>
            </a:extLst>
          </p:cNvPr>
          <p:cNvPicPr>
            <a:picLocks noChangeAspect="1"/>
          </p:cNvPicPr>
          <p:nvPr/>
        </p:nvPicPr>
        <p:blipFill>
          <a:blip r:embed="rId4"/>
          <a:stretch>
            <a:fillRect/>
          </a:stretch>
        </p:blipFill>
        <p:spPr>
          <a:xfrm>
            <a:off x="9547096" y="3187906"/>
            <a:ext cx="2100691" cy="1398808"/>
          </a:xfrm>
          <a:prstGeom prst="rect">
            <a:avLst/>
          </a:prstGeom>
        </p:spPr>
      </p:pic>
    </p:spTree>
    <p:extLst>
      <p:ext uri="{BB962C8B-B14F-4D97-AF65-F5344CB8AC3E}">
        <p14:creationId xmlns:p14="http://schemas.microsoft.com/office/powerpoint/2010/main" val="135522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ED4F-FE52-4BF9-839E-361736457EF3}"/>
              </a:ext>
            </a:extLst>
          </p:cNvPr>
          <p:cNvSpPr>
            <a:spLocks noGrp="1"/>
          </p:cNvSpPr>
          <p:nvPr>
            <p:ph type="title"/>
          </p:nvPr>
        </p:nvSpPr>
        <p:spPr>
          <a:xfrm>
            <a:off x="1366373" y="-86799"/>
            <a:ext cx="9905998" cy="1478570"/>
          </a:xfrm>
        </p:spPr>
        <p:txBody>
          <a:bodyPr>
            <a:normAutofit/>
          </a:bodyPr>
          <a:lstStyle/>
          <a:p>
            <a:r>
              <a:rPr lang="en-US" sz="4400" dirty="0">
                <a:solidFill>
                  <a:schemeClr val="bg1"/>
                </a:solidFill>
              </a:rPr>
              <a:t>How does this benefit you?</a:t>
            </a:r>
          </a:p>
        </p:txBody>
      </p:sp>
      <p:sp>
        <p:nvSpPr>
          <p:cNvPr id="6" name="Content Placeholder 2">
            <a:extLst>
              <a:ext uri="{FF2B5EF4-FFF2-40B4-BE49-F238E27FC236}">
                <a16:creationId xmlns:a16="http://schemas.microsoft.com/office/drawing/2014/main" id="{F21BFE25-EAD0-49D9-8500-A02D94381C04}"/>
              </a:ext>
            </a:extLst>
          </p:cNvPr>
          <p:cNvSpPr txBox="1">
            <a:spLocks/>
          </p:cNvSpPr>
          <p:nvPr/>
        </p:nvSpPr>
        <p:spPr>
          <a:xfrm>
            <a:off x="2329213" y="1207287"/>
            <a:ext cx="7217883" cy="519714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endParaRPr lang="en-US" dirty="0">
              <a:solidFill>
                <a:schemeClr val="bg1">
                  <a:lumMod val="95000"/>
                  <a:lumOff val="5000"/>
                </a:schemeClr>
              </a:solidFill>
            </a:endParaRPr>
          </a:p>
        </p:txBody>
      </p:sp>
      <p:sp>
        <p:nvSpPr>
          <p:cNvPr id="10" name="TextBox 9">
            <a:extLst>
              <a:ext uri="{FF2B5EF4-FFF2-40B4-BE49-F238E27FC236}">
                <a16:creationId xmlns:a16="http://schemas.microsoft.com/office/drawing/2014/main" id="{F793E9EA-DAEA-4C3C-8861-F1B0E1B6721D}"/>
              </a:ext>
            </a:extLst>
          </p:cNvPr>
          <p:cNvSpPr txBox="1"/>
          <p:nvPr/>
        </p:nvSpPr>
        <p:spPr>
          <a:xfrm>
            <a:off x="514629" y="329642"/>
            <a:ext cx="9287491" cy="2000548"/>
          </a:xfrm>
          <a:prstGeom prst="rect">
            <a:avLst/>
          </a:prstGeom>
          <a:noFill/>
        </p:spPr>
        <p:txBody>
          <a:bodyPr wrap="square" rtlCol="0">
            <a:spAutoFit/>
          </a:bodyPr>
          <a:lstStyle/>
          <a:p>
            <a:pPr algn="ctr"/>
            <a:endParaRPr lang="en-US" sz="3600" dirty="0">
              <a:solidFill>
                <a:schemeClr val="bg1">
                  <a:lumMod val="95000"/>
                  <a:lumOff val="5000"/>
                </a:schemeClr>
              </a:solidFill>
            </a:endParaRPr>
          </a:p>
          <a:p>
            <a:pPr algn="ctr"/>
            <a:r>
              <a:rPr lang="en-US" sz="2800" i="1" dirty="0">
                <a:solidFill>
                  <a:schemeClr val="bg1">
                    <a:lumMod val="95000"/>
                    <a:lumOff val="5000"/>
                  </a:schemeClr>
                </a:solidFill>
              </a:rPr>
              <a:t>All electronically-submitted trip history will be maintained for business owners’ use. </a:t>
            </a:r>
          </a:p>
          <a:p>
            <a:endParaRPr lang="en-US" sz="3200" dirty="0"/>
          </a:p>
        </p:txBody>
      </p:sp>
      <p:sp>
        <p:nvSpPr>
          <p:cNvPr id="12" name="Content Placeholder 2">
            <a:extLst>
              <a:ext uri="{FF2B5EF4-FFF2-40B4-BE49-F238E27FC236}">
                <a16:creationId xmlns:a16="http://schemas.microsoft.com/office/drawing/2014/main" id="{3D09DD01-F28D-4FAF-8E2A-ED73170C5AB4}"/>
              </a:ext>
            </a:extLst>
          </p:cNvPr>
          <p:cNvSpPr txBox="1">
            <a:spLocks/>
          </p:cNvSpPr>
          <p:nvPr/>
        </p:nvSpPr>
        <p:spPr>
          <a:xfrm>
            <a:off x="1235924" y="1897679"/>
            <a:ext cx="8851668" cy="46306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bg1"/>
                </a:solidFill>
              </a:rPr>
              <a:t>Keeps downloadable records of paper </a:t>
            </a:r>
            <a:r>
              <a:rPr lang="en-US" i="1" dirty="0">
                <a:solidFill>
                  <a:schemeClr val="bg1"/>
                </a:solidFill>
              </a:rPr>
              <a:t>and </a:t>
            </a:r>
            <a:r>
              <a:rPr lang="en-US" dirty="0">
                <a:solidFill>
                  <a:schemeClr val="bg1"/>
                </a:solidFill>
              </a:rPr>
              <a:t>electronic trips since 2016.</a:t>
            </a:r>
          </a:p>
          <a:p>
            <a:r>
              <a:rPr lang="en-US" dirty="0">
                <a:solidFill>
                  <a:schemeClr val="bg1"/>
                </a:solidFill>
              </a:rPr>
              <a:t>Search trips by year, guide, vessel, and date.</a:t>
            </a:r>
          </a:p>
          <a:p>
            <a:r>
              <a:rPr lang="en-US" dirty="0">
                <a:solidFill>
                  <a:schemeClr val="bg1"/>
                </a:solidFill>
              </a:rPr>
              <a:t>Generate trip summaries based on:</a:t>
            </a:r>
          </a:p>
          <a:p>
            <a:pPr lvl="1"/>
            <a:r>
              <a:rPr lang="en-US" dirty="0">
                <a:solidFill>
                  <a:schemeClr val="bg1"/>
                </a:solidFill>
              </a:rPr>
              <a:t>Bottomfish effort </a:t>
            </a:r>
          </a:p>
          <a:p>
            <a:pPr lvl="1"/>
            <a:r>
              <a:rPr lang="en-US" dirty="0">
                <a:solidFill>
                  <a:schemeClr val="bg1"/>
                </a:solidFill>
              </a:rPr>
              <a:t>Salmon effort </a:t>
            </a:r>
          </a:p>
          <a:p>
            <a:pPr lvl="1"/>
            <a:r>
              <a:rPr lang="en-US" dirty="0">
                <a:solidFill>
                  <a:schemeClr val="bg1"/>
                </a:solidFill>
              </a:rPr>
              <a:t>Trips per day (useful for businesses with more than one vessel/guide operating) </a:t>
            </a:r>
          </a:p>
          <a:p>
            <a:r>
              <a:rPr lang="en-US" dirty="0">
                <a:solidFill>
                  <a:schemeClr val="bg1"/>
                </a:solidFill>
              </a:rPr>
              <a:t>MORE TIMELY DATA (eLogbook data is available </a:t>
            </a:r>
            <a:r>
              <a:rPr lang="en-US" i="1" dirty="0">
                <a:solidFill>
                  <a:schemeClr val="bg1"/>
                </a:solidFill>
              </a:rPr>
              <a:t>almost</a:t>
            </a:r>
            <a:r>
              <a:rPr lang="en-US" dirty="0">
                <a:solidFill>
                  <a:schemeClr val="bg1"/>
                </a:solidFill>
              </a:rPr>
              <a:t> in-season)</a:t>
            </a:r>
          </a:p>
          <a:p>
            <a:r>
              <a:rPr lang="en-US" dirty="0">
                <a:solidFill>
                  <a:schemeClr val="bg1"/>
                </a:solidFill>
              </a:rPr>
              <a:t>Our goal is to make logbook data collection beneficial to you and us. </a:t>
            </a:r>
          </a:p>
        </p:txBody>
      </p:sp>
      <p:pic>
        <p:nvPicPr>
          <p:cNvPr id="15" name="Picture 14">
            <a:extLst>
              <a:ext uri="{FF2B5EF4-FFF2-40B4-BE49-F238E27FC236}">
                <a16:creationId xmlns:a16="http://schemas.microsoft.com/office/drawing/2014/main" id="{DD3744E5-F4E0-4BCB-B69E-3F632745CF0A}"/>
              </a:ext>
            </a:extLst>
          </p:cNvPr>
          <p:cNvPicPr>
            <a:picLocks noChangeAspect="1"/>
          </p:cNvPicPr>
          <p:nvPr/>
        </p:nvPicPr>
        <p:blipFill>
          <a:blip r:embed="rId3"/>
          <a:stretch>
            <a:fillRect/>
          </a:stretch>
        </p:blipFill>
        <p:spPr>
          <a:xfrm>
            <a:off x="9832568" y="1472474"/>
            <a:ext cx="1516353" cy="1478570"/>
          </a:xfrm>
          <a:prstGeom prst="rect">
            <a:avLst/>
          </a:prstGeom>
          <a:ln w="28575">
            <a:noFill/>
          </a:ln>
        </p:spPr>
      </p:pic>
      <p:pic>
        <p:nvPicPr>
          <p:cNvPr id="16" name="Picture 15">
            <a:extLst>
              <a:ext uri="{FF2B5EF4-FFF2-40B4-BE49-F238E27FC236}">
                <a16:creationId xmlns:a16="http://schemas.microsoft.com/office/drawing/2014/main" id="{4E077C8E-870C-4EEB-A852-9B71F057EF96}"/>
              </a:ext>
            </a:extLst>
          </p:cNvPr>
          <p:cNvPicPr>
            <a:picLocks noChangeAspect="1"/>
          </p:cNvPicPr>
          <p:nvPr/>
        </p:nvPicPr>
        <p:blipFill>
          <a:blip r:embed="rId4"/>
          <a:stretch>
            <a:fillRect/>
          </a:stretch>
        </p:blipFill>
        <p:spPr>
          <a:xfrm>
            <a:off x="9547096" y="3187906"/>
            <a:ext cx="2100691" cy="1398808"/>
          </a:xfrm>
          <a:prstGeom prst="rect">
            <a:avLst/>
          </a:prstGeom>
        </p:spPr>
      </p:pic>
    </p:spTree>
    <p:extLst>
      <p:ext uri="{BB962C8B-B14F-4D97-AF65-F5344CB8AC3E}">
        <p14:creationId xmlns:p14="http://schemas.microsoft.com/office/powerpoint/2010/main" val="247966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D477F6-9C7F-4DEE-AE4A-CD124BD97842}"/>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7" name="Picture 6">
            <a:extLst>
              <a:ext uri="{FF2B5EF4-FFF2-40B4-BE49-F238E27FC236}">
                <a16:creationId xmlns:a16="http://schemas.microsoft.com/office/drawing/2014/main" id="{6FB12CB6-C2EC-4836-8641-EE3F4BD84CC8}"/>
              </a:ext>
            </a:extLst>
          </p:cNvPr>
          <p:cNvPicPr>
            <a:picLocks noChangeAspect="1"/>
          </p:cNvPicPr>
          <p:nvPr/>
        </p:nvPicPr>
        <p:blipFill>
          <a:blip r:embed="rId4"/>
          <a:stretch>
            <a:fillRect/>
          </a:stretch>
        </p:blipFill>
        <p:spPr>
          <a:xfrm>
            <a:off x="9196610" y="64974"/>
            <a:ext cx="1718126" cy="1144066"/>
          </a:xfrm>
          <a:prstGeom prst="rect">
            <a:avLst/>
          </a:prstGeom>
        </p:spPr>
      </p:pic>
      <p:sp>
        <p:nvSpPr>
          <p:cNvPr id="5" name="Content Placeholder 2">
            <a:extLst>
              <a:ext uri="{FF2B5EF4-FFF2-40B4-BE49-F238E27FC236}">
                <a16:creationId xmlns:a16="http://schemas.microsoft.com/office/drawing/2014/main" id="{DAF24F10-34EB-420C-A089-D349D6063ED7}"/>
              </a:ext>
            </a:extLst>
          </p:cNvPr>
          <p:cNvSpPr>
            <a:spLocks noGrp="1"/>
          </p:cNvSpPr>
          <p:nvPr>
            <p:ph idx="1"/>
          </p:nvPr>
        </p:nvSpPr>
        <p:spPr>
          <a:xfrm>
            <a:off x="1199845" y="1476827"/>
            <a:ext cx="10328694" cy="4825876"/>
          </a:xfrm>
        </p:spPr>
        <p:txBody>
          <a:bodyPr>
            <a:normAutofit/>
          </a:bodyPr>
          <a:lstStyle/>
          <a:p>
            <a:r>
              <a:rPr lang="en-US" sz="2800" dirty="0">
                <a:solidFill>
                  <a:schemeClr val="bg1"/>
                </a:solidFill>
              </a:rPr>
              <a:t>“eLogBook” is composed of two </a:t>
            </a:r>
            <a:r>
              <a:rPr lang="en-US" sz="2800" b="1" dirty="0">
                <a:solidFill>
                  <a:schemeClr val="bg1"/>
                </a:solidFill>
              </a:rPr>
              <a:t>web-based applications</a:t>
            </a:r>
          </a:p>
          <a:p>
            <a:pPr lvl="1"/>
            <a:r>
              <a:rPr lang="en-US" sz="2400" b="1" u="sng" dirty="0">
                <a:solidFill>
                  <a:schemeClr val="bg1"/>
                </a:solidFill>
              </a:rPr>
              <a:t>Review</a:t>
            </a:r>
            <a:r>
              <a:rPr lang="en-US" sz="2400" dirty="0">
                <a:solidFill>
                  <a:schemeClr val="bg1"/>
                </a:solidFill>
              </a:rPr>
              <a:t> Application: designed for </a:t>
            </a:r>
            <a:r>
              <a:rPr lang="en-US" sz="2400" b="1" u="sng" dirty="0">
                <a:solidFill>
                  <a:schemeClr val="bg1"/>
                </a:solidFill>
              </a:rPr>
              <a:t>business</a:t>
            </a:r>
            <a:r>
              <a:rPr lang="en-US" sz="2400" dirty="0">
                <a:solidFill>
                  <a:schemeClr val="bg1"/>
                </a:solidFill>
              </a:rPr>
              <a:t> owners </a:t>
            </a:r>
          </a:p>
          <a:p>
            <a:pPr lvl="1"/>
            <a:r>
              <a:rPr lang="en-US" sz="2400" b="1" u="sng" dirty="0">
                <a:solidFill>
                  <a:schemeClr val="bg1"/>
                </a:solidFill>
              </a:rPr>
              <a:t>Entry</a:t>
            </a:r>
            <a:r>
              <a:rPr lang="en-US" sz="2400" dirty="0">
                <a:solidFill>
                  <a:schemeClr val="bg1"/>
                </a:solidFill>
              </a:rPr>
              <a:t> Application: designed for </a:t>
            </a:r>
            <a:r>
              <a:rPr lang="en-US" sz="2400" b="1" u="sng" dirty="0">
                <a:solidFill>
                  <a:schemeClr val="bg1"/>
                </a:solidFill>
              </a:rPr>
              <a:t>guides</a:t>
            </a:r>
            <a:r>
              <a:rPr lang="en-US" sz="2400" dirty="0">
                <a:solidFill>
                  <a:schemeClr val="bg1"/>
                </a:solidFill>
              </a:rPr>
              <a:t>  </a:t>
            </a:r>
            <a:endParaRPr lang="en-US" sz="2800" dirty="0">
              <a:solidFill>
                <a:schemeClr val="bg1"/>
              </a:solidFill>
            </a:endParaRPr>
          </a:p>
          <a:p>
            <a:pPr marL="0" indent="0">
              <a:buNone/>
            </a:pPr>
            <a:endParaRPr lang="en-US" sz="2400" dirty="0">
              <a:solidFill>
                <a:schemeClr val="bg1"/>
              </a:solidFill>
            </a:endParaRPr>
          </a:p>
        </p:txBody>
      </p:sp>
      <p:sp>
        <p:nvSpPr>
          <p:cNvPr id="25" name="Title 3">
            <a:extLst>
              <a:ext uri="{FF2B5EF4-FFF2-40B4-BE49-F238E27FC236}">
                <a16:creationId xmlns:a16="http://schemas.microsoft.com/office/drawing/2014/main" id="{93C00549-1ECB-49D6-A379-46A115AE5811}"/>
              </a:ext>
            </a:extLst>
          </p:cNvPr>
          <p:cNvSpPr txBox="1">
            <a:spLocks/>
          </p:cNvSpPr>
          <p:nvPr/>
        </p:nvSpPr>
        <p:spPr>
          <a:xfrm>
            <a:off x="1277264" y="8496"/>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solidFill>
                  <a:schemeClr val="bg1"/>
                </a:solidFill>
              </a:rPr>
              <a:t>The two applications at a glance: </a:t>
            </a:r>
            <a:br>
              <a:rPr lang="en-US" dirty="0">
                <a:solidFill>
                  <a:schemeClr val="bg1"/>
                </a:solidFill>
              </a:rPr>
            </a:br>
            <a:r>
              <a:rPr lang="en-US" sz="2800" dirty="0">
                <a:solidFill>
                  <a:schemeClr val="bg1"/>
                </a:solidFill>
              </a:rPr>
              <a:t>Logical flow and internet needs</a:t>
            </a:r>
            <a:endParaRPr lang="en-US" dirty="0">
              <a:solidFill>
                <a:schemeClr val="bg1"/>
              </a:solidFill>
            </a:endParaRPr>
          </a:p>
        </p:txBody>
      </p:sp>
      <p:pic>
        <p:nvPicPr>
          <p:cNvPr id="18" name="Picture 17">
            <a:extLst>
              <a:ext uri="{FF2B5EF4-FFF2-40B4-BE49-F238E27FC236}">
                <a16:creationId xmlns:a16="http://schemas.microsoft.com/office/drawing/2014/main" id="{48F14293-7E94-C276-B7FC-815031240866}"/>
              </a:ext>
            </a:extLst>
          </p:cNvPr>
          <p:cNvPicPr>
            <a:picLocks noChangeAspect="1"/>
          </p:cNvPicPr>
          <p:nvPr/>
        </p:nvPicPr>
        <p:blipFill>
          <a:blip r:embed="rId5"/>
          <a:stretch>
            <a:fillRect/>
          </a:stretch>
        </p:blipFill>
        <p:spPr>
          <a:xfrm>
            <a:off x="7232301" y="3218347"/>
            <a:ext cx="3928617" cy="3125501"/>
          </a:xfrm>
          <a:prstGeom prst="rect">
            <a:avLst/>
          </a:prstGeom>
          <a:ln>
            <a:solidFill>
              <a:schemeClr val="bg1"/>
            </a:solidFill>
          </a:ln>
        </p:spPr>
      </p:pic>
      <p:pic>
        <p:nvPicPr>
          <p:cNvPr id="32" name="Picture 31">
            <a:extLst>
              <a:ext uri="{FF2B5EF4-FFF2-40B4-BE49-F238E27FC236}">
                <a16:creationId xmlns:a16="http://schemas.microsoft.com/office/drawing/2014/main" id="{C466D399-E1F9-0CBC-59A4-603F8AAF8333}"/>
              </a:ext>
            </a:extLst>
          </p:cNvPr>
          <p:cNvPicPr>
            <a:picLocks noChangeAspect="1"/>
          </p:cNvPicPr>
          <p:nvPr/>
        </p:nvPicPr>
        <p:blipFill rotWithShape="1">
          <a:blip r:embed="rId6"/>
          <a:srcRect b="40563"/>
          <a:stretch/>
        </p:blipFill>
        <p:spPr>
          <a:xfrm>
            <a:off x="1199845" y="3016551"/>
            <a:ext cx="3541235" cy="1708036"/>
          </a:xfrm>
          <a:prstGeom prst="rect">
            <a:avLst/>
          </a:prstGeom>
          <a:ln>
            <a:solidFill>
              <a:schemeClr val="bg1"/>
            </a:solidFill>
          </a:ln>
        </p:spPr>
      </p:pic>
      <p:pic>
        <p:nvPicPr>
          <p:cNvPr id="34" name="Picture 33">
            <a:extLst>
              <a:ext uri="{FF2B5EF4-FFF2-40B4-BE49-F238E27FC236}">
                <a16:creationId xmlns:a16="http://schemas.microsoft.com/office/drawing/2014/main" id="{35DF5D41-1925-8DA4-ABFF-27251DCF842E}"/>
              </a:ext>
            </a:extLst>
          </p:cNvPr>
          <p:cNvPicPr>
            <a:picLocks noChangeAspect="1"/>
          </p:cNvPicPr>
          <p:nvPr/>
        </p:nvPicPr>
        <p:blipFill>
          <a:blip r:embed="rId7"/>
          <a:stretch>
            <a:fillRect/>
          </a:stretch>
        </p:blipFill>
        <p:spPr>
          <a:xfrm>
            <a:off x="1199845" y="4781098"/>
            <a:ext cx="4991896" cy="1926106"/>
          </a:xfrm>
          <a:prstGeom prst="rect">
            <a:avLst/>
          </a:prstGeom>
          <a:ln>
            <a:solidFill>
              <a:schemeClr val="bg1"/>
            </a:solidFill>
          </a:ln>
        </p:spPr>
      </p:pic>
      <p:sp>
        <p:nvSpPr>
          <p:cNvPr id="35" name="Oval 34">
            <a:extLst>
              <a:ext uri="{FF2B5EF4-FFF2-40B4-BE49-F238E27FC236}">
                <a16:creationId xmlns:a16="http://schemas.microsoft.com/office/drawing/2014/main" id="{355E61FA-D54D-0DBD-2A2B-64D7DC203BAE}"/>
              </a:ext>
            </a:extLst>
          </p:cNvPr>
          <p:cNvSpPr/>
          <p:nvPr/>
        </p:nvSpPr>
        <p:spPr>
          <a:xfrm>
            <a:off x="4962525" y="4942203"/>
            <a:ext cx="723900" cy="43897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Bent 37">
            <a:extLst>
              <a:ext uri="{FF2B5EF4-FFF2-40B4-BE49-F238E27FC236}">
                <a16:creationId xmlns:a16="http://schemas.microsoft.com/office/drawing/2014/main" id="{198EA5BB-C898-A15C-FB88-EE70B76F90BD}"/>
              </a:ext>
            </a:extLst>
          </p:cNvPr>
          <p:cNvSpPr/>
          <p:nvPr/>
        </p:nvSpPr>
        <p:spPr>
          <a:xfrm>
            <a:off x="5286831" y="4311328"/>
            <a:ext cx="1916895" cy="428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3542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D477F6-9C7F-4DEE-AE4A-CD124BD97842}"/>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7" name="Picture 6">
            <a:extLst>
              <a:ext uri="{FF2B5EF4-FFF2-40B4-BE49-F238E27FC236}">
                <a16:creationId xmlns:a16="http://schemas.microsoft.com/office/drawing/2014/main" id="{6FB12CB6-C2EC-4836-8641-EE3F4BD84CC8}"/>
              </a:ext>
            </a:extLst>
          </p:cNvPr>
          <p:cNvPicPr>
            <a:picLocks noChangeAspect="1"/>
          </p:cNvPicPr>
          <p:nvPr/>
        </p:nvPicPr>
        <p:blipFill>
          <a:blip r:embed="rId4"/>
          <a:stretch>
            <a:fillRect/>
          </a:stretch>
        </p:blipFill>
        <p:spPr>
          <a:xfrm>
            <a:off x="9196610" y="64974"/>
            <a:ext cx="1718126" cy="1144066"/>
          </a:xfrm>
          <a:prstGeom prst="rect">
            <a:avLst/>
          </a:prstGeom>
        </p:spPr>
      </p:pic>
      <p:sp>
        <p:nvSpPr>
          <p:cNvPr id="5" name="Content Placeholder 2">
            <a:extLst>
              <a:ext uri="{FF2B5EF4-FFF2-40B4-BE49-F238E27FC236}">
                <a16:creationId xmlns:a16="http://schemas.microsoft.com/office/drawing/2014/main" id="{DAF24F10-34EB-420C-A089-D349D6063ED7}"/>
              </a:ext>
            </a:extLst>
          </p:cNvPr>
          <p:cNvSpPr>
            <a:spLocks noGrp="1"/>
          </p:cNvSpPr>
          <p:nvPr>
            <p:ph idx="1"/>
          </p:nvPr>
        </p:nvSpPr>
        <p:spPr>
          <a:xfrm>
            <a:off x="1199845" y="1476827"/>
            <a:ext cx="10328694" cy="4825876"/>
          </a:xfrm>
        </p:spPr>
        <p:txBody>
          <a:bodyPr>
            <a:normAutofit/>
          </a:bodyPr>
          <a:lstStyle/>
          <a:p>
            <a:r>
              <a:rPr lang="en-US" sz="2800" dirty="0">
                <a:solidFill>
                  <a:schemeClr val="tx1">
                    <a:lumMod val="75000"/>
                  </a:schemeClr>
                </a:solidFill>
              </a:rPr>
              <a:t>“eLogBook” is composed of two </a:t>
            </a:r>
            <a:r>
              <a:rPr lang="en-US" sz="2800" b="1" dirty="0">
                <a:solidFill>
                  <a:schemeClr val="tx1">
                    <a:lumMod val="75000"/>
                  </a:schemeClr>
                </a:solidFill>
              </a:rPr>
              <a:t>web-based applications</a:t>
            </a:r>
          </a:p>
          <a:p>
            <a:pPr lvl="1"/>
            <a:r>
              <a:rPr lang="en-US" sz="2400" b="1" u="sng" dirty="0">
                <a:solidFill>
                  <a:schemeClr val="tx1">
                    <a:lumMod val="75000"/>
                  </a:schemeClr>
                </a:solidFill>
              </a:rPr>
              <a:t>Review</a:t>
            </a:r>
            <a:r>
              <a:rPr lang="en-US" sz="2400" dirty="0">
                <a:solidFill>
                  <a:schemeClr val="tx1">
                    <a:lumMod val="75000"/>
                  </a:schemeClr>
                </a:solidFill>
              </a:rPr>
              <a:t> Application: designed for </a:t>
            </a:r>
            <a:r>
              <a:rPr lang="en-US" sz="2400" b="1" u="sng" dirty="0">
                <a:solidFill>
                  <a:schemeClr val="tx1">
                    <a:lumMod val="75000"/>
                  </a:schemeClr>
                </a:solidFill>
              </a:rPr>
              <a:t>business</a:t>
            </a:r>
            <a:r>
              <a:rPr lang="en-US" sz="2400" dirty="0">
                <a:solidFill>
                  <a:schemeClr val="tx1">
                    <a:lumMod val="75000"/>
                  </a:schemeClr>
                </a:solidFill>
              </a:rPr>
              <a:t> owners </a:t>
            </a:r>
          </a:p>
          <a:p>
            <a:pPr lvl="1"/>
            <a:r>
              <a:rPr lang="en-US" sz="2400" b="1" u="sng" dirty="0">
                <a:solidFill>
                  <a:schemeClr val="tx1">
                    <a:lumMod val="75000"/>
                  </a:schemeClr>
                </a:solidFill>
              </a:rPr>
              <a:t>Entry</a:t>
            </a:r>
            <a:r>
              <a:rPr lang="en-US" sz="2400" dirty="0">
                <a:solidFill>
                  <a:schemeClr val="tx1">
                    <a:lumMod val="75000"/>
                  </a:schemeClr>
                </a:solidFill>
              </a:rPr>
              <a:t> Application: designed for </a:t>
            </a:r>
            <a:r>
              <a:rPr lang="en-US" sz="2400" b="1" u="sng" dirty="0">
                <a:solidFill>
                  <a:schemeClr val="tx1">
                    <a:lumMod val="75000"/>
                  </a:schemeClr>
                </a:solidFill>
              </a:rPr>
              <a:t>guides</a:t>
            </a:r>
            <a:r>
              <a:rPr lang="en-US" sz="2400" dirty="0">
                <a:solidFill>
                  <a:schemeClr val="tx1">
                    <a:lumMod val="75000"/>
                  </a:schemeClr>
                </a:solidFill>
              </a:rPr>
              <a:t>  </a:t>
            </a:r>
            <a:endParaRPr lang="en-US" sz="2800" dirty="0">
              <a:solidFill>
                <a:schemeClr val="tx1">
                  <a:lumMod val="75000"/>
                </a:schemeClr>
              </a:solidFill>
            </a:endParaRPr>
          </a:p>
          <a:p>
            <a:r>
              <a:rPr lang="en-US" sz="2800" dirty="0">
                <a:solidFill>
                  <a:schemeClr val="bg1"/>
                </a:solidFill>
              </a:rPr>
              <a:t>Links are emailed and are business-specific</a:t>
            </a:r>
          </a:p>
          <a:p>
            <a:r>
              <a:rPr lang="en-US" sz="2800" dirty="0">
                <a:solidFill>
                  <a:schemeClr val="bg1"/>
                </a:solidFill>
              </a:rPr>
              <a:t>Works on most browsers </a:t>
            </a:r>
          </a:p>
          <a:p>
            <a:r>
              <a:rPr lang="en-US" sz="2800" dirty="0">
                <a:solidFill>
                  <a:schemeClr val="bg1"/>
                </a:solidFill>
              </a:rPr>
              <a:t>Reminder: The ‘flow’ of the eLogBook</a:t>
            </a:r>
          </a:p>
          <a:p>
            <a:r>
              <a:rPr lang="en-US" sz="2800" dirty="0">
                <a:solidFill>
                  <a:schemeClr val="bg1"/>
                </a:solidFill>
              </a:rPr>
              <a:t>Do you need internet?</a:t>
            </a:r>
          </a:p>
          <a:p>
            <a:pPr marL="0" indent="0">
              <a:buNone/>
            </a:pPr>
            <a:endParaRPr lang="en-US" sz="2400" dirty="0">
              <a:solidFill>
                <a:schemeClr val="bg1"/>
              </a:solidFill>
            </a:endParaRPr>
          </a:p>
        </p:txBody>
      </p:sp>
      <p:grpSp>
        <p:nvGrpSpPr>
          <p:cNvPr id="24" name="Group 23">
            <a:extLst>
              <a:ext uri="{FF2B5EF4-FFF2-40B4-BE49-F238E27FC236}">
                <a16:creationId xmlns:a16="http://schemas.microsoft.com/office/drawing/2014/main" id="{B2F41F2C-B830-496E-8EDC-E22D3B88437D}"/>
              </a:ext>
            </a:extLst>
          </p:cNvPr>
          <p:cNvGrpSpPr/>
          <p:nvPr/>
        </p:nvGrpSpPr>
        <p:grpSpPr>
          <a:xfrm>
            <a:off x="6202560" y="4905882"/>
            <a:ext cx="5325979" cy="1640610"/>
            <a:chOff x="4267200" y="4889744"/>
            <a:chExt cx="5325979" cy="1640610"/>
          </a:xfrm>
        </p:grpSpPr>
        <p:grpSp>
          <p:nvGrpSpPr>
            <p:cNvPr id="23" name="Group 22">
              <a:extLst>
                <a:ext uri="{FF2B5EF4-FFF2-40B4-BE49-F238E27FC236}">
                  <a16:creationId xmlns:a16="http://schemas.microsoft.com/office/drawing/2014/main" id="{96BC0292-BE28-4497-9526-5D60F30C0C41}"/>
                </a:ext>
              </a:extLst>
            </p:cNvPr>
            <p:cNvGrpSpPr/>
            <p:nvPr/>
          </p:nvGrpSpPr>
          <p:grpSpPr>
            <a:xfrm>
              <a:off x="4267200" y="4889744"/>
              <a:ext cx="5325979" cy="882315"/>
              <a:chOff x="4267200" y="4889744"/>
              <a:chExt cx="5325979" cy="882315"/>
            </a:xfrm>
          </p:grpSpPr>
          <p:grpSp>
            <p:nvGrpSpPr>
              <p:cNvPr id="3" name="Group 2">
                <a:extLst>
                  <a:ext uri="{FF2B5EF4-FFF2-40B4-BE49-F238E27FC236}">
                    <a16:creationId xmlns:a16="http://schemas.microsoft.com/office/drawing/2014/main" id="{C3643236-D378-42D5-9B7B-F3DD1014289B}"/>
                  </a:ext>
                </a:extLst>
              </p:cNvPr>
              <p:cNvGrpSpPr/>
              <p:nvPr/>
            </p:nvGrpSpPr>
            <p:grpSpPr>
              <a:xfrm>
                <a:off x="4267200" y="5090831"/>
                <a:ext cx="5169235" cy="629334"/>
                <a:chOff x="2769129" y="5541388"/>
                <a:chExt cx="5200791" cy="738664"/>
              </a:xfrm>
            </p:grpSpPr>
            <p:sp>
              <p:nvSpPr>
                <p:cNvPr id="12" name="TextBox 11">
                  <a:extLst>
                    <a:ext uri="{FF2B5EF4-FFF2-40B4-BE49-F238E27FC236}">
                      <a16:creationId xmlns:a16="http://schemas.microsoft.com/office/drawing/2014/main" id="{67B0EAD9-E9E3-4D63-BAB3-0AD25554DA3D}"/>
                    </a:ext>
                  </a:extLst>
                </p:cNvPr>
                <p:cNvSpPr txBox="1"/>
                <p:nvPr/>
              </p:nvSpPr>
              <p:spPr>
                <a:xfrm>
                  <a:off x="2769129" y="5552365"/>
                  <a:ext cx="2552186" cy="461665"/>
                </a:xfrm>
                <a:prstGeom prst="rect">
                  <a:avLst/>
                </a:prstGeom>
                <a:noFill/>
              </p:spPr>
              <p:txBody>
                <a:bodyPr wrap="square" rtlCol="0">
                  <a:spAutoFit/>
                </a:bodyPr>
                <a:lstStyle/>
                <a:p>
                  <a:pPr algn="ctr"/>
                  <a:r>
                    <a:rPr lang="en-US" sz="2400" dirty="0">
                      <a:solidFill>
                        <a:schemeClr val="bg1"/>
                      </a:solidFill>
                    </a:rPr>
                    <a:t>CONFIGURE</a:t>
                  </a:r>
                </a:p>
              </p:txBody>
            </p:sp>
            <p:sp>
              <p:nvSpPr>
                <p:cNvPr id="13" name="TextBox 12">
                  <a:extLst>
                    <a:ext uri="{FF2B5EF4-FFF2-40B4-BE49-F238E27FC236}">
                      <a16:creationId xmlns:a16="http://schemas.microsoft.com/office/drawing/2014/main" id="{9CE3C50C-FA3A-4DB0-B5EC-B67F1C33F8A9}"/>
                    </a:ext>
                  </a:extLst>
                </p:cNvPr>
                <p:cNvSpPr txBox="1"/>
                <p:nvPr/>
              </p:nvSpPr>
              <p:spPr>
                <a:xfrm>
                  <a:off x="5306425" y="5541388"/>
                  <a:ext cx="1106389" cy="461665"/>
                </a:xfrm>
                <a:prstGeom prst="rect">
                  <a:avLst/>
                </a:prstGeom>
                <a:noFill/>
              </p:spPr>
              <p:txBody>
                <a:bodyPr wrap="square" rtlCol="0">
                  <a:spAutoFit/>
                </a:bodyPr>
                <a:lstStyle/>
                <a:p>
                  <a:pPr algn="ctr"/>
                  <a:r>
                    <a:rPr lang="en-US" sz="2400" dirty="0">
                      <a:solidFill>
                        <a:schemeClr val="bg1"/>
                      </a:solidFill>
                    </a:rPr>
                    <a:t>ENTER</a:t>
                  </a:r>
                </a:p>
              </p:txBody>
            </p:sp>
            <p:sp>
              <p:nvSpPr>
                <p:cNvPr id="14" name="Arrow: Right 13">
                  <a:extLst>
                    <a:ext uri="{FF2B5EF4-FFF2-40B4-BE49-F238E27FC236}">
                      <a16:creationId xmlns:a16="http://schemas.microsoft.com/office/drawing/2014/main" id="{833D6CCC-917E-49A9-87D6-A6046FA85D24}"/>
                    </a:ext>
                  </a:extLst>
                </p:cNvPr>
                <p:cNvSpPr/>
                <p:nvPr/>
              </p:nvSpPr>
              <p:spPr>
                <a:xfrm>
                  <a:off x="4991617" y="5599795"/>
                  <a:ext cx="318823" cy="344850"/>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514C841-EB50-4654-9DEF-167CA2CAFCA4}"/>
                    </a:ext>
                  </a:extLst>
                </p:cNvPr>
                <p:cNvSpPr txBox="1"/>
                <p:nvPr/>
              </p:nvSpPr>
              <p:spPr>
                <a:xfrm>
                  <a:off x="6725323" y="5541388"/>
                  <a:ext cx="1244597" cy="738664"/>
                </a:xfrm>
                <a:prstGeom prst="rect">
                  <a:avLst/>
                </a:prstGeom>
                <a:noFill/>
              </p:spPr>
              <p:txBody>
                <a:bodyPr wrap="square" rtlCol="0">
                  <a:spAutoFit/>
                </a:bodyPr>
                <a:lstStyle/>
                <a:p>
                  <a:pPr algn="ctr"/>
                  <a:r>
                    <a:rPr lang="en-US" sz="2400" dirty="0">
                      <a:solidFill>
                        <a:schemeClr val="bg1"/>
                      </a:solidFill>
                    </a:rPr>
                    <a:t>REVIEW</a:t>
                  </a:r>
                  <a:endParaRPr lang="en-US" dirty="0">
                    <a:solidFill>
                      <a:schemeClr val="bg1"/>
                    </a:solidFill>
                  </a:endParaRPr>
                </a:p>
                <a:p>
                  <a:pPr algn="ctr"/>
                  <a:endParaRPr lang="en-US" dirty="0">
                    <a:solidFill>
                      <a:schemeClr val="bg1"/>
                    </a:solidFill>
                  </a:endParaRPr>
                </a:p>
              </p:txBody>
            </p:sp>
            <p:sp>
              <p:nvSpPr>
                <p:cNvPr id="20" name="Arrow: Right 19">
                  <a:extLst>
                    <a:ext uri="{FF2B5EF4-FFF2-40B4-BE49-F238E27FC236}">
                      <a16:creationId xmlns:a16="http://schemas.microsoft.com/office/drawing/2014/main" id="{36FB6554-4332-4EAC-8FD6-C7D324139A58}"/>
                    </a:ext>
                  </a:extLst>
                </p:cNvPr>
                <p:cNvSpPr/>
                <p:nvPr/>
              </p:nvSpPr>
              <p:spPr>
                <a:xfrm>
                  <a:off x="6406500" y="5610772"/>
                  <a:ext cx="318823" cy="344850"/>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95F38491-0B6D-40B2-A16E-637614A6A70D}"/>
                  </a:ext>
                </a:extLst>
              </p:cNvPr>
              <p:cNvSpPr/>
              <p:nvPr/>
            </p:nvSpPr>
            <p:spPr>
              <a:xfrm>
                <a:off x="4467726" y="4889744"/>
                <a:ext cx="5125453" cy="8823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a:extLst>
                <a:ext uri="{FF2B5EF4-FFF2-40B4-BE49-F238E27FC236}">
                  <a16:creationId xmlns:a16="http://schemas.microsoft.com/office/drawing/2014/main" id="{2E7FCC64-E564-4C23-8EBF-69FC89BBDB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486" y="5833991"/>
              <a:ext cx="789229" cy="673517"/>
            </a:xfrm>
            <a:prstGeom prst="rect">
              <a:avLst/>
            </a:prstGeom>
          </p:spPr>
        </p:pic>
        <p:sp>
          <p:nvSpPr>
            <p:cNvPr id="22" name="TextBox 21">
              <a:extLst>
                <a:ext uri="{FF2B5EF4-FFF2-40B4-BE49-F238E27FC236}">
                  <a16:creationId xmlns:a16="http://schemas.microsoft.com/office/drawing/2014/main" id="{4C8BC99F-F439-4115-82A4-675512A9F5FC}"/>
                </a:ext>
              </a:extLst>
            </p:cNvPr>
            <p:cNvSpPr txBox="1"/>
            <p:nvPr/>
          </p:nvSpPr>
          <p:spPr>
            <a:xfrm>
              <a:off x="7149334" y="5884023"/>
              <a:ext cx="848309" cy="646331"/>
            </a:xfrm>
            <a:prstGeom prst="rect">
              <a:avLst/>
            </a:prstGeom>
            <a:noFill/>
          </p:spPr>
          <p:txBody>
            <a:bodyPr wrap="none" rtlCol="0">
              <a:spAutoFit/>
            </a:bodyPr>
            <a:lstStyle/>
            <a:p>
              <a:r>
                <a:rPr lang="en-US" sz="3600" b="1" dirty="0">
                  <a:solidFill>
                    <a:schemeClr val="bg1"/>
                  </a:solidFill>
                </a:rPr>
                <a:t>???</a:t>
              </a:r>
            </a:p>
          </p:txBody>
        </p:sp>
      </p:grpSp>
      <p:sp>
        <p:nvSpPr>
          <p:cNvPr id="25" name="Title 3">
            <a:extLst>
              <a:ext uri="{FF2B5EF4-FFF2-40B4-BE49-F238E27FC236}">
                <a16:creationId xmlns:a16="http://schemas.microsoft.com/office/drawing/2014/main" id="{93C00549-1ECB-49D6-A379-46A115AE5811}"/>
              </a:ext>
            </a:extLst>
          </p:cNvPr>
          <p:cNvSpPr txBox="1">
            <a:spLocks/>
          </p:cNvSpPr>
          <p:nvPr/>
        </p:nvSpPr>
        <p:spPr>
          <a:xfrm>
            <a:off x="1277264" y="8496"/>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solidFill>
                  <a:schemeClr val="bg1"/>
                </a:solidFill>
              </a:rPr>
              <a:t>The two applications at a glance: </a:t>
            </a:r>
            <a:br>
              <a:rPr lang="en-US" dirty="0">
                <a:solidFill>
                  <a:schemeClr val="bg1"/>
                </a:solidFill>
              </a:rPr>
            </a:br>
            <a:r>
              <a:rPr lang="en-US" sz="2800" dirty="0">
                <a:solidFill>
                  <a:schemeClr val="bg1"/>
                </a:solidFill>
              </a:rPr>
              <a:t>Logical flow and internet needs</a:t>
            </a:r>
            <a:endParaRPr lang="en-US" dirty="0">
              <a:solidFill>
                <a:schemeClr val="bg1"/>
              </a:solidFill>
            </a:endParaRPr>
          </a:p>
        </p:txBody>
      </p:sp>
      <p:grpSp>
        <p:nvGrpSpPr>
          <p:cNvPr id="16" name="Group 15">
            <a:extLst>
              <a:ext uri="{FF2B5EF4-FFF2-40B4-BE49-F238E27FC236}">
                <a16:creationId xmlns:a16="http://schemas.microsoft.com/office/drawing/2014/main" id="{B49D73B0-7A0E-1988-ED77-D99623746FC9}"/>
              </a:ext>
            </a:extLst>
          </p:cNvPr>
          <p:cNvGrpSpPr/>
          <p:nvPr/>
        </p:nvGrpSpPr>
        <p:grpSpPr>
          <a:xfrm>
            <a:off x="7573288" y="3728073"/>
            <a:ext cx="4323437" cy="871793"/>
            <a:chOff x="7309735" y="3036893"/>
            <a:chExt cx="3773751" cy="784213"/>
          </a:xfrm>
        </p:grpSpPr>
        <p:grpSp>
          <p:nvGrpSpPr>
            <p:cNvPr id="26" name="Group 25">
              <a:extLst>
                <a:ext uri="{FF2B5EF4-FFF2-40B4-BE49-F238E27FC236}">
                  <a16:creationId xmlns:a16="http://schemas.microsoft.com/office/drawing/2014/main" id="{621CE3E4-F68E-498D-B80B-E8B86CAE2EFD}"/>
                </a:ext>
              </a:extLst>
            </p:cNvPr>
            <p:cNvGrpSpPr/>
            <p:nvPr/>
          </p:nvGrpSpPr>
          <p:grpSpPr>
            <a:xfrm>
              <a:off x="10295533" y="3036893"/>
              <a:ext cx="787953" cy="784213"/>
              <a:chOff x="5188764" y="7886713"/>
              <a:chExt cx="2007489" cy="2007489"/>
            </a:xfrm>
          </p:grpSpPr>
          <p:pic>
            <p:nvPicPr>
              <p:cNvPr id="27" name="Picture 26" descr="A picture containing graphics, drawing&#10;&#10;Description automatically generated">
                <a:extLst>
                  <a:ext uri="{FF2B5EF4-FFF2-40B4-BE49-F238E27FC236}">
                    <a16:creationId xmlns:a16="http://schemas.microsoft.com/office/drawing/2014/main" id="{690D9ED7-253A-4E30-8860-86EEAF3C5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8764" y="7886713"/>
                <a:ext cx="2007489" cy="2007489"/>
              </a:xfrm>
              <a:prstGeom prst="rect">
                <a:avLst/>
              </a:prstGeom>
            </p:spPr>
          </p:pic>
          <p:grpSp>
            <p:nvGrpSpPr>
              <p:cNvPr id="28" name="Group 27">
                <a:extLst>
                  <a:ext uri="{FF2B5EF4-FFF2-40B4-BE49-F238E27FC236}">
                    <a16:creationId xmlns:a16="http://schemas.microsoft.com/office/drawing/2014/main" id="{EFA5C7D3-EC8D-45B4-BC10-7D92CB9C7097}"/>
                  </a:ext>
                </a:extLst>
              </p:cNvPr>
              <p:cNvGrpSpPr/>
              <p:nvPr/>
            </p:nvGrpSpPr>
            <p:grpSpPr>
              <a:xfrm rot="18975219">
                <a:off x="5230046" y="7930039"/>
                <a:ext cx="1924922" cy="1920835"/>
                <a:chOff x="5942593" y="8116385"/>
                <a:chExt cx="1510352" cy="1538529"/>
              </a:xfrm>
            </p:grpSpPr>
            <p:cxnSp>
              <p:nvCxnSpPr>
                <p:cNvPr id="29" name="Straight Connector 28">
                  <a:extLst>
                    <a:ext uri="{FF2B5EF4-FFF2-40B4-BE49-F238E27FC236}">
                      <a16:creationId xmlns:a16="http://schemas.microsoft.com/office/drawing/2014/main" id="{BEA2F7CB-3A44-42D2-913F-D55423B2DBBE}"/>
                    </a:ext>
                  </a:extLst>
                </p:cNvPr>
                <p:cNvCxnSpPr>
                  <a:cxnSpLocks/>
                </p:cNvCxnSpPr>
                <p:nvPr/>
              </p:nvCxnSpPr>
              <p:spPr>
                <a:xfrm>
                  <a:off x="6705600" y="8116385"/>
                  <a:ext cx="0" cy="15385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3824ED-1643-443F-9C47-C6BBFE7311C3}"/>
                    </a:ext>
                  </a:extLst>
                </p:cNvPr>
                <p:cNvCxnSpPr>
                  <a:cxnSpLocks/>
                </p:cNvCxnSpPr>
                <p:nvPr/>
              </p:nvCxnSpPr>
              <p:spPr>
                <a:xfrm flipH="1">
                  <a:off x="5942593" y="8885649"/>
                  <a:ext cx="151035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FF3CA183-48BF-81C1-9AC6-3C0E52C15242}"/>
                </a:ext>
              </a:extLst>
            </p:cNvPr>
            <p:cNvGrpSpPr/>
            <p:nvPr/>
          </p:nvGrpSpPr>
          <p:grpSpPr>
            <a:xfrm>
              <a:off x="7309735" y="3107306"/>
              <a:ext cx="3007532" cy="595286"/>
              <a:chOff x="7309735" y="3107306"/>
              <a:chExt cx="3007532" cy="595286"/>
            </a:xfrm>
          </p:grpSpPr>
          <p:pic>
            <p:nvPicPr>
              <p:cNvPr id="10" name="Picture 9">
                <a:extLst>
                  <a:ext uri="{FF2B5EF4-FFF2-40B4-BE49-F238E27FC236}">
                    <a16:creationId xmlns:a16="http://schemas.microsoft.com/office/drawing/2014/main" id="{60ADBCBA-B8C0-41A0-8CD0-DB8355553A65}"/>
                  </a:ext>
                </a:extLst>
              </p:cNvPr>
              <p:cNvPicPr>
                <a:picLocks noChangeAspect="1"/>
              </p:cNvPicPr>
              <p:nvPr/>
            </p:nvPicPr>
            <p:blipFill rotWithShape="1">
              <a:blip r:embed="rId7"/>
              <a:srcRect r="79096" b="6381"/>
              <a:stretch/>
            </p:blipFill>
            <p:spPr>
              <a:xfrm>
                <a:off x="7309735" y="3121757"/>
                <a:ext cx="641570" cy="575278"/>
              </a:xfrm>
              <a:prstGeom prst="rect">
                <a:avLst/>
              </a:prstGeom>
            </p:spPr>
          </p:pic>
          <p:pic>
            <p:nvPicPr>
              <p:cNvPr id="2" name="Picture 1">
                <a:extLst>
                  <a:ext uri="{FF2B5EF4-FFF2-40B4-BE49-F238E27FC236}">
                    <a16:creationId xmlns:a16="http://schemas.microsoft.com/office/drawing/2014/main" id="{CB142A9B-7C47-2FF0-D1D7-324CC66F4061}"/>
                  </a:ext>
                </a:extLst>
              </p:cNvPr>
              <p:cNvPicPr>
                <a:picLocks noChangeAspect="1"/>
              </p:cNvPicPr>
              <p:nvPr/>
            </p:nvPicPr>
            <p:blipFill rotWithShape="1">
              <a:blip r:embed="rId7"/>
              <a:srcRect l="39396" r="614" b="6381"/>
              <a:stretch/>
            </p:blipFill>
            <p:spPr>
              <a:xfrm>
                <a:off x="8476083" y="3120604"/>
                <a:ext cx="1841184" cy="575278"/>
              </a:xfrm>
              <a:prstGeom prst="rect">
                <a:avLst/>
              </a:prstGeom>
            </p:spPr>
          </p:pic>
          <p:pic>
            <p:nvPicPr>
              <p:cNvPr id="9" name="Picture 8">
                <a:extLst>
                  <a:ext uri="{FF2B5EF4-FFF2-40B4-BE49-F238E27FC236}">
                    <a16:creationId xmlns:a16="http://schemas.microsoft.com/office/drawing/2014/main" id="{FA690507-BB56-B218-52B2-6C93240B4129}"/>
                  </a:ext>
                </a:extLst>
              </p:cNvPr>
              <p:cNvPicPr>
                <a:picLocks noChangeAspect="1"/>
              </p:cNvPicPr>
              <p:nvPr/>
            </p:nvPicPr>
            <p:blipFill>
              <a:blip r:embed="rId8"/>
              <a:stretch>
                <a:fillRect/>
              </a:stretch>
            </p:blipFill>
            <p:spPr>
              <a:xfrm>
                <a:off x="7887618" y="3107306"/>
                <a:ext cx="627509" cy="595286"/>
              </a:xfrm>
              <a:prstGeom prst="rect">
                <a:avLst/>
              </a:prstGeom>
            </p:spPr>
          </p:pic>
        </p:grpSp>
      </p:grpSp>
    </p:spTree>
    <p:extLst>
      <p:ext uri="{BB962C8B-B14F-4D97-AF65-F5344CB8AC3E}">
        <p14:creationId xmlns:p14="http://schemas.microsoft.com/office/powerpoint/2010/main" val="253179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16583-A8E6-4885-939B-D0FCB86F08E3}"/>
              </a:ext>
            </a:extLst>
          </p:cNvPr>
          <p:cNvSpPr>
            <a:spLocks noGrp="1"/>
          </p:cNvSpPr>
          <p:nvPr>
            <p:ph type="title"/>
          </p:nvPr>
        </p:nvSpPr>
        <p:spPr>
          <a:xfrm>
            <a:off x="1277264" y="8496"/>
            <a:ext cx="9905998" cy="1478570"/>
          </a:xfrm>
        </p:spPr>
        <p:txBody>
          <a:bodyPr>
            <a:normAutofit/>
          </a:bodyPr>
          <a:lstStyle/>
          <a:p>
            <a:r>
              <a:rPr lang="en-US" dirty="0">
                <a:solidFill>
                  <a:schemeClr val="bg1"/>
                </a:solidFill>
              </a:rPr>
              <a:t>The two applications at a glance: </a:t>
            </a:r>
            <a:br>
              <a:rPr lang="en-US" dirty="0">
                <a:solidFill>
                  <a:schemeClr val="bg1"/>
                </a:solidFill>
              </a:rPr>
            </a:br>
            <a:r>
              <a:rPr lang="en-US" sz="2800" dirty="0">
                <a:solidFill>
                  <a:schemeClr val="bg1"/>
                </a:solidFill>
              </a:rPr>
              <a:t>Logical flow and internet needs</a:t>
            </a:r>
            <a:endParaRPr lang="en-US" dirty="0">
              <a:solidFill>
                <a:schemeClr val="bg1"/>
              </a:solidFill>
            </a:endParaRPr>
          </a:p>
        </p:txBody>
      </p:sp>
      <p:grpSp>
        <p:nvGrpSpPr>
          <p:cNvPr id="11" name="Group 10">
            <a:extLst>
              <a:ext uri="{FF2B5EF4-FFF2-40B4-BE49-F238E27FC236}">
                <a16:creationId xmlns:a16="http://schemas.microsoft.com/office/drawing/2014/main" id="{51E1BEAF-1793-D0A8-0639-1332D5F90666}"/>
              </a:ext>
            </a:extLst>
          </p:cNvPr>
          <p:cNvGrpSpPr/>
          <p:nvPr/>
        </p:nvGrpSpPr>
        <p:grpSpPr>
          <a:xfrm>
            <a:off x="1277264" y="1545918"/>
            <a:ext cx="8947378" cy="5068466"/>
            <a:chOff x="565288" y="1564637"/>
            <a:chExt cx="8947378" cy="5068466"/>
          </a:xfrm>
        </p:grpSpPr>
        <p:grpSp>
          <p:nvGrpSpPr>
            <p:cNvPr id="6" name="Group 5">
              <a:extLst>
                <a:ext uri="{FF2B5EF4-FFF2-40B4-BE49-F238E27FC236}">
                  <a16:creationId xmlns:a16="http://schemas.microsoft.com/office/drawing/2014/main" id="{14728842-56EE-49A1-BFF1-89FCD3B91F3C}"/>
                </a:ext>
              </a:extLst>
            </p:cNvPr>
            <p:cNvGrpSpPr/>
            <p:nvPr/>
          </p:nvGrpSpPr>
          <p:grpSpPr>
            <a:xfrm>
              <a:off x="592037" y="2289583"/>
              <a:ext cx="8920629" cy="3742245"/>
              <a:chOff x="544213" y="1824366"/>
              <a:chExt cx="8920629" cy="3742245"/>
            </a:xfrm>
          </p:grpSpPr>
          <p:sp>
            <p:nvSpPr>
              <p:cNvPr id="5" name="Rectangle 4">
                <a:extLst>
                  <a:ext uri="{FF2B5EF4-FFF2-40B4-BE49-F238E27FC236}">
                    <a16:creationId xmlns:a16="http://schemas.microsoft.com/office/drawing/2014/main" id="{EF284075-92D7-469E-A8E1-A6919C273A37}"/>
                  </a:ext>
                </a:extLst>
              </p:cNvPr>
              <p:cNvSpPr/>
              <p:nvPr/>
            </p:nvSpPr>
            <p:spPr>
              <a:xfrm>
                <a:off x="544213" y="1824372"/>
                <a:ext cx="892062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E65092-AB79-4B8A-8707-D78BB3C09D57}"/>
                  </a:ext>
                </a:extLst>
              </p:cNvPr>
              <p:cNvSpPr/>
              <p:nvPr/>
            </p:nvSpPr>
            <p:spPr>
              <a:xfrm>
                <a:off x="544213" y="1824371"/>
                <a:ext cx="254470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2545A-8945-4F84-A082-3E10234500CD}"/>
                  </a:ext>
                </a:extLst>
              </p:cNvPr>
              <p:cNvSpPr/>
              <p:nvPr/>
            </p:nvSpPr>
            <p:spPr>
              <a:xfrm>
                <a:off x="6554862" y="1824366"/>
                <a:ext cx="2909980"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AE387FD-81DC-4AEA-8D1B-C834F00F482D}"/>
                </a:ext>
              </a:extLst>
            </p:cNvPr>
            <p:cNvSpPr txBox="1"/>
            <p:nvPr/>
          </p:nvSpPr>
          <p:spPr>
            <a:xfrm>
              <a:off x="598297" y="1569179"/>
              <a:ext cx="2552186" cy="4339650"/>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CONFIGURATION</a:t>
              </a:r>
            </a:p>
            <a:p>
              <a:endParaRPr lang="en-US" dirty="0">
                <a:solidFill>
                  <a:schemeClr val="bg1"/>
                </a:solidFill>
              </a:endParaRPr>
            </a:p>
            <a:p>
              <a:pPr algn="ctr"/>
              <a:r>
                <a:rPr lang="en-US" dirty="0">
                  <a:solidFill>
                    <a:schemeClr val="bg1"/>
                  </a:solidFill>
                </a:rPr>
                <a:t>Configure settings that will be sent to your guide’s Entry app:</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Anglers </a:t>
              </a:r>
            </a:p>
            <a:p>
              <a:pPr marL="285750" indent="-285750">
                <a:buFont typeface="Arial" panose="020B0604020202020204" pitchFamily="34" charset="0"/>
                <a:buChar char="•"/>
              </a:pPr>
              <a:r>
                <a:rPr lang="en-US" dirty="0">
                  <a:solidFill>
                    <a:schemeClr val="bg1"/>
                  </a:solidFill>
                </a:rPr>
                <a:t>Guides </a:t>
              </a:r>
            </a:p>
            <a:p>
              <a:pPr marL="285750" indent="-285750">
                <a:buFont typeface="Arial" panose="020B0604020202020204" pitchFamily="34" charset="0"/>
                <a:buChar char="•"/>
              </a:pPr>
              <a:r>
                <a:rPr lang="en-US" dirty="0">
                  <a:solidFill>
                    <a:schemeClr val="bg1"/>
                  </a:solidFill>
                </a:rPr>
                <a:t>Operating Areas </a:t>
              </a:r>
            </a:p>
            <a:p>
              <a:pPr marL="285750" indent="-285750">
                <a:buFont typeface="Arial" panose="020B0604020202020204" pitchFamily="34" charset="0"/>
                <a:buChar char="•"/>
              </a:pPr>
              <a:r>
                <a:rPr lang="en-US" dirty="0">
                  <a:solidFill>
                    <a:schemeClr val="bg1"/>
                  </a:solidFill>
                </a:rPr>
                <a:t>Locations </a:t>
              </a:r>
            </a:p>
            <a:p>
              <a:r>
                <a:rPr lang="en-US" dirty="0">
                  <a:solidFill>
                    <a:schemeClr val="bg1"/>
                  </a:solidFill>
                </a:rPr>
                <a:t>    (Statistical Areas)</a:t>
              </a:r>
            </a:p>
            <a:p>
              <a:pPr marL="285750" indent="-285750">
                <a:buFont typeface="Arial" panose="020B0604020202020204" pitchFamily="34" charset="0"/>
                <a:buChar char="•"/>
              </a:pPr>
              <a:r>
                <a:rPr lang="en-US" dirty="0">
                  <a:solidFill>
                    <a:schemeClr val="bg1"/>
                  </a:solidFill>
                </a:rPr>
                <a:t>Vessels </a:t>
              </a:r>
            </a:p>
            <a:p>
              <a:pPr marL="285750" indent="-285750">
                <a:buFont typeface="Arial" panose="020B0604020202020204" pitchFamily="34" charset="0"/>
                <a:buChar char="•"/>
              </a:pPr>
              <a:r>
                <a:rPr lang="en-US" dirty="0">
                  <a:solidFill>
                    <a:schemeClr val="bg1"/>
                  </a:solidFill>
                </a:rPr>
                <a:t>Species </a:t>
              </a:r>
            </a:p>
            <a:p>
              <a:pPr marL="285750" indent="-285750">
                <a:buFont typeface="Arial" panose="020B0604020202020204" pitchFamily="34" charset="0"/>
                <a:buChar char="•"/>
              </a:pPr>
              <a:endParaRPr lang="en-US" dirty="0">
                <a:solidFill>
                  <a:schemeClr val="bg1"/>
                </a:solidFill>
              </a:endParaRPr>
            </a:p>
          </p:txBody>
        </p:sp>
        <p:sp>
          <p:nvSpPr>
            <p:cNvPr id="14" name="TextBox 13">
              <a:extLst>
                <a:ext uri="{FF2B5EF4-FFF2-40B4-BE49-F238E27FC236}">
                  <a16:creationId xmlns:a16="http://schemas.microsoft.com/office/drawing/2014/main" id="{DF2BCA7B-0FDE-4AAD-ABBA-D6603C4DBC77}"/>
                </a:ext>
              </a:extLst>
            </p:cNvPr>
            <p:cNvSpPr txBox="1"/>
            <p:nvPr/>
          </p:nvSpPr>
          <p:spPr>
            <a:xfrm>
              <a:off x="6618792" y="1598856"/>
              <a:ext cx="2883682" cy="4893647"/>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TRIP REVIEW &amp; SUMMARIES</a:t>
              </a:r>
            </a:p>
            <a:p>
              <a:pPr algn="ctr"/>
              <a:endParaRPr lang="en-US" dirty="0">
                <a:solidFill>
                  <a:schemeClr val="bg1"/>
                </a:solidFill>
              </a:endParaRPr>
            </a:p>
            <a:p>
              <a:pPr algn="ctr"/>
              <a:r>
                <a:rPr lang="en-US" dirty="0">
                  <a:solidFill>
                    <a:schemeClr val="bg1"/>
                  </a:solidFill>
                </a:rPr>
                <a:t>Review submitted trips for 48hrs after submitting to ADF&amp;G.</a:t>
              </a:r>
            </a:p>
            <a:p>
              <a:pPr algn="ctr"/>
              <a:endParaRPr lang="en-US" dirty="0">
                <a:solidFill>
                  <a:schemeClr val="bg1"/>
                </a:solidFill>
              </a:endParaRPr>
            </a:p>
            <a:p>
              <a:pPr algn="ctr"/>
              <a:r>
                <a:rPr lang="en-US" dirty="0">
                  <a:solidFill>
                    <a:schemeClr val="bg1"/>
                  </a:solidFill>
                </a:rPr>
                <a:t>Optional: Generate data summaries for your own uses:</a:t>
              </a:r>
            </a:p>
            <a:p>
              <a:pPr algn="ctr"/>
              <a:endParaRPr lang="en-US" dirty="0">
                <a:solidFill>
                  <a:schemeClr val="bg1"/>
                </a:solidFill>
              </a:endParaRPr>
            </a:p>
            <a:p>
              <a:pPr marL="285750" indent="-285750">
                <a:buFont typeface="Arial" panose="020B0604020202020204" pitchFamily="34" charset="0"/>
                <a:buChar char="•"/>
              </a:pPr>
              <a:r>
                <a:rPr lang="en-US" dirty="0">
                  <a:solidFill>
                    <a:schemeClr val="bg1"/>
                  </a:solidFill>
                </a:rPr>
                <a:t>Bottomfish effort </a:t>
              </a:r>
            </a:p>
            <a:p>
              <a:pPr marL="285750" indent="-285750">
                <a:buFont typeface="Arial" panose="020B0604020202020204" pitchFamily="34" charset="0"/>
                <a:buChar char="•"/>
              </a:pPr>
              <a:r>
                <a:rPr lang="en-US" dirty="0">
                  <a:solidFill>
                    <a:schemeClr val="bg1"/>
                  </a:solidFill>
                </a:rPr>
                <a:t>Salmon effort </a:t>
              </a:r>
            </a:p>
            <a:p>
              <a:pPr marL="285750" indent="-285750">
                <a:buFont typeface="Arial" panose="020B0604020202020204" pitchFamily="34" charset="0"/>
                <a:buChar char="•"/>
              </a:pPr>
              <a:r>
                <a:rPr lang="en-US" dirty="0">
                  <a:solidFill>
                    <a:schemeClr val="bg1"/>
                  </a:solidFill>
                </a:rPr>
                <a:t>Guide </a:t>
              </a:r>
            </a:p>
            <a:p>
              <a:pPr marL="285750" indent="-285750">
                <a:buFont typeface="Arial" panose="020B0604020202020204" pitchFamily="34" charset="0"/>
                <a:buChar char="•"/>
              </a:pPr>
              <a:r>
                <a:rPr lang="en-US" dirty="0">
                  <a:solidFill>
                    <a:schemeClr val="bg1"/>
                  </a:solidFill>
                </a:rPr>
                <a:t>Daily trip activity </a:t>
              </a: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40" name="Arrow: Right 39">
              <a:extLst>
                <a:ext uri="{FF2B5EF4-FFF2-40B4-BE49-F238E27FC236}">
                  <a16:creationId xmlns:a16="http://schemas.microsoft.com/office/drawing/2014/main" id="{19C33B82-B8CE-4078-B9E3-4C93BCF40CA1}"/>
                </a:ext>
              </a:extLst>
            </p:cNvPr>
            <p:cNvSpPr/>
            <p:nvPr/>
          </p:nvSpPr>
          <p:spPr>
            <a:xfrm>
              <a:off x="2942507" y="1794237"/>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2312AA6E-E33F-42BA-828E-AF782E616751}"/>
                </a:ext>
              </a:extLst>
            </p:cNvPr>
            <p:cNvSpPr/>
            <p:nvPr/>
          </p:nvSpPr>
          <p:spPr>
            <a:xfrm>
              <a:off x="6255155" y="1756788"/>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9EC8AC51-C8B2-4B87-95F6-0A70F958218D}"/>
                </a:ext>
              </a:extLst>
            </p:cNvPr>
            <p:cNvSpPr/>
            <p:nvPr/>
          </p:nvSpPr>
          <p:spPr>
            <a:xfrm>
              <a:off x="565288" y="159765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1</a:t>
              </a:r>
            </a:p>
          </p:txBody>
        </p:sp>
        <p:sp>
          <p:nvSpPr>
            <p:cNvPr id="31" name="Oval 30">
              <a:extLst>
                <a:ext uri="{FF2B5EF4-FFF2-40B4-BE49-F238E27FC236}">
                  <a16:creationId xmlns:a16="http://schemas.microsoft.com/office/drawing/2014/main" id="{1F08C8A1-7274-4C3C-B3E2-FA8B94AD4297}"/>
                </a:ext>
              </a:extLst>
            </p:cNvPr>
            <p:cNvSpPr/>
            <p:nvPr/>
          </p:nvSpPr>
          <p:spPr>
            <a:xfrm>
              <a:off x="3584850" y="1564637"/>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40CC3556-F108-4406-9402-A8388E9DB4A3}"/>
                </a:ext>
              </a:extLst>
            </p:cNvPr>
            <p:cNvSpPr/>
            <p:nvPr/>
          </p:nvSpPr>
          <p:spPr>
            <a:xfrm>
              <a:off x="6755328" y="158896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3</a:t>
              </a:r>
            </a:p>
          </p:txBody>
        </p:sp>
        <p:sp>
          <p:nvSpPr>
            <p:cNvPr id="17" name="TextBox 16">
              <a:extLst>
                <a:ext uri="{FF2B5EF4-FFF2-40B4-BE49-F238E27FC236}">
                  <a16:creationId xmlns:a16="http://schemas.microsoft.com/office/drawing/2014/main" id="{856B5B2E-5309-4851-A83A-459A9EA5F251}"/>
                </a:ext>
              </a:extLst>
            </p:cNvPr>
            <p:cNvSpPr txBox="1"/>
            <p:nvPr/>
          </p:nvSpPr>
          <p:spPr>
            <a:xfrm>
              <a:off x="1328181" y="5981170"/>
              <a:ext cx="1216647" cy="646331"/>
            </a:xfrm>
            <a:prstGeom prst="rect">
              <a:avLst/>
            </a:prstGeom>
            <a:noFill/>
          </p:spPr>
          <p:txBody>
            <a:bodyPr wrap="square" rtlCol="0">
              <a:spAutoFit/>
            </a:bodyPr>
            <a:lstStyle/>
            <a:p>
              <a:r>
                <a:rPr lang="en-US" i="1" dirty="0">
                  <a:solidFill>
                    <a:schemeClr val="bg1"/>
                  </a:solidFill>
                </a:rPr>
                <a:t>Pre-Season</a:t>
              </a:r>
              <a:r>
                <a:rPr lang="en-US" dirty="0">
                  <a:solidFill>
                    <a:schemeClr val="bg1"/>
                  </a:solidFill>
                </a:rPr>
                <a:t> </a:t>
              </a:r>
            </a:p>
            <a:p>
              <a:pPr marL="285750" indent="-285750">
                <a:buFont typeface="Arial" panose="020B0604020202020204" pitchFamily="34" charset="0"/>
                <a:buChar char="•"/>
              </a:pPr>
              <a:endParaRPr lang="en-US" dirty="0">
                <a:solidFill>
                  <a:schemeClr val="bg1"/>
                </a:solidFill>
              </a:endParaRPr>
            </a:p>
          </p:txBody>
        </p:sp>
        <p:sp>
          <p:nvSpPr>
            <p:cNvPr id="18" name="TextBox 17">
              <a:extLst>
                <a:ext uri="{FF2B5EF4-FFF2-40B4-BE49-F238E27FC236}">
                  <a16:creationId xmlns:a16="http://schemas.microsoft.com/office/drawing/2014/main" id="{BA40B2B4-3AD5-4799-9CBE-5DCFE29121B9}"/>
                </a:ext>
              </a:extLst>
            </p:cNvPr>
            <p:cNvSpPr txBox="1"/>
            <p:nvPr/>
          </p:nvSpPr>
          <p:spPr>
            <a:xfrm>
              <a:off x="5395073" y="5986772"/>
              <a:ext cx="2602479" cy="646331"/>
            </a:xfrm>
            <a:prstGeom prst="rect">
              <a:avLst/>
            </a:prstGeom>
            <a:noFill/>
          </p:spPr>
          <p:txBody>
            <a:bodyPr wrap="square" rtlCol="0">
              <a:spAutoFit/>
            </a:bodyPr>
            <a:lstStyle/>
            <a:p>
              <a:r>
                <a:rPr lang="en-US" i="1" dirty="0">
                  <a:solidFill>
                    <a:schemeClr val="bg1"/>
                  </a:solidFill>
                </a:rPr>
                <a:t>In-Season and Post-Season</a:t>
              </a:r>
              <a:r>
                <a:rPr lang="en-US" dirty="0">
                  <a:solidFill>
                    <a:schemeClr val="bg1"/>
                  </a:solidFill>
                </a:rPr>
                <a:t> </a:t>
              </a:r>
            </a:p>
            <a:p>
              <a:pPr marL="285750" indent="-285750">
                <a:buFont typeface="Arial" panose="020B0604020202020204" pitchFamily="34" charset="0"/>
                <a:buChar char="•"/>
              </a:pPr>
              <a:endParaRPr lang="en-US" dirty="0">
                <a:solidFill>
                  <a:schemeClr val="bg1"/>
                </a:solidFill>
              </a:endParaRPr>
            </a:p>
          </p:txBody>
        </p:sp>
      </p:grpSp>
      <p:pic>
        <p:nvPicPr>
          <p:cNvPr id="3" name="Picture 2">
            <a:extLst>
              <a:ext uri="{FF2B5EF4-FFF2-40B4-BE49-F238E27FC236}">
                <a16:creationId xmlns:a16="http://schemas.microsoft.com/office/drawing/2014/main" id="{617370D5-B11E-D596-9C2E-667445402626}"/>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10" name="Picture 9">
            <a:extLst>
              <a:ext uri="{FF2B5EF4-FFF2-40B4-BE49-F238E27FC236}">
                <a16:creationId xmlns:a16="http://schemas.microsoft.com/office/drawing/2014/main" id="{4D767465-D1D3-08E6-C499-83297C06927E}"/>
              </a:ext>
            </a:extLst>
          </p:cNvPr>
          <p:cNvPicPr>
            <a:picLocks noChangeAspect="1"/>
          </p:cNvPicPr>
          <p:nvPr/>
        </p:nvPicPr>
        <p:blipFill>
          <a:blip r:embed="rId4"/>
          <a:stretch>
            <a:fillRect/>
          </a:stretch>
        </p:blipFill>
        <p:spPr>
          <a:xfrm>
            <a:off x="9196610" y="64974"/>
            <a:ext cx="1718126" cy="1144066"/>
          </a:xfrm>
          <a:prstGeom prst="rect">
            <a:avLst/>
          </a:prstGeom>
        </p:spPr>
      </p:pic>
      <p:sp>
        <p:nvSpPr>
          <p:cNvPr id="12" name="TextBox 11">
            <a:extLst>
              <a:ext uri="{FF2B5EF4-FFF2-40B4-BE49-F238E27FC236}">
                <a16:creationId xmlns:a16="http://schemas.microsoft.com/office/drawing/2014/main" id="{8976C50D-B3F0-2227-BA57-833992827B33}"/>
              </a:ext>
            </a:extLst>
          </p:cNvPr>
          <p:cNvSpPr txBox="1"/>
          <p:nvPr/>
        </p:nvSpPr>
        <p:spPr>
          <a:xfrm>
            <a:off x="3899601" y="1533215"/>
            <a:ext cx="3835387" cy="3231654"/>
          </a:xfrm>
          <a:prstGeom prst="rect">
            <a:avLst/>
          </a:prstGeom>
          <a:noFill/>
        </p:spPr>
        <p:txBody>
          <a:bodyPr wrap="square" rtlCol="0">
            <a:spAutoFit/>
          </a:bodyPr>
          <a:lstStyle/>
          <a:p>
            <a:r>
              <a:rPr lang="en-US" sz="2400" dirty="0">
                <a:solidFill>
                  <a:schemeClr val="bg1"/>
                </a:solidFill>
              </a:rPr>
              <a:t>          ENTRY APP:</a:t>
            </a:r>
          </a:p>
          <a:p>
            <a:r>
              <a:rPr lang="en-US" dirty="0">
                <a:solidFill>
                  <a:schemeClr val="bg1"/>
                </a:solidFill>
              </a:rPr>
              <a:t>     TRIP ENTRY &amp; SUBMISSION</a:t>
            </a:r>
            <a:br>
              <a:rPr lang="en-US" dirty="0">
                <a:solidFill>
                  <a:schemeClr val="bg1"/>
                </a:solidFill>
              </a:rPr>
            </a:br>
            <a:endParaRPr lang="en-US" dirty="0">
              <a:solidFill>
                <a:schemeClr val="bg1"/>
              </a:solidFill>
            </a:endParaRPr>
          </a:p>
          <a:p>
            <a:r>
              <a:rPr lang="en-US" dirty="0">
                <a:solidFill>
                  <a:schemeClr val="bg1"/>
                </a:solidFill>
              </a:rPr>
              <a:t>Receive configurations</a:t>
            </a:r>
            <a:endParaRPr lang="en-US" dirty="0"/>
          </a:p>
          <a:p>
            <a:endParaRPr lang="en-US" dirty="0">
              <a:solidFill>
                <a:schemeClr val="bg1"/>
              </a:solidFill>
            </a:endParaRPr>
          </a:p>
          <a:p>
            <a:r>
              <a:rPr lang="en-US" dirty="0">
                <a:solidFill>
                  <a:schemeClr val="bg1"/>
                </a:solidFill>
              </a:rPr>
              <a:t>Enter trip data </a:t>
            </a:r>
            <a:r>
              <a:rPr lang="en-US" b="1" dirty="0"/>
              <a:t>offline.</a:t>
            </a:r>
            <a:endParaRPr lang="en-US" dirty="0"/>
          </a:p>
          <a:p>
            <a:endParaRPr lang="en-US" dirty="0">
              <a:solidFill>
                <a:schemeClr val="bg1"/>
              </a:solidFill>
            </a:endParaRPr>
          </a:p>
          <a:p>
            <a:r>
              <a:rPr lang="en-US" dirty="0">
                <a:solidFill>
                  <a:schemeClr val="bg1"/>
                </a:solidFill>
              </a:rPr>
              <a:t>Data is locally stored </a:t>
            </a:r>
            <a:r>
              <a:rPr lang="en-US" b="1" dirty="0" err="1"/>
              <a:t>ffline</a:t>
            </a:r>
            <a:r>
              <a:rPr lang="en-US" b="1" dirty="0"/>
              <a:t>             </a:t>
            </a:r>
            <a:r>
              <a:rPr lang="en-US" b="1" dirty="0">
                <a:solidFill>
                  <a:schemeClr val="bg1"/>
                </a:solidFill>
              </a:rPr>
              <a:t> </a:t>
            </a:r>
            <a:r>
              <a:rPr lang="en-US" dirty="0">
                <a:solidFill>
                  <a:schemeClr val="bg1"/>
                </a:solidFill>
              </a:rPr>
              <a:t>until you need to submit trips.</a:t>
            </a:r>
          </a:p>
          <a:p>
            <a:endParaRPr lang="en-US" dirty="0">
              <a:solidFill>
                <a:schemeClr val="bg1"/>
              </a:solidFill>
            </a:endParaRPr>
          </a:p>
          <a:p>
            <a:r>
              <a:rPr lang="en-US" dirty="0">
                <a:solidFill>
                  <a:schemeClr val="bg1"/>
                </a:solidFill>
              </a:rPr>
              <a:t>Submit trips to ADF&amp;G </a:t>
            </a:r>
            <a:r>
              <a:rPr lang="en-US" b="1" dirty="0"/>
              <a:t>online.</a:t>
            </a:r>
            <a:endParaRPr lang="en-US" dirty="0"/>
          </a:p>
        </p:txBody>
      </p:sp>
    </p:spTree>
    <p:extLst>
      <p:ext uri="{BB962C8B-B14F-4D97-AF65-F5344CB8AC3E}">
        <p14:creationId xmlns:p14="http://schemas.microsoft.com/office/powerpoint/2010/main" val="308749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16583-A8E6-4885-939B-D0FCB86F08E3}"/>
              </a:ext>
            </a:extLst>
          </p:cNvPr>
          <p:cNvSpPr>
            <a:spLocks noGrp="1"/>
          </p:cNvSpPr>
          <p:nvPr>
            <p:ph type="title"/>
          </p:nvPr>
        </p:nvSpPr>
        <p:spPr>
          <a:xfrm>
            <a:off x="1277264" y="8496"/>
            <a:ext cx="9905998" cy="1478570"/>
          </a:xfrm>
        </p:spPr>
        <p:txBody>
          <a:bodyPr>
            <a:normAutofit/>
          </a:bodyPr>
          <a:lstStyle/>
          <a:p>
            <a:r>
              <a:rPr lang="en-US" dirty="0">
                <a:solidFill>
                  <a:schemeClr val="bg1"/>
                </a:solidFill>
              </a:rPr>
              <a:t>The two applications at a glance: </a:t>
            </a:r>
            <a:br>
              <a:rPr lang="en-US" dirty="0">
                <a:solidFill>
                  <a:schemeClr val="bg1"/>
                </a:solidFill>
              </a:rPr>
            </a:br>
            <a:r>
              <a:rPr lang="en-US" sz="2800" dirty="0">
                <a:solidFill>
                  <a:schemeClr val="bg1"/>
                </a:solidFill>
              </a:rPr>
              <a:t>Logical flow and internet needs</a:t>
            </a:r>
            <a:endParaRPr lang="en-US" dirty="0">
              <a:solidFill>
                <a:schemeClr val="bg1"/>
              </a:solidFill>
            </a:endParaRPr>
          </a:p>
        </p:txBody>
      </p:sp>
      <p:pic>
        <p:nvPicPr>
          <p:cNvPr id="3" name="Picture 2">
            <a:extLst>
              <a:ext uri="{FF2B5EF4-FFF2-40B4-BE49-F238E27FC236}">
                <a16:creationId xmlns:a16="http://schemas.microsoft.com/office/drawing/2014/main" id="{FFF602FA-061E-E350-2E74-4DEF1827EF66}"/>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7" name="Picture 6">
            <a:extLst>
              <a:ext uri="{FF2B5EF4-FFF2-40B4-BE49-F238E27FC236}">
                <a16:creationId xmlns:a16="http://schemas.microsoft.com/office/drawing/2014/main" id="{A34ECE31-A3D4-89DE-2178-C0F8CF1BE58A}"/>
              </a:ext>
            </a:extLst>
          </p:cNvPr>
          <p:cNvPicPr>
            <a:picLocks noChangeAspect="1"/>
          </p:cNvPicPr>
          <p:nvPr/>
        </p:nvPicPr>
        <p:blipFill>
          <a:blip r:embed="rId4"/>
          <a:stretch>
            <a:fillRect/>
          </a:stretch>
        </p:blipFill>
        <p:spPr>
          <a:xfrm>
            <a:off x="9196610" y="64974"/>
            <a:ext cx="1718126" cy="1144066"/>
          </a:xfrm>
          <a:prstGeom prst="rect">
            <a:avLst/>
          </a:prstGeom>
        </p:spPr>
      </p:pic>
      <p:grpSp>
        <p:nvGrpSpPr>
          <p:cNvPr id="53" name="Group 52">
            <a:extLst>
              <a:ext uri="{FF2B5EF4-FFF2-40B4-BE49-F238E27FC236}">
                <a16:creationId xmlns:a16="http://schemas.microsoft.com/office/drawing/2014/main" id="{CDEF430D-D91F-AA52-EF24-1738DF6D9614}"/>
              </a:ext>
            </a:extLst>
          </p:cNvPr>
          <p:cNvGrpSpPr/>
          <p:nvPr/>
        </p:nvGrpSpPr>
        <p:grpSpPr>
          <a:xfrm>
            <a:off x="1277264" y="1545918"/>
            <a:ext cx="8947378" cy="4927866"/>
            <a:chOff x="565288" y="1564637"/>
            <a:chExt cx="8947378" cy="4927866"/>
          </a:xfrm>
        </p:grpSpPr>
        <p:grpSp>
          <p:nvGrpSpPr>
            <p:cNvPr id="54" name="Group 53">
              <a:extLst>
                <a:ext uri="{FF2B5EF4-FFF2-40B4-BE49-F238E27FC236}">
                  <a16:creationId xmlns:a16="http://schemas.microsoft.com/office/drawing/2014/main" id="{ABD0D666-9473-A128-D2B9-B7040072B191}"/>
                </a:ext>
              </a:extLst>
            </p:cNvPr>
            <p:cNvGrpSpPr/>
            <p:nvPr/>
          </p:nvGrpSpPr>
          <p:grpSpPr>
            <a:xfrm>
              <a:off x="592037" y="2289583"/>
              <a:ext cx="8920629" cy="3742245"/>
              <a:chOff x="544213" y="1824366"/>
              <a:chExt cx="8920629" cy="3742245"/>
            </a:xfrm>
          </p:grpSpPr>
          <p:sp>
            <p:nvSpPr>
              <p:cNvPr id="65" name="Rectangle 64">
                <a:extLst>
                  <a:ext uri="{FF2B5EF4-FFF2-40B4-BE49-F238E27FC236}">
                    <a16:creationId xmlns:a16="http://schemas.microsoft.com/office/drawing/2014/main" id="{E9EB3F19-7013-8D38-39CC-CEE01D32ACF5}"/>
                  </a:ext>
                </a:extLst>
              </p:cNvPr>
              <p:cNvSpPr/>
              <p:nvPr/>
            </p:nvSpPr>
            <p:spPr>
              <a:xfrm>
                <a:off x="544213" y="1824372"/>
                <a:ext cx="892062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4C4984B-1B1B-0FF8-A9D6-07081F32D7A3}"/>
                  </a:ext>
                </a:extLst>
              </p:cNvPr>
              <p:cNvSpPr/>
              <p:nvPr/>
            </p:nvSpPr>
            <p:spPr>
              <a:xfrm>
                <a:off x="544213" y="1824371"/>
                <a:ext cx="254470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4E3C55D-5EB2-051C-2BFC-35B93443DDBC}"/>
                  </a:ext>
                </a:extLst>
              </p:cNvPr>
              <p:cNvSpPr/>
              <p:nvPr/>
            </p:nvSpPr>
            <p:spPr>
              <a:xfrm>
                <a:off x="6554862" y="1824366"/>
                <a:ext cx="2909980"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3453398D-ACE0-72FD-61A0-4025CBA154F9}"/>
                </a:ext>
              </a:extLst>
            </p:cNvPr>
            <p:cNvSpPr txBox="1"/>
            <p:nvPr/>
          </p:nvSpPr>
          <p:spPr>
            <a:xfrm>
              <a:off x="598297" y="1569179"/>
              <a:ext cx="2552186" cy="4339650"/>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CONFIGURATION</a:t>
              </a:r>
            </a:p>
            <a:p>
              <a:endParaRPr lang="en-US" dirty="0">
                <a:solidFill>
                  <a:schemeClr val="bg1"/>
                </a:solidFill>
              </a:endParaRPr>
            </a:p>
            <a:p>
              <a:pPr algn="ctr"/>
              <a:r>
                <a:rPr lang="en-US" dirty="0">
                  <a:solidFill>
                    <a:schemeClr val="bg1"/>
                  </a:solidFill>
                </a:rPr>
                <a:t>Configure settings that will be sent to your guide’s Entry app:</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Anglers </a:t>
              </a:r>
            </a:p>
            <a:p>
              <a:pPr marL="285750" indent="-285750">
                <a:buFont typeface="Arial" panose="020B0604020202020204" pitchFamily="34" charset="0"/>
                <a:buChar char="•"/>
              </a:pPr>
              <a:r>
                <a:rPr lang="en-US" dirty="0">
                  <a:solidFill>
                    <a:schemeClr val="bg1"/>
                  </a:solidFill>
                </a:rPr>
                <a:t>Guides </a:t>
              </a:r>
            </a:p>
            <a:p>
              <a:pPr marL="285750" indent="-285750">
                <a:buFont typeface="Arial" panose="020B0604020202020204" pitchFamily="34" charset="0"/>
                <a:buChar char="•"/>
              </a:pPr>
              <a:r>
                <a:rPr lang="en-US" dirty="0">
                  <a:solidFill>
                    <a:schemeClr val="bg1"/>
                  </a:solidFill>
                </a:rPr>
                <a:t>Operating Areas </a:t>
              </a:r>
            </a:p>
            <a:p>
              <a:pPr marL="285750" indent="-285750">
                <a:buFont typeface="Arial" panose="020B0604020202020204" pitchFamily="34" charset="0"/>
                <a:buChar char="•"/>
              </a:pPr>
              <a:r>
                <a:rPr lang="en-US" dirty="0">
                  <a:solidFill>
                    <a:schemeClr val="bg1"/>
                  </a:solidFill>
                </a:rPr>
                <a:t>Locations </a:t>
              </a:r>
            </a:p>
            <a:p>
              <a:r>
                <a:rPr lang="en-US" dirty="0">
                  <a:solidFill>
                    <a:schemeClr val="bg1"/>
                  </a:solidFill>
                </a:rPr>
                <a:t>    (Statistical Areas)</a:t>
              </a:r>
            </a:p>
            <a:p>
              <a:pPr marL="285750" indent="-285750">
                <a:buFont typeface="Arial" panose="020B0604020202020204" pitchFamily="34" charset="0"/>
                <a:buChar char="•"/>
              </a:pPr>
              <a:r>
                <a:rPr lang="en-US" dirty="0">
                  <a:solidFill>
                    <a:schemeClr val="bg1"/>
                  </a:solidFill>
                </a:rPr>
                <a:t>Vessels </a:t>
              </a:r>
            </a:p>
            <a:p>
              <a:pPr marL="285750" indent="-285750">
                <a:buFont typeface="Arial" panose="020B0604020202020204" pitchFamily="34" charset="0"/>
                <a:buChar char="•"/>
              </a:pPr>
              <a:r>
                <a:rPr lang="en-US" dirty="0">
                  <a:solidFill>
                    <a:schemeClr val="bg1"/>
                  </a:solidFill>
                </a:rPr>
                <a:t>Species </a:t>
              </a:r>
            </a:p>
            <a:p>
              <a:pPr marL="285750" indent="-285750">
                <a:buFont typeface="Arial" panose="020B0604020202020204" pitchFamily="34" charset="0"/>
                <a:buChar char="•"/>
              </a:pPr>
              <a:endParaRPr lang="en-US" dirty="0">
                <a:solidFill>
                  <a:schemeClr val="bg1"/>
                </a:solidFill>
              </a:endParaRPr>
            </a:p>
          </p:txBody>
        </p:sp>
        <p:sp>
          <p:nvSpPr>
            <p:cNvPr id="56" name="TextBox 55">
              <a:extLst>
                <a:ext uri="{FF2B5EF4-FFF2-40B4-BE49-F238E27FC236}">
                  <a16:creationId xmlns:a16="http://schemas.microsoft.com/office/drawing/2014/main" id="{08C78B89-2A70-9883-4534-6430CF921411}"/>
                </a:ext>
              </a:extLst>
            </p:cNvPr>
            <p:cNvSpPr txBox="1"/>
            <p:nvPr/>
          </p:nvSpPr>
          <p:spPr>
            <a:xfrm>
              <a:off x="6618792" y="1598856"/>
              <a:ext cx="2883682" cy="4893647"/>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TRIP REVIEW &amp; SUMMARIES</a:t>
              </a:r>
            </a:p>
            <a:p>
              <a:pPr algn="ctr"/>
              <a:endParaRPr lang="en-US" dirty="0">
                <a:solidFill>
                  <a:schemeClr val="bg1"/>
                </a:solidFill>
              </a:endParaRPr>
            </a:p>
            <a:p>
              <a:pPr algn="ctr"/>
              <a:r>
                <a:rPr lang="en-US" dirty="0">
                  <a:solidFill>
                    <a:schemeClr val="bg1"/>
                  </a:solidFill>
                </a:rPr>
                <a:t>Review submitted trips for 48hrs after submitting to ADF&amp;G.</a:t>
              </a:r>
            </a:p>
            <a:p>
              <a:pPr algn="ctr"/>
              <a:endParaRPr lang="en-US" dirty="0">
                <a:solidFill>
                  <a:schemeClr val="bg1"/>
                </a:solidFill>
              </a:endParaRPr>
            </a:p>
            <a:p>
              <a:pPr algn="ctr"/>
              <a:r>
                <a:rPr lang="en-US" dirty="0">
                  <a:solidFill>
                    <a:schemeClr val="bg1"/>
                  </a:solidFill>
                </a:rPr>
                <a:t>Optional: Generate data summaries for your own uses:</a:t>
              </a:r>
            </a:p>
            <a:p>
              <a:pPr algn="ctr"/>
              <a:endParaRPr lang="en-US" dirty="0">
                <a:solidFill>
                  <a:schemeClr val="bg1"/>
                </a:solidFill>
              </a:endParaRPr>
            </a:p>
            <a:p>
              <a:pPr marL="285750" indent="-285750">
                <a:buFont typeface="Arial" panose="020B0604020202020204" pitchFamily="34" charset="0"/>
                <a:buChar char="•"/>
              </a:pPr>
              <a:r>
                <a:rPr lang="en-US" dirty="0">
                  <a:solidFill>
                    <a:schemeClr val="bg1"/>
                  </a:solidFill>
                </a:rPr>
                <a:t>Bottomfish effort </a:t>
              </a:r>
            </a:p>
            <a:p>
              <a:pPr marL="285750" indent="-285750">
                <a:buFont typeface="Arial" panose="020B0604020202020204" pitchFamily="34" charset="0"/>
                <a:buChar char="•"/>
              </a:pPr>
              <a:r>
                <a:rPr lang="en-US" dirty="0">
                  <a:solidFill>
                    <a:schemeClr val="bg1"/>
                  </a:solidFill>
                </a:rPr>
                <a:t>Salmon effort </a:t>
              </a:r>
            </a:p>
            <a:p>
              <a:pPr marL="285750" indent="-285750">
                <a:buFont typeface="Arial" panose="020B0604020202020204" pitchFamily="34" charset="0"/>
                <a:buChar char="•"/>
              </a:pPr>
              <a:r>
                <a:rPr lang="en-US" dirty="0">
                  <a:solidFill>
                    <a:schemeClr val="bg1"/>
                  </a:solidFill>
                </a:rPr>
                <a:t>Guide </a:t>
              </a:r>
            </a:p>
            <a:p>
              <a:pPr marL="285750" indent="-285750">
                <a:buFont typeface="Arial" panose="020B0604020202020204" pitchFamily="34" charset="0"/>
                <a:buChar char="•"/>
              </a:pPr>
              <a:r>
                <a:rPr lang="en-US" dirty="0">
                  <a:solidFill>
                    <a:schemeClr val="bg1"/>
                  </a:solidFill>
                </a:rPr>
                <a:t>Daily trip activity </a:t>
              </a: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57" name="Arrow: Right 56">
              <a:extLst>
                <a:ext uri="{FF2B5EF4-FFF2-40B4-BE49-F238E27FC236}">
                  <a16:creationId xmlns:a16="http://schemas.microsoft.com/office/drawing/2014/main" id="{D0A37009-BC29-548F-28E6-30B598AB4E91}"/>
                </a:ext>
              </a:extLst>
            </p:cNvPr>
            <p:cNvSpPr/>
            <p:nvPr/>
          </p:nvSpPr>
          <p:spPr>
            <a:xfrm>
              <a:off x="2942507" y="1794237"/>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730A65CA-7522-D10C-7BA2-8FB92F402A9B}"/>
                </a:ext>
              </a:extLst>
            </p:cNvPr>
            <p:cNvSpPr/>
            <p:nvPr/>
          </p:nvSpPr>
          <p:spPr>
            <a:xfrm>
              <a:off x="6255155" y="1756788"/>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57D4CED-4945-FF50-5E7D-64BEA5436FAA}"/>
                </a:ext>
              </a:extLst>
            </p:cNvPr>
            <p:cNvSpPr/>
            <p:nvPr/>
          </p:nvSpPr>
          <p:spPr>
            <a:xfrm>
              <a:off x="565288" y="159765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1</a:t>
              </a:r>
            </a:p>
          </p:txBody>
        </p:sp>
        <p:sp>
          <p:nvSpPr>
            <p:cNvPr id="60" name="Oval 59">
              <a:extLst>
                <a:ext uri="{FF2B5EF4-FFF2-40B4-BE49-F238E27FC236}">
                  <a16:creationId xmlns:a16="http://schemas.microsoft.com/office/drawing/2014/main" id="{85C68DB8-F33B-36F3-5DF9-DE44236149E9}"/>
                </a:ext>
              </a:extLst>
            </p:cNvPr>
            <p:cNvSpPr/>
            <p:nvPr/>
          </p:nvSpPr>
          <p:spPr>
            <a:xfrm>
              <a:off x="3584850" y="1564637"/>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2</a:t>
              </a:r>
            </a:p>
          </p:txBody>
        </p:sp>
        <p:sp>
          <p:nvSpPr>
            <p:cNvPr id="61" name="Oval 60">
              <a:extLst>
                <a:ext uri="{FF2B5EF4-FFF2-40B4-BE49-F238E27FC236}">
                  <a16:creationId xmlns:a16="http://schemas.microsoft.com/office/drawing/2014/main" id="{3D8F2BB4-3238-39EA-4E8F-1D6A12FB8519}"/>
                </a:ext>
              </a:extLst>
            </p:cNvPr>
            <p:cNvSpPr/>
            <p:nvPr/>
          </p:nvSpPr>
          <p:spPr>
            <a:xfrm>
              <a:off x="6755328" y="158896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3</a:t>
              </a:r>
            </a:p>
          </p:txBody>
        </p:sp>
      </p:grpSp>
      <p:grpSp>
        <p:nvGrpSpPr>
          <p:cNvPr id="52" name="Group 51">
            <a:extLst>
              <a:ext uri="{FF2B5EF4-FFF2-40B4-BE49-F238E27FC236}">
                <a16:creationId xmlns:a16="http://schemas.microsoft.com/office/drawing/2014/main" id="{C77FB98E-31D0-F03E-84B8-B1416E420AF2}"/>
              </a:ext>
            </a:extLst>
          </p:cNvPr>
          <p:cNvGrpSpPr/>
          <p:nvPr/>
        </p:nvGrpSpPr>
        <p:grpSpPr>
          <a:xfrm>
            <a:off x="1304013" y="5685311"/>
            <a:ext cx="8938066" cy="1120256"/>
            <a:chOff x="589690" y="5681814"/>
            <a:chExt cx="8938066" cy="1120256"/>
          </a:xfrm>
        </p:grpSpPr>
        <p:sp>
          <p:nvSpPr>
            <p:cNvPr id="17" name="Arrow: Right 16">
              <a:extLst>
                <a:ext uri="{FF2B5EF4-FFF2-40B4-BE49-F238E27FC236}">
                  <a16:creationId xmlns:a16="http://schemas.microsoft.com/office/drawing/2014/main" id="{19DCC2C0-BCF7-439E-9A13-7349BCBA619B}"/>
                </a:ext>
              </a:extLst>
            </p:cNvPr>
            <p:cNvSpPr/>
            <p:nvPr/>
          </p:nvSpPr>
          <p:spPr>
            <a:xfrm>
              <a:off x="589690" y="5696048"/>
              <a:ext cx="2549841"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B3325D0A-273E-4242-A6BC-1979C8050BFF}"/>
                </a:ext>
              </a:extLst>
            </p:cNvPr>
            <p:cNvSpPr/>
            <p:nvPr/>
          </p:nvSpPr>
          <p:spPr>
            <a:xfrm>
              <a:off x="6080526" y="5685819"/>
              <a:ext cx="3447230"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FFFFD1-DC6A-4EFE-9F66-90A080F45A6E}"/>
                </a:ext>
              </a:extLst>
            </p:cNvPr>
            <p:cNvSpPr txBox="1"/>
            <p:nvPr/>
          </p:nvSpPr>
          <p:spPr>
            <a:xfrm>
              <a:off x="1011634" y="5863682"/>
              <a:ext cx="1777336" cy="307777"/>
            </a:xfrm>
            <a:prstGeom prst="rect">
              <a:avLst/>
            </a:prstGeom>
            <a:noFill/>
          </p:spPr>
          <p:txBody>
            <a:bodyPr wrap="square" rtlCol="0">
              <a:spAutoFit/>
            </a:bodyPr>
            <a:lstStyle/>
            <a:p>
              <a:pPr algn="ctr"/>
              <a:r>
                <a:rPr lang="en-US" sz="1400" dirty="0">
                  <a:solidFill>
                    <a:schemeClr val="bg1"/>
                  </a:solidFill>
                </a:rPr>
                <a:t>CONFIGURE</a:t>
              </a:r>
              <a:endParaRPr lang="en-US" dirty="0">
                <a:solidFill>
                  <a:schemeClr val="bg1"/>
                </a:solidFill>
              </a:endParaRPr>
            </a:p>
          </p:txBody>
        </p:sp>
        <p:sp>
          <p:nvSpPr>
            <p:cNvPr id="24" name="TextBox 23">
              <a:extLst>
                <a:ext uri="{FF2B5EF4-FFF2-40B4-BE49-F238E27FC236}">
                  <a16:creationId xmlns:a16="http://schemas.microsoft.com/office/drawing/2014/main" id="{7B76B5B7-171E-4AB3-959C-02309A5CECBA}"/>
                </a:ext>
              </a:extLst>
            </p:cNvPr>
            <p:cNvSpPr txBox="1"/>
            <p:nvPr/>
          </p:nvSpPr>
          <p:spPr>
            <a:xfrm>
              <a:off x="6559777" y="5862546"/>
              <a:ext cx="2883681" cy="307777"/>
            </a:xfrm>
            <a:prstGeom prst="rect">
              <a:avLst/>
            </a:prstGeom>
            <a:noFill/>
          </p:spPr>
          <p:txBody>
            <a:bodyPr wrap="square" rtlCol="0">
              <a:spAutoFit/>
            </a:bodyPr>
            <a:lstStyle/>
            <a:p>
              <a:pPr algn="ctr"/>
              <a:r>
                <a:rPr lang="en-US" sz="1400" dirty="0">
                  <a:solidFill>
                    <a:schemeClr val="bg1"/>
                  </a:solidFill>
                </a:rPr>
                <a:t>REVIEW</a:t>
              </a:r>
              <a:endParaRPr lang="en-US" dirty="0">
                <a:solidFill>
                  <a:schemeClr val="bg1"/>
                </a:solidFill>
              </a:endParaRPr>
            </a:p>
          </p:txBody>
        </p:sp>
        <p:pic>
          <p:nvPicPr>
            <p:cNvPr id="28" name="Picture 27">
              <a:extLst>
                <a:ext uri="{FF2B5EF4-FFF2-40B4-BE49-F238E27FC236}">
                  <a16:creationId xmlns:a16="http://schemas.microsoft.com/office/drawing/2014/main" id="{B021E131-997E-4D26-B21E-C7F5D92F02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6103" y="6263094"/>
              <a:ext cx="600180" cy="512185"/>
            </a:xfrm>
            <a:prstGeom prst="rect">
              <a:avLst/>
            </a:prstGeom>
          </p:spPr>
        </p:pic>
        <p:sp>
          <p:nvSpPr>
            <p:cNvPr id="19" name="Arrow: Right 18">
              <a:extLst>
                <a:ext uri="{FF2B5EF4-FFF2-40B4-BE49-F238E27FC236}">
                  <a16:creationId xmlns:a16="http://schemas.microsoft.com/office/drawing/2014/main" id="{DFCC1220-9DBB-4213-9BE3-9FB0A91E3876}"/>
                </a:ext>
              </a:extLst>
            </p:cNvPr>
            <p:cNvSpPr/>
            <p:nvPr/>
          </p:nvSpPr>
          <p:spPr>
            <a:xfrm>
              <a:off x="4109479" y="5681814"/>
              <a:ext cx="1936617" cy="671547"/>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0A5259-A711-40BE-A056-6859151785AD}"/>
                </a:ext>
              </a:extLst>
            </p:cNvPr>
            <p:cNvSpPr txBox="1"/>
            <p:nvPr/>
          </p:nvSpPr>
          <p:spPr>
            <a:xfrm>
              <a:off x="4262596" y="5844476"/>
              <a:ext cx="1485044" cy="307777"/>
            </a:xfrm>
            <a:prstGeom prst="rect">
              <a:avLst/>
            </a:prstGeom>
            <a:noFill/>
          </p:spPr>
          <p:txBody>
            <a:bodyPr wrap="square" rtlCol="0">
              <a:spAutoFit/>
            </a:bodyPr>
            <a:lstStyle/>
            <a:p>
              <a:pPr algn="ctr"/>
              <a:r>
                <a:rPr lang="en-US" sz="1400" dirty="0">
                  <a:solidFill>
                    <a:schemeClr val="bg1"/>
                  </a:solidFill>
                </a:rPr>
                <a:t>ENTER</a:t>
              </a:r>
              <a:endParaRPr lang="en-US" dirty="0">
                <a:solidFill>
                  <a:schemeClr val="bg1"/>
                </a:solidFill>
              </a:endParaRPr>
            </a:p>
          </p:txBody>
        </p:sp>
        <p:sp>
          <p:nvSpPr>
            <p:cNvPr id="18" name="Arrow: Right 17">
              <a:extLst>
                <a:ext uri="{FF2B5EF4-FFF2-40B4-BE49-F238E27FC236}">
                  <a16:creationId xmlns:a16="http://schemas.microsoft.com/office/drawing/2014/main" id="{2DAF2DDA-5DCA-4F28-8962-CB45D67579EF}"/>
                </a:ext>
              </a:extLst>
            </p:cNvPr>
            <p:cNvSpPr/>
            <p:nvPr/>
          </p:nvSpPr>
          <p:spPr>
            <a:xfrm>
              <a:off x="6061186" y="5685819"/>
              <a:ext cx="964952"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7E9DE-511B-4BD0-9099-4262B8D68FF2}"/>
                </a:ext>
              </a:extLst>
            </p:cNvPr>
            <p:cNvSpPr txBox="1"/>
            <p:nvPr/>
          </p:nvSpPr>
          <p:spPr>
            <a:xfrm>
              <a:off x="6093744" y="5809217"/>
              <a:ext cx="756586" cy="369332"/>
            </a:xfrm>
            <a:prstGeom prst="rect">
              <a:avLst/>
            </a:prstGeom>
            <a:noFill/>
          </p:spPr>
          <p:txBody>
            <a:bodyPr wrap="square" rtlCol="0">
              <a:spAutoFit/>
            </a:bodyPr>
            <a:lstStyle/>
            <a:p>
              <a:pPr algn="ctr"/>
              <a:r>
                <a:rPr lang="en-US" sz="1400" dirty="0">
                  <a:solidFill>
                    <a:schemeClr val="bg1"/>
                  </a:solidFill>
                </a:rPr>
                <a:t>SUBMIT</a:t>
              </a:r>
              <a:r>
                <a:rPr lang="en-US" dirty="0">
                  <a:solidFill>
                    <a:schemeClr val="bg1"/>
                  </a:solidFill>
                </a:rPr>
                <a:t> </a:t>
              </a:r>
            </a:p>
          </p:txBody>
        </p:sp>
        <p:sp>
          <p:nvSpPr>
            <p:cNvPr id="34" name="Arrow: Right 33">
              <a:extLst>
                <a:ext uri="{FF2B5EF4-FFF2-40B4-BE49-F238E27FC236}">
                  <a16:creationId xmlns:a16="http://schemas.microsoft.com/office/drawing/2014/main" id="{1A1DF8CC-D448-49F6-BAAA-1CE927C6223E}"/>
                </a:ext>
              </a:extLst>
            </p:cNvPr>
            <p:cNvSpPr/>
            <p:nvPr/>
          </p:nvSpPr>
          <p:spPr>
            <a:xfrm>
              <a:off x="3142029" y="5696141"/>
              <a:ext cx="964952"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84A324-5B25-48BC-9313-E9DA61407756}"/>
                </a:ext>
              </a:extLst>
            </p:cNvPr>
            <p:cNvSpPr txBox="1"/>
            <p:nvPr/>
          </p:nvSpPr>
          <p:spPr>
            <a:xfrm>
              <a:off x="3198548" y="5815241"/>
              <a:ext cx="903099" cy="369332"/>
            </a:xfrm>
            <a:prstGeom prst="rect">
              <a:avLst/>
            </a:prstGeom>
            <a:noFill/>
          </p:spPr>
          <p:txBody>
            <a:bodyPr wrap="square" rtlCol="0">
              <a:spAutoFit/>
            </a:bodyPr>
            <a:lstStyle/>
            <a:p>
              <a:pPr algn="ctr"/>
              <a:r>
                <a:rPr lang="en-US" dirty="0">
                  <a:solidFill>
                    <a:schemeClr val="bg1"/>
                  </a:solidFill>
                </a:rPr>
                <a:t> </a:t>
              </a:r>
            </a:p>
          </p:txBody>
        </p:sp>
        <p:pic>
          <p:nvPicPr>
            <p:cNvPr id="36" name="Picture 35">
              <a:extLst>
                <a:ext uri="{FF2B5EF4-FFF2-40B4-BE49-F238E27FC236}">
                  <a16:creationId xmlns:a16="http://schemas.microsoft.com/office/drawing/2014/main" id="{B8B7B66E-B839-45F7-930F-1AC59D577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8357" y="6231391"/>
              <a:ext cx="600180" cy="512185"/>
            </a:xfrm>
            <a:prstGeom prst="rect">
              <a:avLst/>
            </a:prstGeom>
          </p:spPr>
        </p:pic>
        <p:sp>
          <p:nvSpPr>
            <p:cNvPr id="39" name="TextBox 38">
              <a:extLst>
                <a:ext uri="{FF2B5EF4-FFF2-40B4-BE49-F238E27FC236}">
                  <a16:creationId xmlns:a16="http://schemas.microsoft.com/office/drawing/2014/main" id="{07CBF7AE-2390-4ED7-A469-7CFE2FAB0E22}"/>
                </a:ext>
              </a:extLst>
            </p:cNvPr>
            <p:cNvSpPr txBox="1"/>
            <p:nvPr/>
          </p:nvSpPr>
          <p:spPr>
            <a:xfrm>
              <a:off x="2696182" y="5870772"/>
              <a:ext cx="1777336" cy="307777"/>
            </a:xfrm>
            <a:prstGeom prst="rect">
              <a:avLst/>
            </a:prstGeom>
            <a:noFill/>
          </p:spPr>
          <p:txBody>
            <a:bodyPr wrap="square" rtlCol="0">
              <a:spAutoFit/>
            </a:bodyPr>
            <a:lstStyle/>
            <a:p>
              <a:pPr algn="ctr"/>
              <a:r>
                <a:rPr lang="en-US" sz="1400" dirty="0">
                  <a:solidFill>
                    <a:schemeClr val="bg1"/>
                  </a:solidFill>
                </a:rPr>
                <a:t>RECEIVE</a:t>
              </a:r>
              <a:endParaRPr lang="en-US" dirty="0">
                <a:solidFill>
                  <a:schemeClr val="bg1"/>
                </a:solidFill>
              </a:endParaRPr>
            </a:p>
          </p:txBody>
        </p:sp>
        <p:pic>
          <p:nvPicPr>
            <p:cNvPr id="30" name="Picture 29">
              <a:extLst>
                <a:ext uri="{FF2B5EF4-FFF2-40B4-BE49-F238E27FC236}">
                  <a16:creationId xmlns:a16="http://schemas.microsoft.com/office/drawing/2014/main" id="{4FBF351C-F5B6-45B1-BCD1-1E513DE09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400" y="6244269"/>
              <a:ext cx="600180" cy="512185"/>
            </a:xfrm>
            <a:prstGeom prst="rect">
              <a:avLst/>
            </a:prstGeom>
          </p:spPr>
        </p:pic>
        <p:pic>
          <p:nvPicPr>
            <p:cNvPr id="29" name="Picture 28">
              <a:extLst>
                <a:ext uri="{FF2B5EF4-FFF2-40B4-BE49-F238E27FC236}">
                  <a16:creationId xmlns:a16="http://schemas.microsoft.com/office/drawing/2014/main" id="{BE9D8017-8806-4926-BEF1-5F8CC4FB5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2507" y="6215657"/>
              <a:ext cx="522495" cy="586413"/>
            </a:xfrm>
            <a:prstGeom prst="rect">
              <a:avLst/>
            </a:prstGeom>
          </p:spPr>
        </p:pic>
      </p:grpSp>
      <p:sp>
        <p:nvSpPr>
          <p:cNvPr id="2" name="TextBox 1">
            <a:extLst>
              <a:ext uri="{FF2B5EF4-FFF2-40B4-BE49-F238E27FC236}">
                <a16:creationId xmlns:a16="http://schemas.microsoft.com/office/drawing/2014/main" id="{E3D7B286-B96D-A6C5-3DC2-E8683861A68F}"/>
              </a:ext>
            </a:extLst>
          </p:cNvPr>
          <p:cNvSpPr txBox="1"/>
          <p:nvPr/>
        </p:nvSpPr>
        <p:spPr>
          <a:xfrm>
            <a:off x="3899601" y="1533215"/>
            <a:ext cx="3835387" cy="3231654"/>
          </a:xfrm>
          <a:prstGeom prst="rect">
            <a:avLst/>
          </a:prstGeom>
          <a:noFill/>
        </p:spPr>
        <p:txBody>
          <a:bodyPr wrap="square" rtlCol="0">
            <a:spAutoFit/>
          </a:bodyPr>
          <a:lstStyle/>
          <a:p>
            <a:r>
              <a:rPr lang="en-US" sz="2400" dirty="0">
                <a:solidFill>
                  <a:schemeClr val="bg1"/>
                </a:solidFill>
              </a:rPr>
              <a:t>          ENTRY APP:</a:t>
            </a:r>
          </a:p>
          <a:p>
            <a:r>
              <a:rPr lang="en-US" dirty="0">
                <a:solidFill>
                  <a:schemeClr val="bg1"/>
                </a:solidFill>
              </a:rPr>
              <a:t>     TRIP ENTRY &amp; SUBMISSION</a:t>
            </a:r>
            <a:br>
              <a:rPr lang="en-US" dirty="0">
                <a:solidFill>
                  <a:schemeClr val="bg1"/>
                </a:solidFill>
              </a:rPr>
            </a:br>
            <a:endParaRPr lang="en-US" dirty="0">
              <a:solidFill>
                <a:schemeClr val="bg1"/>
              </a:solidFill>
            </a:endParaRPr>
          </a:p>
          <a:p>
            <a:r>
              <a:rPr lang="en-US" dirty="0">
                <a:solidFill>
                  <a:schemeClr val="bg1"/>
                </a:solidFill>
              </a:rPr>
              <a:t>Receive configurations</a:t>
            </a:r>
            <a:endParaRPr lang="en-US" dirty="0"/>
          </a:p>
          <a:p>
            <a:endParaRPr lang="en-US" dirty="0">
              <a:solidFill>
                <a:schemeClr val="bg1"/>
              </a:solidFill>
            </a:endParaRPr>
          </a:p>
          <a:p>
            <a:r>
              <a:rPr lang="en-US" dirty="0">
                <a:solidFill>
                  <a:schemeClr val="bg1"/>
                </a:solidFill>
              </a:rPr>
              <a:t>Enter trip data </a:t>
            </a:r>
            <a:r>
              <a:rPr lang="en-US" b="1" dirty="0"/>
              <a:t>offline.</a:t>
            </a:r>
            <a:endParaRPr lang="en-US" dirty="0"/>
          </a:p>
          <a:p>
            <a:endParaRPr lang="en-US" dirty="0">
              <a:solidFill>
                <a:schemeClr val="bg1"/>
              </a:solidFill>
            </a:endParaRPr>
          </a:p>
          <a:p>
            <a:r>
              <a:rPr lang="en-US" dirty="0">
                <a:solidFill>
                  <a:schemeClr val="bg1"/>
                </a:solidFill>
              </a:rPr>
              <a:t>Data is locally stored </a:t>
            </a:r>
            <a:r>
              <a:rPr lang="en-US" b="1" dirty="0" err="1"/>
              <a:t>ffline</a:t>
            </a:r>
            <a:r>
              <a:rPr lang="en-US" b="1" dirty="0"/>
              <a:t>             </a:t>
            </a:r>
            <a:r>
              <a:rPr lang="en-US" b="1" dirty="0">
                <a:solidFill>
                  <a:schemeClr val="bg1"/>
                </a:solidFill>
              </a:rPr>
              <a:t> </a:t>
            </a:r>
            <a:r>
              <a:rPr lang="en-US" dirty="0">
                <a:solidFill>
                  <a:schemeClr val="bg1"/>
                </a:solidFill>
              </a:rPr>
              <a:t>until you need to submit trips.</a:t>
            </a:r>
          </a:p>
          <a:p>
            <a:endParaRPr lang="en-US" dirty="0">
              <a:solidFill>
                <a:schemeClr val="bg1"/>
              </a:solidFill>
            </a:endParaRPr>
          </a:p>
          <a:p>
            <a:r>
              <a:rPr lang="en-US" dirty="0">
                <a:solidFill>
                  <a:schemeClr val="bg1"/>
                </a:solidFill>
              </a:rPr>
              <a:t>Submit trips to ADF&amp;G </a:t>
            </a:r>
            <a:r>
              <a:rPr lang="en-US" b="1" dirty="0"/>
              <a:t>online.</a:t>
            </a:r>
            <a:endParaRPr lang="en-US" dirty="0"/>
          </a:p>
        </p:txBody>
      </p:sp>
    </p:spTree>
    <p:extLst>
      <p:ext uri="{BB962C8B-B14F-4D97-AF65-F5344CB8AC3E}">
        <p14:creationId xmlns:p14="http://schemas.microsoft.com/office/powerpoint/2010/main" val="103371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16583-A8E6-4885-939B-D0FCB86F08E3}"/>
              </a:ext>
            </a:extLst>
          </p:cNvPr>
          <p:cNvSpPr>
            <a:spLocks noGrp="1"/>
          </p:cNvSpPr>
          <p:nvPr>
            <p:ph type="title"/>
          </p:nvPr>
        </p:nvSpPr>
        <p:spPr>
          <a:xfrm>
            <a:off x="1277264" y="8496"/>
            <a:ext cx="9905998" cy="1478570"/>
          </a:xfrm>
        </p:spPr>
        <p:txBody>
          <a:bodyPr>
            <a:normAutofit/>
          </a:bodyPr>
          <a:lstStyle/>
          <a:p>
            <a:r>
              <a:rPr lang="en-US" dirty="0">
                <a:solidFill>
                  <a:schemeClr val="bg1"/>
                </a:solidFill>
              </a:rPr>
              <a:t>The two applications at a glance: </a:t>
            </a:r>
            <a:br>
              <a:rPr lang="en-US" dirty="0">
                <a:solidFill>
                  <a:schemeClr val="bg1"/>
                </a:solidFill>
              </a:rPr>
            </a:br>
            <a:r>
              <a:rPr lang="en-US" sz="2800" dirty="0">
                <a:solidFill>
                  <a:schemeClr val="bg1"/>
                </a:solidFill>
              </a:rPr>
              <a:t>Logical flow and internet needs</a:t>
            </a:r>
            <a:endParaRPr lang="en-US" dirty="0">
              <a:solidFill>
                <a:schemeClr val="bg1"/>
              </a:solidFill>
            </a:endParaRPr>
          </a:p>
        </p:txBody>
      </p:sp>
      <p:pic>
        <p:nvPicPr>
          <p:cNvPr id="3" name="Picture 2">
            <a:extLst>
              <a:ext uri="{FF2B5EF4-FFF2-40B4-BE49-F238E27FC236}">
                <a16:creationId xmlns:a16="http://schemas.microsoft.com/office/drawing/2014/main" id="{FFF602FA-061E-E350-2E74-4DEF1827EF66}"/>
              </a:ext>
            </a:extLst>
          </p:cNvPr>
          <p:cNvPicPr>
            <a:picLocks noChangeAspect="1"/>
          </p:cNvPicPr>
          <p:nvPr/>
        </p:nvPicPr>
        <p:blipFill>
          <a:blip r:embed="rId3"/>
          <a:stretch>
            <a:fillRect/>
          </a:stretch>
        </p:blipFill>
        <p:spPr>
          <a:xfrm>
            <a:off x="10918346" y="44394"/>
            <a:ext cx="1220386" cy="1189978"/>
          </a:xfrm>
          <a:prstGeom prst="rect">
            <a:avLst/>
          </a:prstGeom>
          <a:ln w="28575">
            <a:noFill/>
          </a:ln>
        </p:spPr>
      </p:pic>
      <p:pic>
        <p:nvPicPr>
          <p:cNvPr id="7" name="Picture 6">
            <a:extLst>
              <a:ext uri="{FF2B5EF4-FFF2-40B4-BE49-F238E27FC236}">
                <a16:creationId xmlns:a16="http://schemas.microsoft.com/office/drawing/2014/main" id="{A34ECE31-A3D4-89DE-2178-C0F8CF1BE58A}"/>
              </a:ext>
            </a:extLst>
          </p:cNvPr>
          <p:cNvPicPr>
            <a:picLocks noChangeAspect="1"/>
          </p:cNvPicPr>
          <p:nvPr/>
        </p:nvPicPr>
        <p:blipFill>
          <a:blip r:embed="rId4"/>
          <a:stretch>
            <a:fillRect/>
          </a:stretch>
        </p:blipFill>
        <p:spPr>
          <a:xfrm>
            <a:off x="9196610" y="64974"/>
            <a:ext cx="1718126" cy="1144066"/>
          </a:xfrm>
          <a:prstGeom prst="rect">
            <a:avLst/>
          </a:prstGeom>
        </p:spPr>
      </p:pic>
      <p:grpSp>
        <p:nvGrpSpPr>
          <p:cNvPr id="53" name="Group 52">
            <a:extLst>
              <a:ext uri="{FF2B5EF4-FFF2-40B4-BE49-F238E27FC236}">
                <a16:creationId xmlns:a16="http://schemas.microsoft.com/office/drawing/2014/main" id="{CDEF430D-D91F-AA52-EF24-1738DF6D9614}"/>
              </a:ext>
            </a:extLst>
          </p:cNvPr>
          <p:cNvGrpSpPr/>
          <p:nvPr/>
        </p:nvGrpSpPr>
        <p:grpSpPr>
          <a:xfrm>
            <a:off x="1277264" y="1533215"/>
            <a:ext cx="8947378" cy="4940569"/>
            <a:chOff x="565288" y="1551934"/>
            <a:chExt cx="8947378" cy="4940569"/>
          </a:xfrm>
        </p:grpSpPr>
        <p:grpSp>
          <p:nvGrpSpPr>
            <p:cNvPr id="54" name="Group 53">
              <a:extLst>
                <a:ext uri="{FF2B5EF4-FFF2-40B4-BE49-F238E27FC236}">
                  <a16:creationId xmlns:a16="http://schemas.microsoft.com/office/drawing/2014/main" id="{ABD0D666-9473-A128-D2B9-B7040072B191}"/>
                </a:ext>
              </a:extLst>
            </p:cNvPr>
            <p:cNvGrpSpPr/>
            <p:nvPr/>
          </p:nvGrpSpPr>
          <p:grpSpPr>
            <a:xfrm>
              <a:off x="592037" y="2289583"/>
              <a:ext cx="8920629" cy="3742245"/>
              <a:chOff x="544213" y="1824366"/>
              <a:chExt cx="8920629" cy="3742245"/>
            </a:xfrm>
          </p:grpSpPr>
          <p:sp>
            <p:nvSpPr>
              <p:cNvPr id="65" name="Rectangle 64">
                <a:extLst>
                  <a:ext uri="{FF2B5EF4-FFF2-40B4-BE49-F238E27FC236}">
                    <a16:creationId xmlns:a16="http://schemas.microsoft.com/office/drawing/2014/main" id="{E9EB3F19-7013-8D38-39CC-CEE01D32ACF5}"/>
                  </a:ext>
                </a:extLst>
              </p:cNvPr>
              <p:cNvSpPr/>
              <p:nvPr/>
            </p:nvSpPr>
            <p:spPr>
              <a:xfrm>
                <a:off x="544213" y="1824372"/>
                <a:ext cx="892062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4C4984B-1B1B-0FF8-A9D6-07081F32D7A3}"/>
                  </a:ext>
                </a:extLst>
              </p:cNvPr>
              <p:cNvSpPr/>
              <p:nvPr/>
            </p:nvSpPr>
            <p:spPr>
              <a:xfrm>
                <a:off x="544213" y="1824371"/>
                <a:ext cx="2544709"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4E3C55D-5EB2-051C-2BFC-35B93443DDBC}"/>
                  </a:ext>
                </a:extLst>
              </p:cNvPr>
              <p:cNvSpPr/>
              <p:nvPr/>
            </p:nvSpPr>
            <p:spPr>
              <a:xfrm>
                <a:off x="6554862" y="1824366"/>
                <a:ext cx="2909980" cy="37422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3453398D-ACE0-72FD-61A0-4025CBA154F9}"/>
                </a:ext>
              </a:extLst>
            </p:cNvPr>
            <p:cNvSpPr txBox="1"/>
            <p:nvPr/>
          </p:nvSpPr>
          <p:spPr>
            <a:xfrm>
              <a:off x="598297" y="1569179"/>
              <a:ext cx="2552186" cy="4339650"/>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CONFIGURATION</a:t>
              </a:r>
            </a:p>
            <a:p>
              <a:endParaRPr lang="en-US" dirty="0">
                <a:solidFill>
                  <a:schemeClr val="bg1"/>
                </a:solidFill>
              </a:endParaRPr>
            </a:p>
            <a:p>
              <a:pPr algn="ctr"/>
              <a:r>
                <a:rPr lang="en-US" dirty="0">
                  <a:solidFill>
                    <a:schemeClr val="bg1"/>
                  </a:solidFill>
                </a:rPr>
                <a:t>Configure settings that will be sent to your guide’s Entry app:</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Anglers </a:t>
              </a:r>
            </a:p>
            <a:p>
              <a:pPr marL="285750" indent="-285750">
                <a:buFont typeface="Arial" panose="020B0604020202020204" pitchFamily="34" charset="0"/>
                <a:buChar char="•"/>
              </a:pPr>
              <a:r>
                <a:rPr lang="en-US" dirty="0">
                  <a:solidFill>
                    <a:schemeClr val="bg1"/>
                  </a:solidFill>
                </a:rPr>
                <a:t>Guides </a:t>
              </a:r>
            </a:p>
            <a:p>
              <a:pPr marL="285750" indent="-285750">
                <a:buFont typeface="Arial" panose="020B0604020202020204" pitchFamily="34" charset="0"/>
                <a:buChar char="•"/>
              </a:pPr>
              <a:r>
                <a:rPr lang="en-US" dirty="0">
                  <a:solidFill>
                    <a:schemeClr val="bg1"/>
                  </a:solidFill>
                </a:rPr>
                <a:t>Operating Areas </a:t>
              </a:r>
            </a:p>
            <a:p>
              <a:pPr marL="285750" indent="-285750">
                <a:buFont typeface="Arial" panose="020B0604020202020204" pitchFamily="34" charset="0"/>
                <a:buChar char="•"/>
              </a:pPr>
              <a:r>
                <a:rPr lang="en-US" dirty="0">
                  <a:solidFill>
                    <a:schemeClr val="bg1"/>
                  </a:solidFill>
                </a:rPr>
                <a:t>Locations </a:t>
              </a:r>
            </a:p>
            <a:p>
              <a:r>
                <a:rPr lang="en-US" dirty="0">
                  <a:solidFill>
                    <a:schemeClr val="bg1"/>
                  </a:solidFill>
                </a:rPr>
                <a:t>    (Statistical Areas)</a:t>
              </a:r>
            </a:p>
            <a:p>
              <a:pPr marL="285750" indent="-285750">
                <a:buFont typeface="Arial" panose="020B0604020202020204" pitchFamily="34" charset="0"/>
                <a:buChar char="•"/>
              </a:pPr>
              <a:r>
                <a:rPr lang="en-US" dirty="0">
                  <a:solidFill>
                    <a:schemeClr val="bg1"/>
                  </a:solidFill>
                </a:rPr>
                <a:t>Vessels </a:t>
              </a:r>
            </a:p>
            <a:p>
              <a:pPr marL="285750" indent="-285750">
                <a:buFont typeface="Arial" panose="020B0604020202020204" pitchFamily="34" charset="0"/>
                <a:buChar char="•"/>
              </a:pPr>
              <a:r>
                <a:rPr lang="en-US" dirty="0">
                  <a:solidFill>
                    <a:schemeClr val="bg1"/>
                  </a:solidFill>
                </a:rPr>
                <a:t>Species </a:t>
              </a:r>
            </a:p>
            <a:p>
              <a:pPr marL="285750" indent="-285750">
                <a:buFont typeface="Arial" panose="020B0604020202020204" pitchFamily="34" charset="0"/>
                <a:buChar char="•"/>
              </a:pPr>
              <a:endParaRPr lang="en-US" dirty="0">
                <a:solidFill>
                  <a:schemeClr val="bg1"/>
                </a:solidFill>
              </a:endParaRPr>
            </a:p>
          </p:txBody>
        </p:sp>
        <p:sp>
          <p:nvSpPr>
            <p:cNvPr id="56" name="TextBox 55">
              <a:extLst>
                <a:ext uri="{FF2B5EF4-FFF2-40B4-BE49-F238E27FC236}">
                  <a16:creationId xmlns:a16="http://schemas.microsoft.com/office/drawing/2014/main" id="{08C78B89-2A70-9883-4534-6430CF921411}"/>
                </a:ext>
              </a:extLst>
            </p:cNvPr>
            <p:cNvSpPr txBox="1"/>
            <p:nvPr/>
          </p:nvSpPr>
          <p:spPr>
            <a:xfrm>
              <a:off x="6618792" y="1598856"/>
              <a:ext cx="2883682" cy="4893647"/>
            </a:xfrm>
            <a:prstGeom prst="rect">
              <a:avLst/>
            </a:prstGeom>
            <a:noFill/>
          </p:spPr>
          <p:txBody>
            <a:bodyPr wrap="square" rtlCol="0">
              <a:spAutoFit/>
            </a:bodyPr>
            <a:lstStyle/>
            <a:p>
              <a:pPr algn="ctr"/>
              <a:r>
                <a:rPr lang="en-US" sz="2400" dirty="0">
                  <a:solidFill>
                    <a:schemeClr val="bg1"/>
                  </a:solidFill>
                </a:rPr>
                <a:t>REVIEW APP:</a:t>
              </a:r>
            </a:p>
            <a:p>
              <a:pPr algn="ctr"/>
              <a:r>
                <a:rPr lang="en-US" dirty="0">
                  <a:solidFill>
                    <a:schemeClr val="bg1"/>
                  </a:solidFill>
                </a:rPr>
                <a:t>TRIP REVIEW &amp; SUMMARIES</a:t>
              </a:r>
            </a:p>
            <a:p>
              <a:pPr algn="ctr"/>
              <a:endParaRPr lang="en-US" dirty="0">
                <a:solidFill>
                  <a:schemeClr val="bg1"/>
                </a:solidFill>
              </a:endParaRPr>
            </a:p>
            <a:p>
              <a:pPr algn="ctr"/>
              <a:r>
                <a:rPr lang="en-US" dirty="0">
                  <a:solidFill>
                    <a:schemeClr val="bg1"/>
                  </a:solidFill>
                </a:rPr>
                <a:t>Review submitted trips for 48hrs after submitting to ADF&amp;G.</a:t>
              </a:r>
            </a:p>
            <a:p>
              <a:pPr algn="ctr"/>
              <a:endParaRPr lang="en-US" dirty="0">
                <a:solidFill>
                  <a:schemeClr val="bg1"/>
                </a:solidFill>
              </a:endParaRPr>
            </a:p>
            <a:p>
              <a:pPr algn="ctr"/>
              <a:r>
                <a:rPr lang="en-US" dirty="0">
                  <a:solidFill>
                    <a:schemeClr val="bg1"/>
                  </a:solidFill>
                </a:rPr>
                <a:t>Optional: Generate data summaries for your own uses:</a:t>
              </a:r>
            </a:p>
            <a:p>
              <a:pPr algn="ctr"/>
              <a:endParaRPr lang="en-US" dirty="0">
                <a:solidFill>
                  <a:schemeClr val="bg1"/>
                </a:solidFill>
              </a:endParaRPr>
            </a:p>
            <a:p>
              <a:pPr marL="285750" indent="-285750">
                <a:buFont typeface="Arial" panose="020B0604020202020204" pitchFamily="34" charset="0"/>
                <a:buChar char="•"/>
              </a:pPr>
              <a:r>
                <a:rPr lang="en-US" dirty="0">
                  <a:solidFill>
                    <a:schemeClr val="bg1"/>
                  </a:solidFill>
                </a:rPr>
                <a:t>Bottomfish effort </a:t>
              </a:r>
            </a:p>
            <a:p>
              <a:pPr marL="285750" indent="-285750">
                <a:buFont typeface="Arial" panose="020B0604020202020204" pitchFamily="34" charset="0"/>
                <a:buChar char="•"/>
              </a:pPr>
              <a:r>
                <a:rPr lang="en-US" dirty="0">
                  <a:solidFill>
                    <a:schemeClr val="bg1"/>
                  </a:solidFill>
                </a:rPr>
                <a:t>Salmon effort </a:t>
              </a:r>
            </a:p>
            <a:p>
              <a:pPr marL="285750" indent="-285750">
                <a:buFont typeface="Arial" panose="020B0604020202020204" pitchFamily="34" charset="0"/>
                <a:buChar char="•"/>
              </a:pPr>
              <a:r>
                <a:rPr lang="en-US" dirty="0">
                  <a:solidFill>
                    <a:schemeClr val="bg1"/>
                  </a:solidFill>
                </a:rPr>
                <a:t>Guide </a:t>
              </a:r>
            </a:p>
            <a:p>
              <a:pPr marL="285750" indent="-285750">
                <a:buFont typeface="Arial" panose="020B0604020202020204" pitchFamily="34" charset="0"/>
                <a:buChar char="•"/>
              </a:pPr>
              <a:r>
                <a:rPr lang="en-US" dirty="0">
                  <a:solidFill>
                    <a:schemeClr val="bg1"/>
                  </a:solidFill>
                </a:rPr>
                <a:t>Daily trip activity </a:t>
              </a: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57" name="Arrow: Right 56">
              <a:extLst>
                <a:ext uri="{FF2B5EF4-FFF2-40B4-BE49-F238E27FC236}">
                  <a16:creationId xmlns:a16="http://schemas.microsoft.com/office/drawing/2014/main" id="{D0A37009-BC29-548F-28E6-30B598AB4E91}"/>
                </a:ext>
              </a:extLst>
            </p:cNvPr>
            <p:cNvSpPr/>
            <p:nvPr/>
          </p:nvSpPr>
          <p:spPr>
            <a:xfrm>
              <a:off x="2942507" y="1794237"/>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730A65CA-7522-D10C-7BA2-8FB92F402A9B}"/>
                </a:ext>
              </a:extLst>
            </p:cNvPr>
            <p:cNvSpPr/>
            <p:nvPr/>
          </p:nvSpPr>
          <p:spPr>
            <a:xfrm>
              <a:off x="6255155" y="1756788"/>
              <a:ext cx="441158" cy="450688"/>
            </a:xfrm>
            <a:prstGeom prst="rightArrow">
              <a:avLst/>
            </a:prstGeom>
            <a:solidFill>
              <a:schemeClr val="bg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57D4CED-4945-FF50-5E7D-64BEA5436FAA}"/>
                </a:ext>
              </a:extLst>
            </p:cNvPr>
            <p:cNvSpPr/>
            <p:nvPr/>
          </p:nvSpPr>
          <p:spPr>
            <a:xfrm>
              <a:off x="565288" y="159765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1</a:t>
              </a:r>
            </a:p>
          </p:txBody>
        </p:sp>
        <p:sp>
          <p:nvSpPr>
            <p:cNvPr id="60" name="Oval 59">
              <a:extLst>
                <a:ext uri="{FF2B5EF4-FFF2-40B4-BE49-F238E27FC236}">
                  <a16:creationId xmlns:a16="http://schemas.microsoft.com/office/drawing/2014/main" id="{85C68DB8-F33B-36F3-5DF9-DE44236149E9}"/>
                </a:ext>
              </a:extLst>
            </p:cNvPr>
            <p:cNvSpPr/>
            <p:nvPr/>
          </p:nvSpPr>
          <p:spPr>
            <a:xfrm>
              <a:off x="3584850" y="1564637"/>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2</a:t>
              </a:r>
            </a:p>
          </p:txBody>
        </p:sp>
        <p:sp>
          <p:nvSpPr>
            <p:cNvPr id="61" name="Oval 60">
              <a:extLst>
                <a:ext uri="{FF2B5EF4-FFF2-40B4-BE49-F238E27FC236}">
                  <a16:creationId xmlns:a16="http://schemas.microsoft.com/office/drawing/2014/main" id="{3D8F2BB4-3238-39EA-4E8F-1D6A12FB8519}"/>
                </a:ext>
              </a:extLst>
            </p:cNvPr>
            <p:cNvSpPr/>
            <p:nvPr/>
          </p:nvSpPr>
          <p:spPr>
            <a:xfrm>
              <a:off x="6755328" y="1588962"/>
              <a:ext cx="421944" cy="3931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3</a:t>
              </a:r>
            </a:p>
          </p:txBody>
        </p:sp>
        <p:sp>
          <p:nvSpPr>
            <p:cNvPr id="64" name="TextBox 63">
              <a:extLst>
                <a:ext uri="{FF2B5EF4-FFF2-40B4-BE49-F238E27FC236}">
                  <a16:creationId xmlns:a16="http://schemas.microsoft.com/office/drawing/2014/main" id="{0808BF80-D82C-CC02-B7B3-C1CE8D647CD8}"/>
                </a:ext>
              </a:extLst>
            </p:cNvPr>
            <p:cNvSpPr txBox="1"/>
            <p:nvPr/>
          </p:nvSpPr>
          <p:spPr>
            <a:xfrm>
              <a:off x="3187625" y="1551934"/>
              <a:ext cx="3835387" cy="3231654"/>
            </a:xfrm>
            <a:prstGeom prst="rect">
              <a:avLst/>
            </a:prstGeom>
            <a:noFill/>
          </p:spPr>
          <p:txBody>
            <a:bodyPr wrap="square" rtlCol="0">
              <a:spAutoFit/>
            </a:bodyPr>
            <a:lstStyle/>
            <a:p>
              <a:r>
                <a:rPr lang="en-US" sz="2400" dirty="0">
                  <a:solidFill>
                    <a:schemeClr val="bg1"/>
                  </a:solidFill>
                </a:rPr>
                <a:t>          ENTRY APP:</a:t>
              </a:r>
            </a:p>
            <a:p>
              <a:r>
                <a:rPr lang="en-US" dirty="0">
                  <a:solidFill>
                    <a:schemeClr val="bg1"/>
                  </a:solidFill>
                </a:rPr>
                <a:t>     TRIP ENTRY &amp; SUBMISSION</a:t>
              </a:r>
              <a:br>
                <a:rPr lang="en-US" dirty="0">
                  <a:solidFill>
                    <a:schemeClr val="bg1"/>
                  </a:solidFill>
                </a:rPr>
              </a:br>
              <a:endParaRPr lang="en-US" dirty="0">
                <a:solidFill>
                  <a:schemeClr val="bg1"/>
                </a:solidFill>
              </a:endParaRPr>
            </a:p>
            <a:p>
              <a:r>
                <a:rPr lang="en-US" dirty="0">
                  <a:solidFill>
                    <a:schemeClr val="bg1"/>
                  </a:solidFill>
                </a:rPr>
                <a:t>Receive configurations </a:t>
              </a:r>
              <a:r>
                <a:rPr lang="en-US" b="1" dirty="0">
                  <a:solidFill>
                    <a:schemeClr val="bg1"/>
                  </a:solidFill>
                </a:rPr>
                <a:t>ONLINE</a:t>
              </a:r>
              <a:endParaRPr lang="en-US" dirty="0"/>
            </a:p>
            <a:p>
              <a:endParaRPr lang="en-US" dirty="0">
                <a:solidFill>
                  <a:schemeClr val="bg1"/>
                </a:solidFill>
              </a:endParaRPr>
            </a:p>
            <a:p>
              <a:r>
                <a:rPr lang="en-US" dirty="0">
                  <a:solidFill>
                    <a:schemeClr val="bg1"/>
                  </a:solidFill>
                </a:rPr>
                <a:t>Enter trip data </a:t>
              </a:r>
              <a:r>
                <a:rPr lang="en-US" b="1" dirty="0" err="1">
                  <a:solidFill>
                    <a:schemeClr val="bg1"/>
                  </a:solidFill>
                </a:rPr>
                <a:t>OFFLINE</a:t>
              </a:r>
              <a:r>
                <a:rPr lang="en-US" b="1" dirty="0" err="1"/>
                <a:t>offline</a:t>
              </a:r>
              <a:r>
                <a:rPr lang="en-US" b="1" dirty="0"/>
                <a:t>.</a:t>
              </a:r>
              <a:endParaRPr lang="en-US" dirty="0"/>
            </a:p>
            <a:p>
              <a:endParaRPr lang="en-US" dirty="0">
                <a:solidFill>
                  <a:schemeClr val="bg1"/>
                </a:solidFill>
              </a:endParaRPr>
            </a:p>
            <a:p>
              <a:r>
                <a:rPr lang="en-US" dirty="0">
                  <a:solidFill>
                    <a:schemeClr val="bg1"/>
                  </a:solidFill>
                </a:rPr>
                <a:t>Data is locally stored </a:t>
              </a:r>
              <a:r>
                <a:rPr lang="en-US" b="1" dirty="0" err="1">
                  <a:solidFill>
                    <a:schemeClr val="bg1"/>
                  </a:solidFill>
                </a:rPr>
                <a:t>OFFLINE</a:t>
              </a:r>
              <a:r>
                <a:rPr lang="en-US" b="1" dirty="0" err="1"/>
                <a:t>offline</a:t>
              </a:r>
              <a:r>
                <a:rPr lang="en-US" b="1" dirty="0">
                  <a:solidFill>
                    <a:schemeClr val="bg1"/>
                  </a:solidFill>
                </a:rPr>
                <a:t> </a:t>
              </a:r>
              <a:r>
                <a:rPr lang="en-US" dirty="0">
                  <a:solidFill>
                    <a:schemeClr val="bg1"/>
                  </a:solidFill>
                </a:rPr>
                <a:t>until you need to submit trips.</a:t>
              </a:r>
            </a:p>
            <a:p>
              <a:endParaRPr lang="en-US" dirty="0">
                <a:solidFill>
                  <a:schemeClr val="bg1"/>
                </a:solidFill>
              </a:endParaRPr>
            </a:p>
            <a:p>
              <a:r>
                <a:rPr lang="en-US" dirty="0">
                  <a:solidFill>
                    <a:schemeClr val="bg1"/>
                  </a:solidFill>
                </a:rPr>
                <a:t>Submit trips to ADF&amp;G </a:t>
              </a:r>
              <a:r>
                <a:rPr lang="en-US" b="1" dirty="0" err="1">
                  <a:solidFill>
                    <a:schemeClr val="bg1"/>
                  </a:solidFill>
                </a:rPr>
                <a:t>ONLINE</a:t>
              </a:r>
              <a:r>
                <a:rPr lang="en-US" b="1" dirty="0" err="1"/>
                <a:t>online</a:t>
              </a:r>
              <a:r>
                <a:rPr lang="en-US" b="1" dirty="0"/>
                <a:t>.</a:t>
              </a:r>
              <a:endParaRPr lang="en-US" dirty="0"/>
            </a:p>
          </p:txBody>
        </p:sp>
      </p:grpSp>
      <p:grpSp>
        <p:nvGrpSpPr>
          <p:cNvPr id="52" name="Group 51">
            <a:extLst>
              <a:ext uri="{FF2B5EF4-FFF2-40B4-BE49-F238E27FC236}">
                <a16:creationId xmlns:a16="http://schemas.microsoft.com/office/drawing/2014/main" id="{C77FB98E-31D0-F03E-84B8-B1416E420AF2}"/>
              </a:ext>
            </a:extLst>
          </p:cNvPr>
          <p:cNvGrpSpPr/>
          <p:nvPr/>
        </p:nvGrpSpPr>
        <p:grpSpPr>
          <a:xfrm>
            <a:off x="1304013" y="5685311"/>
            <a:ext cx="8938066" cy="1120256"/>
            <a:chOff x="589690" y="5681814"/>
            <a:chExt cx="8938066" cy="1120256"/>
          </a:xfrm>
        </p:grpSpPr>
        <p:sp>
          <p:nvSpPr>
            <p:cNvPr id="17" name="Arrow: Right 16">
              <a:extLst>
                <a:ext uri="{FF2B5EF4-FFF2-40B4-BE49-F238E27FC236}">
                  <a16:creationId xmlns:a16="http://schemas.microsoft.com/office/drawing/2014/main" id="{19DCC2C0-BCF7-439E-9A13-7349BCBA619B}"/>
                </a:ext>
              </a:extLst>
            </p:cNvPr>
            <p:cNvSpPr/>
            <p:nvPr/>
          </p:nvSpPr>
          <p:spPr>
            <a:xfrm>
              <a:off x="589690" y="5696048"/>
              <a:ext cx="2549841"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B3325D0A-273E-4242-A6BC-1979C8050BFF}"/>
                </a:ext>
              </a:extLst>
            </p:cNvPr>
            <p:cNvSpPr/>
            <p:nvPr/>
          </p:nvSpPr>
          <p:spPr>
            <a:xfrm>
              <a:off x="6080526" y="5685819"/>
              <a:ext cx="3447230"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FFFFD1-DC6A-4EFE-9F66-90A080F45A6E}"/>
                </a:ext>
              </a:extLst>
            </p:cNvPr>
            <p:cNvSpPr txBox="1"/>
            <p:nvPr/>
          </p:nvSpPr>
          <p:spPr>
            <a:xfrm>
              <a:off x="1011634" y="5863682"/>
              <a:ext cx="1777336" cy="307777"/>
            </a:xfrm>
            <a:prstGeom prst="rect">
              <a:avLst/>
            </a:prstGeom>
            <a:noFill/>
          </p:spPr>
          <p:txBody>
            <a:bodyPr wrap="square" rtlCol="0">
              <a:spAutoFit/>
            </a:bodyPr>
            <a:lstStyle/>
            <a:p>
              <a:pPr algn="ctr"/>
              <a:r>
                <a:rPr lang="en-US" sz="1400" dirty="0">
                  <a:solidFill>
                    <a:schemeClr val="bg1"/>
                  </a:solidFill>
                </a:rPr>
                <a:t>CONFIGURE</a:t>
              </a:r>
              <a:endParaRPr lang="en-US" dirty="0">
                <a:solidFill>
                  <a:schemeClr val="bg1"/>
                </a:solidFill>
              </a:endParaRPr>
            </a:p>
          </p:txBody>
        </p:sp>
        <p:sp>
          <p:nvSpPr>
            <p:cNvPr id="24" name="TextBox 23">
              <a:extLst>
                <a:ext uri="{FF2B5EF4-FFF2-40B4-BE49-F238E27FC236}">
                  <a16:creationId xmlns:a16="http://schemas.microsoft.com/office/drawing/2014/main" id="{7B76B5B7-171E-4AB3-959C-02309A5CECBA}"/>
                </a:ext>
              </a:extLst>
            </p:cNvPr>
            <p:cNvSpPr txBox="1"/>
            <p:nvPr/>
          </p:nvSpPr>
          <p:spPr>
            <a:xfrm>
              <a:off x="6559777" y="5862546"/>
              <a:ext cx="2883681" cy="307777"/>
            </a:xfrm>
            <a:prstGeom prst="rect">
              <a:avLst/>
            </a:prstGeom>
            <a:noFill/>
          </p:spPr>
          <p:txBody>
            <a:bodyPr wrap="square" rtlCol="0">
              <a:spAutoFit/>
            </a:bodyPr>
            <a:lstStyle/>
            <a:p>
              <a:pPr algn="ctr"/>
              <a:r>
                <a:rPr lang="en-US" sz="1400" dirty="0">
                  <a:solidFill>
                    <a:schemeClr val="bg1"/>
                  </a:solidFill>
                </a:rPr>
                <a:t>REVIEW</a:t>
              </a:r>
              <a:endParaRPr lang="en-US" dirty="0">
                <a:solidFill>
                  <a:schemeClr val="bg1"/>
                </a:solidFill>
              </a:endParaRPr>
            </a:p>
          </p:txBody>
        </p:sp>
        <p:pic>
          <p:nvPicPr>
            <p:cNvPr id="28" name="Picture 27">
              <a:extLst>
                <a:ext uri="{FF2B5EF4-FFF2-40B4-BE49-F238E27FC236}">
                  <a16:creationId xmlns:a16="http://schemas.microsoft.com/office/drawing/2014/main" id="{B021E131-997E-4D26-B21E-C7F5D92F02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6103" y="6263094"/>
              <a:ext cx="600180" cy="512185"/>
            </a:xfrm>
            <a:prstGeom prst="rect">
              <a:avLst/>
            </a:prstGeom>
          </p:spPr>
        </p:pic>
        <p:sp>
          <p:nvSpPr>
            <p:cNvPr id="19" name="Arrow: Right 18">
              <a:extLst>
                <a:ext uri="{FF2B5EF4-FFF2-40B4-BE49-F238E27FC236}">
                  <a16:creationId xmlns:a16="http://schemas.microsoft.com/office/drawing/2014/main" id="{DFCC1220-9DBB-4213-9BE3-9FB0A91E3876}"/>
                </a:ext>
              </a:extLst>
            </p:cNvPr>
            <p:cNvSpPr/>
            <p:nvPr/>
          </p:nvSpPr>
          <p:spPr>
            <a:xfrm>
              <a:off x="4109479" y="5681814"/>
              <a:ext cx="1936617" cy="671547"/>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60A5259-A711-40BE-A056-6859151785AD}"/>
                </a:ext>
              </a:extLst>
            </p:cNvPr>
            <p:cNvSpPr txBox="1"/>
            <p:nvPr/>
          </p:nvSpPr>
          <p:spPr>
            <a:xfrm>
              <a:off x="4262596" y="5844476"/>
              <a:ext cx="1485044" cy="307777"/>
            </a:xfrm>
            <a:prstGeom prst="rect">
              <a:avLst/>
            </a:prstGeom>
            <a:noFill/>
          </p:spPr>
          <p:txBody>
            <a:bodyPr wrap="square" rtlCol="0">
              <a:spAutoFit/>
            </a:bodyPr>
            <a:lstStyle/>
            <a:p>
              <a:pPr algn="ctr"/>
              <a:r>
                <a:rPr lang="en-US" sz="1400" dirty="0">
                  <a:solidFill>
                    <a:schemeClr val="bg1"/>
                  </a:solidFill>
                </a:rPr>
                <a:t>ENTER</a:t>
              </a:r>
              <a:endParaRPr lang="en-US" dirty="0">
                <a:solidFill>
                  <a:schemeClr val="bg1"/>
                </a:solidFill>
              </a:endParaRPr>
            </a:p>
          </p:txBody>
        </p:sp>
        <p:sp>
          <p:nvSpPr>
            <p:cNvPr id="18" name="Arrow: Right 17">
              <a:extLst>
                <a:ext uri="{FF2B5EF4-FFF2-40B4-BE49-F238E27FC236}">
                  <a16:creationId xmlns:a16="http://schemas.microsoft.com/office/drawing/2014/main" id="{2DAF2DDA-5DCA-4F28-8962-CB45D67579EF}"/>
                </a:ext>
              </a:extLst>
            </p:cNvPr>
            <p:cNvSpPr/>
            <p:nvPr/>
          </p:nvSpPr>
          <p:spPr>
            <a:xfrm>
              <a:off x="6061186" y="5685819"/>
              <a:ext cx="964952"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387E9DE-511B-4BD0-9099-4262B8D68FF2}"/>
                </a:ext>
              </a:extLst>
            </p:cNvPr>
            <p:cNvSpPr txBox="1"/>
            <p:nvPr/>
          </p:nvSpPr>
          <p:spPr>
            <a:xfrm>
              <a:off x="6093744" y="5809217"/>
              <a:ext cx="756586" cy="369332"/>
            </a:xfrm>
            <a:prstGeom prst="rect">
              <a:avLst/>
            </a:prstGeom>
            <a:noFill/>
          </p:spPr>
          <p:txBody>
            <a:bodyPr wrap="square" rtlCol="0">
              <a:spAutoFit/>
            </a:bodyPr>
            <a:lstStyle/>
            <a:p>
              <a:pPr algn="ctr"/>
              <a:r>
                <a:rPr lang="en-US" sz="1400" dirty="0">
                  <a:solidFill>
                    <a:schemeClr val="bg1"/>
                  </a:solidFill>
                </a:rPr>
                <a:t>SUBMIT</a:t>
              </a:r>
              <a:r>
                <a:rPr lang="en-US" dirty="0">
                  <a:solidFill>
                    <a:schemeClr val="bg1"/>
                  </a:solidFill>
                </a:rPr>
                <a:t> </a:t>
              </a:r>
            </a:p>
          </p:txBody>
        </p:sp>
        <p:sp>
          <p:nvSpPr>
            <p:cNvPr id="34" name="Arrow: Right 33">
              <a:extLst>
                <a:ext uri="{FF2B5EF4-FFF2-40B4-BE49-F238E27FC236}">
                  <a16:creationId xmlns:a16="http://schemas.microsoft.com/office/drawing/2014/main" id="{1A1DF8CC-D448-49F6-BAAA-1CE927C6223E}"/>
                </a:ext>
              </a:extLst>
            </p:cNvPr>
            <p:cNvSpPr/>
            <p:nvPr/>
          </p:nvSpPr>
          <p:spPr>
            <a:xfrm>
              <a:off x="3142029" y="5696141"/>
              <a:ext cx="964952" cy="67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B84A324-5B25-48BC-9313-E9DA61407756}"/>
                </a:ext>
              </a:extLst>
            </p:cNvPr>
            <p:cNvSpPr txBox="1"/>
            <p:nvPr/>
          </p:nvSpPr>
          <p:spPr>
            <a:xfrm>
              <a:off x="3198548" y="5815241"/>
              <a:ext cx="903099" cy="369332"/>
            </a:xfrm>
            <a:prstGeom prst="rect">
              <a:avLst/>
            </a:prstGeom>
            <a:noFill/>
          </p:spPr>
          <p:txBody>
            <a:bodyPr wrap="square" rtlCol="0">
              <a:spAutoFit/>
            </a:bodyPr>
            <a:lstStyle/>
            <a:p>
              <a:pPr algn="ctr"/>
              <a:r>
                <a:rPr lang="en-US" dirty="0">
                  <a:solidFill>
                    <a:schemeClr val="bg1"/>
                  </a:solidFill>
                </a:rPr>
                <a:t> </a:t>
              </a:r>
            </a:p>
          </p:txBody>
        </p:sp>
        <p:pic>
          <p:nvPicPr>
            <p:cNvPr id="36" name="Picture 35">
              <a:extLst>
                <a:ext uri="{FF2B5EF4-FFF2-40B4-BE49-F238E27FC236}">
                  <a16:creationId xmlns:a16="http://schemas.microsoft.com/office/drawing/2014/main" id="{B8B7B66E-B839-45F7-930F-1AC59D577E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8357" y="6231391"/>
              <a:ext cx="600180" cy="512185"/>
            </a:xfrm>
            <a:prstGeom prst="rect">
              <a:avLst/>
            </a:prstGeom>
          </p:spPr>
        </p:pic>
        <p:sp>
          <p:nvSpPr>
            <p:cNvPr id="39" name="TextBox 38">
              <a:extLst>
                <a:ext uri="{FF2B5EF4-FFF2-40B4-BE49-F238E27FC236}">
                  <a16:creationId xmlns:a16="http://schemas.microsoft.com/office/drawing/2014/main" id="{07CBF7AE-2390-4ED7-A469-7CFE2FAB0E22}"/>
                </a:ext>
              </a:extLst>
            </p:cNvPr>
            <p:cNvSpPr txBox="1"/>
            <p:nvPr/>
          </p:nvSpPr>
          <p:spPr>
            <a:xfrm>
              <a:off x="2696182" y="5870772"/>
              <a:ext cx="1777336" cy="307777"/>
            </a:xfrm>
            <a:prstGeom prst="rect">
              <a:avLst/>
            </a:prstGeom>
            <a:noFill/>
          </p:spPr>
          <p:txBody>
            <a:bodyPr wrap="square" rtlCol="0">
              <a:spAutoFit/>
            </a:bodyPr>
            <a:lstStyle/>
            <a:p>
              <a:pPr algn="ctr"/>
              <a:r>
                <a:rPr lang="en-US" sz="1400" dirty="0">
                  <a:solidFill>
                    <a:schemeClr val="bg1"/>
                  </a:solidFill>
                </a:rPr>
                <a:t>RECEIVE</a:t>
              </a:r>
              <a:endParaRPr lang="en-US" dirty="0">
                <a:solidFill>
                  <a:schemeClr val="bg1"/>
                </a:solidFill>
              </a:endParaRPr>
            </a:p>
          </p:txBody>
        </p:sp>
        <p:pic>
          <p:nvPicPr>
            <p:cNvPr id="30" name="Picture 29">
              <a:extLst>
                <a:ext uri="{FF2B5EF4-FFF2-40B4-BE49-F238E27FC236}">
                  <a16:creationId xmlns:a16="http://schemas.microsoft.com/office/drawing/2014/main" id="{4FBF351C-F5B6-45B1-BCD1-1E513DE09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400" y="6244269"/>
              <a:ext cx="600180" cy="512185"/>
            </a:xfrm>
            <a:prstGeom prst="rect">
              <a:avLst/>
            </a:prstGeom>
          </p:spPr>
        </p:pic>
        <p:pic>
          <p:nvPicPr>
            <p:cNvPr id="29" name="Picture 28">
              <a:extLst>
                <a:ext uri="{FF2B5EF4-FFF2-40B4-BE49-F238E27FC236}">
                  <a16:creationId xmlns:a16="http://schemas.microsoft.com/office/drawing/2014/main" id="{BE9D8017-8806-4926-BEF1-5F8CC4FB54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2507" y="6215657"/>
              <a:ext cx="522495" cy="586413"/>
            </a:xfrm>
            <a:prstGeom prst="rect">
              <a:avLst/>
            </a:prstGeom>
          </p:spPr>
        </p:pic>
      </p:grpSp>
      <p:sp>
        <p:nvSpPr>
          <p:cNvPr id="2" name="Rectangle 1">
            <a:extLst>
              <a:ext uri="{FF2B5EF4-FFF2-40B4-BE49-F238E27FC236}">
                <a16:creationId xmlns:a16="http://schemas.microsoft.com/office/drawing/2014/main" id="{CD5F804E-9122-8E55-56D4-79044DF369F7}"/>
              </a:ext>
            </a:extLst>
          </p:cNvPr>
          <p:cNvSpPr/>
          <p:nvPr/>
        </p:nvSpPr>
        <p:spPr>
          <a:xfrm>
            <a:off x="3847538" y="1456516"/>
            <a:ext cx="3482046" cy="537093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4B087ED-0684-7CA8-F60F-E04EBE8306A3}"/>
              </a:ext>
            </a:extLst>
          </p:cNvPr>
          <p:cNvGrpSpPr/>
          <p:nvPr/>
        </p:nvGrpSpPr>
        <p:grpSpPr>
          <a:xfrm>
            <a:off x="6252531" y="3012140"/>
            <a:ext cx="415156" cy="384034"/>
            <a:chOff x="10630236" y="2978446"/>
            <a:chExt cx="309732" cy="264321"/>
          </a:xfrm>
        </p:grpSpPr>
        <p:pic>
          <p:nvPicPr>
            <p:cNvPr id="6" name="Picture 5">
              <a:extLst>
                <a:ext uri="{FF2B5EF4-FFF2-40B4-BE49-F238E27FC236}">
                  <a16:creationId xmlns:a16="http://schemas.microsoft.com/office/drawing/2014/main" id="{96707423-B6D5-5AA2-5AA7-80B5D1A58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236" y="2978446"/>
              <a:ext cx="309732" cy="264321"/>
            </a:xfrm>
            <a:prstGeom prst="rect">
              <a:avLst/>
            </a:prstGeom>
          </p:spPr>
        </p:pic>
        <p:pic>
          <p:nvPicPr>
            <p:cNvPr id="5" name="Picture 4">
              <a:extLst>
                <a:ext uri="{FF2B5EF4-FFF2-40B4-BE49-F238E27FC236}">
                  <a16:creationId xmlns:a16="http://schemas.microsoft.com/office/drawing/2014/main" id="{D7737E60-F600-0439-797A-9A9F5E7D26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1510" y="2978446"/>
              <a:ext cx="214749" cy="241020"/>
            </a:xfrm>
            <a:prstGeom prst="rect">
              <a:avLst/>
            </a:prstGeom>
          </p:spPr>
        </p:pic>
      </p:grpSp>
      <p:grpSp>
        <p:nvGrpSpPr>
          <p:cNvPr id="9" name="Group 8">
            <a:extLst>
              <a:ext uri="{FF2B5EF4-FFF2-40B4-BE49-F238E27FC236}">
                <a16:creationId xmlns:a16="http://schemas.microsoft.com/office/drawing/2014/main" id="{54D029B9-D63B-0F19-766C-2D3C3B7BF557}"/>
              </a:ext>
            </a:extLst>
          </p:cNvPr>
          <p:cNvGrpSpPr/>
          <p:nvPr/>
        </p:nvGrpSpPr>
        <p:grpSpPr>
          <a:xfrm>
            <a:off x="6853787" y="3551723"/>
            <a:ext cx="415156" cy="384034"/>
            <a:chOff x="10630236" y="2978446"/>
            <a:chExt cx="309732" cy="264321"/>
          </a:xfrm>
        </p:grpSpPr>
        <p:pic>
          <p:nvPicPr>
            <p:cNvPr id="10" name="Picture 9">
              <a:extLst>
                <a:ext uri="{FF2B5EF4-FFF2-40B4-BE49-F238E27FC236}">
                  <a16:creationId xmlns:a16="http://schemas.microsoft.com/office/drawing/2014/main" id="{B5C8CD36-DC21-D02C-861F-9ECE0EB11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236" y="2978446"/>
              <a:ext cx="309732" cy="264321"/>
            </a:xfrm>
            <a:prstGeom prst="rect">
              <a:avLst/>
            </a:prstGeom>
          </p:spPr>
        </p:pic>
        <p:pic>
          <p:nvPicPr>
            <p:cNvPr id="11" name="Picture 10">
              <a:extLst>
                <a:ext uri="{FF2B5EF4-FFF2-40B4-BE49-F238E27FC236}">
                  <a16:creationId xmlns:a16="http://schemas.microsoft.com/office/drawing/2014/main" id="{64E5D6D9-AF6F-49F4-23DA-05B02CBB65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1510" y="2978446"/>
              <a:ext cx="214749" cy="241020"/>
            </a:xfrm>
            <a:prstGeom prst="rect">
              <a:avLst/>
            </a:prstGeom>
          </p:spPr>
        </p:pic>
      </p:grpSp>
      <p:pic>
        <p:nvPicPr>
          <p:cNvPr id="13" name="Picture 12">
            <a:extLst>
              <a:ext uri="{FF2B5EF4-FFF2-40B4-BE49-F238E27FC236}">
                <a16:creationId xmlns:a16="http://schemas.microsoft.com/office/drawing/2014/main" id="{0F9391C3-AF32-066B-174B-9C7D7BF2EB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1651" y="4335527"/>
            <a:ext cx="415156" cy="384034"/>
          </a:xfrm>
          <a:prstGeom prst="rect">
            <a:avLst/>
          </a:prstGeom>
        </p:spPr>
      </p:pic>
      <p:pic>
        <p:nvPicPr>
          <p:cNvPr id="15" name="Picture 14">
            <a:extLst>
              <a:ext uri="{FF2B5EF4-FFF2-40B4-BE49-F238E27FC236}">
                <a16:creationId xmlns:a16="http://schemas.microsoft.com/office/drawing/2014/main" id="{68ACF813-6745-1C62-8BF7-E7C37CAB9E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178" y="2460870"/>
            <a:ext cx="415156" cy="384034"/>
          </a:xfrm>
          <a:prstGeom prst="rect">
            <a:avLst/>
          </a:prstGeom>
        </p:spPr>
      </p:pic>
    </p:spTree>
    <p:extLst>
      <p:ext uri="{BB962C8B-B14F-4D97-AF65-F5344CB8AC3E}">
        <p14:creationId xmlns:p14="http://schemas.microsoft.com/office/powerpoint/2010/main" val="1500992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10657</TotalTime>
  <Words>1014</Words>
  <Application>Microsoft Office PowerPoint</Application>
  <PresentationFormat>Widescreen</PresentationFormat>
  <Paragraphs>204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Tw Cen MT</vt:lpstr>
      <vt:lpstr>Circuit</vt:lpstr>
      <vt:lpstr>ADF&amp;G eLogbook</vt:lpstr>
      <vt:lpstr>Agenda:</vt:lpstr>
      <vt:lpstr>Why statewide in 2025?</vt:lpstr>
      <vt:lpstr>How does this benefit you?</vt:lpstr>
      <vt:lpstr>PowerPoint Presentation</vt:lpstr>
      <vt:lpstr>PowerPoint Presentation</vt:lpstr>
      <vt:lpstr>The two applications at a glance:  Logical flow and internet needs</vt:lpstr>
      <vt:lpstr>The two applications at a glance:  Logical flow and internet needs</vt:lpstr>
      <vt:lpstr>The two applications at a glance:  Logical flow and internet needs</vt:lpstr>
      <vt:lpstr>outreach for 2025</vt:lpstr>
      <vt:lpstr>Questions?  Let’s enter and review a trip    </vt:lpstr>
      <vt:lpstr>Why the transition?</vt:lpstr>
      <vt:lpstr> https://extra.sf.adfg.state.ak.us/Guide/Entry/index.html#/2J3U8j5Y/saltwater/trips  https://extra.sf.adfg.state.ak.us/Guide/Review/index.html#/2J3U8j5Y/login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ADF&amp;G eLogbook webinar Series</dc:title>
  <dc:creator>Jevons, Ben L (DFG)</dc:creator>
  <cp:lastModifiedBy>Sarah Marrinan</cp:lastModifiedBy>
  <cp:revision>48</cp:revision>
  <dcterms:created xsi:type="dcterms:W3CDTF">2021-03-12T20:55:39Z</dcterms:created>
  <dcterms:modified xsi:type="dcterms:W3CDTF">2023-12-06T06:15:37Z</dcterms:modified>
</cp:coreProperties>
</file>