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5"/>
  </p:notesMasterIdLst>
  <p:sldIdLst>
    <p:sldId id="552" r:id="rId2"/>
    <p:sldId id="288" r:id="rId3"/>
    <p:sldId id="667" r:id="rId4"/>
    <p:sldId id="301" r:id="rId5"/>
    <p:sldId id="514" r:id="rId6"/>
    <p:sldId id="588" r:id="rId7"/>
    <p:sldId id="638" r:id="rId8"/>
    <p:sldId id="590" r:id="rId9"/>
    <p:sldId id="591" r:id="rId10"/>
    <p:sldId id="643" r:id="rId11"/>
    <p:sldId id="680" r:id="rId12"/>
    <p:sldId id="681" r:id="rId13"/>
    <p:sldId id="682" r:id="rId14"/>
    <p:sldId id="683" r:id="rId15"/>
    <p:sldId id="684" r:id="rId16"/>
    <p:sldId id="685" r:id="rId17"/>
    <p:sldId id="686" r:id="rId18"/>
    <p:sldId id="687" r:id="rId19"/>
    <p:sldId id="600" r:id="rId20"/>
    <p:sldId id="644" r:id="rId21"/>
    <p:sldId id="314" r:id="rId22"/>
    <p:sldId id="520" r:id="rId23"/>
    <p:sldId id="691" r:id="rId24"/>
    <p:sldId id="692" r:id="rId25"/>
    <p:sldId id="695" r:id="rId26"/>
    <p:sldId id="688" r:id="rId27"/>
    <p:sldId id="693" r:id="rId28"/>
    <p:sldId id="694" r:id="rId29"/>
    <p:sldId id="663" r:id="rId30"/>
    <p:sldId id="668" r:id="rId31"/>
    <p:sldId id="669" r:id="rId32"/>
    <p:sldId id="670" r:id="rId33"/>
    <p:sldId id="671" r:id="rId34"/>
    <p:sldId id="690" r:id="rId35"/>
    <p:sldId id="344" r:id="rId36"/>
    <p:sldId id="672" r:id="rId37"/>
    <p:sldId id="445" r:id="rId38"/>
    <p:sldId id="646" r:id="rId39"/>
    <p:sldId id="647" r:id="rId40"/>
    <p:sldId id="673" r:id="rId41"/>
    <p:sldId id="674" r:id="rId42"/>
    <p:sldId id="675" r:id="rId43"/>
    <p:sldId id="605" r:id="rId44"/>
    <p:sldId id="607" r:id="rId45"/>
    <p:sldId id="679" r:id="rId46"/>
    <p:sldId id="689" r:id="rId47"/>
    <p:sldId id="676" r:id="rId48"/>
    <p:sldId id="677" r:id="rId49"/>
    <p:sldId id="609" r:id="rId50"/>
    <p:sldId id="586" r:id="rId51"/>
    <p:sldId id="611" r:id="rId52"/>
    <p:sldId id="648" r:id="rId53"/>
    <p:sldId id="633"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7642" autoAdjust="0"/>
  </p:normalViewPr>
  <p:slideViewPr>
    <p:cSldViewPr>
      <p:cViewPr varScale="1">
        <p:scale>
          <a:sx n="59" d="100"/>
          <a:sy n="59" d="100"/>
        </p:scale>
        <p:origin x="1460" y="28"/>
      </p:cViewPr>
      <p:guideLst>
        <p:guide orient="horz" pos="2160"/>
        <p:guide pos="2880"/>
      </p:guideLst>
    </p:cSldViewPr>
  </p:slideViewPr>
  <p:notesTextViewPr>
    <p:cViewPr>
      <p:scale>
        <a:sx n="1" d="1"/>
        <a:sy n="1" d="1"/>
      </p:scale>
      <p:origin x="0" y="0"/>
    </p:cViewPr>
  </p:notesTextViewPr>
  <p:sorterViewPr>
    <p:cViewPr varScale="1">
      <p:scale>
        <a:sx n="1" d="1"/>
        <a:sy n="1" d="1"/>
      </p:scale>
      <p:origin x="0" y="-166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4/29/2019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a:t>
            </a:fld>
            <a:endParaRPr lang="en-US" dirty="0"/>
          </a:p>
        </p:txBody>
      </p:sp>
    </p:spTree>
    <p:extLst>
      <p:ext uri="{BB962C8B-B14F-4D97-AF65-F5344CB8AC3E}">
        <p14:creationId xmlns:p14="http://schemas.microsoft.com/office/powerpoint/2010/main" val="223610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19</a:t>
            </a:fld>
            <a:endParaRPr lang="en-US" dirty="0"/>
          </a:p>
        </p:txBody>
      </p:sp>
    </p:spTree>
    <p:extLst>
      <p:ext uri="{BB962C8B-B14F-4D97-AF65-F5344CB8AC3E}">
        <p14:creationId xmlns:p14="http://schemas.microsoft.com/office/powerpoint/2010/main" val="112502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21</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22</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29</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35</a:t>
            </a:fld>
            <a:endParaRPr lang="en-US" dirty="0"/>
          </a:p>
        </p:txBody>
      </p:sp>
    </p:spTree>
    <p:extLst>
      <p:ext uri="{BB962C8B-B14F-4D97-AF65-F5344CB8AC3E}">
        <p14:creationId xmlns:p14="http://schemas.microsoft.com/office/powerpoint/2010/main" val="127940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45</a:t>
            </a:fld>
            <a:endParaRPr lang="en-US" dirty="0"/>
          </a:p>
        </p:txBody>
      </p:sp>
    </p:spTree>
    <p:extLst>
      <p:ext uri="{BB962C8B-B14F-4D97-AF65-F5344CB8AC3E}">
        <p14:creationId xmlns:p14="http://schemas.microsoft.com/office/powerpoint/2010/main" val="15341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46</a:t>
            </a:fld>
            <a:endParaRPr lang="en-US" dirty="0"/>
          </a:p>
        </p:txBody>
      </p:sp>
    </p:spTree>
    <p:extLst>
      <p:ext uri="{BB962C8B-B14F-4D97-AF65-F5344CB8AC3E}">
        <p14:creationId xmlns:p14="http://schemas.microsoft.com/office/powerpoint/2010/main" val="14491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48</a:t>
            </a:fld>
            <a:endParaRPr lang="en-US" dirty="0"/>
          </a:p>
        </p:txBody>
      </p:sp>
    </p:spTree>
    <p:extLst>
      <p:ext uri="{BB962C8B-B14F-4D97-AF65-F5344CB8AC3E}">
        <p14:creationId xmlns:p14="http://schemas.microsoft.com/office/powerpoint/2010/main" val="78292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50</a:t>
            </a:fld>
            <a:endParaRPr lang="en-US" dirty="0"/>
          </a:p>
        </p:txBody>
      </p:sp>
    </p:spTree>
    <p:extLst>
      <p:ext uri="{BB962C8B-B14F-4D97-AF65-F5344CB8AC3E}">
        <p14:creationId xmlns:p14="http://schemas.microsoft.com/office/powerpoint/2010/main" val="252487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52</a:t>
            </a:fld>
            <a:endParaRPr lang="en-US" dirty="0"/>
          </a:p>
        </p:txBody>
      </p:sp>
    </p:spTree>
    <p:extLst>
      <p:ext uri="{BB962C8B-B14F-4D97-AF65-F5344CB8AC3E}">
        <p14:creationId xmlns:p14="http://schemas.microsoft.com/office/powerpoint/2010/main" val="285889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6</a:t>
            </a:fld>
            <a:endParaRPr lang="en-US" dirty="0"/>
          </a:p>
        </p:txBody>
      </p:sp>
    </p:spTree>
    <p:extLst>
      <p:ext uri="{BB962C8B-B14F-4D97-AF65-F5344CB8AC3E}">
        <p14:creationId xmlns:p14="http://schemas.microsoft.com/office/powerpoint/2010/main" val="156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10</a:t>
            </a:fld>
            <a:endParaRPr lang="en-US" dirty="0"/>
          </a:p>
        </p:txBody>
      </p:sp>
    </p:spTree>
    <p:extLst>
      <p:ext uri="{BB962C8B-B14F-4D97-AF65-F5344CB8AC3E}">
        <p14:creationId xmlns:p14="http://schemas.microsoft.com/office/powerpoint/2010/main" val="217739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11</a:t>
            </a:fld>
            <a:endParaRPr lang="en-US" dirty="0"/>
          </a:p>
        </p:txBody>
      </p:sp>
    </p:spTree>
    <p:extLst>
      <p:ext uri="{BB962C8B-B14F-4D97-AF65-F5344CB8AC3E}">
        <p14:creationId xmlns:p14="http://schemas.microsoft.com/office/powerpoint/2010/main" val="244516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12</a:t>
            </a:fld>
            <a:endParaRPr lang="en-US" dirty="0"/>
          </a:p>
        </p:txBody>
      </p:sp>
    </p:spTree>
    <p:extLst>
      <p:ext uri="{BB962C8B-B14F-4D97-AF65-F5344CB8AC3E}">
        <p14:creationId xmlns:p14="http://schemas.microsoft.com/office/powerpoint/2010/main" val="46279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13</a:t>
            </a:fld>
            <a:endParaRPr lang="en-US" dirty="0"/>
          </a:p>
        </p:txBody>
      </p:sp>
    </p:spTree>
    <p:extLst>
      <p:ext uri="{BB962C8B-B14F-4D97-AF65-F5344CB8AC3E}">
        <p14:creationId xmlns:p14="http://schemas.microsoft.com/office/powerpoint/2010/main" val="108956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14</a:t>
            </a:fld>
            <a:endParaRPr lang="en-US" dirty="0"/>
          </a:p>
        </p:txBody>
      </p:sp>
    </p:spTree>
    <p:extLst>
      <p:ext uri="{BB962C8B-B14F-4D97-AF65-F5344CB8AC3E}">
        <p14:creationId xmlns:p14="http://schemas.microsoft.com/office/powerpoint/2010/main" val="249149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16</a:t>
            </a:fld>
            <a:endParaRPr lang="en-US" dirty="0"/>
          </a:p>
        </p:txBody>
      </p:sp>
    </p:spTree>
    <p:extLst>
      <p:ext uri="{BB962C8B-B14F-4D97-AF65-F5344CB8AC3E}">
        <p14:creationId xmlns:p14="http://schemas.microsoft.com/office/powerpoint/2010/main" val="299842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4/29/2019</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4/29/2019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ldefense.proofpoint.com/v2/url?u=https-3A__www.coasthotels.com_hotels_alaska_anchorage_coast-2Dinternational-2Dinn_&amp;d=DwMDaQ&amp;c=teXCf5DW4bHgLDM-H5_GmQ&amp;r=zSQpK01bwEIO06uewGipjhNn4EstHqVax35BBgM6ZDw&amp;m=QtVyQHx3cB5zoR569fFD8IkSypgohj-Xc0I17XDlppU&amp;s=pwil_f6XmzdIa6Vn6Wyq1riNO1JpZDXQ5oDWh5QzpHo&am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315200" cy="1447800"/>
          </a:xfrm>
        </p:spPr>
        <p:txBody>
          <a:bodyPr>
            <a:noAutofit/>
          </a:bodyPr>
          <a:lstStyle/>
          <a:p>
            <a:br>
              <a:rPr lang="en-US" sz="3200" dirty="0"/>
            </a:br>
            <a:br>
              <a:rPr lang="en-US" sz="3200" dirty="0"/>
            </a:br>
            <a:br>
              <a:rPr lang="en-US" sz="3200" dirty="0"/>
            </a:br>
            <a:br>
              <a:rPr lang="en-US" sz="3200" dirty="0"/>
            </a:br>
            <a:r>
              <a:rPr lang="en-US" sz="3200" dirty="0"/>
              <a:t>Aleutian Islands Golden King Crab Model-Based Stock Assessment </a:t>
            </a:r>
            <a:br>
              <a:rPr lang="en-US" sz="3200" dirty="0"/>
            </a:br>
            <a:r>
              <a:rPr lang="en-US" sz="3200" dirty="0"/>
              <a:t>May 2019 CRAB SAFE DRAFT Report</a:t>
            </a:r>
            <a:endParaRPr lang="en-US" sz="2000" dirty="0"/>
          </a:p>
        </p:txBody>
      </p:sp>
      <p:sp>
        <p:nvSpPr>
          <p:cNvPr id="3" name="Subtitle 2"/>
          <p:cNvSpPr>
            <a:spLocks noGrp="1"/>
          </p:cNvSpPr>
          <p:nvPr>
            <p:ph type="subTitle" idx="1"/>
          </p:nvPr>
        </p:nvSpPr>
        <p:spPr>
          <a:xfrm>
            <a:off x="914400" y="2971800"/>
            <a:ext cx="7315200" cy="1525632"/>
          </a:xfrm>
        </p:spPr>
        <p:txBody>
          <a:bodyPr>
            <a:normAutofit fontScale="92500" lnSpcReduction="20000"/>
          </a:bodyPr>
          <a:lstStyle/>
          <a:p>
            <a:r>
              <a:rPr lang="en-US" dirty="0"/>
              <a:t>M.S.M. Siddeek</a:t>
            </a:r>
            <a:r>
              <a:rPr lang="en-US" baseline="30000" dirty="0"/>
              <a:t>1, </a:t>
            </a:r>
            <a:r>
              <a:rPr lang="en-US" dirty="0"/>
              <a:t>J. Zheng</a:t>
            </a:r>
            <a:r>
              <a:rPr lang="en-US" baseline="30000" dirty="0"/>
              <a:t>1</a:t>
            </a:r>
            <a:r>
              <a:rPr lang="en-US" dirty="0"/>
              <a:t>, C. Siddon</a:t>
            </a:r>
            <a:r>
              <a:rPr lang="en-US" baseline="30000" dirty="0"/>
              <a:t>1</a:t>
            </a:r>
            <a:r>
              <a:rPr lang="en-US" dirty="0"/>
              <a:t>, B. Daly</a:t>
            </a:r>
            <a:r>
              <a:rPr lang="en-US" baseline="30000" dirty="0"/>
              <a:t>2</a:t>
            </a:r>
            <a:r>
              <a:rPr lang="en-US" dirty="0"/>
              <a:t>, M.J. Westphal</a:t>
            </a:r>
            <a:r>
              <a:rPr lang="en-US" baseline="30000" dirty="0"/>
              <a:t>3</a:t>
            </a:r>
            <a:r>
              <a:rPr lang="en-US" dirty="0"/>
              <a:t>, and L. Hulbert</a:t>
            </a:r>
            <a:r>
              <a:rPr lang="en-US" baseline="30000" dirty="0"/>
              <a:t>1</a:t>
            </a:r>
            <a:endParaRPr lang="en-US" dirty="0"/>
          </a:p>
          <a:p>
            <a:endParaRPr lang="en-US" dirty="0"/>
          </a:p>
          <a:p>
            <a:r>
              <a:rPr lang="en-US" baseline="30000" dirty="0"/>
              <a:t> </a:t>
            </a:r>
            <a:r>
              <a:rPr lang="en-US" dirty="0"/>
              <a:t>Alaska Department of Fish and Game, Juneau</a:t>
            </a:r>
            <a:r>
              <a:rPr lang="en-US" baseline="30000" dirty="0"/>
              <a:t>1</a:t>
            </a:r>
            <a:r>
              <a:rPr lang="en-US" dirty="0"/>
              <a:t>, Kodiak</a:t>
            </a:r>
            <a:r>
              <a:rPr lang="en-US" baseline="30000" dirty="0"/>
              <a:t>2</a:t>
            </a:r>
            <a:r>
              <a:rPr lang="en-US" dirty="0"/>
              <a:t>, and Dutch Harbor</a:t>
            </a:r>
            <a:r>
              <a:rPr lang="en-US" baseline="30000" dirty="0"/>
              <a:t>3</a:t>
            </a:r>
            <a:r>
              <a:rPr lang="en-US" dirty="0"/>
              <a:t>, Alaska</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1828800" y="5105400"/>
            <a:ext cx="3657600" cy="646331"/>
          </a:xfrm>
          <a:prstGeom prst="rect">
            <a:avLst/>
          </a:prstGeom>
          <a:noFill/>
        </p:spPr>
        <p:txBody>
          <a:bodyPr wrap="square" rtlCol="0">
            <a:spAutoFit/>
          </a:bodyPr>
          <a:lstStyle/>
          <a:p>
            <a:r>
              <a:rPr lang="en-US" dirty="0"/>
              <a:t>May 30, 2019,  </a:t>
            </a:r>
            <a:r>
              <a:rPr lang="en-US" b="1" u="sng" dirty="0">
                <a:hlinkClick r:id="rId3"/>
              </a:rPr>
              <a:t>Coast International Inn</a:t>
            </a:r>
            <a:r>
              <a:rPr lang="en-US" dirty="0"/>
              <a:t>, Anchorage</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5200" cy="1154097"/>
          </a:xfrm>
        </p:spPr>
        <p:txBody>
          <a:bodyPr>
            <a:normAutofit/>
          </a:bodyPr>
          <a:lstStyle/>
          <a:p>
            <a:r>
              <a:rPr lang="en-US" sz="2800" dirty="0"/>
              <a:t>June 2018 SSC comments continued</a:t>
            </a:r>
          </a:p>
        </p:txBody>
      </p:sp>
      <p:sp>
        <p:nvSpPr>
          <p:cNvPr id="3" name="Content Placeholder 2"/>
          <p:cNvSpPr>
            <a:spLocks noGrp="1"/>
          </p:cNvSpPr>
          <p:nvPr>
            <p:ph idx="1"/>
          </p:nvPr>
        </p:nvSpPr>
        <p:spPr>
          <a:xfrm>
            <a:off x="914400" y="1828801"/>
            <a:ext cx="7315200" cy="4480560"/>
          </a:xfrm>
        </p:spPr>
        <p:txBody>
          <a:bodyPr>
            <a:normAutofit fontScale="92500" lnSpcReduction="10000"/>
          </a:bodyPr>
          <a:lstStyle/>
          <a:p>
            <a:r>
              <a:rPr lang="en-US" b="1" dirty="0"/>
              <a:t>Comment 3: We encourage the co-operative survey to be continued and endorse further work to include this independent survey into the model. The SSC specifically endorses the CPT recommendation to use nested random effects for strings within vessels and for pots within strings in a mixed-effects model. </a:t>
            </a:r>
            <a:endParaRPr lang="en-US" dirty="0"/>
          </a:p>
          <a:p>
            <a:r>
              <a:rPr lang="en-US" b="1" dirty="0"/>
              <a:t>The SSC also requests the authors to include a brief description of the cooperative survey in the document, including the area sampled, size composition, and a summary of trends in CPUE. </a:t>
            </a:r>
            <a:endParaRPr lang="en-US" dirty="0"/>
          </a:p>
          <a:p>
            <a:endParaRPr lang="en-US" sz="2300" dirty="0"/>
          </a:p>
          <a:p>
            <a:pPr marL="45720" indent="0">
              <a:buNone/>
            </a:pPr>
            <a:r>
              <a:rPr lang="en-US" sz="2300" i="1" dirty="0">
                <a:solidFill>
                  <a:srgbClr val="FFC000"/>
                </a:solidFill>
              </a:rPr>
              <a:t>Response:  </a:t>
            </a:r>
          </a:p>
          <a:p>
            <a:r>
              <a:rPr lang="en-US" sz="2300" i="1" dirty="0">
                <a:solidFill>
                  <a:srgbClr val="FFC000"/>
                </a:solidFill>
              </a:rPr>
              <a:t>Will provide description of the survey method in consultation with the independent survey project leader in the near future. </a:t>
            </a:r>
          </a:p>
          <a:p>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10</a:t>
            </a:fld>
            <a:endParaRPr lang="en-US" dirty="0"/>
          </a:p>
        </p:txBody>
      </p:sp>
    </p:spTree>
    <p:extLst>
      <p:ext uri="{BB962C8B-B14F-4D97-AF65-F5344CB8AC3E}">
        <p14:creationId xmlns:p14="http://schemas.microsoft.com/office/powerpoint/2010/main" val="409950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5200" cy="1154097"/>
          </a:xfrm>
        </p:spPr>
        <p:txBody>
          <a:bodyPr>
            <a:normAutofit/>
          </a:bodyPr>
          <a:lstStyle/>
          <a:p>
            <a:r>
              <a:rPr lang="en-US" sz="2800" dirty="0"/>
              <a:t>June 2018 SSC comments continued</a:t>
            </a:r>
          </a:p>
        </p:txBody>
      </p:sp>
      <p:sp>
        <p:nvSpPr>
          <p:cNvPr id="3" name="Content Placeholder 2"/>
          <p:cNvSpPr>
            <a:spLocks noGrp="1"/>
          </p:cNvSpPr>
          <p:nvPr>
            <p:ph idx="1"/>
          </p:nvPr>
        </p:nvSpPr>
        <p:spPr>
          <a:xfrm>
            <a:off x="914400" y="1828801"/>
            <a:ext cx="7315200" cy="4480560"/>
          </a:xfrm>
        </p:spPr>
        <p:txBody>
          <a:bodyPr>
            <a:normAutofit fontScale="85000" lnSpcReduction="10000"/>
          </a:bodyPr>
          <a:lstStyle/>
          <a:p>
            <a:r>
              <a:rPr lang="en-US" b="1" dirty="0"/>
              <a:t>Comment 5: The CPT noted that the year effect is not appropriate as an abundance index in the presence of interactions and recommended use of the “fishing footprint” as a measure of area, then use of area weights to compute the annual abundance index. The SSC supports this recommendation but notes that, like the VAST analyses, the ‘fishing footprint’ needs to be clearly defined and a rationale for how it is quantified needs to be developed before further pursuing year-area interactions in the model. </a:t>
            </a:r>
            <a:endParaRPr lang="en-US" dirty="0"/>
          </a:p>
          <a:p>
            <a:endParaRPr lang="en-US" sz="2300" dirty="0"/>
          </a:p>
          <a:p>
            <a:pPr marL="45720" indent="0">
              <a:buNone/>
            </a:pPr>
            <a:r>
              <a:rPr lang="en-US" sz="2300" i="1" dirty="0">
                <a:solidFill>
                  <a:srgbClr val="FFC000"/>
                </a:solidFill>
              </a:rPr>
              <a:t>Response:  </a:t>
            </a:r>
          </a:p>
          <a:p>
            <a:r>
              <a:rPr lang="en-US" sz="2400" i="1" dirty="0">
                <a:solidFill>
                  <a:srgbClr val="FFC000"/>
                </a:solidFill>
              </a:rPr>
              <a:t>We identified the fishing footprints based on the observer pot sampling locations in the 1995/96 to 2018/19 database. We used a geostatistical package in R to allocate the fishing footprints into 30X30 nmi cell grids for Year and Area interaction investigation (Appendix B). Please see our response to CPT comment #5.</a:t>
            </a:r>
            <a:r>
              <a:rPr lang="en-US" sz="2300" i="1" dirty="0">
                <a:solidFill>
                  <a:srgbClr val="FFC000"/>
                </a:solidFill>
              </a:rPr>
              <a:t> </a:t>
            </a:r>
          </a:p>
          <a:p>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11</a:t>
            </a:fld>
            <a:endParaRPr lang="en-US" dirty="0"/>
          </a:p>
        </p:txBody>
      </p:sp>
    </p:spTree>
    <p:extLst>
      <p:ext uri="{BB962C8B-B14F-4D97-AF65-F5344CB8AC3E}">
        <p14:creationId xmlns:p14="http://schemas.microsoft.com/office/powerpoint/2010/main" val="128309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January 2019 CPT comments</a:t>
            </a:r>
          </a:p>
        </p:txBody>
      </p:sp>
      <p:sp>
        <p:nvSpPr>
          <p:cNvPr id="3" name="Content Placeholder 2"/>
          <p:cNvSpPr>
            <a:spLocks noGrp="1"/>
          </p:cNvSpPr>
          <p:nvPr>
            <p:ph idx="1"/>
          </p:nvPr>
        </p:nvSpPr>
        <p:spPr>
          <a:xfrm>
            <a:off x="533400" y="914400"/>
            <a:ext cx="7696200" cy="5166361"/>
          </a:xfrm>
        </p:spPr>
        <p:txBody>
          <a:bodyPr>
            <a:noAutofit/>
          </a:bodyPr>
          <a:lstStyle/>
          <a:p>
            <a:r>
              <a:rPr lang="en-US" sz="1800" b="1" dirty="0"/>
              <a:t>Comment 1: The projection for the 2018/19 fishing year should be based on setting the retained catch to the 2018/19 TAC and assuming that groundfish bycatch for 2018/19 equals the recent three-year mean groundfish bycatch. No catch composition data for the 2018/19 fishing year should be generated based on averaged past data.</a:t>
            </a:r>
          </a:p>
          <a:p>
            <a:pPr marL="45720" indent="0">
              <a:buNone/>
            </a:pPr>
            <a:endParaRPr lang="en-US" dirty="0"/>
          </a:p>
          <a:p>
            <a:pPr marL="45720" indent="0">
              <a:buNone/>
            </a:pPr>
            <a:r>
              <a:rPr lang="en-US" sz="1800" i="1" dirty="0">
                <a:solidFill>
                  <a:srgbClr val="FFC000"/>
                </a:solidFill>
              </a:rPr>
              <a:t>Response: </a:t>
            </a:r>
          </a:p>
          <a:p>
            <a:pPr marL="45720" indent="0">
              <a:buNone/>
            </a:pPr>
            <a:r>
              <a:rPr lang="en-US" sz="1800" i="1" dirty="0">
                <a:solidFill>
                  <a:srgbClr val="FFC000"/>
                </a:solidFill>
              </a:rPr>
              <a:t>This approach is no longer needed at this time because we used the currently completed fishery data.</a:t>
            </a:r>
          </a:p>
          <a:p>
            <a:pPr marL="45720" indent="0">
              <a:buNone/>
            </a:pPr>
            <a:endParaRPr lang="en-US" sz="1800" i="1" dirty="0">
              <a:solidFill>
                <a:srgbClr val="FFC000"/>
              </a:solidFill>
            </a:endParaRPr>
          </a:p>
          <a:p>
            <a:r>
              <a:rPr lang="en-US" sz="1800" b="1" dirty="0"/>
              <a:t>Comment 2: Scenario 18_1a should be dropped because the suggested approach for adjusting pot bycatch is plausible at the individual pot level, but not at the total bycatch level.</a:t>
            </a:r>
          </a:p>
          <a:p>
            <a:pPr marL="45720" indent="0">
              <a:buNone/>
            </a:pPr>
            <a:r>
              <a:rPr lang="en-US" sz="1800" i="1" dirty="0">
                <a:solidFill>
                  <a:srgbClr val="FFC000"/>
                </a:solidFill>
              </a:rPr>
              <a:t>Response: </a:t>
            </a:r>
          </a:p>
          <a:p>
            <a:r>
              <a:rPr lang="en-US" sz="1800" i="1" dirty="0">
                <a:solidFill>
                  <a:srgbClr val="FFC000"/>
                </a:solidFill>
              </a:rPr>
              <a:t>Dropped.</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12</a:t>
            </a:fld>
            <a:endParaRPr lang="en-US" dirty="0"/>
          </a:p>
        </p:txBody>
      </p:sp>
    </p:spTree>
    <p:extLst>
      <p:ext uri="{BB962C8B-B14F-4D97-AF65-F5344CB8AC3E}">
        <p14:creationId xmlns:p14="http://schemas.microsoft.com/office/powerpoint/2010/main" val="270746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January 2019 CPT comments continued</a:t>
            </a:r>
          </a:p>
        </p:txBody>
      </p:sp>
      <p:sp>
        <p:nvSpPr>
          <p:cNvPr id="3" name="Content Placeholder 2"/>
          <p:cNvSpPr>
            <a:spLocks noGrp="1"/>
          </p:cNvSpPr>
          <p:nvPr>
            <p:ph idx="1"/>
          </p:nvPr>
        </p:nvSpPr>
        <p:spPr>
          <a:xfrm>
            <a:off x="533400" y="914400"/>
            <a:ext cx="7696200" cy="5166361"/>
          </a:xfrm>
        </p:spPr>
        <p:txBody>
          <a:bodyPr>
            <a:noAutofit/>
          </a:bodyPr>
          <a:lstStyle/>
          <a:p>
            <a:r>
              <a:rPr lang="en-US" sz="1800" b="1" dirty="0"/>
              <a:t>Comment 3: Add a new scenario based on a revised definition of “area” when conducting the CPUE standardization – consideration should be given to including an interaction between year and the</a:t>
            </a:r>
          </a:p>
          <a:p>
            <a:pPr marL="45720" indent="0">
              <a:buNone/>
            </a:pPr>
            <a:r>
              <a:rPr lang="en-US" sz="1800" b="1" dirty="0"/>
              <a:t>revised area definition in the standardization model. If an area*year interaction is supported, the final index should be an area-weighted index</a:t>
            </a:r>
          </a:p>
          <a:p>
            <a:pPr marL="45720" indent="0">
              <a:buNone/>
            </a:pPr>
            <a:endParaRPr lang="en-US" dirty="0"/>
          </a:p>
          <a:p>
            <a:pPr marL="45720" indent="0">
              <a:buNone/>
            </a:pPr>
            <a:r>
              <a:rPr lang="en-US" sz="1800" i="1" dirty="0">
                <a:solidFill>
                  <a:srgbClr val="FFC000"/>
                </a:solidFill>
              </a:rPr>
              <a:t>Response: </a:t>
            </a:r>
          </a:p>
          <a:p>
            <a:pPr marL="45720" indent="0">
              <a:buNone/>
            </a:pPr>
            <a:r>
              <a:rPr lang="en-US" sz="1800" i="1" dirty="0">
                <a:solidFill>
                  <a:srgbClr val="FFC000"/>
                </a:solidFill>
              </a:rPr>
              <a:t>Investigated Year:Area interaction effect on observer CPUE indices. Scenarios 19_2 (</a:t>
            </a:r>
            <a:r>
              <a:rPr lang="en-US" sz="1800" i="1" dirty="0">
                <a:solidFill>
                  <a:srgbClr val="FF0000"/>
                </a:solidFill>
              </a:rPr>
              <a:t>WAG</a:t>
            </a:r>
            <a:r>
              <a:rPr lang="en-US" sz="1800" i="1" dirty="0">
                <a:solidFill>
                  <a:srgbClr val="FFC000"/>
                </a:solidFill>
              </a:rPr>
              <a:t>) and 19_2a (</a:t>
            </a:r>
            <a:r>
              <a:rPr lang="en-US" sz="1800" i="1" dirty="0">
                <a:solidFill>
                  <a:srgbClr val="FF0000"/>
                </a:solidFill>
              </a:rPr>
              <a:t>EAG</a:t>
            </a:r>
            <a:r>
              <a:rPr lang="en-US" sz="1800" i="1" dirty="0">
                <a:solidFill>
                  <a:srgbClr val="FFC000"/>
                </a:solidFill>
              </a:rPr>
              <a:t>) included observer CPUE indices estimated with the interaction term. Details in Appendix B. </a:t>
            </a:r>
          </a:p>
          <a:p>
            <a:pPr marL="45720" indent="0">
              <a:buNone/>
            </a:pPr>
            <a:endParaRPr lang="en-US" sz="1800" i="1" dirty="0">
              <a:solidFill>
                <a:srgbClr val="FFC000"/>
              </a:solidFill>
            </a:endParaRPr>
          </a:p>
          <a:p>
            <a:r>
              <a:rPr lang="en-US" sz="1800" b="1" dirty="0"/>
              <a:t>Comment 4: The next assessment should report results from the May 2017, September 2017, and May 2018 assessments as well as those from the new scenarios to enable an evaluation of the impact of changes to the model and the data.</a:t>
            </a:r>
          </a:p>
          <a:p>
            <a:pPr marL="45720" indent="0">
              <a:buNone/>
            </a:pPr>
            <a:r>
              <a:rPr lang="en-US" sz="1800" i="1" dirty="0">
                <a:solidFill>
                  <a:srgbClr val="FFC000"/>
                </a:solidFill>
              </a:rPr>
              <a:t>Response: </a:t>
            </a:r>
          </a:p>
          <a:p>
            <a:r>
              <a:rPr lang="en-US" sz="1800" i="1" dirty="0">
                <a:solidFill>
                  <a:srgbClr val="FFC000"/>
                </a:solidFill>
              </a:rPr>
              <a:t>Done. Please see examples Figures: 26, B2, and B3</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13</a:t>
            </a:fld>
            <a:endParaRPr lang="en-US" dirty="0"/>
          </a:p>
        </p:txBody>
      </p:sp>
    </p:spTree>
    <p:extLst>
      <p:ext uri="{BB962C8B-B14F-4D97-AF65-F5344CB8AC3E}">
        <p14:creationId xmlns:p14="http://schemas.microsoft.com/office/powerpoint/2010/main" val="251224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January 2019 CPT comments continued</a:t>
            </a:r>
          </a:p>
        </p:txBody>
      </p:sp>
      <p:sp>
        <p:nvSpPr>
          <p:cNvPr id="3" name="Content Placeholder 2"/>
          <p:cNvSpPr>
            <a:spLocks noGrp="1"/>
          </p:cNvSpPr>
          <p:nvPr>
            <p:ph idx="1"/>
          </p:nvPr>
        </p:nvSpPr>
        <p:spPr>
          <a:xfrm>
            <a:off x="533400" y="914400"/>
            <a:ext cx="7696200" cy="5166361"/>
          </a:xfrm>
        </p:spPr>
        <p:txBody>
          <a:bodyPr>
            <a:noAutofit/>
          </a:bodyPr>
          <a:lstStyle/>
          <a:p>
            <a:r>
              <a:rPr lang="en-US" sz="1800" b="1" dirty="0"/>
              <a:t>Comment 5: The increase in MMB in the last year of the assessment for the </a:t>
            </a:r>
            <a:r>
              <a:rPr lang="en-US" sz="1800" b="1" dirty="0">
                <a:solidFill>
                  <a:srgbClr val="FF0000"/>
                </a:solidFill>
              </a:rPr>
              <a:t>EAG</a:t>
            </a:r>
            <a:r>
              <a:rPr lang="en-US" sz="1800" b="1" dirty="0"/>
              <a:t> is caused by a large recruitment three years ago, but this increase is not reflected in the standardized CPUE – the analysts should  identify what in the data (e.g. the length-compositions) are the cause of the increased recruitment. Showing the fits to the length-composition data may help identify whether there is a basis in the data for higher estimated recruitment.</a:t>
            </a:r>
          </a:p>
          <a:p>
            <a:pPr marL="45720" indent="0">
              <a:buNone/>
            </a:pPr>
            <a:endParaRPr lang="en-US" dirty="0"/>
          </a:p>
          <a:p>
            <a:pPr marL="45720" indent="0">
              <a:buNone/>
            </a:pPr>
            <a:r>
              <a:rPr lang="en-US" sz="1800" i="1" dirty="0">
                <a:solidFill>
                  <a:srgbClr val="FFC000"/>
                </a:solidFill>
              </a:rPr>
              <a:t>Response: </a:t>
            </a:r>
          </a:p>
          <a:p>
            <a:pPr marL="45720" indent="0">
              <a:buNone/>
            </a:pPr>
            <a:r>
              <a:rPr lang="en-US" sz="1800" i="1" dirty="0">
                <a:solidFill>
                  <a:srgbClr val="FFC000"/>
                </a:solidFill>
              </a:rPr>
              <a:t>We provide the observer collected total catch size composition data to justify the possibility of high recruitment to wider size groups until 2015 in </a:t>
            </a:r>
            <a:r>
              <a:rPr lang="en-US" sz="1800" i="1" dirty="0">
                <a:solidFill>
                  <a:srgbClr val="FF0000"/>
                </a:solidFill>
              </a:rPr>
              <a:t>EAG</a:t>
            </a:r>
            <a:r>
              <a:rPr lang="en-US" sz="1800" i="1" dirty="0">
                <a:solidFill>
                  <a:srgbClr val="FFC000"/>
                </a:solidFill>
              </a:rPr>
              <a:t> and then the total catch size range narrowing down during 2016 to 2018.</a:t>
            </a:r>
          </a:p>
          <a:p>
            <a:pPr marL="45720" indent="0">
              <a:buNone/>
            </a:pPr>
            <a:endParaRPr lang="en-US" sz="1800" i="1" dirty="0">
              <a:solidFill>
                <a:srgbClr val="FFC000"/>
              </a:solidFill>
            </a:endParaRPr>
          </a:p>
          <a:p>
            <a:pPr marL="45720" indent="0">
              <a:buNone/>
            </a:pPr>
            <a:endParaRPr lang="en-US" sz="1800" i="1" dirty="0">
              <a:solidFill>
                <a:srgbClr val="FFC000"/>
              </a:solidFill>
            </a:endParaRPr>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14</a:t>
            </a:fld>
            <a:endParaRPr lang="en-US" dirty="0"/>
          </a:p>
        </p:txBody>
      </p:sp>
    </p:spTree>
    <p:extLst>
      <p:ext uri="{BB962C8B-B14F-4D97-AF65-F5344CB8AC3E}">
        <p14:creationId xmlns:p14="http://schemas.microsoft.com/office/powerpoint/2010/main" val="216983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D1584-1594-40C1-B355-B5519A043C06}"/>
              </a:ext>
            </a:extLst>
          </p:cNvPr>
          <p:cNvSpPr>
            <a:spLocks noGrp="1"/>
          </p:cNvSpPr>
          <p:nvPr>
            <p:ph type="sldNum" sz="quarter" idx="12"/>
          </p:nvPr>
        </p:nvSpPr>
        <p:spPr/>
        <p:txBody>
          <a:bodyPr/>
          <a:lstStyle/>
          <a:p>
            <a:fld id="{28D1B9BE-D941-4EEF-A5AD-4384CF3F4BCC}" type="slidenum">
              <a:rPr lang="en-US" smtClean="0"/>
              <a:pPr/>
              <a:t>15</a:t>
            </a:fld>
            <a:endParaRPr lang="en-US" dirty="0"/>
          </a:p>
        </p:txBody>
      </p:sp>
      <p:pic>
        <p:nvPicPr>
          <p:cNvPr id="4" name="Picture 3">
            <a:extLst>
              <a:ext uri="{FF2B5EF4-FFF2-40B4-BE49-F238E27FC236}">
                <a16:creationId xmlns:a16="http://schemas.microsoft.com/office/drawing/2014/main" id="{BDD4FB25-BC31-41A0-9A45-55E5D408C7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81280"/>
            <a:ext cx="5943600" cy="3347720"/>
          </a:xfrm>
          <a:prstGeom prst="rect">
            <a:avLst/>
          </a:prstGeom>
          <a:noFill/>
          <a:ln>
            <a:noFill/>
          </a:ln>
        </p:spPr>
      </p:pic>
      <p:pic>
        <p:nvPicPr>
          <p:cNvPr id="5" name="Picture 4">
            <a:extLst>
              <a:ext uri="{FF2B5EF4-FFF2-40B4-BE49-F238E27FC236}">
                <a16:creationId xmlns:a16="http://schemas.microsoft.com/office/drawing/2014/main" id="{D76CF90C-9113-4F9C-B44D-55E07F4ADB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281" y="3396049"/>
            <a:ext cx="5943600" cy="3347720"/>
          </a:xfrm>
          <a:prstGeom prst="rect">
            <a:avLst/>
          </a:prstGeom>
          <a:noFill/>
          <a:ln>
            <a:noFill/>
          </a:ln>
        </p:spPr>
      </p:pic>
    </p:spTree>
    <p:extLst>
      <p:ext uri="{BB962C8B-B14F-4D97-AF65-F5344CB8AC3E}">
        <p14:creationId xmlns:p14="http://schemas.microsoft.com/office/powerpoint/2010/main" val="217696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January 2019 CPT comments continued</a:t>
            </a:r>
          </a:p>
        </p:txBody>
      </p:sp>
      <p:sp>
        <p:nvSpPr>
          <p:cNvPr id="3" name="Content Placeholder 2"/>
          <p:cNvSpPr>
            <a:spLocks noGrp="1"/>
          </p:cNvSpPr>
          <p:nvPr>
            <p:ph idx="1"/>
          </p:nvPr>
        </p:nvSpPr>
        <p:spPr>
          <a:xfrm>
            <a:off x="533400" y="914400"/>
            <a:ext cx="7696200" cy="5166361"/>
          </a:xfrm>
        </p:spPr>
        <p:txBody>
          <a:bodyPr>
            <a:noAutofit/>
          </a:bodyPr>
          <a:lstStyle/>
          <a:p>
            <a:r>
              <a:rPr lang="en-US" sz="1800" b="1" dirty="0"/>
              <a:t>Comment 6: The results of the three scenarios are hard to distinguish in the figures. Whether they are actually different needs to be checked.</a:t>
            </a:r>
          </a:p>
          <a:p>
            <a:r>
              <a:rPr lang="en-US" sz="1800" b="1" dirty="0"/>
              <a:t>Comment 7: The time-trajectories for dynamic B0 should be clearly labelled in figures such as 17 and 18.</a:t>
            </a:r>
          </a:p>
          <a:p>
            <a:pPr marL="45720" indent="0">
              <a:buNone/>
            </a:pPr>
            <a:endParaRPr lang="en-US" sz="1800" b="1" dirty="0"/>
          </a:p>
          <a:p>
            <a:pPr marL="45720" indent="0">
              <a:buNone/>
            </a:pPr>
            <a:r>
              <a:rPr lang="en-US" sz="1800" i="1" dirty="0">
                <a:solidFill>
                  <a:srgbClr val="FFC000"/>
                </a:solidFill>
              </a:rPr>
              <a:t>Response: </a:t>
            </a:r>
          </a:p>
          <a:p>
            <a:pPr marL="45720" indent="0">
              <a:buNone/>
            </a:pPr>
            <a:r>
              <a:rPr lang="en-US" sz="1800" i="1" dirty="0">
                <a:solidFill>
                  <a:srgbClr val="FFC000"/>
                </a:solidFill>
              </a:rPr>
              <a:t>Scenarios 19_0 and 19_1 results are indistinguishable because only the gear codes were reduced in the CPUE standardization. So, we plotted  scenario 19_1 with orange points to differentiate it from others.</a:t>
            </a:r>
          </a:p>
          <a:p>
            <a:pPr marL="45720" indent="0">
              <a:buNone/>
            </a:pPr>
            <a:r>
              <a:rPr lang="en-US" sz="1800" i="1" dirty="0">
                <a:solidFill>
                  <a:srgbClr val="FFC000"/>
                </a:solidFill>
              </a:rPr>
              <a:t>B0 plots are differentiable now. Please see Figures C.1 (</a:t>
            </a:r>
            <a:r>
              <a:rPr lang="en-US" sz="1800" i="1" dirty="0">
                <a:solidFill>
                  <a:srgbClr val="FF0000"/>
                </a:solidFill>
              </a:rPr>
              <a:t>EAG</a:t>
            </a:r>
            <a:r>
              <a:rPr lang="en-US" sz="1800" i="1" dirty="0">
                <a:solidFill>
                  <a:srgbClr val="FFC000"/>
                </a:solidFill>
              </a:rPr>
              <a:t>) and C.2 (</a:t>
            </a:r>
            <a:r>
              <a:rPr lang="en-US" sz="1800" i="1" dirty="0">
                <a:solidFill>
                  <a:srgbClr val="FF0000"/>
                </a:solidFill>
              </a:rPr>
              <a:t>WAG</a:t>
            </a:r>
            <a:r>
              <a:rPr lang="en-US" sz="1800" i="1" dirty="0">
                <a:solidFill>
                  <a:srgbClr val="FFC000"/>
                </a:solidFill>
              </a:rPr>
              <a:t>) in Appendix C. </a:t>
            </a:r>
          </a:p>
          <a:p>
            <a:pPr marL="45720" indent="0">
              <a:buNone/>
            </a:pPr>
            <a:endParaRPr lang="en-US" sz="1800" b="1" dirty="0"/>
          </a:p>
          <a:p>
            <a:r>
              <a:rPr lang="en-US" sz="1800" b="1" dirty="0"/>
              <a:t> Comment 8: The survey data will not be included in the assessment formally until the 2020 assessment. However, there would be value in plotting the length-composition data from the survey as it may provide evidence in support of the large estimated recent recruitment.</a:t>
            </a:r>
          </a:p>
          <a:p>
            <a:pPr marL="45720" indent="0">
              <a:buNone/>
            </a:pPr>
            <a:r>
              <a:rPr lang="en-US" sz="1800" i="1" dirty="0">
                <a:solidFill>
                  <a:srgbClr val="FFC000"/>
                </a:solidFill>
              </a:rPr>
              <a:t>Response: Data not yet analyzed.</a:t>
            </a:r>
          </a:p>
          <a:p>
            <a:pPr marL="45720" indent="0">
              <a:buNone/>
            </a:pPr>
            <a:endParaRPr lang="en-US" sz="1800" i="1" dirty="0">
              <a:solidFill>
                <a:srgbClr val="FFC000"/>
              </a:solidFill>
            </a:endParaRPr>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16</a:t>
            </a:fld>
            <a:endParaRPr lang="en-US" dirty="0"/>
          </a:p>
        </p:txBody>
      </p:sp>
    </p:spTree>
    <p:extLst>
      <p:ext uri="{BB962C8B-B14F-4D97-AF65-F5344CB8AC3E}">
        <p14:creationId xmlns:p14="http://schemas.microsoft.com/office/powerpoint/2010/main" val="32387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85800"/>
          </a:xfrm>
        </p:spPr>
        <p:txBody>
          <a:bodyPr>
            <a:normAutofit/>
          </a:bodyPr>
          <a:lstStyle/>
          <a:p>
            <a:r>
              <a:rPr lang="en-US" sz="2800" dirty="0"/>
              <a:t>February 2019 SSC comments</a:t>
            </a:r>
          </a:p>
        </p:txBody>
      </p:sp>
      <p:sp>
        <p:nvSpPr>
          <p:cNvPr id="3" name="Content Placeholder 2"/>
          <p:cNvSpPr>
            <a:spLocks noGrp="1"/>
          </p:cNvSpPr>
          <p:nvPr>
            <p:ph idx="1"/>
          </p:nvPr>
        </p:nvSpPr>
        <p:spPr>
          <a:xfrm>
            <a:off x="228600" y="914400"/>
            <a:ext cx="6781800" cy="5791200"/>
          </a:xfrm>
        </p:spPr>
        <p:txBody>
          <a:bodyPr>
            <a:normAutofit fontScale="70000" lnSpcReduction="20000"/>
          </a:bodyPr>
          <a:lstStyle/>
          <a:p>
            <a:r>
              <a:rPr lang="en-US" sz="2400" b="1" dirty="0"/>
              <a:t>Comment 1: E</a:t>
            </a:r>
            <a:r>
              <a:rPr lang="en-US" b="1" dirty="0"/>
              <a:t>xploration of geostatistical models (e.g., VAST) for spatial analysis of the NMFS and ADF&amp;G survey information. </a:t>
            </a:r>
            <a:endParaRPr lang="en-US" dirty="0"/>
          </a:p>
          <a:p>
            <a:endParaRPr lang="en-US" sz="2300" dirty="0"/>
          </a:p>
          <a:p>
            <a:pPr marL="45720" indent="0">
              <a:buNone/>
            </a:pPr>
            <a:r>
              <a:rPr lang="en-US" sz="2300" i="1" dirty="0">
                <a:solidFill>
                  <a:srgbClr val="FFC000"/>
                </a:solidFill>
              </a:rPr>
              <a:t>Response:  </a:t>
            </a:r>
          </a:p>
          <a:p>
            <a:r>
              <a:rPr lang="en-US" sz="2300" i="1" dirty="0">
                <a:solidFill>
                  <a:srgbClr val="FFC000"/>
                </a:solidFill>
              </a:rPr>
              <a:t>We have postponed analysis of data using VAST pending the presentation by the developer on applicability of VAST to crab stocks. We have not yet analyzed the independent survey data.</a:t>
            </a:r>
          </a:p>
          <a:p>
            <a:endParaRPr lang="en-US" dirty="0"/>
          </a:p>
          <a:p>
            <a:r>
              <a:rPr lang="en-US" sz="2100" b="1" dirty="0"/>
              <a:t>Comment 2: Removing one dataset at a time from the model to identify the source of the large estimated recruitment three years ago; the CPUE time series does not show this increase and the source of information for this large recruitment estimate should be identified.</a:t>
            </a:r>
          </a:p>
          <a:p>
            <a:endParaRPr lang="en-US" sz="2400" dirty="0"/>
          </a:p>
          <a:p>
            <a:pPr marL="45720" indent="0">
              <a:buNone/>
            </a:pPr>
            <a:r>
              <a:rPr lang="en-US" sz="2300" i="1" dirty="0">
                <a:solidFill>
                  <a:srgbClr val="FFC000"/>
                </a:solidFill>
              </a:rPr>
              <a:t>Response:  </a:t>
            </a:r>
          </a:p>
          <a:p>
            <a:r>
              <a:rPr lang="en-US" sz="2400" i="1" dirty="0">
                <a:solidFill>
                  <a:srgbClr val="FFC000"/>
                </a:solidFill>
              </a:rPr>
              <a:t>Please see retrospective analysis on MMB (Figure 23 for </a:t>
            </a:r>
            <a:r>
              <a:rPr lang="en-US" sz="2400" i="1" dirty="0">
                <a:solidFill>
                  <a:srgbClr val="FF0000"/>
                </a:solidFill>
              </a:rPr>
              <a:t>EAG</a:t>
            </a:r>
            <a:r>
              <a:rPr lang="en-US" sz="2400" i="1" dirty="0">
                <a:solidFill>
                  <a:srgbClr val="FFC000"/>
                </a:solidFill>
              </a:rPr>
              <a:t> and Figure 41 for </a:t>
            </a:r>
            <a:r>
              <a:rPr lang="en-US" sz="2400" i="1" dirty="0">
                <a:solidFill>
                  <a:srgbClr val="FF0000"/>
                </a:solidFill>
              </a:rPr>
              <a:t>WAG</a:t>
            </a:r>
            <a:r>
              <a:rPr lang="en-US" sz="2400" i="1" dirty="0">
                <a:solidFill>
                  <a:srgbClr val="FFC000"/>
                </a:solidFill>
              </a:rPr>
              <a:t>). Peeling off the data set year-by-year show some spread on MMB time series for </a:t>
            </a:r>
            <a:r>
              <a:rPr lang="en-US" sz="2400" i="1" dirty="0">
                <a:solidFill>
                  <a:srgbClr val="FF0000"/>
                </a:solidFill>
              </a:rPr>
              <a:t>EAG</a:t>
            </a:r>
            <a:r>
              <a:rPr lang="en-US" sz="2400" i="1" dirty="0">
                <a:solidFill>
                  <a:srgbClr val="FFC000"/>
                </a:solidFill>
              </a:rPr>
              <a:t> but not for </a:t>
            </a:r>
            <a:r>
              <a:rPr lang="en-US" sz="2400" i="1" dirty="0">
                <a:solidFill>
                  <a:srgbClr val="FF0000"/>
                </a:solidFill>
              </a:rPr>
              <a:t>WAG</a:t>
            </a:r>
            <a:r>
              <a:rPr lang="en-US" sz="2400" i="1" dirty="0">
                <a:solidFill>
                  <a:srgbClr val="FFC000"/>
                </a:solidFill>
              </a:rPr>
              <a:t>, which may suggest influx of large recruitment in recent years. When the new data set 2018/19 was added, the recruitment pulse did not disappear (high recruitment during 2015 to 2017, please see Figure14).</a:t>
            </a:r>
          </a:p>
          <a:p>
            <a:pPr marL="45720" indent="0">
              <a:buNone/>
            </a:pPr>
            <a:endParaRPr lang="en-US" sz="2400" i="1" dirty="0">
              <a:solidFill>
                <a:srgbClr val="FFC000"/>
              </a:solidFill>
            </a:endParaRPr>
          </a:p>
          <a:p>
            <a:pPr marL="45720" indent="0">
              <a:buNone/>
            </a:pPr>
            <a:r>
              <a:rPr lang="en-US" sz="2400" i="1" dirty="0">
                <a:solidFill>
                  <a:srgbClr val="FFC000"/>
                </a:solidFill>
              </a:rPr>
              <a:t>Since the recruitment distribution peaked ~ 108 mm CL mid-length (Figure 15), it directly contributed to high MMB.</a:t>
            </a:r>
          </a:p>
          <a:p>
            <a:endParaRPr lang="en-US" sz="1800" i="1" dirty="0">
              <a:solidFill>
                <a:srgbClr val="FFC000"/>
              </a:solidFill>
            </a:endParaRPr>
          </a:p>
          <a:p>
            <a:pPr marL="45720" indent="0">
              <a:buNone/>
            </a:pPr>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17</a:t>
            </a:fld>
            <a:endParaRPr lang="en-US" dirty="0"/>
          </a:p>
        </p:txBody>
      </p:sp>
      <p:pic>
        <p:nvPicPr>
          <p:cNvPr id="5" name="Picture 4">
            <a:extLst>
              <a:ext uri="{FF2B5EF4-FFF2-40B4-BE49-F238E27FC236}">
                <a16:creationId xmlns:a16="http://schemas.microsoft.com/office/drawing/2014/main" id="{E677D633-4D49-4471-ABC1-E6715A50DA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10200"/>
            <a:ext cx="2133600" cy="1221740"/>
          </a:xfrm>
          <a:prstGeom prst="rect">
            <a:avLst/>
          </a:prstGeom>
          <a:noFill/>
          <a:ln>
            <a:noFill/>
          </a:ln>
        </p:spPr>
      </p:pic>
    </p:spTree>
    <p:extLst>
      <p:ext uri="{BB962C8B-B14F-4D97-AF65-F5344CB8AC3E}">
        <p14:creationId xmlns:p14="http://schemas.microsoft.com/office/powerpoint/2010/main" val="312982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85800"/>
          </a:xfrm>
        </p:spPr>
        <p:txBody>
          <a:bodyPr>
            <a:normAutofit/>
          </a:bodyPr>
          <a:lstStyle/>
          <a:p>
            <a:r>
              <a:rPr lang="en-US" sz="2800" dirty="0"/>
              <a:t>February 2019 SSC comments continued</a:t>
            </a:r>
          </a:p>
        </p:txBody>
      </p:sp>
      <p:sp>
        <p:nvSpPr>
          <p:cNvPr id="3" name="Content Placeholder 2"/>
          <p:cNvSpPr>
            <a:spLocks noGrp="1"/>
          </p:cNvSpPr>
          <p:nvPr>
            <p:ph idx="1"/>
          </p:nvPr>
        </p:nvSpPr>
        <p:spPr>
          <a:xfrm>
            <a:off x="304800" y="914400"/>
            <a:ext cx="8382000" cy="5791200"/>
          </a:xfrm>
        </p:spPr>
        <p:txBody>
          <a:bodyPr>
            <a:normAutofit fontScale="92500" lnSpcReduction="10000"/>
          </a:bodyPr>
          <a:lstStyle/>
          <a:p>
            <a:r>
              <a:rPr lang="en-US" sz="2400" b="1" dirty="0"/>
              <a:t>Comment 3: E</a:t>
            </a:r>
            <a:r>
              <a:rPr lang="en-US" b="1" dirty="0"/>
              <a:t>xploring the use of the industry survey for purposes other than stock assessment modeling, such as length compositions.</a:t>
            </a:r>
            <a:endParaRPr lang="en-US" dirty="0"/>
          </a:p>
          <a:p>
            <a:endParaRPr lang="en-US" dirty="0"/>
          </a:p>
          <a:p>
            <a:pPr marL="45720" indent="0">
              <a:buNone/>
            </a:pPr>
            <a:r>
              <a:rPr lang="en-US" sz="2300" i="1" dirty="0">
                <a:solidFill>
                  <a:srgbClr val="FFC000"/>
                </a:solidFill>
              </a:rPr>
              <a:t>Response:  </a:t>
            </a:r>
          </a:p>
          <a:p>
            <a:pPr marL="45720" indent="0">
              <a:buNone/>
            </a:pPr>
            <a:r>
              <a:rPr lang="en-US" sz="2300" i="1" dirty="0">
                <a:solidFill>
                  <a:srgbClr val="FFC000"/>
                </a:solidFill>
              </a:rPr>
              <a:t>We have not yet analyzed the independent survey data.</a:t>
            </a:r>
          </a:p>
          <a:p>
            <a:endParaRPr lang="en-US" dirty="0"/>
          </a:p>
          <a:p>
            <a:r>
              <a:rPr lang="en-US" sz="2100" b="1" dirty="0"/>
              <a:t>Comment 4: P</a:t>
            </a:r>
            <a:r>
              <a:rPr lang="en-US" b="1" dirty="0"/>
              <a:t>ursuing other CPT recommendations, including a comparison with the May 2017, September 2017, and May 2018 assessments to assess the impact of incremental model and data changes. This type of retrospective comparison among assessment results has been reported in some groundfish assessments and, if routinely reported, would provide useful information on the development of the assessment model. </a:t>
            </a:r>
            <a:endParaRPr lang="en-US" dirty="0"/>
          </a:p>
          <a:p>
            <a:endParaRPr lang="en-US" sz="2400" dirty="0"/>
          </a:p>
          <a:p>
            <a:pPr marL="45720" indent="0">
              <a:buNone/>
            </a:pPr>
            <a:r>
              <a:rPr lang="en-US" sz="2300" i="1" dirty="0">
                <a:solidFill>
                  <a:srgbClr val="FFC000"/>
                </a:solidFill>
              </a:rPr>
              <a:t>Response:  </a:t>
            </a:r>
          </a:p>
          <a:p>
            <a:r>
              <a:rPr lang="en-US" sz="2400" i="1" dirty="0">
                <a:solidFill>
                  <a:srgbClr val="FFC000"/>
                </a:solidFill>
              </a:rPr>
              <a:t>Done. Please see our response to January 2019 CPT comment #4. </a:t>
            </a:r>
            <a:endParaRPr lang="en-US" sz="1800" i="1" dirty="0">
              <a:solidFill>
                <a:srgbClr val="FFC000"/>
              </a:solidFill>
            </a:endParaRPr>
          </a:p>
          <a:p>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18</a:t>
            </a:fld>
            <a:endParaRPr lang="en-US" dirty="0"/>
          </a:p>
        </p:txBody>
      </p:sp>
    </p:spTree>
    <p:extLst>
      <p:ext uri="{BB962C8B-B14F-4D97-AF65-F5344CB8AC3E}">
        <p14:creationId xmlns:p14="http://schemas.microsoft.com/office/powerpoint/2010/main" val="376416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BFDD421-30D9-4513-8F32-FAEB9D4832B5}"/>
              </a:ext>
            </a:extLst>
          </p:cNvPr>
          <p:cNvGraphicFramePr>
            <a:graphicFrameLocks noGrp="1"/>
          </p:cNvGraphicFramePr>
          <p:nvPr>
            <p:extLst>
              <p:ext uri="{D42A27DB-BD31-4B8C-83A1-F6EECF244321}">
                <p14:modId xmlns:p14="http://schemas.microsoft.com/office/powerpoint/2010/main" val="413157398"/>
              </p:ext>
            </p:extLst>
          </p:nvPr>
        </p:nvGraphicFramePr>
        <p:xfrm>
          <a:off x="609600" y="1004535"/>
          <a:ext cx="7791441" cy="5470063"/>
        </p:xfrm>
        <a:graphic>
          <a:graphicData uri="http://schemas.openxmlformats.org/drawingml/2006/table">
            <a:tbl>
              <a:tblPr firstRow="1" firstCol="1" bandRow="1">
                <a:tableStyleId>{5C22544A-7EE6-4342-B048-85BDC9FD1C3A}</a:tableStyleId>
              </a:tblPr>
              <a:tblGrid>
                <a:gridCol w="714216">
                  <a:extLst>
                    <a:ext uri="{9D8B030D-6E8A-4147-A177-3AD203B41FA5}">
                      <a16:colId xmlns:a16="http://schemas.microsoft.com/office/drawing/2014/main" val="1374349115"/>
                    </a:ext>
                  </a:extLst>
                </a:gridCol>
                <a:gridCol w="194786">
                  <a:extLst>
                    <a:ext uri="{9D8B030D-6E8A-4147-A177-3AD203B41FA5}">
                      <a16:colId xmlns:a16="http://schemas.microsoft.com/office/drawing/2014/main" val="3930033166"/>
                    </a:ext>
                  </a:extLst>
                </a:gridCol>
                <a:gridCol w="194786">
                  <a:extLst>
                    <a:ext uri="{9D8B030D-6E8A-4147-A177-3AD203B41FA5}">
                      <a16:colId xmlns:a16="http://schemas.microsoft.com/office/drawing/2014/main" val="2593549667"/>
                    </a:ext>
                  </a:extLst>
                </a:gridCol>
                <a:gridCol w="194786">
                  <a:extLst>
                    <a:ext uri="{9D8B030D-6E8A-4147-A177-3AD203B41FA5}">
                      <a16:colId xmlns:a16="http://schemas.microsoft.com/office/drawing/2014/main" val="2216249170"/>
                    </a:ext>
                  </a:extLst>
                </a:gridCol>
                <a:gridCol w="194786">
                  <a:extLst>
                    <a:ext uri="{9D8B030D-6E8A-4147-A177-3AD203B41FA5}">
                      <a16:colId xmlns:a16="http://schemas.microsoft.com/office/drawing/2014/main" val="2019072422"/>
                    </a:ext>
                  </a:extLst>
                </a:gridCol>
                <a:gridCol w="194786">
                  <a:extLst>
                    <a:ext uri="{9D8B030D-6E8A-4147-A177-3AD203B41FA5}">
                      <a16:colId xmlns:a16="http://schemas.microsoft.com/office/drawing/2014/main" val="1662676024"/>
                    </a:ext>
                  </a:extLst>
                </a:gridCol>
                <a:gridCol w="194786">
                  <a:extLst>
                    <a:ext uri="{9D8B030D-6E8A-4147-A177-3AD203B41FA5}">
                      <a16:colId xmlns:a16="http://schemas.microsoft.com/office/drawing/2014/main" val="2883452470"/>
                    </a:ext>
                  </a:extLst>
                </a:gridCol>
                <a:gridCol w="194786">
                  <a:extLst>
                    <a:ext uri="{9D8B030D-6E8A-4147-A177-3AD203B41FA5}">
                      <a16:colId xmlns:a16="http://schemas.microsoft.com/office/drawing/2014/main" val="2328443959"/>
                    </a:ext>
                  </a:extLst>
                </a:gridCol>
                <a:gridCol w="194786">
                  <a:extLst>
                    <a:ext uri="{9D8B030D-6E8A-4147-A177-3AD203B41FA5}">
                      <a16:colId xmlns:a16="http://schemas.microsoft.com/office/drawing/2014/main" val="848426528"/>
                    </a:ext>
                  </a:extLst>
                </a:gridCol>
                <a:gridCol w="194786">
                  <a:extLst>
                    <a:ext uri="{9D8B030D-6E8A-4147-A177-3AD203B41FA5}">
                      <a16:colId xmlns:a16="http://schemas.microsoft.com/office/drawing/2014/main" val="1002973929"/>
                    </a:ext>
                  </a:extLst>
                </a:gridCol>
                <a:gridCol w="194786">
                  <a:extLst>
                    <a:ext uri="{9D8B030D-6E8A-4147-A177-3AD203B41FA5}">
                      <a16:colId xmlns:a16="http://schemas.microsoft.com/office/drawing/2014/main" val="3662936280"/>
                    </a:ext>
                  </a:extLst>
                </a:gridCol>
                <a:gridCol w="194786">
                  <a:extLst>
                    <a:ext uri="{9D8B030D-6E8A-4147-A177-3AD203B41FA5}">
                      <a16:colId xmlns:a16="http://schemas.microsoft.com/office/drawing/2014/main" val="1964653823"/>
                    </a:ext>
                  </a:extLst>
                </a:gridCol>
                <a:gridCol w="194786">
                  <a:extLst>
                    <a:ext uri="{9D8B030D-6E8A-4147-A177-3AD203B41FA5}">
                      <a16:colId xmlns:a16="http://schemas.microsoft.com/office/drawing/2014/main" val="52585168"/>
                    </a:ext>
                  </a:extLst>
                </a:gridCol>
                <a:gridCol w="194786">
                  <a:extLst>
                    <a:ext uri="{9D8B030D-6E8A-4147-A177-3AD203B41FA5}">
                      <a16:colId xmlns:a16="http://schemas.microsoft.com/office/drawing/2014/main" val="3953194175"/>
                    </a:ext>
                  </a:extLst>
                </a:gridCol>
                <a:gridCol w="194786">
                  <a:extLst>
                    <a:ext uri="{9D8B030D-6E8A-4147-A177-3AD203B41FA5}">
                      <a16:colId xmlns:a16="http://schemas.microsoft.com/office/drawing/2014/main" val="426625783"/>
                    </a:ext>
                  </a:extLst>
                </a:gridCol>
                <a:gridCol w="194786">
                  <a:extLst>
                    <a:ext uri="{9D8B030D-6E8A-4147-A177-3AD203B41FA5}">
                      <a16:colId xmlns:a16="http://schemas.microsoft.com/office/drawing/2014/main" val="2520225937"/>
                    </a:ext>
                  </a:extLst>
                </a:gridCol>
                <a:gridCol w="194786">
                  <a:extLst>
                    <a:ext uri="{9D8B030D-6E8A-4147-A177-3AD203B41FA5}">
                      <a16:colId xmlns:a16="http://schemas.microsoft.com/office/drawing/2014/main" val="4086295987"/>
                    </a:ext>
                  </a:extLst>
                </a:gridCol>
                <a:gridCol w="194786">
                  <a:extLst>
                    <a:ext uri="{9D8B030D-6E8A-4147-A177-3AD203B41FA5}">
                      <a16:colId xmlns:a16="http://schemas.microsoft.com/office/drawing/2014/main" val="3540632778"/>
                    </a:ext>
                  </a:extLst>
                </a:gridCol>
                <a:gridCol w="194786">
                  <a:extLst>
                    <a:ext uri="{9D8B030D-6E8A-4147-A177-3AD203B41FA5}">
                      <a16:colId xmlns:a16="http://schemas.microsoft.com/office/drawing/2014/main" val="3227615791"/>
                    </a:ext>
                  </a:extLst>
                </a:gridCol>
                <a:gridCol w="194786">
                  <a:extLst>
                    <a:ext uri="{9D8B030D-6E8A-4147-A177-3AD203B41FA5}">
                      <a16:colId xmlns:a16="http://schemas.microsoft.com/office/drawing/2014/main" val="257493277"/>
                    </a:ext>
                  </a:extLst>
                </a:gridCol>
                <a:gridCol w="194786">
                  <a:extLst>
                    <a:ext uri="{9D8B030D-6E8A-4147-A177-3AD203B41FA5}">
                      <a16:colId xmlns:a16="http://schemas.microsoft.com/office/drawing/2014/main" val="2303115434"/>
                    </a:ext>
                  </a:extLst>
                </a:gridCol>
                <a:gridCol w="194786">
                  <a:extLst>
                    <a:ext uri="{9D8B030D-6E8A-4147-A177-3AD203B41FA5}">
                      <a16:colId xmlns:a16="http://schemas.microsoft.com/office/drawing/2014/main" val="7790168"/>
                    </a:ext>
                  </a:extLst>
                </a:gridCol>
                <a:gridCol w="194786">
                  <a:extLst>
                    <a:ext uri="{9D8B030D-6E8A-4147-A177-3AD203B41FA5}">
                      <a16:colId xmlns:a16="http://schemas.microsoft.com/office/drawing/2014/main" val="2711876564"/>
                    </a:ext>
                  </a:extLst>
                </a:gridCol>
                <a:gridCol w="194786">
                  <a:extLst>
                    <a:ext uri="{9D8B030D-6E8A-4147-A177-3AD203B41FA5}">
                      <a16:colId xmlns:a16="http://schemas.microsoft.com/office/drawing/2014/main" val="1301663016"/>
                    </a:ext>
                  </a:extLst>
                </a:gridCol>
                <a:gridCol w="194786">
                  <a:extLst>
                    <a:ext uri="{9D8B030D-6E8A-4147-A177-3AD203B41FA5}">
                      <a16:colId xmlns:a16="http://schemas.microsoft.com/office/drawing/2014/main" val="386917739"/>
                    </a:ext>
                  </a:extLst>
                </a:gridCol>
                <a:gridCol w="194786">
                  <a:extLst>
                    <a:ext uri="{9D8B030D-6E8A-4147-A177-3AD203B41FA5}">
                      <a16:colId xmlns:a16="http://schemas.microsoft.com/office/drawing/2014/main" val="642546545"/>
                    </a:ext>
                  </a:extLst>
                </a:gridCol>
                <a:gridCol w="194786">
                  <a:extLst>
                    <a:ext uri="{9D8B030D-6E8A-4147-A177-3AD203B41FA5}">
                      <a16:colId xmlns:a16="http://schemas.microsoft.com/office/drawing/2014/main" val="2330070134"/>
                    </a:ext>
                  </a:extLst>
                </a:gridCol>
                <a:gridCol w="194786">
                  <a:extLst>
                    <a:ext uri="{9D8B030D-6E8A-4147-A177-3AD203B41FA5}">
                      <a16:colId xmlns:a16="http://schemas.microsoft.com/office/drawing/2014/main" val="4247454658"/>
                    </a:ext>
                  </a:extLst>
                </a:gridCol>
                <a:gridCol w="194786">
                  <a:extLst>
                    <a:ext uri="{9D8B030D-6E8A-4147-A177-3AD203B41FA5}">
                      <a16:colId xmlns:a16="http://schemas.microsoft.com/office/drawing/2014/main" val="3626910802"/>
                    </a:ext>
                  </a:extLst>
                </a:gridCol>
                <a:gridCol w="194786">
                  <a:extLst>
                    <a:ext uri="{9D8B030D-6E8A-4147-A177-3AD203B41FA5}">
                      <a16:colId xmlns:a16="http://schemas.microsoft.com/office/drawing/2014/main" val="1987283599"/>
                    </a:ext>
                  </a:extLst>
                </a:gridCol>
                <a:gridCol w="194786">
                  <a:extLst>
                    <a:ext uri="{9D8B030D-6E8A-4147-A177-3AD203B41FA5}">
                      <a16:colId xmlns:a16="http://schemas.microsoft.com/office/drawing/2014/main" val="2400223342"/>
                    </a:ext>
                  </a:extLst>
                </a:gridCol>
                <a:gridCol w="194786">
                  <a:extLst>
                    <a:ext uri="{9D8B030D-6E8A-4147-A177-3AD203B41FA5}">
                      <a16:colId xmlns:a16="http://schemas.microsoft.com/office/drawing/2014/main" val="523910569"/>
                    </a:ext>
                  </a:extLst>
                </a:gridCol>
                <a:gridCol w="194786">
                  <a:extLst>
                    <a:ext uri="{9D8B030D-6E8A-4147-A177-3AD203B41FA5}">
                      <a16:colId xmlns:a16="http://schemas.microsoft.com/office/drawing/2014/main" val="3498637765"/>
                    </a:ext>
                  </a:extLst>
                </a:gridCol>
                <a:gridCol w="194786">
                  <a:extLst>
                    <a:ext uri="{9D8B030D-6E8A-4147-A177-3AD203B41FA5}">
                      <a16:colId xmlns:a16="http://schemas.microsoft.com/office/drawing/2014/main" val="2167207199"/>
                    </a:ext>
                  </a:extLst>
                </a:gridCol>
                <a:gridCol w="194786">
                  <a:extLst>
                    <a:ext uri="{9D8B030D-6E8A-4147-A177-3AD203B41FA5}">
                      <a16:colId xmlns:a16="http://schemas.microsoft.com/office/drawing/2014/main" val="405324246"/>
                    </a:ext>
                  </a:extLst>
                </a:gridCol>
                <a:gridCol w="194786">
                  <a:extLst>
                    <a:ext uri="{9D8B030D-6E8A-4147-A177-3AD203B41FA5}">
                      <a16:colId xmlns:a16="http://schemas.microsoft.com/office/drawing/2014/main" val="972860179"/>
                    </a:ext>
                  </a:extLst>
                </a:gridCol>
                <a:gridCol w="259715">
                  <a:extLst>
                    <a:ext uri="{9D8B030D-6E8A-4147-A177-3AD203B41FA5}">
                      <a16:colId xmlns:a16="http://schemas.microsoft.com/office/drawing/2014/main" val="663375534"/>
                    </a:ext>
                  </a:extLst>
                </a:gridCol>
              </a:tblGrid>
              <a:tr h="497279">
                <a:tc>
                  <a:txBody>
                    <a:bodyPr/>
                    <a:lstStyle/>
                    <a:p>
                      <a:pPr marL="0" marR="0">
                        <a:spcBef>
                          <a:spcPts val="0"/>
                        </a:spcBef>
                        <a:spcAft>
                          <a:spcPts val="0"/>
                        </a:spcAft>
                      </a:pPr>
                      <a:r>
                        <a:rPr lang="en-US" sz="1000" dirty="0">
                          <a:effectLst/>
                        </a:rPr>
                        <a:t>Year</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83</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84</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85</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86</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87</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88</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89</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93</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94</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95</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96</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97</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98</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99</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03</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04</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05</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06</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07</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08</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09</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10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11</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12</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17</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18</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5078880"/>
                  </a:ext>
                </a:extLst>
              </a:tr>
              <a:tr h="745917">
                <a:tc>
                  <a:txBody>
                    <a:bodyPr/>
                    <a:lstStyle/>
                    <a:p>
                      <a:pPr marL="0" marR="0">
                        <a:spcBef>
                          <a:spcPts val="0"/>
                        </a:spcBef>
                        <a:spcAft>
                          <a:spcPts val="0"/>
                        </a:spcAft>
                      </a:pPr>
                      <a:r>
                        <a:rPr lang="en-US" sz="1000" dirty="0">
                          <a:effectLst/>
                        </a:rPr>
                        <a:t>Ret.C. &amp; Size Comp.</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519115"/>
                  </a:ext>
                </a:extLst>
              </a:tr>
              <a:tr h="745917">
                <a:tc>
                  <a:txBody>
                    <a:bodyPr/>
                    <a:lstStyle/>
                    <a:p>
                      <a:pPr marL="0" marR="0">
                        <a:spcBef>
                          <a:spcPts val="0"/>
                        </a:spcBef>
                        <a:spcAft>
                          <a:spcPts val="0"/>
                        </a:spcAft>
                      </a:pPr>
                      <a:r>
                        <a:rPr lang="en-US" sz="1000" dirty="0">
                          <a:effectLst/>
                        </a:rPr>
                        <a:t>Total C. &amp; Size Comp.</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0619044"/>
                  </a:ext>
                </a:extLst>
              </a:tr>
              <a:tr h="1243196">
                <a:tc>
                  <a:txBody>
                    <a:bodyPr/>
                    <a:lstStyle/>
                    <a:p>
                      <a:pPr marL="0" marR="0">
                        <a:spcBef>
                          <a:spcPts val="0"/>
                        </a:spcBef>
                        <a:spcAft>
                          <a:spcPts val="0"/>
                        </a:spcAft>
                      </a:pPr>
                      <a:r>
                        <a:rPr lang="en-US" sz="1000" dirty="0">
                          <a:effectLst/>
                        </a:rPr>
                        <a:t>Ground fish ByC. &amp; Size Comp.</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1226008"/>
                  </a:ext>
                </a:extLst>
              </a:tr>
              <a:tr h="497279">
                <a:tc>
                  <a:txBody>
                    <a:bodyPr/>
                    <a:lstStyle/>
                    <a:p>
                      <a:pPr marL="0" marR="0">
                        <a:spcBef>
                          <a:spcPts val="0"/>
                        </a:spcBef>
                        <a:spcAft>
                          <a:spcPts val="0"/>
                        </a:spcAft>
                      </a:pPr>
                      <a:r>
                        <a:rPr lang="en-US" sz="1000" dirty="0">
                          <a:effectLst/>
                        </a:rPr>
                        <a:t>Observ. CPUE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2226740"/>
                  </a:ext>
                </a:extLst>
              </a:tr>
              <a:tr h="497279">
                <a:tc>
                  <a:txBody>
                    <a:bodyPr/>
                    <a:lstStyle/>
                    <a:p>
                      <a:pPr marL="0" marR="0">
                        <a:spcBef>
                          <a:spcPts val="0"/>
                        </a:spcBef>
                        <a:spcAft>
                          <a:spcPts val="0"/>
                        </a:spcAft>
                      </a:pPr>
                      <a:r>
                        <a:rPr lang="en-US" sz="1000" dirty="0">
                          <a:effectLst/>
                        </a:rPr>
                        <a:t>Fishery CPUE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50274912"/>
                  </a:ext>
                </a:extLst>
              </a:tr>
              <a:tr h="497279">
                <a:tc>
                  <a:txBody>
                    <a:bodyPr/>
                    <a:lstStyle/>
                    <a:p>
                      <a:pPr marL="0" marR="0">
                        <a:spcBef>
                          <a:spcPts val="0"/>
                        </a:spcBef>
                        <a:spcAft>
                          <a:spcPts val="0"/>
                        </a:spcAft>
                      </a:pPr>
                      <a:r>
                        <a:rPr lang="en-US" sz="1000" dirty="0">
                          <a:effectLst/>
                        </a:rPr>
                        <a:t>Tag release</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5317247"/>
                  </a:ext>
                </a:extLst>
              </a:tr>
              <a:tr h="745917">
                <a:tc>
                  <a:txBody>
                    <a:bodyPr/>
                    <a:lstStyle/>
                    <a:p>
                      <a:pPr marL="0" marR="0">
                        <a:spcBef>
                          <a:spcPts val="0"/>
                        </a:spcBef>
                        <a:spcAft>
                          <a:spcPts val="0"/>
                        </a:spcAft>
                      </a:pPr>
                      <a:r>
                        <a:rPr lang="en-US" sz="1000" dirty="0">
                          <a:effectLst/>
                        </a:rPr>
                        <a:t>Tag Recovery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6793155"/>
                  </a:ext>
                </a:extLst>
              </a:tr>
            </a:tbl>
          </a:graphicData>
        </a:graphic>
      </p:graphicFrame>
      <p:sp>
        <p:nvSpPr>
          <p:cNvPr id="2" name="Slide Number Placeholder 1"/>
          <p:cNvSpPr>
            <a:spLocks noGrp="1"/>
          </p:cNvSpPr>
          <p:nvPr>
            <p:ph type="sldNum" sz="quarter" idx="12"/>
          </p:nvPr>
        </p:nvSpPr>
        <p:spPr/>
        <p:txBody>
          <a:bodyPr/>
          <a:lstStyle/>
          <a:p>
            <a:fld id="{28D1B9BE-D941-4EEF-A5AD-4384CF3F4BCC}" type="slidenum">
              <a:rPr lang="en-US" smtClean="0"/>
              <a:pPr/>
              <a:t>19</a:t>
            </a:fld>
            <a:endParaRPr lang="en-US" dirty="0"/>
          </a:p>
        </p:txBody>
      </p:sp>
      <p:sp>
        <p:nvSpPr>
          <p:cNvPr id="4" name="TextBox 3"/>
          <p:cNvSpPr txBox="1"/>
          <p:nvPr/>
        </p:nvSpPr>
        <p:spPr>
          <a:xfrm>
            <a:off x="914400" y="0"/>
            <a:ext cx="3810000" cy="369332"/>
          </a:xfrm>
          <a:prstGeom prst="rect">
            <a:avLst/>
          </a:prstGeom>
          <a:noFill/>
        </p:spPr>
        <p:txBody>
          <a:bodyPr wrap="square" rtlCol="0">
            <a:spAutoFit/>
          </a:bodyPr>
          <a:lstStyle/>
          <a:p>
            <a:r>
              <a:rPr lang="en-US" dirty="0">
                <a:solidFill>
                  <a:srgbClr val="FF0000"/>
                </a:solidFill>
              </a:rPr>
              <a:t>EAG</a:t>
            </a:r>
            <a:r>
              <a:rPr lang="en-US" dirty="0"/>
              <a:t> and </a:t>
            </a:r>
            <a:r>
              <a:rPr lang="en-US" dirty="0">
                <a:solidFill>
                  <a:srgbClr val="FF0000"/>
                </a:solidFill>
              </a:rPr>
              <a:t>WAG</a:t>
            </a:r>
            <a:r>
              <a:rPr lang="en-US" dirty="0"/>
              <a:t> Data</a:t>
            </a:r>
          </a:p>
        </p:txBody>
      </p:sp>
      <p:sp>
        <p:nvSpPr>
          <p:cNvPr id="35" name="Rectangle 29"/>
          <p:cNvSpPr>
            <a:spLocks noChangeArrowheads="1"/>
          </p:cNvSpPr>
          <p:nvPr/>
        </p:nvSpPr>
        <p:spPr bwMode="auto">
          <a:xfrm>
            <a:off x="533400" y="1219200"/>
            <a:ext cx="97536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0" name="Flowchart: Sort 49"/>
          <p:cNvSpPr/>
          <p:nvPr/>
        </p:nvSpPr>
        <p:spPr>
          <a:xfrm>
            <a:off x="3317789" y="5310908"/>
            <a:ext cx="117673" cy="3048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Sort 50"/>
          <p:cNvSpPr/>
          <p:nvPr/>
        </p:nvSpPr>
        <p:spPr>
          <a:xfrm>
            <a:off x="4491277" y="5310856"/>
            <a:ext cx="117673" cy="3048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lowchart: Sort 51"/>
          <p:cNvSpPr/>
          <p:nvPr/>
        </p:nvSpPr>
        <p:spPr>
          <a:xfrm>
            <a:off x="5100368" y="5305739"/>
            <a:ext cx="117673" cy="3048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Sort 52"/>
          <p:cNvSpPr/>
          <p:nvPr/>
        </p:nvSpPr>
        <p:spPr>
          <a:xfrm>
            <a:off x="5643557" y="5294380"/>
            <a:ext cx="117673" cy="3048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Sort 53"/>
          <p:cNvSpPr/>
          <p:nvPr/>
        </p:nvSpPr>
        <p:spPr>
          <a:xfrm>
            <a:off x="6229866" y="5310857"/>
            <a:ext cx="117673" cy="3048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Notched Right Arrow 3">
            <a:extLst>
              <a:ext uri="{FF2B5EF4-FFF2-40B4-BE49-F238E27FC236}">
                <a16:creationId xmlns:a16="http://schemas.microsoft.com/office/drawing/2014/main" id="{45028DCE-7699-4BBC-9CBD-AC71F4D4AAC2}"/>
              </a:ext>
            </a:extLst>
          </p:cNvPr>
          <p:cNvSpPr/>
          <p:nvPr/>
        </p:nvSpPr>
        <p:spPr>
          <a:xfrm>
            <a:off x="2170718" y="1658239"/>
            <a:ext cx="6118511" cy="1104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Striped Right Arrow 4">
            <a:extLst>
              <a:ext uri="{FF2B5EF4-FFF2-40B4-BE49-F238E27FC236}">
                <a16:creationId xmlns:a16="http://schemas.microsoft.com/office/drawing/2014/main" id="{422D44C2-2155-44DD-930F-1D2FA3804E2B}"/>
              </a:ext>
            </a:extLst>
          </p:cNvPr>
          <p:cNvSpPr/>
          <p:nvPr/>
        </p:nvSpPr>
        <p:spPr>
          <a:xfrm>
            <a:off x="2170718" y="2016411"/>
            <a:ext cx="6118511" cy="1663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Striped Right Arrow 6">
            <a:extLst>
              <a:ext uri="{FF2B5EF4-FFF2-40B4-BE49-F238E27FC236}">
                <a16:creationId xmlns:a16="http://schemas.microsoft.com/office/drawing/2014/main" id="{B032FA99-3F93-42D1-8FCE-07F30D74EB6E}"/>
              </a:ext>
            </a:extLst>
          </p:cNvPr>
          <p:cNvSpPr/>
          <p:nvPr/>
        </p:nvSpPr>
        <p:spPr>
          <a:xfrm>
            <a:off x="3153568" y="2377286"/>
            <a:ext cx="5102049" cy="579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Striped Right Arrow 5">
            <a:extLst>
              <a:ext uri="{FF2B5EF4-FFF2-40B4-BE49-F238E27FC236}">
                <a16:creationId xmlns:a16="http://schemas.microsoft.com/office/drawing/2014/main" id="{FC0925DA-8B05-40BC-BD13-ABD4FB764271}"/>
              </a:ext>
            </a:extLst>
          </p:cNvPr>
          <p:cNvSpPr/>
          <p:nvPr/>
        </p:nvSpPr>
        <p:spPr>
          <a:xfrm>
            <a:off x="3152774" y="2605148"/>
            <a:ext cx="5102843" cy="1205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Striped Right Arrow 8">
            <a:extLst>
              <a:ext uri="{FF2B5EF4-FFF2-40B4-BE49-F238E27FC236}">
                <a16:creationId xmlns:a16="http://schemas.microsoft.com/office/drawing/2014/main" id="{441436CC-5B64-4B18-8CEB-6C205699A087}"/>
              </a:ext>
            </a:extLst>
          </p:cNvPr>
          <p:cNvSpPr/>
          <p:nvPr/>
        </p:nvSpPr>
        <p:spPr>
          <a:xfrm flipV="1">
            <a:off x="2965449" y="3090631"/>
            <a:ext cx="5290167" cy="891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Striped Right Arrow 7">
            <a:extLst>
              <a:ext uri="{FF2B5EF4-FFF2-40B4-BE49-F238E27FC236}">
                <a16:creationId xmlns:a16="http://schemas.microsoft.com/office/drawing/2014/main" id="{C00B6838-9DA7-4EFB-A646-8DA65858D6CB}"/>
              </a:ext>
            </a:extLst>
          </p:cNvPr>
          <p:cNvSpPr/>
          <p:nvPr/>
        </p:nvSpPr>
        <p:spPr>
          <a:xfrm>
            <a:off x="2965449" y="3320322"/>
            <a:ext cx="5290166" cy="5405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Striped Right Arrow 8">
            <a:extLst>
              <a:ext uri="{FF2B5EF4-FFF2-40B4-BE49-F238E27FC236}">
                <a16:creationId xmlns:a16="http://schemas.microsoft.com/office/drawing/2014/main" id="{25B44297-7FFA-4CE8-8E19-EC72B58FF568}"/>
              </a:ext>
            </a:extLst>
          </p:cNvPr>
          <p:cNvSpPr/>
          <p:nvPr/>
        </p:nvSpPr>
        <p:spPr>
          <a:xfrm>
            <a:off x="4133963" y="4389595"/>
            <a:ext cx="4121651"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9" name="Striped Right Arrow 5">
            <a:extLst>
              <a:ext uri="{FF2B5EF4-FFF2-40B4-BE49-F238E27FC236}">
                <a16:creationId xmlns:a16="http://schemas.microsoft.com/office/drawing/2014/main" id="{C30C0456-DB17-45B8-91E2-45C7AC57EA31}"/>
              </a:ext>
            </a:extLst>
          </p:cNvPr>
          <p:cNvSpPr/>
          <p:nvPr/>
        </p:nvSpPr>
        <p:spPr>
          <a:xfrm flipV="1">
            <a:off x="2205729" y="4946377"/>
            <a:ext cx="2518671" cy="6137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1" name="Striped Right Arrow 8">
            <a:extLst>
              <a:ext uri="{FF2B5EF4-FFF2-40B4-BE49-F238E27FC236}">
                <a16:creationId xmlns:a16="http://schemas.microsoft.com/office/drawing/2014/main" id="{9ADF7677-FDF4-4217-B408-3F2740D9306E}"/>
              </a:ext>
            </a:extLst>
          </p:cNvPr>
          <p:cNvSpPr/>
          <p:nvPr/>
        </p:nvSpPr>
        <p:spPr>
          <a:xfrm>
            <a:off x="3362467" y="5970549"/>
            <a:ext cx="4121650" cy="733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4962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E6C3CD0-CBDF-4205-8311-7FB3AA2DC4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004" y="3431796"/>
            <a:ext cx="5960076" cy="3342005"/>
          </a:xfrm>
          <a:prstGeom prst="rect">
            <a:avLst/>
          </a:prstGeom>
          <a:noFill/>
          <a:ln>
            <a:noFill/>
          </a:ln>
        </p:spPr>
      </p:pic>
      <p:pic>
        <p:nvPicPr>
          <p:cNvPr id="20" name="Picture 19">
            <a:extLst>
              <a:ext uri="{FF2B5EF4-FFF2-40B4-BE49-F238E27FC236}">
                <a16:creationId xmlns:a16="http://schemas.microsoft.com/office/drawing/2014/main" id="{D2F217DA-1DC3-4D99-944B-7130423E10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480" y="96621"/>
            <a:ext cx="5943600" cy="3342005"/>
          </a:xfrm>
          <a:prstGeom prst="rect">
            <a:avLst/>
          </a:prstGeom>
          <a:noFill/>
          <a:ln>
            <a:noFill/>
          </a:ln>
        </p:spPr>
      </p:pic>
      <p:sp>
        <p:nvSpPr>
          <p:cNvPr id="2" name="Title 1"/>
          <p:cNvSpPr>
            <a:spLocks noGrp="1"/>
          </p:cNvSpPr>
          <p:nvPr>
            <p:ph type="title"/>
          </p:nvPr>
        </p:nvSpPr>
        <p:spPr>
          <a:xfrm>
            <a:off x="1584404" y="152400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00084" y="38862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1985/86–2018/19 </a:t>
            </a:r>
          </a:p>
        </p:txBody>
      </p:sp>
      <p:sp>
        <p:nvSpPr>
          <p:cNvPr id="4" name="Down Arrow 3"/>
          <p:cNvSpPr/>
          <p:nvPr/>
        </p:nvSpPr>
        <p:spPr>
          <a:xfrm flipH="1">
            <a:off x="4672473" y="2603722"/>
            <a:ext cx="5058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Down Arrow 9"/>
          <p:cNvSpPr/>
          <p:nvPr/>
        </p:nvSpPr>
        <p:spPr>
          <a:xfrm>
            <a:off x="4693918" y="6080989"/>
            <a:ext cx="58270" cy="1348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Down Arrow 4"/>
          <p:cNvSpPr/>
          <p:nvPr/>
        </p:nvSpPr>
        <p:spPr>
          <a:xfrm>
            <a:off x="6061255" y="2287748"/>
            <a:ext cx="45719"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H="1">
            <a:off x="6010049" y="6049435"/>
            <a:ext cx="45719" cy="21819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5152845" y="2806933"/>
            <a:ext cx="45719"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151674" y="5554694"/>
            <a:ext cx="45719" cy="72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33793" y="2163057"/>
            <a:ext cx="578519" cy="307777"/>
          </a:xfrm>
          <a:prstGeom prst="rect">
            <a:avLst/>
          </a:prstGeom>
          <a:noFill/>
        </p:spPr>
        <p:txBody>
          <a:bodyPr wrap="square" rtlCol="0">
            <a:spAutoFit/>
          </a:bodyPr>
          <a:lstStyle/>
          <a:p>
            <a:r>
              <a:rPr lang="en-US" sz="1400" dirty="0">
                <a:solidFill>
                  <a:srgbClr val="FF0000"/>
                </a:solidFill>
              </a:rPr>
              <a:t>TAC</a:t>
            </a:r>
          </a:p>
        </p:txBody>
      </p:sp>
      <p:sp>
        <p:nvSpPr>
          <p:cNvPr id="23" name="TextBox 22"/>
          <p:cNvSpPr txBox="1"/>
          <p:nvPr/>
        </p:nvSpPr>
        <p:spPr>
          <a:xfrm>
            <a:off x="5862621" y="1964610"/>
            <a:ext cx="1193803" cy="276999"/>
          </a:xfrm>
          <a:prstGeom prst="rect">
            <a:avLst/>
          </a:prstGeom>
          <a:noFill/>
        </p:spPr>
        <p:txBody>
          <a:bodyPr wrap="square" rtlCol="0">
            <a:spAutoFit/>
          </a:bodyPr>
          <a:lstStyle/>
          <a:p>
            <a:r>
              <a:rPr lang="en-US" sz="1200" dirty="0">
                <a:solidFill>
                  <a:srgbClr val="FF0000"/>
                </a:solidFill>
              </a:rPr>
              <a:t>Rationalization</a:t>
            </a:r>
          </a:p>
        </p:txBody>
      </p:sp>
      <p:sp>
        <p:nvSpPr>
          <p:cNvPr id="14" name="TextBox 13"/>
          <p:cNvSpPr txBox="1"/>
          <p:nvPr/>
        </p:nvSpPr>
        <p:spPr>
          <a:xfrm>
            <a:off x="5721230" y="5312432"/>
            <a:ext cx="1476587" cy="461665"/>
          </a:xfrm>
          <a:prstGeom prst="rect">
            <a:avLst/>
          </a:prstGeom>
          <a:noFill/>
        </p:spPr>
        <p:txBody>
          <a:bodyPr wrap="square" rtlCol="0">
            <a:spAutoFit/>
          </a:bodyPr>
          <a:lstStyle/>
          <a:p>
            <a:r>
              <a:rPr lang="en-US" sz="1200" dirty="0">
                <a:solidFill>
                  <a:schemeClr val="tx2">
                    <a:lumMod val="75000"/>
                  </a:schemeClr>
                </a:solidFill>
              </a:rPr>
              <a:t>gear/mesh modification</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52399" y="4648200"/>
            <a:ext cx="2532079" cy="1569660"/>
          </a:xfrm>
          <a:prstGeom prst="rect">
            <a:avLst/>
          </a:prstGeom>
          <a:noFill/>
        </p:spPr>
        <p:txBody>
          <a:bodyPr wrap="square" rtlCol="0">
            <a:spAutoFit/>
          </a:bodyPr>
          <a:lstStyle/>
          <a:p>
            <a:r>
              <a:rPr lang="en-US" sz="1200" dirty="0"/>
              <a:t>TACs :</a:t>
            </a:r>
          </a:p>
          <a:p>
            <a:endParaRPr lang="en-US" sz="1200" dirty="0"/>
          </a:p>
          <a:p>
            <a:r>
              <a:rPr lang="en-US" sz="1200" dirty="0"/>
              <a:t>2018/19: </a:t>
            </a:r>
          </a:p>
          <a:p>
            <a:r>
              <a:rPr lang="en-US" sz="1200" dirty="0"/>
              <a:t>(1) </a:t>
            </a:r>
            <a:r>
              <a:rPr lang="en-US" sz="1200" dirty="0">
                <a:solidFill>
                  <a:srgbClr val="FF0000"/>
                </a:solidFill>
              </a:rPr>
              <a:t>EAG</a:t>
            </a:r>
            <a:r>
              <a:rPr lang="en-US" sz="1200" dirty="0"/>
              <a:t>:  3.856 million pounds</a:t>
            </a:r>
          </a:p>
          <a:p>
            <a:r>
              <a:rPr lang="en-US" sz="1200" dirty="0"/>
              <a:t>(2) </a:t>
            </a:r>
            <a:r>
              <a:rPr lang="en-US" sz="1200" dirty="0">
                <a:solidFill>
                  <a:srgbClr val="FF0000"/>
                </a:solidFill>
              </a:rPr>
              <a:t>WAG</a:t>
            </a:r>
            <a:r>
              <a:rPr lang="en-US" sz="1200" dirty="0"/>
              <a:t>: 2.500 million pounds</a:t>
            </a:r>
          </a:p>
          <a:p>
            <a:endParaRPr lang="en-US" dirty="0"/>
          </a:p>
          <a:p>
            <a:endParaRPr lang="en-US" dirty="0"/>
          </a:p>
        </p:txBody>
      </p:sp>
    </p:spTree>
    <p:extLst>
      <p:ext uri="{BB962C8B-B14F-4D97-AF65-F5344CB8AC3E}">
        <p14:creationId xmlns:p14="http://schemas.microsoft.com/office/powerpoint/2010/main" val="14612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20</a:t>
            </a:fld>
            <a:endParaRPr lang="en-US" dirty="0"/>
          </a:p>
        </p:txBody>
      </p:sp>
      <p:sp>
        <p:nvSpPr>
          <p:cNvPr id="4" name="TextBox 3"/>
          <p:cNvSpPr txBox="1"/>
          <p:nvPr/>
        </p:nvSpPr>
        <p:spPr>
          <a:xfrm>
            <a:off x="1143000" y="152400"/>
            <a:ext cx="3810000" cy="646331"/>
          </a:xfrm>
          <a:prstGeom prst="rect">
            <a:avLst/>
          </a:prstGeom>
          <a:noFill/>
        </p:spPr>
        <p:txBody>
          <a:bodyPr wrap="square" rtlCol="0">
            <a:spAutoFit/>
          </a:bodyPr>
          <a:lstStyle/>
          <a:p>
            <a:r>
              <a:rPr lang="en-US" dirty="0"/>
              <a:t>Table T1. </a:t>
            </a:r>
            <a:r>
              <a:rPr lang="en-US" dirty="0">
                <a:solidFill>
                  <a:srgbClr val="FF0000"/>
                </a:solidFill>
              </a:rPr>
              <a:t>EAG</a:t>
            </a:r>
            <a:r>
              <a:rPr lang="en-US" dirty="0"/>
              <a:t> and </a:t>
            </a:r>
            <a:r>
              <a:rPr lang="en-US" dirty="0">
                <a:solidFill>
                  <a:srgbClr val="FF0000"/>
                </a:solidFill>
              </a:rPr>
              <a:t>WAG</a:t>
            </a:r>
            <a:r>
              <a:rPr lang="en-US" dirty="0"/>
              <a:t> model scenarios </a:t>
            </a:r>
          </a:p>
        </p:txBody>
      </p:sp>
      <p:graphicFrame>
        <p:nvGraphicFramePr>
          <p:cNvPr id="5" name="Table 4">
            <a:extLst>
              <a:ext uri="{FF2B5EF4-FFF2-40B4-BE49-F238E27FC236}">
                <a16:creationId xmlns:a16="http://schemas.microsoft.com/office/drawing/2014/main" id="{769C3639-2CF5-4739-8C2A-B7BD4B6C9C1A}"/>
              </a:ext>
            </a:extLst>
          </p:cNvPr>
          <p:cNvGraphicFramePr>
            <a:graphicFrameLocks noGrp="1"/>
          </p:cNvGraphicFramePr>
          <p:nvPr>
            <p:extLst>
              <p:ext uri="{D42A27DB-BD31-4B8C-83A1-F6EECF244321}">
                <p14:modId xmlns:p14="http://schemas.microsoft.com/office/powerpoint/2010/main" val="1236887585"/>
              </p:ext>
            </p:extLst>
          </p:nvPr>
        </p:nvGraphicFramePr>
        <p:xfrm>
          <a:off x="190500" y="1219200"/>
          <a:ext cx="8762999" cy="5347911"/>
        </p:xfrm>
        <a:graphic>
          <a:graphicData uri="http://schemas.openxmlformats.org/drawingml/2006/table">
            <a:tbl>
              <a:tblPr firstRow="1" firstCol="1" bandRow="1">
                <a:tableStyleId>{5C22544A-7EE6-4342-B048-85BDC9FD1C3A}</a:tableStyleId>
              </a:tblPr>
              <a:tblGrid>
                <a:gridCol w="1017109">
                  <a:extLst>
                    <a:ext uri="{9D8B030D-6E8A-4147-A177-3AD203B41FA5}">
                      <a16:colId xmlns:a16="http://schemas.microsoft.com/office/drawing/2014/main" val="3470552958"/>
                    </a:ext>
                  </a:extLst>
                </a:gridCol>
                <a:gridCol w="1452354">
                  <a:extLst>
                    <a:ext uri="{9D8B030D-6E8A-4147-A177-3AD203B41FA5}">
                      <a16:colId xmlns:a16="http://schemas.microsoft.com/office/drawing/2014/main" val="2603089174"/>
                    </a:ext>
                  </a:extLst>
                </a:gridCol>
                <a:gridCol w="4845737">
                  <a:extLst>
                    <a:ext uri="{9D8B030D-6E8A-4147-A177-3AD203B41FA5}">
                      <a16:colId xmlns:a16="http://schemas.microsoft.com/office/drawing/2014/main" val="1014904151"/>
                    </a:ext>
                  </a:extLst>
                </a:gridCol>
                <a:gridCol w="1447799">
                  <a:extLst>
                    <a:ext uri="{9D8B030D-6E8A-4147-A177-3AD203B41FA5}">
                      <a16:colId xmlns:a16="http://schemas.microsoft.com/office/drawing/2014/main" val="4135037606"/>
                    </a:ext>
                  </a:extLst>
                </a:gridCol>
              </a:tblGrid>
              <a:tr h="407725">
                <a:tc>
                  <a:txBody>
                    <a:bodyPr/>
                    <a:lstStyle/>
                    <a:p>
                      <a:pPr marL="0" marR="0" algn="just">
                        <a:spcBef>
                          <a:spcPts val="0"/>
                        </a:spcBef>
                        <a:spcAft>
                          <a:spcPts val="0"/>
                        </a:spcAft>
                        <a:tabLst>
                          <a:tab pos="1200150" algn="l"/>
                        </a:tabLst>
                      </a:pPr>
                      <a:r>
                        <a:rPr lang="en-US" sz="1200" dirty="0">
                          <a:effectLst/>
                        </a:rPr>
                        <a:t>Scenario</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Size-composition weighting</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CPUE data type</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Natural mortality (M yr</a:t>
                      </a:r>
                      <a:r>
                        <a:rPr lang="en-US" sz="1200" baseline="30000" dirty="0">
                          <a:effectLst/>
                        </a:rPr>
                        <a:t>-1</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3519034562"/>
                  </a:ext>
                </a:extLst>
              </a:tr>
              <a:tr h="815450">
                <a:tc>
                  <a:txBody>
                    <a:bodyPr/>
                    <a:lstStyle/>
                    <a:p>
                      <a:pPr marL="0" marR="0" algn="just">
                        <a:spcBef>
                          <a:spcPts val="0"/>
                        </a:spcBef>
                        <a:spcAft>
                          <a:spcPts val="0"/>
                        </a:spcAft>
                        <a:tabLst>
                          <a:tab pos="1200150" algn="l"/>
                        </a:tabLst>
                      </a:pPr>
                      <a:r>
                        <a:rPr lang="en-US" sz="1200" dirty="0">
                          <a:effectLst/>
                        </a:rPr>
                        <a:t>18_0</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Stage-1: Number of days/trips</a:t>
                      </a:r>
                    </a:p>
                    <a:p>
                      <a:pPr marL="0" marR="0">
                        <a:spcBef>
                          <a:spcPts val="0"/>
                        </a:spcBef>
                        <a:spcAft>
                          <a:spcPts val="0"/>
                        </a:spcAft>
                        <a:tabLst>
                          <a:tab pos="1200150" algn="l"/>
                        </a:tabLst>
                      </a:pPr>
                      <a:r>
                        <a:rPr lang="en-US" sz="1200" dirty="0">
                          <a:effectLst/>
                        </a:rPr>
                        <a:t>Stage-2: Francis method</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Observer data from 1995/96–2017/18; Fish Ticket data from 1985/86–1998/99; and number of gear codes were not reduced for CPUE standardization.</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1654497805"/>
                  </a:ext>
                </a:extLst>
              </a:tr>
              <a:tr h="215734">
                <a:tc>
                  <a:txBody>
                    <a:bodyPr/>
                    <a:lstStyle/>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3953722828"/>
                  </a:ext>
                </a:extLst>
              </a:tr>
              <a:tr h="815450">
                <a:tc>
                  <a:txBody>
                    <a:bodyPr/>
                    <a:lstStyle/>
                    <a:p>
                      <a:pPr marL="0" marR="0" algn="just">
                        <a:spcBef>
                          <a:spcPts val="0"/>
                        </a:spcBef>
                        <a:spcAft>
                          <a:spcPts val="0"/>
                        </a:spcAft>
                        <a:tabLst>
                          <a:tab pos="1200150" algn="l"/>
                        </a:tabLst>
                      </a:pPr>
                      <a:r>
                        <a:rPr lang="en-US" sz="1200" dirty="0">
                          <a:effectLst/>
                        </a:rPr>
                        <a:t>18_1</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Stage-1: Number of days/trips</a:t>
                      </a:r>
                    </a:p>
                    <a:p>
                      <a:pPr marL="0" marR="0">
                        <a:spcBef>
                          <a:spcPts val="0"/>
                        </a:spcBef>
                        <a:spcAft>
                          <a:spcPts val="0"/>
                        </a:spcAft>
                        <a:tabLst>
                          <a:tab pos="1200150" algn="l"/>
                        </a:tabLst>
                      </a:pPr>
                      <a:r>
                        <a:rPr lang="en-US" sz="1200" dirty="0">
                          <a:effectLst/>
                        </a:rPr>
                        <a:t>Stage-2: Francis method</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Observer data from 1995/96–2017/18; Fish Ticket data from 1985/86–1998/99; and number of gear codes were reduced for CPUE standardization</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2521278318"/>
                  </a:ext>
                </a:extLst>
              </a:tr>
              <a:tr h="215734">
                <a:tc>
                  <a:txBody>
                    <a:bodyPr/>
                    <a:lstStyle/>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1536199469"/>
                  </a:ext>
                </a:extLst>
              </a:tr>
              <a:tr h="815450">
                <a:tc>
                  <a:txBody>
                    <a:bodyPr/>
                    <a:lstStyle/>
                    <a:p>
                      <a:pPr marL="0" marR="0" algn="just">
                        <a:spcBef>
                          <a:spcPts val="0"/>
                        </a:spcBef>
                        <a:spcAft>
                          <a:spcPts val="0"/>
                        </a:spcAft>
                        <a:tabLst>
                          <a:tab pos="1200150" algn="l"/>
                        </a:tabLst>
                      </a:pPr>
                      <a:r>
                        <a:rPr lang="en-US" sz="1200" dirty="0">
                          <a:effectLst/>
                        </a:rPr>
                        <a:t>19_0</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Stage-1: Number of days/trips</a:t>
                      </a:r>
                    </a:p>
                    <a:p>
                      <a:pPr marL="0" marR="0">
                        <a:spcBef>
                          <a:spcPts val="0"/>
                        </a:spcBef>
                        <a:spcAft>
                          <a:spcPts val="0"/>
                        </a:spcAft>
                        <a:tabLst>
                          <a:tab pos="1200150" algn="l"/>
                        </a:tabLst>
                      </a:pPr>
                      <a:r>
                        <a:rPr lang="en-US" sz="1200" dirty="0">
                          <a:effectLst/>
                        </a:rPr>
                        <a:t>Stage-2: Francis method</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Observer data from 1995/96–2018/19; Fish Ticket data from 1985/86–1998/99; and number of gear codes were not reduced for CPUE standardization.</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3406918569"/>
                  </a:ext>
                </a:extLst>
              </a:tr>
              <a:tr h="215734">
                <a:tc>
                  <a:txBody>
                    <a:bodyPr/>
                    <a:lstStyle/>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3205290430"/>
                  </a:ext>
                </a:extLst>
              </a:tr>
              <a:tr h="815450">
                <a:tc>
                  <a:txBody>
                    <a:bodyPr/>
                    <a:lstStyle/>
                    <a:p>
                      <a:pPr marL="0" marR="0" algn="just">
                        <a:spcBef>
                          <a:spcPts val="0"/>
                        </a:spcBef>
                        <a:spcAft>
                          <a:spcPts val="0"/>
                        </a:spcAft>
                        <a:tabLst>
                          <a:tab pos="1200150" algn="l"/>
                        </a:tabLst>
                      </a:pPr>
                      <a:r>
                        <a:rPr lang="en-US" sz="1200" dirty="0">
                          <a:effectLst/>
                        </a:rPr>
                        <a:t>19_1</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Stage-1: Number of days/trips</a:t>
                      </a:r>
                    </a:p>
                    <a:p>
                      <a:pPr marL="0" marR="0">
                        <a:spcBef>
                          <a:spcPts val="0"/>
                        </a:spcBef>
                        <a:spcAft>
                          <a:spcPts val="0"/>
                        </a:spcAft>
                        <a:tabLst>
                          <a:tab pos="1200150" algn="l"/>
                        </a:tabLst>
                      </a:pPr>
                      <a:r>
                        <a:rPr lang="en-US" sz="1200" dirty="0">
                          <a:effectLst/>
                        </a:rPr>
                        <a:t>Stage-2: Francis method</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highlight>
                            <a:srgbClr val="00FFFF"/>
                          </a:highlight>
                        </a:rPr>
                        <a:t>Observer data from 1995/96–2018/19; Fish Ticket data from 1985/86–1998/99; and number of gear codes were reduced for CPUE standardization.</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0.21</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2919293227"/>
                  </a:ext>
                </a:extLst>
              </a:tr>
              <a:tr h="215734">
                <a:tc>
                  <a:txBody>
                    <a:bodyPr/>
                    <a:lstStyle/>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highlight>
                            <a:srgbClr val="00FFFF"/>
                          </a:highligh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2522661245"/>
                  </a:ext>
                </a:extLst>
              </a:tr>
              <a:tr h="815450">
                <a:tc>
                  <a:txBody>
                    <a:bodyPr/>
                    <a:lstStyle/>
                    <a:p>
                      <a:pPr marL="0" marR="0" algn="l">
                        <a:spcBef>
                          <a:spcPts val="0"/>
                        </a:spcBef>
                        <a:spcAft>
                          <a:spcPts val="0"/>
                        </a:spcAft>
                        <a:tabLst>
                          <a:tab pos="1200150" algn="l"/>
                        </a:tabLst>
                      </a:pPr>
                      <a:r>
                        <a:rPr lang="en-US" sz="1200" dirty="0">
                          <a:effectLst/>
                        </a:rPr>
                        <a:t>19_2a (</a:t>
                      </a:r>
                      <a:r>
                        <a:rPr lang="en-US" sz="1200" dirty="0">
                          <a:solidFill>
                            <a:srgbClr val="FF0000"/>
                          </a:solidFill>
                          <a:effectLst/>
                        </a:rPr>
                        <a:t>EAG</a:t>
                      </a:r>
                      <a:r>
                        <a:rPr lang="en-US" sz="1200" dirty="0">
                          <a:effectLst/>
                        </a:rPr>
                        <a:t>) or 19_2 (</a:t>
                      </a:r>
                      <a:r>
                        <a:rPr lang="en-US" sz="1200" dirty="0">
                          <a:solidFill>
                            <a:srgbClr val="FF0000"/>
                          </a:solidFill>
                          <a:effectLst/>
                        </a:rPr>
                        <a:t>WAG</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Stage-1: Number of days/trips</a:t>
                      </a:r>
                    </a:p>
                    <a:p>
                      <a:pPr marL="0" marR="0">
                        <a:spcBef>
                          <a:spcPts val="0"/>
                        </a:spcBef>
                        <a:spcAft>
                          <a:spcPts val="0"/>
                        </a:spcAft>
                        <a:tabLst>
                          <a:tab pos="1200150" algn="l"/>
                        </a:tabLst>
                      </a:pPr>
                      <a:r>
                        <a:rPr lang="en-US" sz="1200" dirty="0">
                          <a:effectLst/>
                        </a:rPr>
                        <a:t>Stage-2: Francis method</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highlight>
                            <a:srgbClr val="00FFFF"/>
                          </a:highlight>
                        </a:rPr>
                        <a:t>Observer data from 1995/96–2018/19; Fish Ticket data from 1985/86–1998/99; Year and Area interaction factor was considered &amp; number of gear codes were reduced for CPUE standardization.</a:t>
                      </a:r>
                      <a:endParaRPr lang="en-US" sz="1200" dirty="0">
                        <a:effectLst/>
                        <a:latin typeface="Times New Roman" panose="02020603050405020304" pitchFamily="18" charset="0"/>
                        <a:ea typeface="Times New Roman" panose="02020603050405020304" pitchFamily="18" charset="0"/>
                      </a:endParaRPr>
                    </a:p>
                  </a:txBody>
                  <a:tcPr marL="55003" marR="55003" marT="0" marB="0"/>
                </a:tc>
                <a:tc>
                  <a:txBody>
                    <a:bodyPr/>
                    <a:lstStyle/>
                    <a:p>
                      <a:pPr marL="0" marR="0">
                        <a:spcBef>
                          <a:spcPts val="0"/>
                        </a:spcBef>
                        <a:spcAft>
                          <a:spcPts val="0"/>
                        </a:spcAft>
                        <a:tabLst>
                          <a:tab pos="1200150" algn="l"/>
                        </a:tabLst>
                      </a:pPr>
                      <a:r>
                        <a:rPr lang="en-US" sz="1200" dirty="0">
                          <a:effectLst/>
                        </a:rPr>
                        <a:t> 0.21</a:t>
                      </a:r>
                      <a:endParaRPr lang="en-US" sz="1200" dirty="0">
                        <a:effectLst/>
                        <a:latin typeface="Times New Roman" panose="02020603050405020304" pitchFamily="18" charset="0"/>
                        <a:ea typeface="Times New Roman" panose="02020603050405020304" pitchFamily="18" charset="0"/>
                      </a:endParaRPr>
                    </a:p>
                  </a:txBody>
                  <a:tcPr marL="55003" marR="55003" marT="0" marB="0"/>
                </a:tc>
                <a:extLst>
                  <a:ext uri="{0D108BD9-81ED-4DB2-BD59-A6C34878D82A}">
                    <a16:rowId xmlns:a16="http://schemas.microsoft.com/office/drawing/2014/main" val="2136449127"/>
                  </a:ext>
                </a:extLst>
              </a:tr>
            </a:tbl>
          </a:graphicData>
        </a:graphic>
      </p:graphicFrame>
    </p:spTree>
    <p:extLst>
      <p:ext uri="{BB962C8B-B14F-4D97-AF65-F5344CB8AC3E}">
        <p14:creationId xmlns:p14="http://schemas.microsoft.com/office/powerpoint/2010/main" val="65805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Fig. B.4. Trends in non-standardized and standardized CPUE indices with +/- 2 SE by GLM for </a:t>
            </a:r>
            <a:r>
              <a:rPr lang="en-US" sz="2000" dirty="0">
                <a:solidFill>
                  <a:srgbClr val="FF0000"/>
                </a:solidFill>
              </a:rPr>
              <a:t>EAG</a:t>
            </a:r>
            <a:r>
              <a:rPr lang="en-US" sz="2000" dirty="0"/>
              <a:t>. Standardized indices: black line and non-standardized  indices: red line</a:t>
            </a:r>
            <a:r>
              <a:rPr lang="en-US" sz="1800" dirty="0"/>
              <a:t>. Variables selected by hybrid method. Sc19_1.</a:t>
            </a:r>
          </a:p>
        </p:txBody>
      </p:sp>
      <p:sp>
        <p:nvSpPr>
          <p:cNvPr id="3" name="TextBox 2"/>
          <p:cNvSpPr txBox="1"/>
          <p:nvPr/>
        </p:nvSpPr>
        <p:spPr>
          <a:xfrm>
            <a:off x="999391" y="1465128"/>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715000" y="1434350"/>
            <a:ext cx="2743200" cy="400110"/>
          </a:xfrm>
          <a:prstGeom prst="rect">
            <a:avLst/>
          </a:prstGeom>
          <a:noFill/>
        </p:spPr>
        <p:txBody>
          <a:bodyPr wrap="square" rtlCol="0">
            <a:spAutoFit/>
          </a:bodyPr>
          <a:lstStyle/>
          <a:p>
            <a:r>
              <a:rPr lang="en-US" sz="2000" dirty="0"/>
              <a:t>2005/06 – 2018/19 </a:t>
            </a:r>
          </a:p>
        </p:txBody>
      </p:sp>
      <p:sp>
        <p:nvSpPr>
          <p:cNvPr id="10" name="Slide Number Placeholder 9"/>
          <p:cNvSpPr>
            <a:spLocks noGrp="1"/>
          </p:cNvSpPr>
          <p:nvPr>
            <p:ph type="sldNum" sz="quarter" idx="12"/>
          </p:nvPr>
        </p:nvSpPr>
        <p:spPr>
          <a:xfrm>
            <a:off x="8146493" y="0"/>
            <a:ext cx="941203" cy="301752"/>
          </a:xfrm>
        </p:spPr>
        <p:txBody>
          <a:bodyPr/>
          <a:lstStyle/>
          <a:p>
            <a:fld id="{28D1B9BE-D941-4EEF-A5AD-4384CF3F4BCC}" type="slidenum">
              <a:rPr lang="en-US" smtClean="0"/>
              <a:pPr/>
              <a:t>21</a:t>
            </a:fld>
            <a:endParaRPr lang="en-US" dirty="0"/>
          </a:p>
        </p:txBody>
      </p:sp>
      <p:sp>
        <p:nvSpPr>
          <p:cNvPr id="9" name="Rectangle 8"/>
          <p:cNvSpPr/>
          <p:nvPr/>
        </p:nvSpPr>
        <p:spPr>
          <a:xfrm>
            <a:off x="158108" y="5562600"/>
            <a:ext cx="4566291" cy="923330"/>
          </a:xfrm>
          <a:prstGeom prst="rect">
            <a:avLst/>
          </a:prstGeom>
        </p:spPr>
        <p:txBody>
          <a:bodyPr wrap="square">
            <a:spAutoFit/>
          </a:bodyPr>
          <a:lstStyle/>
          <a:p>
            <a:r>
              <a:rPr lang="en-US" dirty="0"/>
              <a:t>Ln(CPUE) = Year + Gear + Captain+ ns(Soak, df=4) + Month,</a:t>
            </a:r>
          </a:p>
          <a:p>
            <a:r>
              <a:rPr lang="en-US" dirty="0"/>
              <a:t>family = negative binomial (theta = 1.38)</a:t>
            </a:r>
          </a:p>
        </p:txBody>
      </p:sp>
      <p:sp>
        <p:nvSpPr>
          <p:cNvPr id="11" name="Rectangle 10"/>
          <p:cNvSpPr/>
          <p:nvPr/>
        </p:nvSpPr>
        <p:spPr>
          <a:xfrm>
            <a:off x="4648200" y="5562600"/>
            <a:ext cx="4439496" cy="923330"/>
          </a:xfrm>
          <a:prstGeom prst="rect">
            <a:avLst/>
          </a:prstGeom>
        </p:spPr>
        <p:txBody>
          <a:bodyPr wrap="square">
            <a:spAutoFit/>
          </a:bodyPr>
          <a:lstStyle/>
          <a:p>
            <a:r>
              <a:rPr lang="en-US" dirty="0"/>
              <a:t>Ln(CPUE) = Year + Captain + Gear + ns(Soak, df=9),</a:t>
            </a:r>
          </a:p>
          <a:p>
            <a:r>
              <a:rPr lang="en-US" dirty="0"/>
              <a:t>family = negative binomial (theta = 2.33)</a:t>
            </a:r>
          </a:p>
        </p:txBody>
      </p:sp>
      <p:pic>
        <p:nvPicPr>
          <p:cNvPr id="14" name="Picture 13">
            <a:extLst>
              <a:ext uri="{FF2B5EF4-FFF2-40B4-BE49-F238E27FC236}">
                <a16:creationId xmlns:a16="http://schemas.microsoft.com/office/drawing/2014/main" id="{E51BC2B4-3098-4D4A-889A-23E9662DA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00249"/>
            <a:ext cx="4343400" cy="3347720"/>
          </a:xfrm>
          <a:prstGeom prst="rect">
            <a:avLst/>
          </a:prstGeom>
          <a:noFill/>
          <a:ln>
            <a:noFill/>
          </a:ln>
        </p:spPr>
      </p:pic>
      <p:pic>
        <p:nvPicPr>
          <p:cNvPr id="15" name="Picture 14">
            <a:extLst>
              <a:ext uri="{FF2B5EF4-FFF2-40B4-BE49-F238E27FC236}">
                <a16:creationId xmlns:a16="http://schemas.microsoft.com/office/drawing/2014/main" id="{95B31983-6F3A-413D-91BB-4F58D12CBC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904368"/>
            <a:ext cx="4343401" cy="3347720"/>
          </a:xfrm>
          <a:prstGeom prst="rect">
            <a:avLst/>
          </a:prstGeom>
          <a:noFill/>
          <a:ln>
            <a:noFill/>
          </a:ln>
        </p:spPr>
      </p:pic>
    </p:spTree>
    <p:extLst>
      <p:ext uri="{BB962C8B-B14F-4D97-AF65-F5344CB8AC3E}">
        <p14:creationId xmlns:p14="http://schemas.microsoft.com/office/powerpoint/2010/main" val="410224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Fig. B.5. Trends in non-standardized and standardized CPUE indices with +/- 2 SE by GLM for </a:t>
            </a:r>
            <a:r>
              <a:rPr lang="en-US" sz="2000" dirty="0">
                <a:solidFill>
                  <a:srgbClr val="FF0000"/>
                </a:solidFill>
              </a:rPr>
              <a:t>WAG</a:t>
            </a:r>
            <a:r>
              <a:rPr lang="en-US" sz="2000" dirty="0"/>
              <a:t>. Standardized indices: black line and non-standardized  indices: red line</a:t>
            </a:r>
            <a:r>
              <a:rPr lang="en-US" sz="1800" dirty="0"/>
              <a:t>. Variables selected by hybrid method. Sc19_1.</a:t>
            </a:r>
          </a:p>
        </p:txBody>
      </p:sp>
      <p:sp>
        <p:nvSpPr>
          <p:cNvPr id="3" name="TextBox 2"/>
          <p:cNvSpPr txBox="1"/>
          <p:nvPr/>
        </p:nvSpPr>
        <p:spPr>
          <a:xfrm>
            <a:off x="999391" y="1465128"/>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715000" y="1434350"/>
            <a:ext cx="2743200" cy="400110"/>
          </a:xfrm>
          <a:prstGeom prst="rect">
            <a:avLst/>
          </a:prstGeom>
          <a:noFill/>
        </p:spPr>
        <p:txBody>
          <a:bodyPr wrap="square" rtlCol="0">
            <a:spAutoFit/>
          </a:bodyPr>
          <a:lstStyle/>
          <a:p>
            <a:r>
              <a:rPr lang="en-US" sz="2000" dirty="0"/>
              <a:t>2005/06 – 2018/19 </a:t>
            </a:r>
          </a:p>
        </p:txBody>
      </p:sp>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22</a:t>
            </a:fld>
            <a:endParaRPr lang="en-US" dirty="0"/>
          </a:p>
        </p:txBody>
      </p:sp>
      <p:sp>
        <p:nvSpPr>
          <p:cNvPr id="4" name="Rectangle 3"/>
          <p:cNvSpPr/>
          <p:nvPr/>
        </p:nvSpPr>
        <p:spPr>
          <a:xfrm>
            <a:off x="126025" y="5562600"/>
            <a:ext cx="4572000" cy="923330"/>
          </a:xfrm>
          <a:prstGeom prst="rect">
            <a:avLst/>
          </a:prstGeom>
        </p:spPr>
        <p:txBody>
          <a:bodyPr>
            <a:spAutoFit/>
          </a:bodyPr>
          <a:lstStyle/>
          <a:p>
            <a:r>
              <a:rPr lang="en-US" dirty="0"/>
              <a:t>Ln(CPUE) = Year + Captain + ns(Soak, df=8) + Gear + Area,</a:t>
            </a:r>
          </a:p>
          <a:p>
            <a:r>
              <a:rPr lang="en-US" dirty="0"/>
              <a:t>family = negative binomial (theta = 1.0)</a:t>
            </a:r>
          </a:p>
        </p:txBody>
      </p:sp>
      <p:sp>
        <p:nvSpPr>
          <p:cNvPr id="7" name="Rectangle 6"/>
          <p:cNvSpPr/>
          <p:nvPr/>
        </p:nvSpPr>
        <p:spPr>
          <a:xfrm>
            <a:off x="4501737" y="5562600"/>
            <a:ext cx="4572000" cy="923330"/>
          </a:xfrm>
          <a:prstGeom prst="rect">
            <a:avLst/>
          </a:prstGeom>
        </p:spPr>
        <p:txBody>
          <a:bodyPr>
            <a:spAutoFit/>
          </a:bodyPr>
          <a:lstStyle/>
          <a:p>
            <a:r>
              <a:rPr lang="en-US" dirty="0"/>
              <a:t>Ln(CPUE) = Year + Gear +ns(Soak, df=5) , Soak forced in</a:t>
            </a:r>
          </a:p>
          <a:p>
            <a:r>
              <a:rPr lang="en-US" dirty="0"/>
              <a:t>family = negative binomial (theta = 1.15)</a:t>
            </a:r>
          </a:p>
        </p:txBody>
      </p:sp>
      <p:pic>
        <p:nvPicPr>
          <p:cNvPr id="13" name="Picture 12">
            <a:extLst>
              <a:ext uri="{FF2B5EF4-FFF2-40B4-BE49-F238E27FC236}">
                <a16:creationId xmlns:a16="http://schemas.microsoft.com/office/drawing/2014/main" id="{5697548D-9605-49C8-8464-36235324CA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25" y="1865237"/>
            <a:ext cx="4141175" cy="3335363"/>
          </a:xfrm>
          <a:prstGeom prst="rect">
            <a:avLst/>
          </a:prstGeom>
          <a:noFill/>
          <a:ln>
            <a:noFill/>
          </a:ln>
        </p:spPr>
      </p:pic>
      <p:pic>
        <p:nvPicPr>
          <p:cNvPr id="14" name="Picture 13">
            <a:extLst>
              <a:ext uri="{FF2B5EF4-FFF2-40B4-BE49-F238E27FC236}">
                <a16:creationId xmlns:a16="http://schemas.microsoft.com/office/drawing/2014/main" id="{34744310-1E1B-4EE4-AA4F-54952A35DC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9758" y="1852881"/>
            <a:ext cx="4437184" cy="3347720"/>
          </a:xfrm>
          <a:prstGeom prst="rect">
            <a:avLst/>
          </a:prstGeom>
          <a:noFill/>
          <a:ln>
            <a:noFill/>
          </a:ln>
        </p:spPr>
      </p:pic>
    </p:spTree>
    <p:extLst>
      <p:ext uri="{BB962C8B-B14F-4D97-AF65-F5344CB8AC3E}">
        <p14:creationId xmlns:p14="http://schemas.microsoft.com/office/powerpoint/2010/main" val="56792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B4E1-35D4-43D9-9C2F-5F428AAB1E33}"/>
              </a:ext>
            </a:extLst>
          </p:cNvPr>
          <p:cNvSpPr>
            <a:spLocks noGrp="1"/>
          </p:cNvSpPr>
          <p:nvPr>
            <p:ph type="title"/>
          </p:nvPr>
        </p:nvSpPr>
        <p:spPr>
          <a:xfrm>
            <a:off x="469816" y="122624"/>
            <a:ext cx="7315200" cy="727925"/>
          </a:xfrm>
        </p:spPr>
        <p:txBody>
          <a:bodyPr>
            <a:normAutofit/>
          </a:bodyPr>
          <a:lstStyle/>
          <a:p>
            <a:r>
              <a:rPr lang="en-US" sz="1800" dirty="0"/>
              <a:t>Figure B.1. The 1995/96 to 2018/19 observer pot samples enmeshed in 30X30nmi grids for the Aleutian Islands golden king crab.</a:t>
            </a:r>
          </a:p>
        </p:txBody>
      </p:sp>
      <p:sp>
        <p:nvSpPr>
          <p:cNvPr id="3" name="Slide Number Placeholder 2">
            <a:extLst>
              <a:ext uri="{FF2B5EF4-FFF2-40B4-BE49-F238E27FC236}">
                <a16:creationId xmlns:a16="http://schemas.microsoft.com/office/drawing/2014/main" id="{DCF26EED-4CC7-422B-AEA8-2F2293312F47}"/>
              </a:ext>
            </a:extLst>
          </p:cNvPr>
          <p:cNvSpPr>
            <a:spLocks noGrp="1"/>
          </p:cNvSpPr>
          <p:nvPr>
            <p:ph type="sldNum" sz="quarter" idx="12"/>
          </p:nvPr>
        </p:nvSpPr>
        <p:spPr/>
        <p:txBody>
          <a:bodyPr/>
          <a:lstStyle/>
          <a:p>
            <a:fld id="{28D1B9BE-D941-4EEF-A5AD-4384CF3F4BCC}" type="slidenum">
              <a:rPr lang="en-US" smtClean="0"/>
              <a:pPr/>
              <a:t>23</a:t>
            </a:fld>
            <a:endParaRPr lang="en-US" dirty="0"/>
          </a:p>
        </p:txBody>
      </p:sp>
      <p:pic>
        <p:nvPicPr>
          <p:cNvPr id="4" name="Picture 3">
            <a:extLst>
              <a:ext uri="{FF2B5EF4-FFF2-40B4-BE49-F238E27FC236}">
                <a16:creationId xmlns:a16="http://schemas.microsoft.com/office/drawing/2014/main" id="{177C5CA3-D53A-419E-B94A-FFAF152F35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16" y="1066800"/>
            <a:ext cx="7683584" cy="4495800"/>
          </a:xfrm>
          <a:prstGeom prst="rect">
            <a:avLst/>
          </a:prstGeom>
          <a:noFill/>
          <a:ln>
            <a:noFill/>
          </a:ln>
        </p:spPr>
      </p:pic>
      <p:graphicFrame>
        <p:nvGraphicFramePr>
          <p:cNvPr id="5" name="Table 4">
            <a:extLst>
              <a:ext uri="{FF2B5EF4-FFF2-40B4-BE49-F238E27FC236}">
                <a16:creationId xmlns:a16="http://schemas.microsoft.com/office/drawing/2014/main" id="{0C205D11-B99C-460C-A86C-783D0E604EC6}"/>
              </a:ext>
            </a:extLst>
          </p:cNvPr>
          <p:cNvGraphicFramePr>
            <a:graphicFrameLocks noGrp="1"/>
          </p:cNvGraphicFramePr>
          <p:nvPr>
            <p:extLst>
              <p:ext uri="{D42A27DB-BD31-4B8C-83A1-F6EECF244321}">
                <p14:modId xmlns:p14="http://schemas.microsoft.com/office/powerpoint/2010/main" val="2425523131"/>
              </p:ext>
            </p:extLst>
          </p:nvPr>
        </p:nvGraphicFramePr>
        <p:xfrm>
          <a:off x="381000" y="5626450"/>
          <a:ext cx="7848600" cy="1097280"/>
        </p:xfrm>
        <a:graphic>
          <a:graphicData uri="http://schemas.openxmlformats.org/drawingml/2006/table">
            <a:tbl>
              <a:tblPr firstRow="1" bandRow="1">
                <a:tableStyleId>{5C22544A-7EE6-4342-B048-85BDC9FD1C3A}</a:tableStyleId>
              </a:tblPr>
              <a:tblGrid>
                <a:gridCol w="4578350">
                  <a:extLst>
                    <a:ext uri="{9D8B030D-6E8A-4147-A177-3AD203B41FA5}">
                      <a16:colId xmlns:a16="http://schemas.microsoft.com/office/drawing/2014/main" val="2393199279"/>
                    </a:ext>
                  </a:extLst>
                </a:gridCol>
                <a:gridCol w="1553369">
                  <a:extLst>
                    <a:ext uri="{9D8B030D-6E8A-4147-A177-3AD203B41FA5}">
                      <a16:colId xmlns:a16="http://schemas.microsoft.com/office/drawing/2014/main" val="719762162"/>
                    </a:ext>
                  </a:extLst>
                </a:gridCol>
                <a:gridCol w="1716881">
                  <a:extLst>
                    <a:ext uri="{9D8B030D-6E8A-4147-A177-3AD203B41FA5}">
                      <a16:colId xmlns:a16="http://schemas.microsoft.com/office/drawing/2014/main" val="2401512787"/>
                    </a:ext>
                  </a:extLst>
                </a:gridCol>
              </a:tblGrid>
              <a:tr h="289560">
                <a:tc>
                  <a:txBody>
                    <a:bodyPr/>
                    <a:lstStyle/>
                    <a:p>
                      <a:r>
                        <a:rPr lang="en-US" dirty="0"/>
                        <a:t>Area Factor Levels (no.)</a:t>
                      </a:r>
                    </a:p>
                  </a:txBody>
                  <a:tcPr/>
                </a:tc>
                <a:tc>
                  <a:txBody>
                    <a:bodyPr/>
                    <a:lstStyle/>
                    <a:p>
                      <a:r>
                        <a:rPr lang="en-US" dirty="0"/>
                        <a:t>1995-04</a:t>
                      </a:r>
                    </a:p>
                  </a:txBody>
                  <a:tcPr/>
                </a:tc>
                <a:tc>
                  <a:txBody>
                    <a:bodyPr/>
                    <a:lstStyle/>
                    <a:p>
                      <a:r>
                        <a:rPr lang="en-US" dirty="0"/>
                        <a:t>2005-18</a:t>
                      </a:r>
                    </a:p>
                  </a:txBody>
                  <a:tcPr/>
                </a:tc>
                <a:extLst>
                  <a:ext uri="{0D108BD9-81ED-4DB2-BD59-A6C34878D82A}">
                    <a16:rowId xmlns:a16="http://schemas.microsoft.com/office/drawing/2014/main" val="1561178277"/>
                  </a:ext>
                </a:extLst>
              </a:tr>
              <a:tr h="289560">
                <a:tc>
                  <a:txBody>
                    <a:bodyPr/>
                    <a:lstStyle/>
                    <a:p>
                      <a:r>
                        <a:rPr lang="en-US" dirty="0">
                          <a:solidFill>
                            <a:srgbClr val="FF0000"/>
                          </a:solidFill>
                        </a:rPr>
                        <a:t>EAG</a:t>
                      </a:r>
                    </a:p>
                  </a:txBody>
                  <a:tcPr/>
                </a:tc>
                <a:tc>
                  <a:txBody>
                    <a:bodyPr/>
                    <a:lstStyle/>
                    <a:p>
                      <a:r>
                        <a:rPr lang="en-US" dirty="0"/>
                        <a:t>19</a:t>
                      </a:r>
                    </a:p>
                  </a:txBody>
                  <a:tcPr/>
                </a:tc>
                <a:tc>
                  <a:txBody>
                    <a:bodyPr/>
                    <a:lstStyle/>
                    <a:p>
                      <a:r>
                        <a:rPr lang="en-US" dirty="0"/>
                        <a:t>13</a:t>
                      </a:r>
                    </a:p>
                  </a:txBody>
                  <a:tcPr/>
                </a:tc>
                <a:extLst>
                  <a:ext uri="{0D108BD9-81ED-4DB2-BD59-A6C34878D82A}">
                    <a16:rowId xmlns:a16="http://schemas.microsoft.com/office/drawing/2014/main" val="880323862"/>
                  </a:ext>
                </a:extLst>
              </a:tr>
              <a:tr h="289560">
                <a:tc>
                  <a:txBody>
                    <a:bodyPr/>
                    <a:lstStyle/>
                    <a:p>
                      <a:r>
                        <a:rPr lang="en-US" dirty="0">
                          <a:solidFill>
                            <a:srgbClr val="FF0000"/>
                          </a:solidFill>
                        </a:rPr>
                        <a:t>WAG</a:t>
                      </a:r>
                    </a:p>
                  </a:txBody>
                  <a:tcPr/>
                </a:tc>
                <a:tc>
                  <a:txBody>
                    <a:bodyPr/>
                    <a:lstStyle/>
                    <a:p>
                      <a:r>
                        <a:rPr lang="en-US" dirty="0"/>
                        <a:t>34</a:t>
                      </a:r>
                    </a:p>
                  </a:txBody>
                  <a:tcPr/>
                </a:tc>
                <a:tc>
                  <a:txBody>
                    <a:bodyPr/>
                    <a:lstStyle/>
                    <a:p>
                      <a:r>
                        <a:rPr lang="en-US" dirty="0"/>
                        <a:t>40</a:t>
                      </a:r>
                    </a:p>
                  </a:txBody>
                  <a:tcPr/>
                </a:tc>
                <a:extLst>
                  <a:ext uri="{0D108BD9-81ED-4DB2-BD59-A6C34878D82A}">
                    <a16:rowId xmlns:a16="http://schemas.microsoft.com/office/drawing/2014/main" val="4090329141"/>
                  </a:ext>
                </a:extLst>
              </a:tr>
            </a:tbl>
          </a:graphicData>
        </a:graphic>
      </p:graphicFrame>
    </p:spTree>
    <p:extLst>
      <p:ext uri="{BB962C8B-B14F-4D97-AF65-F5344CB8AC3E}">
        <p14:creationId xmlns:p14="http://schemas.microsoft.com/office/powerpoint/2010/main" val="363423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4B4B-95BE-45E1-8174-3CA941CA511C}"/>
              </a:ext>
            </a:extLst>
          </p:cNvPr>
          <p:cNvSpPr>
            <a:spLocks noGrp="1"/>
          </p:cNvSpPr>
          <p:nvPr>
            <p:ph type="title"/>
          </p:nvPr>
        </p:nvSpPr>
        <p:spPr>
          <a:xfrm>
            <a:off x="152400" y="122624"/>
            <a:ext cx="7772400" cy="727925"/>
          </a:xfrm>
        </p:spPr>
        <p:txBody>
          <a:bodyPr>
            <a:normAutofit fontScale="90000"/>
          </a:bodyPr>
          <a:lstStyle/>
          <a:p>
            <a:r>
              <a:rPr lang="en-US" sz="2000" dirty="0"/>
              <a:t>An example bivariate correlation matrix subset of Year and Area (Grid Cell) factors for </a:t>
            </a:r>
            <a:r>
              <a:rPr lang="en-US" sz="2000" dirty="0">
                <a:solidFill>
                  <a:srgbClr val="FF0000"/>
                </a:solidFill>
              </a:rPr>
              <a:t>EAG</a:t>
            </a:r>
            <a:r>
              <a:rPr lang="en-US" sz="2000" dirty="0"/>
              <a:t>, 1995/06-04/05. Note: we removed columns/rows with all NAs /  Zeros before GLM fitting. </a:t>
            </a:r>
          </a:p>
        </p:txBody>
      </p:sp>
      <p:sp>
        <p:nvSpPr>
          <p:cNvPr id="3" name="Slide Number Placeholder 2">
            <a:extLst>
              <a:ext uri="{FF2B5EF4-FFF2-40B4-BE49-F238E27FC236}">
                <a16:creationId xmlns:a16="http://schemas.microsoft.com/office/drawing/2014/main" id="{EFA9D1AE-29E6-4E26-8EA3-5F48463EB636}"/>
              </a:ext>
            </a:extLst>
          </p:cNvPr>
          <p:cNvSpPr>
            <a:spLocks noGrp="1"/>
          </p:cNvSpPr>
          <p:nvPr>
            <p:ph type="sldNum" sz="quarter" idx="12"/>
          </p:nvPr>
        </p:nvSpPr>
        <p:spPr/>
        <p:txBody>
          <a:bodyPr/>
          <a:lstStyle/>
          <a:p>
            <a:fld id="{28D1B9BE-D941-4EEF-A5AD-4384CF3F4BCC}" type="slidenum">
              <a:rPr lang="en-US" smtClean="0"/>
              <a:pPr/>
              <a:t>24</a:t>
            </a:fld>
            <a:endParaRPr lang="en-US" dirty="0"/>
          </a:p>
        </p:txBody>
      </p:sp>
      <p:graphicFrame>
        <p:nvGraphicFramePr>
          <p:cNvPr id="5" name="Table 4">
            <a:extLst>
              <a:ext uri="{FF2B5EF4-FFF2-40B4-BE49-F238E27FC236}">
                <a16:creationId xmlns:a16="http://schemas.microsoft.com/office/drawing/2014/main" id="{37B95E33-A06D-4CAF-B8B4-A385E3C0FBE1}"/>
              </a:ext>
            </a:extLst>
          </p:cNvPr>
          <p:cNvGraphicFramePr>
            <a:graphicFrameLocks noGrp="1"/>
          </p:cNvGraphicFramePr>
          <p:nvPr>
            <p:extLst>
              <p:ext uri="{D42A27DB-BD31-4B8C-83A1-F6EECF244321}">
                <p14:modId xmlns:p14="http://schemas.microsoft.com/office/powerpoint/2010/main" val="1925883311"/>
              </p:ext>
            </p:extLst>
          </p:nvPr>
        </p:nvGraphicFramePr>
        <p:xfrm>
          <a:off x="152400" y="1143000"/>
          <a:ext cx="8839203" cy="5592360"/>
        </p:xfrm>
        <a:graphic>
          <a:graphicData uri="http://schemas.openxmlformats.org/drawingml/2006/table">
            <a:tbl>
              <a:tblPr/>
              <a:tblGrid>
                <a:gridCol w="369085">
                  <a:extLst>
                    <a:ext uri="{9D8B030D-6E8A-4147-A177-3AD203B41FA5}">
                      <a16:colId xmlns:a16="http://schemas.microsoft.com/office/drawing/2014/main" val="707172493"/>
                    </a:ext>
                  </a:extLst>
                </a:gridCol>
                <a:gridCol w="295688">
                  <a:extLst>
                    <a:ext uri="{9D8B030D-6E8A-4147-A177-3AD203B41FA5}">
                      <a16:colId xmlns:a16="http://schemas.microsoft.com/office/drawing/2014/main" val="3779916653"/>
                    </a:ext>
                  </a:extLst>
                </a:gridCol>
                <a:gridCol w="245359">
                  <a:extLst>
                    <a:ext uri="{9D8B030D-6E8A-4147-A177-3AD203B41FA5}">
                      <a16:colId xmlns:a16="http://schemas.microsoft.com/office/drawing/2014/main" val="1232506867"/>
                    </a:ext>
                  </a:extLst>
                </a:gridCol>
                <a:gridCol w="260039">
                  <a:extLst>
                    <a:ext uri="{9D8B030D-6E8A-4147-A177-3AD203B41FA5}">
                      <a16:colId xmlns:a16="http://schemas.microsoft.com/office/drawing/2014/main" val="1555400110"/>
                    </a:ext>
                  </a:extLst>
                </a:gridCol>
                <a:gridCol w="251650">
                  <a:extLst>
                    <a:ext uri="{9D8B030D-6E8A-4147-A177-3AD203B41FA5}">
                      <a16:colId xmlns:a16="http://schemas.microsoft.com/office/drawing/2014/main" val="3490585872"/>
                    </a:ext>
                  </a:extLst>
                </a:gridCol>
                <a:gridCol w="226485">
                  <a:extLst>
                    <a:ext uri="{9D8B030D-6E8A-4147-A177-3AD203B41FA5}">
                      <a16:colId xmlns:a16="http://schemas.microsoft.com/office/drawing/2014/main" val="119149350"/>
                    </a:ext>
                  </a:extLst>
                </a:gridCol>
                <a:gridCol w="234873">
                  <a:extLst>
                    <a:ext uri="{9D8B030D-6E8A-4147-A177-3AD203B41FA5}">
                      <a16:colId xmlns:a16="http://schemas.microsoft.com/office/drawing/2014/main" val="2633250434"/>
                    </a:ext>
                  </a:extLst>
                </a:gridCol>
                <a:gridCol w="243260">
                  <a:extLst>
                    <a:ext uri="{9D8B030D-6E8A-4147-A177-3AD203B41FA5}">
                      <a16:colId xmlns:a16="http://schemas.microsoft.com/office/drawing/2014/main" val="251105023"/>
                    </a:ext>
                  </a:extLst>
                </a:gridCol>
                <a:gridCol w="218098">
                  <a:extLst>
                    <a:ext uri="{9D8B030D-6E8A-4147-A177-3AD203B41FA5}">
                      <a16:colId xmlns:a16="http://schemas.microsoft.com/office/drawing/2014/main" val="4185876718"/>
                    </a:ext>
                  </a:extLst>
                </a:gridCol>
                <a:gridCol w="218098">
                  <a:extLst>
                    <a:ext uri="{9D8B030D-6E8A-4147-A177-3AD203B41FA5}">
                      <a16:colId xmlns:a16="http://schemas.microsoft.com/office/drawing/2014/main" val="1777924573"/>
                    </a:ext>
                  </a:extLst>
                </a:gridCol>
                <a:gridCol w="293591">
                  <a:extLst>
                    <a:ext uri="{9D8B030D-6E8A-4147-A177-3AD203B41FA5}">
                      <a16:colId xmlns:a16="http://schemas.microsoft.com/office/drawing/2014/main" val="1415572514"/>
                    </a:ext>
                  </a:extLst>
                </a:gridCol>
                <a:gridCol w="293591">
                  <a:extLst>
                    <a:ext uri="{9D8B030D-6E8A-4147-A177-3AD203B41FA5}">
                      <a16:colId xmlns:a16="http://schemas.microsoft.com/office/drawing/2014/main" val="617062151"/>
                    </a:ext>
                  </a:extLst>
                </a:gridCol>
                <a:gridCol w="285204">
                  <a:extLst>
                    <a:ext uri="{9D8B030D-6E8A-4147-A177-3AD203B41FA5}">
                      <a16:colId xmlns:a16="http://schemas.microsoft.com/office/drawing/2014/main" val="2059235510"/>
                    </a:ext>
                  </a:extLst>
                </a:gridCol>
                <a:gridCol w="285204">
                  <a:extLst>
                    <a:ext uri="{9D8B030D-6E8A-4147-A177-3AD203B41FA5}">
                      <a16:colId xmlns:a16="http://schemas.microsoft.com/office/drawing/2014/main" val="2819356360"/>
                    </a:ext>
                  </a:extLst>
                </a:gridCol>
                <a:gridCol w="285204">
                  <a:extLst>
                    <a:ext uri="{9D8B030D-6E8A-4147-A177-3AD203B41FA5}">
                      <a16:colId xmlns:a16="http://schemas.microsoft.com/office/drawing/2014/main" val="849599729"/>
                    </a:ext>
                  </a:extLst>
                </a:gridCol>
                <a:gridCol w="293591">
                  <a:extLst>
                    <a:ext uri="{9D8B030D-6E8A-4147-A177-3AD203B41FA5}">
                      <a16:colId xmlns:a16="http://schemas.microsoft.com/office/drawing/2014/main" val="2397586988"/>
                    </a:ext>
                  </a:extLst>
                </a:gridCol>
                <a:gridCol w="360698">
                  <a:extLst>
                    <a:ext uri="{9D8B030D-6E8A-4147-A177-3AD203B41FA5}">
                      <a16:colId xmlns:a16="http://schemas.microsoft.com/office/drawing/2014/main" val="3052218227"/>
                    </a:ext>
                  </a:extLst>
                </a:gridCol>
                <a:gridCol w="343919">
                  <a:extLst>
                    <a:ext uri="{9D8B030D-6E8A-4147-A177-3AD203B41FA5}">
                      <a16:colId xmlns:a16="http://schemas.microsoft.com/office/drawing/2014/main" val="2370418770"/>
                    </a:ext>
                  </a:extLst>
                </a:gridCol>
                <a:gridCol w="335532">
                  <a:extLst>
                    <a:ext uri="{9D8B030D-6E8A-4147-A177-3AD203B41FA5}">
                      <a16:colId xmlns:a16="http://schemas.microsoft.com/office/drawing/2014/main" val="1426013481"/>
                    </a:ext>
                  </a:extLst>
                </a:gridCol>
                <a:gridCol w="335532">
                  <a:extLst>
                    <a:ext uri="{9D8B030D-6E8A-4147-A177-3AD203B41FA5}">
                      <a16:colId xmlns:a16="http://schemas.microsoft.com/office/drawing/2014/main" val="260603041"/>
                    </a:ext>
                  </a:extLst>
                </a:gridCol>
                <a:gridCol w="352311">
                  <a:extLst>
                    <a:ext uri="{9D8B030D-6E8A-4147-A177-3AD203B41FA5}">
                      <a16:colId xmlns:a16="http://schemas.microsoft.com/office/drawing/2014/main" val="2753453848"/>
                    </a:ext>
                  </a:extLst>
                </a:gridCol>
                <a:gridCol w="352311">
                  <a:extLst>
                    <a:ext uri="{9D8B030D-6E8A-4147-A177-3AD203B41FA5}">
                      <a16:colId xmlns:a16="http://schemas.microsoft.com/office/drawing/2014/main" val="4045644741"/>
                    </a:ext>
                  </a:extLst>
                </a:gridCol>
                <a:gridCol w="385864">
                  <a:extLst>
                    <a:ext uri="{9D8B030D-6E8A-4147-A177-3AD203B41FA5}">
                      <a16:colId xmlns:a16="http://schemas.microsoft.com/office/drawing/2014/main" val="2212089300"/>
                    </a:ext>
                  </a:extLst>
                </a:gridCol>
                <a:gridCol w="346019">
                  <a:extLst>
                    <a:ext uri="{9D8B030D-6E8A-4147-A177-3AD203B41FA5}">
                      <a16:colId xmlns:a16="http://schemas.microsoft.com/office/drawing/2014/main" val="3230043320"/>
                    </a:ext>
                  </a:extLst>
                </a:gridCol>
                <a:gridCol w="352311">
                  <a:extLst>
                    <a:ext uri="{9D8B030D-6E8A-4147-A177-3AD203B41FA5}">
                      <a16:colId xmlns:a16="http://schemas.microsoft.com/office/drawing/2014/main" val="2176783917"/>
                    </a:ext>
                  </a:extLst>
                </a:gridCol>
                <a:gridCol w="335532">
                  <a:extLst>
                    <a:ext uri="{9D8B030D-6E8A-4147-A177-3AD203B41FA5}">
                      <a16:colId xmlns:a16="http://schemas.microsoft.com/office/drawing/2014/main" val="3816342148"/>
                    </a:ext>
                  </a:extLst>
                </a:gridCol>
                <a:gridCol w="335532">
                  <a:extLst>
                    <a:ext uri="{9D8B030D-6E8A-4147-A177-3AD203B41FA5}">
                      <a16:colId xmlns:a16="http://schemas.microsoft.com/office/drawing/2014/main" val="1171684844"/>
                    </a:ext>
                  </a:extLst>
                </a:gridCol>
                <a:gridCol w="352311">
                  <a:extLst>
                    <a:ext uri="{9D8B030D-6E8A-4147-A177-3AD203B41FA5}">
                      <a16:colId xmlns:a16="http://schemas.microsoft.com/office/drawing/2014/main" val="1789063406"/>
                    </a:ext>
                  </a:extLst>
                </a:gridCol>
                <a:gridCol w="352311">
                  <a:extLst>
                    <a:ext uri="{9D8B030D-6E8A-4147-A177-3AD203B41FA5}">
                      <a16:colId xmlns:a16="http://schemas.microsoft.com/office/drawing/2014/main" val="4145838394"/>
                    </a:ext>
                  </a:extLst>
                </a:gridCol>
              </a:tblGrid>
              <a:tr h="192840">
                <a:tc>
                  <a:txBody>
                    <a:bodyPr/>
                    <a:lstStyle/>
                    <a:p>
                      <a:pPr algn="l" fontAlgn="b"/>
                      <a:endParaRPr lang="en-US" sz="800" b="0" i="0" u="none" strike="noStrike" dirty="0">
                        <a:solidFill>
                          <a:schemeClr val="tx1"/>
                        </a:solidFill>
                        <a:effectLst/>
                        <a:latin typeface="Calibri" panose="020F0502020204030204" pitchFamily="34" charset="0"/>
                      </a:endParaRP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1995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96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97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98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99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2000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2004</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Cell79</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Cell80</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Cell81</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Cell82</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Cell83</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Cell108</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Cell109</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Cell110</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Cell111</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Cell112</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Cell113</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Cell114</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Cell140</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Cell141</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Cell142</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Cell143</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Cell144</a:t>
                      </a:r>
                    </a:p>
                  </a:txBody>
                  <a:tcPr marL="5210" marR="5210" marT="5210" marB="0" anchor="b">
                    <a:lnL>
                      <a:noFill/>
                    </a:lnL>
                    <a:lnR>
                      <a:noFill/>
                    </a:lnR>
                    <a:lnT>
                      <a:noFill/>
                    </a:lnT>
                    <a:lnB>
                      <a:noFill/>
                    </a:lnB>
                  </a:tcPr>
                </a:tc>
                <a:tc>
                  <a:txBody>
                    <a:bodyPr/>
                    <a:lstStyle/>
                    <a:p>
                      <a:pPr algn="l" fontAlgn="b"/>
                      <a:r>
                        <a:rPr lang="en-US" sz="800" b="0" i="0" u="none" strike="noStrike" dirty="0">
                          <a:solidFill>
                            <a:schemeClr val="tx1"/>
                          </a:solidFill>
                          <a:effectLst/>
                          <a:latin typeface="Calibri" panose="020F0502020204030204" pitchFamily="34" charset="0"/>
                        </a:rPr>
                        <a:t>Cell172</a:t>
                      </a:r>
                    </a:p>
                  </a:txBody>
                  <a:tcPr marL="5210" marR="5210" marT="5210" marB="0" anchor="b">
                    <a:lnL>
                      <a:noFill/>
                    </a:lnL>
                    <a:lnR>
                      <a:noFill/>
                    </a:lnR>
                    <a:lnT>
                      <a:noFill/>
                    </a:lnT>
                    <a:lnB>
                      <a:noFill/>
                    </a:lnB>
                  </a:tcPr>
                </a:tc>
                <a:extLst>
                  <a:ext uri="{0D108BD9-81ED-4DB2-BD59-A6C34878D82A}">
                    <a16:rowId xmlns:a16="http://schemas.microsoft.com/office/drawing/2014/main" val="1374536815"/>
                  </a:ext>
                </a:extLst>
              </a:tr>
              <a:tr h="192840">
                <a:tc>
                  <a:txBody>
                    <a:bodyPr/>
                    <a:lstStyle/>
                    <a:p>
                      <a:pPr algn="r" fontAlgn="b"/>
                      <a:r>
                        <a:rPr lang="en-US" sz="800" b="0" i="0" u="none" strike="noStrike" dirty="0">
                          <a:solidFill>
                            <a:schemeClr val="tx1"/>
                          </a:solidFill>
                          <a:effectLst/>
                          <a:latin typeface="Calibri" panose="020F0502020204030204" pitchFamily="34" charset="0"/>
                        </a:rPr>
                        <a:t>1995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3712819723"/>
                  </a:ext>
                </a:extLst>
              </a:tr>
              <a:tr h="192840">
                <a:tc>
                  <a:txBody>
                    <a:bodyPr/>
                    <a:lstStyle/>
                    <a:p>
                      <a:pPr algn="r" fontAlgn="b"/>
                      <a:r>
                        <a:rPr lang="en-US" sz="800" b="0" i="0" u="none" strike="noStrike" dirty="0">
                          <a:solidFill>
                            <a:schemeClr val="tx1"/>
                          </a:solidFill>
                          <a:effectLst/>
                          <a:latin typeface="Calibri" panose="020F0502020204030204" pitchFamily="34" charset="0"/>
                        </a:rPr>
                        <a:t>96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extLst>
                  <a:ext uri="{0D108BD9-81ED-4DB2-BD59-A6C34878D82A}">
                    <a16:rowId xmlns:a16="http://schemas.microsoft.com/office/drawing/2014/main" val="182264504"/>
                  </a:ext>
                </a:extLst>
              </a:tr>
              <a:tr h="192840">
                <a:tc>
                  <a:txBody>
                    <a:bodyPr/>
                    <a:lstStyle/>
                    <a:p>
                      <a:pPr algn="r" fontAlgn="b"/>
                      <a:r>
                        <a:rPr lang="en-US" sz="800" b="0" i="0" u="none" strike="noStrike" dirty="0">
                          <a:solidFill>
                            <a:schemeClr val="tx1"/>
                          </a:solidFill>
                          <a:effectLst/>
                          <a:latin typeface="Calibri" panose="020F0502020204030204" pitchFamily="34" charset="0"/>
                        </a:rPr>
                        <a:t>97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extLst>
                  <a:ext uri="{0D108BD9-81ED-4DB2-BD59-A6C34878D82A}">
                    <a16:rowId xmlns:a16="http://schemas.microsoft.com/office/drawing/2014/main" val="1768882753"/>
                  </a:ext>
                </a:extLst>
              </a:tr>
              <a:tr h="192840">
                <a:tc>
                  <a:txBody>
                    <a:bodyPr/>
                    <a:lstStyle/>
                    <a:p>
                      <a:pPr algn="r" fontAlgn="b"/>
                      <a:r>
                        <a:rPr lang="en-US" sz="800" b="0" i="0" u="none" strike="noStrike" dirty="0">
                          <a:solidFill>
                            <a:schemeClr val="tx1"/>
                          </a:solidFill>
                          <a:effectLst/>
                          <a:latin typeface="Calibri" panose="020F0502020204030204" pitchFamily="34" charset="0"/>
                        </a:rPr>
                        <a:t>98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1978124333"/>
                  </a:ext>
                </a:extLst>
              </a:tr>
              <a:tr h="192840">
                <a:tc>
                  <a:txBody>
                    <a:bodyPr/>
                    <a:lstStyle/>
                    <a:p>
                      <a:pPr algn="r" fontAlgn="b"/>
                      <a:r>
                        <a:rPr lang="en-US" sz="800" b="0" i="0" u="none" strike="noStrike" dirty="0">
                          <a:solidFill>
                            <a:schemeClr val="tx1"/>
                          </a:solidFill>
                          <a:effectLst/>
                          <a:latin typeface="Calibri" panose="020F0502020204030204" pitchFamily="34" charset="0"/>
                        </a:rPr>
                        <a:t>99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extLst>
                  <a:ext uri="{0D108BD9-81ED-4DB2-BD59-A6C34878D82A}">
                    <a16:rowId xmlns:a16="http://schemas.microsoft.com/office/drawing/2014/main" val="3135053207"/>
                  </a:ext>
                </a:extLst>
              </a:tr>
              <a:tr h="192840">
                <a:tc>
                  <a:txBody>
                    <a:bodyPr/>
                    <a:lstStyle/>
                    <a:p>
                      <a:pPr algn="r" fontAlgn="b"/>
                      <a:r>
                        <a:rPr lang="en-US" sz="800" b="0" i="0" u="none" strike="noStrike" dirty="0">
                          <a:solidFill>
                            <a:schemeClr val="tx1"/>
                          </a:solidFill>
                          <a:effectLst/>
                          <a:latin typeface="Calibri" panose="020F0502020204030204" pitchFamily="34" charset="0"/>
                        </a:rPr>
                        <a:t>00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2280930526"/>
                  </a:ext>
                </a:extLst>
              </a:tr>
              <a:tr h="192840">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393319225"/>
                  </a:ext>
                </a:extLst>
              </a:tr>
              <a:tr h="192840">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3797618009"/>
                  </a:ext>
                </a:extLst>
              </a:tr>
              <a:tr h="192840">
                <a:tc>
                  <a:txBody>
                    <a:bodyPr/>
                    <a:lstStyle/>
                    <a:p>
                      <a:pPr algn="r" fontAlgn="b"/>
                      <a:r>
                        <a:rPr lang="en-US" sz="800" b="0" i="0" u="none" strike="noStrike" dirty="0">
                          <a:solidFill>
                            <a:schemeClr val="tx1"/>
                          </a:solidFill>
                          <a:effectLst/>
                          <a:latin typeface="Calibri" panose="020F0502020204030204" pitchFamily="34" charset="0"/>
                        </a:rPr>
                        <a:t>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2312630264"/>
                  </a:ext>
                </a:extLst>
              </a:tr>
              <a:tr h="192840">
                <a:tc>
                  <a:txBody>
                    <a:bodyPr/>
                    <a:lstStyle/>
                    <a:p>
                      <a:pPr algn="r" fontAlgn="b"/>
                      <a:r>
                        <a:rPr lang="en-US" sz="800" b="0" i="0" u="none" strike="noStrike" dirty="0">
                          <a:solidFill>
                            <a:schemeClr val="tx1"/>
                          </a:solidFill>
                          <a:effectLst/>
                          <a:latin typeface="Calibri" panose="020F0502020204030204" pitchFamily="34" charset="0"/>
                        </a:rPr>
                        <a:t>2004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extLst>
                  <a:ext uri="{0D108BD9-81ED-4DB2-BD59-A6C34878D82A}">
                    <a16:rowId xmlns:a16="http://schemas.microsoft.com/office/drawing/2014/main" val="1151166372"/>
                  </a:ext>
                </a:extLst>
              </a:tr>
              <a:tr h="192840">
                <a:tc>
                  <a:txBody>
                    <a:bodyPr/>
                    <a:lstStyle/>
                    <a:p>
                      <a:pPr algn="l" fontAlgn="b"/>
                      <a:r>
                        <a:rPr lang="en-US" sz="800" b="0" i="0" u="none" strike="noStrike" dirty="0">
                          <a:solidFill>
                            <a:schemeClr val="tx1"/>
                          </a:solidFill>
                          <a:effectLst/>
                          <a:latin typeface="Calibri" panose="020F0502020204030204" pitchFamily="34" charset="0"/>
                        </a:rPr>
                        <a:t>Cell79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extLst>
                  <a:ext uri="{0D108BD9-81ED-4DB2-BD59-A6C34878D82A}">
                    <a16:rowId xmlns:a16="http://schemas.microsoft.com/office/drawing/2014/main" val="1430671354"/>
                  </a:ext>
                </a:extLst>
              </a:tr>
              <a:tr h="192840">
                <a:tc>
                  <a:txBody>
                    <a:bodyPr/>
                    <a:lstStyle/>
                    <a:p>
                      <a:pPr algn="l" fontAlgn="b"/>
                      <a:r>
                        <a:rPr lang="en-US" sz="800" b="0" i="0" u="none" strike="noStrike" dirty="0">
                          <a:solidFill>
                            <a:schemeClr val="tx1"/>
                          </a:solidFill>
                          <a:effectLst/>
                          <a:latin typeface="Calibri" panose="020F0502020204030204" pitchFamily="34" charset="0"/>
                        </a:rPr>
                        <a:t>Cell80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457946567"/>
                  </a:ext>
                </a:extLst>
              </a:tr>
              <a:tr h="192840">
                <a:tc>
                  <a:txBody>
                    <a:bodyPr/>
                    <a:lstStyle/>
                    <a:p>
                      <a:pPr algn="l" fontAlgn="b"/>
                      <a:r>
                        <a:rPr lang="en-US" sz="800" b="0" i="0" u="none" strike="noStrike" dirty="0">
                          <a:solidFill>
                            <a:schemeClr val="tx1"/>
                          </a:solidFill>
                          <a:effectLst/>
                          <a:latin typeface="Calibri" panose="020F0502020204030204" pitchFamily="34" charset="0"/>
                        </a:rPr>
                        <a:t>Cell81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3372918514"/>
                  </a:ext>
                </a:extLst>
              </a:tr>
              <a:tr h="192840">
                <a:tc>
                  <a:txBody>
                    <a:bodyPr/>
                    <a:lstStyle/>
                    <a:p>
                      <a:pPr algn="l" fontAlgn="b"/>
                      <a:r>
                        <a:rPr lang="en-US" sz="800" b="0" i="0" u="none" strike="noStrike" dirty="0">
                          <a:solidFill>
                            <a:schemeClr val="tx1"/>
                          </a:solidFill>
                          <a:effectLst/>
                          <a:latin typeface="Calibri" panose="020F0502020204030204" pitchFamily="34" charset="0"/>
                        </a:rPr>
                        <a:t>Cell82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642096697"/>
                  </a:ext>
                </a:extLst>
              </a:tr>
              <a:tr h="192840">
                <a:tc>
                  <a:txBody>
                    <a:bodyPr/>
                    <a:lstStyle/>
                    <a:p>
                      <a:pPr algn="l" fontAlgn="b"/>
                      <a:r>
                        <a:rPr lang="en-US" sz="800" b="0" i="0" u="none" strike="noStrike" dirty="0">
                          <a:solidFill>
                            <a:schemeClr val="tx1"/>
                          </a:solidFill>
                          <a:effectLst/>
                          <a:latin typeface="Calibri" panose="020F0502020204030204" pitchFamily="34" charset="0"/>
                        </a:rPr>
                        <a:t>Cell83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2008965483"/>
                  </a:ext>
                </a:extLst>
              </a:tr>
              <a:tr h="192840">
                <a:tc>
                  <a:txBody>
                    <a:bodyPr/>
                    <a:lstStyle/>
                    <a:p>
                      <a:pPr algn="l" fontAlgn="b"/>
                      <a:r>
                        <a:rPr lang="en-US" sz="800" b="0" i="0" u="none" strike="noStrike" dirty="0">
                          <a:solidFill>
                            <a:schemeClr val="tx1"/>
                          </a:solidFill>
                          <a:effectLst/>
                          <a:latin typeface="Calibri" panose="020F0502020204030204" pitchFamily="34" charset="0"/>
                        </a:rPr>
                        <a:t>Cell108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2952556753"/>
                  </a:ext>
                </a:extLst>
              </a:tr>
              <a:tr h="192840">
                <a:tc>
                  <a:txBody>
                    <a:bodyPr/>
                    <a:lstStyle/>
                    <a:p>
                      <a:pPr algn="l" fontAlgn="b"/>
                      <a:r>
                        <a:rPr lang="en-US" sz="800" b="0" i="0" u="none" strike="noStrike" dirty="0">
                          <a:solidFill>
                            <a:schemeClr val="tx1"/>
                          </a:solidFill>
                          <a:effectLst/>
                          <a:latin typeface="Calibri" panose="020F0502020204030204" pitchFamily="34" charset="0"/>
                        </a:rPr>
                        <a:t>Cell109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3558888869"/>
                  </a:ext>
                </a:extLst>
              </a:tr>
              <a:tr h="192840">
                <a:tc>
                  <a:txBody>
                    <a:bodyPr/>
                    <a:lstStyle/>
                    <a:p>
                      <a:pPr algn="l" fontAlgn="b"/>
                      <a:r>
                        <a:rPr lang="en-US" sz="800" b="0" i="0" u="none" strike="noStrike" dirty="0">
                          <a:solidFill>
                            <a:schemeClr val="tx1"/>
                          </a:solidFill>
                          <a:effectLst/>
                          <a:latin typeface="Calibri" panose="020F0502020204030204" pitchFamily="34" charset="0"/>
                        </a:rPr>
                        <a:t>Cell110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extLst>
                  <a:ext uri="{0D108BD9-81ED-4DB2-BD59-A6C34878D82A}">
                    <a16:rowId xmlns:a16="http://schemas.microsoft.com/office/drawing/2014/main" val="3069041341"/>
                  </a:ext>
                </a:extLst>
              </a:tr>
              <a:tr h="192840">
                <a:tc>
                  <a:txBody>
                    <a:bodyPr/>
                    <a:lstStyle/>
                    <a:p>
                      <a:pPr algn="l" fontAlgn="b"/>
                      <a:r>
                        <a:rPr lang="en-US" sz="800" b="0" i="0" u="none" strike="noStrike" dirty="0">
                          <a:solidFill>
                            <a:schemeClr val="tx1"/>
                          </a:solidFill>
                          <a:effectLst/>
                          <a:latin typeface="Calibri" panose="020F0502020204030204" pitchFamily="34" charset="0"/>
                        </a:rPr>
                        <a:t>Cell111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extLst>
                  <a:ext uri="{0D108BD9-81ED-4DB2-BD59-A6C34878D82A}">
                    <a16:rowId xmlns:a16="http://schemas.microsoft.com/office/drawing/2014/main" val="1454018859"/>
                  </a:ext>
                </a:extLst>
              </a:tr>
              <a:tr h="192840">
                <a:tc>
                  <a:txBody>
                    <a:bodyPr/>
                    <a:lstStyle/>
                    <a:p>
                      <a:pPr algn="l" fontAlgn="b"/>
                      <a:r>
                        <a:rPr lang="en-US" sz="800" b="0" i="0" u="none" strike="noStrike" dirty="0">
                          <a:solidFill>
                            <a:schemeClr val="tx1"/>
                          </a:solidFill>
                          <a:effectLst/>
                          <a:latin typeface="Calibri" panose="020F0502020204030204" pitchFamily="34" charset="0"/>
                        </a:rPr>
                        <a:t>Cell112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extLst>
                  <a:ext uri="{0D108BD9-81ED-4DB2-BD59-A6C34878D82A}">
                    <a16:rowId xmlns:a16="http://schemas.microsoft.com/office/drawing/2014/main" val="2257892860"/>
                  </a:ext>
                </a:extLst>
              </a:tr>
              <a:tr h="192840">
                <a:tc>
                  <a:txBody>
                    <a:bodyPr/>
                    <a:lstStyle/>
                    <a:p>
                      <a:pPr algn="l" fontAlgn="b"/>
                      <a:r>
                        <a:rPr lang="en-US" sz="800" b="0" i="0" u="none" strike="noStrike" dirty="0">
                          <a:solidFill>
                            <a:schemeClr val="tx1"/>
                          </a:solidFill>
                          <a:effectLst/>
                          <a:latin typeface="Calibri" panose="020F0502020204030204" pitchFamily="34" charset="0"/>
                        </a:rPr>
                        <a:t>Cell113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4236388362"/>
                  </a:ext>
                </a:extLst>
              </a:tr>
              <a:tr h="192840">
                <a:tc>
                  <a:txBody>
                    <a:bodyPr/>
                    <a:lstStyle/>
                    <a:p>
                      <a:pPr algn="l" fontAlgn="b"/>
                      <a:r>
                        <a:rPr lang="en-US" sz="800" b="0" i="0" u="none" strike="noStrike" dirty="0">
                          <a:solidFill>
                            <a:schemeClr val="tx1"/>
                          </a:solidFill>
                          <a:effectLst/>
                          <a:latin typeface="Calibri" panose="020F0502020204030204" pitchFamily="34" charset="0"/>
                        </a:rPr>
                        <a:t>Cell114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extLst>
                  <a:ext uri="{0D108BD9-81ED-4DB2-BD59-A6C34878D82A}">
                    <a16:rowId xmlns:a16="http://schemas.microsoft.com/office/drawing/2014/main" val="2139077533"/>
                  </a:ext>
                </a:extLst>
              </a:tr>
              <a:tr h="192840">
                <a:tc>
                  <a:txBody>
                    <a:bodyPr/>
                    <a:lstStyle/>
                    <a:p>
                      <a:pPr algn="l" fontAlgn="b"/>
                      <a:r>
                        <a:rPr lang="en-US" sz="800" b="0" i="0" u="none" strike="noStrike" dirty="0">
                          <a:solidFill>
                            <a:schemeClr val="tx1"/>
                          </a:solidFill>
                          <a:effectLst/>
                          <a:latin typeface="Calibri" panose="020F0502020204030204" pitchFamily="34" charset="0"/>
                        </a:rPr>
                        <a:t>Cell140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455607721"/>
                  </a:ext>
                </a:extLst>
              </a:tr>
              <a:tr h="192840">
                <a:tc>
                  <a:txBody>
                    <a:bodyPr/>
                    <a:lstStyle/>
                    <a:p>
                      <a:pPr algn="l" fontAlgn="b"/>
                      <a:r>
                        <a:rPr lang="en-US" sz="800" b="0" i="0" u="none" strike="noStrike" dirty="0">
                          <a:solidFill>
                            <a:schemeClr val="tx1"/>
                          </a:solidFill>
                          <a:effectLst/>
                          <a:latin typeface="Calibri" panose="020F0502020204030204" pitchFamily="34" charset="0"/>
                        </a:rPr>
                        <a:t>Cell141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-0.09</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extLst>
                  <a:ext uri="{0D108BD9-81ED-4DB2-BD59-A6C34878D82A}">
                    <a16:rowId xmlns:a16="http://schemas.microsoft.com/office/drawing/2014/main" val="1230903531"/>
                  </a:ext>
                </a:extLst>
              </a:tr>
              <a:tr h="192840">
                <a:tc>
                  <a:txBody>
                    <a:bodyPr/>
                    <a:lstStyle/>
                    <a:p>
                      <a:pPr algn="l" fontAlgn="b"/>
                      <a:r>
                        <a:rPr lang="en-US" sz="800" b="0" i="0" u="none" strike="noStrike" dirty="0">
                          <a:solidFill>
                            <a:schemeClr val="tx1"/>
                          </a:solidFill>
                          <a:effectLst/>
                          <a:latin typeface="Calibri" panose="020F0502020204030204" pitchFamily="34" charset="0"/>
                        </a:rPr>
                        <a:t>Cell142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-0.06</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-0.08</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extLst>
                  <a:ext uri="{0D108BD9-81ED-4DB2-BD59-A6C34878D82A}">
                    <a16:rowId xmlns:a16="http://schemas.microsoft.com/office/drawing/2014/main" val="551817503"/>
                  </a:ext>
                </a:extLst>
              </a:tr>
              <a:tr h="192840">
                <a:tc>
                  <a:txBody>
                    <a:bodyPr/>
                    <a:lstStyle/>
                    <a:p>
                      <a:pPr algn="l" fontAlgn="b"/>
                      <a:r>
                        <a:rPr lang="en-US" sz="800" b="0" i="0" u="none" strike="noStrike" dirty="0">
                          <a:solidFill>
                            <a:schemeClr val="tx1"/>
                          </a:solidFill>
                          <a:effectLst/>
                          <a:latin typeface="Calibri" panose="020F0502020204030204" pitchFamily="34" charset="0"/>
                        </a:rPr>
                        <a:t>Cell143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0.11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extLst>
                  <a:ext uri="{0D108BD9-81ED-4DB2-BD59-A6C34878D82A}">
                    <a16:rowId xmlns:a16="http://schemas.microsoft.com/office/drawing/2014/main" val="1842602825"/>
                  </a:ext>
                </a:extLst>
              </a:tr>
              <a:tr h="192840">
                <a:tc>
                  <a:txBody>
                    <a:bodyPr/>
                    <a:lstStyle/>
                    <a:p>
                      <a:pPr algn="l" fontAlgn="b"/>
                      <a:r>
                        <a:rPr lang="en-US" sz="800" b="0" i="0" u="none" strike="noStrike" dirty="0">
                          <a:solidFill>
                            <a:schemeClr val="tx1"/>
                          </a:solidFill>
                          <a:effectLst/>
                          <a:latin typeface="Calibri" panose="020F0502020204030204" pitchFamily="34" charset="0"/>
                        </a:rPr>
                        <a:t>Cell144</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extLst>
                  <a:ext uri="{0D108BD9-81ED-4DB2-BD59-A6C34878D82A}">
                    <a16:rowId xmlns:a16="http://schemas.microsoft.com/office/drawing/2014/main" val="3655090439"/>
                  </a:ext>
                </a:extLst>
              </a:tr>
              <a:tr h="192840">
                <a:tc>
                  <a:txBody>
                    <a:bodyPr/>
                    <a:lstStyle/>
                    <a:p>
                      <a:pPr algn="l" fontAlgn="b"/>
                      <a:r>
                        <a:rPr lang="en-US" sz="800" b="0" i="0" u="none" strike="noStrike" dirty="0">
                          <a:solidFill>
                            <a:schemeClr val="tx1"/>
                          </a:solidFill>
                          <a:effectLst/>
                          <a:latin typeface="Calibri" panose="020F0502020204030204" pitchFamily="34" charset="0"/>
                        </a:rPr>
                        <a:t>Cell172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0.05</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0.07</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-0.03</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-0.02</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-0.01</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0</a:t>
                      </a:r>
                    </a:p>
                  </a:txBody>
                  <a:tcPr marL="5210" marR="5210" marT="5210" marB="0" anchor="b">
                    <a:lnL>
                      <a:noFill/>
                    </a:lnL>
                    <a:lnR>
                      <a:noFill/>
                    </a:lnR>
                    <a:lnT>
                      <a:noFill/>
                    </a:lnT>
                    <a:lnB>
                      <a:noFill/>
                    </a:lnB>
                  </a:tcPr>
                </a:tc>
                <a:tc>
                  <a:txBody>
                    <a:bodyPr/>
                    <a:lstStyle/>
                    <a:p>
                      <a:pPr algn="r" fontAlgn="b"/>
                      <a:r>
                        <a:rPr lang="en-US" sz="800" b="0" i="0" u="none" strike="noStrike" dirty="0">
                          <a:solidFill>
                            <a:schemeClr val="tx1"/>
                          </a:solidFill>
                          <a:effectLst/>
                          <a:latin typeface="Calibri" panose="020F0502020204030204" pitchFamily="34" charset="0"/>
                        </a:rPr>
                        <a:t>1</a:t>
                      </a:r>
                    </a:p>
                  </a:txBody>
                  <a:tcPr marL="5210" marR="5210" marT="5210" marB="0" anchor="b">
                    <a:lnL>
                      <a:noFill/>
                    </a:lnL>
                    <a:lnR>
                      <a:noFill/>
                    </a:lnR>
                    <a:lnT>
                      <a:noFill/>
                    </a:lnT>
                    <a:lnB>
                      <a:noFill/>
                    </a:lnB>
                  </a:tcPr>
                </a:tc>
                <a:extLst>
                  <a:ext uri="{0D108BD9-81ED-4DB2-BD59-A6C34878D82A}">
                    <a16:rowId xmlns:a16="http://schemas.microsoft.com/office/drawing/2014/main" val="1828029828"/>
                  </a:ext>
                </a:extLst>
              </a:tr>
            </a:tbl>
          </a:graphicData>
        </a:graphic>
      </p:graphicFrame>
    </p:spTree>
    <p:extLst>
      <p:ext uri="{BB962C8B-B14F-4D97-AF65-F5344CB8AC3E}">
        <p14:creationId xmlns:p14="http://schemas.microsoft.com/office/powerpoint/2010/main" val="94277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3C72-652F-46D2-9D98-3ADAC5358F0D}"/>
              </a:ext>
            </a:extLst>
          </p:cNvPr>
          <p:cNvSpPr>
            <a:spLocks noGrp="1"/>
          </p:cNvSpPr>
          <p:nvPr>
            <p:ph type="title"/>
          </p:nvPr>
        </p:nvSpPr>
        <p:spPr>
          <a:xfrm>
            <a:off x="503404" y="37957"/>
            <a:ext cx="7315200" cy="419243"/>
          </a:xfrm>
        </p:spPr>
        <p:txBody>
          <a:bodyPr>
            <a:normAutofit/>
          </a:bodyPr>
          <a:lstStyle/>
          <a:p>
            <a:r>
              <a:rPr lang="en-US" sz="2000" dirty="0"/>
              <a:t>Year:Area interaction model</a:t>
            </a:r>
          </a:p>
        </p:txBody>
      </p:sp>
      <p:sp>
        <p:nvSpPr>
          <p:cNvPr id="3" name="Slide Number Placeholder 2">
            <a:extLst>
              <a:ext uri="{FF2B5EF4-FFF2-40B4-BE49-F238E27FC236}">
                <a16:creationId xmlns:a16="http://schemas.microsoft.com/office/drawing/2014/main" id="{A8D8B058-8FB7-44C6-9F08-4D6DD03280CD}"/>
              </a:ext>
            </a:extLst>
          </p:cNvPr>
          <p:cNvSpPr>
            <a:spLocks noGrp="1"/>
          </p:cNvSpPr>
          <p:nvPr>
            <p:ph type="sldNum" sz="quarter" idx="12"/>
          </p:nvPr>
        </p:nvSpPr>
        <p:spPr/>
        <p:txBody>
          <a:bodyPr/>
          <a:lstStyle/>
          <a:p>
            <a:fld id="{28D1B9BE-D941-4EEF-A5AD-4384CF3F4BCC}" type="slidenum">
              <a:rPr lang="en-US" smtClean="0"/>
              <a:pPr/>
              <a:t>25</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BE18D2A-8F23-4C1A-BFC9-DA6FF14DB45C}"/>
                  </a:ext>
                </a:extLst>
              </p:cNvPr>
              <p:cNvSpPr/>
              <p:nvPr/>
            </p:nvSpPr>
            <p:spPr>
              <a:xfrm>
                <a:off x="152400" y="593292"/>
                <a:ext cx="8610600" cy="1588384"/>
              </a:xfrm>
              <a:prstGeom prst="rect">
                <a:avLst/>
              </a:prstGeom>
            </p:spPr>
            <p:txBody>
              <a:bodyPr wrap="square">
                <a:spAutoFit/>
              </a:bodyPr>
              <a:lstStyle/>
              <a:p>
                <a:pPr marL="228600" marR="0" algn="just">
                  <a:lnSpc>
                    <a:spcPct val="200000"/>
                  </a:lnSpc>
                  <a:spcBef>
                    <a:spcPts val="0"/>
                  </a:spcBef>
                  <a:spcAft>
                    <a:spcPts val="0"/>
                  </a:spcAft>
                </a:pPr>
                <a:r>
                  <a:rPr lang="en-US" sz="1200" dirty="0">
                    <a:latin typeface="Times New Roman" panose="02020603050405020304" pitchFamily="18" charset="0"/>
                    <a:ea typeface="Times New Roman" panose="02020603050405020304" pitchFamily="18" charset="0"/>
                  </a:rPr>
                  <a:t>Null model: </a:t>
                </a:r>
                <a:endParaRPr lang="en-US" sz="1200" dirty="0">
                  <a:effectLst/>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200" dirty="0">
                    <a:latin typeface="Times New Roman" panose="02020603050405020304" pitchFamily="18" charset="0"/>
                    <a:ea typeface="Times New Roman" panose="02020603050405020304" pitchFamily="18" charset="0"/>
                  </a:rPr>
                  <a:t>                             	   </a:t>
                </a:r>
                <a14:m>
                  <m:oMath xmlns:m="http://schemas.openxmlformats.org/officeDocument/2006/math">
                    <m:func>
                      <m:funcPr>
                        <m:ctrlPr>
                          <a:rPr lang="en-US" sz="1200" i="1">
                            <a:latin typeface="Cambria Math" panose="02040503050406030204" pitchFamily="18" charset="0"/>
                            <a:ea typeface="Times New Roman" panose="02020603050405020304" pitchFamily="18" charset="0"/>
                          </a:rPr>
                        </m:ctrlPr>
                      </m:funcPr>
                      <m:fName>
                        <m:r>
                          <m:rPr>
                            <m:sty m:val="p"/>
                          </m:rPr>
                          <a:rPr lang="en-US" sz="1200">
                            <a:latin typeface="Cambria Math" panose="02040503050406030204" pitchFamily="18" charset="0"/>
                            <a:ea typeface="Times New Roman" panose="02020603050405020304" pitchFamily="18" charset="0"/>
                          </a:rPr>
                          <m:t>ln</m:t>
                        </m:r>
                      </m:fName>
                      <m:e>
                        <m:d>
                          <m:dPr>
                            <m:ctrlPr>
                              <a:rPr lang="en-US" sz="1200" i="1">
                                <a:latin typeface="Cambria Math" panose="02040503050406030204" pitchFamily="18" charset="0"/>
                                <a:ea typeface="Times New Roman" panose="02020603050405020304" pitchFamily="18" charset="0"/>
                              </a:rPr>
                            </m:ctrlPr>
                          </m:dPr>
                          <m:e>
                            <m:sSub>
                              <m:sSubPr>
                                <m:ctrlPr>
                                  <a:rPr lang="en-US" sz="1200" i="1">
                                    <a:latin typeface="Cambria Math" panose="02040503050406030204" pitchFamily="18" charset="0"/>
                                    <a:ea typeface="Times New Roman" panose="02020603050405020304" pitchFamily="18" charset="0"/>
                                  </a:rPr>
                                </m:ctrlPr>
                              </m:sSubPr>
                              <m:e>
                                <m:r>
                                  <m:rPr>
                                    <m:sty m:val="p"/>
                                  </m:rPr>
                                  <a:rPr lang="en-US" sz="1200">
                                    <a:latin typeface="Cambria Math" panose="02040503050406030204" pitchFamily="18" charset="0"/>
                                    <a:ea typeface="Times New Roman" panose="02020603050405020304" pitchFamily="18" charset="0"/>
                                  </a:rPr>
                                  <m:t>CPUE</m:t>
                                </m:r>
                              </m:e>
                              <m:sub>
                                <m:r>
                                  <m:rPr>
                                    <m:sty m:val="p"/>
                                  </m:rPr>
                                  <a:rPr lang="en-US" sz="1200">
                                    <a:latin typeface="Cambria Math" panose="02040503050406030204" pitchFamily="18" charset="0"/>
                                    <a:ea typeface="Times New Roman" panose="02020603050405020304" pitchFamily="18" charset="0"/>
                                  </a:rPr>
                                  <m:t>i</m:t>
                                </m:r>
                              </m:sub>
                            </m:sSub>
                          </m:e>
                        </m:d>
                      </m:e>
                    </m:func>
                    <m:r>
                      <a:rPr lang="en-US" sz="1200">
                        <a:latin typeface="Cambria Math" panose="02040503050406030204" pitchFamily="18" charset="0"/>
                        <a:ea typeface="Times New Roman" panose="02020603050405020304" pitchFamily="18" charset="0"/>
                      </a:rPr>
                      <m:t>=</m:t>
                    </m:r>
                    <m:sSub>
                      <m:sSubPr>
                        <m:ctrlPr>
                          <a:rPr lang="en-US" sz="1200" i="1">
                            <a:latin typeface="Cambria Math" panose="02040503050406030204" pitchFamily="18" charset="0"/>
                            <a:ea typeface="Times New Roman" panose="02020603050405020304" pitchFamily="18" charset="0"/>
                          </a:rPr>
                        </m:ctrlPr>
                      </m:sSubPr>
                      <m:e>
                        <m:r>
                          <m:rPr>
                            <m:sty m:val="p"/>
                          </m:rPr>
                          <a:rPr lang="en-US" sz="1200">
                            <a:latin typeface="Cambria Math" panose="02040503050406030204" pitchFamily="18" charset="0"/>
                            <a:ea typeface="Times New Roman" panose="02020603050405020304" pitchFamily="18" charset="0"/>
                          </a:rPr>
                          <m:t>Year</m:t>
                        </m:r>
                      </m:e>
                      <m:sub>
                        <m:sSub>
                          <m:sSubPr>
                            <m:ctrlPr>
                              <a:rPr lang="en-US" sz="1200" i="1">
                                <a:latin typeface="Cambria Math" panose="02040503050406030204" pitchFamily="18" charset="0"/>
                                <a:ea typeface="Times New Roman" panose="02020603050405020304" pitchFamily="18" charset="0"/>
                              </a:rPr>
                            </m:ctrlPr>
                          </m:sSubPr>
                          <m:e>
                            <m:r>
                              <m:rPr>
                                <m:sty m:val="p"/>
                              </m:rPr>
                              <a:rPr lang="en-US" sz="1200">
                                <a:latin typeface="Cambria Math" panose="02040503050406030204" pitchFamily="18" charset="0"/>
                                <a:ea typeface="Times New Roman" panose="02020603050405020304" pitchFamily="18" charset="0"/>
                              </a:rPr>
                              <m:t>y</m:t>
                            </m:r>
                          </m:e>
                          <m:sub>
                            <m:r>
                              <m:rPr>
                                <m:sty m:val="p"/>
                              </m:rPr>
                              <a:rPr lang="en-US" sz="1200">
                                <a:latin typeface="Cambria Math" panose="02040503050406030204" pitchFamily="18" charset="0"/>
                                <a:ea typeface="Times New Roman" panose="02020603050405020304" pitchFamily="18" charset="0"/>
                              </a:rPr>
                              <m:t>i</m:t>
                            </m:r>
                          </m:sub>
                        </m:sSub>
                      </m:sub>
                    </m:sSub>
                  </m:oMath>
                </a14:m>
                <a:r>
                  <a:rPr lang="en-US" sz="1200" dirty="0">
                    <a:latin typeface="Times New Roman" panose="02020603050405020304" pitchFamily="18" charset="0"/>
                    <a:ea typeface="Times New Roman" panose="02020603050405020304" pitchFamily="18" charset="0"/>
                  </a:rPr>
                  <a:t>:Area</a:t>
                </a:r>
                <a:r>
                  <a:rPr lang="en-US" sz="1200" baseline="-25000" dirty="0">
                    <a:latin typeface="Times New Roman" panose="02020603050405020304" pitchFamily="18" charset="0"/>
                    <a:ea typeface="Times New Roman" panose="02020603050405020304" pitchFamily="18" charset="0"/>
                  </a:rPr>
                  <a:t>ai</a:t>
                </a:r>
                <a:r>
                  <a:rPr lang="en-US" sz="1200" dirty="0">
                    <a:latin typeface="Times New Roman" panose="02020603050405020304" pitchFamily="18" charset="0"/>
                    <a:ea typeface="Times New Roman" panose="02020603050405020304" pitchFamily="18" charset="0"/>
                  </a:rPr>
                  <a:t>	  	   		  	(B.12)</a:t>
                </a:r>
                <a:endParaRPr lang="en-US" sz="1200" dirty="0">
                  <a:effectLst/>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200" dirty="0">
                    <a:latin typeface="Times New Roman" panose="02020603050405020304" pitchFamily="18" charset="0"/>
                    <a:ea typeface="Times New Roman" panose="02020603050405020304" pitchFamily="18" charset="0"/>
                  </a:rPr>
                  <a:t> The maximum set of model terms offered to the stepwise selection procedure was:</a:t>
                </a:r>
                <a:endParaRPr lang="en-US" sz="1200" dirty="0">
                  <a:effectLst/>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ln</m:t>
                        </m:r>
                        <m:r>
                          <a:rPr lang="en-US" sz="1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CPUE</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Year</m:t>
                        </m:r>
                      </m:e>
                      <m:sub>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y</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i</m:t>
                            </m:r>
                          </m:sub>
                        </m:sSub>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ea typeface="Times New Roman" panose="02020603050405020304" pitchFamily="18" charset="0"/>
                            <a:cs typeface="Times New Roman" panose="02020603050405020304" pitchFamily="18" charset="0"/>
                          </a:rPr>
                          <m:t>𝐴𝑟𝑒𝑎</m:t>
                        </m:r>
                      </m:e>
                      <m:sub>
                        <m:r>
                          <a:rPr lang="en-US" sz="1200" i="1">
                            <a:latin typeface="Cambria Math" panose="02040503050406030204" pitchFamily="18" charset="0"/>
                            <a:ea typeface="Times New Roman" panose="02020603050405020304" pitchFamily="18" charset="0"/>
                            <a:cs typeface="Times New Roman" panose="02020603050405020304" pitchFamily="18" charset="0"/>
                          </a:rPr>
                          <m:t>𝑎𝑖</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ns</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Soak</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si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df</m:t>
                        </m:r>
                      </m:e>
                    </m:d>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Month</m:t>
                        </m:r>
                      </m:e>
                      <m:sub>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m</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i</m:t>
                            </m:r>
                          </m:sub>
                        </m:sSub>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Vessel</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vi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Captain</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ci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Area</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ai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Gear</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gi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ns</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Depth</m:t>
                            </m:r>
                          </m:e>
                          <m:sub>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di</m:t>
                            </m:r>
                          </m:sub>
                        </m:sSub>
                        <m:r>
                          <a:rPr lang="en-US" sz="1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200">
                            <a:latin typeface="Cambria Math" panose="02040503050406030204" pitchFamily="18" charset="0"/>
                            <a:ea typeface="Times New Roman" panose="02020603050405020304" pitchFamily="18" charset="0"/>
                            <a:cs typeface="Times New Roman" panose="02020603050405020304" pitchFamily="18" charset="0"/>
                          </a:rPr>
                          <m:t>df</m:t>
                        </m:r>
                      </m:e>
                    </m:d>
                  </m:oMath>
                </a14:m>
                <a:r>
                  <a:rPr lang="en-US" sz="1200" dirty="0">
                    <a:latin typeface="Times New Roman" panose="02020603050405020304" pitchFamily="18" charset="0"/>
                    <a:ea typeface="Times New Roman" panose="02020603050405020304" pitchFamily="18" charset="0"/>
                  </a:rPr>
                  <a:t>, </a:t>
                </a:r>
                <a:endParaRPr lang="en-US" sz="1200" dirty="0"/>
              </a:p>
            </p:txBody>
          </p:sp>
        </mc:Choice>
        <mc:Fallback xmlns="">
          <p:sp>
            <p:nvSpPr>
              <p:cNvPr id="5" name="Rectangle 4">
                <a:extLst>
                  <a:ext uri="{FF2B5EF4-FFF2-40B4-BE49-F238E27FC236}">
                    <a16:creationId xmlns:a16="http://schemas.microsoft.com/office/drawing/2014/main" id="{EBE18D2A-8F23-4C1A-BFC9-DA6FF14DB45C}"/>
                  </a:ext>
                </a:extLst>
              </p:cNvPr>
              <p:cNvSpPr>
                <a:spLocks noRot="1" noChangeAspect="1" noMove="1" noResize="1" noEditPoints="1" noAdjustHandles="1" noChangeArrowheads="1" noChangeShapeType="1" noTextEdit="1"/>
              </p:cNvSpPr>
              <p:nvPr/>
            </p:nvSpPr>
            <p:spPr>
              <a:xfrm>
                <a:off x="152400" y="593292"/>
                <a:ext cx="8610600" cy="1588384"/>
              </a:xfrm>
              <a:prstGeom prst="rect">
                <a:avLst/>
              </a:prstGeom>
              <a:blipFill>
                <a:blip r:embed="rId2"/>
                <a:stretch>
                  <a:fillRect b="-76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D54E0A5-2686-450C-A8D7-14DB4819CBF4}"/>
              </a:ext>
            </a:extLst>
          </p:cNvPr>
          <p:cNvSpPr/>
          <p:nvPr/>
        </p:nvSpPr>
        <p:spPr>
          <a:xfrm>
            <a:off x="304800" y="2242250"/>
            <a:ext cx="8839200" cy="4415889"/>
          </a:xfrm>
          <a:prstGeom prst="rect">
            <a:avLst/>
          </a:prstGeom>
        </p:spPr>
        <p:txBody>
          <a:bodyPr wrap="square">
            <a:spAutoFit/>
          </a:bodyPr>
          <a:lstStyle/>
          <a:p>
            <a:pPr marL="228600" marR="0" algn="just">
              <a:lnSpc>
                <a:spcPct val="200000"/>
              </a:lnSpc>
              <a:spcBef>
                <a:spcPts val="0"/>
              </a:spcBef>
              <a:spcAft>
                <a:spcPts val="0"/>
              </a:spcAft>
            </a:pPr>
            <a:r>
              <a:rPr lang="en-US" sz="1200" b="1" i="1" dirty="0">
                <a:latin typeface="Times New Roman" panose="02020603050405020304" pitchFamily="18" charset="0"/>
                <a:ea typeface="Times New Roman" panose="02020603050405020304" pitchFamily="18" charset="0"/>
              </a:rPr>
              <a:t>R Code</a:t>
            </a:r>
          </a:p>
          <a:p>
            <a:pPr marL="228600" marR="0" algn="just">
              <a:lnSpc>
                <a:spcPct val="200000"/>
              </a:lnSpc>
              <a:spcBef>
                <a:spcPts val="0"/>
              </a:spcBef>
              <a:spcAft>
                <a:spcPts val="0"/>
              </a:spcAft>
            </a:pPr>
            <a:r>
              <a:rPr lang="en-US" sz="1000" b="1" i="1" dirty="0">
                <a:latin typeface="Times New Roman" panose="02020603050405020304" pitchFamily="18" charset="0"/>
                <a:ea typeface="Times New Roman" panose="02020603050405020304" pitchFamily="18" charset="0"/>
              </a:rPr>
              <a:t>library(MASS)</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i="1" dirty="0">
                <a:latin typeface="Times New Roman" panose="02020603050405020304" pitchFamily="18" charset="0"/>
                <a:ea typeface="Times New Roman" panose="02020603050405020304" pitchFamily="18" charset="0"/>
              </a:rPr>
              <a:t> library(splines)</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 Step 1:</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glm.object&lt;- glm(Legals~Year:Area, family = negative.binomial(1.0),  data=datacore)</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 wpotsampleoutAIC&lt;-stepAIC(glm.object, S</a:t>
            </a: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scope=list(upper=  ~(Year:Area+ns(SoakDays,df=8)+Month+Vessel+Captain+Area+Gear+ns(Depth,df=10)),</a:t>
            </a: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lower=~Year:Area),</a:t>
            </a: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family= negative.binomial(1.0),direction="forward",trace=9,k=log(nrow(datacore))+1.0)</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dirty="0">
                <a:latin typeface="Times New Roman" panose="02020603050405020304" pitchFamily="18" charset="0"/>
                <a:ea typeface="Times New Roman" panose="02020603050405020304" pitchFamily="18" charset="0"/>
              </a:rPr>
              <a:t> </a:t>
            </a: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Step 2:</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 glm.object&lt;- glm(Legals~Year:Area,family = negative.binomial(1.0),data=datacore)</a:t>
            </a:r>
            <a:endParaRPr lang="en-US" sz="1000" dirty="0">
              <a:latin typeface="Times New Roman" panose="02020603050405020304" pitchFamily="18" charset="0"/>
              <a:ea typeface="Times New Roman" panose="02020603050405020304" pitchFamily="18" charset="0"/>
            </a:endParaRP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 wpotsampleout&lt;-stepCPUE(glm.object,scope=list(upper=~(Captain+ns(SoakDays,df=8)+Gear+Area+Month+Year:Area),lower= ~Year:Area),</a:t>
            </a:r>
          </a:p>
          <a:p>
            <a:pPr marL="228600" marR="0" algn="just">
              <a:lnSpc>
                <a:spcPct val="200000"/>
              </a:lnSpc>
              <a:spcBef>
                <a:spcPts val="0"/>
              </a:spcBef>
              <a:spcAft>
                <a:spcPts val="0"/>
              </a:spcAft>
            </a:pPr>
            <a:r>
              <a:rPr lang="en-US" sz="1000" b="1" dirty="0">
                <a:latin typeface="Times New Roman" panose="02020603050405020304" pitchFamily="18" charset="0"/>
                <a:ea typeface="Times New Roman" panose="02020603050405020304" pitchFamily="18" charset="0"/>
              </a:rPr>
              <a:t>family= negative.binomial(1.0),direction="forward",trace=9,r2.change=0.01)</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753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6B49-519C-44A5-B78A-7D9ECF74C790}"/>
              </a:ext>
            </a:extLst>
          </p:cNvPr>
          <p:cNvSpPr>
            <a:spLocks noGrp="1"/>
          </p:cNvSpPr>
          <p:nvPr>
            <p:ph type="title"/>
          </p:nvPr>
        </p:nvSpPr>
        <p:spPr>
          <a:xfrm>
            <a:off x="315686" y="503989"/>
            <a:ext cx="8523514" cy="1174300"/>
          </a:xfrm>
        </p:spPr>
        <p:txBody>
          <a:bodyPr>
            <a:normAutofit fontScale="90000"/>
          </a:bodyPr>
          <a:lstStyle/>
          <a:p>
            <a:r>
              <a:rPr lang="en-US" sz="2200" dirty="0"/>
              <a:t>Table B.2. Comparison of CPUE indices and variances of log CPUE between </a:t>
            </a:r>
            <a:r>
              <a:rPr lang="en-US" sz="2200" dirty="0">
                <a:solidFill>
                  <a:srgbClr val="FF0000"/>
                </a:solidFill>
              </a:rPr>
              <a:t>EAG</a:t>
            </a:r>
            <a:r>
              <a:rPr lang="en-US" sz="2200" dirty="0"/>
              <a:t> and </a:t>
            </a:r>
            <a:r>
              <a:rPr lang="en-US" sz="2200" dirty="0">
                <a:solidFill>
                  <a:srgbClr val="FF0000"/>
                </a:solidFill>
              </a:rPr>
              <a:t>WAG</a:t>
            </a:r>
            <a:r>
              <a:rPr lang="en-US" sz="2200" dirty="0"/>
              <a:t> for scenario 19_2.  Year:Area Interaction factor was considered for CPUE indices calculation.</a:t>
            </a:r>
            <a:br>
              <a:rPr lang="en-US" dirty="0"/>
            </a:br>
            <a:endParaRPr lang="en-US" dirty="0"/>
          </a:p>
        </p:txBody>
      </p:sp>
      <p:sp>
        <p:nvSpPr>
          <p:cNvPr id="3" name="Slide Number Placeholder 2">
            <a:extLst>
              <a:ext uri="{FF2B5EF4-FFF2-40B4-BE49-F238E27FC236}">
                <a16:creationId xmlns:a16="http://schemas.microsoft.com/office/drawing/2014/main" id="{961E36FF-E52B-4B43-B58A-0C1555C988ED}"/>
              </a:ext>
            </a:extLst>
          </p:cNvPr>
          <p:cNvSpPr>
            <a:spLocks noGrp="1"/>
          </p:cNvSpPr>
          <p:nvPr>
            <p:ph type="sldNum" sz="quarter" idx="12"/>
          </p:nvPr>
        </p:nvSpPr>
        <p:spPr>
          <a:xfrm>
            <a:off x="8077200" y="76200"/>
            <a:ext cx="941203" cy="301752"/>
          </a:xfrm>
        </p:spPr>
        <p:txBody>
          <a:bodyPr/>
          <a:lstStyle/>
          <a:p>
            <a:fld id="{28D1B9BE-D941-4EEF-A5AD-4384CF3F4BCC}" type="slidenum">
              <a:rPr lang="en-US" smtClean="0"/>
              <a:pPr/>
              <a:t>26</a:t>
            </a:fld>
            <a:endParaRPr lang="en-US" dirty="0"/>
          </a:p>
        </p:txBody>
      </p:sp>
      <p:graphicFrame>
        <p:nvGraphicFramePr>
          <p:cNvPr id="4" name="Table 3">
            <a:extLst>
              <a:ext uri="{FF2B5EF4-FFF2-40B4-BE49-F238E27FC236}">
                <a16:creationId xmlns:a16="http://schemas.microsoft.com/office/drawing/2014/main" id="{E5E35691-411F-47AF-9933-D77D8191D03B}"/>
              </a:ext>
            </a:extLst>
          </p:cNvPr>
          <p:cNvGraphicFramePr>
            <a:graphicFrameLocks noGrp="1"/>
          </p:cNvGraphicFramePr>
          <p:nvPr>
            <p:extLst>
              <p:ext uri="{D42A27DB-BD31-4B8C-83A1-F6EECF244321}">
                <p14:modId xmlns:p14="http://schemas.microsoft.com/office/powerpoint/2010/main" val="3154661119"/>
              </p:ext>
            </p:extLst>
          </p:nvPr>
        </p:nvGraphicFramePr>
        <p:xfrm>
          <a:off x="304800" y="1219200"/>
          <a:ext cx="5099547" cy="5683344"/>
        </p:xfrm>
        <a:graphic>
          <a:graphicData uri="http://schemas.openxmlformats.org/drawingml/2006/table">
            <a:tbl>
              <a:tblPr firstRow="1" firstCol="1" bandRow="1">
                <a:tableStyleId>{5C22544A-7EE6-4342-B048-85BDC9FD1C3A}</a:tableStyleId>
              </a:tblPr>
              <a:tblGrid>
                <a:gridCol w="768425">
                  <a:extLst>
                    <a:ext uri="{9D8B030D-6E8A-4147-A177-3AD203B41FA5}">
                      <a16:colId xmlns:a16="http://schemas.microsoft.com/office/drawing/2014/main" val="3715323439"/>
                    </a:ext>
                  </a:extLst>
                </a:gridCol>
                <a:gridCol w="1053065">
                  <a:extLst>
                    <a:ext uri="{9D8B030D-6E8A-4147-A177-3AD203B41FA5}">
                      <a16:colId xmlns:a16="http://schemas.microsoft.com/office/drawing/2014/main" val="1406635896"/>
                    </a:ext>
                  </a:extLst>
                </a:gridCol>
                <a:gridCol w="1237627">
                  <a:extLst>
                    <a:ext uri="{9D8B030D-6E8A-4147-A177-3AD203B41FA5}">
                      <a16:colId xmlns:a16="http://schemas.microsoft.com/office/drawing/2014/main" val="1671746284"/>
                    </a:ext>
                  </a:extLst>
                </a:gridCol>
                <a:gridCol w="1020215">
                  <a:extLst>
                    <a:ext uri="{9D8B030D-6E8A-4147-A177-3AD203B41FA5}">
                      <a16:colId xmlns:a16="http://schemas.microsoft.com/office/drawing/2014/main" val="242762447"/>
                    </a:ext>
                  </a:extLst>
                </a:gridCol>
                <a:gridCol w="1020215">
                  <a:extLst>
                    <a:ext uri="{9D8B030D-6E8A-4147-A177-3AD203B41FA5}">
                      <a16:colId xmlns:a16="http://schemas.microsoft.com/office/drawing/2014/main" val="3039414491"/>
                    </a:ext>
                  </a:extLst>
                </a:gridCol>
              </a:tblGrid>
              <a:tr h="427891">
                <a:tc>
                  <a:txBody>
                    <a:bodyPr/>
                    <a:lstStyle/>
                    <a:p>
                      <a:pPr marL="0" marR="0">
                        <a:spcBef>
                          <a:spcPts val="0"/>
                        </a:spcBef>
                        <a:spcAft>
                          <a:spcPts val="0"/>
                        </a:spcAft>
                      </a:pPr>
                      <a:r>
                        <a:rPr lang="en-US" sz="1200" dirty="0">
                          <a:effectLst/>
                        </a:rPr>
                        <a:t>Year</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solidFill>
                            <a:srgbClr val="FF0000"/>
                          </a:solidFill>
                          <a:effectLst/>
                        </a:rPr>
                        <a:t>EAG </a:t>
                      </a:r>
                      <a:r>
                        <a:rPr lang="en-US" sz="1200" dirty="0">
                          <a:effectLst/>
                        </a:rPr>
                        <a:t>CPUE Index  19_2</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solidFill>
                            <a:srgbClr val="FF0000"/>
                          </a:solidFill>
                          <a:effectLst/>
                        </a:rPr>
                        <a:t>EAG </a:t>
                      </a:r>
                      <a:r>
                        <a:rPr lang="en-US" sz="1200" dirty="0">
                          <a:effectLst/>
                        </a:rPr>
                        <a:t>Variance (ln(CPUE))</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solidFill>
                            <a:srgbClr val="FF0000"/>
                          </a:solidFill>
                          <a:effectLst/>
                        </a:rPr>
                        <a:t>WAG</a:t>
                      </a:r>
                      <a:r>
                        <a:rPr lang="en-US" sz="1200" dirty="0">
                          <a:effectLst/>
                        </a:rPr>
                        <a:t> CPUE Index  19_2</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solidFill>
                            <a:srgbClr val="FF0000"/>
                          </a:solidFill>
                          <a:effectLst/>
                        </a:rPr>
                        <a:t>WAG </a:t>
                      </a:r>
                      <a:r>
                        <a:rPr lang="en-US" sz="1200" dirty="0">
                          <a:effectLst/>
                        </a:rPr>
                        <a:t>Variance (ln(CPUE))</a:t>
                      </a:r>
                      <a:endParaRPr lang="en-US" sz="1200" dirty="0">
                        <a:effectLst/>
                        <a:latin typeface="Times New Roman" panose="02020603050405020304" pitchFamily="18" charset="0"/>
                        <a:ea typeface="Times New Roman" panose="02020603050405020304" pitchFamily="18" charset="0"/>
                      </a:endParaRPr>
                    </a:p>
                  </a:txBody>
                  <a:tcPr marL="56068" marR="56068" marT="0" marB="0"/>
                </a:tc>
                <a:extLst>
                  <a:ext uri="{0D108BD9-81ED-4DB2-BD59-A6C34878D82A}">
                    <a16:rowId xmlns:a16="http://schemas.microsoft.com/office/drawing/2014/main" val="61937511"/>
                  </a:ext>
                </a:extLst>
              </a:tr>
              <a:tr h="213946">
                <a:tc>
                  <a:txBody>
                    <a:bodyPr/>
                    <a:lstStyle/>
                    <a:p>
                      <a:pPr marL="0" marR="0">
                        <a:spcBef>
                          <a:spcPts val="0"/>
                        </a:spcBef>
                        <a:spcAft>
                          <a:spcPts val="0"/>
                        </a:spcAft>
                      </a:pPr>
                      <a:r>
                        <a:rPr lang="en-US" sz="1200" dirty="0">
                          <a:effectLst/>
                        </a:rPr>
                        <a:t>1995</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0.8796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0.9656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0.9291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0.0725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2151875770"/>
                  </a:ext>
                </a:extLst>
              </a:tr>
              <a:tr h="213946">
                <a:tc>
                  <a:txBody>
                    <a:bodyPr/>
                    <a:lstStyle/>
                    <a:p>
                      <a:pPr marL="0" marR="0">
                        <a:spcBef>
                          <a:spcPts val="0"/>
                        </a:spcBef>
                        <a:spcAft>
                          <a:spcPts val="0"/>
                        </a:spcAft>
                      </a:pPr>
                      <a:r>
                        <a:rPr lang="en-US" sz="1200" dirty="0">
                          <a:effectLst/>
                        </a:rPr>
                        <a:t>1996</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0.6943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0.9651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1.0757</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0.0645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047505001"/>
                  </a:ext>
                </a:extLst>
              </a:tr>
              <a:tr h="213946">
                <a:tc>
                  <a:txBody>
                    <a:bodyPr/>
                    <a:lstStyle/>
                    <a:p>
                      <a:pPr marL="0" marR="0">
                        <a:spcBef>
                          <a:spcPts val="0"/>
                        </a:spcBef>
                        <a:spcAft>
                          <a:spcPts val="0"/>
                        </a:spcAft>
                      </a:pPr>
                      <a:r>
                        <a:rPr lang="en-US" sz="1200" dirty="0">
                          <a:effectLst/>
                        </a:rPr>
                        <a:t>1997</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0.7232</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0.9045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0.9771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0.0283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2390997344"/>
                  </a:ext>
                </a:extLst>
              </a:tr>
              <a:tr h="213946">
                <a:tc>
                  <a:txBody>
                    <a:bodyPr/>
                    <a:lstStyle/>
                    <a:p>
                      <a:pPr marL="0" marR="0">
                        <a:spcBef>
                          <a:spcPts val="0"/>
                        </a:spcBef>
                        <a:spcAft>
                          <a:spcPts val="0"/>
                        </a:spcAft>
                      </a:pPr>
                      <a:r>
                        <a:rPr lang="en-US" sz="1200" dirty="0">
                          <a:effectLst/>
                        </a:rPr>
                        <a:t>1998</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0.9321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0.9045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0.9623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0.0918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087361150"/>
                  </a:ext>
                </a:extLst>
              </a:tr>
              <a:tr h="213946">
                <a:tc>
                  <a:txBody>
                    <a:bodyPr/>
                    <a:lstStyle/>
                    <a:p>
                      <a:pPr marL="0" marR="0">
                        <a:spcBef>
                          <a:spcPts val="0"/>
                        </a:spcBef>
                        <a:spcAft>
                          <a:spcPts val="0"/>
                        </a:spcAft>
                      </a:pPr>
                      <a:r>
                        <a:rPr lang="en-US" sz="1200" dirty="0">
                          <a:effectLst/>
                        </a:rPr>
                        <a:t>1999</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0.8269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0.9275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0.8855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0.0384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294410904"/>
                  </a:ext>
                </a:extLst>
              </a:tr>
              <a:tr h="213946">
                <a:tc>
                  <a:txBody>
                    <a:bodyPr/>
                    <a:lstStyle/>
                    <a:p>
                      <a:pPr marL="0" marR="0">
                        <a:spcBef>
                          <a:spcPts val="0"/>
                        </a:spcBef>
                        <a:spcAft>
                          <a:spcPts val="0"/>
                        </a:spcAft>
                      </a:pPr>
                      <a:r>
                        <a:rPr lang="en-US" sz="1200" dirty="0">
                          <a:effectLst/>
                        </a:rPr>
                        <a:t>2000</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0.8824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0.9170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0.8203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0.0358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3592614208"/>
                  </a:ext>
                </a:extLst>
              </a:tr>
              <a:tr h="213946">
                <a:tc>
                  <a:txBody>
                    <a:bodyPr/>
                    <a:lstStyle/>
                    <a:p>
                      <a:pPr marL="0" marR="0">
                        <a:spcBef>
                          <a:spcPts val="0"/>
                        </a:spcBef>
                        <a:spcAft>
                          <a:spcPts val="0"/>
                        </a:spcAft>
                      </a:pPr>
                      <a:r>
                        <a:rPr lang="en-US" sz="1200" dirty="0">
                          <a:effectLst/>
                        </a:rPr>
                        <a:t>2001</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1.3353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0.9591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0.8227</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0.0275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119305441"/>
                  </a:ext>
                </a:extLst>
              </a:tr>
              <a:tr h="213946">
                <a:tc>
                  <a:txBody>
                    <a:bodyPr/>
                    <a:lstStyle/>
                    <a:p>
                      <a:pPr marL="0" marR="0">
                        <a:spcBef>
                          <a:spcPts val="0"/>
                        </a:spcBef>
                        <a:spcAft>
                          <a:spcPts val="0"/>
                        </a:spcAft>
                      </a:pPr>
                      <a:r>
                        <a:rPr lang="en-US" sz="1200" dirty="0">
                          <a:effectLst/>
                        </a:rPr>
                        <a:t>2002</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1.2385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0.9623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1.1716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0.0523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152355834"/>
                  </a:ext>
                </a:extLst>
              </a:tr>
              <a:tr h="213946">
                <a:tc>
                  <a:txBody>
                    <a:bodyPr/>
                    <a:lstStyle/>
                    <a:p>
                      <a:pPr marL="0" marR="0">
                        <a:spcBef>
                          <a:spcPts val="0"/>
                        </a:spcBef>
                        <a:spcAft>
                          <a:spcPts val="0"/>
                        </a:spcAft>
                      </a:pPr>
                      <a:r>
                        <a:rPr lang="en-US" sz="1200" dirty="0">
                          <a:effectLst/>
                        </a:rPr>
                        <a:t>2003</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1.1646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0.9049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1.0789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0.0328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107220688"/>
                  </a:ext>
                </a:extLst>
              </a:tr>
              <a:tr h="213946">
                <a:tc>
                  <a:txBody>
                    <a:bodyPr/>
                    <a:lstStyle/>
                    <a:p>
                      <a:pPr marL="0" marR="0">
                        <a:spcBef>
                          <a:spcPts val="0"/>
                        </a:spcBef>
                        <a:spcAft>
                          <a:spcPts val="0"/>
                        </a:spcAft>
                      </a:pPr>
                      <a:r>
                        <a:rPr lang="en-US" sz="1200" dirty="0">
                          <a:effectLst/>
                        </a:rPr>
                        <a:t>2004</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1.7285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0.8996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1.4085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0.0574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70666433"/>
                  </a:ext>
                </a:extLst>
              </a:tr>
              <a:tr h="213946">
                <a:tc>
                  <a:txBody>
                    <a:bodyPr/>
                    <a:lstStyle/>
                    <a:p>
                      <a:pPr marL="0" marR="0">
                        <a:spcBef>
                          <a:spcPts val="0"/>
                        </a:spcBef>
                        <a:spcAft>
                          <a:spcPts val="0"/>
                        </a:spcAft>
                      </a:pPr>
                      <a:r>
                        <a:rPr lang="en-US" sz="1200" dirty="0">
                          <a:effectLst/>
                        </a:rPr>
                        <a:t>2005</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0.9103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0.0539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1.1771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0.0649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3170505825"/>
                  </a:ext>
                </a:extLst>
              </a:tr>
              <a:tr h="213946">
                <a:tc>
                  <a:txBody>
                    <a:bodyPr/>
                    <a:lstStyle/>
                    <a:p>
                      <a:pPr marL="0" marR="0">
                        <a:spcBef>
                          <a:spcPts val="0"/>
                        </a:spcBef>
                        <a:spcAft>
                          <a:spcPts val="0"/>
                        </a:spcAft>
                      </a:pPr>
                      <a:r>
                        <a:rPr lang="en-US" sz="1200" dirty="0">
                          <a:effectLst/>
                        </a:rPr>
                        <a:t>2006</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0.7970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0.0457</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1.1095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0.0782</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084849211"/>
                  </a:ext>
                </a:extLst>
              </a:tr>
              <a:tr h="213946">
                <a:tc>
                  <a:txBody>
                    <a:bodyPr/>
                    <a:lstStyle/>
                    <a:p>
                      <a:pPr marL="0" marR="0">
                        <a:spcBef>
                          <a:spcPts val="0"/>
                        </a:spcBef>
                        <a:spcAft>
                          <a:spcPts val="0"/>
                        </a:spcAft>
                      </a:pPr>
                      <a:r>
                        <a:rPr lang="en-US" sz="1200" dirty="0">
                          <a:effectLst/>
                        </a:rPr>
                        <a:t>2007</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0.9785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0.0589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1.0932</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0.0764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3789929371"/>
                  </a:ext>
                </a:extLst>
              </a:tr>
              <a:tr h="213946">
                <a:tc>
                  <a:txBody>
                    <a:bodyPr/>
                    <a:lstStyle/>
                    <a:p>
                      <a:pPr marL="0" marR="0">
                        <a:spcBef>
                          <a:spcPts val="0"/>
                        </a:spcBef>
                        <a:spcAft>
                          <a:spcPts val="0"/>
                        </a:spcAft>
                      </a:pPr>
                      <a:r>
                        <a:rPr lang="en-US" sz="1200" dirty="0">
                          <a:effectLst/>
                        </a:rPr>
                        <a:t>2008</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0.7926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0.0540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1.1148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0.0899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2909480773"/>
                  </a:ext>
                </a:extLst>
              </a:tr>
              <a:tr h="213946">
                <a:tc>
                  <a:txBody>
                    <a:bodyPr/>
                    <a:lstStyle/>
                    <a:p>
                      <a:pPr marL="0" marR="0">
                        <a:spcBef>
                          <a:spcPts val="0"/>
                        </a:spcBef>
                        <a:spcAft>
                          <a:spcPts val="0"/>
                        </a:spcAft>
                      </a:pPr>
                      <a:r>
                        <a:rPr lang="en-US" sz="1200" dirty="0">
                          <a:effectLst/>
                        </a:rPr>
                        <a:t>2009</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0.5490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0.0630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1.2306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0.0695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2247827415"/>
                  </a:ext>
                </a:extLst>
              </a:tr>
              <a:tr h="213946">
                <a:tc>
                  <a:txBody>
                    <a:bodyPr/>
                    <a:lstStyle/>
                    <a:p>
                      <a:pPr marL="0" marR="0">
                        <a:spcBef>
                          <a:spcPts val="0"/>
                        </a:spcBef>
                        <a:spcAft>
                          <a:spcPts val="0"/>
                        </a:spcAft>
                      </a:pPr>
                      <a:r>
                        <a:rPr lang="en-US" sz="1200" dirty="0">
                          <a:effectLst/>
                        </a:rPr>
                        <a:t>2010</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0.9999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0.0571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0.9935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0.0686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962322853"/>
                  </a:ext>
                </a:extLst>
              </a:tr>
              <a:tr h="213946">
                <a:tc>
                  <a:txBody>
                    <a:bodyPr/>
                    <a:lstStyle/>
                    <a:p>
                      <a:pPr marL="0" marR="0">
                        <a:spcBef>
                          <a:spcPts val="0"/>
                        </a:spcBef>
                        <a:spcAft>
                          <a:spcPts val="0"/>
                        </a:spcAft>
                      </a:pPr>
                      <a:r>
                        <a:rPr lang="en-US" sz="1200" dirty="0">
                          <a:effectLst/>
                        </a:rPr>
                        <a:t>2011</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1.1685</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0.0709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1.2384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0.1084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011898138"/>
                  </a:ext>
                </a:extLst>
              </a:tr>
              <a:tr h="213946">
                <a:tc>
                  <a:txBody>
                    <a:bodyPr/>
                    <a:lstStyle/>
                    <a:p>
                      <a:pPr marL="0" marR="0">
                        <a:spcBef>
                          <a:spcPts val="0"/>
                        </a:spcBef>
                        <a:spcAft>
                          <a:spcPts val="0"/>
                        </a:spcAft>
                      </a:pPr>
                      <a:r>
                        <a:rPr lang="en-US" sz="1200" dirty="0">
                          <a:effectLst/>
                        </a:rPr>
                        <a:t>2012</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0.9646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0.0520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0.9521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0.1160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3864164674"/>
                  </a:ext>
                </a:extLst>
              </a:tr>
              <a:tr h="213946">
                <a:tc>
                  <a:txBody>
                    <a:bodyPr/>
                    <a:lstStyle/>
                    <a:p>
                      <a:pPr marL="0" marR="0">
                        <a:spcBef>
                          <a:spcPts val="0"/>
                        </a:spcBef>
                        <a:spcAft>
                          <a:spcPts val="0"/>
                        </a:spcAft>
                      </a:pPr>
                      <a:r>
                        <a:rPr lang="en-US" sz="1200" dirty="0">
                          <a:effectLst/>
                        </a:rPr>
                        <a:t>2013</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1.3463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0.0491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0.9121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0.0893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191667006"/>
                  </a:ext>
                </a:extLst>
              </a:tr>
              <a:tr h="213946">
                <a:tc>
                  <a:txBody>
                    <a:bodyPr/>
                    <a:lstStyle/>
                    <a:p>
                      <a:pPr marL="0" marR="0">
                        <a:spcBef>
                          <a:spcPts val="0"/>
                        </a:spcBef>
                        <a:spcAft>
                          <a:spcPts val="0"/>
                        </a:spcAft>
                      </a:pPr>
                      <a:r>
                        <a:rPr lang="en-US" sz="1200" dirty="0">
                          <a:effectLst/>
                        </a:rPr>
                        <a:t>2014</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1.3650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0.0572</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0.7339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0.1101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110829279"/>
                  </a:ext>
                </a:extLst>
              </a:tr>
              <a:tr h="213946">
                <a:tc>
                  <a:txBody>
                    <a:bodyPr/>
                    <a:lstStyle/>
                    <a:p>
                      <a:pPr marL="0" marR="0">
                        <a:spcBef>
                          <a:spcPts val="0"/>
                        </a:spcBef>
                        <a:spcAft>
                          <a:spcPts val="0"/>
                        </a:spcAft>
                      </a:pPr>
                      <a:r>
                        <a:rPr lang="en-US" sz="1200" dirty="0">
                          <a:effectLst/>
                        </a:rPr>
                        <a:t>2015</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1.2458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0.0639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0.7906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0.0769</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516024948"/>
                  </a:ext>
                </a:extLst>
              </a:tr>
              <a:tr h="213946">
                <a:tc>
                  <a:txBody>
                    <a:bodyPr/>
                    <a:lstStyle/>
                    <a:p>
                      <a:pPr marL="0" marR="0">
                        <a:spcBef>
                          <a:spcPts val="0"/>
                        </a:spcBef>
                        <a:spcAft>
                          <a:spcPts val="0"/>
                        </a:spcAft>
                      </a:pPr>
                      <a:r>
                        <a:rPr lang="en-US" sz="1200" dirty="0">
                          <a:effectLst/>
                        </a:rPr>
                        <a:t>2016</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1.2662</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0.0434</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0.7636</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0.0788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1679117499"/>
                  </a:ext>
                </a:extLst>
              </a:tr>
              <a:tr h="213946">
                <a:tc>
                  <a:txBody>
                    <a:bodyPr/>
                    <a:lstStyle/>
                    <a:p>
                      <a:pPr marL="0" marR="0">
                        <a:spcBef>
                          <a:spcPts val="0"/>
                        </a:spcBef>
                        <a:spcAft>
                          <a:spcPts val="0"/>
                        </a:spcAft>
                      </a:pPr>
                      <a:r>
                        <a:rPr lang="en-US" sz="1200" dirty="0">
                          <a:effectLst/>
                        </a:rPr>
                        <a:t>2017</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0.9440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0.0371</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0.8403</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0.0958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3804313870"/>
                  </a:ext>
                </a:extLst>
              </a:tr>
              <a:tr h="213946">
                <a:tc>
                  <a:txBody>
                    <a:bodyPr/>
                    <a:lstStyle/>
                    <a:p>
                      <a:pPr marL="0" marR="0">
                        <a:spcBef>
                          <a:spcPts val="0"/>
                        </a:spcBef>
                        <a:spcAft>
                          <a:spcPts val="0"/>
                        </a:spcAft>
                      </a:pPr>
                      <a:r>
                        <a:rPr lang="en-US" sz="1200" dirty="0">
                          <a:effectLst/>
                        </a:rPr>
                        <a:t>2018</a:t>
                      </a:r>
                      <a:endParaRPr lang="en-US" sz="1200" dirty="0">
                        <a:effectLst/>
                        <a:latin typeface="Times New Roman" panose="02020603050405020304" pitchFamily="18" charset="0"/>
                        <a:ea typeface="Times New Roman" panose="02020603050405020304" pitchFamily="18" charset="0"/>
                      </a:endParaRPr>
                    </a:p>
                  </a:txBody>
                  <a:tcPr marL="56068" marR="56068" marT="0" marB="0"/>
                </a:tc>
                <a:tc>
                  <a:txBody>
                    <a:bodyPr/>
                    <a:lstStyle/>
                    <a:p>
                      <a:pPr marL="0" marR="0">
                        <a:spcBef>
                          <a:spcPts val="0"/>
                        </a:spcBef>
                        <a:spcAft>
                          <a:spcPts val="0"/>
                        </a:spcAft>
                      </a:pPr>
                      <a:r>
                        <a:rPr lang="en-US" sz="1200" dirty="0">
                          <a:effectLst/>
                        </a:rPr>
                        <a:t>1.0498</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0.0420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1.2837</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tc>
                  <a:txBody>
                    <a:bodyPr/>
                    <a:lstStyle/>
                    <a:p>
                      <a:pPr marL="0" marR="0">
                        <a:spcBef>
                          <a:spcPts val="0"/>
                        </a:spcBef>
                        <a:spcAft>
                          <a:spcPts val="0"/>
                        </a:spcAft>
                      </a:pPr>
                      <a:r>
                        <a:rPr lang="en-US" sz="1200" dirty="0">
                          <a:effectLst/>
                        </a:rPr>
                        <a:t>0.1020</a:t>
                      </a:r>
                      <a:endParaRPr lang="en-US" sz="1200" dirty="0">
                        <a:effectLst/>
                        <a:latin typeface="Times New Roman" panose="02020603050405020304" pitchFamily="18" charset="0"/>
                        <a:ea typeface="Times New Roman" panose="02020603050405020304" pitchFamily="18" charset="0"/>
                      </a:endParaRPr>
                    </a:p>
                  </a:txBody>
                  <a:tcPr marL="56068" marR="56068" marT="0" marB="0" anchor="b"/>
                </a:tc>
                <a:extLst>
                  <a:ext uri="{0D108BD9-81ED-4DB2-BD59-A6C34878D82A}">
                    <a16:rowId xmlns:a16="http://schemas.microsoft.com/office/drawing/2014/main" val="4144085684"/>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BBFF983-C823-470E-9949-B1EA835F78F4}"/>
                  </a:ext>
                </a:extLst>
              </p:cNvPr>
              <p:cNvSpPr/>
              <p:nvPr/>
            </p:nvSpPr>
            <p:spPr>
              <a:xfrm>
                <a:off x="5404346" y="3221564"/>
                <a:ext cx="3206254" cy="1517403"/>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𝐼𝑛𝑑𝑒𝑥</m:t>
                        </m:r>
                      </m:e>
                      <m:sub>
                        <m:r>
                          <a:rPr lang="en-US" i="1">
                            <a:latin typeface="Cambria Math" panose="02040503050406030204" pitchFamily="18" charset="0"/>
                            <a:ea typeface="Times New Roman" panose="02020603050405020304" pitchFamily="18" charset="0"/>
                            <a:cs typeface="Times New Roman" panose="02020603050405020304" pitchFamily="18" charset="0"/>
                          </a:rPr>
                          <m:t>𝑦𝑖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𝑒</m:t>
                            </m:r>
                          </m:e>
                          <m:sup>
                            <m:r>
                              <a:rPr lang="en-US" i="1">
                                <a:latin typeface="Cambria Math" panose="02040503050406030204" pitchFamily="18" charset="0"/>
                                <a:ea typeface="Times New Roman" panose="02020603050405020304" pitchFamily="18" charset="0"/>
                                <a:cs typeface="Times New Roman" panose="02020603050405020304" pitchFamily="18" charset="0"/>
                              </a:rPr>
                              <m:t>𝑐𝑜𝑒𝑓𝑓𝑖𝑐𝑖𝑒𝑛𝑡</m:t>
                            </m:r>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𝑌𝑒𝑎𝑟</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𝐴𝑟𝑒𝑎</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up>
                        </m:sSup>
                      </m:e>
                    </m:nary>
                    <m:r>
                      <a:rPr lang="en-US" i="1">
                        <a:latin typeface="Cambria Math" panose="02040503050406030204" pitchFamily="18" charset="0"/>
                        <a:ea typeface="Times New Roman" panose="02020603050405020304" pitchFamily="18" charset="0"/>
                        <a:cs typeface="Times New Roman" panose="02020603050405020304" pitchFamily="18" charset="0"/>
                      </a:rPr>
                      <m:t> </m:t>
                    </m:r>
                    <m:r>
                      <a:rPr lang="en-US" i="1">
                        <a:latin typeface="Cambria Math" panose="02040503050406030204" pitchFamily="18" charset="0"/>
                        <a:ea typeface="Times New Roman" panose="02020603050405020304" pitchFamily="18" charset="0"/>
                        <a:cs typeface="Times New Roman" panose="02020603050405020304" pitchFamily="18" charset="0"/>
                      </a:rPr>
                      <m:t>𝑋</m:t>
                    </m:r>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𝐴𝑟𝑒𝑎</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scaled by geometric means of the indices</a:t>
                </a:r>
                <a:endParaRPr lang="en-US" dirty="0"/>
              </a:p>
            </p:txBody>
          </p:sp>
        </mc:Choice>
        <mc:Fallback xmlns="">
          <p:sp>
            <p:nvSpPr>
              <p:cNvPr id="5" name="Rectangle 4">
                <a:extLst>
                  <a:ext uri="{FF2B5EF4-FFF2-40B4-BE49-F238E27FC236}">
                    <a16:creationId xmlns:a16="http://schemas.microsoft.com/office/drawing/2014/main" id="{ABBFF983-C823-470E-9949-B1EA835F78F4}"/>
                  </a:ext>
                </a:extLst>
              </p:cNvPr>
              <p:cNvSpPr>
                <a:spLocks noRot="1" noChangeAspect="1" noMove="1" noResize="1" noEditPoints="1" noAdjustHandles="1" noChangeArrowheads="1" noChangeShapeType="1" noTextEdit="1"/>
              </p:cNvSpPr>
              <p:nvPr/>
            </p:nvSpPr>
            <p:spPr>
              <a:xfrm>
                <a:off x="5404346" y="3221564"/>
                <a:ext cx="3206254" cy="1517403"/>
              </a:xfrm>
              <a:prstGeom prst="rect">
                <a:avLst/>
              </a:prstGeom>
              <a:blipFill>
                <a:blip r:embed="rId2"/>
                <a:stretch>
                  <a:fillRect l="-10646" t="-8434" r="-9696" b="-5622"/>
                </a:stretch>
              </a:blipFill>
            </p:spPr>
            <p:txBody>
              <a:bodyPr/>
              <a:lstStyle/>
              <a:p>
                <a:r>
                  <a:rPr lang="en-US">
                    <a:noFill/>
                  </a:rPr>
                  <a:t> </a:t>
                </a:r>
              </a:p>
            </p:txBody>
          </p:sp>
        </mc:Fallback>
      </mc:AlternateContent>
    </p:spTree>
    <p:extLst>
      <p:ext uri="{BB962C8B-B14F-4D97-AF65-F5344CB8AC3E}">
        <p14:creationId xmlns:p14="http://schemas.microsoft.com/office/powerpoint/2010/main" val="314916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5F8D-2302-40F9-AD5E-DEAD14F22FDB}"/>
              </a:ext>
            </a:extLst>
          </p:cNvPr>
          <p:cNvSpPr>
            <a:spLocks noGrp="1"/>
          </p:cNvSpPr>
          <p:nvPr>
            <p:ph type="title"/>
          </p:nvPr>
        </p:nvSpPr>
        <p:spPr>
          <a:xfrm>
            <a:off x="228600" y="1371600"/>
            <a:ext cx="7848600" cy="1154097"/>
          </a:xfrm>
        </p:spPr>
        <p:txBody>
          <a:bodyPr>
            <a:noAutofit/>
          </a:bodyPr>
          <a:lstStyle/>
          <a:p>
            <a:r>
              <a:rPr lang="en-US" sz="1400" dirty="0"/>
              <a:t>Figure B.2. Comparison of input CPUE indices for scenarios 2016 (ADF&amp;G area codes grouped into 10 groups, up to 2015/16 data), 2017 (ADF&amp;G area codes not grouped, up to 2016/17 data), 2018 Sc 18_0 (Lat and Long position of observed pot, up to 2017/18 data), 2018 Sc18_1 ( Lat and Long position of observed pot, reduced number of gear codes, , up to 2017/18 data),  2019 Sc 19_0 (Grid Cell position of observed pot, up to 2018/19 data), 2019 Sc 19_1 (Grid Cell position of observed pot, reduced number of gear codes, up to 2018/19 data), and 2019 Sc 19_2a   (Grid Cell position of observed pot, reduced number of gear codes, fish ticket CPUE indices extended up to 1998/99, pre rationalization period observer CPUE indices ignored, up to 2018/19 data) for </a:t>
            </a:r>
            <a:r>
              <a:rPr lang="en-US" sz="1400" dirty="0">
                <a:solidFill>
                  <a:srgbClr val="FF0000"/>
                </a:solidFill>
              </a:rPr>
              <a:t>EAG</a:t>
            </a:r>
            <a:r>
              <a:rPr lang="en-US" sz="1400" dirty="0"/>
              <a:t> golden king crab. Model estimated additional standard error was added to each input standard error for 2-standard error confidence interval determination. </a:t>
            </a:r>
            <a:br>
              <a:rPr lang="en-US" sz="1400" dirty="0"/>
            </a:br>
            <a:endParaRPr lang="en-US" sz="1400" dirty="0"/>
          </a:p>
        </p:txBody>
      </p:sp>
      <p:sp>
        <p:nvSpPr>
          <p:cNvPr id="3" name="Slide Number Placeholder 2">
            <a:extLst>
              <a:ext uri="{FF2B5EF4-FFF2-40B4-BE49-F238E27FC236}">
                <a16:creationId xmlns:a16="http://schemas.microsoft.com/office/drawing/2014/main" id="{DA60C291-DF13-42DC-9A96-3530D7F83039}"/>
              </a:ext>
            </a:extLst>
          </p:cNvPr>
          <p:cNvSpPr>
            <a:spLocks noGrp="1"/>
          </p:cNvSpPr>
          <p:nvPr>
            <p:ph type="sldNum" sz="quarter" idx="12"/>
          </p:nvPr>
        </p:nvSpPr>
        <p:spPr/>
        <p:txBody>
          <a:bodyPr/>
          <a:lstStyle/>
          <a:p>
            <a:fld id="{28D1B9BE-D941-4EEF-A5AD-4384CF3F4BCC}" type="slidenum">
              <a:rPr lang="en-US" smtClean="0"/>
              <a:pPr/>
              <a:t>27</a:t>
            </a:fld>
            <a:endParaRPr lang="en-US" dirty="0"/>
          </a:p>
        </p:txBody>
      </p:sp>
      <p:pic>
        <p:nvPicPr>
          <p:cNvPr id="4" name="Picture 3">
            <a:extLst>
              <a:ext uri="{FF2B5EF4-FFF2-40B4-BE49-F238E27FC236}">
                <a16:creationId xmlns:a16="http://schemas.microsoft.com/office/drawing/2014/main" id="{AD7F6041-0661-48E7-B79C-273E551BD8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5920" y="2388550"/>
            <a:ext cx="8392160" cy="3953510"/>
          </a:xfrm>
          <a:prstGeom prst="rect">
            <a:avLst/>
          </a:prstGeom>
          <a:noFill/>
          <a:ln>
            <a:noFill/>
          </a:ln>
        </p:spPr>
      </p:pic>
    </p:spTree>
    <p:extLst>
      <p:ext uri="{BB962C8B-B14F-4D97-AF65-F5344CB8AC3E}">
        <p14:creationId xmlns:p14="http://schemas.microsoft.com/office/powerpoint/2010/main" val="98326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5F8D-2302-40F9-AD5E-DEAD14F22FDB}"/>
              </a:ext>
            </a:extLst>
          </p:cNvPr>
          <p:cNvSpPr>
            <a:spLocks noGrp="1"/>
          </p:cNvSpPr>
          <p:nvPr>
            <p:ph type="title"/>
          </p:nvPr>
        </p:nvSpPr>
        <p:spPr>
          <a:xfrm>
            <a:off x="76200" y="1295400"/>
            <a:ext cx="7848600" cy="1154097"/>
          </a:xfrm>
        </p:spPr>
        <p:txBody>
          <a:bodyPr>
            <a:noAutofit/>
          </a:bodyPr>
          <a:lstStyle/>
          <a:p>
            <a:r>
              <a:rPr lang="en-US" sz="1400" dirty="0"/>
              <a:t>Figure B.3. Comparison of input CPUE indices for scenarios 2016 (ADF&amp;G area codes grouped into 10 groups, up to 2015/16 data), 2017 (ADF&amp;G area codes not grouped, up to 2016/17 data), 2018 Sc 18_0 (Lat and Long position of observed pot, up to 2017/18 data), 2018 Sc18_1 ( Lat and Long position of observed pot, reduced number of gear codes, , up to 2017/18 data),  2019 Sc 19_0 (Grid Cell position of observed pot, up to 2018/19 data), 2019 Sc 19_1 (Grid Cell position of observed pot, reduced number of gear codes, up to 2018/19 data), and 2019 Sc 19_2   (Grid Cell position of observed pot, reduced number of gear codes, up to 2018/19 data) for </a:t>
            </a:r>
            <a:r>
              <a:rPr lang="en-US" sz="1400" dirty="0">
                <a:solidFill>
                  <a:srgbClr val="FF0000"/>
                </a:solidFill>
              </a:rPr>
              <a:t>WAG</a:t>
            </a:r>
            <a:r>
              <a:rPr lang="en-US" sz="1400" dirty="0"/>
              <a:t> golden king crab. Model estimated additional standard error was added to each input standard error for 2-standard error confidence interval determination. </a:t>
            </a:r>
            <a:br>
              <a:rPr lang="en-US" sz="1400" dirty="0"/>
            </a:br>
            <a:br>
              <a:rPr lang="en-US" sz="1400" i="1" dirty="0"/>
            </a:br>
            <a:endParaRPr lang="en-US" sz="1400" dirty="0"/>
          </a:p>
        </p:txBody>
      </p:sp>
      <p:sp>
        <p:nvSpPr>
          <p:cNvPr id="3" name="Slide Number Placeholder 2">
            <a:extLst>
              <a:ext uri="{FF2B5EF4-FFF2-40B4-BE49-F238E27FC236}">
                <a16:creationId xmlns:a16="http://schemas.microsoft.com/office/drawing/2014/main" id="{DA60C291-DF13-42DC-9A96-3530D7F83039}"/>
              </a:ext>
            </a:extLst>
          </p:cNvPr>
          <p:cNvSpPr>
            <a:spLocks noGrp="1"/>
          </p:cNvSpPr>
          <p:nvPr>
            <p:ph type="sldNum" sz="quarter" idx="12"/>
          </p:nvPr>
        </p:nvSpPr>
        <p:spPr/>
        <p:txBody>
          <a:bodyPr/>
          <a:lstStyle/>
          <a:p>
            <a:fld id="{28D1B9BE-D941-4EEF-A5AD-4384CF3F4BCC}" type="slidenum">
              <a:rPr lang="en-US" smtClean="0"/>
              <a:pPr/>
              <a:t>28</a:t>
            </a:fld>
            <a:endParaRPr lang="en-US" dirty="0"/>
          </a:p>
        </p:txBody>
      </p:sp>
      <p:pic>
        <p:nvPicPr>
          <p:cNvPr id="5" name="Picture 4">
            <a:extLst>
              <a:ext uri="{FF2B5EF4-FFF2-40B4-BE49-F238E27FC236}">
                <a16:creationId xmlns:a16="http://schemas.microsoft.com/office/drawing/2014/main" id="{956FC3D7-6E97-458E-B4D4-021EAFA15B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84714"/>
            <a:ext cx="8267700" cy="4541841"/>
          </a:xfrm>
          <a:prstGeom prst="rect">
            <a:avLst/>
          </a:prstGeom>
          <a:noFill/>
          <a:ln>
            <a:noFill/>
          </a:ln>
        </p:spPr>
      </p:pic>
    </p:spTree>
    <p:extLst>
      <p:ext uri="{BB962C8B-B14F-4D97-AF65-F5344CB8AC3E}">
        <p14:creationId xmlns:p14="http://schemas.microsoft.com/office/powerpoint/2010/main" val="417794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 y="59615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1800" dirty="0"/>
              <a:t>Fish Ticket CPUE by GLM</a:t>
            </a:r>
            <a:br>
              <a:rPr lang="en-US" sz="1800" dirty="0"/>
            </a:br>
            <a:r>
              <a:rPr lang="en-US" sz="1400" dirty="0"/>
              <a:t>Figures B.6 and B.7. Trends in non-standardized and standardized (lognormal GLM) CPUE indices with +/- 2 SE for  </a:t>
            </a:r>
            <a:r>
              <a:rPr lang="en-US" sz="1400" dirty="0">
                <a:solidFill>
                  <a:srgbClr val="FF0000"/>
                </a:solidFill>
              </a:rPr>
              <a:t>EAG</a:t>
            </a:r>
            <a:r>
              <a:rPr lang="en-US" sz="1400" dirty="0"/>
              <a:t> (left panel) and </a:t>
            </a:r>
            <a:r>
              <a:rPr lang="en-US" sz="1400" dirty="0">
                <a:solidFill>
                  <a:srgbClr val="FF0000"/>
                </a:solidFill>
              </a:rPr>
              <a:t>WAG</a:t>
            </a:r>
            <a:r>
              <a:rPr lang="en-US" sz="1400" dirty="0"/>
              <a:t> (right panel). The 1985/86–1998/99 fish ticket data set was used. Standardized indices: black line and non-standardized indices: red line. Variables selected by the hybrid method.</a:t>
            </a:r>
          </a:p>
        </p:txBody>
      </p:sp>
      <p:sp>
        <p:nvSpPr>
          <p:cNvPr id="3" name="TextBox 2"/>
          <p:cNvSpPr txBox="1"/>
          <p:nvPr/>
        </p:nvSpPr>
        <p:spPr>
          <a:xfrm>
            <a:off x="999391" y="1465128"/>
            <a:ext cx="2667000" cy="400110"/>
          </a:xfrm>
          <a:prstGeom prst="rect">
            <a:avLst/>
          </a:prstGeom>
          <a:noFill/>
        </p:spPr>
        <p:txBody>
          <a:bodyPr wrap="square" rtlCol="0">
            <a:spAutoFit/>
          </a:bodyPr>
          <a:lstStyle/>
          <a:p>
            <a:r>
              <a:rPr lang="en-US" sz="2000" dirty="0">
                <a:solidFill>
                  <a:srgbClr val="FF0000"/>
                </a:solidFill>
              </a:rPr>
              <a:t>EAG</a:t>
            </a:r>
          </a:p>
        </p:txBody>
      </p:sp>
      <p:sp>
        <p:nvSpPr>
          <p:cNvPr id="6" name="TextBox 5"/>
          <p:cNvSpPr txBox="1"/>
          <p:nvPr/>
        </p:nvSpPr>
        <p:spPr>
          <a:xfrm>
            <a:off x="5715000" y="1434350"/>
            <a:ext cx="2743200" cy="400110"/>
          </a:xfrm>
          <a:prstGeom prst="rect">
            <a:avLst/>
          </a:prstGeom>
          <a:noFill/>
        </p:spPr>
        <p:txBody>
          <a:bodyPr wrap="square" rtlCol="0">
            <a:spAutoFit/>
          </a:bodyPr>
          <a:lstStyle/>
          <a:p>
            <a:r>
              <a:rPr lang="en-US" sz="2000" dirty="0">
                <a:solidFill>
                  <a:srgbClr val="FF0000"/>
                </a:solidFill>
              </a:rPr>
              <a:t>WAG</a:t>
            </a:r>
          </a:p>
        </p:txBody>
      </p:sp>
      <p:sp>
        <p:nvSpPr>
          <p:cNvPr id="10" name="Slide Number Placeholder 9"/>
          <p:cNvSpPr>
            <a:spLocks noGrp="1"/>
          </p:cNvSpPr>
          <p:nvPr>
            <p:ph type="sldNum" sz="quarter" idx="12"/>
          </p:nvPr>
        </p:nvSpPr>
        <p:spPr>
          <a:xfrm>
            <a:off x="8146493" y="0"/>
            <a:ext cx="941203" cy="301752"/>
          </a:xfrm>
        </p:spPr>
        <p:txBody>
          <a:bodyPr/>
          <a:lstStyle/>
          <a:p>
            <a:fld id="{28D1B9BE-D941-4EEF-A5AD-4384CF3F4BCC}" type="slidenum">
              <a:rPr lang="en-US" smtClean="0"/>
              <a:pPr/>
              <a:t>29</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28600" y="5105400"/>
                <a:ext cx="4038600" cy="6636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a:rPr>
                            <m:t>ln</m:t>
                          </m:r>
                        </m:fName>
                        <m:e>
                          <m:d>
                            <m:dPr>
                              <m:ctrlPr>
                                <a:rPr lang="en-US" i="1">
                                  <a:latin typeface="Cambria Math" panose="02040503050406030204" pitchFamily="18" charset="0"/>
                                </a:rPr>
                              </m:ctrlPr>
                            </m:dPr>
                            <m:e>
                              <m:r>
                                <m:rPr>
                                  <m:sty m:val="p"/>
                                </m:rPr>
                                <a:rPr lang="en-US">
                                  <a:latin typeface="Cambria Math"/>
                                </a:rPr>
                                <m:t>CPUE</m:t>
                              </m:r>
                            </m:e>
                          </m:d>
                        </m:e>
                      </m:func>
                      <m:r>
                        <a:rPr lang="en-US" b="0" i="0" smtClean="0">
                          <a:latin typeface="Cambria Math"/>
                        </a:rPr>
                        <m:t>=</m:t>
                      </m:r>
                      <m:r>
                        <a:rPr lang="en-US">
                          <a:latin typeface="Cambria Math"/>
                        </a:rPr>
                        <m:t> </m:t>
                      </m:r>
                      <m:r>
                        <m:rPr>
                          <m:sty m:val="p"/>
                        </m:rPr>
                        <a:rPr lang="en-US">
                          <a:latin typeface="Cambria Math"/>
                        </a:rPr>
                        <m:t>Year</m:t>
                      </m:r>
                      <m:r>
                        <a:rPr lang="en-US">
                          <a:latin typeface="Cambria Math"/>
                        </a:rPr>
                        <m:t> +</m:t>
                      </m:r>
                      <m:r>
                        <m:rPr>
                          <m:sty m:val="p"/>
                        </m:rPr>
                        <a:rPr lang="en-US">
                          <a:latin typeface="Cambria Math"/>
                        </a:rPr>
                        <m:t>Vessel</m:t>
                      </m:r>
                      <m:r>
                        <a:rPr lang="en-US">
                          <a:latin typeface="Cambria Math"/>
                        </a:rPr>
                        <m:t>+</m:t>
                      </m:r>
                      <m:r>
                        <m:rPr>
                          <m:sty m:val="p"/>
                        </m:rPr>
                        <a:rPr lang="en-US">
                          <a:latin typeface="Cambria Math"/>
                        </a:rPr>
                        <m:t>Month</m:t>
                      </m:r>
                      <m:r>
                        <a:rPr lang="en-US">
                          <a:latin typeface="Cambria Math"/>
                        </a:rPr>
                        <m:t>,  </m:t>
                      </m:r>
                      <m:sSup>
                        <m:sSupPr>
                          <m:ctrlPr>
                            <a:rPr lang="en-US" i="1">
                              <a:latin typeface="Cambria Math" panose="02040503050406030204" pitchFamily="18" charset="0"/>
                            </a:rPr>
                          </m:ctrlPr>
                        </m:sSupPr>
                        <m:e>
                          <m:r>
                            <m:rPr>
                              <m:sty m:val="p"/>
                            </m:rPr>
                            <a:rPr lang="en-US">
                              <a:latin typeface="Cambria Math"/>
                            </a:rPr>
                            <m:t>R</m:t>
                          </m:r>
                        </m:e>
                        <m:sup>
                          <m:r>
                            <a:rPr lang="en-US">
                              <a:latin typeface="Cambria Math"/>
                            </a:rPr>
                            <m:t>2</m:t>
                          </m:r>
                        </m:sup>
                      </m:sSup>
                      <m:r>
                        <a:rPr lang="en-US">
                          <a:latin typeface="Cambria Math"/>
                        </a:rPr>
                        <m:t>=0.</m:t>
                      </m:r>
                      <m:r>
                        <a:rPr lang="en-US" b="0" i="0" smtClean="0">
                          <a:latin typeface="Cambria Math" panose="02040503050406030204" pitchFamily="18" charset="0"/>
                        </a:rPr>
                        <m:t>3700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600" y="5105400"/>
                <a:ext cx="4038600" cy="6636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91000" y="5181600"/>
                <a:ext cx="48006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a:rPr>
                            <m:t>ln</m:t>
                          </m:r>
                        </m:fName>
                        <m:e>
                          <m:d>
                            <m:dPr>
                              <m:ctrlPr>
                                <a:rPr lang="en-US" i="1">
                                  <a:latin typeface="Cambria Math" panose="02040503050406030204" pitchFamily="18" charset="0"/>
                                </a:rPr>
                              </m:ctrlPr>
                            </m:dPr>
                            <m:e>
                              <m:r>
                                <m:rPr>
                                  <m:sty m:val="p"/>
                                </m:rPr>
                                <a:rPr lang="en-US">
                                  <a:latin typeface="Cambria Math"/>
                                </a:rPr>
                                <m:t>CPUE</m:t>
                              </m:r>
                            </m:e>
                          </m:d>
                        </m:e>
                      </m:func>
                      <m:r>
                        <a:rPr lang="en-US" b="0" i="0" smtClean="0">
                          <a:latin typeface="Cambria Math"/>
                        </a:rPr>
                        <m:t>=</m:t>
                      </m:r>
                      <m:r>
                        <a:rPr lang="en-US">
                          <a:latin typeface="Cambria Math"/>
                        </a:rPr>
                        <m:t> </m:t>
                      </m:r>
                      <m:r>
                        <m:rPr>
                          <m:sty m:val="p"/>
                        </m:rPr>
                        <a:rPr lang="en-US">
                          <a:latin typeface="Cambria Math"/>
                        </a:rPr>
                        <m:t>Year</m:t>
                      </m:r>
                      <m:r>
                        <a:rPr lang="en-US">
                          <a:latin typeface="Cambria Math"/>
                        </a:rPr>
                        <m:t> +</m:t>
                      </m:r>
                      <m:r>
                        <m:rPr>
                          <m:sty m:val="p"/>
                        </m:rPr>
                        <a:rPr lang="en-US" b="0" i="0" smtClean="0">
                          <a:latin typeface="Cambria Math"/>
                        </a:rPr>
                        <m:t>Vessel</m:t>
                      </m:r>
                      <m:r>
                        <a:rPr lang="en-US">
                          <a:latin typeface="Cambria Math"/>
                        </a:rPr>
                        <m:t>,  </m:t>
                      </m:r>
                      <m:sSup>
                        <m:sSupPr>
                          <m:ctrlPr>
                            <a:rPr lang="en-US" i="1">
                              <a:latin typeface="Cambria Math" panose="02040503050406030204" pitchFamily="18" charset="0"/>
                            </a:rPr>
                          </m:ctrlPr>
                        </m:sSupPr>
                        <m:e>
                          <m:r>
                            <m:rPr>
                              <m:sty m:val="p"/>
                            </m:rPr>
                            <a:rPr lang="en-US">
                              <a:latin typeface="Cambria Math"/>
                            </a:rPr>
                            <m:t>R</m:t>
                          </m:r>
                        </m:e>
                        <m:sup>
                          <m:r>
                            <a:rPr lang="en-US">
                              <a:latin typeface="Cambria Math"/>
                            </a:rPr>
                            <m:t>2</m:t>
                          </m:r>
                        </m:sup>
                      </m:sSup>
                      <m:r>
                        <a:rPr lang="en-US">
                          <a:latin typeface="Cambria Math"/>
                        </a:rPr>
                        <m:t>=0.</m:t>
                      </m:r>
                      <m:r>
                        <a:rPr lang="en-US" b="0" i="0" smtClean="0">
                          <a:latin typeface="Cambria Math" panose="02040503050406030204" pitchFamily="18" charset="0"/>
                        </a:rPr>
                        <m:t>3679</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191000" y="5181600"/>
                <a:ext cx="4800600" cy="369332"/>
              </a:xfrm>
              <a:prstGeom prst="rect">
                <a:avLst/>
              </a:prstGeom>
              <a:blipFill>
                <a:blip r:embed="rId4"/>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B2F9A493-A656-48CB-A390-C6F0576AA0E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75093"/>
            <a:ext cx="4191000" cy="3117669"/>
          </a:xfrm>
          <a:prstGeom prst="rect">
            <a:avLst/>
          </a:prstGeom>
          <a:noFill/>
          <a:ln>
            <a:noFill/>
          </a:ln>
        </p:spPr>
      </p:pic>
      <p:pic>
        <p:nvPicPr>
          <p:cNvPr id="14" name="Picture 13">
            <a:extLst>
              <a:ext uri="{FF2B5EF4-FFF2-40B4-BE49-F238E27FC236}">
                <a16:creationId xmlns:a16="http://schemas.microsoft.com/office/drawing/2014/main" id="{97E592D0-7396-4283-BFB0-BAA4B70A124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875095"/>
            <a:ext cx="4267200" cy="3117668"/>
          </a:xfrm>
          <a:prstGeom prst="rect">
            <a:avLst/>
          </a:prstGeom>
          <a:noFill/>
          <a:ln>
            <a:noFill/>
          </a:ln>
        </p:spPr>
      </p:pic>
    </p:spTree>
    <p:extLst>
      <p:ext uri="{BB962C8B-B14F-4D97-AF65-F5344CB8AC3E}">
        <p14:creationId xmlns:p14="http://schemas.microsoft.com/office/powerpoint/2010/main" val="271121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07586"/>
            <a:ext cx="7315200" cy="436485"/>
          </a:xfrm>
        </p:spPr>
        <p:txBody>
          <a:bodyPr>
            <a:normAutofit fontScale="90000"/>
          </a:bodyPr>
          <a:lstStyle/>
          <a:p>
            <a:r>
              <a:rPr lang="en-US" sz="2000" dirty="0"/>
              <a:t>Figure 8. Catch distribution by statistical area in 2018/19.</a:t>
            </a:r>
            <a:br>
              <a:rPr lang="en-US" sz="2000" dirty="0"/>
            </a:br>
            <a:endParaRPr lang="en-US" sz="20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a:t>
            </a:fld>
            <a:endParaRPr lang="en-US" dirty="0"/>
          </a:p>
        </p:txBody>
      </p:sp>
      <p:pic>
        <p:nvPicPr>
          <p:cNvPr id="5" name="Picture 4">
            <a:extLst>
              <a:ext uri="{FF2B5EF4-FFF2-40B4-BE49-F238E27FC236}">
                <a16:creationId xmlns:a16="http://schemas.microsoft.com/office/drawing/2014/main" id="{2E64D28C-42F6-4CA4-84CD-0B097EA8D5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74077"/>
            <a:ext cx="8686800" cy="5831523"/>
          </a:xfrm>
          <a:prstGeom prst="rect">
            <a:avLst/>
          </a:prstGeom>
          <a:noFill/>
          <a:ln>
            <a:noFill/>
          </a:ln>
        </p:spPr>
      </p:pic>
    </p:spTree>
    <p:extLst>
      <p:ext uri="{BB962C8B-B14F-4D97-AF65-F5344CB8AC3E}">
        <p14:creationId xmlns:p14="http://schemas.microsoft.com/office/powerpoint/2010/main" val="241254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48" y="381000"/>
            <a:ext cx="7315200" cy="1154097"/>
          </a:xfrm>
        </p:spPr>
        <p:txBody>
          <a:bodyPr>
            <a:noAutofit/>
          </a:bodyPr>
          <a:lstStyle/>
          <a:p>
            <a:br>
              <a:rPr lang="en-US" sz="1200" dirty="0"/>
            </a:br>
            <a:br>
              <a:rPr lang="en-US" sz="1200" dirty="0"/>
            </a:br>
            <a:br>
              <a:rPr lang="en-US" sz="1200" dirty="0"/>
            </a:br>
            <a:r>
              <a:rPr lang="en-US" sz="1600" dirty="0"/>
              <a:t>Figure 9. Predicted (line) vs. observed (bar) retained catch relative length frequency distributions under scenarios 19_1 (green line) and 19_2a (dark red line) for golden king crab in the </a:t>
            </a:r>
            <a:r>
              <a:rPr lang="en-US" sz="1600" dirty="0">
                <a:solidFill>
                  <a:srgbClr val="FF0000"/>
                </a:solidFill>
              </a:rPr>
              <a:t>EAG</a:t>
            </a:r>
            <a:r>
              <a:rPr lang="en-US" sz="1600" dirty="0"/>
              <a:t>, 1985/86 to 2018/19. This color scheme is used in all other figures.</a:t>
            </a:r>
            <a:br>
              <a:rPr lang="en-US" sz="1600" dirty="0"/>
            </a:br>
            <a:endParaRPr lang="en-US" sz="16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30</a:t>
            </a:fld>
            <a:endParaRPr lang="en-US" dirty="0"/>
          </a:p>
        </p:txBody>
      </p:sp>
      <p:pic>
        <p:nvPicPr>
          <p:cNvPr id="6" name="Picture 5">
            <a:extLst>
              <a:ext uri="{FF2B5EF4-FFF2-40B4-BE49-F238E27FC236}">
                <a16:creationId xmlns:a16="http://schemas.microsoft.com/office/drawing/2014/main" id="{FCD035D0-F169-42C3-AB78-13B340A8A1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2460"/>
            <a:ext cx="7620000" cy="4879340"/>
          </a:xfrm>
          <a:prstGeom prst="rect">
            <a:avLst/>
          </a:prstGeom>
          <a:noFill/>
          <a:ln>
            <a:noFill/>
          </a:ln>
        </p:spPr>
      </p:pic>
    </p:spTree>
    <p:extLst>
      <p:ext uri="{BB962C8B-B14F-4D97-AF65-F5344CB8AC3E}">
        <p14:creationId xmlns:p14="http://schemas.microsoft.com/office/powerpoint/2010/main" val="120132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71" y="989783"/>
            <a:ext cx="7315200" cy="5334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600" dirty="0"/>
              <a:t>Figure 10. Predicted (line) vs. observed (bar) total catch relative length frequency distributions under scenarios 19_1 (green line) and 19_2a (dark red line) for golden king crab in the </a:t>
            </a:r>
            <a:r>
              <a:rPr lang="en-US" sz="1600" dirty="0">
                <a:solidFill>
                  <a:srgbClr val="FF0000"/>
                </a:solidFill>
              </a:rPr>
              <a:t>EAG</a:t>
            </a:r>
            <a:r>
              <a:rPr lang="en-US" sz="1600" dirty="0"/>
              <a:t>, 1990/91 to 2018/19.</a:t>
            </a:r>
            <a:br>
              <a:rPr lang="en-US" sz="1600" dirty="0"/>
            </a:br>
            <a:br>
              <a:rPr lang="en-US" sz="1400" dirty="0"/>
            </a:br>
            <a:endParaRPr lang="en-US" sz="14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31</a:t>
            </a:fld>
            <a:endParaRPr lang="en-US" dirty="0"/>
          </a:p>
        </p:txBody>
      </p:sp>
      <p:pic>
        <p:nvPicPr>
          <p:cNvPr id="5" name="Picture 4">
            <a:extLst>
              <a:ext uri="{FF2B5EF4-FFF2-40B4-BE49-F238E27FC236}">
                <a16:creationId xmlns:a16="http://schemas.microsoft.com/office/drawing/2014/main" id="{2C6681FE-8686-4E5A-967C-F4638197E4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1271" y="1676400"/>
            <a:ext cx="7620000" cy="5032248"/>
          </a:xfrm>
          <a:prstGeom prst="rect">
            <a:avLst/>
          </a:prstGeom>
          <a:noFill/>
          <a:ln>
            <a:noFill/>
          </a:ln>
        </p:spPr>
      </p:pic>
    </p:spTree>
    <p:extLst>
      <p:ext uri="{BB962C8B-B14F-4D97-AF65-F5344CB8AC3E}">
        <p14:creationId xmlns:p14="http://schemas.microsoft.com/office/powerpoint/2010/main" val="79390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315200" cy="5334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1600" dirty="0"/>
              <a:t>Figure 11. Predicted (line) vs. observed (bar) groundfish discarded bycatch relative length frequency distributions under scenarios 19_1 (green line) and 19_2a (dark red line) for golden king crab in the </a:t>
            </a:r>
            <a:r>
              <a:rPr lang="en-US" sz="1600" dirty="0">
                <a:solidFill>
                  <a:srgbClr val="FF0000"/>
                </a:solidFill>
              </a:rPr>
              <a:t>EAG</a:t>
            </a:r>
            <a:r>
              <a:rPr lang="en-US" sz="1600" dirty="0"/>
              <a:t>, 1989/90 to 2018/19.</a:t>
            </a:r>
            <a:br>
              <a:rPr lang="en-US" sz="1600" dirty="0"/>
            </a:br>
            <a:endParaRPr lang="en-US" sz="16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32</a:t>
            </a:fld>
            <a:endParaRPr lang="en-US" dirty="0"/>
          </a:p>
        </p:txBody>
      </p:sp>
      <p:pic>
        <p:nvPicPr>
          <p:cNvPr id="6" name="Picture 5">
            <a:extLst>
              <a:ext uri="{FF2B5EF4-FFF2-40B4-BE49-F238E27FC236}">
                <a16:creationId xmlns:a16="http://schemas.microsoft.com/office/drawing/2014/main" id="{5946A849-DD6C-4872-A9A0-CF50F682C1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543800" cy="4724400"/>
          </a:xfrm>
          <a:prstGeom prst="rect">
            <a:avLst/>
          </a:prstGeom>
          <a:noFill/>
          <a:ln>
            <a:noFill/>
          </a:ln>
        </p:spPr>
      </p:pic>
    </p:spTree>
    <p:extLst>
      <p:ext uri="{BB962C8B-B14F-4D97-AF65-F5344CB8AC3E}">
        <p14:creationId xmlns:p14="http://schemas.microsoft.com/office/powerpoint/2010/main" val="2400866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68725"/>
            <a:ext cx="7315200" cy="5334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1600" dirty="0"/>
              <a:t>Figure 12. Estimated total (black solid line) and retained selectivity (red dotted line) for pre- and post- rationalization periods under scenarios 19_0, 19_1, and 19_2a model fits to golden king crab data in the </a:t>
            </a:r>
            <a:r>
              <a:rPr lang="en-US" sz="1600" dirty="0">
                <a:solidFill>
                  <a:srgbClr val="FF0000"/>
                </a:solidFill>
              </a:rPr>
              <a:t>EAG</a:t>
            </a:r>
            <a:r>
              <a:rPr lang="en-US" sz="1600" dirty="0"/>
              <a:t>.</a:t>
            </a:r>
            <a:br>
              <a:rPr lang="en-US" sz="1600" dirty="0"/>
            </a:br>
            <a:r>
              <a:rPr lang="en-US" sz="1600" dirty="0"/>
              <a:t> </a:t>
            </a:r>
            <a:br>
              <a:rPr lang="en-US" sz="1600" dirty="0"/>
            </a:br>
            <a:endParaRPr lang="en-US" sz="16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33</a:t>
            </a:fld>
            <a:endParaRPr lang="en-US" dirty="0"/>
          </a:p>
        </p:txBody>
      </p:sp>
      <p:pic>
        <p:nvPicPr>
          <p:cNvPr id="9" name="Picture 8">
            <a:extLst>
              <a:ext uri="{FF2B5EF4-FFF2-40B4-BE49-F238E27FC236}">
                <a16:creationId xmlns:a16="http://schemas.microsoft.com/office/drawing/2014/main" id="{5C07BF16-796B-4398-A19C-636E4553DD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69060"/>
            <a:ext cx="7315200" cy="4726940"/>
          </a:xfrm>
          <a:prstGeom prst="rect">
            <a:avLst/>
          </a:prstGeom>
          <a:noFill/>
          <a:ln>
            <a:noFill/>
          </a:ln>
        </p:spPr>
      </p:pic>
    </p:spTree>
    <p:extLst>
      <p:ext uri="{BB962C8B-B14F-4D97-AF65-F5344CB8AC3E}">
        <p14:creationId xmlns:p14="http://schemas.microsoft.com/office/powerpoint/2010/main" val="363403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5659"/>
            <a:ext cx="7315200" cy="5334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1600" dirty="0"/>
              <a:t>Figure 30. Estimated total (black solid line) and retained selectivity (red dotted line) for pre- and post- rationalization periods under scenarios 19_0, 19_1, and 19_2a model fits to golden king crab data in the </a:t>
            </a:r>
            <a:r>
              <a:rPr lang="en-US" sz="1600" dirty="0">
                <a:solidFill>
                  <a:srgbClr val="FF0000"/>
                </a:solidFill>
              </a:rPr>
              <a:t>WAG</a:t>
            </a:r>
            <a:r>
              <a:rPr lang="en-US" sz="1600" dirty="0"/>
              <a:t>.</a:t>
            </a:r>
            <a:br>
              <a:rPr lang="en-US" sz="1600" dirty="0"/>
            </a:br>
            <a:r>
              <a:rPr lang="en-US" sz="1600" dirty="0"/>
              <a:t> </a:t>
            </a:r>
            <a:br>
              <a:rPr lang="en-US" sz="1600" dirty="0"/>
            </a:br>
            <a:endParaRPr lang="en-US" sz="16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34</a:t>
            </a:fld>
            <a:endParaRPr lang="en-US" dirty="0"/>
          </a:p>
        </p:txBody>
      </p:sp>
      <p:pic>
        <p:nvPicPr>
          <p:cNvPr id="5" name="Picture 4">
            <a:extLst>
              <a:ext uri="{FF2B5EF4-FFF2-40B4-BE49-F238E27FC236}">
                <a16:creationId xmlns:a16="http://schemas.microsoft.com/office/drawing/2014/main" id="{16DAD483-7EC3-4864-9197-3BAFB8FCE6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69059"/>
            <a:ext cx="7315200" cy="4940143"/>
          </a:xfrm>
          <a:prstGeom prst="rect">
            <a:avLst/>
          </a:prstGeom>
          <a:noFill/>
          <a:ln>
            <a:noFill/>
          </a:ln>
        </p:spPr>
      </p:pic>
    </p:spTree>
    <p:extLst>
      <p:ext uri="{BB962C8B-B14F-4D97-AF65-F5344CB8AC3E}">
        <p14:creationId xmlns:p14="http://schemas.microsoft.com/office/powerpoint/2010/main" val="285117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8910"/>
            <a:ext cx="8153400" cy="835090"/>
          </a:xfrm>
        </p:spPr>
        <p:txBody>
          <a:bodyPr>
            <a:noAutofit/>
          </a:bodyPr>
          <a:lstStyle/>
          <a:p>
            <a:br>
              <a:rPr lang="en-US" sz="1200" dirty="0"/>
            </a:br>
            <a:br>
              <a:rPr lang="en-US" sz="1200" dirty="0"/>
            </a:br>
            <a:br>
              <a:rPr lang="en-US" sz="1200" dirty="0"/>
            </a:br>
            <a:br>
              <a:rPr lang="en-US" sz="1200" dirty="0"/>
            </a:br>
            <a:br>
              <a:rPr lang="en-US" sz="1200" dirty="0"/>
            </a:br>
            <a:br>
              <a:rPr lang="en-US" sz="1200" dirty="0"/>
            </a:br>
            <a:r>
              <a:rPr lang="en-US" sz="1600" dirty="0"/>
              <a:t>Figure 24. Comparison of input CPUE indices [closed circles with +/- 2 SE for Sc19_1(black) and Sc19_2a (dark red)] with predicted CPUE indices (colored solid lines) under scenarios 19_0, 19_1, and 19_2a for </a:t>
            </a:r>
            <a:r>
              <a:rPr lang="en-US" sz="1600" dirty="0">
                <a:solidFill>
                  <a:srgbClr val="FF0000"/>
                </a:solidFill>
              </a:rPr>
              <a:t>EAG</a:t>
            </a:r>
            <a:r>
              <a:rPr lang="en-US" sz="1600" dirty="0"/>
              <a:t> golden king crab data, 1985/86–2018/19. Model estimated additional standard error was added to each input standard error. </a:t>
            </a:r>
            <a:br>
              <a:rPr lang="en-US" sz="1600" dirty="0"/>
            </a:br>
            <a:endParaRPr lang="en-US"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Slide Number Placeholder 6"/>
          <p:cNvSpPr>
            <a:spLocks noGrp="1"/>
          </p:cNvSpPr>
          <p:nvPr>
            <p:ph type="sldNum" sz="quarter" idx="12"/>
          </p:nvPr>
        </p:nvSpPr>
        <p:spPr>
          <a:xfrm>
            <a:off x="8139998" y="76200"/>
            <a:ext cx="941203" cy="301752"/>
          </a:xfrm>
        </p:spPr>
        <p:txBody>
          <a:bodyPr/>
          <a:lstStyle/>
          <a:p>
            <a:fld id="{28D1B9BE-D941-4EEF-A5AD-4384CF3F4BCC}" type="slidenum">
              <a:rPr lang="en-US" smtClean="0"/>
              <a:pPr/>
              <a:t>35</a:t>
            </a:fld>
            <a:endParaRPr lang="en-US" dirty="0"/>
          </a:p>
        </p:txBody>
      </p:sp>
      <p:cxnSp>
        <p:nvCxnSpPr>
          <p:cNvPr id="4" name="Straight Arrow Connector 3"/>
          <p:cNvCxnSpPr/>
          <p:nvPr/>
        </p:nvCxnSpPr>
        <p:spPr>
          <a:xfrm flipV="1">
            <a:off x="3429000" y="5105400"/>
            <a:ext cx="381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8D3F3A11-4BC2-487E-B2C4-041EF7004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8763000" cy="5334000"/>
          </a:xfrm>
          <a:prstGeom prst="rect">
            <a:avLst/>
          </a:prstGeom>
        </p:spPr>
      </p:pic>
    </p:spTree>
    <p:extLst>
      <p:ext uri="{BB962C8B-B14F-4D97-AF65-F5344CB8AC3E}">
        <p14:creationId xmlns:p14="http://schemas.microsoft.com/office/powerpoint/2010/main" val="427964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 y="533400"/>
            <a:ext cx="8153400" cy="835090"/>
          </a:xfrm>
        </p:spPr>
        <p:txBody>
          <a:bodyPr>
            <a:noAutofit/>
          </a:bodyPr>
          <a:lstStyle/>
          <a:p>
            <a:br>
              <a:rPr lang="en-US" sz="1400" dirty="0"/>
            </a:br>
            <a:br>
              <a:rPr lang="en-US" sz="1400" dirty="0"/>
            </a:br>
            <a:br>
              <a:rPr lang="en-US" sz="1400" dirty="0"/>
            </a:br>
            <a:br>
              <a:rPr lang="en-US" sz="1400" dirty="0"/>
            </a:br>
            <a:br>
              <a:rPr lang="en-US" sz="1400" dirty="0"/>
            </a:br>
            <a:br>
              <a:rPr lang="en-US" sz="1400" dirty="0"/>
            </a:br>
            <a:r>
              <a:rPr lang="en-US" sz="1600" dirty="0"/>
              <a:t>Figure 42. . Comparison of input CPUE indices [closed circles with +/- 2 SE for Sc19_1 (black) and Sc19_2 (dark red)] with predicted CPUE indices (colored solid lines) under scenarios 19_0, 19_1, and 19_2 for </a:t>
            </a:r>
            <a:r>
              <a:rPr lang="en-US" sz="1600" dirty="0">
                <a:solidFill>
                  <a:srgbClr val="FF0000"/>
                </a:solidFill>
              </a:rPr>
              <a:t>WAG</a:t>
            </a:r>
            <a:r>
              <a:rPr lang="en-US" sz="1600" dirty="0"/>
              <a:t> golden king crab data, 1985/86–2018/19. Model estimated additional standard error was added to each input standard error.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Slide Number Placeholder 6"/>
          <p:cNvSpPr>
            <a:spLocks noGrp="1"/>
          </p:cNvSpPr>
          <p:nvPr>
            <p:ph type="sldNum" sz="quarter" idx="12"/>
          </p:nvPr>
        </p:nvSpPr>
        <p:spPr>
          <a:xfrm>
            <a:off x="8139998" y="76200"/>
            <a:ext cx="941203" cy="301752"/>
          </a:xfrm>
        </p:spPr>
        <p:txBody>
          <a:bodyPr/>
          <a:lstStyle/>
          <a:p>
            <a:fld id="{28D1B9BE-D941-4EEF-A5AD-4384CF3F4BCC}" type="slidenum">
              <a:rPr lang="en-US" smtClean="0"/>
              <a:pPr/>
              <a:t>36</a:t>
            </a:fld>
            <a:endParaRPr lang="en-US" dirty="0"/>
          </a:p>
        </p:txBody>
      </p:sp>
      <p:cxnSp>
        <p:nvCxnSpPr>
          <p:cNvPr id="4" name="Straight Arrow Connector 3"/>
          <p:cNvCxnSpPr/>
          <p:nvPr/>
        </p:nvCxnSpPr>
        <p:spPr>
          <a:xfrm flipV="1">
            <a:off x="3429000" y="5105400"/>
            <a:ext cx="381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6BE4532A-37BF-48BE-AB5C-42B315D3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8686800" cy="5410200"/>
          </a:xfrm>
          <a:prstGeom prst="rect">
            <a:avLst/>
          </a:prstGeom>
        </p:spPr>
      </p:pic>
    </p:spTree>
    <p:extLst>
      <p:ext uri="{BB962C8B-B14F-4D97-AF65-F5344CB8AC3E}">
        <p14:creationId xmlns:p14="http://schemas.microsoft.com/office/powerpoint/2010/main" val="855134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 y="512119"/>
            <a:ext cx="8229600" cy="609600"/>
          </a:xfrm>
        </p:spPr>
        <p:txBody>
          <a:bodyPr>
            <a:noAutofit/>
          </a:bodyPr>
          <a:lstStyle/>
          <a:p>
            <a:br>
              <a:rPr lang="en-US" sz="1200" dirty="0"/>
            </a:br>
            <a:br>
              <a:rPr lang="en-US" sz="1200" dirty="0"/>
            </a:br>
            <a:br>
              <a:rPr lang="en-US" sz="1200" dirty="0"/>
            </a:br>
            <a:br>
              <a:rPr lang="en-US" sz="1200" dirty="0"/>
            </a:br>
            <a:r>
              <a:rPr lang="en-US" sz="1200" dirty="0"/>
              <a:t>Figs. 14 and 32. Estimated number of male recruits to the assessment model under scenarios (Sc) 18_0 (up to 2017/18 data, green curve), 19_0 (up to 2018/19 data), 19_1, 19_2, and 19_2a for </a:t>
            </a:r>
            <a:r>
              <a:rPr lang="en-US" sz="1200" dirty="0">
                <a:solidFill>
                  <a:srgbClr val="FF0000"/>
                </a:solidFill>
              </a:rPr>
              <a:t>EAG</a:t>
            </a:r>
            <a:r>
              <a:rPr lang="en-US" sz="1200" dirty="0"/>
              <a:t> (top) and </a:t>
            </a:r>
            <a:r>
              <a:rPr lang="en-US" sz="1200" dirty="0">
                <a:solidFill>
                  <a:srgbClr val="FF0000"/>
                </a:solidFill>
              </a:rPr>
              <a:t>WAG</a:t>
            </a:r>
            <a:r>
              <a:rPr lang="en-US" sz="1200" dirty="0"/>
              <a:t> (bottom). The number of recruits are standardized using (R-mean R)/mean R. </a:t>
            </a:r>
            <a:br>
              <a:rPr lang="en-US" sz="1200" dirty="0"/>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37</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8" name="Picture 17">
            <a:extLst>
              <a:ext uri="{FF2B5EF4-FFF2-40B4-BE49-F238E27FC236}">
                <a16:creationId xmlns:a16="http://schemas.microsoft.com/office/drawing/2014/main" id="{5C866B43-A780-4FFD-8A46-5B4B201491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0900" y="3581400"/>
            <a:ext cx="7657330" cy="3118366"/>
          </a:xfrm>
          <a:prstGeom prst="rect">
            <a:avLst/>
          </a:prstGeom>
          <a:noFill/>
          <a:ln>
            <a:noFill/>
          </a:ln>
        </p:spPr>
      </p:pic>
      <p:pic>
        <p:nvPicPr>
          <p:cNvPr id="20" name="Picture 19">
            <a:extLst>
              <a:ext uri="{FF2B5EF4-FFF2-40B4-BE49-F238E27FC236}">
                <a16:creationId xmlns:a16="http://schemas.microsoft.com/office/drawing/2014/main" id="{2FD308B4-47B4-4EAD-AE7C-3C93C16361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0900" y="737590"/>
            <a:ext cx="7657330" cy="2730539"/>
          </a:xfrm>
          <a:prstGeom prst="rect">
            <a:avLst/>
          </a:prstGeom>
          <a:noFill/>
          <a:ln>
            <a:noFill/>
          </a:ln>
        </p:spPr>
      </p:pic>
    </p:spTree>
    <p:extLst>
      <p:ext uri="{BB962C8B-B14F-4D97-AF65-F5344CB8AC3E}">
        <p14:creationId xmlns:p14="http://schemas.microsoft.com/office/powerpoint/2010/main" val="386777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609600"/>
          </a:xfrm>
        </p:spPr>
        <p:txBody>
          <a:bodyPr>
            <a:noAutofit/>
          </a:bodyPr>
          <a:lstStyle/>
          <a:p>
            <a:br>
              <a:rPr lang="en-US" sz="1400" dirty="0"/>
            </a:br>
            <a:br>
              <a:rPr lang="en-US" sz="1400" dirty="0"/>
            </a:br>
            <a:br>
              <a:rPr lang="en-US" sz="1400" dirty="0"/>
            </a:br>
            <a:br>
              <a:rPr lang="en-US" sz="1400" dirty="0"/>
            </a:br>
            <a:r>
              <a:rPr lang="en-US" sz="1400" dirty="0"/>
              <a:t>Figure 17. Observed (open circle) vs. predicted (solid line) retained catch (top left), total catch (top right), and groundfish bycatch (bottom left) of golden king crab for scenarios 19_0, 19_1, and 19_2a fits in </a:t>
            </a:r>
            <a:r>
              <a:rPr lang="en-US" sz="1400" dirty="0">
                <a:solidFill>
                  <a:srgbClr val="FF0000"/>
                </a:solidFill>
              </a:rPr>
              <a:t>EAG</a:t>
            </a:r>
            <a:r>
              <a:rPr lang="en-US" sz="1400" dirty="0"/>
              <a:t>, 1981/82–2018/19. </a:t>
            </a:r>
            <a:br>
              <a:rPr lang="en-US" sz="1400" dirty="0"/>
            </a:br>
            <a:endParaRPr lang="en-US" sz="1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38</a:t>
            </a:fld>
            <a:endParaRPr lang="en-US" dirty="0"/>
          </a:p>
        </p:txBody>
      </p:sp>
      <p:pic>
        <p:nvPicPr>
          <p:cNvPr id="9" name="Picture 8">
            <a:extLst>
              <a:ext uri="{FF2B5EF4-FFF2-40B4-BE49-F238E27FC236}">
                <a16:creationId xmlns:a16="http://schemas.microsoft.com/office/drawing/2014/main" id="{0F852B9E-7190-4535-B764-4B702E201A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47" y="862965"/>
            <a:ext cx="8053705" cy="5132070"/>
          </a:xfrm>
          <a:prstGeom prst="rect">
            <a:avLst/>
          </a:prstGeom>
          <a:noFill/>
          <a:ln>
            <a:noFill/>
          </a:ln>
        </p:spPr>
      </p:pic>
    </p:spTree>
    <p:extLst>
      <p:ext uri="{BB962C8B-B14F-4D97-AF65-F5344CB8AC3E}">
        <p14:creationId xmlns:p14="http://schemas.microsoft.com/office/powerpoint/2010/main" val="1281389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38" y="303276"/>
            <a:ext cx="8229600" cy="609600"/>
          </a:xfrm>
        </p:spPr>
        <p:txBody>
          <a:bodyPr>
            <a:noAutofit/>
          </a:bodyPr>
          <a:lstStyle/>
          <a:p>
            <a:br>
              <a:rPr lang="en-US" sz="1400" dirty="0"/>
            </a:br>
            <a:br>
              <a:rPr lang="en-US" sz="1400" dirty="0"/>
            </a:br>
            <a:br>
              <a:rPr lang="en-US" sz="1400" dirty="0"/>
            </a:br>
            <a:br>
              <a:rPr lang="en-US" sz="1400" dirty="0"/>
            </a:br>
            <a:r>
              <a:rPr lang="en-US" sz="1400" dirty="0"/>
              <a:t>Figure 35. Observed (open circle) vs. predicted (solid line) retained catch (top left), total catch (top right), and groundfish bycatch (bottom left) of golden king crab for scenarios 19_0, 19_1, and 19_2 fits in </a:t>
            </a:r>
            <a:r>
              <a:rPr lang="en-US" sz="1400" dirty="0">
                <a:solidFill>
                  <a:srgbClr val="FF0000"/>
                </a:solidFill>
              </a:rPr>
              <a:t>WAG</a:t>
            </a:r>
            <a:r>
              <a:rPr lang="en-US" sz="1400" dirty="0"/>
              <a:t>, 1981/82–2018/19. </a:t>
            </a:r>
            <a:br>
              <a:rPr lang="en-US" sz="1400" dirty="0"/>
            </a:br>
            <a:r>
              <a:rPr lang="en-US" sz="1400" dirty="0"/>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39</a:t>
            </a:fld>
            <a:endParaRPr lang="en-US" dirty="0"/>
          </a:p>
        </p:txBody>
      </p:sp>
      <p:pic>
        <p:nvPicPr>
          <p:cNvPr id="12" name="Picture 11">
            <a:extLst>
              <a:ext uri="{FF2B5EF4-FFF2-40B4-BE49-F238E27FC236}">
                <a16:creationId xmlns:a16="http://schemas.microsoft.com/office/drawing/2014/main" id="{295C3B42-75DC-4213-AE5F-365088AA29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798830"/>
            <a:ext cx="8020050" cy="5260340"/>
          </a:xfrm>
          <a:prstGeom prst="rect">
            <a:avLst/>
          </a:prstGeom>
          <a:noFill/>
          <a:ln>
            <a:noFill/>
          </a:ln>
        </p:spPr>
      </p:pic>
    </p:spTree>
    <p:extLst>
      <p:ext uri="{BB962C8B-B14F-4D97-AF65-F5344CB8AC3E}">
        <p14:creationId xmlns:p14="http://schemas.microsoft.com/office/powerpoint/2010/main" val="197534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609600"/>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676400"/>
            <a:ext cx="8458200" cy="3021367"/>
          </a:xfrm>
        </p:spPr>
        <p:txBody>
          <a:bodyPr>
            <a:noAutofit/>
          </a:bodyPr>
          <a:lstStyle/>
          <a:p>
            <a:r>
              <a:rPr lang="en-US" sz="3200" dirty="0"/>
              <a:t>Responses to May 2018 and Jan 2019 CPT, and June 2018 and Feb 2019 SSC comments</a:t>
            </a:r>
          </a:p>
          <a:p>
            <a:r>
              <a:rPr lang="en-US" sz="3200" dirty="0"/>
              <a:t> Results</a:t>
            </a:r>
          </a:p>
          <a:p>
            <a:r>
              <a:rPr lang="en-US" sz="3200" dirty="0"/>
              <a:t>Tier 3 OFL and ABC</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
            <a:ext cx="7924800" cy="609600"/>
          </a:xfrm>
        </p:spPr>
        <p:txBody>
          <a:bodyPr>
            <a:noAutofit/>
          </a:bodyPr>
          <a:lstStyle/>
          <a:p>
            <a:r>
              <a:rPr lang="en-US" sz="1400" dirty="0"/>
              <a:t>Figures 18 and 36. Observed (open circle) vs. predicted (solid line) retained catch of golden king crab for scenarios (Sc) 18_0 (up to 2017/18 data, green curve), 19_0 (up to 2018/19 data), 19_1, and 19_2a for  </a:t>
            </a:r>
            <a:r>
              <a:rPr lang="en-US" sz="1400" dirty="0">
                <a:solidFill>
                  <a:srgbClr val="FF0000"/>
                </a:solidFill>
              </a:rPr>
              <a:t>EAG</a:t>
            </a:r>
            <a:r>
              <a:rPr lang="en-US" sz="1400" dirty="0"/>
              <a:t> (top) and </a:t>
            </a:r>
            <a:r>
              <a:rPr lang="en-US" sz="1400" dirty="0">
                <a:solidFill>
                  <a:srgbClr val="FF0000"/>
                </a:solidFill>
              </a:rPr>
              <a:t>WAG</a:t>
            </a:r>
            <a:r>
              <a:rPr lang="en-US" sz="1400" dirty="0"/>
              <a:t> (bottom), 1981/82–1984/85.  </a:t>
            </a:r>
          </a:p>
        </p:txBody>
      </p:sp>
      <p:sp>
        <p:nvSpPr>
          <p:cNvPr id="3" name="Slide Number Placeholder 2"/>
          <p:cNvSpPr>
            <a:spLocks noGrp="1"/>
          </p:cNvSpPr>
          <p:nvPr>
            <p:ph type="sldNum" sz="quarter" idx="12"/>
          </p:nvPr>
        </p:nvSpPr>
        <p:spPr>
          <a:xfrm>
            <a:off x="8108315" y="156464"/>
            <a:ext cx="941203" cy="301752"/>
          </a:xfrm>
        </p:spPr>
        <p:txBody>
          <a:bodyPr/>
          <a:lstStyle/>
          <a:p>
            <a:fld id="{28D1B9BE-D941-4EEF-A5AD-4384CF3F4BCC}" type="slidenum">
              <a:rPr lang="en-US" smtClean="0"/>
              <a:pPr/>
              <a:t>40</a:t>
            </a:fld>
            <a:endParaRPr lang="en-US" dirty="0"/>
          </a:p>
        </p:txBody>
      </p:sp>
      <p:sp>
        <p:nvSpPr>
          <p:cNvPr id="6" name="TextBox 5"/>
          <p:cNvSpPr txBox="1"/>
          <p:nvPr/>
        </p:nvSpPr>
        <p:spPr>
          <a:xfrm>
            <a:off x="533400" y="2133600"/>
            <a:ext cx="685800" cy="381000"/>
          </a:xfrm>
          <a:prstGeom prst="rect">
            <a:avLst/>
          </a:prstGeom>
          <a:noFill/>
        </p:spPr>
        <p:txBody>
          <a:bodyPr wrap="square" rtlCol="0">
            <a:spAutoFit/>
          </a:bodyPr>
          <a:lstStyle/>
          <a:p>
            <a:r>
              <a:rPr lang="en-US" dirty="0">
                <a:solidFill>
                  <a:srgbClr val="FF0000"/>
                </a:solidFill>
              </a:rPr>
              <a:t>EAG</a:t>
            </a:r>
          </a:p>
        </p:txBody>
      </p:sp>
      <p:sp>
        <p:nvSpPr>
          <p:cNvPr id="7" name="TextBox 6"/>
          <p:cNvSpPr txBox="1"/>
          <p:nvPr/>
        </p:nvSpPr>
        <p:spPr>
          <a:xfrm>
            <a:off x="533400" y="4724400"/>
            <a:ext cx="762000" cy="369332"/>
          </a:xfrm>
          <a:prstGeom prst="rect">
            <a:avLst/>
          </a:prstGeom>
          <a:noFill/>
        </p:spPr>
        <p:txBody>
          <a:bodyPr wrap="square" rtlCol="0">
            <a:spAutoFit/>
          </a:bodyPr>
          <a:lstStyle/>
          <a:p>
            <a:r>
              <a:rPr lang="en-US" dirty="0">
                <a:solidFill>
                  <a:srgbClr val="FF0000"/>
                </a:solidFill>
              </a:rPr>
              <a:t>WAG</a:t>
            </a:r>
          </a:p>
        </p:txBody>
      </p:sp>
      <p:pic>
        <p:nvPicPr>
          <p:cNvPr id="8" name="Picture 7">
            <a:extLst>
              <a:ext uri="{FF2B5EF4-FFF2-40B4-BE49-F238E27FC236}">
                <a16:creationId xmlns:a16="http://schemas.microsoft.com/office/drawing/2014/main" id="{5CED57E2-1EAA-4FD7-B556-CA87036467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038600"/>
            <a:ext cx="5746115" cy="2743200"/>
          </a:xfrm>
          <a:prstGeom prst="rect">
            <a:avLst/>
          </a:prstGeom>
          <a:noFill/>
          <a:ln>
            <a:noFill/>
          </a:ln>
        </p:spPr>
      </p:pic>
      <p:pic>
        <p:nvPicPr>
          <p:cNvPr id="9" name="Picture 8">
            <a:extLst>
              <a:ext uri="{FF2B5EF4-FFF2-40B4-BE49-F238E27FC236}">
                <a16:creationId xmlns:a16="http://schemas.microsoft.com/office/drawing/2014/main" id="{BD5B8EDE-676E-4852-B6CA-65784A460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249" y="1143000"/>
            <a:ext cx="5779066" cy="2819400"/>
          </a:xfrm>
          <a:prstGeom prst="rect">
            <a:avLst/>
          </a:prstGeom>
          <a:noFill/>
          <a:ln>
            <a:noFill/>
          </a:ln>
        </p:spPr>
      </p:pic>
    </p:spTree>
    <p:extLst>
      <p:ext uri="{BB962C8B-B14F-4D97-AF65-F5344CB8AC3E}">
        <p14:creationId xmlns:p14="http://schemas.microsoft.com/office/powerpoint/2010/main" val="2443490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43" y="0"/>
            <a:ext cx="7315200" cy="685799"/>
          </a:xfrm>
        </p:spPr>
        <p:txBody>
          <a:bodyPr>
            <a:normAutofit/>
          </a:bodyPr>
          <a:lstStyle/>
          <a:p>
            <a:r>
              <a:rPr lang="en-US" sz="1400" dirty="0"/>
              <a:t>Figure 23. Retrospective fits of MMB by the model following removal of terminal year data under scenarios 19_0, 19_1 and 19_2a for golden king crab in the </a:t>
            </a:r>
            <a:r>
              <a:rPr lang="en-US" sz="1400" dirty="0">
                <a:solidFill>
                  <a:srgbClr val="FF0000"/>
                </a:solidFill>
              </a:rPr>
              <a:t>EAG</a:t>
            </a:r>
            <a:r>
              <a:rPr lang="en-US" sz="1400" dirty="0"/>
              <a:t>, 1960/61–2018/19. </a:t>
            </a:r>
          </a:p>
        </p:txBody>
      </p:sp>
      <p:sp>
        <p:nvSpPr>
          <p:cNvPr id="3" name="Slide Number Placeholder 2"/>
          <p:cNvSpPr>
            <a:spLocks noGrp="1"/>
          </p:cNvSpPr>
          <p:nvPr>
            <p:ph type="sldNum" sz="quarter" idx="12"/>
          </p:nvPr>
        </p:nvSpPr>
        <p:spPr>
          <a:xfrm>
            <a:off x="8077200" y="76200"/>
            <a:ext cx="941203" cy="301752"/>
          </a:xfrm>
        </p:spPr>
        <p:txBody>
          <a:bodyPr/>
          <a:lstStyle/>
          <a:p>
            <a:fld id="{28D1B9BE-D941-4EEF-A5AD-4384CF3F4BCC}" type="slidenum">
              <a:rPr lang="en-US" smtClean="0"/>
              <a:pPr/>
              <a:t>41</a:t>
            </a:fld>
            <a:endParaRPr lang="en-US" dirty="0"/>
          </a:p>
        </p:txBody>
      </p:sp>
      <p:pic>
        <p:nvPicPr>
          <p:cNvPr id="7" name="Picture 6">
            <a:extLst>
              <a:ext uri="{FF2B5EF4-FFF2-40B4-BE49-F238E27FC236}">
                <a16:creationId xmlns:a16="http://schemas.microsoft.com/office/drawing/2014/main" id="{97EF98CC-3029-4C44-8B73-F941B7CDDDF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838201"/>
            <a:ext cx="4370171" cy="2971800"/>
          </a:xfrm>
          <a:prstGeom prst="rect">
            <a:avLst/>
          </a:prstGeom>
          <a:noFill/>
          <a:ln>
            <a:noFill/>
          </a:ln>
        </p:spPr>
      </p:pic>
      <p:pic>
        <p:nvPicPr>
          <p:cNvPr id="8" name="Picture 7">
            <a:extLst>
              <a:ext uri="{FF2B5EF4-FFF2-40B4-BE49-F238E27FC236}">
                <a16:creationId xmlns:a16="http://schemas.microsoft.com/office/drawing/2014/main" id="{6D158BB1-D1C6-4670-90D6-53302F5B2C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2" y="838201"/>
            <a:ext cx="4370171" cy="2971800"/>
          </a:xfrm>
          <a:prstGeom prst="rect">
            <a:avLst/>
          </a:prstGeom>
          <a:noFill/>
          <a:ln>
            <a:noFill/>
          </a:ln>
        </p:spPr>
      </p:pic>
      <p:pic>
        <p:nvPicPr>
          <p:cNvPr id="9" name="Picture 8">
            <a:extLst>
              <a:ext uri="{FF2B5EF4-FFF2-40B4-BE49-F238E27FC236}">
                <a16:creationId xmlns:a16="http://schemas.microsoft.com/office/drawing/2014/main" id="{6B9BF859-700F-4422-ABB9-73B0932E292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886202"/>
            <a:ext cx="5105400" cy="2838448"/>
          </a:xfrm>
          <a:prstGeom prst="rect">
            <a:avLst/>
          </a:prstGeom>
          <a:noFill/>
          <a:ln>
            <a:noFill/>
          </a:ln>
        </p:spPr>
      </p:pic>
    </p:spTree>
    <p:extLst>
      <p:ext uri="{BB962C8B-B14F-4D97-AF65-F5344CB8AC3E}">
        <p14:creationId xmlns:p14="http://schemas.microsoft.com/office/powerpoint/2010/main" val="319543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514"/>
            <a:ext cx="7315200" cy="685799"/>
          </a:xfrm>
        </p:spPr>
        <p:txBody>
          <a:bodyPr>
            <a:normAutofit/>
          </a:bodyPr>
          <a:lstStyle/>
          <a:p>
            <a:r>
              <a:rPr lang="en-US" sz="1400" dirty="0"/>
              <a:t>Figure 41. Retrospective fits of MMB by the model following removal of terminal year data under scenarios 19_0, 19_1 and 19_2 for golden king crab in the </a:t>
            </a:r>
            <a:r>
              <a:rPr lang="en-US" sz="1400" dirty="0">
                <a:solidFill>
                  <a:srgbClr val="FF0000"/>
                </a:solidFill>
              </a:rPr>
              <a:t>WAG</a:t>
            </a:r>
            <a:r>
              <a:rPr lang="en-US" sz="1400" dirty="0"/>
              <a:t>, 1960/61–2018/19. </a:t>
            </a:r>
          </a:p>
        </p:txBody>
      </p:sp>
      <p:sp>
        <p:nvSpPr>
          <p:cNvPr id="3" name="Slide Number Placeholder 2"/>
          <p:cNvSpPr>
            <a:spLocks noGrp="1"/>
          </p:cNvSpPr>
          <p:nvPr>
            <p:ph type="sldNum" sz="quarter" idx="12"/>
          </p:nvPr>
        </p:nvSpPr>
        <p:spPr>
          <a:xfrm>
            <a:off x="8077200" y="76200"/>
            <a:ext cx="941203" cy="301752"/>
          </a:xfrm>
        </p:spPr>
        <p:txBody>
          <a:bodyPr/>
          <a:lstStyle/>
          <a:p>
            <a:fld id="{28D1B9BE-D941-4EEF-A5AD-4384CF3F4BCC}" type="slidenum">
              <a:rPr lang="en-US" smtClean="0"/>
              <a:pPr/>
              <a:t>42</a:t>
            </a:fld>
            <a:endParaRPr lang="en-US" dirty="0"/>
          </a:p>
        </p:txBody>
      </p:sp>
      <p:pic>
        <p:nvPicPr>
          <p:cNvPr id="6" name="Picture 5">
            <a:extLst>
              <a:ext uri="{FF2B5EF4-FFF2-40B4-BE49-F238E27FC236}">
                <a16:creationId xmlns:a16="http://schemas.microsoft.com/office/drawing/2014/main" id="{969BB3F6-8683-478B-A2B3-96939666F7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1"/>
            <a:ext cx="4495800" cy="2590800"/>
          </a:xfrm>
          <a:prstGeom prst="rect">
            <a:avLst/>
          </a:prstGeom>
          <a:noFill/>
          <a:ln>
            <a:noFill/>
          </a:ln>
        </p:spPr>
      </p:pic>
      <p:pic>
        <p:nvPicPr>
          <p:cNvPr id="7" name="Picture 6">
            <a:extLst>
              <a:ext uri="{FF2B5EF4-FFF2-40B4-BE49-F238E27FC236}">
                <a16:creationId xmlns:a16="http://schemas.microsoft.com/office/drawing/2014/main" id="{1C6EE7F8-506E-4EC6-8A50-04AC6A507C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838201"/>
            <a:ext cx="4343400" cy="2590799"/>
          </a:xfrm>
          <a:prstGeom prst="rect">
            <a:avLst/>
          </a:prstGeom>
          <a:noFill/>
          <a:ln>
            <a:noFill/>
          </a:ln>
        </p:spPr>
      </p:pic>
      <p:pic>
        <p:nvPicPr>
          <p:cNvPr id="8" name="Picture 7">
            <a:extLst>
              <a:ext uri="{FF2B5EF4-FFF2-40B4-BE49-F238E27FC236}">
                <a16:creationId xmlns:a16="http://schemas.microsoft.com/office/drawing/2014/main" id="{4F89DF0A-F260-4088-A34F-88AF5FC4A9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535996"/>
            <a:ext cx="5486400" cy="3093404"/>
          </a:xfrm>
          <a:prstGeom prst="rect">
            <a:avLst/>
          </a:prstGeom>
          <a:noFill/>
          <a:ln>
            <a:noFill/>
          </a:ln>
        </p:spPr>
      </p:pic>
    </p:spTree>
    <p:extLst>
      <p:ext uri="{BB962C8B-B14F-4D97-AF65-F5344CB8AC3E}">
        <p14:creationId xmlns:p14="http://schemas.microsoft.com/office/powerpoint/2010/main" val="317711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7" y="172995"/>
            <a:ext cx="8229600" cy="609600"/>
          </a:xfrm>
        </p:spPr>
        <p:txBody>
          <a:bodyPr>
            <a:noAutofit/>
          </a:bodyPr>
          <a:lstStyle/>
          <a:p>
            <a:br>
              <a:rPr lang="en-US" sz="1400" dirty="0"/>
            </a:br>
            <a:br>
              <a:rPr lang="en-US" sz="1400" dirty="0"/>
            </a:br>
            <a:br>
              <a:rPr lang="en-US" sz="1400" dirty="0"/>
            </a:br>
            <a:br>
              <a:rPr lang="en-US" sz="1400" dirty="0"/>
            </a:br>
            <a:r>
              <a:rPr lang="en-US" sz="1400" dirty="0"/>
              <a:t>Figures 25 and 43. Trends in pot fishery full selection total fishing mortality of golden king crab for scenarios 18_0 (green line, up to 2017/18 data), 19_0 (up to 2018/19 data), 19_1, and 19_2a/19_2 model fits in the </a:t>
            </a:r>
            <a:r>
              <a:rPr lang="en-US" sz="1400" dirty="0">
                <a:solidFill>
                  <a:srgbClr val="FF0000"/>
                </a:solidFill>
              </a:rPr>
              <a:t>EAG</a:t>
            </a:r>
            <a:r>
              <a:rPr lang="en-US" sz="1400" dirty="0"/>
              <a:t> (top) and </a:t>
            </a:r>
            <a:r>
              <a:rPr lang="en-US" sz="1400" dirty="0">
                <a:solidFill>
                  <a:srgbClr val="FF0000"/>
                </a:solidFill>
              </a:rPr>
              <a:t>WAG </a:t>
            </a:r>
            <a:r>
              <a:rPr lang="en-US" sz="1400" dirty="0"/>
              <a:t>(bottom),1981/82–2018/19.</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43</a:t>
            </a:fld>
            <a:endParaRPr lang="en-US" dirty="0"/>
          </a:p>
        </p:txBody>
      </p:sp>
      <p:sp>
        <p:nvSpPr>
          <p:cNvPr id="3" name="TextBox 2"/>
          <p:cNvSpPr txBox="1"/>
          <p:nvPr/>
        </p:nvSpPr>
        <p:spPr>
          <a:xfrm>
            <a:off x="76200" y="2057400"/>
            <a:ext cx="762000" cy="369332"/>
          </a:xfrm>
          <a:prstGeom prst="rect">
            <a:avLst/>
          </a:prstGeom>
          <a:noFill/>
        </p:spPr>
        <p:txBody>
          <a:bodyPr wrap="square" rtlCol="0">
            <a:spAutoFit/>
          </a:bodyPr>
          <a:lstStyle/>
          <a:p>
            <a:r>
              <a:rPr lang="en-US" dirty="0">
                <a:solidFill>
                  <a:srgbClr val="FF0000"/>
                </a:solidFill>
              </a:rPr>
              <a:t>EAG</a:t>
            </a:r>
          </a:p>
        </p:txBody>
      </p:sp>
      <p:sp>
        <p:nvSpPr>
          <p:cNvPr id="8" name="TextBox 7"/>
          <p:cNvSpPr txBox="1"/>
          <p:nvPr/>
        </p:nvSpPr>
        <p:spPr>
          <a:xfrm>
            <a:off x="76200" y="4800600"/>
            <a:ext cx="762000" cy="369332"/>
          </a:xfrm>
          <a:prstGeom prst="rect">
            <a:avLst/>
          </a:prstGeom>
          <a:noFill/>
        </p:spPr>
        <p:txBody>
          <a:bodyPr wrap="square" rtlCol="0">
            <a:spAutoFit/>
          </a:bodyPr>
          <a:lstStyle/>
          <a:p>
            <a:r>
              <a:rPr lang="en-US" dirty="0">
                <a:solidFill>
                  <a:srgbClr val="FF0000"/>
                </a:solidFill>
              </a:rPr>
              <a:t>WAG</a:t>
            </a:r>
          </a:p>
        </p:txBody>
      </p:sp>
      <p:pic>
        <p:nvPicPr>
          <p:cNvPr id="9" name="Picture 8">
            <a:extLst>
              <a:ext uri="{FF2B5EF4-FFF2-40B4-BE49-F238E27FC236}">
                <a16:creationId xmlns:a16="http://schemas.microsoft.com/office/drawing/2014/main" id="{CB0B6EDA-8822-4B3E-8061-3943C90DEB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788304"/>
            <a:ext cx="6747509" cy="2896701"/>
          </a:xfrm>
          <a:prstGeom prst="rect">
            <a:avLst/>
          </a:prstGeom>
          <a:noFill/>
          <a:ln>
            <a:noFill/>
          </a:ln>
        </p:spPr>
      </p:pic>
      <p:pic>
        <p:nvPicPr>
          <p:cNvPr id="10" name="Picture 9">
            <a:extLst>
              <a:ext uri="{FF2B5EF4-FFF2-40B4-BE49-F238E27FC236}">
                <a16:creationId xmlns:a16="http://schemas.microsoft.com/office/drawing/2014/main" id="{B37E5CD6-F1E4-4D12-986D-A2B1104579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1751" y="843277"/>
            <a:ext cx="6747510" cy="2896701"/>
          </a:xfrm>
          <a:prstGeom prst="rect">
            <a:avLst/>
          </a:prstGeom>
          <a:noFill/>
          <a:ln>
            <a:noFill/>
          </a:ln>
        </p:spPr>
      </p:pic>
    </p:spTree>
    <p:extLst>
      <p:ext uri="{BB962C8B-B14F-4D97-AF65-F5344CB8AC3E}">
        <p14:creationId xmlns:p14="http://schemas.microsoft.com/office/powerpoint/2010/main" val="312612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01" y="599384"/>
            <a:ext cx="8229600" cy="609600"/>
          </a:xfrm>
        </p:spPr>
        <p:txBody>
          <a:bodyPr>
            <a:noAutofit/>
          </a:bodyPr>
          <a:lstStyle/>
          <a:p>
            <a:br>
              <a:rPr lang="en-US" sz="1200" dirty="0"/>
            </a:br>
            <a:br>
              <a:rPr lang="en-US" sz="1200" dirty="0"/>
            </a:br>
            <a:br>
              <a:rPr lang="en-US" sz="1200" dirty="0"/>
            </a:br>
            <a:br>
              <a:rPr lang="en-US" sz="1200" dirty="0"/>
            </a:br>
            <a:r>
              <a:rPr lang="en-US" sz="1200" dirty="0"/>
              <a:t>Figure 26. Trends in golden king crab mature male biomass for scenarios EAG 2017 (up to 2016/17 data), 18_0  and 18_1 (up to 2017/18 data), and 19_0, 19_1, 19_2a/19_2  (up to 2018/19 data) fits to  </a:t>
            </a:r>
            <a:r>
              <a:rPr lang="en-US" sz="1200" dirty="0">
                <a:solidFill>
                  <a:srgbClr val="FF0000"/>
                </a:solidFill>
              </a:rPr>
              <a:t>EAG</a:t>
            </a:r>
            <a:r>
              <a:rPr lang="en-US" sz="1200" dirty="0"/>
              <a:t> (left) and </a:t>
            </a:r>
            <a:r>
              <a:rPr lang="en-US" sz="1200" dirty="0">
                <a:solidFill>
                  <a:srgbClr val="FF0000"/>
                </a:solidFill>
              </a:rPr>
              <a:t>WAG</a:t>
            </a:r>
            <a:r>
              <a:rPr lang="en-US" sz="1200" dirty="0"/>
              <a:t> (right), 1960/61–2018/19. Scenario 19_1 estimates have two standard error confidence limits. </a:t>
            </a:r>
            <a:br>
              <a:rPr lang="en-US" sz="1200" dirty="0"/>
            </a:b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44</a:t>
            </a:fld>
            <a:endParaRPr lang="en-US" dirty="0"/>
          </a:p>
        </p:txBody>
      </p:sp>
      <p:cxnSp>
        <p:nvCxnSpPr>
          <p:cNvPr id="4" name="Straight Arrow Connector 3"/>
          <p:cNvCxnSpPr/>
          <p:nvPr/>
        </p:nvCxnSpPr>
        <p:spPr>
          <a:xfrm flipV="1">
            <a:off x="3276600" y="5029200"/>
            <a:ext cx="533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FE48FCF3-A6F1-4D01-A903-A5029BE765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082" y="1130935"/>
            <a:ext cx="8331835" cy="4596130"/>
          </a:xfrm>
          <a:prstGeom prst="rect">
            <a:avLst/>
          </a:prstGeom>
          <a:noFill/>
          <a:ln>
            <a:noFill/>
          </a:ln>
        </p:spPr>
      </p:pic>
    </p:spTree>
    <p:extLst>
      <p:ext uri="{BB962C8B-B14F-4D97-AF65-F5344CB8AC3E}">
        <p14:creationId xmlns:p14="http://schemas.microsoft.com/office/powerpoint/2010/main" val="396821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normAutofit/>
          </a:bodyPr>
          <a:lstStyle/>
          <a:p>
            <a:r>
              <a:rPr lang="en-US" sz="1400" dirty="0"/>
              <a:t>Figure C.1. Comparison of estimated B0 (t) with MMB (top left), estimated number of recruits (top right), and MMB/B0 ratio (bottom left)  for scenarios (Sc.) 18_0 (green line, up to 2017/18 data), 19_0 (up to 2018/19 data), 19_1, and 19_2a model fits in the </a:t>
            </a:r>
            <a:r>
              <a:rPr lang="en-US" sz="1400" dirty="0">
                <a:solidFill>
                  <a:srgbClr val="FF0000"/>
                </a:solidFill>
              </a:rPr>
              <a:t>EAG</a:t>
            </a:r>
            <a:r>
              <a:rPr lang="en-US" sz="1400" dirty="0"/>
              <a:t>.</a:t>
            </a:r>
          </a:p>
        </p:txBody>
      </p:sp>
      <p:sp>
        <p:nvSpPr>
          <p:cNvPr id="3" name="Slide Number Placeholder 2"/>
          <p:cNvSpPr>
            <a:spLocks noGrp="1"/>
          </p:cNvSpPr>
          <p:nvPr>
            <p:ph type="sldNum" sz="quarter" idx="12"/>
          </p:nvPr>
        </p:nvSpPr>
        <p:spPr>
          <a:xfrm>
            <a:off x="8077200" y="152400"/>
            <a:ext cx="941203" cy="301752"/>
          </a:xfrm>
        </p:spPr>
        <p:txBody>
          <a:bodyPr/>
          <a:lstStyle/>
          <a:p>
            <a:fld id="{28D1B9BE-D941-4EEF-A5AD-4384CF3F4BCC}" type="slidenum">
              <a:rPr lang="en-US" smtClean="0"/>
              <a:pPr/>
              <a:t>45</a:t>
            </a:fld>
            <a:endParaRPr lang="en-US" dirty="0"/>
          </a:p>
        </p:txBody>
      </p:sp>
      <p:pic>
        <p:nvPicPr>
          <p:cNvPr id="7" name="Picture 6">
            <a:extLst>
              <a:ext uri="{FF2B5EF4-FFF2-40B4-BE49-F238E27FC236}">
                <a16:creationId xmlns:a16="http://schemas.microsoft.com/office/drawing/2014/main" id="{D2135112-10E2-4C3C-85B0-1B5BC4704A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610599" cy="5486400"/>
          </a:xfrm>
          <a:prstGeom prst="rect">
            <a:avLst/>
          </a:prstGeom>
          <a:noFill/>
          <a:ln>
            <a:noFill/>
          </a:ln>
        </p:spPr>
      </p:pic>
    </p:spTree>
    <p:extLst>
      <p:ext uri="{BB962C8B-B14F-4D97-AF65-F5344CB8AC3E}">
        <p14:creationId xmlns:p14="http://schemas.microsoft.com/office/powerpoint/2010/main" val="515386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
            <a:ext cx="7315200" cy="838199"/>
          </a:xfrm>
        </p:spPr>
        <p:txBody>
          <a:bodyPr>
            <a:normAutofit/>
          </a:bodyPr>
          <a:lstStyle/>
          <a:p>
            <a:r>
              <a:rPr lang="en-US" sz="1400" dirty="0"/>
              <a:t>Figure C.2. Comparison of estimated B0 (t) with MMB (top left), estimated number of recruits (top right), and MMB/B0 ratio (bottom left) for scenarios (Sc.) 18_0 (green line, up to 2017/18 data), 19_0 (up to 2018/19 data), 19_1, and 19_2a model fits in the </a:t>
            </a:r>
            <a:r>
              <a:rPr lang="en-US" sz="1400" dirty="0">
                <a:solidFill>
                  <a:srgbClr val="FF0000"/>
                </a:solidFill>
              </a:rPr>
              <a:t>WAG</a:t>
            </a:r>
            <a:r>
              <a:rPr lang="en-US" sz="1400" dirty="0"/>
              <a:t>.</a:t>
            </a:r>
          </a:p>
        </p:txBody>
      </p:sp>
      <p:sp>
        <p:nvSpPr>
          <p:cNvPr id="3" name="Slide Number Placeholder 2"/>
          <p:cNvSpPr>
            <a:spLocks noGrp="1"/>
          </p:cNvSpPr>
          <p:nvPr>
            <p:ph type="sldNum" sz="quarter" idx="12"/>
          </p:nvPr>
        </p:nvSpPr>
        <p:spPr>
          <a:xfrm>
            <a:off x="8077200" y="152400"/>
            <a:ext cx="941203" cy="301752"/>
          </a:xfrm>
        </p:spPr>
        <p:txBody>
          <a:bodyPr/>
          <a:lstStyle/>
          <a:p>
            <a:fld id="{28D1B9BE-D941-4EEF-A5AD-4384CF3F4BCC}" type="slidenum">
              <a:rPr lang="en-US" smtClean="0"/>
              <a:pPr/>
              <a:t>46</a:t>
            </a:fld>
            <a:endParaRPr lang="en-US" dirty="0"/>
          </a:p>
        </p:txBody>
      </p:sp>
      <p:pic>
        <p:nvPicPr>
          <p:cNvPr id="5" name="Picture 4">
            <a:extLst>
              <a:ext uri="{FF2B5EF4-FFF2-40B4-BE49-F238E27FC236}">
                <a16:creationId xmlns:a16="http://schemas.microsoft.com/office/drawing/2014/main" id="{33D15527-F33D-4E09-A46B-23A70A73DA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599"/>
            <a:ext cx="8382000" cy="5715001"/>
          </a:xfrm>
          <a:prstGeom prst="rect">
            <a:avLst/>
          </a:prstGeom>
          <a:noFill/>
          <a:ln>
            <a:noFill/>
          </a:ln>
        </p:spPr>
      </p:pic>
    </p:spTree>
    <p:extLst>
      <p:ext uri="{BB962C8B-B14F-4D97-AF65-F5344CB8AC3E}">
        <p14:creationId xmlns:p14="http://schemas.microsoft.com/office/powerpoint/2010/main" val="3842966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7848600" cy="1154097"/>
          </a:xfrm>
        </p:spPr>
        <p:txBody>
          <a:bodyPr>
            <a:noAutofit/>
          </a:bodyPr>
          <a:lstStyle/>
          <a:p>
            <a:r>
              <a:rPr lang="en-US" sz="1800" dirty="0"/>
              <a:t>Table 12. Negative log-likelihood values for scenarios (Sc) 19_0 (base), 19_1 (observer CPUE with reduced number of gear codes), and 19_2a (observer CPUE with Year:Area interaction) in the </a:t>
            </a:r>
            <a:r>
              <a:rPr lang="en-US" sz="1800" dirty="0">
                <a:solidFill>
                  <a:srgbClr val="FF0000"/>
                </a:solidFill>
              </a:rPr>
              <a:t>EAG</a:t>
            </a:r>
            <a:r>
              <a:rPr lang="en-US" sz="1800" dirty="0"/>
              <a:t>.  </a:t>
            </a:r>
          </a:p>
        </p:txBody>
      </p:sp>
      <p:sp>
        <p:nvSpPr>
          <p:cNvPr id="3" name="Slide Number Placeholder 2"/>
          <p:cNvSpPr>
            <a:spLocks noGrp="1"/>
          </p:cNvSpPr>
          <p:nvPr>
            <p:ph type="sldNum" sz="quarter" idx="12"/>
          </p:nvPr>
        </p:nvSpPr>
        <p:spPr/>
        <p:txBody>
          <a:bodyPr/>
          <a:lstStyle/>
          <a:p>
            <a:fld id="{28D1B9BE-D941-4EEF-A5AD-4384CF3F4BCC}" type="slidenum">
              <a:rPr lang="en-US" smtClean="0"/>
              <a:pPr/>
              <a:t>47</a:t>
            </a:fld>
            <a:endParaRPr lang="en-US" dirty="0"/>
          </a:p>
        </p:txBody>
      </p:sp>
      <p:graphicFrame>
        <p:nvGraphicFramePr>
          <p:cNvPr id="4" name="Table 3">
            <a:extLst>
              <a:ext uri="{FF2B5EF4-FFF2-40B4-BE49-F238E27FC236}">
                <a16:creationId xmlns:a16="http://schemas.microsoft.com/office/drawing/2014/main" id="{C83AE57B-59C2-444F-9A21-0D75F8199BFC}"/>
              </a:ext>
            </a:extLst>
          </p:cNvPr>
          <p:cNvGraphicFramePr>
            <a:graphicFrameLocks noGrp="1"/>
          </p:cNvGraphicFramePr>
          <p:nvPr>
            <p:extLst>
              <p:ext uri="{D42A27DB-BD31-4B8C-83A1-F6EECF244321}">
                <p14:modId xmlns:p14="http://schemas.microsoft.com/office/powerpoint/2010/main" val="3940713239"/>
              </p:ext>
            </p:extLst>
          </p:nvPr>
        </p:nvGraphicFramePr>
        <p:xfrm>
          <a:off x="838200" y="1524000"/>
          <a:ext cx="7162800" cy="4768952"/>
        </p:xfrm>
        <a:graphic>
          <a:graphicData uri="http://schemas.openxmlformats.org/drawingml/2006/table">
            <a:tbl>
              <a:tblPr firstRow="1" firstCol="1" bandRow="1">
                <a:tableStyleId>{5C22544A-7EE6-4342-B048-85BDC9FD1C3A}</a:tableStyleId>
              </a:tblPr>
              <a:tblGrid>
                <a:gridCol w="2781960">
                  <a:extLst>
                    <a:ext uri="{9D8B030D-6E8A-4147-A177-3AD203B41FA5}">
                      <a16:colId xmlns:a16="http://schemas.microsoft.com/office/drawing/2014/main" val="2767564459"/>
                    </a:ext>
                  </a:extLst>
                </a:gridCol>
                <a:gridCol w="1081871">
                  <a:extLst>
                    <a:ext uri="{9D8B030D-6E8A-4147-A177-3AD203B41FA5}">
                      <a16:colId xmlns:a16="http://schemas.microsoft.com/office/drawing/2014/main" val="4121241841"/>
                    </a:ext>
                  </a:extLst>
                </a:gridCol>
                <a:gridCol w="1623987">
                  <a:extLst>
                    <a:ext uri="{9D8B030D-6E8A-4147-A177-3AD203B41FA5}">
                      <a16:colId xmlns:a16="http://schemas.microsoft.com/office/drawing/2014/main" val="759832563"/>
                    </a:ext>
                  </a:extLst>
                </a:gridCol>
                <a:gridCol w="1674982">
                  <a:extLst>
                    <a:ext uri="{9D8B030D-6E8A-4147-A177-3AD203B41FA5}">
                      <a16:colId xmlns:a16="http://schemas.microsoft.com/office/drawing/2014/main" val="1277896979"/>
                    </a:ext>
                  </a:extLst>
                </a:gridCol>
              </a:tblGrid>
              <a:tr h="481987">
                <a:tc>
                  <a:txBody>
                    <a:bodyPr/>
                    <a:lstStyle/>
                    <a:p>
                      <a:pPr marL="0" marR="0">
                        <a:spcBef>
                          <a:spcPts val="0"/>
                        </a:spcBef>
                        <a:spcAft>
                          <a:spcPts val="1000"/>
                        </a:spcAft>
                      </a:pPr>
                      <a:r>
                        <a:rPr lang="en-US" sz="1600" dirty="0">
                          <a:effectLst/>
                        </a:rPr>
                        <a:t>Likelihood Component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5879" marR="65879" marT="0" marB="0"/>
                </a:tc>
                <a:tc>
                  <a:txBody>
                    <a:bodyPr/>
                    <a:lstStyle/>
                    <a:p>
                      <a:pPr marL="0" marR="0" algn="ctr">
                        <a:spcBef>
                          <a:spcPts val="0"/>
                        </a:spcBef>
                        <a:spcAft>
                          <a:spcPts val="0"/>
                        </a:spcAft>
                      </a:pPr>
                      <a:r>
                        <a:rPr lang="en-US" sz="1600" dirty="0">
                          <a:effectLst/>
                        </a:rPr>
                        <a:t>Sc 19_0</a:t>
                      </a:r>
                      <a:endParaRPr lang="en-US" sz="1600" dirty="0">
                        <a:effectLst/>
                        <a:latin typeface="Times New Roman" panose="02020603050405020304" pitchFamily="18" charset="0"/>
                        <a:ea typeface="Times New Roman" panose="02020603050405020304" pitchFamily="18" charset="0"/>
                      </a:endParaRPr>
                    </a:p>
                  </a:txBody>
                  <a:tcPr marL="65879" marR="65879" marT="0" marB="0"/>
                </a:tc>
                <a:tc>
                  <a:txBody>
                    <a:bodyPr/>
                    <a:lstStyle/>
                    <a:p>
                      <a:pPr marL="0" marR="0" algn="ctr">
                        <a:spcBef>
                          <a:spcPts val="0"/>
                        </a:spcBef>
                        <a:spcAft>
                          <a:spcPts val="0"/>
                        </a:spcAft>
                      </a:pPr>
                      <a:r>
                        <a:rPr lang="en-US" sz="1600" dirty="0">
                          <a:effectLst/>
                        </a:rPr>
                        <a:t>Sc 19_1</a:t>
                      </a:r>
                      <a:endParaRPr lang="en-US" sz="1600" dirty="0">
                        <a:effectLst/>
                        <a:latin typeface="Times New Roman" panose="02020603050405020304" pitchFamily="18" charset="0"/>
                        <a:ea typeface="Times New Roman" panose="02020603050405020304" pitchFamily="18" charset="0"/>
                      </a:endParaRPr>
                    </a:p>
                  </a:txBody>
                  <a:tcPr marL="65879" marR="65879" marT="0" marB="0"/>
                </a:tc>
                <a:tc>
                  <a:txBody>
                    <a:bodyPr/>
                    <a:lstStyle/>
                    <a:p>
                      <a:pPr marL="0" marR="0" algn="ctr">
                        <a:spcBef>
                          <a:spcPts val="0"/>
                        </a:spcBef>
                        <a:spcAft>
                          <a:spcPts val="0"/>
                        </a:spcAft>
                      </a:pPr>
                      <a:r>
                        <a:rPr lang="en-US" sz="1600" dirty="0">
                          <a:effectLst/>
                        </a:rPr>
                        <a:t>Sc 19_2a</a:t>
                      </a:r>
                      <a:endParaRPr lang="en-US" sz="1600" dirty="0">
                        <a:effectLst/>
                        <a:latin typeface="Times New Roman" panose="02020603050405020304" pitchFamily="18" charset="0"/>
                        <a:ea typeface="Times New Roman" panose="02020603050405020304" pitchFamily="18" charset="0"/>
                      </a:endParaRPr>
                    </a:p>
                  </a:txBody>
                  <a:tcPr marL="65879" marR="65879" marT="0" marB="0"/>
                </a:tc>
                <a:extLst>
                  <a:ext uri="{0D108BD9-81ED-4DB2-BD59-A6C34878D82A}">
                    <a16:rowId xmlns:a16="http://schemas.microsoft.com/office/drawing/2014/main" val="1183032861"/>
                  </a:ext>
                </a:extLst>
              </a:tr>
              <a:tr h="676958">
                <a:tc>
                  <a:txBody>
                    <a:bodyPr/>
                    <a:lstStyle/>
                    <a:p>
                      <a:pPr marL="0" marR="0">
                        <a:spcBef>
                          <a:spcPts val="0"/>
                        </a:spcBef>
                        <a:spcAft>
                          <a:spcPts val="0"/>
                        </a:spcAft>
                      </a:pPr>
                      <a:r>
                        <a:rPr lang="en-US" sz="1600" dirty="0">
                          <a:effectLst/>
                        </a:rPr>
                        <a:t>Number of  free parameters</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2178559965"/>
                  </a:ext>
                </a:extLst>
              </a:tr>
              <a:tr h="401656">
                <a:tc>
                  <a:txBody>
                    <a:bodyPr/>
                    <a:lstStyle/>
                    <a:p>
                      <a:pPr marL="0" marR="0">
                        <a:spcBef>
                          <a:spcPts val="0"/>
                        </a:spcBef>
                        <a:spcAft>
                          <a:spcPts val="0"/>
                        </a:spcAft>
                      </a:pPr>
                      <a:r>
                        <a:rPr lang="en-US" sz="1600" dirty="0">
                          <a:effectLst/>
                        </a:rPr>
                        <a:t>Retlencomp</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-1251.82</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-1251.74</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-1250.70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1083233559"/>
                  </a:ext>
                </a:extLst>
              </a:tr>
              <a:tr h="401656">
                <a:tc>
                  <a:txBody>
                    <a:bodyPr/>
                    <a:lstStyle/>
                    <a:p>
                      <a:pPr marL="0" marR="0">
                        <a:spcBef>
                          <a:spcPts val="0"/>
                        </a:spcBef>
                        <a:spcAft>
                          <a:spcPts val="0"/>
                        </a:spcAft>
                      </a:pPr>
                      <a:r>
                        <a:rPr lang="en-US" sz="1600" dirty="0">
                          <a:effectLst/>
                        </a:rPr>
                        <a:t>Totallencomp</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-1363.48</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-1363.84</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-1380.79</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2934085117"/>
                  </a:ext>
                </a:extLst>
              </a:tr>
              <a:tr h="250876">
                <a:tc>
                  <a:txBody>
                    <a:bodyPr/>
                    <a:lstStyle/>
                    <a:p>
                      <a:pPr marL="0" marR="0">
                        <a:spcBef>
                          <a:spcPts val="0"/>
                        </a:spcBef>
                        <a:spcAft>
                          <a:spcPts val="0"/>
                        </a:spcAft>
                      </a:pPr>
                      <a:r>
                        <a:rPr lang="en-US" sz="1600" dirty="0">
                          <a:effectLst/>
                        </a:rPr>
                        <a:t>Observer cpue</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-3.88</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-3.55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4.03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931520171"/>
                  </a:ext>
                </a:extLst>
              </a:tr>
              <a:tr h="250876">
                <a:tc>
                  <a:txBody>
                    <a:bodyPr/>
                    <a:lstStyle/>
                    <a:p>
                      <a:pPr marL="0" marR="0">
                        <a:spcBef>
                          <a:spcPts val="0"/>
                        </a:spcBef>
                        <a:spcAft>
                          <a:spcPts val="0"/>
                        </a:spcAft>
                      </a:pPr>
                      <a:r>
                        <a:rPr lang="en-US" sz="1600" dirty="0">
                          <a:effectLst/>
                        </a:rPr>
                        <a:t>RetdcatchB</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7.35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7.36</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7.82</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2857252709"/>
                  </a:ext>
                </a:extLst>
              </a:tr>
              <a:tr h="250876">
                <a:tc>
                  <a:txBody>
                    <a:bodyPr/>
                    <a:lstStyle/>
                    <a:p>
                      <a:pPr marL="0" marR="0">
                        <a:spcBef>
                          <a:spcPts val="0"/>
                        </a:spcBef>
                        <a:spcAft>
                          <a:spcPts val="0"/>
                        </a:spcAft>
                      </a:pPr>
                      <a:r>
                        <a:rPr lang="en-US" sz="1600" dirty="0">
                          <a:effectLst/>
                        </a:rPr>
                        <a:t>TotalcatchB</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22.53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22.53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22.80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647677236"/>
                  </a:ext>
                </a:extLst>
              </a:tr>
              <a:tr h="250876">
                <a:tc>
                  <a:txBody>
                    <a:bodyPr/>
                    <a:lstStyle/>
                    <a:p>
                      <a:pPr marL="0" marR="0">
                        <a:spcBef>
                          <a:spcPts val="0"/>
                        </a:spcBef>
                        <a:spcAft>
                          <a:spcPts val="0"/>
                        </a:spcAft>
                      </a:pPr>
                      <a:r>
                        <a:rPr lang="en-US" sz="1600" dirty="0">
                          <a:effectLst/>
                        </a:rPr>
                        <a:t>GdiscdcatchB</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1286859332"/>
                  </a:ext>
                </a:extLst>
              </a:tr>
              <a:tr h="250876">
                <a:tc>
                  <a:txBody>
                    <a:bodyPr/>
                    <a:lstStyle/>
                    <a:p>
                      <a:pPr marL="0" marR="0">
                        <a:spcBef>
                          <a:spcPts val="0"/>
                        </a:spcBef>
                        <a:spcAft>
                          <a:spcPts val="0"/>
                        </a:spcAft>
                      </a:pPr>
                      <a:r>
                        <a:rPr lang="en-US" sz="1600" dirty="0">
                          <a:effectLst/>
                        </a:rPr>
                        <a:t>Rec_dev</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7.55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7.53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6.42</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112211966"/>
                  </a:ext>
                </a:extLst>
              </a:tr>
              <a:tr h="250876">
                <a:tc>
                  <a:txBody>
                    <a:bodyPr/>
                    <a:lstStyle/>
                    <a:p>
                      <a:pPr marL="0" marR="0">
                        <a:spcBef>
                          <a:spcPts val="0"/>
                        </a:spcBef>
                        <a:spcAft>
                          <a:spcPts val="0"/>
                        </a:spcAft>
                      </a:pPr>
                      <a:r>
                        <a:rPr lang="en-US" sz="1600" dirty="0">
                          <a:effectLst/>
                        </a:rPr>
                        <a:t>Pot F_dev</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0.01</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0.01</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0.01</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714575651"/>
                  </a:ext>
                </a:extLst>
              </a:tr>
              <a:tr h="250876">
                <a:tc>
                  <a:txBody>
                    <a:bodyPr/>
                    <a:lstStyle/>
                    <a:p>
                      <a:pPr marL="0" marR="0">
                        <a:spcBef>
                          <a:spcPts val="0"/>
                        </a:spcBef>
                        <a:spcAft>
                          <a:spcPts val="0"/>
                        </a:spcAft>
                      </a:pPr>
                      <a:r>
                        <a:rPr lang="en-US" sz="1600" dirty="0">
                          <a:effectLst/>
                        </a:rPr>
                        <a:t>Gbyc_F_dev</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2919698829"/>
                  </a:ext>
                </a:extLst>
              </a:tr>
              <a:tr h="250876">
                <a:tc>
                  <a:txBody>
                    <a:bodyPr/>
                    <a:lstStyle/>
                    <a:p>
                      <a:pPr marL="0" marR="0">
                        <a:spcBef>
                          <a:spcPts val="0"/>
                        </a:spcBef>
                        <a:spcAft>
                          <a:spcPts val="0"/>
                        </a:spcAft>
                      </a:pPr>
                      <a:r>
                        <a:rPr lang="en-US" sz="1600" dirty="0">
                          <a:effectLst/>
                        </a:rPr>
                        <a:t>Tag</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2692.49</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2692.48</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2692.15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4085319837"/>
                  </a:ext>
                </a:extLst>
              </a:tr>
              <a:tr h="297935">
                <a:tc>
                  <a:txBody>
                    <a:bodyPr/>
                    <a:lstStyle/>
                    <a:p>
                      <a:pPr marL="0" marR="0">
                        <a:spcBef>
                          <a:spcPts val="0"/>
                        </a:spcBef>
                        <a:spcAft>
                          <a:spcPts val="0"/>
                        </a:spcAft>
                      </a:pPr>
                      <a:r>
                        <a:rPr lang="en-US" sz="1600" dirty="0">
                          <a:effectLst/>
                        </a:rPr>
                        <a:t>Fishery cpue</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-2.2896</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-2.2935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-2.835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2994716055"/>
                  </a:ext>
                </a:extLst>
              </a:tr>
              <a:tr h="250876">
                <a:tc>
                  <a:txBody>
                    <a:bodyPr/>
                    <a:lstStyle/>
                    <a:p>
                      <a:pPr marL="0" marR="0">
                        <a:spcBef>
                          <a:spcPts val="0"/>
                        </a:spcBef>
                        <a:spcAft>
                          <a:spcPts val="0"/>
                        </a:spcAft>
                      </a:pPr>
                      <a:r>
                        <a:rPr lang="en-US" sz="1600" dirty="0">
                          <a:effectLst/>
                        </a:rPr>
                        <a:t>RetcatchN</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0.0065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0.0065</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0.0048</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extLst>
                  <a:ext uri="{0D108BD9-81ED-4DB2-BD59-A6C34878D82A}">
                    <a16:rowId xmlns:a16="http://schemas.microsoft.com/office/drawing/2014/main" val="143434099"/>
                  </a:ext>
                </a:extLst>
              </a:tr>
              <a:tr h="250876">
                <a:tc>
                  <a:txBody>
                    <a:bodyPr/>
                    <a:lstStyle/>
                    <a:p>
                      <a:pPr marL="0" marR="0">
                        <a:spcBef>
                          <a:spcPts val="0"/>
                        </a:spcBef>
                        <a:spcAft>
                          <a:spcPts val="0"/>
                        </a:spcAft>
                      </a:pPr>
                      <a:r>
                        <a:rPr lang="en-US" sz="1600" dirty="0">
                          <a:effectLst/>
                        </a:rPr>
                        <a:t>Total</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108.50</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108.52</a:t>
                      </a:r>
                      <a:endParaRPr lang="en-US" sz="1600" dirty="0">
                        <a:effectLst/>
                        <a:latin typeface="Times New Roman" panose="02020603050405020304" pitchFamily="18" charset="0"/>
                        <a:ea typeface="Times New Roman" panose="02020603050405020304" pitchFamily="18" charset="0"/>
                      </a:endParaRPr>
                    </a:p>
                  </a:txBody>
                  <a:tcPr marL="65879" marR="65879" marT="0" marB="0" anchor="b"/>
                </a:tc>
                <a:tc>
                  <a:txBody>
                    <a:bodyPr/>
                    <a:lstStyle/>
                    <a:p>
                      <a:pPr marL="0" marR="0" algn="ctr">
                        <a:spcBef>
                          <a:spcPts val="0"/>
                        </a:spcBef>
                        <a:spcAft>
                          <a:spcPts val="0"/>
                        </a:spcAft>
                      </a:pPr>
                      <a:r>
                        <a:rPr lang="en-US" sz="1600" dirty="0">
                          <a:effectLst/>
                        </a:rPr>
                        <a:t>98.94</a:t>
                      </a:r>
                      <a:endParaRPr lang="en-US" sz="1600" dirty="0">
                        <a:effectLst/>
                        <a:latin typeface="Times New Roman" panose="02020603050405020304" pitchFamily="18" charset="0"/>
                        <a:ea typeface="Times New Roman" panose="02020603050405020304" pitchFamily="18" charset="0"/>
                      </a:endParaRPr>
                    </a:p>
                  </a:txBody>
                  <a:tcPr marL="65879" marR="65879" marT="0" marB="0"/>
                </a:tc>
                <a:extLst>
                  <a:ext uri="{0D108BD9-81ED-4DB2-BD59-A6C34878D82A}">
                    <a16:rowId xmlns:a16="http://schemas.microsoft.com/office/drawing/2014/main" val="2286163248"/>
                  </a:ext>
                </a:extLst>
              </a:tr>
            </a:tbl>
          </a:graphicData>
        </a:graphic>
      </p:graphicFrame>
    </p:spTree>
    <p:extLst>
      <p:ext uri="{BB962C8B-B14F-4D97-AF65-F5344CB8AC3E}">
        <p14:creationId xmlns:p14="http://schemas.microsoft.com/office/powerpoint/2010/main" val="3996526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500"/>
            <a:ext cx="8153400" cy="1154097"/>
          </a:xfrm>
        </p:spPr>
        <p:txBody>
          <a:bodyPr>
            <a:normAutofit fontScale="90000"/>
          </a:bodyPr>
          <a:lstStyle/>
          <a:p>
            <a:r>
              <a:rPr lang="en-US" sz="2400" dirty="0"/>
              <a:t>Table 21. Negative log-likelihood values for scenarios (Sc) 19_0 (base), 19_1 (observer CPUE with reduced number of gear codes), and 19_2 (observer CPUE with Year:Area interaction) in the </a:t>
            </a:r>
            <a:r>
              <a:rPr lang="en-US" sz="2400" dirty="0">
                <a:solidFill>
                  <a:srgbClr val="FF0000"/>
                </a:solidFill>
              </a:rPr>
              <a:t>WAG</a:t>
            </a:r>
            <a:r>
              <a:rPr lang="en-US" sz="2400" dirty="0"/>
              <a:t>. </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28D1B9BE-D941-4EEF-A5AD-4384CF3F4BCC}" type="slidenum">
              <a:rPr lang="en-US" smtClean="0"/>
              <a:pPr/>
              <a:t>48</a:t>
            </a:fld>
            <a:endParaRPr lang="en-US" dirty="0"/>
          </a:p>
        </p:txBody>
      </p:sp>
      <p:graphicFrame>
        <p:nvGraphicFramePr>
          <p:cNvPr id="4" name="Table 3">
            <a:extLst>
              <a:ext uri="{FF2B5EF4-FFF2-40B4-BE49-F238E27FC236}">
                <a16:creationId xmlns:a16="http://schemas.microsoft.com/office/drawing/2014/main" id="{4E69B2B8-7AB3-40D3-8988-BD37BBADFFE8}"/>
              </a:ext>
            </a:extLst>
          </p:cNvPr>
          <p:cNvGraphicFramePr>
            <a:graphicFrameLocks noGrp="1"/>
          </p:cNvGraphicFramePr>
          <p:nvPr>
            <p:extLst>
              <p:ext uri="{D42A27DB-BD31-4B8C-83A1-F6EECF244321}">
                <p14:modId xmlns:p14="http://schemas.microsoft.com/office/powerpoint/2010/main" val="2842432149"/>
              </p:ext>
            </p:extLst>
          </p:nvPr>
        </p:nvGraphicFramePr>
        <p:xfrm>
          <a:off x="533400" y="1828801"/>
          <a:ext cx="8077200" cy="4972207"/>
        </p:xfrm>
        <a:graphic>
          <a:graphicData uri="http://schemas.openxmlformats.org/drawingml/2006/table">
            <a:tbl>
              <a:tblPr firstRow="1" firstCol="1" bandRow="1">
                <a:tableStyleId>{5C22544A-7EE6-4342-B048-85BDC9FD1C3A}</a:tableStyleId>
              </a:tblPr>
              <a:tblGrid>
                <a:gridCol w="3137102">
                  <a:extLst>
                    <a:ext uri="{9D8B030D-6E8A-4147-A177-3AD203B41FA5}">
                      <a16:colId xmlns:a16="http://schemas.microsoft.com/office/drawing/2014/main" val="83529086"/>
                    </a:ext>
                  </a:extLst>
                </a:gridCol>
                <a:gridCol w="1219984">
                  <a:extLst>
                    <a:ext uri="{9D8B030D-6E8A-4147-A177-3AD203B41FA5}">
                      <a16:colId xmlns:a16="http://schemas.microsoft.com/office/drawing/2014/main" val="3418158273"/>
                    </a:ext>
                  </a:extLst>
                </a:gridCol>
                <a:gridCol w="1831304">
                  <a:extLst>
                    <a:ext uri="{9D8B030D-6E8A-4147-A177-3AD203B41FA5}">
                      <a16:colId xmlns:a16="http://schemas.microsoft.com/office/drawing/2014/main" val="1494991110"/>
                    </a:ext>
                  </a:extLst>
                </a:gridCol>
                <a:gridCol w="1888810">
                  <a:extLst>
                    <a:ext uri="{9D8B030D-6E8A-4147-A177-3AD203B41FA5}">
                      <a16:colId xmlns:a16="http://schemas.microsoft.com/office/drawing/2014/main" val="3690587463"/>
                    </a:ext>
                  </a:extLst>
                </a:gridCol>
              </a:tblGrid>
              <a:tr h="457199">
                <a:tc>
                  <a:txBody>
                    <a:bodyPr/>
                    <a:lstStyle/>
                    <a:p>
                      <a:pPr marL="0" marR="0">
                        <a:spcBef>
                          <a:spcPts val="0"/>
                        </a:spcBef>
                        <a:spcAft>
                          <a:spcPts val="1000"/>
                        </a:spcAft>
                      </a:pPr>
                      <a:r>
                        <a:rPr lang="en-US" sz="1600" dirty="0">
                          <a:effectLst/>
                        </a:rPr>
                        <a:t>Likelihood Component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Sc 19_0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Sc 19_1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Sc 19_2</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5737702"/>
                  </a:ext>
                </a:extLst>
              </a:tr>
              <a:tr h="802247">
                <a:tc>
                  <a:txBody>
                    <a:bodyPr/>
                    <a:lstStyle/>
                    <a:p>
                      <a:pPr marL="0" marR="0">
                        <a:spcBef>
                          <a:spcPts val="0"/>
                        </a:spcBef>
                        <a:spcAft>
                          <a:spcPts val="0"/>
                        </a:spcAft>
                      </a:pPr>
                      <a:r>
                        <a:rPr lang="en-US" sz="1600" dirty="0">
                          <a:effectLst/>
                        </a:rPr>
                        <a:t>Number of  free parameters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74780647"/>
                  </a:ext>
                </a:extLst>
              </a:tr>
              <a:tr h="285597">
                <a:tc>
                  <a:txBody>
                    <a:bodyPr/>
                    <a:lstStyle/>
                    <a:p>
                      <a:pPr marL="0" marR="0">
                        <a:spcBef>
                          <a:spcPts val="0"/>
                        </a:spcBef>
                        <a:spcAft>
                          <a:spcPts val="0"/>
                        </a:spcAft>
                      </a:pPr>
                      <a:r>
                        <a:rPr lang="en-US" sz="1600" dirty="0">
                          <a:effectLst/>
                        </a:rPr>
                        <a:t>Retlencomp</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-1204.90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-1204.75</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-1205.02</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58747077"/>
                  </a:ext>
                </a:extLst>
              </a:tr>
              <a:tr h="285597">
                <a:tc>
                  <a:txBody>
                    <a:bodyPr/>
                    <a:lstStyle/>
                    <a:p>
                      <a:pPr marL="0" marR="0">
                        <a:spcBef>
                          <a:spcPts val="0"/>
                        </a:spcBef>
                        <a:spcAft>
                          <a:spcPts val="0"/>
                        </a:spcAft>
                      </a:pPr>
                      <a:r>
                        <a:rPr lang="en-US" sz="1600" dirty="0">
                          <a:effectLst/>
                        </a:rPr>
                        <a:t>Totallencomp</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-1511.17</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-1511.61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-1518.91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08219077"/>
                  </a:ext>
                </a:extLst>
              </a:tr>
              <a:tr h="285597">
                <a:tc>
                  <a:txBody>
                    <a:bodyPr/>
                    <a:lstStyle/>
                    <a:p>
                      <a:pPr marL="0" marR="0">
                        <a:spcBef>
                          <a:spcPts val="0"/>
                        </a:spcBef>
                        <a:spcAft>
                          <a:spcPts val="0"/>
                        </a:spcAft>
                      </a:pPr>
                      <a:r>
                        <a:rPr lang="en-US" sz="1600" dirty="0">
                          <a:effectLst/>
                        </a:rPr>
                        <a:t>Observer cpue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-12.08</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-11.23</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-6.10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80801654"/>
                  </a:ext>
                </a:extLst>
              </a:tr>
              <a:tr h="285597">
                <a:tc>
                  <a:txBody>
                    <a:bodyPr/>
                    <a:lstStyle/>
                    <a:p>
                      <a:pPr marL="0" marR="0">
                        <a:spcBef>
                          <a:spcPts val="0"/>
                        </a:spcBef>
                        <a:spcAft>
                          <a:spcPts val="0"/>
                        </a:spcAft>
                      </a:pPr>
                      <a:r>
                        <a:rPr lang="en-US" sz="1600" dirty="0">
                          <a:effectLst/>
                        </a:rPr>
                        <a:t>RetdcatchB</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4.93</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5.51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33662613"/>
                  </a:ext>
                </a:extLst>
              </a:tr>
              <a:tr h="285597">
                <a:tc>
                  <a:txBody>
                    <a:bodyPr/>
                    <a:lstStyle/>
                    <a:p>
                      <a:pPr marL="0" marR="0">
                        <a:spcBef>
                          <a:spcPts val="0"/>
                        </a:spcBef>
                        <a:spcAft>
                          <a:spcPts val="0"/>
                        </a:spcAft>
                      </a:pPr>
                      <a:r>
                        <a:rPr lang="en-US" sz="1600" dirty="0">
                          <a:effectLst/>
                        </a:rPr>
                        <a:t>TotalcatchB</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45.31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45.31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45.56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76239824"/>
                  </a:ext>
                </a:extLst>
              </a:tr>
              <a:tr h="285597">
                <a:tc>
                  <a:txBody>
                    <a:bodyPr/>
                    <a:lstStyle/>
                    <a:p>
                      <a:pPr marL="0" marR="0">
                        <a:spcBef>
                          <a:spcPts val="0"/>
                        </a:spcBef>
                        <a:spcAft>
                          <a:spcPts val="0"/>
                        </a:spcAft>
                      </a:pPr>
                      <a:r>
                        <a:rPr lang="en-US" sz="1600" dirty="0">
                          <a:effectLst/>
                        </a:rPr>
                        <a:t>GdiscdcatchB</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85138973"/>
                  </a:ext>
                </a:extLst>
              </a:tr>
              <a:tr h="285597">
                <a:tc>
                  <a:txBody>
                    <a:bodyPr/>
                    <a:lstStyle/>
                    <a:p>
                      <a:pPr marL="0" marR="0">
                        <a:spcBef>
                          <a:spcPts val="0"/>
                        </a:spcBef>
                        <a:spcAft>
                          <a:spcPts val="0"/>
                        </a:spcAft>
                      </a:pPr>
                      <a:r>
                        <a:rPr lang="en-US" sz="1600" dirty="0">
                          <a:effectLst/>
                        </a:rPr>
                        <a:t>Rec_dev</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4.62</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61895777"/>
                  </a:ext>
                </a:extLst>
              </a:tr>
              <a:tr h="285597">
                <a:tc>
                  <a:txBody>
                    <a:bodyPr/>
                    <a:lstStyle/>
                    <a:p>
                      <a:pPr marL="0" marR="0">
                        <a:spcBef>
                          <a:spcPts val="0"/>
                        </a:spcBef>
                        <a:spcAft>
                          <a:spcPts val="0"/>
                        </a:spcAft>
                      </a:pPr>
                      <a:r>
                        <a:rPr lang="en-US" sz="1600" dirty="0">
                          <a:effectLst/>
                        </a:rPr>
                        <a:t>Pot F_dev</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0.03</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0853543"/>
                  </a:ext>
                </a:extLst>
              </a:tr>
              <a:tr h="285597">
                <a:tc>
                  <a:txBody>
                    <a:bodyPr/>
                    <a:lstStyle/>
                    <a:p>
                      <a:pPr marL="0" marR="0">
                        <a:spcBef>
                          <a:spcPts val="0"/>
                        </a:spcBef>
                        <a:spcAft>
                          <a:spcPts val="0"/>
                        </a:spcAft>
                      </a:pPr>
                      <a:r>
                        <a:rPr lang="en-US" sz="1600" dirty="0">
                          <a:effectLst/>
                        </a:rPr>
                        <a:t>Gbyc_F_dev</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0.04</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0.04</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0.04</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85105196"/>
                  </a:ext>
                </a:extLst>
              </a:tr>
              <a:tr h="285597">
                <a:tc>
                  <a:txBody>
                    <a:bodyPr/>
                    <a:lstStyle/>
                    <a:p>
                      <a:pPr marL="0" marR="0">
                        <a:spcBef>
                          <a:spcPts val="0"/>
                        </a:spcBef>
                        <a:spcAft>
                          <a:spcPts val="0"/>
                        </a:spcAft>
                      </a:pPr>
                      <a:r>
                        <a:rPr lang="en-US" sz="1600" dirty="0">
                          <a:effectLst/>
                        </a:rPr>
                        <a:t>Tag</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2694.37</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2694.36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2694.14</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24974020"/>
                  </a:ext>
                </a:extLst>
              </a:tr>
              <a:tr h="285597">
                <a:tc>
                  <a:txBody>
                    <a:bodyPr/>
                    <a:lstStyle/>
                    <a:p>
                      <a:pPr marL="0" marR="0">
                        <a:spcBef>
                          <a:spcPts val="0"/>
                        </a:spcBef>
                        <a:spcAft>
                          <a:spcPts val="0"/>
                        </a:spcAft>
                      </a:pPr>
                      <a:r>
                        <a:rPr lang="en-US" sz="1600" dirty="0">
                          <a:effectLst/>
                        </a:rPr>
                        <a:t>Fishery cpue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-9.6898</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-9.7218</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-9.2786</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950075879"/>
                  </a:ext>
                </a:extLst>
              </a:tr>
              <a:tr h="285597">
                <a:tc>
                  <a:txBody>
                    <a:bodyPr/>
                    <a:lstStyle/>
                    <a:p>
                      <a:pPr marL="0" marR="0">
                        <a:spcBef>
                          <a:spcPts val="0"/>
                        </a:spcBef>
                        <a:spcAft>
                          <a:spcPts val="0"/>
                        </a:spcAft>
                      </a:pPr>
                      <a:r>
                        <a:rPr lang="en-US" sz="1600" dirty="0">
                          <a:effectLst/>
                        </a:rPr>
                        <a:t>RetcatchN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0.0022</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0.0021</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0.0017</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79409287"/>
                  </a:ext>
                </a:extLst>
              </a:tr>
              <a:tr h="285597">
                <a:tc>
                  <a:txBody>
                    <a:bodyPr/>
                    <a:lstStyle/>
                    <a:p>
                      <a:pPr marL="0" marR="0">
                        <a:spcBef>
                          <a:spcPts val="0"/>
                        </a:spcBef>
                        <a:spcAft>
                          <a:spcPts val="0"/>
                        </a:spcAft>
                      </a:pPr>
                      <a:r>
                        <a:rPr lang="en-US" sz="1600" dirty="0">
                          <a:effectLst/>
                        </a:rPr>
                        <a:t>Total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11.45</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12.00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10.60</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8671611"/>
                  </a:ext>
                </a:extLst>
              </a:tr>
            </a:tbl>
          </a:graphicData>
        </a:graphic>
      </p:graphicFrame>
    </p:spTree>
    <p:extLst>
      <p:ext uri="{BB962C8B-B14F-4D97-AF65-F5344CB8AC3E}">
        <p14:creationId xmlns:p14="http://schemas.microsoft.com/office/powerpoint/2010/main" val="2543473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382000" cy="914385"/>
          </a:xfrm>
        </p:spPr>
        <p:txBody>
          <a:bodyPr>
            <a:noAutofit/>
          </a:bodyPr>
          <a:lstStyle/>
          <a:p>
            <a:br>
              <a:rPr lang="en-US" sz="1400" dirty="0"/>
            </a:br>
            <a:br>
              <a:rPr lang="en-US" sz="1400" dirty="0"/>
            </a:br>
            <a:br>
              <a:rPr lang="en-US" sz="1400" dirty="0"/>
            </a:br>
            <a:br>
              <a:rPr lang="en-US" sz="1400" dirty="0"/>
            </a:br>
            <a:r>
              <a:rPr lang="en-US" sz="1800" dirty="0"/>
              <a:t>Figure 44.  Relationships between full  F for the directed pot fishery and MMB during 1981/82–2018/19 under scenarios 19_1, 19_2a (</a:t>
            </a:r>
            <a:r>
              <a:rPr lang="en-US" sz="1800" dirty="0">
                <a:solidFill>
                  <a:srgbClr val="FF0000"/>
                </a:solidFill>
              </a:rPr>
              <a:t>EAG</a:t>
            </a:r>
            <a:r>
              <a:rPr lang="en-US" sz="1800" dirty="0"/>
              <a:t>), and 19_2 (</a:t>
            </a:r>
            <a:r>
              <a:rPr lang="en-US" sz="1800" dirty="0">
                <a:solidFill>
                  <a:srgbClr val="FF0000"/>
                </a:solidFill>
              </a:rPr>
              <a:t>WAG</a:t>
            </a:r>
            <a:r>
              <a:rPr lang="en-US" sz="1800" dirty="0"/>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49</a:t>
            </a:fld>
            <a:endParaRPr lang="en-US" dirty="0"/>
          </a:p>
        </p:txBody>
      </p:sp>
      <p:pic>
        <p:nvPicPr>
          <p:cNvPr id="7" name="Picture 6">
            <a:extLst>
              <a:ext uri="{FF2B5EF4-FFF2-40B4-BE49-F238E27FC236}">
                <a16:creationId xmlns:a16="http://schemas.microsoft.com/office/drawing/2014/main" id="{18C06FF8-1AC0-4FF8-8B5C-56A445BAD9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4982210"/>
          </a:xfrm>
          <a:prstGeom prst="rect">
            <a:avLst/>
          </a:prstGeom>
          <a:noFill/>
          <a:ln>
            <a:noFill/>
          </a:ln>
        </p:spPr>
      </p:pic>
    </p:spTree>
    <p:extLst>
      <p:ext uri="{BB962C8B-B14F-4D97-AF65-F5344CB8AC3E}">
        <p14:creationId xmlns:p14="http://schemas.microsoft.com/office/powerpoint/2010/main" val="150855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4708981"/>
          </a:xfrm>
          <a:prstGeom prst="rect">
            <a:avLst/>
          </a:prstGeom>
        </p:spPr>
        <p:txBody>
          <a:bodyPr wrap="square">
            <a:spAutoFit/>
          </a:bodyPr>
          <a:lstStyle/>
          <a:p>
            <a:pPr marL="285750" indent="-285750">
              <a:buFont typeface="Wingdings" panose="05000000000000000000" pitchFamily="2" charset="2"/>
              <a:buChar char="Ø"/>
            </a:pPr>
            <a:r>
              <a:rPr lang="en-US" sz="2000" dirty="0"/>
              <a:t>An integrated length based model. This is the only FMP crab stock modelled with fishery dependent catch and CPUE data without survey information.</a:t>
            </a:r>
          </a:p>
          <a:p>
            <a:r>
              <a:rPr lang="en-US" sz="2000" dirty="0"/>
              <a:t> </a:t>
            </a:r>
          </a:p>
          <a:p>
            <a:pPr marL="285750" lvl="0" indent="-285750">
              <a:buFont typeface="Wingdings" panose="05000000000000000000" pitchFamily="2" charset="2"/>
              <a:buChar char="Ø"/>
            </a:pPr>
            <a:r>
              <a:rPr lang="en-US" sz="2000" i="1" dirty="0"/>
              <a:t>Constant M</a:t>
            </a:r>
            <a:r>
              <a:rPr lang="en-US" sz="2000" dirty="0"/>
              <a:t> of 0.21yr</a:t>
            </a:r>
            <a:r>
              <a:rPr lang="en-US" sz="2000" baseline="30000" dirty="0"/>
              <a:t>-1</a:t>
            </a:r>
            <a:r>
              <a:rPr lang="en-US" sz="2000" dirty="0"/>
              <a:t>.</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3 Scenarios for </a:t>
            </a:r>
            <a:r>
              <a:rPr lang="en-US" sz="2000" dirty="0">
                <a:solidFill>
                  <a:srgbClr val="FF0000"/>
                </a:solidFill>
              </a:rPr>
              <a:t>EAG</a:t>
            </a:r>
            <a:r>
              <a:rPr lang="en-US" sz="2000" dirty="0"/>
              <a:t> and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Knife edge maturity of 111 mm CL for MMB calculation.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scenarios.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50</a:t>
            </a:fld>
            <a:endParaRPr lang="en-US" dirty="0"/>
          </a:p>
        </p:txBody>
      </p:sp>
      <p:sp>
        <p:nvSpPr>
          <p:cNvPr id="12" name="TextBox 11"/>
          <p:cNvSpPr txBox="1"/>
          <p:nvPr/>
        </p:nvSpPr>
        <p:spPr>
          <a:xfrm>
            <a:off x="201797" y="144197"/>
            <a:ext cx="8332603" cy="923330"/>
          </a:xfrm>
          <a:prstGeom prst="rect">
            <a:avLst/>
          </a:prstGeom>
          <a:noFill/>
        </p:spPr>
        <p:txBody>
          <a:bodyPr wrap="square" rtlCol="0">
            <a:spAutoFit/>
          </a:bodyPr>
          <a:lstStyle/>
          <a:p>
            <a:r>
              <a:rPr lang="en-US" dirty="0"/>
              <a:t>Biomass, total OFL, and ABC in millions of pounds. For 18_... scenarios, Current MMB = MMB on 15 Feb. 2019; and for 19_... scenarios, Current MMB = MMB on 15 Feb. 2020.</a:t>
            </a:r>
          </a:p>
        </p:txBody>
      </p:sp>
      <p:sp>
        <p:nvSpPr>
          <p:cNvPr id="14" name="TextBox 13"/>
          <p:cNvSpPr txBox="1"/>
          <p:nvPr/>
        </p:nvSpPr>
        <p:spPr>
          <a:xfrm>
            <a:off x="-73734" y="1981200"/>
            <a:ext cx="703092" cy="369332"/>
          </a:xfrm>
          <a:prstGeom prst="rect">
            <a:avLst/>
          </a:prstGeom>
          <a:noFill/>
        </p:spPr>
        <p:txBody>
          <a:bodyPr wrap="square" rtlCol="0">
            <a:spAutoFit/>
          </a:bodyPr>
          <a:lstStyle/>
          <a:p>
            <a:r>
              <a:rPr lang="en-US" dirty="0">
                <a:solidFill>
                  <a:srgbClr val="FF0000"/>
                </a:solidFill>
              </a:rPr>
              <a:t>EAG</a:t>
            </a:r>
          </a:p>
        </p:txBody>
      </p:sp>
      <p:sp>
        <p:nvSpPr>
          <p:cNvPr id="17" name="TextBox 16"/>
          <p:cNvSpPr txBox="1"/>
          <p:nvPr/>
        </p:nvSpPr>
        <p:spPr>
          <a:xfrm>
            <a:off x="-36683" y="4800600"/>
            <a:ext cx="798683" cy="369332"/>
          </a:xfrm>
          <a:prstGeom prst="rect">
            <a:avLst/>
          </a:prstGeom>
          <a:noFill/>
        </p:spPr>
        <p:txBody>
          <a:bodyPr wrap="square" rtlCol="0">
            <a:spAutoFit/>
          </a:bodyPr>
          <a:lstStyle/>
          <a:p>
            <a:r>
              <a:rPr lang="en-US" dirty="0">
                <a:solidFill>
                  <a:srgbClr val="FF0000"/>
                </a:solidFill>
              </a:rPr>
              <a:t>WAG</a:t>
            </a:r>
          </a:p>
        </p:txBody>
      </p:sp>
      <p:graphicFrame>
        <p:nvGraphicFramePr>
          <p:cNvPr id="2" name="Table 1">
            <a:extLst>
              <a:ext uri="{FF2B5EF4-FFF2-40B4-BE49-F238E27FC236}">
                <a16:creationId xmlns:a16="http://schemas.microsoft.com/office/drawing/2014/main" id="{B01446DC-B819-4837-8B74-DDE7D0FD2A17}"/>
              </a:ext>
            </a:extLst>
          </p:cNvPr>
          <p:cNvGraphicFramePr>
            <a:graphicFrameLocks noGrp="1"/>
          </p:cNvGraphicFramePr>
          <p:nvPr>
            <p:extLst>
              <p:ext uri="{D42A27DB-BD31-4B8C-83A1-F6EECF244321}">
                <p14:modId xmlns:p14="http://schemas.microsoft.com/office/powerpoint/2010/main" val="3551411205"/>
              </p:ext>
            </p:extLst>
          </p:nvPr>
        </p:nvGraphicFramePr>
        <p:xfrm>
          <a:off x="761999" y="1227267"/>
          <a:ext cx="8128701" cy="2879112"/>
        </p:xfrm>
        <a:graphic>
          <a:graphicData uri="http://schemas.openxmlformats.org/drawingml/2006/table">
            <a:tbl>
              <a:tblPr firstRow="1" firstCol="1" bandRow="1">
                <a:tableStyleId>{5C22544A-7EE6-4342-B048-85BDC9FD1C3A}</a:tableStyleId>
              </a:tblPr>
              <a:tblGrid>
                <a:gridCol w="990601">
                  <a:extLst>
                    <a:ext uri="{9D8B030D-6E8A-4147-A177-3AD203B41FA5}">
                      <a16:colId xmlns:a16="http://schemas.microsoft.com/office/drawing/2014/main" val="2921463418"/>
                    </a:ext>
                  </a:extLst>
                </a:gridCol>
                <a:gridCol w="533400">
                  <a:extLst>
                    <a:ext uri="{9D8B030D-6E8A-4147-A177-3AD203B41FA5}">
                      <a16:colId xmlns:a16="http://schemas.microsoft.com/office/drawing/2014/main" val="1992053084"/>
                    </a:ext>
                  </a:extLst>
                </a:gridCol>
                <a:gridCol w="914400">
                  <a:extLst>
                    <a:ext uri="{9D8B030D-6E8A-4147-A177-3AD203B41FA5}">
                      <a16:colId xmlns:a16="http://schemas.microsoft.com/office/drawing/2014/main" val="541938728"/>
                    </a:ext>
                  </a:extLst>
                </a:gridCol>
                <a:gridCol w="914400">
                  <a:extLst>
                    <a:ext uri="{9D8B030D-6E8A-4147-A177-3AD203B41FA5}">
                      <a16:colId xmlns:a16="http://schemas.microsoft.com/office/drawing/2014/main" val="1253103274"/>
                    </a:ext>
                  </a:extLst>
                </a:gridCol>
                <a:gridCol w="838200">
                  <a:extLst>
                    <a:ext uri="{9D8B030D-6E8A-4147-A177-3AD203B41FA5}">
                      <a16:colId xmlns:a16="http://schemas.microsoft.com/office/drawing/2014/main" val="3928821527"/>
                    </a:ext>
                  </a:extLst>
                </a:gridCol>
                <a:gridCol w="651899">
                  <a:extLst>
                    <a:ext uri="{9D8B030D-6E8A-4147-A177-3AD203B41FA5}">
                      <a16:colId xmlns:a16="http://schemas.microsoft.com/office/drawing/2014/main" val="2709720743"/>
                    </a:ext>
                  </a:extLst>
                </a:gridCol>
                <a:gridCol w="1176901">
                  <a:extLst>
                    <a:ext uri="{9D8B030D-6E8A-4147-A177-3AD203B41FA5}">
                      <a16:colId xmlns:a16="http://schemas.microsoft.com/office/drawing/2014/main" val="4226080487"/>
                    </a:ext>
                  </a:extLst>
                </a:gridCol>
                <a:gridCol w="685800">
                  <a:extLst>
                    <a:ext uri="{9D8B030D-6E8A-4147-A177-3AD203B41FA5}">
                      <a16:colId xmlns:a16="http://schemas.microsoft.com/office/drawing/2014/main" val="2977846957"/>
                    </a:ext>
                  </a:extLst>
                </a:gridCol>
                <a:gridCol w="685800">
                  <a:extLst>
                    <a:ext uri="{9D8B030D-6E8A-4147-A177-3AD203B41FA5}">
                      <a16:colId xmlns:a16="http://schemas.microsoft.com/office/drawing/2014/main" val="652183148"/>
                    </a:ext>
                  </a:extLst>
                </a:gridCol>
                <a:gridCol w="737300">
                  <a:extLst>
                    <a:ext uri="{9D8B030D-6E8A-4147-A177-3AD203B41FA5}">
                      <a16:colId xmlns:a16="http://schemas.microsoft.com/office/drawing/2014/main" val="2203151660"/>
                    </a:ext>
                  </a:extLst>
                </a:gridCol>
              </a:tblGrid>
              <a:tr h="1508422">
                <a:tc>
                  <a:txBody>
                    <a:bodyPr/>
                    <a:lstStyle/>
                    <a:p>
                      <a:pPr marL="0" marR="0" algn="ctr">
                        <a:lnSpc>
                          <a:spcPct val="150000"/>
                        </a:lnSpc>
                        <a:spcBef>
                          <a:spcPts val="0"/>
                        </a:spcBef>
                        <a:spcAft>
                          <a:spcPts val="0"/>
                        </a:spcAft>
                      </a:pPr>
                      <a:r>
                        <a:rPr lang="en-US" sz="1400" dirty="0">
                          <a:effectLst/>
                        </a:rPr>
                        <a:t>Scenario</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Tier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Current  MMB</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p>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Recruitment Years to define 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r>
                        <a:rPr lang="en-US" sz="1400" dirty="0">
                          <a:effectLst/>
                        </a:rPr>
                        <a:t>ABC</a:t>
                      </a:r>
                    </a:p>
                    <a:p>
                      <a:pPr marL="0" marR="0" algn="ctr">
                        <a:lnSpc>
                          <a:spcPct val="150000"/>
                        </a:lnSpc>
                        <a:spcBef>
                          <a:spcPts val="0"/>
                        </a:spcBef>
                        <a:spcAft>
                          <a:spcPts val="0"/>
                        </a:spcAft>
                      </a:pPr>
                      <a:r>
                        <a:rPr lang="en-US" sz="1400" dirty="0">
                          <a:effectLst/>
                        </a:rPr>
                        <a:t>(0.75*OFL)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7395588"/>
                  </a:ext>
                </a:extLst>
              </a:tr>
              <a:tr h="222684">
                <a:tc>
                  <a:txBody>
                    <a:bodyPr/>
                    <a:lstStyle/>
                    <a:p>
                      <a:pPr marL="0" marR="0" algn="r">
                        <a:spcBef>
                          <a:spcPts val="0"/>
                        </a:spcBef>
                        <a:spcAft>
                          <a:spcPts val="0"/>
                        </a:spcAft>
                      </a:pPr>
                      <a:r>
                        <a:rPr lang="en-US" sz="1400" dirty="0">
                          <a:effectLst/>
                        </a:rPr>
                        <a:t>EAG18_0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14.982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23.682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1.58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0.644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0.644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8.141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6.106</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9883141"/>
                  </a:ext>
                </a:extLst>
              </a:tr>
              <a:tr h="222684">
                <a:tc>
                  <a:txBody>
                    <a:bodyPr/>
                    <a:lstStyle/>
                    <a:p>
                      <a:pPr marL="0" marR="0" algn="r">
                        <a:spcBef>
                          <a:spcPts val="0"/>
                        </a:spcBef>
                        <a:spcAft>
                          <a:spcPts val="0"/>
                        </a:spcAft>
                      </a:pPr>
                      <a:r>
                        <a:rPr lang="en-US" sz="1400" dirty="0">
                          <a:effectLst/>
                        </a:rPr>
                        <a:t>EAG18_1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14.958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23.327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0.644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0.644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7.928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5.946</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9771954"/>
                  </a:ext>
                </a:extLst>
              </a:tr>
              <a:tr h="222684">
                <a:tc>
                  <a:txBody>
                    <a:bodyPr/>
                    <a:lstStyle/>
                    <a:p>
                      <a:pPr marL="0" marR="0" algn="r">
                        <a:spcBef>
                          <a:spcPts val="0"/>
                        </a:spcBef>
                        <a:spcAft>
                          <a:spcPts val="0"/>
                        </a:spcAft>
                      </a:pPr>
                      <a:r>
                        <a:rPr lang="en-US" sz="1400" dirty="0">
                          <a:effectLst/>
                        </a:rPr>
                        <a:t>EAG19_0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14.517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22.561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1.55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0.660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0.660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7.564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5.673</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2555430"/>
                  </a:ext>
                </a:extLst>
              </a:tr>
              <a:tr h="222684">
                <a:tc>
                  <a:txBody>
                    <a:bodyPr/>
                    <a:lstStyle/>
                    <a:p>
                      <a:pPr marL="0" marR="0" algn="r">
                        <a:spcBef>
                          <a:spcPts val="0"/>
                        </a:spcBef>
                        <a:spcAft>
                          <a:spcPts val="0"/>
                        </a:spcAft>
                      </a:pPr>
                      <a:r>
                        <a:rPr lang="en-US" sz="1400" dirty="0">
                          <a:effectLst/>
                        </a:rPr>
                        <a:t>EAG19_1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14.516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22.494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1.55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0.660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0.660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7.536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5.652</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7756338"/>
                  </a:ext>
                </a:extLst>
              </a:tr>
              <a:tr h="412174">
                <a:tc>
                  <a:txBody>
                    <a:bodyPr/>
                    <a:lstStyle/>
                    <a:p>
                      <a:pPr marL="0" marR="0" algn="r">
                        <a:spcBef>
                          <a:spcPts val="0"/>
                        </a:spcBef>
                        <a:spcAft>
                          <a:spcPts val="0"/>
                        </a:spcAft>
                      </a:pPr>
                      <a:r>
                        <a:rPr lang="en-US" sz="1400" dirty="0">
                          <a:effectLst/>
                        </a:rPr>
                        <a:t>EAG19_2a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14.629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18.587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1.27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0.640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0.640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5.856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4.392</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7798103"/>
                  </a:ext>
                </a:extLst>
              </a:tr>
            </a:tbl>
          </a:graphicData>
        </a:graphic>
      </p:graphicFrame>
      <p:graphicFrame>
        <p:nvGraphicFramePr>
          <p:cNvPr id="3" name="Table 2">
            <a:extLst>
              <a:ext uri="{FF2B5EF4-FFF2-40B4-BE49-F238E27FC236}">
                <a16:creationId xmlns:a16="http://schemas.microsoft.com/office/drawing/2014/main" id="{DE77945C-DB66-478D-B679-9207C182984F}"/>
              </a:ext>
            </a:extLst>
          </p:cNvPr>
          <p:cNvGraphicFramePr>
            <a:graphicFrameLocks noGrp="1"/>
          </p:cNvGraphicFramePr>
          <p:nvPr>
            <p:extLst>
              <p:ext uri="{D42A27DB-BD31-4B8C-83A1-F6EECF244321}">
                <p14:modId xmlns:p14="http://schemas.microsoft.com/office/powerpoint/2010/main" val="4163367364"/>
              </p:ext>
            </p:extLst>
          </p:nvPr>
        </p:nvGraphicFramePr>
        <p:xfrm>
          <a:off x="762000" y="4135595"/>
          <a:ext cx="8128702" cy="2690881"/>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3650212184"/>
                    </a:ext>
                  </a:extLst>
                </a:gridCol>
                <a:gridCol w="533400">
                  <a:extLst>
                    <a:ext uri="{9D8B030D-6E8A-4147-A177-3AD203B41FA5}">
                      <a16:colId xmlns:a16="http://schemas.microsoft.com/office/drawing/2014/main" val="3856318048"/>
                    </a:ext>
                  </a:extLst>
                </a:gridCol>
                <a:gridCol w="914400">
                  <a:extLst>
                    <a:ext uri="{9D8B030D-6E8A-4147-A177-3AD203B41FA5}">
                      <a16:colId xmlns:a16="http://schemas.microsoft.com/office/drawing/2014/main" val="991877473"/>
                    </a:ext>
                  </a:extLst>
                </a:gridCol>
                <a:gridCol w="914400">
                  <a:extLst>
                    <a:ext uri="{9D8B030D-6E8A-4147-A177-3AD203B41FA5}">
                      <a16:colId xmlns:a16="http://schemas.microsoft.com/office/drawing/2014/main" val="2571584056"/>
                    </a:ext>
                  </a:extLst>
                </a:gridCol>
                <a:gridCol w="838200">
                  <a:extLst>
                    <a:ext uri="{9D8B030D-6E8A-4147-A177-3AD203B41FA5}">
                      <a16:colId xmlns:a16="http://schemas.microsoft.com/office/drawing/2014/main" val="3476595746"/>
                    </a:ext>
                  </a:extLst>
                </a:gridCol>
                <a:gridCol w="609600">
                  <a:extLst>
                    <a:ext uri="{9D8B030D-6E8A-4147-A177-3AD203B41FA5}">
                      <a16:colId xmlns:a16="http://schemas.microsoft.com/office/drawing/2014/main" val="2206009484"/>
                    </a:ext>
                  </a:extLst>
                </a:gridCol>
                <a:gridCol w="1219200">
                  <a:extLst>
                    <a:ext uri="{9D8B030D-6E8A-4147-A177-3AD203B41FA5}">
                      <a16:colId xmlns:a16="http://schemas.microsoft.com/office/drawing/2014/main" val="4116932399"/>
                    </a:ext>
                  </a:extLst>
                </a:gridCol>
                <a:gridCol w="685800">
                  <a:extLst>
                    <a:ext uri="{9D8B030D-6E8A-4147-A177-3AD203B41FA5}">
                      <a16:colId xmlns:a16="http://schemas.microsoft.com/office/drawing/2014/main" val="3956508587"/>
                    </a:ext>
                  </a:extLst>
                </a:gridCol>
                <a:gridCol w="685800">
                  <a:extLst>
                    <a:ext uri="{9D8B030D-6E8A-4147-A177-3AD203B41FA5}">
                      <a16:colId xmlns:a16="http://schemas.microsoft.com/office/drawing/2014/main" val="1186633440"/>
                    </a:ext>
                  </a:extLst>
                </a:gridCol>
                <a:gridCol w="737302">
                  <a:extLst>
                    <a:ext uri="{9D8B030D-6E8A-4147-A177-3AD203B41FA5}">
                      <a16:colId xmlns:a16="http://schemas.microsoft.com/office/drawing/2014/main" val="2499402303"/>
                    </a:ext>
                  </a:extLst>
                </a:gridCol>
              </a:tblGrid>
              <a:tr h="1504807">
                <a:tc>
                  <a:txBody>
                    <a:bodyPr/>
                    <a:lstStyle/>
                    <a:p>
                      <a:pPr marL="0" marR="0" algn="ctr">
                        <a:lnSpc>
                          <a:spcPct val="150000"/>
                        </a:lnSpc>
                        <a:spcBef>
                          <a:spcPts val="0"/>
                        </a:spcBef>
                        <a:spcAft>
                          <a:spcPts val="0"/>
                        </a:spcAft>
                      </a:pPr>
                      <a:r>
                        <a:rPr lang="en-US" sz="1400" dirty="0">
                          <a:effectLst/>
                        </a:rPr>
                        <a:t>Scenario</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Tier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Current MMB</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p>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Recruitment Years to Define 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endParaRPr lang="en-US" sz="1400" dirty="0">
                        <a:effectLst/>
                      </a:endParaRPr>
                    </a:p>
                    <a:p>
                      <a:pPr marL="0" marR="0" algn="ctr">
                        <a:lnSpc>
                          <a:spcPct val="150000"/>
                        </a:lnSpc>
                        <a:spcBef>
                          <a:spcPts val="0"/>
                        </a:spcBef>
                        <a:spcAft>
                          <a:spcPts val="0"/>
                        </a:spcAft>
                      </a:pPr>
                      <a:r>
                        <a:rPr lang="en-US" sz="1400" dirty="0">
                          <a:effectLst/>
                        </a:rPr>
                        <a:t>ABC</a:t>
                      </a:r>
                    </a:p>
                    <a:p>
                      <a:pPr marL="0" marR="0" algn="ctr">
                        <a:lnSpc>
                          <a:spcPct val="150000"/>
                        </a:lnSpc>
                        <a:spcBef>
                          <a:spcPts val="0"/>
                        </a:spcBef>
                        <a:spcAft>
                          <a:spcPts val="0"/>
                        </a:spcAft>
                      </a:pPr>
                      <a:r>
                        <a:rPr lang="en-US" sz="1400" dirty="0">
                          <a:effectLst/>
                        </a:rPr>
                        <a:t>(0.75*</a:t>
                      </a:r>
                    </a:p>
                    <a:p>
                      <a:pPr marL="0" marR="0" algn="ctr">
                        <a:lnSpc>
                          <a:spcPct val="150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6379506"/>
                  </a:ext>
                </a:extLst>
              </a:tr>
              <a:tr h="267844">
                <a:tc>
                  <a:txBody>
                    <a:bodyPr/>
                    <a:lstStyle/>
                    <a:p>
                      <a:pPr marL="0" marR="0" algn="r">
                        <a:spcBef>
                          <a:spcPts val="0"/>
                        </a:spcBef>
                        <a:spcAft>
                          <a:spcPts val="0"/>
                        </a:spcAft>
                      </a:pPr>
                      <a:r>
                        <a:rPr lang="en-US" sz="1400" dirty="0">
                          <a:effectLst/>
                        </a:rPr>
                        <a:t>WAG18_0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11.365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11.801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1.04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0.596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0.596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3.465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2.598</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03978970"/>
                  </a:ext>
                </a:extLst>
              </a:tr>
              <a:tr h="210762">
                <a:tc>
                  <a:txBody>
                    <a:bodyPr/>
                    <a:lstStyle/>
                    <a:p>
                      <a:pPr marL="0" marR="0" algn="r">
                        <a:spcBef>
                          <a:spcPts val="0"/>
                        </a:spcBef>
                        <a:spcAft>
                          <a:spcPts val="0"/>
                        </a:spcAft>
                      </a:pPr>
                      <a:r>
                        <a:rPr lang="en-US" sz="1400" dirty="0">
                          <a:effectLst/>
                        </a:rPr>
                        <a:t>WAG18_1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11.451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11.947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1.04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0.596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0.596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3.512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2.634</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4951324"/>
                  </a:ext>
                </a:extLst>
              </a:tr>
              <a:tr h="210762">
                <a:tc>
                  <a:txBody>
                    <a:bodyPr/>
                    <a:lstStyle/>
                    <a:p>
                      <a:pPr marL="0" marR="0" algn="r">
                        <a:spcBef>
                          <a:spcPts val="0"/>
                        </a:spcBef>
                        <a:spcAft>
                          <a:spcPts val="0"/>
                        </a:spcAft>
                      </a:pPr>
                      <a:r>
                        <a:rPr lang="en-US" sz="1400" dirty="0">
                          <a:effectLst/>
                        </a:rPr>
                        <a:t>WAG19_0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11.412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12.664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4.039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3.029</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6929357"/>
                  </a:ext>
                </a:extLst>
              </a:tr>
              <a:tr h="210762">
                <a:tc>
                  <a:txBody>
                    <a:bodyPr/>
                    <a:lstStyle/>
                    <a:p>
                      <a:pPr marL="0" marR="0" algn="r">
                        <a:spcBef>
                          <a:spcPts val="0"/>
                        </a:spcBef>
                        <a:spcAft>
                          <a:spcPts val="0"/>
                        </a:spcAft>
                      </a:pPr>
                      <a:r>
                        <a:rPr lang="en-US" sz="1400" dirty="0">
                          <a:effectLst/>
                        </a:rPr>
                        <a:t>WAG19_1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11.412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12.656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4.036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3.027</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43983"/>
                  </a:ext>
                </a:extLst>
              </a:tr>
              <a:tr h="221301">
                <a:tc>
                  <a:txBody>
                    <a:bodyPr/>
                    <a:lstStyle/>
                    <a:p>
                      <a:pPr marL="0" marR="0" algn="r">
                        <a:spcBef>
                          <a:spcPts val="0"/>
                        </a:spcBef>
                        <a:spcAft>
                          <a:spcPts val="0"/>
                        </a:spcAft>
                      </a:pPr>
                      <a:r>
                        <a:rPr lang="en-US" sz="1400" dirty="0">
                          <a:effectLst/>
                        </a:rPr>
                        <a:t>WAG19_2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11.406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11.971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1.05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1987–2012</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a:effectLst/>
                        </a:rPr>
                        <a:t>0.600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3.800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2.850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5832869"/>
                  </a:ext>
                </a:extLst>
              </a:tr>
            </a:tbl>
          </a:graphicData>
        </a:graphic>
      </p:graphicFrame>
    </p:spTree>
    <p:extLst>
      <p:ext uri="{BB962C8B-B14F-4D97-AF65-F5344CB8AC3E}">
        <p14:creationId xmlns:p14="http://schemas.microsoft.com/office/powerpoint/2010/main" val="3980010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51</a:t>
            </a:fld>
            <a:endParaRPr lang="en-US" dirty="0"/>
          </a:p>
        </p:txBody>
      </p:sp>
      <p:sp>
        <p:nvSpPr>
          <p:cNvPr id="12" name="TextBox 11"/>
          <p:cNvSpPr txBox="1"/>
          <p:nvPr/>
        </p:nvSpPr>
        <p:spPr>
          <a:xfrm>
            <a:off x="1371600" y="144197"/>
            <a:ext cx="6172200" cy="646331"/>
          </a:xfrm>
          <a:prstGeom prst="rect">
            <a:avLst/>
          </a:prstGeom>
          <a:noFill/>
        </p:spPr>
        <p:txBody>
          <a:bodyPr wrap="square" rtlCol="0">
            <a:spAutoFit/>
          </a:bodyPr>
          <a:lstStyle/>
          <a:p>
            <a:r>
              <a:rPr lang="en-US" dirty="0"/>
              <a:t>OFL and ABC for the whole Aleutian Islands (million pounds)</a:t>
            </a:r>
          </a:p>
        </p:txBody>
      </p:sp>
      <p:sp>
        <p:nvSpPr>
          <p:cNvPr id="14" name="TextBox 13"/>
          <p:cNvSpPr txBox="1"/>
          <p:nvPr/>
        </p:nvSpPr>
        <p:spPr>
          <a:xfrm>
            <a:off x="152400" y="2590800"/>
            <a:ext cx="533400" cy="369332"/>
          </a:xfrm>
          <a:prstGeom prst="rect">
            <a:avLst/>
          </a:prstGeom>
          <a:noFill/>
        </p:spPr>
        <p:txBody>
          <a:bodyPr wrap="square" rtlCol="0">
            <a:spAutoFit/>
          </a:bodyPr>
          <a:lstStyle/>
          <a:p>
            <a:r>
              <a:rPr lang="en-US" dirty="0">
                <a:solidFill>
                  <a:srgbClr val="FF0000"/>
                </a:solidFill>
              </a:rPr>
              <a:t>AI</a:t>
            </a:r>
          </a:p>
        </p:txBody>
      </p:sp>
      <p:graphicFrame>
        <p:nvGraphicFramePr>
          <p:cNvPr id="3" name="Table 2">
            <a:extLst>
              <a:ext uri="{FF2B5EF4-FFF2-40B4-BE49-F238E27FC236}">
                <a16:creationId xmlns:a16="http://schemas.microsoft.com/office/drawing/2014/main" id="{E9155573-3E6D-4DDD-91D7-E7DC73178D35}"/>
              </a:ext>
            </a:extLst>
          </p:cNvPr>
          <p:cNvGraphicFramePr>
            <a:graphicFrameLocks noGrp="1"/>
          </p:cNvGraphicFramePr>
          <p:nvPr>
            <p:extLst>
              <p:ext uri="{D42A27DB-BD31-4B8C-83A1-F6EECF244321}">
                <p14:modId xmlns:p14="http://schemas.microsoft.com/office/powerpoint/2010/main" val="3611168482"/>
              </p:ext>
            </p:extLst>
          </p:nvPr>
        </p:nvGraphicFramePr>
        <p:xfrm>
          <a:off x="1066800" y="1219209"/>
          <a:ext cx="7162800" cy="4571991"/>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1875065644"/>
                    </a:ext>
                  </a:extLst>
                </a:gridCol>
                <a:gridCol w="1143000">
                  <a:extLst>
                    <a:ext uri="{9D8B030D-6E8A-4147-A177-3AD203B41FA5}">
                      <a16:colId xmlns:a16="http://schemas.microsoft.com/office/drawing/2014/main" val="2602410128"/>
                    </a:ext>
                  </a:extLst>
                </a:gridCol>
                <a:gridCol w="1676400">
                  <a:extLst>
                    <a:ext uri="{9D8B030D-6E8A-4147-A177-3AD203B41FA5}">
                      <a16:colId xmlns:a16="http://schemas.microsoft.com/office/drawing/2014/main" val="942287855"/>
                    </a:ext>
                  </a:extLst>
                </a:gridCol>
                <a:gridCol w="1447800">
                  <a:extLst>
                    <a:ext uri="{9D8B030D-6E8A-4147-A177-3AD203B41FA5}">
                      <a16:colId xmlns:a16="http://schemas.microsoft.com/office/drawing/2014/main" val="1100441696"/>
                    </a:ext>
                  </a:extLst>
                </a:gridCol>
              </a:tblGrid>
              <a:tr h="565253">
                <a:tc rowSpan="2">
                  <a:txBody>
                    <a:bodyPr/>
                    <a:lstStyle/>
                    <a:p>
                      <a:pPr marL="0" marR="0" algn="ctr">
                        <a:lnSpc>
                          <a:spcPct val="115000"/>
                        </a:lnSpc>
                        <a:spcBef>
                          <a:spcPts val="0"/>
                        </a:spcBef>
                        <a:spcAft>
                          <a:spcPts val="0"/>
                        </a:spcAft>
                      </a:pPr>
                      <a:r>
                        <a:rPr lang="en-US" sz="1800" dirty="0">
                          <a:effectLst/>
                        </a:rPr>
                        <a:t>Scenario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nSpc>
                          <a:spcPct val="115000"/>
                        </a:lnSpc>
                        <a:spcBef>
                          <a:spcPts val="0"/>
                        </a:spcBef>
                        <a:spcAft>
                          <a:spcPts val="0"/>
                        </a:spcAft>
                      </a:pPr>
                      <a:r>
                        <a:rPr lang="en-US" sz="1800" dirty="0">
                          <a:effectLst/>
                        </a:rPr>
                        <a:t>OFL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ABC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ABC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9972808"/>
                  </a:ext>
                </a:extLst>
              </a:tr>
              <a:tr h="118047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(P*=0.49)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(0.75*OFL)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013217"/>
                  </a:ext>
                </a:extLst>
              </a:tr>
              <a:tr h="565253">
                <a:tc>
                  <a:txBody>
                    <a:bodyPr/>
                    <a:lstStyle/>
                    <a:p>
                      <a:pPr marL="0" marR="0" algn="r">
                        <a:lnSpc>
                          <a:spcPct val="115000"/>
                        </a:lnSpc>
                        <a:spcBef>
                          <a:spcPts val="0"/>
                        </a:spcBef>
                        <a:spcAft>
                          <a:spcPts val="0"/>
                        </a:spcAft>
                      </a:pPr>
                      <a:r>
                        <a:rPr lang="en-US" sz="1800" dirty="0">
                          <a:effectLst/>
                        </a:rPr>
                        <a:t>18_0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effectLst/>
                        </a:rPr>
                        <a:t>11.606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11.373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8.704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17431281"/>
                  </a:ext>
                </a:extLst>
              </a:tr>
              <a:tr h="565253">
                <a:tc>
                  <a:txBody>
                    <a:bodyPr/>
                    <a:lstStyle/>
                    <a:p>
                      <a:pPr marL="0" marR="0" algn="r">
                        <a:lnSpc>
                          <a:spcPct val="115000"/>
                        </a:lnSpc>
                        <a:spcBef>
                          <a:spcPts val="0"/>
                        </a:spcBef>
                        <a:spcAft>
                          <a:spcPts val="0"/>
                        </a:spcAft>
                      </a:pPr>
                      <a:r>
                        <a:rPr lang="en-US" sz="1800" dirty="0">
                          <a:effectLst/>
                        </a:rPr>
                        <a:t>18_1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effectLst/>
                        </a:rPr>
                        <a:t>11.440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11.212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8.580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90344149"/>
                  </a:ext>
                </a:extLst>
              </a:tr>
              <a:tr h="565253">
                <a:tc>
                  <a:txBody>
                    <a:bodyPr/>
                    <a:lstStyle/>
                    <a:p>
                      <a:pPr marL="0" marR="0" algn="r">
                        <a:lnSpc>
                          <a:spcPct val="115000"/>
                        </a:lnSpc>
                        <a:spcBef>
                          <a:spcPts val="0"/>
                        </a:spcBef>
                        <a:spcAft>
                          <a:spcPts val="0"/>
                        </a:spcAft>
                      </a:pPr>
                      <a:r>
                        <a:rPr lang="en-US" sz="1800" dirty="0">
                          <a:effectLst/>
                        </a:rPr>
                        <a:t>19_0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dirty="0">
                          <a:effectLst/>
                        </a:rPr>
                        <a:t>11.603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11.546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8.702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56352976"/>
                  </a:ext>
                </a:extLst>
              </a:tr>
              <a:tr h="565253">
                <a:tc>
                  <a:txBody>
                    <a:bodyPr/>
                    <a:lstStyle/>
                    <a:p>
                      <a:pPr marL="0" marR="0" algn="r">
                        <a:lnSpc>
                          <a:spcPct val="115000"/>
                        </a:lnSpc>
                        <a:spcBef>
                          <a:spcPts val="0"/>
                        </a:spcBef>
                        <a:spcAft>
                          <a:spcPts val="0"/>
                        </a:spcAft>
                      </a:pPr>
                      <a:r>
                        <a:rPr lang="en-US" sz="1800" b="1" dirty="0">
                          <a:effectLst/>
                        </a:rPr>
                        <a:t>19_1</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b="1" dirty="0">
                          <a:effectLst/>
                        </a:rPr>
                        <a:t>11.572</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b="0" dirty="0">
                          <a:effectLst/>
                        </a:rPr>
                        <a:t>11.515</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b="1" dirty="0">
                          <a:effectLst/>
                        </a:rPr>
                        <a:t>8.679</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63326429"/>
                  </a:ext>
                </a:extLst>
              </a:tr>
              <a:tr h="565253">
                <a:tc>
                  <a:txBody>
                    <a:bodyPr/>
                    <a:lstStyle/>
                    <a:p>
                      <a:pPr marL="0" marR="0" algn="r">
                        <a:lnSpc>
                          <a:spcPct val="115000"/>
                        </a:lnSpc>
                        <a:spcBef>
                          <a:spcPts val="0"/>
                        </a:spcBef>
                        <a:spcAft>
                          <a:spcPts val="0"/>
                        </a:spcAft>
                      </a:pPr>
                      <a:r>
                        <a:rPr lang="en-US" sz="1800" b="1" dirty="0">
                          <a:effectLst/>
                        </a:rPr>
                        <a:t>19_2</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800" b="1" dirty="0">
                          <a:effectLst/>
                        </a:rPr>
                        <a:t>9.656</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b="0" dirty="0">
                          <a:effectLst/>
                        </a:rPr>
                        <a:t>9.590</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b="1" dirty="0">
                          <a:effectLst/>
                        </a:rPr>
                        <a:t>7.242</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50607222"/>
                  </a:ext>
                </a:extLst>
              </a:tr>
            </a:tbl>
          </a:graphicData>
        </a:graphic>
      </p:graphicFrame>
    </p:spTree>
    <p:extLst>
      <p:ext uri="{BB962C8B-B14F-4D97-AF65-F5344CB8AC3E}">
        <p14:creationId xmlns:p14="http://schemas.microsoft.com/office/powerpoint/2010/main" val="4284803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D1B9BE-D941-4EEF-A5AD-4384CF3F4BCC}" type="slidenum">
              <a:rPr lang="en-US" smtClean="0"/>
              <a:pPr/>
              <a:t>52</a:t>
            </a:fld>
            <a:endParaRPr lang="en-US" dirty="0"/>
          </a:p>
        </p:txBody>
      </p:sp>
      <p:sp>
        <p:nvSpPr>
          <p:cNvPr id="9" name="TextBox 8"/>
          <p:cNvSpPr txBox="1"/>
          <p:nvPr/>
        </p:nvSpPr>
        <p:spPr>
          <a:xfrm>
            <a:off x="419100" y="814720"/>
            <a:ext cx="8305800" cy="369332"/>
          </a:xfrm>
          <a:prstGeom prst="rect">
            <a:avLst/>
          </a:prstGeom>
          <a:noFill/>
        </p:spPr>
        <p:txBody>
          <a:bodyPr wrap="square" rtlCol="0">
            <a:spAutoFit/>
          </a:bodyPr>
          <a:lstStyle/>
          <a:p>
            <a:r>
              <a:rPr lang="en-US" i="1" dirty="0"/>
              <a:t>Status and catch specifications (million lb) </a:t>
            </a:r>
            <a:endParaRPr lang="en-US" dirty="0"/>
          </a:p>
        </p:txBody>
      </p:sp>
      <p:graphicFrame>
        <p:nvGraphicFramePr>
          <p:cNvPr id="3" name="Table 2">
            <a:extLst>
              <a:ext uri="{FF2B5EF4-FFF2-40B4-BE49-F238E27FC236}">
                <a16:creationId xmlns:a16="http://schemas.microsoft.com/office/drawing/2014/main" id="{392499F4-E53F-4329-9AC0-EB52088A4CE6}"/>
              </a:ext>
            </a:extLst>
          </p:cNvPr>
          <p:cNvGraphicFramePr>
            <a:graphicFrameLocks noGrp="1"/>
          </p:cNvGraphicFramePr>
          <p:nvPr>
            <p:extLst>
              <p:ext uri="{D42A27DB-BD31-4B8C-83A1-F6EECF244321}">
                <p14:modId xmlns:p14="http://schemas.microsoft.com/office/powerpoint/2010/main" val="3827728632"/>
              </p:ext>
            </p:extLst>
          </p:nvPr>
        </p:nvGraphicFramePr>
        <p:xfrm>
          <a:off x="457200" y="1402166"/>
          <a:ext cx="8382001" cy="3474632"/>
        </p:xfrm>
        <a:graphic>
          <a:graphicData uri="http://schemas.openxmlformats.org/drawingml/2006/table">
            <a:tbl>
              <a:tblPr>
                <a:tableStyleId>{5C22544A-7EE6-4342-B048-85BDC9FD1C3A}</a:tableStyleId>
              </a:tblPr>
              <a:tblGrid>
                <a:gridCol w="1118383">
                  <a:extLst>
                    <a:ext uri="{9D8B030D-6E8A-4147-A177-3AD203B41FA5}">
                      <a16:colId xmlns:a16="http://schemas.microsoft.com/office/drawing/2014/main" val="4078736416"/>
                    </a:ext>
                  </a:extLst>
                </a:gridCol>
                <a:gridCol w="1178745">
                  <a:extLst>
                    <a:ext uri="{9D8B030D-6E8A-4147-A177-3AD203B41FA5}">
                      <a16:colId xmlns:a16="http://schemas.microsoft.com/office/drawing/2014/main" val="2033986371"/>
                    </a:ext>
                  </a:extLst>
                </a:gridCol>
                <a:gridCol w="1180423">
                  <a:extLst>
                    <a:ext uri="{9D8B030D-6E8A-4147-A177-3AD203B41FA5}">
                      <a16:colId xmlns:a16="http://schemas.microsoft.com/office/drawing/2014/main" val="744893560"/>
                    </a:ext>
                  </a:extLst>
                </a:gridCol>
                <a:gridCol w="781370">
                  <a:extLst>
                    <a:ext uri="{9D8B030D-6E8A-4147-A177-3AD203B41FA5}">
                      <a16:colId xmlns:a16="http://schemas.microsoft.com/office/drawing/2014/main" val="258531814"/>
                    </a:ext>
                  </a:extLst>
                </a:gridCol>
                <a:gridCol w="1170350">
                  <a:extLst>
                    <a:ext uri="{9D8B030D-6E8A-4147-A177-3AD203B41FA5}">
                      <a16:colId xmlns:a16="http://schemas.microsoft.com/office/drawing/2014/main" val="634774177"/>
                    </a:ext>
                  </a:extLst>
                </a:gridCol>
                <a:gridCol w="1091555">
                  <a:extLst>
                    <a:ext uri="{9D8B030D-6E8A-4147-A177-3AD203B41FA5}">
                      <a16:colId xmlns:a16="http://schemas.microsoft.com/office/drawing/2014/main" val="2635090588"/>
                    </a:ext>
                  </a:extLst>
                </a:gridCol>
                <a:gridCol w="903760">
                  <a:extLst>
                    <a:ext uri="{9D8B030D-6E8A-4147-A177-3AD203B41FA5}">
                      <a16:colId xmlns:a16="http://schemas.microsoft.com/office/drawing/2014/main" val="440129560"/>
                    </a:ext>
                  </a:extLst>
                </a:gridCol>
                <a:gridCol w="957415">
                  <a:extLst>
                    <a:ext uri="{9D8B030D-6E8A-4147-A177-3AD203B41FA5}">
                      <a16:colId xmlns:a16="http://schemas.microsoft.com/office/drawing/2014/main" val="3219586336"/>
                    </a:ext>
                  </a:extLst>
                </a:gridCol>
              </a:tblGrid>
              <a:tr h="798115">
                <a:tc>
                  <a:txBody>
                    <a:bodyPr/>
                    <a:lstStyle/>
                    <a:p>
                      <a:pPr marL="0" marR="0" algn="ctr">
                        <a:lnSpc>
                          <a:spcPct val="115000"/>
                        </a:lnSpc>
                        <a:spcBef>
                          <a:spcPts val="0"/>
                        </a:spcBef>
                        <a:spcAft>
                          <a:spcPts val="0"/>
                        </a:spcAft>
                      </a:pPr>
                      <a:r>
                        <a:rPr lang="en-US" sz="1600" dirty="0">
                          <a:effectLst/>
                        </a:rPr>
                        <a:t>Year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MSST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Biomass (MMB)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TAC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Retained Catch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Total Catch</a:t>
                      </a:r>
                      <a:r>
                        <a:rPr lang="en-US" sz="1600" baseline="30000" dirty="0">
                          <a:effectLst/>
                        </a:rPr>
                        <a:t>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OFL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ABC</a:t>
                      </a:r>
                      <a:r>
                        <a:rPr lang="en-US" sz="1600" baseline="30000" dirty="0">
                          <a:effectLst/>
                        </a:rPr>
                        <a:t>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9561136"/>
                  </a:ext>
                </a:extLst>
              </a:tr>
              <a:tr h="382198">
                <a:tc>
                  <a:txBody>
                    <a:bodyPr/>
                    <a:lstStyle/>
                    <a:p>
                      <a:pPr marL="0" marR="0" algn="ctr">
                        <a:lnSpc>
                          <a:spcPct val="115000"/>
                        </a:lnSpc>
                        <a:spcBef>
                          <a:spcPts val="0"/>
                        </a:spcBef>
                        <a:spcAft>
                          <a:spcPts val="0"/>
                        </a:spcAft>
                      </a:pPr>
                      <a:r>
                        <a:rPr lang="en-US" sz="1600" dirty="0">
                          <a:effectLst/>
                        </a:rPr>
                        <a:t>2015/16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6.290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6.016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6.782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12.53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9.40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2723436"/>
                  </a:ext>
                </a:extLst>
              </a:tr>
              <a:tr h="382198">
                <a:tc>
                  <a:txBody>
                    <a:bodyPr/>
                    <a:lstStyle/>
                    <a:p>
                      <a:pPr marL="0" marR="0" algn="ctr">
                        <a:lnSpc>
                          <a:spcPct val="115000"/>
                        </a:lnSpc>
                        <a:spcBef>
                          <a:spcPts val="0"/>
                        </a:spcBef>
                        <a:spcAft>
                          <a:spcPts val="0"/>
                        </a:spcAft>
                      </a:pPr>
                      <a:r>
                        <a:rPr lang="en-US" sz="1600" dirty="0">
                          <a:effectLst/>
                        </a:rPr>
                        <a:t>2016/17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5.545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5.716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6.497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12.53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9.40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678444"/>
                  </a:ext>
                </a:extLst>
              </a:tr>
              <a:tr h="382198">
                <a:tc>
                  <a:txBody>
                    <a:bodyPr/>
                    <a:lstStyle/>
                    <a:p>
                      <a:pPr marL="0" marR="0" algn="ctr">
                        <a:lnSpc>
                          <a:spcPct val="115000"/>
                        </a:lnSpc>
                        <a:spcBef>
                          <a:spcPts val="0"/>
                        </a:spcBef>
                        <a:spcAft>
                          <a:spcPts val="0"/>
                        </a:spcAft>
                      </a:pPr>
                      <a:r>
                        <a:rPr lang="en-US" sz="1600" dirty="0">
                          <a:effectLst/>
                        </a:rPr>
                        <a:t>2017/18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13.325</a:t>
                      </a:r>
                      <a:r>
                        <a:rPr lang="en-US" sz="1600" baseline="30000" dirty="0">
                          <a:effectLst/>
                        </a:rPr>
                        <a:t>A</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31.315</a:t>
                      </a:r>
                      <a:r>
                        <a:rPr lang="en-US" sz="1600" baseline="30000" dirty="0">
                          <a:effectLst/>
                        </a:rPr>
                        <a:t>A</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5.545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5.699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6.487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13.333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5108502"/>
                  </a:ext>
                </a:extLst>
              </a:tr>
              <a:tr h="382198">
                <a:tc>
                  <a:txBody>
                    <a:bodyPr/>
                    <a:lstStyle/>
                    <a:p>
                      <a:pPr marL="0" marR="0" algn="ctr">
                        <a:lnSpc>
                          <a:spcPct val="115000"/>
                        </a:lnSpc>
                        <a:spcBef>
                          <a:spcPts val="0"/>
                        </a:spcBef>
                        <a:spcAft>
                          <a:spcPts val="0"/>
                        </a:spcAft>
                      </a:pPr>
                      <a:r>
                        <a:rPr lang="en-US" sz="1600" dirty="0">
                          <a:effectLst/>
                        </a:rPr>
                        <a:t>2018/19</a:t>
                      </a:r>
                      <a:r>
                        <a:rPr lang="en-US" sz="1600" baseline="30000" dirty="0">
                          <a:effectLst/>
                        </a:rPr>
                        <a:t>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13.329</a:t>
                      </a:r>
                      <a:r>
                        <a:rPr lang="en-US" sz="1600" baseline="30000" dirty="0">
                          <a:effectLst/>
                        </a:rPr>
                        <a:t>B</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39.577</a:t>
                      </a:r>
                      <a:r>
                        <a:rPr lang="en-US" sz="1600" baseline="30000" dirty="0">
                          <a:effectLst/>
                        </a:rPr>
                        <a:t>B</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6.356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6.536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7.396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12.157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9.118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4515309"/>
                  </a:ext>
                </a:extLst>
              </a:tr>
              <a:tr h="382575">
                <a:tc>
                  <a:txBody>
                    <a:bodyPr/>
                    <a:lstStyle/>
                    <a:p>
                      <a:pPr marL="0" marR="0" algn="ctr">
                        <a:lnSpc>
                          <a:spcPct val="115000"/>
                        </a:lnSpc>
                        <a:spcBef>
                          <a:spcPts val="0"/>
                        </a:spcBef>
                        <a:spcAft>
                          <a:spcPts val="0"/>
                        </a:spcAft>
                      </a:pPr>
                      <a:r>
                        <a:rPr lang="en-US" sz="1600" dirty="0">
                          <a:effectLst/>
                        </a:rPr>
                        <a:t>2019/20</a:t>
                      </a:r>
                      <a:r>
                        <a:rPr lang="en-US" sz="1600" baseline="30000" dirty="0">
                          <a:effectLst/>
                        </a:rPr>
                        <a:t>f</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35.225</a:t>
                      </a:r>
                      <a:r>
                        <a:rPr lang="en-US" sz="1600" baseline="30000" dirty="0">
                          <a:effectLst/>
                        </a:rPr>
                        <a:t>C</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11.603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8.702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06101487"/>
                  </a:ext>
                </a:extLst>
              </a:tr>
              <a:tr h="382575">
                <a:tc>
                  <a:txBody>
                    <a:bodyPr/>
                    <a:lstStyle/>
                    <a:p>
                      <a:pPr marL="0" marR="0" algn="ctr">
                        <a:lnSpc>
                          <a:spcPct val="115000"/>
                        </a:lnSpc>
                        <a:spcBef>
                          <a:spcPts val="0"/>
                        </a:spcBef>
                        <a:spcAft>
                          <a:spcPts val="0"/>
                        </a:spcAft>
                      </a:pPr>
                      <a:r>
                        <a:rPr lang="en-US" sz="1600" dirty="0">
                          <a:effectLst/>
                        </a:rPr>
                        <a:t>2019/20</a:t>
                      </a:r>
                      <a:r>
                        <a:rPr lang="en-US" sz="1600" baseline="30000" dirty="0">
                          <a:effectLst/>
                        </a:rPr>
                        <a:t>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35.150</a:t>
                      </a:r>
                      <a:r>
                        <a:rPr lang="en-US" sz="1600" baseline="30000" dirty="0">
                          <a:effectLst/>
                        </a:rPr>
                        <a:t>C</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11.572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8.679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49237349"/>
                  </a:ext>
                </a:extLst>
              </a:tr>
              <a:tr h="382575">
                <a:tc>
                  <a:txBody>
                    <a:bodyPr/>
                    <a:lstStyle/>
                    <a:p>
                      <a:pPr marL="0" marR="0" algn="ctr">
                        <a:lnSpc>
                          <a:spcPct val="115000"/>
                        </a:lnSpc>
                        <a:spcBef>
                          <a:spcPts val="0"/>
                        </a:spcBef>
                        <a:spcAft>
                          <a:spcPts val="0"/>
                        </a:spcAft>
                      </a:pPr>
                      <a:r>
                        <a:rPr lang="en-US" sz="1600" dirty="0">
                          <a:effectLst/>
                        </a:rPr>
                        <a:t>2019/20</a:t>
                      </a:r>
                      <a:r>
                        <a:rPr lang="en-US" sz="1600" baseline="30000" dirty="0">
                          <a:effectLst/>
                        </a:rPr>
                        <a:t>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30.558</a:t>
                      </a:r>
                      <a:r>
                        <a:rPr lang="en-US" sz="1600" baseline="30000" dirty="0">
                          <a:effectLst/>
                        </a:rPr>
                        <a:t>C</a:t>
                      </a:r>
                      <a:endPar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9.656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7.242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10620885"/>
                  </a:ext>
                </a:extLst>
              </a:tr>
            </a:tbl>
          </a:graphicData>
        </a:graphic>
      </p:graphicFrame>
      <p:sp>
        <p:nvSpPr>
          <p:cNvPr id="7" name="TextBox 6">
            <a:extLst>
              <a:ext uri="{FF2B5EF4-FFF2-40B4-BE49-F238E27FC236}">
                <a16:creationId xmlns:a16="http://schemas.microsoft.com/office/drawing/2014/main" id="{E4F9E4BD-2AF0-42EE-A230-4A814732C56A}"/>
              </a:ext>
            </a:extLst>
          </p:cNvPr>
          <p:cNvSpPr txBox="1"/>
          <p:nvPr/>
        </p:nvSpPr>
        <p:spPr>
          <a:xfrm>
            <a:off x="142612" y="5260092"/>
            <a:ext cx="8610600" cy="369332"/>
          </a:xfrm>
          <a:prstGeom prst="rect">
            <a:avLst/>
          </a:prstGeom>
          <a:noFill/>
        </p:spPr>
        <p:txBody>
          <a:bodyPr wrap="square" rtlCol="0">
            <a:spAutoFit/>
          </a:bodyPr>
          <a:lstStyle/>
          <a:p>
            <a:r>
              <a:rPr lang="en-US" dirty="0"/>
              <a:t>c: 2018/19 accepted model,   f: Sc19_0,    g: Sc19_1,    h: Sc19_2 &amp;19_2a</a:t>
            </a:r>
          </a:p>
        </p:txBody>
      </p:sp>
      <p:sp>
        <p:nvSpPr>
          <p:cNvPr id="5" name="TextBox 4">
            <a:extLst>
              <a:ext uri="{FF2B5EF4-FFF2-40B4-BE49-F238E27FC236}">
                <a16:creationId xmlns:a16="http://schemas.microsoft.com/office/drawing/2014/main" id="{4D0B4B45-07B3-48B5-A6FD-8C29E9A7CB48}"/>
              </a:ext>
            </a:extLst>
          </p:cNvPr>
          <p:cNvSpPr txBox="1"/>
          <p:nvPr/>
        </p:nvSpPr>
        <p:spPr>
          <a:xfrm>
            <a:off x="386443" y="5847538"/>
            <a:ext cx="7646017" cy="923330"/>
          </a:xfrm>
          <a:prstGeom prst="rect">
            <a:avLst/>
          </a:prstGeom>
          <a:noFill/>
        </p:spPr>
        <p:txBody>
          <a:bodyPr wrap="square" rtlCol="0">
            <a:spAutoFit/>
          </a:bodyPr>
          <a:lstStyle/>
          <a:p>
            <a:r>
              <a:rPr lang="en-US" sz="1200" dirty="0"/>
              <a:t>A: calculated from the assessment reviewed by CPT in May 2017, up to 2015/16 data</a:t>
            </a:r>
          </a:p>
          <a:p>
            <a:r>
              <a:rPr lang="en-US" sz="1200" dirty="0"/>
              <a:t>B: calculated from the assessment reviewed by CPT in May 2018, up to 2016/17 data</a:t>
            </a:r>
          </a:p>
          <a:p>
            <a:r>
              <a:rPr lang="en-US" sz="1200" dirty="0"/>
              <a:t>C: calculated from the assessment reviewed by CPT in May 2019, up to 2018/19 data</a:t>
            </a:r>
          </a:p>
          <a:p>
            <a:endParaRPr lang="en-US" dirty="0"/>
          </a:p>
        </p:txBody>
      </p:sp>
    </p:spTree>
    <p:extLst>
      <p:ext uri="{BB962C8B-B14F-4D97-AF65-F5344CB8AC3E}">
        <p14:creationId xmlns:p14="http://schemas.microsoft.com/office/powerpoint/2010/main" val="190052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53</a:t>
            </a:fld>
            <a:endParaRPr lang="en-US" dirty="0"/>
          </a:p>
        </p:txBody>
      </p:sp>
      <p:sp>
        <p:nvSpPr>
          <p:cNvPr id="3" name="TextBox 2"/>
          <p:cNvSpPr txBox="1"/>
          <p:nvPr/>
        </p:nvSpPr>
        <p:spPr>
          <a:xfrm>
            <a:off x="304800" y="4000879"/>
            <a:ext cx="8534400" cy="2308324"/>
          </a:xfrm>
          <a:prstGeom prst="rect">
            <a:avLst/>
          </a:prstGeom>
          <a:noFill/>
        </p:spPr>
        <p:txBody>
          <a:bodyPr wrap="square" rtlCol="0">
            <a:spAutoFit/>
          </a:bodyPr>
          <a:lstStyle/>
          <a:p>
            <a:r>
              <a:rPr lang="en-US" i="1" dirty="0">
                <a:solidFill>
                  <a:srgbClr val="FF0000"/>
                </a:solidFill>
                <a:latin typeface="Harlow Solid Italic" panose="04030604020F02020D02" pitchFamily="82" charset="0"/>
              </a:rPr>
              <a:t>Acknowledgement</a:t>
            </a:r>
          </a:p>
          <a:p>
            <a:r>
              <a:rPr lang="en-US" dirty="0"/>
              <a:t>We thank Ethan Nichols, Bo Whiteside, Vicki Vanek, and Andrew Nault for preparing/providing various fisheries and biological data and plots for this assessment; We appreciate the technical and editorial help at various time from Andre Punt, Martin Dorn, William Stockhausen, Steve Martel, Paul Starr, Sherri Dressel, Katie Palof, Hamazaki Hamachan, Karla Bush, William Bechtol, CPT and SSC members, and industry personnel.</a:t>
            </a:r>
          </a:p>
          <a:p>
            <a:endParaRPr lang="en-US" dirty="0"/>
          </a:p>
        </p:txBody>
      </p:sp>
      <p:pic>
        <p:nvPicPr>
          <p:cNvPr id="5" name="Picture 4" descr="P1070089.JPG"/>
          <p:cNvPicPr>
            <a:picLocks noChangeAspect="1"/>
          </p:cNvPicPr>
          <p:nvPr/>
        </p:nvPicPr>
        <p:blipFill>
          <a:blip r:embed="rId2" cstate="print"/>
          <a:stretch>
            <a:fillRect/>
          </a:stretch>
        </p:blipFill>
        <p:spPr>
          <a:xfrm>
            <a:off x="152400" y="86686"/>
            <a:ext cx="3124200" cy="2427914"/>
          </a:xfrm>
          <a:prstGeom prst="rect">
            <a:avLst/>
          </a:prstGeom>
        </p:spPr>
      </p:pic>
      <p:sp>
        <p:nvSpPr>
          <p:cNvPr id="4" name="TextBox 3"/>
          <p:cNvSpPr txBox="1"/>
          <p:nvPr/>
        </p:nvSpPr>
        <p:spPr>
          <a:xfrm>
            <a:off x="5257800" y="1981200"/>
            <a:ext cx="2819400" cy="707886"/>
          </a:xfrm>
          <a:prstGeom prst="rect">
            <a:avLst/>
          </a:prstGeom>
          <a:noFill/>
        </p:spPr>
        <p:txBody>
          <a:bodyPr wrap="square" rtlCol="0">
            <a:spAutoFit/>
          </a:bodyPr>
          <a:lstStyle/>
          <a:p>
            <a:r>
              <a:rPr lang="en-US" sz="4000" dirty="0">
                <a:solidFill>
                  <a:srgbClr val="FF0000"/>
                </a:solidFill>
              </a:rPr>
              <a:t>Thank you</a:t>
            </a:r>
          </a:p>
        </p:txBody>
      </p:sp>
    </p:spTree>
    <p:extLst>
      <p:ext uri="{BB962C8B-B14F-4D97-AF65-F5344CB8AC3E}">
        <p14:creationId xmlns:p14="http://schemas.microsoft.com/office/powerpoint/2010/main" val="100585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May 2018 CPT (selected) comments</a:t>
            </a:r>
          </a:p>
        </p:txBody>
      </p:sp>
      <p:sp>
        <p:nvSpPr>
          <p:cNvPr id="3" name="Content Placeholder 2"/>
          <p:cNvSpPr>
            <a:spLocks noGrp="1"/>
          </p:cNvSpPr>
          <p:nvPr>
            <p:ph idx="1"/>
          </p:nvPr>
        </p:nvSpPr>
        <p:spPr>
          <a:xfrm>
            <a:off x="533400" y="914400"/>
            <a:ext cx="8153400" cy="5166361"/>
          </a:xfrm>
        </p:spPr>
        <p:txBody>
          <a:bodyPr>
            <a:noAutofit/>
          </a:bodyPr>
          <a:lstStyle/>
          <a:p>
            <a:r>
              <a:rPr lang="en-US" sz="1800" b="1" dirty="0"/>
              <a:t>Comment 2: Reanalyze chela measurement data for AIGKC using new analytical techniques developed for snow crab and Tanner crab. </a:t>
            </a:r>
          </a:p>
          <a:p>
            <a:endParaRPr lang="en-US" dirty="0"/>
          </a:p>
          <a:p>
            <a:pPr marL="45720" indent="0">
              <a:buNone/>
            </a:pPr>
            <a:r>
              <a:rPr lang="en-US" sz="1800" i="1" dirty="0">
                <a:solidFill>
                  <a:srgbClr val="FFC000"/>
                </a:solidFill>
              </a:rPr>
              <a:t>Response: </a:t>
            </a:r>
          </a:p>
          <a:p>
            <a:r>
              <a:rPr lang="en-US" sz="1800" i="1" dirty="0">
                <a:solidFill>
                  <a:srgbClr val="FFC000"/>
                </a:solidFill>
              </a:rPr>
              <a:t>Currently collecting more chela measurement data from the Observer, dockside retained catch, and independent survey (in </a:t>
            </a:r>
            <a:r>
              <a:rPr lang="en-US" sz="1800" i="1" dirty="0">
                <a:solidFill>
                  <a:srgbClr val="FF0000"/>
                </a:solidFill>
              </a:rPr>
              <a:t>EAG</a:t>
            </a:r>
            <a:r>
              <a:rPr lang="en-US" sz="1800" i="1" dirty="0">
                <a:solidFill>
                  <a:srgbClr val="FFC000"/>
                </a:solidFill>
              </a:rPr>
              <a:t>) sampling. Plan to complete analysis for the May 2020 CPT. </a:t>
            </a:r>
          </a:p>
          <a:p>
            <a:pPr marL="45720" indent="0">
              <a:buNone/>
            </a:pPr>
            <a:endParaRPr lang="en-US" sz="1800" i="1" dirty="0">
              <a:solidFill>
                <a:srgbClr val="FFC000"/>
              </a:solidFill>
            </a:endParaRPr>
          </a:p>
          <a:p>
            <a:pPr marL="45720" indent="0">
              <a:buNone/>
            </a:pPr>
            <a:r>
              <a:rPr lang="en-US" sz="1800" b="1" dirty="0"/>
              <a:t>Comment 3: Work on appropriate statistical models for analysis of ADF&amp;G cooperative pot survey that reflect the nested sampling design of vessels, strings within vessel, and pots within strings and consider the use of random effects as appropriate.</a:t>
            </a:r>
            <a:endParaRPr lang="en-US" sz="1800" dirty="0"/>
          </a:p>
          <a:p>
            <a:pPr marL="45720" indent="0">
              <a:buNone/>
            </a:pPr>
            <a:r>
              <a:rPr lang="en-US" sz="1800" i="1" dirty="0">
                <a:solidFill>
                  <a:srgbClr val="FFC000"/>
                </a:solidFill>
              </a:rPr>
              <a:t>Response: </a:t>
            </a:r>
          </a:p>
          <a:p>
            <a:r>
              <a:rPr lang="en-US" sz="1800" i="1" dirty="0">
                <a:solidFill>
                  <a:srgbClr val="FFC000"/>
                </a:solidFill>
              </a:rPr>
              <a:t>Completed 2015/16, 2016/17, 2017/18, and 2018/19 surveys in </a:t>
            </a:r>
            <a:r>
              <a:rPr lang="en-US" sz="1800" i="1" dirty="0">
                <a:solidFill>
                  <a:srgbClr val="FF0000"/>
                </a:solidFill>
              </a:rPr>
              <a:t>EAG</a:t>
            </a:r>
            <a:r>
              <a:rPr lang="en-US" sz="1800" i="1" dirty="0">
                <a:solidFill>
                  <a:srgbClr val="FFC000"/>
                </a:solidFill>
              </a:rPr>
              <a:t>. For the first time extended the survey to </a:t>
            </a:r>
            <a:r>
              <a:rPr lang="en-US" sz="1800" i="1" dirty="0">
                <a:solidFill>
                  <a:srgbClr val="FF0000"/>
                </a:solidFill>
              </a:rPr>
              <a:t>WAG</a:t>
            </a:r>
            <a:r>
              <a:rPr lang="en-US" sz="1800" i="1" dirty="0">
                <a:solidFill>
                  <a:srgbClr val="FFC000"/>
                </a:solidFill>
              </a:rPr>
              <a:t> in 2018/19. Time series is not long enough to provide meaningful results. Will follow the random effect approach and plan to present preliminary results at the 2020 CPT meeting.</a:t>
            </a:r>
          </a:p>
        </p:txBody>
      </p:sp>
      <p:sp>
        <p:nvSpPr>
          <p:cNvPr id="4" name="Slide Number Placeholder 3"/>
          <p:cNvSpPr>
            <a:spLocks noGrp="1"/>
          </p:cNvSpPr>
          <p:nvPr>
            <p:ph type="sldNum" sz="quarter" idx="12"/>
          </p:nvPr>
        </p:nvSpPr>
        <p:spPr/>
        <p:txBody>
          <a:bodyPr/>
          <a:lstStyle/>
          <a:p>
            <a:fld id="{28D1B9BE-D941-4EEF-A5AD-4384CF3F4BCC}" type="slidenum">
              <a:rPr lang="en-US" smtClean="0"/>
              <a:pPr/>
              <a:t>6</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fontScale="90000"/>
          </a:bodyPr>
          <a:lstStyle/>
          <a:p>
            <a:br>
              <a:rPr lang="en-US" sz="2800" dirty="0"/>
            </a:br>
            <a:r>
              <a:rPr lang="en-US" sz="2800" dirty="0"/>
              <a:t>May 2018 CPT comments continued</a:t>
            </a:r>
          </a:p>
        </p:txBody>
      </p:sp>
      <p:sp>
        <p:nvSpPr>
          <p:cNvPr id="3" name="Content Placeholder 2"/>
          <p:cNvSpPr>
            <a:spLocks noGrp="1"/>
          </p:cNvSpPr>
          <p:nvPr>
            <p:ph idx="1"/>
          </p:nvPr>
        </p:nvSpPr>
        <p:spPr>
          <a:xfrm>
            <a:off x="533400" y="914401"/>
            <a:ext cx="7696200" cy="3352800"/>
          </a:xfrm>
        </p:spPr>
        <p:txBody>
          <a:bodyPr>
            <a:noAutofit/>
          </a:bodyPr>
          <a:lstStyle/>
          <a:p>
            <a:r>
              <a:rPr lang="en-US" b="1" dirty="0"/>
              <a:t>Comment 5: Continue exploration of year-area interactions using appropriate analytical methods and develop area weights using fishing footprint calculations. </a:t>
            </a:r>
            <a:endParaRPr lang="en-US" dirty="0"/>
          </a:p>
          <a:p>
            <a:endParaRPr lang="en-US" sz="1800" dirty="0"/>
          </a:p>
          <a:p>
            <a:pPr marL="45720" indent="0">
              <a:buNone/>
            </a:pPr>
            <a:r>
              <a:rPr lang="en-US" sz="1800" i="1" dirty="0">
                <a:solidFill>
                  <a:srgbClr val="FFC000"/>
                </a:solidFill>
              </a:rPr>
              <a:t>Response:</a:t>
            </a:r>
          </a:p>
          <a:p>
            <a:pPr marL="45720" indent="0">
              <a:buNone/>
            </a:pPr>
            <a:r>
              <a:rPr lang="en-US" sz="1800" i="1" dirty="0">
                <a:solidFill>
                  <a:srgbClr val="FFC000"/>
                </a:solidFill>
              </a:rPr>
              <a:t>Scenarios 19_2 (</a:t>
            </a:r>
            <a:r>
              <a:rPr lang="en-US" sz="1800" i="1" dirty="0">
                <a:solidFill>
                  <a:srgbClr val="FF0000"/>
                </a:solidFill>
              </a:rPr>
              <a:t>WAG</a:t>
            </a:r>
            <a:r>
              <a:rPr lang="en-US" sz="1800" i="1" dirty="0">
                <a:solidFill>
                  <a:srgbClr val="FFC000"/>
                </a:solidFill>
              </a:rPr>
              <a:t>) and 19_2a (</a:t>
            </a:r>
            <a:r>
              <a:rPr lang="en-US" sz="1800" i="1" dirty="0">
                <a:solidFill>
                  <a:srgbClr val="FF0000"/>
                </a:solidFill>
              </a:rPr>
              <a:t>EAG</a:t>
            </a:r>
            <a:r>
              <a:rPr lang="en-US" sz="1800" i="1" dirty="0">
                <a:solidFill>
                  <a:srgbClr val="FFC000"/>
                </a:solidFill>
              </a:rPr>
              <a:t>) used CPUE indices estimated with Year:Area interaction. Details in Appendix B. </a:t>
            </a:r>
          </a:p>
          <a:p>
            <a:pPr marL="45720" indent="0">
              <a:buNone/>
            </a:pPr>
            <a:r>
              <a:rPr lang="en-US" sz="1600" i="1" dirty="0">
                <a:solidFill>
                  <a:srgbClr val="FFC000"/>
                </a:solidFill>
              </a:rPr>
              <a:t>.</a:t>
            </a:r>
          </a:p>
          <a:p>
            <a:r>
              <a:rPr lang="en-US" b="1" dirty="0"/>
              <a:t>Comment 6: </a:t>
            </a:r>
            <a:r>
              <a:rPr lang="en-US" dirty="0"/>
              <a:t> </a:t>
            </a:r>
            <a:r>
              <a:rPr lang="en-US" b="1" dirty="0"/>
              <a:t>Prepare standard set of plots to summarize B0 calculations. Plot 1: dynamic B0 and  MMB time series. Plot 2: B0 depletion ratio time series. Plot 3:  recruitment time series. </a:t>
            </a:r>
            <a:endParaRPr lang="en-US" dirty="0"/>
          </a:p>
          <a:p>
            <a:pPr marL="45720" indent="0">
              <a:buNone/>
            </a:pPr>
            <a:endParaRPr lang="en-US" sz="1400" i="1" dirty="0">
              <a:solidFill>
                <a:srgbClr val="FFC000"/>
              </a:solidFill>
            </a:endParaRPr>
          </a:p>
          <a:p>
            <a:pPr marL="45720" indent="0">
              <a:buNone/>
            </a:pPr>
            <a:r>
              <a:rPr lang="en-US" sz="1800" i="1" dirty="0">
                <a:solidFill>
                  <a:srgbClr val="FFC000"/>
                </a:solidFill>
              </a:rPr>
              <a:t>Response:</a:t>
            </a:r>
          </a:p>
          <a:p>
            <a:pPr marL="45720" indent="0">
              <a:buNone/>
            </a:pPr>
            <a:r>
              <a:rPr lang="en-US" sz="1800" i="1" dirty="0">
                <a:solidFill>
                  <a:srgbClr val="FFC000"/>
                </a:solidFill>
              </a:rPr>
              <a:t>Analysis done for three scenarios: 19_0, 19_1, and 19_2 (or 19_2a). Please see Figures C.1 (</a:t>
            </a:r>
            <a:r>
              <a:rPr lang="en-US" sz="1800" i="1" dirty="0">
                <a:solidFill>
                  <a:srgbClr val="FF0000"/>
                </a:solidFill>
              </a:rPr>
              <a:t>EAG</a:t>
            </a:r>
            <a:r>
              <a:rPr lang="en-US" sz="1800" i="1" dirty="0">
                <a:solidFill>
                  <a:srgbClr val="FFC000"/>
                </a:solidFill>
              </a:rPr>
              <a:t>) and C.2 (</a:t>
            </a:r>
            <a:r>
              <a:rPr lang="en-US" sz="1800" i="1" dirty="0">
                <a:solidFill>
                  <a:srgbClr val="FF0000"/>
                </a:solidFill>
              </a:rPr>
              <a:t>WAG</a:t>
            </a:r>
            <a:r>
              <a:rPr lang="en-US" sz="1800" i="1" dirty="0">
                <a:solidFill>
                  <a:srgbClr val="FFC000"/>
                </a:solidFill>
              </a:rPr>
              <a:t>) in Appendix C.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7</a:t>
            </a:fld>
            <a:endParaRPr lang="en-US" dirty="0"/>
          </a:p>
        </p:txBody>
      </p:sp>
    </p:spTree>
    <p:extLst>
      <p:ext uri="{BB962C8B-B14F-4D97-AF65-F5344CB8AC3E}">
        <p14:creationId xmlns:p14="http://schemas.microsoft.com/office/powerpoint/2010/main" val="290838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85800"/>
          </a:xfrm>
        </p:spPr>
        <p:txBody>
          <a:bodyPr>
            <a:normAutofit/>
          </a:bodyPr>
          <a:lstStyle/>
          <a:p>
            <a:r>
              <a:rPr lang="en-US" sz="2800" dirty="0"/>
              <a:t>June 2018 SSC (selected) comments</a:t>
            </a:r>
          </a:p>
        </p:txBody>
      </p:sp>
      <p:sp>
        <p:nvSpPr>
          <p:cNvPr id="3" name="Content Placeholder 2"/>
          <p:cNvSpPr>
            <a:spLocks noGrp="1"/>
          </p:cNvSpPr>
          <p:nvPr>
            <p:ph idx="1"/>
          </p:nvPr>
        </p:nvSpPr>
        <p:spPr>
          <a:xfrm>
            <a:off x="838200" y="914400"/>
            <a:ext cx="7315200" cy="5791200"/>
          </a:xfrm>
        </p:spPr>
        <p:txBody>
          <a:bodyPr>
            <a:normAutofit fontScale="92500" lnSpcReduction="20000"/>
          </a:bodyPr>
          <a:lstStyle/>
          <a:p>
            <a:r>
              <a:rPr lang="en-US" sz="2400" b="1" dirty="0"/>
              <a:t>Comment 1: (a) The SSC reminds all assessment authors to implement the guidelines for model numbering. </a:t>
            </a:r>
            <a:endParaRPr lang="en-US" sz="2400" dirty="0"/>
          </a:p>
          <a:p>
            <a:endParaRPr lang="en-US" sz="2300" dirty="0"/>
          </a:p>
          <a:p>
            <a:pPr marL="45720" indent="0">
              <a:buNone/>
            </a:pPr>
            <a:r>
              <a:rPr lang="en-US" sz="2300" i="1" dirty="0">
                <a:solidFill>
                  <a:srgbClr val="FFC000"/>
                </a:solidFill>
              </a:rPr>
              <a:t>Response:  </a:t>
            </a:r>
          </a:p>
          <a:p>
            <a:r>
              <a:rPr lang="en-US" sz="2300" i="1" dirty="0">
                <a:solidFill>
                  <a:srgbClr val="FFC000"/>
                </a:solidFill>
              </a:rPr>
              <a:t>Followed CPT suggested model numbering. E.g., When the base scenario 18_0, which is the 2018 model with up to 2017/18 data, is used with up to 2018/19 data, we labeled the new model as 19_0.</a:t>
            </a:r>
          </a:p>
          <a:p>
            <a:endParaRPr lang="en-US" sz="2200" i="1" dirty="0">
              <a:solidFill>
                <a:srgbClr val="FFC000"/>
              </a:solidFill>
            </a:endParaRPr>
          </a:p>
          <a:p>
            <a:r>
              <a:rPr lang="en-US" sz="2400" b="1" dirty="0"/>
              <a:t>Comment 1: (b) A</a:t>
            </a:r>
            <a:r>
              <a:rPr lang="en-US" b="1" dirty="0"/>
              <a:t>uthors should use their best estimate of catch for current and future years to get the best estimate of projected ABC/OFLs. The groundfish stock assessment authors have adopted methods to do this, such as using the 3-year average ratio of catch/TAC.</a:t>
            </a:r>
            <a:endParaRPr lang="en-US" dirty="0"/>
          </a:p>
          <a:p>
            <a:endParaRPr lang="en-US" sz="2400" dirty="0"/>
          </a:p>
          <a:p>
            <a:pPr marL="45720" indent="0">
              <a:buNone/>
            </a:pPr>
            <a:r>
              <a:rPr lang="en-US" sz="2300" i="1" dirty="0">
                <a:solidFill>
                  <a:srgbClr val="FFC000"/>
                </a:solidFill>
              </a:rPr>
              <a:t>Response:  </a:t>
            </a:r>
          </a:p>
          <a:p>
            <a:r>
              <a:rPr lang="en-US" sz="2300" i="1" dirty="0">
                <a:solidFill>
                  <a:srgbClr val="FFC000"/>
                </a:solidFill>
              </a:rPr>
              <a:t> This time this was not needed because we were using the currently completed (2018/19) fishery data. </a:t>
            </a:r>
          </a:p>
          <a:p>
            <a:endParaRPr lang="en-US" sz="1800" i="1" dirty="0">
              <a:solidFill>
                <a:srgbClr val="FFC000"/>
              </a:solidFill>
            </a:endParaRPr>
          </a:p>
          <a:p>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8</a:t>
            </a:fld>
            <a:endParaRPr lang="en-US" dirty="0"/>
          </a:p>
        </p:txBody>
      </p:sp>
    </p:spTree>
    <p:extLst>
      <p:ext uri="{BB962C8B-B14F-4D97-AF65-F5344CB8AC3E}">
        <p14:creationId xmlns:p14="http://schemas.microsoft.com/office/powerpoint/2010/main" val="237024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761999"/>
          </a:xfrm>
        </p:spPr>
        <p:txBody>
          <a:bodyPr>
            <a:normAutofit/>
          </a:bodyPr>
          <a:lstStyle/>
          <a:p>
            <a:r>
              <a:rPr lang="en-US" sz="2800" dirty="0"/>
              <a:t>June 2018 SSC comments continued</a:t>
            </a:r>
          </a:p>
        </p:txBody>
      </p:sp>
      <p:sp>
        <p:nvSpPr>
          <p:cNvPr id="3" name="Content Placeholder 2"/>
          <p:cNvSpPr>
            <a:spLocks noGrp="1"/>
          </p:cNvSpPr>
          <p:nvPr>
            <p:ph idx="1"/>
          </p:nvPr>
        </p:nvSpPr>
        <p:spPr>
          <a:xfrm>
            <a:off x="381000" y="1066800"/>
            <a:ext cx="8498114" cy="5242561"/>
          </a:xfrm>
        </p:spPr>
        <p:txBody>
          <a:bodyPr>
            <a:noAutofit/>
          </a:bodyPr>
          <a:lstStyle/>
          <a:p>
            <a:r>
              <a:rPr lang="en-US" b="1" dirty="0"/>
              <a:t>Comment 2: There is continued high uncertainty about maturity. Using knife-edge maturity, as currently implemented, was an interim fix due to problems with estimating maturity at size. We support and encourage efforts to obtain additional chela measurements to improve the parameterization of maturity in the model as a probabilistic function of size (e.g., logistic). </a:t>
            </a:r>
            <a:endParaRPr lang="en-US" dirty="0"/>
          </a:p>
          <a:p>
            <a:pPr marL="45720" indent="0">
              <a:buNone/>
            </a:pPr>
            <a:r>
              <a:rPr lang="en-US" dirty="0"/>
              <a:t> </a:t>
            </a:r>
          </a:p>
          <a:p>
            <a:pPr marL="45720" indent="0">
              <a:buNone/>
            </a:pPr>
            <a:r>
              <a:rPr lang="en-US" i="1" dirty="0">
                <a:solidFill>
                  <a:srgbClr val="FFC000"/>
                </a:solidFill>
              </a:rPr>
              <a:t>Response:  </a:t>
            </a:r>
          </a:p>
          <a:p>
            <a:r>
              <a:rPr lang="en-US" i="1" dirty="0">
                <a:solidFill>
                  <a:srgbClr val="FFC000"/>
                </a:solidFill>
              </a:rPr>
              <a:t>Will be developing a logistic maturity curve with the additional data analysis (Please see our response to CPT comment #2).</a:t>
            </a:r>
          </a:p>
          <a:p>
            <a:pPr marL="45720" indent="0">
              <a:buNone/>
            </a:pPr>
            <a:endParaRPr lang="en-US" sz="14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9</a:t>
            </a:fld>
            <a:endParaRPr lang="en-US" dirty="0"/>
          </a:p>
        </p:txBody>
      </p:sp>
    </p:spTree>
    <p:extLst>
      <p:ext uri="{BB962C8B-B14F-4D97-AF65-F5344CB8AC3E}">
        <p14:creationId xmlns:p14="http://schemas.microsoft.com/office/powerpoint/2010/main" val="1608271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34659</TotalTime>
  <Words>5372</Words>
  <Application>Microsoft Office PowerPoint</Application>
  <PresentationFormat>On-screen Show (4:3)</PresentationFormat>
  <Paragraphs>1941</Paragraphs>
  <Slides>53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Harlow Solid Italic</vt:lpstr>
      <vt:lpstr>Times New Roman</vt:lpstr>
      <vt:lpstr>Wingdings</vt:lpstr>
      <vt:lpstr>Perspective</vt:lpstr>
      <vt:lpstr>    Aleutian Islands Golden King Crab Model-Based Stock Assessment  May 2019 CRAB SAFE DRAFT Report</vt:lpstr>
      <vt:lpstr>EAG</vt:lpstr>
      <vt:lpstr>Figure 8. Catch distribution by statistical area in 2018/19. </vt:lpstr>
      <vt:lpstr>Topics</vt:lpstr>
      <vt:lpstr>Length based modeling approach</vt:lpstr>
      <vt:lpstr>May 2018 CPT (selected) comments</vt:lpstr>
      <vt:lpstr> May 2018 CPT comments continued</vt:lpstr>
      <vt:lpstr>June 2018 SSC (selected) comments</vt:lpstr>
      <vt:lpstr>June 2018 SSC comments continued</vt:lpstr>
      <vt:lpstr>June 2018 SSC comments continued</vt:lpstr>
      <vt:lpstr>June 2018 SSC comments continued</vt:lpstr>
      <vt:lpstr>January 2019 CPT comments</vt:lpstr>
      <vt:lpstr>January 2019 CPT comments continued</vt:lpstr>
      <vt:lpstr>January 2019 CPT comments continued</vt:lpstr>
      <vt:lpstr>PowerPoint Presentation</vt:lpstr>
      <vt:lpstr>January 2019 CPT comments continued</vt:lpstr>
      <vt:lpstr>February 2019 SSC comments</vt:lpstr>
      <vt:lpstr>February 2019 SSC comments continued</vt:lpstr>
      <vt:lpstr>PowerPoint Presentation</vt:lpstr>
      <vt:lpstr>PowerPoint Presentation</vt:lpstr>
      <vt:lpstr>       Fig. B.4. Trends in non-standardized and standardized CPUE indices with +/- 2 SE by GLM for EAG. Standardized indices: black line and non-standardized  indices: red line. Variables selected by hybrid method. Sc19_1.</vt:lpstr>
      <vt:lpstr>       Fig. B.5. Trends in non-standardized and standardized CPUE indices with +/- 2 SE by GLM for WAG. Standardized indices: black line and non-standardized  indices: red line. Variables selected by hybrid method. Sc19_1.</vt:lpstr>
      <vt:lpstr>Figure B.1. The 1995/96 to 2018/19 observer pot samples enmeshed in 30X30nmi grids for the Aleutian Islands golden king crab.</vt:lpstr>
      <vt:lpstr>An example bivariate correlation matrix subset of Year and Area (Grid Cell) factors for EAG, 1995/06-04/05. Note: we removed columns/rows with all NAs /  Zeros before GLM fitting. </vt:lpstr>
      <vt:lpstr>Year:Area interaction model</vt:lpstr>
      <vt:lpstr>Table B.2. Comparison of CPUE indices and variances of log CPUE between EAG and WAG for scenario 19_2.  Year:Area Interaction factor was considered for CPUE indices calculation. </vt:lpstr>
      <vt:lpstr>Figure B.2. Comparison of input CPUE indices for scenarios 2016 (ADF&amp;G area codes grouped into 10 groups, up to 2015/16 data), 2017 (ADF&amp;G area codes not grouped, up to 2016/17 data), 2018 Sc 18_0 (Lat and Long position of observed pot, up to 2017/18 data), 2018 Sc18_1 ( Lat and Long position of observed pot, reduced number of gear codes, , up to 2017/18 data),  2019 Sc 19_0 (Grid Cell position of observed pot, up to 2018/19 data), 2019 Sc 19_1 (Grid Cell position of observed pot, reduced number of gear codes, up to 2018/19 data), and 2019 Sc 19_2a   (Grid Cell position of observed pot, reduced number of gear codes, fish ticket CPUE indices extended up to 1998/99, pre rationalization period observer CPUE indices ignored, up to 2018/19 data) for EAG golden king crab. Model estimated additional standard error was added to each input standard error for 2-standard error confidence interval determination.  </vt:lpstr>
      <vt:lpstr>Figure B.3. Comparison of input CPUE indices for scenarios 2016 (ADF&amp;G area codes grouped into 10 groups, up to 2015/16 data), 2017 (ADF&amp;G area codes not grouped, up to 2016/17 data), 2018 Sc 18_0 (Lat and Long position of observed pot, up to 2017/18 data), 2018 Sc18_1 ( Lat and Long position of observed pot, reduced number of gear codes, , up to 2017/18 data),  2019 Sc 19_0 (Grid Cell position of observed pot, up to 2018/19 data), 2019 Sc 19_1 (Grid Cell position of observed pot, reduced number of gear codes, up to 2018/19 data), and 2019 Sc 19_2   (Grid Cell position of observed pot, reduced number of gear codes, up to 2018/19 data) for WAG golden king crab. Model estimated additional standard error was added to each input standard error for 2-standard error confidence interval determination.   </vt:lpstr>
      <vt:lpstr>        Fish Ticket CPUE by GLM Figures B.6 and B.7. Trends in non-standardized and standardized (lognormal GLM) CPUE indices with +/- 2 SE for  EAG (left panel) and WAG (right panel). The 1985/86–1998/99 fish ticket data set was used. Standardized indices: black line and non-standardized indices: red line. Variables selected by the hybrid method.</vt:lpstr>
      <vt:lpstr>   Figure 9. Predicted (line) vs. observed (bar) retained catch relative length frequency distributions under scenarios 19_1 (green line) and 19_2a (dark red line) for golden king crab in the EAG, 1985/86 to 2018/19. This color scheme is used in all other figures. </vt:lpstr>
      <vt:lpstr>         Figure 10. Predicted (line) vs. observed (bar) total catch relative length frequency distributions under scenarios 19_1 (green line) and 19_2a (dark red line) for golden king crab in the EAG, 1990/91 to 2018/19.  </vt:lpstr>
      <vt:lpstr>         Figure 11. Predicted (line) vs. observed (bar) groundfish discarded bycatch relative length frequency distributions under scenarios 19_1 (green line) and 19_2a (dark red line) for golden king crab in the EAG, 1989/90 to 2018/19. </vt:lpstr>
      <vt:lpstr>         Figure 12. Estimated total (black solid line) and retained selectivity (red dotted line) for pre- and post- rationalization periods under scenarios 19_0, 19_1, and 19_2a model fits to golden king crab data in the EAG.   </vt:lpstr>
      <vt:lpstr>         Figure 30. Estimated total (black solid line) and retained selectivity (red dotted line) for pre- and post- rationalization periods under scenarios 19_0, 19_1, and 19_2a model fits to golden king crab data in the WAG.   </vt:lpstr>
      <vt:lpstr>      Figure 24. Comparison of input CPUE indices [closed circles with +/- 2 SE for Sc19_1(black) and Sc19_2a (dark red)] with predicted CPUE indices (colored solid lines) under scenarios 19_0, 19_1, and 19_2a for EAG golden king crab data, 1985/86–2018/19. Model estimated additional standard error was added to each input standard error.  </vt:lpstr>
      <vt:lpstr>      Figure 42. . Comparison of input CPUE indices [closed circles with +/- 2 SE for Sc19_1 (black) and Sc19_2 (dark red)] with predicted CPUE indices (colored solid lines) under scenarios 19_0, 19_1, and 19_2 for WAG golden king crab data, 1985/86–2018/19. Model estimated additional standard error was added to each input standard error. </vt:lpstr>
      <vt:lpstr>    Figs. 14 and 32. Estimated number of male recruits to the assessment model under scenarios (Sc) 18_0 (up to 2017/18 data, green curve), 19_0 (up to 2018/19 data), 19_1, 19_2, and 19_2a for EAG (top) and WAG (bottom). The number of recruits are standardized using (R-mean R)/mean R.    </vt:lpstr>
      <vt:lpstr>    Figure 17. Observed (open circle) vs. predicted (solid line) retained catch (top left), total catch (top right), and groundfish bycatch (bottom left) of golden king crab for scenarios 19_0, 19_1, and 19_2a fits in EAG, 1981/82–2018/19.  </vt:lpstr>
      <vt:lpstr>    Figure 35. Observed (open circle) vs. predicted (solid line) retained catch (top left), total catch (top right), and groundfish bycatch (bottom left) of golden king crab for scenarios 19_0, 19_1, and 19_2 fits in WAG, 1981/82–2018/19.  . </vt:lpstr>
      <vt:lpstr>Figures 18 and 36. Observed (open circle) vs. predicted (solid line) retained catch of golden king crab for scenarios (Sc) 18_0 (up to 2017/18 data, green curve), 19_0 (up to 2018/19 data), 19_1, and 19_2a for  EAG (top) and WAG (bottom), 1981/82–1984/85.  </vt:lpstr>
      <vt:lpstr>Figure 23. Retrospective fits of MMB by the model following removal of terminal year data under scenarios 19_0, 19_1 and 19_2a for golden king crab in the EAG, 1960/61–2018/19. </vt:lpstr>
      <vt:lpstr>Figure 41. Retrospective fits of MMB by the model following removal of terminal year data under scenarios 19_0, 19_1 and 19_2 for golden king crab in the WAG, 1960/61–2018/19. </vt:lpstr>
      <vt:lpstr>    Figures 25 and 43. Trends in pot fishery full selection total fishing mortality of golden king crab for scenarios 18_0 (green line, up to 2017/18 data), 19_0 (up to 2018/19 data), 19_1, and 19_2a/19_2 model fits in the EAG (top) and WAG (bottom),1981/82–2018/19.</vt:lpstr>
      <vt:lpstr>    Figure 26. Trends in golden king crab mature male biomass for scenarios EAG 2017 (up to 2016/17 data), 18_0  and 18_1 (up to 2017/18 data), and 19_0, 19_1, 19_2a/19_2  (up to 2018/19 data) fits to  EAG (left) and WAG (right), 1960/61–2018/19. Scenario 19_1 estimates have two standard error confidence limits.   </vt:lpstr>
      <vt:lpstr>Figure C.1. Comparison of estimated B0 (t) with MMB (top left), estimated number of recruits (top right), and MMB/B0 ratio (bottom left)  for scenarios (Sc.) 18_0 (green line, up to 2017/18 data), 19_0 (up to 2018/19 data), 19_1, and 19_2a model fits in the EAG.</vt:lpstr>
      <vt:lpstr>Figure C.2. Comparison of estimated B0 (t) with MMB (top left), estimated number of recruits (top right), and MMB/B0 ratio (bottom left) for scenarios (Sc.) 18_0 (green line, up to 2017/18 data), 19_0 (up to 2018/19 data), 19_1, and 19_2a model fits in the WAG.</vt:lpstr>
      <vt:lpstr>Table 12. Negative log-likelihood values for scenarios (Sc) 19_0 (base), 19_1 (observer CPUE with reduced number of gear codes), and 19_2a (observer CPUE with Year:Area interaction) in the EAG.  </vt:lpstr>
      <vt:lpstr>Table 21. Negative log-likelihood values for scenarios (Sc) 19_0 (base), 19_1 (observer CPUE with reduced number of gear codes), and 19_2 (observer CPUE with Year:Area interaction) in the WAG. </vt:lpstr>
      <vt:lpstr>    Figure 44.  Relationships between full  F for the directed pot fishery and MMB during 1981/82–2018/19 under scenarios 19_1, 19_2a (EAG), and 19_2 (WAG).  </vt:lpstr>
      <vt:lpstr>PowerPoint Presentation</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2437</cp:revision>
  <cp:lastPrinted>2016-09-18T18:45:13Z</cp:lastPrinted>
  <dcterms:created xsi:type="dcterms:W3CDTF">2013-09-13T00:55:09Z</dcterms:created>
  <dcterms:modified xsi:type="dcterms:W3CDTF">2019-04-29T23:02:26Z</dcterms:modified>
</cp:coreProperties>
</file>