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5"/>
  </p:notesMasterIdLst>
  <p:sldIdLst>
    <p:sldId id="259" r:id="rId2"/>
    <p:sldId id="261" r:id="rId3"/>
    <p:sldId id="258" r:id="rId4"/>
    <p:sldId id="260" r:id="rId5"/>
    <p:sldId id="262" r:id="rId6"/>
    <p:sldId id="299"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300" r:id="rId42"/>
    <p:sldId id="301" r:id="rId43"/>
    <p:sldId id="30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89196"/>
  </p:normalViewPr>
  <p:slideViewPr>
    <p:cSldViewPr snapToGrid="0" snapToObjects="1">
      <p:cViewPr varScale="1">
        <p:scale>
          <a:sx n="85" d="100"/>
          <a:sy n="85" d="100"/>
        </p:scale>
        <p:origin x="91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D850B-336E-2146-948E-8FDB686E1E66}" type="datetimeFigureOut">
              <a:rPr lang="en-US" smtClean="0"/>
              <a:t>4/26/19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7A2C2-E4FA-9847-AB4F-E4197E5AE56A}" type="slidenum">
              <a:rPr lang="en-US" smtClean="0"/>
              <a:t>‹#›</a:t>
            </a:fld>
            <a:endParaRPr lang="en-US"/>
          </a:p>
        </p:txBody>
      </p:sp>
    </p:spTree>
    <p:extLst>
      <p:ext uri="{BB962C8B-B14F-4D97-AF65-F5344CB8AC3E}">
        <p14:creationId xmlns:p14="http://schemas.microsoft.com/office/powerpoint/2010/main" val="226302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07e24c897_0_6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07e24c897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867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7e24c897_0_7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7e24c897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Previous work: allozymes</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Significant differentiation between major regions EBS/GOA/SE</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Significant differentiation between 3 loci EBS east and west of 162 degrees W longitude</a:t>
            </a:r>
            <a:endParaRPr dirty="0"/>
          </a:p>
        </p:txBody>
      </p:sp>
    </p:spTree>
    <p:extLst>
      <p:ext uri="{BB962C8B-B14F-4D97-AF65-F5344CB8AC3E}">
        <p14:creationId xmlns:p14="http://schemas.microsoft.com/office/powerpoint/2010/main" val="53506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07e24c897_0_78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07e24c897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825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07e24c897_0_7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07e24c897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EBS samples do not have geo-reference data. Circles do not reflect exact regions (so not necessarily Pribilof Islands)</a:t>
            </a:r>
            <a:endParaRPr dirty="0"/>
          </a:p>
        </p:txBody>
      </p:sp>
    </p:spTree>
    <p:extLst>
      <p:ext uri="{BB962C8B-B14F-4D97-AF65-F5344CB8AC3E}">
        <p14:creationId xmlns:p14="http://schemas.microsoft.com/office/powerpoint/2010/main" val="728581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07e24c89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07e24c897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dirty="0"/>
          </a:p>
        </p:txBody>
      </p:sp>
    </p:spTree>
    <p:extLst>
      <p:ext uri="{BB962C8B-B14F-4D97-AF65-F5344CB8AC3E}">
        <p14:creationId xmlns:p14="http://schemas.microsoft.com/office/powerpoint/2010/main" val="2032733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07e24c897_0_8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07e24c897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extLst>
      <p:ext uri="{BB962C8B-B14F-4D97-AF65-F5344CB8AC3E}">
        <p14:creationId xmlns:p14="http://schemas.microsoft.com/office/powerpoint/2010/main" val="3597263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07e24c897_0_8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07e24c897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dirty="0">
              <a:solidFill>
                <a:schemeClr val="dk1"/>
              </a:solidFill>
            </a:endParaRPr>
          </a:p>
        </p:txBody>
      </p:sp>
    </p:spTree>
    <p:extLst>
      <p:ext uri="{BB962C8B-B14F-4D97-AF65-F5344CB8AC3E}">
        <p14:creationId xmlns:p14="http://schemas.microsoft.com/office/powerpoint/2010/main" val="3837984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07e24c897_0_8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07e24c897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3392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07e24c897_0_8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07e24c897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9517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07e24c897_0_8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07e24c897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9607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07e24c897_0_8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07e24c897_0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857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07e24c897_0_7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07e24c897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AutoNum type="alphaLcPeriod"/>
            </a:pPr>
            <a:endParaRPr dirty="0"/>
          </a:p>
        </p:txBody>
      </p:sp>
    </p:spTree>
    <p:extLst>
      <p:ext uri="{BB962C8B-B14F-4D97-AF65-F5344CB8AC3E}">
        <p14:creationId xmlns:p14="http://schemas.microsoft.com/office/powerpoint/2010/main" val="406064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07e24c897_0_8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07e24c897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776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07e24c897_0_88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07e24c897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438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07e24c897_2_8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07e24c897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299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07e24c897_0_95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07e24c897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478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07e24c897_0_10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07e24c897_0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945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07e24c897_0_101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07e24c897_0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556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07e24c897_0_103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07e24c897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595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507e24c897_0_108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507e24c897_0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096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07e24c897_2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07e24c897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544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07e24c897_0_10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507e24c897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81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07e24c897_0_6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07e24c897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15000"/>
              </a:lnSpc>
              <a:spcBef>
                <a:spcPts val="0"/>
              </a:spcBef>
              <a:spcAft>
                <a:spcPts val="0"/>
              </a:spcAft>
              <a:buClr>
                <a:schemeClr val="dk1"/>
              </a:buClr>
              <a:buSzPts val="1100"/>
              <a:buFontTx/>
              <a:buAutoNum type="arabicPeriod"/>
              <a:tabLst/>
              <a:defRPr/>
            </a:pPr>
            <a:r>
              <a:rPr lang="en-US" sz="1200" kern="1200" dirty="0">
                <a:solidFill>
                  <a:schemeClr val="tx1"/>
                </a:solidFill>
                <a:effectLst/>
                <a:latin typeface="+mn-lt"/>
                <a:ea typeface="+mn-ea"/>
                <a:cs typeface="+mn-cs"/>
              </a:rPr>
              <a:t>Southeast Alaska (SEAK), Prince William Sound (PWS), and the Eastern Bering Sea (EBS; East and West of 166</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W combined) districts.  SEAK and PWS harvest totals are represented on the scale in the right axis, while EBS harvest is represented on that in the left axis.  Harvest records are compiled from Rumble et al., 2014, Stockhausen, 2018, and Wood et al., 2017.</a:t>
            </a:r>
          </a:p>
          <a:p>
            <a:pPr marL="457200" lvl="0" indent="-298450" algn="l" rtl="0">
              <a:lnSpc>
                <a:spcPct val="115000"/>
              </a:lnSpc>
              <a:spcBef>
                <a:spcPts val="0"/>
              </a:spcBef>
              <a:spcAft>
                <a:spcPts val="0"/>
              </a:spcAft>
              <a:buClr>
                <a:schemeClr val="dk1"/>
              </a:buClr>
              <a:buSzPts val="1100"/>
              <a:buAutoNum type="arabicPeriod"/>
            </a:pPr>
            <a:endParaRPr lang="en-US" dirty="0"/>
          </a:p>
        </p:txBody>
      </p:sp>
    </p:spTree>
    <p:extLst>
      <p:ext uri="{BB962C8B-B14F-4D97-AF65-F5344CB8AC3E}">
        <p14:creationId xmlns:p14="http://schemas.microsoft.com/office/powerpoint/2010/main" val="1930960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507e24c897_0_1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507e24c897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222222"/>
                </a:solidFill>
                <a:highlight>
                  <a:srgbClr val="F8F8F8"/>
                </a:highlight>
              </a:rPr>
              <a:t>Jasonowicz, A. (2015). </a:t>
            </a:r>
            <a:r>
              <a:rPr lang="en" sz="1000" i="1">
                <a:solidFill>
                  <a:srgbClr val="222222"/>
                </a:solidFill>
                <a:highlight>
                  <a:srgbClr val="F8F8F8"/>
                </a:highlight>
              </a:rPr>
              <a:t>Genomic signatures of natural selection and population structure in West Coast and Alaskan sablefish (Anoplopoma fimbria)</a:t>
            </a:r>
            <a:r>
              <a:rPr lang="en" sz="1000">
                <a:solidFill>
                  <a:srgbClr val="222222"/>
                </a:solidFill>
                <a:highlight>
                  <a:srgbClr val="F8F8F8"/>
                </a:highlight>
              </a:rPr>
              <a:t>(Doctoral dissertation).</a:t>
            </a:r>
            <a:endParaRPr/>
          </a:p>
        </p:txBody>
      </p:sp>
    </p:spTree>
    <p:extLst>
      <p:ext uri="{BB962C8B-B14F-4D97-AF65-F5344CB8AC3E}">
        <p14:creationId xmlns:p14="http://schemas.microsoft.com/office/powerpoint/2010/main" val="2566871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07e24c897_0_1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07e24c897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545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07e24c897_0_1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07e24c897_0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576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07e24c897_0_115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507e24c897_0_1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737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07e24c897_0_117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07e24c897_0_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301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07e24c897_0_1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07e24c897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5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507e24c897_0_118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507e24c897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4983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07e24c897_0_1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07e24c897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347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07e24c897_0_1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07e24c897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111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07e24c897_0_1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07e24c897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07e24c897_0_6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07e24c897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lang="en-US" sz="1800" dirty="0">
              <a:solidFill>
                <a:srgbClr val="263238"/>
              </a:solidFill>
            </a:endParaRPr>
          </a:p>
        </p:txBody>
      </p:sp>
    </p:spTree>
    <p:extLst>
      <p:ext uri="{BB962C8B-B14F-4D97-AF65-F5344CB8AC3E}">
        <p14:creationId xmlns:p14="http://schemas.microsoft.com/office/powerpoint/2010/main" val="2809991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07e24c897_0_1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507e24c897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898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07e24c897_0_1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07e24c897_0_1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Are low but statistically significant levels of genetic differentiation in marine fishes ‘biologically meaningful’? A case study of coastal Atlantic cod</a:t>
            </a:r>
            <a:endParaRPr dirty="0"/>
          </a:p>
          <a:p>
            <a:pPr marL="0" lvl="0" indent="0" algn="l" rtl="0">
              <a:spcBef>
                <a:spcPts val="0"/>
              </a:spcBef>
              <a:spcAft>
                <a:spcPts val="0"/>
              </a:spcAft>
              <a:buNone/>
            </a:pPr>
            <a:r>
              <a:rPr lang="en" dirty="0"/>
              <a:t>Fig. 2</a:t>
            </a:r>
            <a:endParaRPr dirty="0"/>
          </a:p>
        </p:txBody>
      </p:sp>
    </p:spTree>
    <p:extLst>
      <p:ext uri="{BB962C8B-B14F-4D97-AF65-F5344CB8AC3E}">
        <p14:creationId xmlns:p14="http://schemas.microsoft.com/office/powerpoint/2010/main" val="4153211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507e24c897_0_1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507e24c897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373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07e24c897_0_1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07e24c897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24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07e24c897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07e24c897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lang="en-US" sz="1800" dirty="0">
              <a:solidFill>
                <a:srgbClr val="263238"/>
              </a:solidFill>
            </a:endParaRPr>
          </a:p>
        </p:txBody>
      </p:sp>
    </p:spTree>
    <p:extLst>
      <p:ext uri="{BB962C8B-B14F-4D97-AF65-F5344CB8AC3E}">
        <p14:creationId xmlns:p14="http://schemas.microsoft.com/office/powerpoint/2010/main" val="212868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07e24c897_0_1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07e24c897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350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07e24c897_0_7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07e24c897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Char char="-"/>
            </a:pPr>
            <a:r>
              <a:rPr lang="en" sz="1000" dirty="0">
                <a:solidFill>
                  <a:srgbClr val="222222"/>
                </a:solidFill>
                <a:highlight>
                  <a:srgbClr val="F8F8F8"/>
                </a:highlight>
              </a:rPr>
              <a:t>Bowers, F. R., </a:t>
            </a:r>
            <a:r>
              <a:rPr lang="en" sz="1000" dirty="0" err="1">
                <a:solidFill>
                  <a:srgbClr val="222222"/>
                </a:solidFill>
                <a:highlight>
                  <a:srgbClr val="F8F8F8"/>
                </a:highlight>
              </a:rPr>
              <a:t>Schwenzfeier</a:t>
            </a:r>
            <a:r>
              <a:rPr lang="en" sz="1000" dirty="0">
                <a:solidFill>
                  <a:srgbClr val="222222"/>
                </a:solidFill>
                <a:highlight>
                  <a:srgbClr val="F8F8F8"/>
                </a:highlight>
              </a:rPr>
              <a:t>, M., Coleman, S., </a:t>
            </a:r>
            <a:r>
              <a:rPr lang="en" sz="1000" dirty="0" err="1">
                <a:solidFill>
                  <a:srgbClr val="222222"/>
                </a:solidFill>
                <a:highlight>
                  <a:srgbClr val="F8F8F8"/>
                </a:highlight>
              </a:rPr>
              <a:t>Failor</a:t>
            </a:r>
            <a:r>
              <a:rPr lang="en" sz="1000" dirty="0">
                <a:solidFill>
                  <a:srgbClr val="222222"/>
                </a:solidFill>
                <a:highlight>
                  <a:srgbClr val="F8F8F8"/>
                </a:highlight>
              </a:rPr>
              <a:t>-Rounds, B., Milani, K., Herring, K., ... &amp; Albert, M. (2008). Annual management report for the commercial and subsistence shellfish fisheries of the Aleutian Islands, Bering Sea and the westward region’s shellfish observer program, 2006/07. </a:t>
            </a:r>
            <a:r>
              <a:rPr lang="en" sz="1000" i="1" dirty="0">
                <a:solidFill>
                  <a:srgbClr val="222222"/>
                </a:solidFill>
                <a:highlight>
                  <a:srgbClr val="F8F8F8"/>
                </a:highlight>
              </a:rPr>
              <a:t>Alaska Department of Fish and Game, Division of Commercial Fisheries, Fishery Management Report</a:t>
            </a:r>
            <a:r>
              <a:rPr lang="en" sz="1000" dirty="0">
                <a:solidFill>
                  <a:srgbClr val="222222"/>
                </a:solidFill>
                <a:highlight>
                  <a:srgbClr val="F8F8F8"/>
                </a:highlight>
              </a:rPr>
              <a:t>, 08-01.</a:t>
            </a:r>
            <a:endParaRPr dirty="0">
              <a:solidFill>
                <a:schemeClr val="dk1"/>
              </a:solidFill>
            </a:endParaRPr>
          </a:p>
        </p:txBody>
      </p:sp>
    </p:spTree>
    <p:extLst>
      <p:ext uri="{BB962C8B-B14F-4D97-AF65-F5344CB8AC3E}">
        <p14:creationId xmlns:p14="http://schemas.microsoft.com/office/powerpoint/2010/main" val="569892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07e24c897_0_7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07e24c897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solidFill>
                  <a:srgbClr val="222222"/>
                </a:solidFill>
                <a:highlight>
                  <a:srgbClr val="F8F8F8"/>
                </a:highlight>
              </a:rPr>
              <a:t>Urban, D., </a:t>
            </a:r>
            <a:r>
              <a:rPr lang="en" sz="1000" dirty="0" err="1">
                <a:solidFill>
                  <a:srgbClr val="222222"/>
                </a:solidFill>
                <a:highlight>
                  <a:srgbClr val="F8F8F8"/>
                </a:highlight>
              </a:rPr>
              <a:t>Pengilly</a:t>
            </a:r>
            <a:r>
              <a:rPr lang="en" sz="1000" dirty="0">
                <a:solidFill>
                  <a:srgbClr val="222222"/>
                </a:solidFill>
                <a:highlight>
                  <a:srgbClr val="F8F8F8"/>
                </a:highlight>
              </a:rPr>
              <a:t>, D., </a:t>
            </a:r>
            <a:r>
              <a:rPr lang="en" sz="1000" dirty="0" err="1">
                <a:solidFill>
                  <a:srgbClr val="222222"/>
                </a:solidFill>
                <a:highlight>
                  <a:srgbClr val="F8F8F8"/>
                </a:highlight>
              </a:rPr>
              <a:t>Jadamec</a:t>
            </a:r>
            <a:r>
              <a:rPr lang="en" sz="1000" dirty="0">
                <a:solidFill>
                  <a:srgbClr val="222222"/>
                </a:solidFill>
                <a:highlight>
                  <a:srgbClr val="F8F8F8"/>
                </a:highlight>
              </a:rPr>
              <a:t>, L., &amp; </a:t>
            </a:r>
            <a:r>
              <a:rPr lang="en" sz="1000" dirty="0" err="1">
                <a:solidFill>
                  <a:srgbClr val="222222"/>
                </a:solidFill>
                <a:highlight>
                  <a:srgbClr val="F8F8F8"/>
                </a:highlight>
              </a:rPr>
              <a:t>Byersdorfer</a:t>
            </a:r>
            <a:r>
              <a:rPr lang="en" sz="1000" dirty="0">
                <a:solidFill>
                  <a:srgbClr val="222222"/>
                </a:solidFill>
                <a:highlight>
                  <a:srgbClr val="F8F8F8"/>
                </a:highlight>
              </a:rPr>
              <a:t>, S. C. (2002). Testing carapace morphology characteristics for field identification of Chionoecetes hybrids. In A. J. Paul, E. G. Dawe, R. </a:t>
            </a:r>
            <a:r>
              <a:rPr lang="en" sz="1000" dirty="0" err="1">
                <a:solidFill>
                  <a:srgbClr val="222222"/>
                </a:solidFill>
                <a:highlight>
                  <a:srgbClr val="F8F8F8"/>
                </a:highlight>
              </a:rPr>
              <a:t>Elner</a:t>
            </a:r>
            <a:r>
              <a:rPr lang="en" sz="1000" dirty="0">
                <a:solidFill>
                  <a:srgbClr val="222222"/>
                </a:solidFill>
                <a:highlight>
                  <a:srgbClr val="F8F8F8"/>
                </a:highlight>
              </a:rPr>
              <a:t>, G. S. Jamieson, G. H. Kruse, R. S. Otto, &amp; B. Sainte-Marie (Eds.), </a:t>
            </a:r>
            <a:r>
              <a:rPr lang="en" sz="1000" i="1" dirty="0">
                <a:solidFill>
                  <a:srgbClr val="222222"/>
                </a:solidFill>
                <a:highlight>
                  <a:srgbClr val="F8F8F8"/>
                </a:highlight>
              </a:rPr>
              <a:t>Crabs in </a:t>
            </a:r>
            <a:r>
              <a:rPr lang="en" sz="1000" i="1" dirty="0" err="1">
                <a:solidFill>
                  <a:srgbClr val="222222"/>
                </a:solidFill>
                <a:highlight>
                  <a:srgbClr val="F8F8F8"/>
                </a:highlight>
              </a:rPr>
              <a:t>coldwater</a:t>
            </a:r>
            <a:r>
              <a:rPr lang="en" sz="1000" i="1" dirty="0">
                <a:solidFill>
                  <a:srgbClr val="222222"/>
                </a:solidFill>
                <a:highlight>
                  <a:srgbClr val="F8F8F8"/>
                </a:highlight>
              </a:rPr>
              <a:t> regions: biology, management and economics. Lowell Wakefield Fisheries Symposium Series. Alaska Sea Grant College Program University of Alaska, Fairbanks</a:t>
            </a:r>
            <a:r>
              <a:rPr lang="en" sz="1000" dirty="0">
                <a:solidFill>
                  <a:srgbClr val="222222"/>
                </a:solidFill>
                <a:highlight>
                  <a:srgbClr val="F8F8F8"/>
                </a:highlight>
              </a:rPr>
              <a:t> (pp. 97-113).</a:t>
            </a: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0161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07e24c897_0_7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07e24c897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Transition: Stevens 2003 - observed females off Kodiak time larval release with tidal patterns, postulated that this could increase uptake into ACC</a:t>
            </a:r>
            <a:endParaRPr dirty="0"/>
          </a:p>
          <a:p>
            <a:pPr marL="0" lvl="0" indent="0" algn="l" rtl="0">
              <a:spcBef>
                <a:spcPts val="0"/>
              </a:spcBef>
              <a:spcAft>
                <a:spcPts val="0"/>
              </a:spcAft>
              <a:buNone/>
            </a:pPr>
            <a:endParaRPr dirty="0"/>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Previous work: </a:t>
            </a:r>
            <a:r>
              <a:rPr lang="en" dirty="0" err="1">
                <a:solidFill>
                  <a:schemeClr val="dk1"/>
                </a:solidFill>
              </a:rPr>
              <a:t>mtDNA</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Only used mitochondrial CO1 gene (Cytochrome C Oxidase) 413bp</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52 individuals and detected 18 different haplotypes</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No independent variant was unique to a region, but some haplotypes were</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Haplotype diversity was significantly different between regions, but genetic </a:t>
            </a:r>
            <a:r>
              <a:rPr lang="en" dirty="0" err="1">
                <a:solidFill>
                  <a:schemeClr val="dk1"/>
                </a:solidFill>
              </a:rPr>
              <a:t>diversitywas</a:t>
            </a:r>
            <a:r>
              <a:rPr lang="en" dirty="0">
                <a:solidFill>
                  <a:schemeClr val="dk1"/>
                </a:solidFill>
              </a:rPr>
              <a:t> only significantly different between southeast and cook inlet</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The most common haplotype (A) was present in every region</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Southeast AK was majority haplotype A</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Combination of haplotypes arising and being retained in certain regions and haplotypes occurring in multiple regions</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It was interpreted to mean evidence of ACC transport, but the evidence was weak (would expect a trend from high haplotype diversity to low if it was a true source/sink across geographic distance)</a:t>
            </a:r>
            <a:endParaRPr dirty="0"/>
          </a:p>
        </p:txBody>
      </p:sp>
    </p:spTree>
    <p:extLst>
      <p:ext uri="{BB962C8B-B14F-4D97-AF65-F5344CB8AC3E}">
        <p14:creationId xmlns:p14="http://schemas.microsoft.com/office/powerpoint/2010/main" val="275409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F83698-B0B9-E645-81F4-AAC13845FD72}"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223160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F83698-B0B9-E645-81F4-AAC13845FD72}"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27705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F83698-B0B9-E645-81F4-AAC13845FD72}"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246243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7" name="Google Shape;67;p16"/>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lstStyle>
            <a:lvl1pPr lvl="0" rtl="0">
              <a:spcBef>
                <a:spcPts val="0"/>
              </a:spcBef>
              <a:spcAft>
                <a:spcPts val="0"/>
              </a:spcAft>
              <a:buSzPts val="4200"/>
              <a:buNone/>
              <a:defRPr sz="3600">
                <a:latin typeface="Carme"/>
                <a:ea typeface="Carme"/>
                <a:cs typeface="Carme"/>
                <a:sym typeface="Carm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8" name="Google Shape;68;p16"/>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9" name="Google Shape;69;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044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F83698-B0B9-E645-81F4-AAC13845FD72}"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136697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F83698-B0B9-E645-81F4-AAC13845FD72}"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409656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F83698-B0B9-E645-81F4-AAC13845FD72}" type="datetimeFigureOut">
              <a:rPr lang="en-US" smtClean="0"/>
              <a:t>4/26/19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307701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F83698-B0B9-E645-81F4-AAC13845FD72}" type="datetimeFigureOut">
              <a:rPr lang="en-US" smtClean="0"/>
              <a:t>4/26/19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211768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F83698-B0B9-E645-81F4-AAC13845FD72}" type="datetimeFigureOut">
              <a:rPr lang="en-US" smtClean="0"/>
              <a:t>4/26/19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9557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F83698-B0B9-E645-81F4-AAC13845FD72}" type="datetimeFigureOut">
              <a:rPr lang="en-US" smtClean="0"/>
              <a:t>4/26/19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82163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F83698-B0B9-E645-81F4-AAC13845FD72}" type="datetimeFigureOut">
              <a:rPr lang="en-US" smtClean="0"/>
              <a:t>4/26/19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277548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F83698-B0B9-E645-81F4-AAC13845FD72}" type="datetimeFigureOut">
              <a:rPr lang="en-US" smtClean="0"/>
              <a:t>4/26/19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D089B4-00EF-954D-AD25-80941BBC5EC7}" type="slidenum">
              <a:rPr lang="en-US" smtClean="0"/>
              <a:t>‹#›</a:t>
            </a:fld>
            <a:endParaRPr lang="en-US"/>
          </a:p>
        </p:txBody>
      </p:sp>
    </p:spTree>
    <p:extLst>
      <p:ext uri="{BB962C8B-B14F-4D97-AF65-F5344CB8AC3E}">
        <p14:creationId xmlns:p14="http://schemas.microsoft.com/office/powerpoint/2010/main" val="15143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83698-B0B9-E645-81F4-AAC13845FD72}" type="datetimeFigureOut">
              <a:rPr lang="en-US" smtClean="0"/>
              <a:t>4/26/19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089B4-00EF-954D-AD25-80941BBC5EC7}" type="slidenum">
              <a:rPr lang="en-US" smtClean="0"/>
              <a:t>‹#›</a:t>
            </a:fld>
            <a:endParaRPr lang="en-US"/>
          </a:p>
        </p:txBody>
      </p:sp>
    </p:spTree>
    <p:extLst>
      <p:ext uri="{BB962C8B-B14F-4D97-AF65-F5344CB8AC3E}">
        <p14:creationId xmlns:p14="http://schemas.microsoft.com/office/powerpoint/2010/main" val="20909786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5468/39omei"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1.png"/><Relationship Id="rId2" Type="http://schemas.openxmlformats.org/officeDocument/2006/relationships/notesSlide" Target="../notesSlides/notesSlide43.xml"/><Relationship Id="rId16"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5"/>
          <p:cNvSpPr txBox="1">
            <a:spLocks noGrp="1"/>
          </p:cNvSpPr>
          <p:nvPr>
            <p:ph type="ctrTitle"/>
          </p:nvPr>
        </p:nvSpPr>
        <p:spPr>
          <a:xfrm>
            <a:off x="798300" y="857625"/>
            <a:ext cx="7547400" cy="227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dirty="0"/>
              <a:t>Population Genetics of Tanner Crab (</a:t>
            </a:r>
            <a:r>
              <a:rPr lang="en" sz="4400" i="1" dirty="0"/>
              <a:t>Chionoecetes bairdi </a:t>
            </a:r>
            <a:r>
              <a:rPr lang="en" sz="4400" dirty="0"/>
              <a:t>) in Alaskan Waters</a:t>
            </a:r>
            <a:endParaRPr sz="4400" dirty="0"/>
          </a:p>
        </p:txBody>
      </p:sp>
      <p:sp>
        <p:nvSpPr>
          <p:cNvPr id="108" name="Google Shape;108;p25"/>
          <p:cNvSpPr txBox="1">
            <a:spLocks noGrp="1"/>
          </p:cNvSpPr>
          <p:nvPr>
            <p:ph type="subTitle" idx="1"/>
          </p:nvPr>
        </p:nvSpPr>
        <p:spPr>
          <a:xfrm>
            <a:off x="2170875" y="3549719"/>
            <a:ext cx="4802250" cy="9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arme"/>
                <a:ea typeface="Carme"/>
                <a:cs typeface="Carme"/>
                <a:sym typeface="Carme"/>
              </a:rPr>
              <a:t>Genevieve M. Johnson</a:t>
            </a:r>
            <a:endParaRPr dirty="0">
              <a:latin typeface="Carme"/>
              <a:ea typeface="Carme"/>
              <a:cs typeface="Carme"/>
              <a:sym typeface="Carme"/>
            </a:endParaRPr>
          </a:p>
          <a:p>
            <a:pPr marL="0" lvl="0" indent="0" algn="ctr" rtl="0">
              <a:spcBef>
                <a:spcPts val="0"/>
              </a:spcBef>
              <a:spcAft>
                <a:spcPts val="0"/>
              </a:spcAft>
              <a:buNone/>
            </a:pPr>
            <a:endParaRPr dirty="0">
              <a:latin typeface="Carme"/>
              <a:ea typeface="Carme"/>
              <a:cs typeface="Carme"/>
              <a:sym typeface="Carme"/>
            </a:endParaRPr>
          </a:p>
          <a:p>
            <a:pPr marL="0" lvl="0" indent="0" algn="ctr" rtl="0">
              <a:spcBef>
                <a:spcPts val="0"/>
              </a:spcBef>
              <a:spcAft>
                <a:spcPts val="0"/>
              </a:spcAft>
              <a:buNone/>
            </a:pPr>
            <a:r>
              <a:rPr lang="en" sz="1800" dirty="0">
                <a:latin typeface="Carme"/>
                <a:ea typeface="Carme"/>
                <a:cs typeface="Carme"/>
                <a:sym typeface="Carme"/>
              </a:rPr>
              <a:t>Presented to BSAI Crab Plan Team: May 3, 2019</a:t>
            </a:r>
            <a:endParaRPr sz="1800" dirty="0">
              <a:latin typeface="Carme"/>
              <a:ea typeface="Carme"/>
              <a:cs typeface="Carme"/>
              <a:sym typeface="Carme"/>
            </a:endParaRPr>
          </a:p>
        </p:txBody>
      </p:sp>
      <p:pic>
        <p:nvPicPr>
          <p:cNvPr id="111" name="Google Shape;111;p25" descr="CFOS_sig_centered_blue.pdf"/>
          <p:cNvPicPr preferRelativeResize="0"/>
          <p:nvPr/>
        </p:nvPicPr>
        <p:blipFill rotWithShape="1">
          <a:blip r:embed="rId3">
            <a:alphaModFix/>
          </a:blip>
          <a:srcRect/>
          <a:stretch/>
        </p:blipFill>
        <p:spPr>
          <a:xfrm>
            <a:off x="115199" y="5833513"/>
            <a:ext cx="1554162" cy="942976"/>
          </a:xfrm>
          <a:prstGeom prst="rect">
            <a:avLst/>
          </a:prstGeom>
          <a:noFill/>
          <a:ln>
            <a:noFill/>
          </a:ln>
        </p:spPr>
      </p:pic>
    </p:spTree>
    <p:extLst>
      <p:ext uri="{BB962C8B-B14F-4D97-AF65-F5344CB8AC3E}">
        <p14:creationId xmlns:p14="http://schemas.microsoft.com/office/powerpoint/2010/main" val="394297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Allozymes (proteins with variation)</a:t>
            </a:r>
            <a:endParaRPr/>
          </a:p>
        </p:txBody>
      </p:sp>
      <p:pic>
        <p:nvPicPr>
          <p:cNvPr id="235" name="Google Shape;235;p37"/>
          <p:cNvPicPr preferRelativeResize="0"/>
          <p:nvPr/>
        </p:nvPicPr>
        <p:blipFill>
          <a:blip r:embed="rId3">
            <a:alphaModFix/>
          </a:blip>
          <a:stretch>
            <a:fillRect/>
          </a:stretch>
        </p:blipFill>
        <p:spPr>
          <a:xfrm>
            <a:off x="2893700" y="2051835"/>
            <a:ext cx="6340975" cy="4603140"/>
          </a:xfrm>
          <a:prstGeom prst="rect">
            <a:avLst/>
          </a:prstGeom>
          <a:noFill/>
          <a:ln>
            <a:noFill/>
          </a:ln>
        </p:spPr>
      </p:pic>
      <p:pic>
        <p:nvPicPr>
          <p:cNvPr id="236" name="Google Shape;236;p37" descr="Screen Shot 2017-05-05 at 10.18.19 AM.JPG"/>
          <p:cNvPicPr preferRelativeResize="0"/>
          <p:nvPr/>
        </p:nvPicPr>
        <p:blipFill rotWithShape="1">
          <a:blip r:embed="rId4">
            <a:alphaModFix/>
          </a:blip>
          <a:srcRect l="1748"/>
          <a:stretch/>
        </p:blipFill>
        <p:spPr>
          <a:xfrm>
            <a:off x="4846800" y="1111850"/>
            <a:ext cx="3347338" cy="2494250"/>
          </a:xfrm>
          <a:prstGeom prst="rect">
            <a:avLst/>
          </a:prstGeom>
          <a:noFill/>
          <a:ln>
            <a:noFill/>
          </a:ln>
        </p:spPr>
      </p:pic>
      <p:pic>
        <p:nvPicPr>
          <p:cNvPr id="237" name="Google Shape;237;p37"/>
          <p:cNvPicPr preferRelativeResize="0"/>
          <p:nvPr/>
        </p:nvPicPr>
        <p:blipFill rotWithShape="1">
          <a:blip r:embed="rId5">
            <a:alphaModFix/>
          </a:blip>
          <a:srcRect l="2314" t="3368" r="2027" b="5829"/>
          <a:stretch/>
        </p:blipFill>
        <p:spPr>
          <a:xfrm rot="-5400000">
            <a:off x="2989896" y="2674112"/>
            <a:ext cx="1416600" cy="855300"/>
          </a:xfrm>
          <a:prstGeom prst="snip2SameRect">
            <a:avLst>
              <a:gd name="adj1" fmla="val 29455"/>
              <a:gd name="adj2" fmla="val 0"/>
            </a:avLst>
          </a:prstGeom>
          <a:noFill/>
          <a:ln>
            <a:noFill/>
          </a:ln>
        </p:spPr>
      </p:pic>
      <p:sp>
        <p:nvSpPr>
          <p:cNvPr id="238" name="Google Shape;238;p37"/>
          <p:cNvSpPr/>
          <p:nvPr/>
        </p:nvSpPr>
        <p:spPr>
          <a:xfrm>
            <a:off x="5608122" y="3588162"/>
            <a:ext cx="582900" cy="22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7"/>
          <p:cNvSpPr txBox="1">
            <a:spLocks noGrp="1"/>
          </p:cNvSpPr>
          <p:nvPr>
            <p:ph type="body" idx="1"/>
          </p:nvPr>
        </p:nvSpPr>
        <p:spPr>
          <a:xfrm>
            <a:off x="58075" y="1374500"/>
            <a:ext cx="3090300" cy="47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err="1"/>
              <a:t>Merkouris</a:t>
            </a:r>
            <a:r>
              <a:rPr lang="en" sz="2400" b="1" dirty="0"/>
              <a:t> et al. (1998) </a:t>
            </a:r>
            <a:r>
              <a:rPr lang="en" sz="2400" b="1" i="1" dirty="0"/>
              <a:t>Fishery Bulletin</a:t>
            </a:r>
            <a:endParaRPr sz="2400" b="1" i="1" dirty="0"/>
          </a:p>
          <a:p>
            <a:pPr marL="342900" lvl="0" indent="-228600" algn="l" rtl="0">
              <a:spcBef>
                <a:spcPts val="1000"/>
              </a:spcBef>
              <a:spcAft>
                <a:spcPts val="0"/>
              </a:spcAft>
              <a:buSzPts val="1800"/>
              <a:buChar char="-"/>
            </a:pPr>
            <a:r>
              <a:rPr lang="en" sz="2400" dirty="0"/>
              <a:t>27 loci: 12 uniform, 15 variable</a:t>
            </a:r>
            <a:endParaRPr sz="2400" dirty="0"/>
          </a:p>
          <a:p>
            <a:pPr marL="342900" lvl="0" indent="-228600" algn="l" rtl="0">
              <a:spcBef>
                <a:spcPts val="1000"/>
              </a:spcBef>
              <a:spcAft>
                <a:spcPts val="0"/>
              </a:spcAft>
              <a:buSzPts val="1800"/>
              <a:buChar char="-"/>
            </a:pPr>
            <a:r>
              <a:rPr lang="en" sz="2400" dirty="0"/>
              <a:t>Significant differentiation between regions: Bering Sea/Gulf of Alaska/Southeast Alaska</a:t>
            </a:r>
            <a:endParaRPr sz="2400" dirty="0"/>
          </a:p>
          <a:p>
            <a:pPr marL="342900" lvl="0" indent="-228600" algn="l" rtl="0">
              <a:spcBef>
                <a:spcPts val="1000"/>
              </a:spcBef>
              <a:spcAft>
                <a:spcPts val="1000"/>
              </a:spcAft>
              <a:buSzPts val="1800"/>
              <a:buChar char="-"/>
            </a:pPr>
            <a:r>
              <a:rPr lang="en" sz="2400" dirty="0"/>
              <a:t>Allele frequencies of 3 loci differed east and west of 166 ° W </a:t>
            </a:r>
            <a:endParaRPr sz="2400" dirty="0"/>
          </a:p>
        </p:txBody>
      </p:sp>
      <p:sp>
        <p:nvSpPr>
          <p:cNvPr id="240" name="Google Shape;240;p37"/>
          <p:cNvSpPr txBox="1"/>
          <p:nvPr/>
        </p:nvSpPr>
        <p:spPr>
          <a:xfrm>
            <a:off x="7496400" y="5593400"/>
            <a:ext cx="1647600" cy="10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modified from </a:t>
            </a:r>
            <a:r>
              <a:rPr lang="en" sz="1400" dirty="0" err="1">
                <a:latin typeface="Open Sans"/>
                <a:ea typeface="Open Sans"/>
                <a:cs typeface="Open Sans"/>
                <a:sym typeface="Open Sans"/>
              </a:rPr>
              <a:t>Fetzner</a:t>
            </a:r>
            <a:r>
              <a:rPr lang="en" sz="1400" dirty="0">
                <a:latin typeface="Open Sans"/>
                <a:ea typeface="Open Sans"/>
                <a:cs typeface="Open Sans"/>
                <a:sym typeface="Open Sans"/>
              </a:rPr>
              <a:t> &amp; Crandall (2001) </a:t>
            </a:r>
            <a:r>
              <a:rPr lang="en" sz="1400" i="1" dirty="0">
                <a:latin typeface="Open Sans"/>
                <a:ea typeface="Open Sans"/>
                <a:cs typeface="Open Sans"/>
                <a:sym typeface="Open Sans"/>
              </a:rPr>
              <a:t>Biology of Freshwater Crayfish</a:t>
            </a:r>
            <a:endParaRPr sz="1400" i="1" dirty="0">
              <a:latin typeface="Open Sans"/>
              <a:ea typeface="Open Sans"/>
              <a:cs typeface="Open Sans"/>
              <a:sym typeface="Open Sans"/>
            </a:endParaRPr>
          </a:p>
        </p:txBody>
      </p:sp>
    </p:spTree>
    <p:extLst>
      <p:ext uri="{BB962C8B-B14F-4D97-AF65-F5344CB8AC3E}">
        <p14:creationId xmlns:p14="http://schemas.microsoft.com/office/powerpoint/2010/main" val="311612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Objectives</a:t>
            </a:r>
            <a:endParaRPr/>
          </a:p>
        </p:txBody>
      </p:sp>
      <p:sp>
        <p:nvSpPr>
          <p:cNvPr id="246" name="Google Shape;246;p38"/>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Measure genetic diversity with genome-wide genotypes</a:t>
            </a:r>
            <a:endParaRPr sz="3000"/>
          </a:p>
          <a:p>
            <a:pPr marL="0" lvl="0" indent="0" algn="l" rtl="0">
              <a:spcBef>
                <a:spcPts val="1600"/>
              </a:spcBef>
              <a:spcAft>
                <a:spcPts val="0"/>
              </a:spcAft>
              <a:buNone/>
            </a:pPr>
            <a:endParaRPr sz="3000"/>
          </a:p>
          <a:p>
            <a:pPr marL="457200" lvl="0" indent="-419100" algn="l" rtl="0">
              <a:spcBef>
                <a:spcPts val="1600"/>
              </a:spcBef>
              <a:spcAft>
                <a:spcPts val="0"/>
              </a:spcAft>
              <a:buSzPts val="3000"/>
              <a:buChar char="-"/>
            </a:pPr>
            <a:r>
              <a:rPr lang="en" sz="3000"/>
              <a:t>Test for genetic differentiation among major regions </a:t>
            </a:r>
            <a:endParaRPr sz="3000"/>
          </a:p>
        </p:txBody>
      </p:sp>
    </p:spTree>
    <p:extLst>
      <p:ext uri="{BB962C8B-B14F-4D97-AF65-F5344CB8AC3E}">
        <p14:creationId xmlns:p14="http://schemas.microsoft.com/office/powerpoint/2010/main" val="114137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52" name="Google Shape;252;p39"/>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3" name="Google Shape;253;p39"/>
          <p:cNvPicPr preferRelativeResize="0"/>
          <p:nvPr/>
        </p:nvPicPr>
        <p:blipFill>
          <a:blip r:embed="rId3">
            <a:alphaModFix/>
          </a:blip>
          <a:stretch>
            <a:fillRect/>
          </a:stretch>
        </p:blipFill>
        <p:spPr>
          <a:xfrm>
            <a:off x="0" y="604108"/>
            <a:ext cx="9144000" cy="5649784"/>
          </a:xfrm>
          <a:prstGeom prst="rect">
            <a:avLst/>
          </a:prstGeom>
          <a:noFill/>
          <a:ln>
            <a:noFill/>
          </a:ln>
        </p:spPr>
      </p:pic>
      <p:sp>
        <p:nvSpPr>
          <p:cNvPr id="254" name="Google Shape;254;p39"/>
          <p:cNvSpPr txBox="1"/>
          <p:nvPr/>
        </p:nvSpPr>
        <p:spPr>
          <a:xfrm>
            <a:off x="1964375" y="3123700"/>
            <a:ext cx="1051200" cy="7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latin typeface="Open Sans"/>
                <a:ea typeface="Open Sans"/>
                <a:cs typeface="Open Sans"/>
                <a:sym typeface="Open Sans"/>
              </a:rPr>
              <a:t>EBS_NW</a:t>
            </a:r>
            <a:endParaRPr sz="1400" b="1" dirty="0">
              <a:latin typeface="Open Sans"/>
              <a:ea typeface="Open Sans"/>
              <a:cs typeface="Open Sans"/>
              <a:sym typeface="Open Sans"/>
            </a:endParaRPr>
          </a:p>
          <a:p>
            <a:pPr marL="0" lvl="0" indent="0" algn="ctr" rtl="0">
              <a:spcBef>
                <a:spcPts val="0"/>
              </a:spcBef>
              <a:spcAft>
                <a:spcPts val="0"/>
              </a:spcAft>
              <a:buNone/>
            </a:pPr>
            <a:r>
              <a:rPr lang="en" sz="1400" b="1" dirty="0">
                <a:latin typeface="Open Sans"/>
                <a:ea typeface="Open Sans"/>
                <a:cs typeface="Open Sans"/>
                <a:sym typeface="Open Sans"/>
              </a:rPr>
              <a:t>n = 23</a:t>
            </a:r>
            <a:endParaRPr sz="1400" b="1" dirty="0">
              <a:latin typeface="Open Sans"/>
              <a:ea typeface="Open Sans"/>
              <a:cs typeface="Open Sans"/>
              <a:sym typeface="Open Sans"/>
            </a:endParaRPr>
          </a:p>
        </p:txBody>
      </p:sp>
      <p:sp>
        <p:nvSpPr>
          <p:cNvPr id="255" name="Google Shape;255;p39"/>
          <p:cNvSpPr txBox="1"/>
          <p:nvPr/>
        </p:nvSpPr>
        <p:spPr>
          <a:xfrm>
            <a:off x="2967950" y="3344975"/>
            <a:ext cx="1051200" cy="7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latin typeface="Open Sans"/>
                <a:ea typeface="Open Sans"/>
                <a:cs typeface="Open Sans"/>
                <a:sym typeface="Open Sans"/>
              </a:rPr>
              <a:t>EBS_SE</a:t>
            </a:r>
            <a:endParaRPr sz="1400" b="1" dirty="0">
              <a:latin typeface="Open Sans"/>
              <a:ea typeface="Open Sans"/>
              <a:cs typeface="Open Sans"/>
              <a:sym typeface="Open Sans"/>
            </a:endParaRPr>
          </a:p>
          <a:p>
            <a:pPr marL="0" lvl="0" indent="0" algn="ctr" rtl="0">
              <a:spcBef>
                <a:spcPts val="0"/>
              </a:spcBef>
              <a:spcAft>
                <a:spcPts val="0"/>
              </a:spcAft>
              <a:buNone/>
            </a:pPr>
            <a:r>
              <a:rPr lang="en" sz="1400" b="1" dirty="0">
                <a:latin typeface="Open Sans"/>
                <a:ea typeface="Open Sans"/>
                <a:cs typeface="Open Sans"/>
                <a:sym typeface="Open Sans"/>
              </a:rPr>
              <a:t>n = 24</a:t>
            </a:r>
            <a:endParaRPr sz="1400" b="1" dirty="0">
              <a:latin typeface="Open Sans"/>
              <a:ea typeface="Open Sans"/>
              <a:cs typeface="Open Sans"/>
              <a:sym typeface="Open Sans"/>
            </a:endParaRPr>
          </a:p>
        </p:txBody>
      </p:sp>
      <p:sp>
        <p:nvSpPr>
          <p:cNvPr id="256" name="Google Shape;256;p39"/>
          <p:cNvSpPr txBox="1"/>
          <p:nvPr/>
        </p:nvSpPr>
        <p:spPr>
          <a:xfrm>
            <a:off x="5812475" y="2422825"/>
            <a:ext cx="1051200" cy="7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latin typeface="Open Sans"/>
                <a:ea typeface="Open Sans"/>
                <a:cs typeface="Open Sans"/>
                <a:sym typeface="Open Sans"/>
              </a:rPr>
              <a:t>PWS</a:t>
            </a:r>
            <a:endParaRPr sz="1400" b="1">
              <a:latin typeface="Open Sans"/>
              <a:ea typeface="Open Sans"/>
              <a:cs typeface="Open Sans"/>
              <a:sym typeface="Open Sans"/>
            </a:endParaRPr>
          </a:p>
          <a:p>
            <a:pPr marL="0" lvl="0" indent="0" algn="ctr" rtl="0">
              <a:spcBef>
                <a:spcPts val="0"/>
              </a:spcBef>
              <a:spcAft>
                <a:spcPts val="0"/>
              </a:spcAft>
              <a:buNone/>
            </a:pPr>
            <a:r>
              <a:rPr lang="en" sz="1400" b="1">
                <a:latin typeface="Open Sans"/>
                <a:ea typeface="Open Sans"/>
                <a:cs typeface="Open Sans"/>
                <a:sym typeface="Open Sans"/>
              </a:rPr>
              <a:t>n = 21</a:t>
            </a:r>
            <a:endParaRPr sz="1400" b="1">
              <a:latin typeface="Open Sans"/>
              <a:ea typeface="Open Sans"/>
              <a:cs typeface="Open Sans"/>
              <a:sym typeface="Open Sans"/>
            </a:endParaRPr>
          </a:p>
        </p:txBody>
      </p:sp>
      <p:sp>
        <p:nvSpPr>
          <p:cNvPr id="257" name="Google Shape;257;p39"/>
          <p:cNvSpPr txBox="1"/>
          <p:nvPr/>
        </p:nvSpPr>
        <p:spPr>
          <a:xfrm>
            <a:off x="7195717" y="3101233"/>
            <a:ext cx="1051200" cy="7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latin typeface="Open Sans"/>
                <a:ea typeface="Open Sans"/>
                <a:cs typeface="Open Sans"/>
                <a:sym typeface="Open Sans"/>
              </a:rPr>
              <a:t>SEAK</a:t>
            </a:r>
            <a:endParaRPr sz="1400" b="1" dirty="0">
              <a:latin typeface="Open Sans"/>
              <a:ea typeface="Open Sans"/>
              <a:cs typeface="Open Sans"/>
              <a:sym typeface="Open Sans"/>
            </a:endParaRPr>
          </a:p>
          <a:p>
            <a:pPr marL="0" lvl="0" indent="0" algn="ctr" rtl="0">
              <a:spcBef>
                <a:spcPts val="0"/>
              </a:spcBef>
              <a:spcAft>
                <a:spcPts val="0"/>
              </a:spcAft>
              <a:buNone/>
            </a:pPr>
            <a:r>
              <a:rPr lang="en" sz="1400" b="1" dirty="0">
                <a:latin typeface="Open Sans"/>
                <a:ea typeface="Open Sans"/>
                <a:cs typeface="Open Sans"/>
                <a:sym typeface="Open Sans"/>
              </a:rPr>
              <a:t>n = 21</a:t>
            </a:r>
            <a:endParaRPr sz="1400" b="1" dirty="0">
              <a:latin typeface="Open Sans"/>
              <a:ea typeface="Open Sans"/>
              <a:cs typeface="Open Sans"/>
              <a:sym typeface="Open Sans"/>
            </a:endParaRPr>
          </a:p>
        </p:txBody>
      </p:sp>
      <p:sp>
        <p:nvSpPr>
          <p:cNvPr id="258" name="Google Shape;258;p39"/>
          <p:cNvSpPr txBox="1"/>
          <p:nvPr/>
        </p:nvSpPr>
        <p:spPr>
          <a:xfrm>
            <a:off x="1440750" y="2132325"/>
            <a:ext cx="7353600" cy="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extLst>
      <p:ext uri="{BB962C8B-B14F-4D97-AF65-F5344CB8AC3E}">
        <p14:creationId xmlns:p14="http://schemas.microsoft.com/office/powerpoint/2010/main" val="145679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body" idx="1"/>
          </p:nvPr>
        </p:nvSpPr>
        <p:spPr>
          <a:xfrm>
            <a:off x="443825" y="1201308"/>
            <a:ext cx="8445000" cy="5103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4" name="Google Shape;264;p40"/>
          <p:cNvPicPr preferRelativeResize="0"/>
          <p:nvPr/>
        </p:nvPicPr>
        <p:blipFill>
          <a:blip r:embed="rId3">
            <a:alphaModFix/>
          </a:blip>
          <a:stretch>
            <a:fillRect/>
          </a:stretch>
        </p:blipFill>
        <p:spPr>
          <a:xfrm>
            <a:off x="2633375" y="827100"/>
            <a:ext cx="3466375" cy="5852450"/>
          </a:xfrm>
          <a:prstGeom prst="rect">
            <a:avLst/>
          </a:prstGeom>
          <a:noFill/>
          <a:ln>
            <a:noFill/>
          </a:ln>
        </p:spPr>
      </p:pic>
      <p:pic>
        <p:nvPicPr>
          <p:cNvPr id="265" name="Google Shape;265;p40"/>
          <p:cNvPicPr preferRelativeResize="0"/>
          <p:nvPr/>
        </p:nvPicPr>
        <p:blipFill rotWithShape="1">
          <a:blip r:embed="rId4">
            <a:alphaModFix/>
          </a:blip>
          <a:srcRect/>
          <a:stretch/>
        </p:blipFill>
        <p:spPr>
          <a:xfrm>
            <a:off x="6270724" y="827128"/>
            <a:ext cx="2697827" cy="3810949"/>
          </a:xfrm>
          <a:prstGeom prst="rect">
            <a:avLst/>
          </a:prstGeom>
          <a:noFill/>
          <a:ln>
            <a:noFill/>
          </a:ln>
        </p:spPr>
      </p:pic>
      <p:pic>
        <p:nvPicPr>
          <p:cNvPr id="266" name="Google Shape;266;p40"/>
          <p:cNvPicPr preferRelativeResize="0"/>
          <p:nvPr/>
        </p:nvPicPr>
        <p:blipFill rotWithShape="1">
          <a:blip r:embed="rId5">
            <a:alphaModFix/>
          </a:blip>
          <a:srcRect l="7441" t="21281" b="45466"/>
          <a:stretch/>
        </p:blipFill>
        <p:spPr>
          <a:xfrm>
            <a:off x="6270675" y="4793801"/>
            <a:ext cx="2697810" cy="1885772"/>
          </a:xfrm>
          <a:prstGeom prst="rect">
            <a:avLst/>
          </a:prstGeom>
          <a:noFill/>
          <a:ln>
            <a:noFill/>
          </a:ln>
        </p:spPr>
      </p:pic>
      <p:sp>
        <p:nvSpPr>
          <p:cNvPr id="267" name="Google Shape;267;p40"/>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Sampling</a:t>
            </a:r>
            <a:endParaRPr/>
          </a:p>
        </p:txBody>
      </p:sp>
    </p:spTree>
    <p:extLst>
      <p:ext uri="{BB962C8B-B14F-4D97-AF65-F5344CB8AC3E}">
        <p14:creationId xmlns:p14="http://schemas.microsoft.com/office/powerpoint/2010/main" val="245182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Reduced representation sequencing</a:t>
            </a:r>
            <a:endParaRPr/>
          </a:p>
        </p:txBody>
      </p:sp>
      <p:sp>
        <p:nvSpPr>
          <p:cNvPr id="273" name="Google Shape;273;p41"/>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4" name="Google Shape;274;p41"/>
          <p:cNvPicPr preferRelativeResize="0"/>
          <p:nvPr/>
        </p:nvPicPr>
        <p:blipFill>
          <a:blip r:embed="rId3">
            <a:alphaModFix/>
          </a:blip>
          <a:stretch>
            <a:fillRect/>
          </a:stretch>
        </p:blipFill>
        <p:spPr>
          <a:xfrm>
            <a:off x="101587" y="1356875"/>
            <a:ext cx="8940825" cy="4631301"/>
          </a:xfrm>
          <a:prstGeom prst="rect">
            <a:avLst/>
          </a:prstGeom>
          <a:noFill/>
          <a:ln>
            <a:noFill/>
          </a:ln>
        </p:spPr>
      </p:pic>
      <p:sp>
        <p:nvSpPr>
          <p:cNvPr id="275" name="Google Shape;275;p41"/>
          <p:cNvSpPr/>
          <p:nvPr/>
        </p:nvSpPr>
        <p:spPr>
          <a:xfrm>
            <a:off x="1449025" y="1356875"/>
            <a:ext cx="1554300" cy="4203600"/>
          </a:xfrm>
          <a:prstGeom prst="roundRect">
            <a:avLst>
              <a:gd name="adj" fmla="val 16667"/>
            </a:avLst>
          </a:prstGeom>
          <a:noFill/>
          <a:ln w="38100"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1"/>
          <p:cNvSpPr txBox="1"/>
          <p:nvPr/>
        </p:nvSpPr>
        <p:spPr>
          <a:xfrm>
            <a:off x="4283650" y="6105725"/>
            <a:ext cx="46632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modified from Peterson et al. (2012) </a:t>
            </a:r>
            <a:r>
              <a:rPr lang="en" sz="1400" i="1" dirty="0" err="1">
                <a:latin typeface="Open Sans"/>
                <a:ea typeface="Open Sans"/>
                <a:cs typeface="Open Sans"/>
                <a:sym typeface="Open Sans"/>
              </a:rPr>
              <a:t>PloS</a:t>
            </a:r>
            <a:r>
              <a:rPr lang="en" sz="1400" i="1" dirty="0">
                <a:latin typeface="Open Sans"/>
                <a:ea typeface="Open Sans"/>
                <a:cs typeface="Open Sans"/>
                <a:sym typeface="Open Sans"/>
              </a:rPr>
              <a:t> one</a:t>
            </a:r>
            <a:endParaRPr sz="1400" i="1" dirty="0">
              <a:latin typeface="Open Sans"/>
              <a:ea typeface="Open Sans"/>
              <a:cs typeface="Open Sans"/>
              <a:sym typeface="Open Sans"/>
            </a:endParaRPr>
          </a:p>
        </p:txBody>
      </p:sp>
    </p:spTree>
    <p:extLst>
      <p:ext uri="{BB962C8B-B14F-4D97-AF65-F5344CB8AC3E}">
        <p14:creationId xmlns:p14="http://schemas.microsoft.com/office/powerpoint/2010/main" val="1925216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2"/>
          <p:cNvSpPr txBox="1">
            <a:spLocks noGrp="1"/>
          </p:cNvSpPr>
          <p:nvPr>
            <p:ph type="title"/>
          </p:nvPr>
        </p:nvSpPr>
        <p:spPr>
          <a:xfrm>
            <a:off x="311700" y="421225"/>
            <a:ext cx="8520600" cy="118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Double digest restriction associated DNA sequencing</a:t>
            </a:r>
            <a:endParaRPr/>
          </a:p>
        </p:txBody>
      </p:sp>
      <p:pic>
        <p:nvPicPr>
          <p:cNvPr id="282" name="Google Shape;282;p42" descr="Screen Shot 2016-12-11 at 8.42.30 PM.JPG"/>
          <p:cNvPicPr preferRelativeResize="0"/>
          <p:nvPr/>
        </p:nvPicPr>
        <p:blipFill rotWithShape="1">
          <a:blip r:embed="rId3">
            <a:alphaModFix/>
          </a:blip>
          <a:srcRect r="1048"/>
          <a:stretch/>
        </p:blipFill>
        <p:spPr>
          <a:xfrm>
            <a:off x="419550" y="1610275"/>
            <a:ext cx="8261526" cy="4718450"/>
          </a:xfrm>
          <a:prstGeom prst="rect">
            <a:avLst/>
          </a:prstGeom>
          <a:noFill/>
          <a:ln>
            <a:noFill/>
          </a:ln>
        </p:spPr>
      </p:pic>
      <p:pic>
        <p:nvPicPr>
          <p:cNvPr id="283" name="Google Shape;283;p42" descr="Screen Shot 2016-12-12 at 7.02.07 AM.JPG"/>
          <p:cNvPicPr preferRelativeResize="0"/>
          <p:nvPr/>
        </p:nvPicPr>
        <p:blipFill>
          <a:blip r:embed="rId4">
            <a:alphaModFix/>
          </a:blip>
          <a:stretch>
            <a:fillRect/>
          </a:stretch>
        </p:blipFill>
        <p:spPr>
          <a:xfrm>
            <a:off x="5629394" y="3925902"/>
            <a:ext cx="790749" cy="438035"/>
          </a:xfrm>
          <a:prstGeom prst="rect">
            <a:avLst/>
          </a:prstGeom>
          <a:noFill/>
          <a:ln>
            <a:noFill/>
          </a:ln>
        </p:spPr>
      </p:pic>
      <p:pic>
        <p:nvPicPr>
          <p:cNvPr id="284" name="Google Shape;284;p42" descr="Screen Shot 2016-12-12 at 7.02.07 AM.JPG"/>
          <p:cNvPicPr preferRelativeResize="0"/>
          <p:nvPr/>
        </p:nvPicPr>
        <p:blipFill>
          <a:blip r:embed="rId4">
            <a:alphaModFix/>
          </a:blip>
          <a:stretch>
            <a:fillRect/>
          </a:stretch>
        </p:blipFill>
        <p:spPr>
          <a:xfrm>
            <a:off x="5629400" y="4490575"/>
            <a:ext cx="790750" cy="438025"/>
          </a:xfrm>
          <a:prstGeom prst="rect">
            <a:avLst/>
          </a:prstGeom>
          <a:noFill/>
          <a:ln>
            <a:noFill/>
          </a:ln>
        </p:spPr>
      </p:pic>
      <p:pic>
        <p:nvPicPr>
          <p:cNvPr id="285" name="Google Shape;285;p42" descr="Screen Shot 2016-12-12 at 10.34.36 PM.JPG"/>
          <p:cNvPicPr preferRelativeResize="0"/>
          <p:nvPr/>
        </p:nvPicPr>
        <p:blipFill>
          <a:blip r:embed="rId5">
            <a:alphaModFix/>
          </a:blip>
          <a:stretch>
            <a:fillRect/>
          </a:stretch>
        </p:blipFill>
        <p:spPr>
          <a:xfrm>
            <a:off x="2371184" y="1740402"/>
            <a:ext cx="3047021" cy="805038"/>
          </a:xfrm>
          <a:prstGeom prst="rect">
            <a:avLst/>
          </a:prstGeom>
          <a:noFill/>
          <a:ln>
            <a:noFill/>
          </a:ln>
        </p:spPr>
      </p:pic>
      <p:pic>
        <p:nvPicPr>
          <p:cNvPr id="286" name="Google Shape;286;p42" descr="EcoR-I-cutsite_1"/>
          <p:cNvPicPr preferRelativeResize="0"/>
          <p:nvPr/>
        </p:nvPicPr>
        <p:blipFill>
          <a:blip r:embed="rId6">
            <a:alphaModFix/>
          </a:blip>
          <a:stretch>
            <a:fillRect/>
          </a:stretch>
        </p:blipFill>
        <p:spPr>
          <a:xfrm>
            <a:off x="2764762" y="1949172"/>
            <a:ext cx="1062416" cy="269587"/>
          </a:xfrm>
          <a:prstGeom prst="rect">
            <a:avLst/>
          </a:prstGeom>
          <a:noFill/>
          <a:ln>
            <a:noFill/>
          </a:ln>
        </p:spPr>
      </p:pic>
      <p:sp>
        <p:nvSpPr>
          <p:cNvPr id="287" name="Google Shape;287;p42"/>
          <p:cNvSpPr txBox="1"/>
          <p:nvPr/>
        </p:nvSpPr>
        <p:spPr>
          <a:xfrm>
            <a:off x="2764753" y="1610273"/>
            <a:ext cx="1672500" cy="2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EcoRI-HF</a:t>
            </a:r>
            <a:endParaRPr/>
          </a:p>
        </p:txBody>
      </p:sp>
      <p:pic>
        <p:nvPicPr>
          <p:cNvPr id="288" name="Google Shape;288;p42" descr="Screen Shot 2016-12-12 at 1.35.53 AM.JPG"/>
          <p:cNvPicPr preferRelativeResize="0"/>
          <p:nvPr/>
        </p:nvPicPr>
        <p:blipFill>
          <a:blip r:embed="rId7">
            <a:alphaModFix/>
          </a:blip>
          <a:stretch>
            <a:fillRect/>
          </a:stretch>
        </p:blipFill>
        <p:spPr>
          <a:xfrm>
            <a:off x="2764760" y="2218770"/>
            <a:ext cx="1202650" cy="326670"/>
          </a:xfrm>
          <a:prstGeom prst="rect">
            <a:avLst/>
          </a:prstGeom>
          <a:noFill/>
          <a:ln>
            <a:noFill/>
          </a:ln>
        </p:spPr>
      </p:pic>
      <p:pic>
        <p:nvPicPr>
          <p:cNvPr id="289" name="Google Shape;289;p42" descr="Msp-I-cutsite_1"/>
          <p:cNvPicPr preferRelativeResize="0"/>
          <p:nvPr/>
        </p:nvPicPr>
        <p:blipFill>
          <a:blip r:embed="rId8">
            <a:alphaModFix/>
          </a:blip>
          <a:stretch>
            <a:fillRect/>
          </a:stretch>
        </p:blipFill>
        <p:spPr>
          <a:xfrm>
            <a:off x="4806569" y="1941482"/>
            <a:ext cx="933127" cy="284971"/>
          </a:xfrm>
          <a:prstGeom prst="rect">
            <a:avLst/>
          </a:prstGeom>
          <a:noFill/>
          <a:ln>
            <a:noFill/>
          </a:ln>
        </p:spPr>
      </p:pic>
      <p:sp>
        <p:nvSpPr>
          <p:cNvPr id="290" name="Google Shape;290;p42"/>
          <p:cNvSpPr txBox="1"/>
          <p:nvPr/>
        </p:nvSpPr>
        <p:spPr>
          <a:xfrm>
            <a:off x="4806574" y="1603075"/>
            <a:ext cx="1807800" cy="2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MspI</a:t>
            </a:r>
            <a:endParaRPr/>
          </a:p>
        </p:txBody>
      </p:sp>
      <p:pic>
        <p:nvPicPr>
          <p:cNvPr id="291" name="Google Shape;291;p42" descr="Screen Shot 2016-12-12 at 1.35.44 AM.JPG"/>
          <p:cNvPicPr preferRelativeResize="0"/>
          <p:nvPr/>
        </p:nvPicPr>
        <p:blipFill>
          <a:blip r:embed="rId9">
            <a:alphaModFix/>
          </a:blip>
          <a:stretch>
            <a:fillRect/>
          </a:stretch>
        </p:blipFill>
        <p:spPr>
          <a:xfrm>
            <a:off x="4806569" y="2236356"/>
            <a:ext cx="1511718" cy="284971"/>
          </a:xfrm>
          <a:prstGeom prst="rect">
            <a:avLst/>
          </a:prstGeom>
          <a:noFill/>
          <a:ln>
            <a:noFill/>
          </a:ln>
        </p:spPr>
      </p:pic>
      <p:sp>
        <p:nvSpPr>
          <p:cNvPr id="292" name="Google Shape;292;p42"/>
          <p:cNvSpPr txBox="1"/>
          <p:nvPr/>
        </p:nvSpPr>
        <p:spPr>
          <a:xfrm>
            <a:off x="4922100" y="6224750"/>
            <a:ext cx="4036500" cy="7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modified from D. Eaton </a:t>
            </a:r>
            <a:r>
              <a:rPr lang="en" sz="1400" i="1" dirty="0" err="1">
                <a:latin typeface="Open Sans"/>
                <a:ea typeface="Open Sans"/>
                <a:cs typeface="Open Sans"/>
                <a:sym typeface="Open Sans"/>
              </a:rPr>
              <a:t>pyrad</a:t>
            </a:r>
            <a:r>
              <a:rPr lang="en" sz="1400" dirty="0">
                <a:latin typeface="Open Sans"/>
                <a:ea typeface="Open Sans"/>
                <a:cs typeface="Open Sans"/>
                <a:sym typeface="Open Sans"/>
              </a:rPr>
              <a:t> tutorial</a:t>
            </a:r>
            <a:endParaRPr sz="1400" dirty="0">
              <a:latin typeface="Open Sans"/>
              <a:ea typeface="Open Sans"/>
              <a:cs typeface="Open Sans"/>
              <a:sym typeface="Open Sans"/>
            </a:endParaRPr>
          </a:p>
        </p:txBody>
      </p:sp>
    </p:spTree>
    <p:extLst>
      <p:ext uri="{BB962C8B-B14F-4D97-AF65-F5344CB8AC3E}">
        <p14:creationId xmlns:p14="http://schemas.microsoft.com/office/powerpoint/2010/main" val="64219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3"/>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98" name="Google Shape;298;p43"/>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99" name="Google Shape;299;p43"/>
          <p:cNvPicPr preferRelativeResize="0"/>
          <p:nvPr/>
        </p:nvPicPr>
        <p:blipFill rotWithShape="1">
          <a:blip r:embed="rId3">
            <a:alphaModFix/>
          </a:blip>
          <a:srcRect/>
          <a:stretch/>
        </p:blipFill>
        <p:spPr>
          <a:xfrm>
            <a:off x="0" y="-12"/>
            <a:ext cx="9144001" cy="6858012"/>
          </a:xfrm>
          <a:prstGeom prst="rect">
            <a:avLst/>
          </a:prstGeom>
          <a:noFill/>
          <a:ln>
            <a:noFill/>
          </a:ln>
        </p:spPr>
      </p:pic>
    </p:spTree>
    <p:extLst>
      <p:ext uri="{BB962C8B-B14F-4D97-AF65-F5344CB8AC3E}">
        <p14:creationId xmlns:p14="http://schemas.microsoft.com/office/powerpoint/2010/main" val="3487738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4"/>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Bioinformatic processing</a:t>
            </a:r>
            <a:endParaRPr/>
          </a:p>
        </p:txBody>
      </p:sp>
      <p:pic>
        <p:nvPicPr>
          <p:cNvPr id="305" name="Google Shape;305;p44"/>
          <p:cNvPicPr preferRelativeResize="0"/>
          <p:nvPr/>
        </p:nvPicPr>
        <p:blipFill>
          <a:blip r:embed="rId3">
            <a:alphaModFix/>
          </a:blip>
          <a:stretch>
            <a:fillRect/>
          </a:stretch>
        </p:blipFill>
        <p:spPr>
          <a:xfrm>
            <a:off x="311700" y="1455950"/>
            <a:ext cx="8520599" cy="2840208"/>
          </a:xfrm>
          <a:prstGeom prst="rect">
            <a:avLst/>
          </a:prstGeom>
          <a:noFill/>
          <a:ln>
            <a:noFill/>
          </a:ln>
        </p:spPr>
      </p:pic>
      <p:sp>
        <p:nvSpPr>
          <p:cNvPr id="306" name="Google Shape;306;p44"/>
          <p:cNvSpPr txBox="1"/>
          <p:nvPr/>
        </p:nvSpPr>
        <p:spPr>
          <a:xfrm>
            <a:off x="124525" y="6355500"/>
            <a:ext cx="3144000"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from D. Eaton </a:t>
            </a:r>
            <a:r>
              <a:rPr lang="en" sz="1400" i="1" dirty="0" err="1">
                <a:latin typeface="Open Sans"/>
                <a:ea typeface="Open Sans"/>
                <a:cs typeface="Open Sans"/>
                <a:sym typeface="Open Sans"/>
              </a:rPr>
              <a:t>ipyrad</a:t>
            </a:r>
            <a:r>
              <a:rPr lang="en" sz="1400" dirty="0">
                <a:latin typeface="Open Sans"/>
                <a:ea typeface="Open Sans"/>
                <a:cs typeface="Open Sans"/>
                <a:sym typeface="Open Sans"/>
              </a:rPr>
              <a:t> tutorial</a:t>
            </a:r>
            <a:endParaRPr sz="1400" dirty="0">
              <a:latin typeface="Open Sans"/>
              <a:ea typeface="Open Sans"/>
              <a:cs typeface="Open Sans"/>
              <a:sym typeface="Open Sans"/>
            </a:endParaRPr>
          </a:p>
        </p:txBody>
      </p:sp>
    </p:spTree>
    <p:extLst>
      <p:ext uri="{BB962C8B-B14F-4D97-AF65-F5344CB8AC3E}">
        <p14:creationId xmlns:p14="http://schemas.microsoft.com/office/powerpoint/2010/main" val="372985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Bioinformatic processing</a:t>
            </a:r>
            <a:endParaRPr/>
          </a:p>
        </p:txBody>
      </p:sp>
      <p:pic>
        <p:nvPicPr>
          <p:cNvPr id="312" name="Google Shape;312;p45"/>
          <p:cNvPicPr preferRelativeResize="0"/>
          <p:nvPr/>
        </p:nvPicPr>
        <p:blipFill>
          <a:blip r:embed="rId3">
            <a:alphaModFix/>
          </a:blip>
          <a:stretch>
            <a:fillRect/>
          </a:stretch>
        </p:blipFill>
        <p:spPr>
          <a:xfrm>
            <a:off x="311700" y="1455950"/>
            <a:ext cx="8520599" cy="2840208"/>
          </a:xfrm>
          <a:prstGeom prst="rect">
            <a:avLst/>
          </a:prstGeom>
          <a:noFill/>
          <a:ln>
            <a:noFill/>
          </a:ln>
        </p:spPr>
      </p:pic>
      <p:sp>
        <p:nvSpPr>
          <p:cNvPr id="313" name="Google Shape;313;p45"/>
          <p:cNvSpPr/>
          <p:nvPr/>
        </p:nvSpPr>
        <p:spPr>
          <a:xfrm>
            <a:off x="2941875" y="1685550"/>
            <a:ext cx="1299000" cy="2610600"/>
          </a:xfrm>
          <a:prstGeom prst="roundRect">
            <a:avLst>
              <a:gd name="adj" fmla="val 16667"/>
            </a:avLst>
          </a:prstGeom>
          <a:noFill/>
          <a:ln w="28575"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5"/>
          <p:cNvSpPr/>
          <p:nvPr/>
        </p:nvSpPr>
        <p:spPr>
          <a:xfrm>
            <a:off x="5389550" y="1685550"/>
            <a:ext cx="1299000" cy="2610600"/>
          </a:xfrm>
          <a:prstGeom prst="roundRect">
            <a:avLst>
              <a:gd name="adj" fmla="val 16667"/>
            </a:avLst>
          </a:prstGeom>
          <a:noFill/>
          <a:ln w="28575"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45"/>
          <p:cNvPicPr preferRelativeResize="0"/>
          <p:nvPr/>
        </p:nvPicPr>
        <p:blipFill>
          <a:blip r:embed="rId4">
            <a:alphaModFix/>
          </a:blip>
          <a:stretch>
            <a:fillRect/>
          </a:stretch>
        </p:blipFill>
        <p:spPr>
          <a:xfrm>
            <a:off x="3206800" y="4391008"/>
            <a:ext cx="2363675" cy="2257043"/>
          </a:xfrm>
          <a:prstGeom prst="rect">
            <a:avLst/>
          </a:prstGeom>
          <a:noFill/>
          <a:ln>
            <a:noFill/>
          </a:ln>
        </p:spPr>
      </p:pic>
      <p:sp>
        <p:nvSpPr>
          <p:cNvPr id="316" name="Google Shape;316;p45"/>
          <p:cNvSpPr txBox="1"/>
          <p:nvPr/>
        </p:nvSpPr>
        <p:spPr>
          <a:xfrm>
            <a:off x="124525" y="6109500"/>
            <a:ext cx="3144000" cy="7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from D. Eaton </a:t>
            </a:r>
            <a:r>
              <a:rPr lang="en" sz="1400" i="1" dirty="0" err="1">
                <a:latin typeface="Open Sans"/>
                <a:ea typeface="Open Sans"/>
                <a:cs typeface="Open Sans"/>
                <a:sym typeface="Open Sans"/>
              </a:rPr>
              <a:t>ipyrad</a:t>
            </a:r>
            <a:r>
              <a:rPr lang="en" sz="1400" dirty="0">
                <a:latin typeface="Open Sans"/>
                <a:ea typeface="Open Sans"/>
                <a:cs typeface="Open Sans"/>
                <a:sym typeface="Open Sans"/>
              </a:rPr>
              <a:t> tutorial</a:t>
            </a:r>
            <a:endParaRPr sz="1400" dirty="0">
              <a:latin typeface="Open Sans"/>
              <a:ea typeface="Open Sans"/>
              <a:cs typeface="Open Sans"/>
              <a:sym typeface="Open Sans"/>
            </a:endParaRPr>
          </a:p>
          <a:p>
            <a:pPr marL="0" lvl="0" indent="0" algn="l" rtl="0">
              <a:spcBef>
                <a:spcPts val="0"/>
              </a:spcBef>
              <a:spcAft>
                <a:spcPts val="0"/>
              </a:spcAft>
              <a:buNone/>
            </a:pPr>
            <a:r>
              <a:rPr lang="en" sz="1400" dirty="0">
                <a:latin typeface="Open Sans"/>
                <a:ea typeface="Open Sans"/>
                <a:cs typeface="Open Sans"/>
                <a:sym typeface="Open Sans"/>
              </a:rPr>
              <a:t>&amp; </a:t>
            </a:r>
            <a:r>
              <a:rPr lang="en" sz="1400" dirty="0" err="1">
                <a:latin typeface="Open Sans"/>
                <a:ea typeface="Open Sans"/>
                <a:cs typeface="Open Sans"/>
                <a:sym typeface="Open Sans"/>
              </a:rPr>
              <a:t>Recknagal</a:t>
            </a:r>
            <a:r>
              <a:rPr lang="en" sz="1400" dirty="0">
                <a:latin typeface="Open Sans"/>
                <a:ea typeface="Open Sans"/>
                <a:cs typeface="Open Sans"/>
                <a:sym typeface="Open Sans"/>
              </a:rPr>
              <a:t> et al. (2013) </a:t>
            </a:r>
            <a:r>
              <a:rPr lang="en" sz="1400" i="1" dirty="0">
                <a:latin typeface="Open Sans"/>
                <a:ea typeface="Open Sans"/>
                <a:cs typeface="Open Sans"/>
                <a:sym typeface="Open Sans"/>
              </a:rPr>
              <a:t>G3</a:t>
            </a:r>
            <a:endParaRPr sz="1400" dirty="0">
              <a:latin typeface="Open Sans"/>
              <a:ea typeface="Open Sans"/>
              <a:cs typeface="Open Sans"/>
              <a:sym typeface="Open Sans"/>
            </a:endParaRPr>
          </a:p>
        </p:txBody>
      </p:sp>
    </p:spTree>
    <p:extLst>
      <p:ext uri="{BB962C8B-B14F-4D97-AF65-F5344CB8AC3E}">
        <p14:creationId xmlns:p14="http://schemas.microsoft.com/office/powerpoint/2010/main" val="1410284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Bioinformatic processing</a:t>
            </a:r>
            <a:endParaRPr/>
          </a:p>
        </p:txBody>
      </p:sp>
      <p:pic>
        <p:nvPicPr>
          <p:cNvPr id="322" name="Google Shape;322;p46"/>
          <p:cNvPicPr preferRelativeResize="0"/>
          <p:nvPr/>
        </p:nvPicPr>
        <p:blipFill>
          <a:blip r:embed="rId3">
            <a:alphaModFix/>
          </a:blip>
          <a:stretch>
            <a:fillRect/>
          </a:stretch>
        </p:blipFill>
        <p:spPr>
          <a:xfrm>
            <a:off x="6495050" y="4681350"/>
            <a:ext cx="2497425" cy="1911925"/>
          </a:xfrm>
          <a:prstGeom prst="rect">
            <a:avLst/>
          </a:prstGeom>
          <a:noFill/>
          <a:ln>
            <a:noFill/>
          </a:ln>
        </p:spPr>
      </p:pic>
      <p:pic>
        <p:nvPicPr>
          <p:cNvPr id="323" name="Google Shape;323;p46"/>
          <p:cNvPicPr preferRelativeResize="0"/>
          <p:nvPr/>
        </p:nvPicPr>
        <p:blipFill>
          <a:blip r:embed="rId4">
            <a:alphaModFix/>
          </a:blip>
          <a:stretch>
            <a:fillRect/>
          </a:stretch>
        </p:blipFill>
        <p:spPr>
          <a:xfrm>
            <a:off x="311700" y="1455950"/>
            <a:ext cx="8520599" cy="2840208"/>
          </a:xfrm>
          <a:prstGeom prst="rect">
            <a:avLst/>
          </a:prstGeom>
          <a:noFill/>
          <a:ln>
            <a:noFill/>
          </a:ln>
        </p:spPr>
      </p:pic>
      <p:sp>
        <p:nvSpPr>
          <p:cNvPr id="324" name="Google Shape;324;p46"/>
          <p:cNvSpPr/>
          <p:nvPr/>
        </p:nvSpPr>
        <p:spPr>
          <a:xfrm>
            <a:off x="5669050" y="5358900"/>
            <a:ext cx="878700" cy="568500"/>
          </a:xfrm>
          <a:prstGeom prst="rightArrow">
            <a:avLst>
              <a:gd name="adj1" fmla="val 50000"/>
              <a:gd name="adj2"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6"/>
          <p:cNvSpPr txBox="1"/>
          <p:nvPr/>
        </p:nvSpPr>
        <p:spPr>
          <a:xfrm>
            <a:off x="6495050" y="4369863"/>
            <a:ext cx="2949000" cy="37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Single Nucleotide Polymorphism</a:t>
            </a:r>
            <a:endParaRPr sz="1400" dirty="0">
              <a:latin typeface="Open Sans"/>
              <a:ea typeface="Open Sans"/>
              <a:cs typeface="Open Sans"/>
              <a:sym typeface="Open Sans"/>
            </a:endParaRPr>
          </a:p>
        </p:txBody>
      </p:sp>
      <p:pic>
        <p:nvPicPr>
          <p:cNvPr id="326" name="Google Shape;326;p46"/>
          <p:cNvPicPr preferRelativeResize="0"/>
          <p:nvPr/>
        </p:nvPicPr>
        <p:blipFill>
          <a:blip r:embed="rId5">
            <a:alphaModFix/>
          </a:blip>
          <a:stretch>
            <a:fillRect/>
          </a:stretch>
        </p:blipFill>
        <p:spPr>
          <a:xfrm>
            <a:off x="3206800" y="4391008"/>
            <a:ext cx="2363675" cy="2257043"/>
          </a:xfrm>
          <a:prstGeom prst="rect">
            <a:avLst/>
          </a:prstGeom>
          <a:noFill/>
          <a:ln>
            <a:noFill/>
          </a:ln>
        </p:spPr>
      </p:pic>
      <p:sp>
        <p:nvSpPr>
          <p:cNvPr id="327" name="Google Shape;327;p46"/>
          <p:cNvSpPr txBox="1"/>
          <p:nvPr/>
        </p:nvSpPr>
        <p:spPr>
          <a:xfrm>
            <a:off x="124525" y="6109500"/>
            <a:ext cx="3144000" cy="7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from D. Eaton </a:t>
            </a:r>
            <a:r>
              <a:rPr lang="en" sz="1400" i="1" dirty="0" err="1">
                <a:latin typeface="Open Sans"/>
                <a:ea typeface="Open Sans"/>
                <a:cs typeface="Open Sans"/>
                <a:sym typeface="Open Sans"/>
              </a:rPr>
              <a:t>ipyrad</a:t>
            </a:r>
            <a:r>
              <a:rPr lang="en" sz="1400" dirty="0">
                <a:latin typeface="Open Sans"/>
                <a:ea typeface="Open Sans"/>
                <a:cs typeface="Open Sans"/>
                <a:sym typeface="Open Sans"/>
              </a:rPr>
              <a:t> tutorial</a:t>
            </a:r>
            <a:endParaRPr sz="1400" dirty="0">
              <a:latin typeface="Open Sans"/>
              <a:ea typeface="Open Sans"/>
              <a:cs typeface="Open Sans"/>
              <a:sym typeface="Open Sans"/>
            </a:endParaRPr>
          </a:p>
          <a:p>
            <a:pPr marL="0" lvl="0" indent="0" algn="l" rtl="0">
              <a:spcBef>
                <a:spcPts val="0"/>
              </a:spcBef>
              <a:spcAft>
                <a:spcPts val="0"/>
              </a:spcAft>
              <a:buNone/>
            </a:pPr>
            <a:r>
              <a:rPr lang="en" sz="1400" dirty="0">
                <a:latin typeface="Open Sans"/>
                <a:ea typeface="Open Sans"/>
                <a:cs typeface="Open Sans"/>
                <a:sym typeface="Open Sans"/>
              </a:rPr>
              <a:t>&amp; </a:t>
            </a:r>
            <a:r>
              <a:rPr lang="en" sz="1400" dirty="0" err="1">
                <a:latin typeface="Open Sans"/>
                <a:ea typeface="Open Sans"/>
                <a:cs typeface="Open Sans"/>
                <a:sym typeface="Open Sans"/>
              </a:rPr>
              <a:t>Recknagal</a:t>
            </a:r>
            <a:r>
              <a:rPr lang="en" sz="1400" dirty="0">
                <a:latin typeface="Open Sans"/>
                <a:ea typeface="Open Sans"/>
                <a:cs typeface="Open Sans"/>
                <a:sym typeface="Open Sans"/>
              </a:rPr>
              <a:t> et al. (2013) </a:t>
            </a:r>
            <a:r>
              <a:rPr lang="en" sz="1400" i="1" dirty="0">
                <a:latin typeface="Open Sans"/>
                <a:ea typeface="Open Sans"/>
                <a:cs typeface="Open Sans"/>
                <a:sym typeface="Open Sans"/>
              </a:rPr>
              <a:t>G3</a:t>
            </a:r>
            <a:endParaRPr sz="1400" dirty="0">
              <a:latin typeface="Open Sans"/>
              <a:ea typeface="Open Sans"/>
              <a:cs typeface="Open Sans"/>
              <a:sym typeface="Open Sans"/>
            </a:endParaRPr>
          </a:p>
        </p:txBody>
      </p:sp>
    </p:spTree>
    <p:extLst>
      <p:ext uri="{BB962C8B-B14F-4D97-AF65-F5344CB8AC3E}">
        <p14:creationId xmlns:p14="http://schemas.microsoft.com/office/powerpoint/2010/main" val="127971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p:nvPr/>
        </p:nvSpPr>
        <p:spPr>
          <a:xfrm>
            <a:off x="1284125" y="5866700"/>
            <a:ext cx="7998000" cy="65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50" dirty="0">
              <a:solidFill>
                <a:srgbClr val="4E565F"/>
              </a:solidFill>
              <a:latin typeface="Roboto"/>
              <a:ea typeface="Roboto"/>
              <a:cs typeface="Roboto"/>
              <a:sym typeface="Roboto"/>
            </a:endParaRPr>
          </a:p>
          <a:p>
            <a:pPr marL="0" lvl="0" indent="0" algn="l" rtl="0">
              <a:lnSpc>
                <a:spcPct val="115000"/>
              </a:lnSpc>
              <a:spcBef>
                <a:spcPts val="1600"/>
              </a:spcBef>
              <a:spcAft>
                <a:spcPts val="1600"/>
              </a:spcAft>
              <a:buNone/>
            </a:pPr>
            <a:r>
              <a:rPr lang="en" sz="1200" i="1" dirty="0">
                <a:solidFill>
                  <a:srgbClr val="4E565F"/>
                </a:solidFill>
                <a:latin typeface="Roboto"/>
                <a:ea typeface="Roboto"/>
                <a:cs typeface="Roboto"/>
                <a:sym typeface="Roboto"/>
              </a:rPr>
              <a:t>Chionoecetes bairdi </a:t>
            </a:r>
            <a:r>
              <a:rPr lang="en" sz="1200" dirty="0">
                <a:solidFill>
                  <a:srgbClr val="4E565F"/>
                </a:solidFill>
                <a:latin typeface="Roboto"/>
                <a:ea typeface="Roboto"/>
                <a:cs typeface="Roboto"/>
                <a:sym typeface="Roboto"/>
              </a:rPr>
              <a:t>Rathbun, 1924 in GBIF Secretariat (2017). GBIF Backbone Taxonomy. Checklist Dataset </a:t>
            </a:r>
            <a:r>
              <a:rPr lang="en" sz="1200" u="sng" dirty="0">
                <a:solidFill>
                  <a:srgbClr val="4C8A4C"/>
                </a:solidFill>
                <a:latin typeface="Roboto"/>
                <a:ea typeface="Roboto"/>
                <a:cs typeface="Roboto"/>
                <a:sym typeface="Roboto"/>
                <a:hlinkClick r:id="rId3"/>
              </a:rPr>
              <a:t>https://doi.org/10.15468/39omei</a:t>
            </a:r>
            <a:r>
              <a:rPr lang="en" sz="1200" dirty="0">
                <a:solidFill>
                  <a:srgbClr val="4E565F"/>
                </a:solidFill>
                <a:latin typeface="Roboto"/>
                <a:ea typeface="Roboto"/>
                <a:cs typeface="Roboto"/>
                <a:sym typeface="Roboto"/>
              </a:rPr>
              <a:t> accessed via </a:t>
            </a:r>
            <a:r>
              <a:rPr lang="en" sz="1200" dirty="0" err="1">
                <a:solidFill>
                  <a:srgbClr val="4E565F"/>
                </a:solidFill>
                <a:latin typeface="Roboto"/>
                <a:ea typeface="Roboto"/>
                <a:cs typeface="Roboto"/>
                <a:sym typeface="Roboto"/>
              </a:rPr>
              <a:t>GBIF.org</a:t>
            </a:r>
            <a:r>
              <a:rPr lang="en" sz="1200" dirty="0">
                <a:solidFill>
                  <a:srgbClr val="4E565F"/>
                </a:solidFill>
                <a:latin typeface="Roboto"/>
                <a:ea typeface="Roboto"/>
                <a:cs typeface="Roboto"/>
                <a:sym typeface="Roboto"/>
              </a:rPr>
              <a:t> on 2018-01-12.</a:t>
            </a:r>
            <a:endParaRPr sz="1200" dirty="0">
              <a:solidFill>
                <a:srgbClr val="000000"/>
              </a:solidFill>
              <a:latin typeface="Open Sans"/>
              <a:ea typeface="Open Sans"/>
              <a:cs typeface="Open Sans"/>
              <a:sym typeface="Open Sans"/>
            </a:endParaRPr>
          </a:p>
        </p:txBody>
      </p:sp>
      <p:pic>
        <p:nvPicPr>
          <p:cNvPr id="174" name="Google Shape;174;p30"/>
          <p:cNvPicPr preferRelativeResize="0"/>
          <p:nvPr/>
        </p:nvPicPr>
        <p:blipFill>
          <a:blip r:embed="rId4">
            <a:alphaModFix/>
          </a:blip>
          <a:stretch>
            <a:fillRect/>
          </a:stretch>
        </p:blipFill>
        <p:spPr>
          <a:xfrm>
            <a:off x="1284121" y="1495646"/>
            <a:ext cx="7836877" cy="4845794"/>
          </a:xfrm>
          <a:prstGeom prst="rect">
            <a:avLst/>
          </a:prstGeom>
          <a:noFill/>
          <a:ln>
            <a:noFill/>
          </a:ln>
        </p:spPr>
      </p:pic>
      <p:pic>
        <p:nvPicPr>
          <p:cNvPr id="6" name="Google Shape;118;p26">
            <a:extLst>
              <a:ext uri="{FF2B5EF4-FFF2-40B4-BE49-F238E27FC236}">
                <a16:creationId xmlns:a16="http://schemas.microsoft.com/office/drawing/2014/main" id="{CA8E64A4-7A86-1A41-B72A-636A85CF38BD}"/>
              </a:ext>
            </a:extLst>
          </p:cNvPr>
          <p:cNvPicPr preferRelativeResize="0"/>
          <p:nvPr/>
        </p:nvPicPr>
        <p:blipFill rotWithShape="1">
          <a:blip r:embed="rId5">
            <a:alphaModFix/>
          </a:blip>
          <a:srcRect t="35358" b="6041"/>
          <a:stretch/>
        </p:blipFill>
        <p:spPr>
          <a:xfrm>
            <a:off x="0" y="121927"/>
            <a:ext cx="4429633" cy="2039449"/>
          </a:xfrm>
          <a:prstGeom prst="rect">
            <a:avLst/>
          </a:prstGeom>
          <a:noFill/>
          <a:ln>
            <a:noFill/>
          </a:ln>
        </p:spPr>
      </p:pic>
    </p:spTree>
    <p:extLst>
      <p:ext uri="{BB962C8B-B14F-4D97-AF65-F5344CB8AC3E}">
        <p14:creationId xmlns:p14="http://schemas.microsoft.com/office/powerpoint/2010/main" val="270278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Genotypes</a:t>
            </a:r>
            <a:endParaRPr/>
          </a:p>
        </p:txBody>
      </p:sp>
      <p:pic>
        <p:nvPicPr>
          <p:cNvPr id="333" name="Google Shape;333;p47"/>
          <p:cNvPicPr preferRelativeResize="0"/>
          <p:nvPr/>
        </p:nvPicPr>
        <p:blipFill>
          <a:blip r:embed="rId3">
            <a:alphaModFix/>
          </a:blip>
          <a:stretch>
            <a:fillRect/>
          </a:stretch>
        </p:blipFill>
        <p:spPr>
          <a:xfrm>
            <a:off x="139563" y="1489263"/>
            <a:ext cx="8864865" cy="3893162"/>
          </a:xfrm>
          <a:prstGeom prst="rect">
            <a:avLst/>
          </a:prstGeom>
          <a:noFill/>
          <a:ln>
            <a:noFill/>
          </a:ln>
        </p:spPr>
      </p:pic>
      <p:sp>
        <p:nvSpPr>
          <p:cNvPr id="334" name="Google Shape;334;p47"/>
          <p:cNvSpPr txBox="1"/>
          <p:nvPr/>
        </p:nvSpPr>
        <p:spPr>
          <a:xfrm>
            <a:off x="235500" y="2877600"/>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a:t>
            </a:r>
            <a:endParaRPr sz="2400"/>
          </a:p>
        </p:txBody>
      </p:sp>
      <p:sp>
        <p:nvSpPr>
          <p:cNvPr id="335" name="Google Shape;335;p47"/>
          <p:cNvSpPr txBox="1"/>
          <p:nvPr/>
        </p:nvSpPr>
        <p:spPr>
          <a:xfrm>
            <a:off x="1651525" y="2877600"/>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a:t>
            </a:r>
            <a:endParaRPr sz="2400"/>
          </a:p>
        </p:txBody>
      </p:sp>
      <p:sp>
        <p:nvSpPr>
          <p:cNvPr id="336" name="Google Shape;336;p47"/>
          <p:cNvSpPr txBox="1"/>
          <p:nvPr/>
        </p:nvSpPr>
        <p:spPr>
          <a:xfrm>
            <a:off x="2476688" y="2877600"/>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a:t>
            </a:r>
            <a:endParaRPr sz="2400"/>
          </a:p>
        </p:txBody>
      </p:sp>
      <p:sp>
        <p:nvSpPr>
          <p:cNvPr id="337" name="Google Shape;337;p47"/>
          <p:cNvSpPr txBox="1"/>
          <p:nvPr/>
        </p:nvSpPr>
        <p:spPr>
          <a:xfrm>
            <a:off x="3920650" y="2853775"/>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a:t>
            </a:r>
            <a:endParaRPr sz="2400"/>
          </a:p>
        </p:txBody>
      </p:sp>
      <p:sp>
        <p:nvSpPr>
          <p:cNvPr id="338" name="Google Shape;338;p47"/>
          <p:cNvSpPr txBox="1"/>
          <p:nvPr/>
        </p:nvSpPr>
        <p:spPr>
          <a:xfrm>
            <a:off x="4636925" y="3065250"/>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a:t>
            </a:r>
            <a:endParaRPr sz="2400"/>
          </a:p>
        </p:txBody>
      </p:sp>
      <p:sp>
        <p:nvSpPr>
          <p:cNvPr id="339" name="Google Shape;339;p47"/>
          <p:cNvSpPr txBox="1"/>
          <p:nvPr/>
        </p:nvSpPr>
        <p:spPr>
          <a:xfrm>
            <a:off x="6022700" y="3036675"/>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a:t>
            </a:r>
            <a:endParaRPr sz="2400"/>
          </a:p>
        </p:txBody>
      </p:sp>
      <p:sp>
        <p:nvSpPr>
          <p:cNvPr id="340" name="Google Shape;340;p47"/>
          <p:cNvSpPr txBox="1"/>
          <p:nvPr/>
        </p:nvSpPr>
        <p:spPr>
          <a:xfrm>
            <a:off x="6797150" y="2853775"/>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a:t>
            </a:r>
            <a:endParaRPr sz="2400"/>
          </a:p>
        </p:txBody>
      </p:sp>
      <p:sp>
        <p:nvSpPr>
          <p:cNvPr id="341" name="Google Shape;341;p47"/>
          <p:cNvSpPr txBox="1"/>
          <p:nvPr/>
        </p:nvSpPr>
        <p:spPr>
          <a:xfrm>
            <a:off x="8229550" y="2853775"/>
            <a:ext cx="3792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a:t>
            </a:r>
            <a:endParaRPr sz="2400"/>
          </a:p>
        </p:txBody>
      </p:sp>
      <p:sp>
        <p:nvSpPr>
          <p:cNvPr id="342" name="Google Shape;342;p47"/>
          <p:cNvSpPr txBox="1"/>
          <p:nvPr/>
        </p:nvSpPr>
        <p:spPr>
          <a:xfrm>
            <a:off x="614700" y="4460900"/>
            <a:ext cx="8658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CC</a:t>
            </a:r>
            <a:endParaRPr sz="2400"/>
          </a:p>
        </p:txBody>
      </p:sp>
      <p:sp>
        <p:nvSpPr>
          <p:cNvPr id="343" name="Google Shape;343;p47"/>
          <p:cNvSpPr txBox="1"/>
          <p:nvPr/>
        </p:nvSpPr>
        <p:spPr>
          <a:xfrm>
            <a:off x="3008575" y="4180300"/>
            <a:ext cx="6618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CT</a:t>
            </a:r>
            <a:endParaRPr sz="2400"/>
          </a:p>
        </p:txBody>
      </p:sp>
      <p:sp>
        <p:nvSpPr>
          <p:cNvPr id="344" name="Google Shape;344;p47"/>
          <p:cNvSpPr txBox="1"/>
          <p:nvPr/>
        </p:nvSpPr>
        <p:spPr>
          <a:xfrm>
            <a:off x="5263163" y="4180300"/>
            <a:ext cx="6618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TC</a:t>
            </a:r>
            <a:endParaRPr sz="2400"/>
          </a:p>
        </p:txBody>
      </p:sp>
      <p:sp>
        <p:nvSpPr>
          <p:cNvPr id="345" name="Google Shape;345;p47"/>
          <p:cNvSpPr txBox="1"/>
          <p:nvPr/>
        </p:nvSpPr>
        <p:spPr>
          <a:xfrm>
            <a:off x="7517775" y="4527575"/>
            <a:ext cx="661800" cy="482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TT</a:t>
            </a:r>
            <a:endParaRPr sz="2400"/>
          </a:p>
        </p:txBody>
      </p:sp>
      <p:sp>
        <p:nvSpPr>
          <p:cNvPr id="346" name="Google Shape;346;p47"/>
          <p:cNvSpPr txBox="1"/>
          <p:nvPr/>
        </p:nvSpPr>
        <p:spPr>
          <a:xfrm>
            <a:off x="614700" y="5701975"/>
            <a:ext cx="7914600" cy="4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arme"/>
                <a:ea typeface="Carme"/>
                <a:cs typeface="Carme"/>
                <a:sym typeface="Carme"/>
              </a:rPr>
              <a:t>0				1				2</a:t>
            </a:r>
            <a:endParaRPr sz="3000" dirty="0">
              <a:latin typeface="Carme"/>
              <a:ea typeface="Carme"/>
              <a:cs typeface="Carme"/>
              <a:sym typeface="Carme"/>
            </a:endParaRPr>
          </a:p>
        </p:txBody>
      </p:sp>
    </p:spTree>
    <p:extLst>
      <p:ext uri="{BB962C8B-B14F-4D97-AF65-F5344CB8AC3E}">
        <p14:creationId xmlns:p14="http://schemas.microsoft.com/office/powerpoint/2010/main" val="4140259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8"/>
          <p:cNvPicPr preferRelativeResize="0"/>
          <p:nvPr/>
        </p:nvPicPr>
        <p:blipFill>
          <a:blip r:embed="rId3">
            <a:alphaModFix/>
          </a:blip>
          <a:stretch>
            <a:fillRect/>
          </a:stretch>
        </p:blipFill>
        <p:spPr>
          <a:xfrm>
            <a:off x="1507750" y="1959449"/>
            <a:ext cx="7636249" cy="4718199"/>
          </a:xfrm>
          <a:prstGeom prst="rect">
            <a:avLst/>
          </a:prstGeom>
          <a:noFill/>
          <a:ln>
            <a:noFill/>
          </a:ln>
        </p:spPr>
      </p:pic>
      <p:pic>
        <p:nvPicPr>
          <p:cNvPr id="352" name="Google Shape;352;p48"/>
          <p:cNvPicPr preferRelativeResize="0"/>
          <p:nvPr/>
        </p:nvPicPr>
        <p:blipFill>
          <a:blip r:embed="rId4">
            <a:alphaModFix/>
          </a:blip>
          <a:stretch>
            <a:fillRect/>
          </a:stretch>
        </p:blipFill>
        <p:spPr>
          <a:xfrm>
            <a:off x="261975" y="270350"/>
            <a:ext cx="3964649" cy="2464725"/>
          </a:xfrm>
          <a:prstGeom prst="rect">
            <a:avLst/>
          </a:prstGeom>
          <a:noFill/>
          <a:ln>
            <a:noFill/>
          </a:ln>
        </p:spPr>
      </p:pic>
    </p:spTree>
    <p:extLst>
      <p:ext uri="{BB962C8B-B14F-4D97-AF65-F5344CB8AC3E}">
        <p14:creationId xmlns:p14="http://schemas.microsoft.com/office/powerpoint/2010/main" val="4000490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9"/>
          <p:cNvPicPr preferRelativeResize="0"/>
          <p:nvPr/>
        </p:nvPicPr>
        <p:blipFill rotWithShape="1">
          <a:blip r:embed="rId3">
            <a:alphaModFix/>
          </a:blip>
          <a:srcRect r="4306" b="4906"/>
          <a:stretch/>
        </p:blipFill>
        <p:spPr>
          <a:xfrm>
            <a:off x="0" y="1143950"/>
            <a:ext cx="8934450" cy="5485449"/>
          </a:xfrm>
          <a:prstGeom prst="rect">
            <a:avLst/>
          </a:prstGeom>
          <a:noFill/>
          <a:ln>
            <a:noFill/>
          </a:ln>
        </p:spPr>
      </p:pic>
      <p:sp>
        <p:nvSpPr>
          <p:cNvPr id="358" name="Google Shape;358;p49"/>
          <p:cNvSpPr txBox="1">
            <a:spLocks noGrp="1"/>
          </p:cNvSpPr>
          <p:nvPr>
            <p:ph type="title"/>
          </p:nvPr>
        </p:nvSpPr>
        <p:spPr>
          <a:xfrm>
            <a:off x="311700" y="421223"/>
            <a:ext cx="8520600" cy="122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89 Individuals genotyped at </a:t>
            </a:r>
            <a:endParaRPr/>
          </a:p>
          <a:p>
            <a:pPr marL="0" lvl="0" indent="0" algn="l" rtl="0">
              <a:spcBef>
                <a:spcPts val="0"/>
              </a:spcBef>
              <a:spcAft>
                <a:spcPts val="0"/>
              </a:spcAft>
              <a:buNone/>
            </a:pPr>
            <a:r>
              <a:rPr lang="en"/>
              <a:t>2,740 SNP sites in final assembly</a:t>
            </a:r>
            <a:endParaRPr/>
          </a:p>
        </p:txBody>
      </p:sp>
    </p:spTree>
    <p:extLst>
      <p:ext uri="{BB962C8B-B14F-4D97-AF65-F5344CB8AC3E}">
        <p14:creationId xmlns:p14="http://schemas.microsoft.com/office/powerpoint/2010/main" val="350937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Heterozygosity by locus</a:t>
            </a:r>
            <a:endParaRPr/>
          </a:p>
        </p:txBody>
      </p:sp>
      <p:pic>
        <p:nvPicPr>
          <p:cNvPr id="364" name="Google Shape;364;p50"/>
          <p:cNvPicPr preferRelativeResize="0"/>
          <p:nvPr/>
        </p:nvPicPr>
        <p:blipFill rotWithShape="1">
          <a:blip r:embed="rId3">
            <a:alphaModFix/>
          </a:blip>
          <a:srcRect t="10249"/>
          <a:stretch/>
        </p:blipFill>
        <p:spPr>
          <a:xfrm>
            <a:off x="820075" y="1633624"/>
            <a:ext cx="7503850" cy="5048725"/>
          </a:xfrm>
          <a:prstGeom prst="rect">
            <a:avLst/>
          </a:prstGeom>
          <a:noFill/>
          <a:ln>
            <a:noFill/>
          </a:ln>
        </p:spPr>
      </p:pic>
      <p:sp>
        <p:nvSpPr>
          <p:cNvPr id="365" name="Google Shape;365;p50"/>
          <p:cNvSpPr txBox="1"/>
          <p:nvPr/>
        </p:nvSpPr>
        <p:spPr>
          <a:xfrm>
            <a:off x="1714675" y="1919225"/>
            <a:ext cx="4203300" cy="10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pen Sans"/>
                <a:ea typeface="Open Sans"/>
                <a:cs typeface="Open Sans"/>
                <a:sym typeface="Open Sans"/>
              </a:rPr>
              <a:t>Mean H</a:t>
            </a:r>
            <a:r>
              <a:rPr lang="en">
                <a:latin typeface="Open Sans"/>
                <a:ea typeface="Open Sans"/>
                <a:cs typeface="Open Sans"/>
                <a:sym typeface="Open Sans"/>
              </a:rPr>
              <a:t>Exp</a:t>
            </a:r>
            <a:r>
              <a:rPr lang="en" sz="2400">
                <a:latin typeface="Open Sans"/>
                <a:ea typeface="Open Sans"/>
                <a:cs typeface="Open Sans"/>
                <a:sym typeface="Open Sans"/>
              </a:rPr>
              <a:t> = 0.186</a:t>
            </a:r>
            <a:endParaRPr sz="2400">
              <a:latin typeface="Open Sans"/>
              <a:ea typeface="Open Sans"/>
              <a:cs typeface="Open Sans"/>
              <a:sym typeface="Open Sans"/>
            </a:endParaRPr>
          </a:p>
          <a:p>
            <a:pPr marL="0" lvl="0" indent="0" algn="l" rtl="0">
              <a:spcBef>
                <a:spcPts val="0"/>
              </a:spcBef>
              <a:spcAft>
                <a:spcPts val="0"/>
              </a:spcAft>
              <a:buNone/>
            </a:pPr>
            <a:r>
              <a:rPr lang="en" sz="2400">
                <a:solidFill>
                  <a:schemeClr val="dk1"/>
                </a:solidFill>
                <a:latin typeface="Open Sans"/>
                <a:ea typeface="Open Sans"/>
                <a:cs typeface="Open Sans"/>
                <a:sym typeface="Open Sans"/>
              </a:rPr>
              <a:t>Mean H</a:t>
            </a:r>
            <a:r>
              <a:rPr lang="en">
                <a:solidFill>
                  <a:schemeClr val="dk1"/>
                </a:solidFill>
                <a:latin typeface="Open Sans"/>
                <a:ea typeface="Open Sans"/>
                <a:cs typeface="Open Sans"/>
                <a:sym typeface="Open Sans"/>
              </a:rPr>
              <a:t>Obs</a:t>
            </a:r>
            <a:r>
              <a:rPr lang="en" sz="2400">
                <a:solidFill>
                  <a:schemeClr val="dk1"/>
                </a:solidFill>
                <a:latin typeface="Open Sans"/>
                <a:ea typeface="Open Sans"/>
                <a:cs typeface="Open Sans"/>
                <a:sym typeface="Open Sans"/>
              </a:rPr>
              <a:t> = 0.164</a:t>
            </a:r>
            <a:endParaRPr sz="2400">
              <a:solidFill>
                <a:schemeClr val="dk1"/>
              </a:solidFill>
              <a:latin typeface="Open Sans"/>
              <a:ea typeface="Open Sans"/>
              <a:cs typeface="Open Sans"/>
              <a:sym typeface="Open Sans"/>
            </a:endParaRPr>
          </a:p>
          <a:p>
            <a:pPr marL="0" lvl="0" indent="0" algn="l" rtl="0">
              <a:spcBef>
                <a:spcPts val="0"/>
              </a:spcBef>
              <a:spcAft>
                <a:spcPts val="0"/>
              </a:spcAft>
              <a:buNone/>
            </a:pPr>
            <a:r>
              <a:rPr lang="en" sz="2400">
                <a:solidFill>
                  <a:schemeClr val="dk1"/>
                </a:solidFill>
                <a:latin typeface="Open Sans"/>
                <a:ea typeface="Open Sans"/>
                <a:cs typeface="Open Sans"/>
                <a:sym typeface="Open Sans"/>
              </a:rPr>
              <a:t>Difference: -0.022*</a:t>
            </a:r>
            <a:endParaRPr sz="240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7765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1"/>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Gene diversity (Mean H</a:t>
            </a:r>
            <a:r>
              <a:rPr lang="en" sz="1400"/>
              <a:t>Exp</a:t>
            </a:r>
            <a:r>
              <a:rPr lang="en"/>
              <a:t>)</a:t>
            </a:r>
            <a:endParaRPr/>
          </a:p>
        </p:txBody>
      </p:sp>
      <p:sp>
        <p:nvSpPr>
          <p:cNvPr id="371" name="Google Shape;371;p51"/>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72" name="Google Shape;372;p51"/>
          <p:cNvPicPr preferRelativeResize="0"/>
          <p:nvPr/>
        </p:nvPicPr>
        <p:blipFill>
          <a:blip r:embed="rId3">
            <a:alphaModFix/>
          </a:blip>
          <a:stretch>
            <a:fillRect/>
          </a:stretch>
        </p:blipFill>
        <p:spPr>
          <a:xfrm>
            <a:off x="0" y="1169733"/>
            <a:ext cx="9144000" cy="5649784"/>
          </a:xfrm>
          <a:prstGeom prst="rect">
            <a:avLst/>
          </a:prstGeom>
          <a:noFill/>
          <a:ln>
            <a:noFill/>
          </a:ln>
        </p:spPr>
      </p:pic>
      <p:sp>
        <p:nvSpPr>
          <p:cNvPr id="373" name="Google Shape;373;p51"/>
          <p:cNvSpPr txBox="1"/>
          <p:nvPr/>
        </p:nvSpPr>
        <p:spPr>
          <a:xfrm>
            <a:off x="2233200" y="3231025"/>
            <a:ext cx="617700" cy="3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374" name="Google Shape;374;p51"/>
          <p:cNvSpPr txBox="1"/>
          <p:nvPr/>
        </p:nvSpPr>
        <p:spPr>
          <a:xfrm>
            <a:off x="2106450" y="3749075"/>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0.182</a:t>
            </a:r>
            <a:endParaRPr sz="1800" b="1">
              <a:latin typeface="Open Sans"/>
              <a:ea typeface="Open Sans"/>
              <a:cs typeface="Open Sans"/>
              <a:sym typeface="Open Sans"/>
            </a:endParaRPr>
          </a:p>
        </p:txBody>
      </p:sp>
      <p:sp>
        <p:nvSpPr>
          <p:cNvPr id="375" name="Google Shape;375;p51"/>
          <p:cNvSpPr txBox="1"/>
          <p:nvPr/>
        </p:nvSpPr>
        <p:spPr>
          <a:xfrm>
            <a:off x="3098275" y="3980675"/>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0.183</a:t>
            </a:r>
            <a:endParaRPr sz="1800" b="1">
              <a:latin typeface="Open Sans"/>
              <a:ea typeface="Open Sans"/>
              <a:cs typeface="Open Sans"/>
              <a:sym typeface="Open Sans"/>
            </a:endParaRPr>
          </a:p>
        </p:txBody>
      </p:sp>
      <p:sp>
        <p:nvSpPr>
          <p:cNvPr id="376" name="Google Shape;376;p51"/>
          <p:cNvSpPr txBox="1"/>
          <p:nvPr/>
        </p:nvSpPr>
        <p:spPr>
          <a:xfrm>
            <a:off x="5879850" y="2311700"/>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0.178</a:t>
            </a:r>
            <a:endParaRPr sz="1800" b="1">
              <a:latin typeface="Open Sans"/>
              <a:ea typeface="Open Sans"/>
              <a:cs typeface="Open Sans"/>
              <a:sym typeface="Open Sans"/>
            </a:endParaRPr>
          </a:p>
        </p:txBody>
      </p:sp>
      <p:sp>
        <p:nvSpPr>
          <p:cNvPr id="377" name="Google Shape;377;p51"/>
          <p:cNvSpPr txBox="1"/>
          <p:nvPr/>
        </p:nvSpPr>
        <p:spPr>
          <a:xfrm>
            <a:off x="8167000" y="3167575"/>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0.184</a:t>
            </a:r>
            <a:endParaRPr sz="1800" b="1">
              <a:latin typeface="Open Sans"/>
              <a:ea typeface="Open Sans"/>
              <a:cs typeface="Open Sans"/>
              <a:sym typeface="Open Sans"/>
            </a:endParaRPr>
          </a:p>
        </p:txBody>
      </p:sp>
    </p:spTree>
    <p:extLst>
      <p:ext uri="{BB962C8B-B14F-4D97-AF65-F5344CB8AC3E}">
        <p14:creationId xmlns:p14="http://schemas.microsoft.com/office/powerpoint/2010/main" val="1112869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Mean Observed Heterozygosity (H</a:t>
            </a:r>
            <a:r>
              <a:rPr lang="en" sz="1400"/>
              <a:t>Obs</a:t>
            </a:r>
            <a:r>
              <a:rPr lang="en"/>
              <a:t>)</a:t>
            </a:r>
            <a:endParaRPr/>
          </a:p>
        </p:txBody>
      </p:sp>
      <p:sp>
        <p:nvSpPr>
          <p:cNvPr id="383" name="Google Shape;383;p52"/>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4" name="Google Shape;384;p52"/>
          <p:cNvPicPr preferRelativeResize="0"/>
          <p:nvPr/>
        </p:nvPicPr>
        <p:blipFill>
          <a:blip r:embed="rId3">
            <a:alphaModFix/>
          </a:blip>
          <a:stretch>
            <a:fillRect/>
          </a:stretch>
        </p:blipFill>
        <p:spPr>
          <a:xfrm>
            <a:off x="0" y="1169733"/>
            <a:ext cx="9144000" cy="5649784"/>
          </a:xfrm>
          <a:prstGeom prst="rect">
            <a:avLst/>
          </a:prstGeom>
          <a:noFill/>
          <a:ln>
            <a:noFill/>
          </a:ln>
        </p:spPr>
      </p:pic>
      <p:sp>
        <p:nvSpPr>
          <p:cNvPr id="385" name="Google Shape;385;p52"/>
          <p:cNvSpPr txBox="1"/>
          <p:nvPr/>
        </p:nvSpPr>
        <p:spPr>
          <a:xfrm>
            <a:off x="2233200" y="3231025"/>
            <a:ext cx="617700" cy="3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386" name="Google Shape;386;p52"/>
          <p:cNvSpPr txBox="1"/>
          <p:nvPr/>
        </p:nvSpPr>
        <p:spPr>
          <a:xfrm>
            <a:off x="2106450" y="3749075"/>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0.163</a:t>
            </a:r>
            <a:endParaRPr sz="1800" b="1">
              <a:latin typeface="Open Sans"/>
              <a:ea typeface="Open Sans"/>
              <a:cs typeface="Open Sans"/>
              <a:sym typeface="Open Sans"/>
            </a:endParaRPr>
          </a:p>
        </p:txBody>
      </p:sp>
      <p:sp>
        <p:nvSpPr>
          <p:cNvPr id="387" name="Google Shape;387;p52"/>
          <p:cNvSpPr txBox="1"/>
          <p:nvPr/>
        </p:nvSpPr>
        <p:spPr>
          <a:xfrm>
            <a:off x="3098275" y="3980675"/>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0.165</a:t>
            </a:r>
            <a:endParaRPr sz="1800" b="1">
              <a:latin typeface="Open Sans"/>
              <a:ea typeface="Open Sans"/>
              <a:cs typeface="Open Sans"/>
              <a:sym typeface="Open Sans"/>
            </a:endParaRPr>
          </a:p>
        </p:txBody>
      </p:sp>
      <p:sp>
        <p:nvSpPr>
          <p:cNvPr id="388" name="Google Shape;388;p52"/>
          <p:cNvSpPr txBox="1"/>
          <p:nvPr/>
        </p:nvSpPr>
        <p:spPr>
          <a:xfrm>
            <a:off x="5879850" y="2311700"/>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0.161</a:t>
            </a:r>
            <a:endParaRPr sz="1800" b="1">
              <a:latin typeface="Open Sans"/>
              <a:ea typeface="Open Sans"/>
              <a:cs typeface="Open Sans"/>
              <a:sym typeface="Open Sans"/>
            </a:endParaRPr>
          </a:p>
        </p:txBody>
      </p:sp>
      <p:sp>
        <p:nvSpPr>
          <p:cNvPr id="389" name="Google Shape;389;p52"/>
          <p:cNvSpPr txBox="1"/>
          <p:nvPr/>
        </p:nvSpPr>
        <p:spPr>
          <a:xfrm>
            <a:off x="8167000" y="3167575"/>
            <a:ext cx="871200" cy="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0.166</a:t>
            </a:r>
            <a:endParaRPr sz="1800" b="1">
              <a:latin typeface="Open Sans"/>
              <a:ea typeface="Open Sans"/>
              <a:cs typeface="Open Sans"/>
              <a:sym typeface="Open Sans"/>
            </a:endParaRPr>
          </a:p>
        </p:txBody>
      </p:sp>
    </p:spTree>
    <p:extLst>
      <p:ext uri="{BB962C8B-B14F-4D97-AF65-F5344CB8AC3E}">
        <p14:creationId xmlns:p14="http://schemas.microsoft.com/office/powerpoint/2010/main" val="2002886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title"/>
          </p:nvPr>
        </p:nvSpPr>
        <p:spPr>
          <a:xfrm>
            <a:off x="311700" y="421225"/>
            <a:ext cx="8520600" cy="112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Hierarchical Organization of Genetic Diversity</a:t>
            </a:r>
            <a:endParaRPr/>
          </a:p>
        </p:txBody>
      </p:sp>
      <p:pic>
        <p:nvPicPr>
          <p:cNvPr id="395" name="Google Shape;395;p53"/>
          <p:cNvPicPr preferRelativeResize="0"/>
          <p:nvPr/>
        </p:nvPicPr>
        <p:blipFill rotWithShape="1">
          <a:blip r:embed="rId3">
            <a:alphaModFix/>
          </a:blip>
          <a:srcRect l="2314" t="3368" r="2027" b="5829"/>
          <a:stretch/>
        </p:blipFill>
        <p:spPr>
          <a:xfrm rot="10800000">
            <a:off x="5785051" y="2070477"/>
            <a:ext cx="774600" cy="383700"/>
          </a:xfrm>
          <a:prstGeom prst="snip2SameRect">
            <a:avLst>
              <a:gd name="adj1" fmla="val 29455"/>
              <a:gd name="adj2" fmla="val 18912"/>
            </a:avLst>
          </a:prstGeom>
          <a:noFill/>
          <a:ln>
            <a:noFill/>
          </a:ln>
        </p:spPr>
      </p:pic>
      <p:pic>
        <p:nvPicPr>
          <p:cNvPr id="396" name="Google Shape;396;p53"/>
          <p:cNvPicPr preferRelativeResize="0"/>
          <p:nvPr/>
        </p:nvPicPr>
        <p:blipFill rotWithShape="1">
          <a:blip r:embed="rId3">
            <a:alphaModFix/>
          </a:blip>
          <a:srcRect l="2314" t="3368" r="2027" b="5829"/>
          <a:stretch/>
        </p:blipFill>
        <p:spPr>
          <a:xfrm rot="10800000">
            <a:off x="8211839" y="1245996"/>
            <a:ext cx="740700" cy="367200"/>
          </a:xfrm>
          <a:prstGeom prst="snip2SameRect">
            <a:avLst>
              <a:gd name="adj1" fmla="val 29455"/>
              <a:gd name="adj2" fmla="val 18912"/>
            </a:avLst>
          </a:prstGeom>
          <a:noFill/>
          <a:ln>
            <a:noFill/>
          </a:ln>
        </p:spPr>
      </p:pic>
      <p:pic>
        <p:nvPicPr>
          <p:cNvPr id="397" name="Google Shape;397;p53"/>
          <p:cNvPicPr preferRelativeResize="0"/>
          <p:nvPr/>
        </p:nvPicPr>
        <p:blipFill rotWithShape="1">
          <a:blip r:embed="rId3">
            <a:alphaModFix/>
          </a:blip>
          <a:srcRect l="2314" t="3368" r="2027" b="5829"/>
          <a:stretch/>
        </p:blipFill>
        <p:spPr>
          <a:xfrm rot="10800000">
            <a:off x="5160475" y="1914307"/>
            <a:ext cx="571200" cy="283200"/>
          </a:xfrm>
          <a:prstGeom prst="snip2SameRect">
            <a:avLst>
              <a:gd name="adj1" fmla="val 29455"/>
              <a:gd name="adj2" fmla="val 18912"/>
            </a:avLst>
          </a:prstGeom>
          <a:noFill/>
          <a:ln>
            <a:noFill/>
          </a:ln>
        </p:spPr>
      </p:pic>
      <p:pic>
        <p:nvPicPr>
          <p:cNvPr id="398" name="Google Shape;398;p53"/>
          <p:cNvPicPr preferRelativeResize="0"/>
          <p:nvPr/>
        </p:nvPicPr>
        <p:blipFill rotWithShape="1">
          <a:blip r:embed="rId3">
            <a:alphaModFix/>
          </a:blip>
          <a:srcRect l="2314" t="3368" r="2027" b="5829"/>
          <a:stretch/>
        </p:blipFill>
        <p:spPr>
          <a:xfrm rot="10800000">
            <a:off x="7228361" y="1133578"/>
            <a:ext cx="835500" cy="414000"/>
          </a:xfrm>
          <a:prstGeom prst="snip2SameRect">
            <a:avLst>
              <a:gd name="adj1" fmla="val 29455"/>
              <a:gd name="adj2" fmla="val 18912"/>
            </a:avLst>
          </a:prstGeom>
          <a:noFill/>
          <a:ln>
            <a:noFill/>
          </a:ln>
        </p:spPr>
      </p:pic>
      <p:pic>
        <p:nvPicPr>
          <p:cNvPr id="399" name="Google Shape;399;p53"/>
          <p:cNvPicPr preferRelativeResize="0"/>
          <p:nvPr/>
        </p:nvPicPr>
        <p:blipFill rotWithShape="1">
          <a:blip r:embed="rId3">
            <a:alphaModFix/>
          </a:blip>
          <a:srcRect l="2314" t="3368" r="2027" b="5829"/>
          <a:stretch/>
        </p:blipFill>
        <p:spPr>
          <a:xfrm rot="10800000">
            <a:off x="5018000" y="1435043"/>
            <a:ext cx="767100" cy="380700"/>
          </a:xfrm>
          <a:prstGeom prst="snip2SameRect">
            <a:avLst>
              <a:gd name="adj1" fmla="val 29455"/>
              <a:gd name="adj2" fmla="val 18912"/>
            </a:avLst>
          </a:prstGeom>
          <a:noFill/>
          <a:ln>
            <a:noFill/>
          </a:ln>
        </p:spPr>
      </p:pic>
      <p:pic>
        <p:nvPicPr>
          <p:cNvPr id="400" name="Google Shape;400;p53"/>
          <p:cNvPicPr preferRelativeResize="0"/>
          <p:nvPr/>
        </p:nvPicPr>
        <p:blipFill rotWithShape="1">
          <a:blip r:embed="rId3">
            <a:alphaModFix/>
          </a:blip>
          <a:srcRect l="2314" t="3368" r="2027" b="5829"/>
          <a:stretch/>
        </p:blipFill>
        <p:spPr>
          <a:xfrm rot="10800000">
            <a:off x="5695644" y="1714773"/>
            <a:ext cx="584400" cy="289500"/>
          </a:xfrm>
          <a:prstGeom prst="snip2SameRect">
            <a:avLst>
              <a:gd name="adj1" fmla="val 29455"/>
              <a:gd name="adj2" fmla="val 18912"/>
            </a:avLst>
          </a:prstGeom>
          <a:noFill/>
          <a:ln>
            <a:noFill/>
          </a:ln>
        </p:spPr>
      </p:pic>
      <p:pic>
        <p:nvPicPr>
          <p:cNvPr id="401" name="Google Shape;401;p53"/>
          <p:cNvPicPr preferRelativeResize="0"/>
          <p:nvPr/>
        </p:nvPicPr>
        <p:blipFill rotWithShape="1">
          <a:blip r:embed="rId3">
            <a:alphaModFix/>
          </a:blip>
          <a:srcRect l="2314" t="3368" r="2027" b="5829"/>
          <a:stretch/>
        </p:blipFill>
        <p:spPr>
          <a:xfrm rot="10800000">
            <a:off x="7604651" y="1613578"/>
            <a:ext cx="607200" cy="300600"/>
          </a:xfrm>
          <a:prstGeom prst="snip2SameRect">
            <a:avLst>
              <a:gd name="adj1" fmla="val 29455"/>
              <a:gd name="adj2" fmla="val 18912"/>
            </a:avLst>
          </a:prstGeom>
          <a:noFill/>
          <a:ln>
            <a:noFill/>
          </a:ln>
        </p:spPr>
      </p:pic>
      <p:pic>
        <p:nvPicPr>
          <p:cNvPr id="402" name="Google Shape;402;p53"/>
          <p:cNvPicPr preferRelativeResize="0"/>
          <p:nvPr/>
        </p:nvPicPr>
        <p:blipFill rotWithShape="1">
          <a:blip r:embed="rId3">
            <a:alphaModFix/>
          </a:blip>
          <a:srcRect l="2314" t="3368" r="2027" b="5829"/>
          <a:stretch/>
        </p:blipFill>
        <p:spPr>
          <a:xfrm rot="10800000">
            <a:off x="8223544" y="1648664"/>
            <a:ext cx="849900" cy="421500"/>
          </a:xfrm>
          <a:prstGeom prst="snip2SameRect">
            <a:avLst>
              <a:gd name="adj1" fmla="val 29455"/>
              <a:gd name="adj2" fmla="val 18912"/>
            </a:avLst>
          </a:prstGeom>
          <a:noFill/>
          <a:ln>
            <a:noFill/>
          </a:ln>
        </p:spPr>
      </p:pic>
      <p:pic>
        <p:nvPicPr>
          <p:cNvPr id="403" name="Google Shape;403;p53"/>
          <p:cNvPicPr preferRelativeResize="0"/>
          <p:nvPr/>
        </p:nvPicPr>
        <p:blipFill rotWithShape="1">
          <a:blip r:embed="rId3">
            <a:alphaModFix/>
          </a:blip>
          <a:srcRect l="2314" t="3368" r="2027" b="5829"/>
          <a:stretch/>
        </p:blipFill>
        <p:spPr>
          <a:xfrm rot="10800000">
            <a:off x="7175582" y="1914427"/>
            <a:ext cx="941100" cy="466200"/>
          </a:xfrm>
          <a:prstGeom prst="snip2SameRect">
            <a:avLst>
              <a:gd name="adj1" fmla="val 29455"/>
              <a:gd name="adj2" fmla="val 18912"/>
            </a:avLst>
          </a:prstGeom>
          <a:noFill/>
          <a:ln>
            <a:noFill/>
          </a:ln>
        </p:spPr>
      </p:pic>
      <p:pic>
        <p:nvPicPr>
          <p:cNvPr id="404" name="Google Shape;404;p53"/>
          <p:cNvPicPr preferRelativeResize="0"/>
          <p:nvPr/>
        </p:nvPicPr>
        <p:blipFill rotWithShape="1">
          <a:blip r:embed="rId3">
            <a:alphaModFix/>
          </a:blip>
          <a:srcRect l="2314" t="3368" r="2027" b="5829"/>
          <a:stretch/>
        </p:blipFill>
        <p:spPr>
          <a:xfrm rot="10800000">
            <a:off x="5017768" y="2296246"/>
            <a:ext cx="584400" cy="289500"/>
          </a:xfrm>
          <a:prstGeom prst="snip2SameRect">
            <a:avLst>
              <a:gd name="adj1" fmla="val 29455"/>
              <a:gd name="adj2" fmla="val 18912"/>
            </a:avLst>
          </a:prstGeom>
          <a:noFill/>
          <a:ln>
            <a:noFill/>
          </a:ln>
        </p:spPr>
      </p:pic>
      <p:pic>
        <p:nvPicPr>
          <p:cNvPr id="405" name="Google Shape;405;p53"/>
          <p:cNvPicPr preferRelativeResize="0"/>
          <p:nvPr/>
        </p:nvPicPr>
        <p:blipFill rotWithShape="1">
          <a:blip r:embed="rId3">
            <a:alphaModFix/>
          </a:blip>
          <a:srcRect l="2314" t="3368" r="2027" b="5829"/>
          <a:stretch/>
        </p:blipFill>
        <p:spPr>
          <a:xfrm rot="10800000">
            <a:off x="6859855" y="1562838"/>
            <a:ext cx="584400" cy="289500"/>
          </a:xfrm>
          <a:prstGeom prst="snip2SameRect">
            <a:avLst>
              <a:gd name="adj1" fmla="val 29455"/>
              <a:gd name="adj2" fmla="val 18912"/>
            </a:avLst>
          </a:prstGeom>
          <a:noFill/>
          <a:ln>
            <a:noFill/>
          </a:ln>
        </p:spPr>
      </p:pic>
      <p:pic>
        <p:nvPicPr>
          <p:cNvPr id="406" name="Google Shape;406;p53"/>
          <p:cNvPicPr preferRelativeResize="0"/>
          <p:nvPr/>
        </p:nvPicPr>
        <p:blipFill rotWithShape="1">
          <a:blip r:embed="rId3">
            <a:alphaModFix/>
          </a:blip>
          <a:srcRect l="2314" t="3368" r="2027" b="5829"/>
          <a:stretch/>
        </p:blipFill>
        <p:spPr>
          <a:xfrm rot="10800000">
            <a:off x="4317220" y="1714609"/>
            <a:ext cx="789900" cy="391500"/>
          </a:xfrm>
          <a:prstGeom prst="snip2SameRect">
            <a:avLst>
              <a:gd name="adj1" fmla="val 29455"/>
              <a:gd name="adj2" fmla="val 18912"/>
            </a:avLst>
          </a:prstGeom>
          <a:noFill/>
          <a:ln>
            <a:noFill/>
          </a:ln>
        </p:spPr>
      </p:pic>
      <p:pic>
        <p:nvPicPr>
          <p:cNvPr id="407" name="Google Shape;407;p53"/>
          <p:cNvPicPr preferRelativeResize="0"/>
          <p:nvPr/>
        </p:nvPicPr>
        <p:blipFill rotWithShape="1">
          <a:blip r:embed="rId3">
            <a:alphaModFix/>
          </a:blip>
          <a:srcRect l="2750" t="6083" r="2390" b="5232"/>
          <a:stretch/>
        </p:blipFill>
        <p:spPr>
          <a:xfrm rot="10800000">
            <a:off x="2584397" y="2665356"/>
            <a:ext cx="1873343" cy="883047"/>
          </a:xfrm>
          <a:prstGeom prst="rect">
            <a:avLst/>
          </a:prstGeom>
          <a:noFill/>
          <a:ln>
            <a:noFill/>
          </a:ln>
        </p:spPr>
      </p:pic>
      <p:sp>
        <p:nvSpPr>
          <p:cNvPr id="408" name="Google Shape;408;p53"/>
          <p:cNvSpPr/>
          <p:nvPr/>
        </p:nvSpPr>
        <p:spPr>
          <a:xfrm>
            <a:off x="4317260" y="1133635"/>
            <a:ext cx="2315100" cy="1787400"/>
          </a:xfrm>
          <a:prstGeom prst="ellipse">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3"/>
          <p:cNvSpPr/>
          <p:nvPr/>
        </p:nvSpPr>
        <p:spPr>
          <a:xfrm>
            <a:off x="6742647" y="904132"/>
            <a:ext cx="2401200" cy="1697100"/>
          </a:xfrm>
          <a:prstGeom prst="ellipse">
            <a:avLst/>
          </a:prstGeom>
          <a:noFill/>
          <a:ln w="38100" cap="flat" cmpd="sng">
            <a:solidFill>
              <a:srgbClr val="6D9E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3"/>
          <p:cNvSpPr/>
          <p:nvPr/>
        </p:nvSpPr>
        <p:spPr>
          <a:xfrm>
            <a:off x="4317260" y="845875"/>
            <a:ext cx="4826700" cy="2129100"/>
          </a:xfrm>
          <a:prstGeom prst="ellipse">
            <a:avLst/>
          </a:prstGeom>
          <a:noFill/>
          <a:ln w="381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3"/>
          <p:cNvSpPr/>
          <p:nvPr/>
        </p:nvSpPr>
        <p:spPr>
          <a:xfrm>
            <a:off x="2498253" y="2554690"/>
            <a:ext cx="2045700" cy="1104300"/>
          </a:xfrm>
          <a:prstGeom prst="ellipse">
            <a:avLst/>
          </a:prstGeom>
          <a:noFill/>
          <a:ln w="381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2" name="Google Shape;412;p53"/>
          <p:cNvCxnSpPr>
            <a:stCxn id="410" idx="2"/>
            <a:endCxn id="411" idx="0"/>
          </p:cNvCxnSpPr>
          <p:nvPr/>
        </p:nvCxnSpPr>
        <p:spPr>
          <a:xfrm flipH="1">
            <a:off x="3521060" y="1910425"/>
            <a:ext cx="796200" cy="644400"/>
          </a:xfrm>
          <a:prstGeom prst="curvedConnector2">
            <a:avLst/>
          </a:prstGeom>
          <a:noFill/>
          <a:ln w="38100" cap="flat" cmpd="sng">
            <a:solidFill>
              <a:srgbClr val="666666"/>
            </a:solidFill>
            <a:prstDash val="solid"/>
            <a:round/>
            <a:headEnd type="none" w="med" len="med"/>
            <a:tailEnd type="stealth" w="med" len="med"/>
          </a:ln>
        </p:spPr>
      </p:cxnSp>
      <p:pic>
        <p:nvPicPr>
          <p:cNvPr id="413" name="Google Shape;413;p53"/>
          <p:cNvPicPr preferRelativeResize="0"/>
          <p:nvPr/>
        </p:nvPicPr>
        <p:blipFill>
          <a:blip r:embed="rId4">
            <a:alphaModFix/>
          </a:blip>
          <a:stretch>
            <a:fillRect/>
          </a:stretch>
        </p:blipFill>
        <p:spPr>
          <a:xfrm rot="5400000">
            <a:off x="6683437" y="1752937"/>
            <a:ext cx="456550" cy="4295626"/>
          </a:xfrm>
          <a:prstGeom prst="rect">
            <a:avLst/>
          </a:prstGeom>
          <a:noFill/>
          <a:ln>
            <a:noFill/>
          </a:ln>
        </p:spPr>
      </p:pic>
      <p:sp>
        <p:nvSpPr>
          <p:cNvPr id="414" name="Google Shape;414;p53"/>
          <p:cNvSpPr txBox="1"/>
          <p:nvPr/>
        </p:nvSpPr>
        <p:spPr>
          <a:xfrm>
            <a:off x="126700" y="5855225"/>
            <a:ext cx="46230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E69138"/>
                </a:solidFill>
                <a:latin typeface="Open Sans"/>
                <a:ea typeface="Open Sans"/>
                <a:cs typeface="Open Sans"/>
                <a:sym typeface="Open Sans"/>
              </a:rPr>
              <a:t>Within-individual variation</a:t>
            </a:r>
            <a:endParaRPr sz="2400">
              <a:solidFill>
                <a:srgbClr val="E69138"/>
              </a:solidFill>
              <a:latin typeface="Open Sans"/>
              <a:ea typeface="Open Sans"/>
              <a:cs typeface="Open Sans"/>
              <a:sym typeface="Open Sans"/>
            </a:endParaRPr>
          </a:p>
        </p:txBody>
      </p:sp>
      <p:sp>
        <p:nvSpPr>
          <p:cNvPr id="415" name="Google Shape;415;p53"/>
          <p:cNvSpPr txBox="1"/>
          <p:nvPr/>
        </p:nvSpPr>
        <p:spPr>
          <a:xfrm>
            <a:off x="4320422" y="2891570"/>
            <a:ext cx="3035700" cy="9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6D9EEB"/>
                </a:solidFill>
                <a:latin typeface="Open Sans"/>
                <a:ea typeface="Open Sans"/>
                <a:cs typeface="Open Sans"/>
                <a:sym typeface="Open Sans"/>
              </a:rPr>
              <a:t>Within-population</a:t>
            </a:r>
            <a:endParaRPr sz="2200">
              <a:solidFill>
                <a:srgbClr val="6D9EEB"/>
              </a:solidFill>
              <a:latin typeface="Open Sans"/>
              <a:ea typeface="Open Sans"/>
              <a:cs typeface="Open Sans"/>
              <a:sym typeface="Open Sans"/>
            </a:endParaRPr>
          </a:p>
          <a:p>
            <a:pPr marL="0" lvl="0" indent="0" algn="ctr" rtl="0">
              <a:spcBef>
                <a:spcPts val="0"/>
              </a:spcBef>
              <a:spcAft>
                <a:spcPts val="0"/>
              </a:spcAft>
              <a:buNone/>
            </a:pPr>
            <a:r>
              <a:rPr lang="en" sz="2200">
                <a:solidFill>
                  <a:srgbClr val="6D9EEB"/>
                </a:solidFill>
                <a:latin typeface="Open Sans"/>
                <a:ea typeface="Open Sans"/>
                <a:cs typeface="Open Sans"/>
                <a:sym typeface="Open Sans"/>
              </a:rPr>
              <a:t>variation</a:t>
            </a:r>
            <a:endParaRPr sz="2200">
              <a:solidFill>
                <a:srgbClr val="6D9EEB"/>
              </a:solidFill>
              <a:latin typeface="Open Sans"/>
              <a:ea typeface="Open Sans"/>
              <a:cs typeface="Open Sans"/>
              <a:sym typeface="Open Sans"/>
            </a:endParaRPr>
          </a:p>
        </p:txBody>
      </p:sp>
      <p:sp>
        <p:nvSpPr>
          <p:cNvPr id="416" name="Google Shape;416;p53"/>
          <p:cNvSpPr txBox="1"/>
          <p:nvPr/>
        </p:nvSpPr>
        <p:spPr>
          <a:xfrm>
            <a:off x="4773763" y="4129025"/>
            <a:ext cx="42759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674EA7"/>
                </a:solidFill>
                <a:latin typeface="Open Sans"/>
                <a:ea typeface="Open Sans"/>
                <a:cs typeface="Open Sans"/>
                <a:sym typeface="Open Sans"/>
              </a:rPr>
              <a:t>Between-population variation</a:t>
            </a:r>
            <a:endParaRPr sz="2200">
              <a:solidFill>
                <a:srgbClr val="674EA7"/>
              </a:solidFill>
              <a:latin typeface="Open Sans"/>
              <a:ea typeface="Open Sans"/>
              <a:cs typeface="Open Sans"/>
              <a:sym typeface="Open Sans"/>
            </a:endParaRPr>
          </a:p>
        </p:txBody>
      </p:sp>
      <p:pic>
        <p:nvPicPr>
          <p:cNvPr id="417" name="Google Shape;417;p53"/>
          <p:cNvPicPr preferRelativeResize="0"/>
          <p:nvPr/>
        </p:nvPicPr>
        <p:blipFill>
          <a:blip r:embed="rId4">
            <a:alphaModFix/>
          </a:blip>
          <a:stretch>
            <a:fillRect/>
          </a:stretch>
        </p:blipFill>
        <p:spPr>
          <a:xfrm rot="5400000">
            <a:off x="2114374" y="3532837"/>
            <a:ext cx="456550" cy="4431926"/>
          </a:xfrm>
          <a:prstGeom prst="rect">
            <a:avLst/>
          </a:prstGeom>
          <a:noFill/>
          <a:ln>
            <a:noFill/>
          </a:ln>
        </p:spPr>
      </p:pic>
      <p:sp>
        <p:nvSpPr>
          <p:cNvPr id="418" name="Google Shape;418;p53"/>
          <p:cNvSpPr/>
          <p:nvPr/>
        </p:nvSpPr>
        <p:spPr>
          <a:xfrm>
            <a:off x="1356900" y="3122580"/>
            <a:ext cx="1214400" cy="1219500"/>
          </a:xfrm>
          <a:prstGeom prst="ellipse">
            <a:avLst/>
          </a:prstGeom>
          <a:noFill/>
          <a:ln w="3810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53"/>
          <p:cNvPicPr preferRelativeResize="0"/>
          <p:nvPr/>
        </p:nvPicPr>
        <p:blipFill rotWithShape="1">
          <a:blip r:embed="rId5">
            <a:alphaModFix/>
          </a:blip>
          <a:srcRect l="50506" t="1498" r="29322" b="39747"/>
          <a:stretch/>
        </p:blipFill>
        <p:spPr>
          <a:xfrm>
            <a:off x="1854325" y="3238139"/>
            <a:ext cx="426693" cy="537167"/>
          </a:xfrm>
          <a:prstGeom prst="rect">
            <a:avLst/>
          </a:prstGeom>
          <a:noFill/>
          <a:ln>
            <a:noFill/>
          </a:ln>
        </p:spPr>
      </p:pic>
      <p:pic>
        <p:nvPicPr>
          <p:cNvPr id="420" name="Google Shape;420;p53"/>
          <p:cNvPicPr preferRelativeResize="0"/>
          <p:nvPr/>
        </p:nvPicPr>
        <p:blipFill rotWithShape="1">
          <a:blip r:embed="rId5">
            <a:alphaModFix/>
          </a:blip>
          <a:srcRect l="28408" r="51420" b="41245"/>
          <a:stretch/>
        </p:blipFill>
        <p:spPr>
          <a:xfrm rot="10182021">
            <a:off x="1488015" y="3412155"/>
            <a:ext cx="416838" cy="525315"/>
          </a:xfrm>
          <a:prstGeom prst="rect">
            <a:avLst/>
          </a:prstGeom>
          <a:noFill/>
          <a:ln>
            <a:noFill/>
          </a:ln>
        </p:spPr>
      </p:pic>
      <p:pic>
        <p:nvPicPr>
          <p:cNvPr id="421" name="Google Shape;421;p53"/>
          <p:cNvPicPr preferRelativeResize="0"/>
          <p:nvPr/>
        </p:nvPicPr>
        <p:blipFill rotWithShape="1">
          <a:blip r:embed="rId5">
            <a:alphaModFix/>
          </a:blip>
          <a:srcRect l="28408" r="51420" b="41245"/>
          <a:stretch/>
        </p:blipFill>
        <p:spPr>
          <a:xfrm rot="-8127420">
            <a:off x="1855681" y="3811214"/>
            <a:ext cx="340966" cy="436162"/>
          </a:xfrm>
          <a:prstGeom prst="rect">
            <a:avLst/>
          </a:prstGeom>
          <a:noFill/>
          <a:ln>
            <a:noFill/>
          </a:ln>
        </p:spPr>
      </p:pic>
      <p:sp>
        <p:nvSpPr>
          <p:cNvPr id="422" name="Google Shape;422;p53"/>
          <p:cNvSpPr/>
          <p:nvPr/>
        </p:nvSpPr>
        <p:spPr>
          <a:xfrm>
            <a:off x="2127306" y="3629147"/>
            <a:ext cx="55634" cy="42775"/>
          </a:xfrm>
          <a:custGeom>
            <a:avLst/>
            <a:gdLst/>
            <a:ahLst/>
            <a:cxnLst/>
            <a:rect l="l" t="t" r="r" b="b"/>
            <a:pathLst>
              <a:path w="3048" h="2381" extrusionOk="0">
                <a:moveTo>
                  <a:pt x="0" y="190"/>
                </a:moveTo>
                <a:lnTo>
                  <a:pt x="2667" y="0"/>
                </a:lnTo>
                <a:lnTo>
                  <a:pt x="3048" y="2286"/>
                </a:lnTo>
                <a:lnTo>
                  <a:pt x="285" y="2381"/>
                </a:lnTo>
                <a:close/>
              </a:path>
            </a:pathLst>
          </a:custGeom>
          <a:solidFill>
            <a:srgbClr val="FF0000"/>
          </a:solidFill>
          <a:ln w="9525" cap="flat" cmpd="sng">
            <a:solidFill>
              <a:srgbClr val="FF0000"/>
            </a:solidFill>
            <a:prstDash val="solid"/>
            <a:round/>
            <a:headEnd type="none" w="med" len="med"/>
            <a:tailEnd type="none" w="med" len="med"/>
          </a:ln>
        </p:spPr>
      </p:sp>
      <p:sp>
        <p:nvSpPr>
          <p:cNvPr id="423" name="Google Shape;423;p53"/>
          <p:cNvSpPr/>
          <p:nvPr/>
        </p:nvSpPr>
        <p:spPr>
          <a:xfrm>
            <a:off x="1638733" y="3791708"/>
            <a:ext cx="45211" cy="25654"/>
          </a:xfrm>
          <a:custGeom>
            <a:avLst/>
            <a:gdLst/>
            <a:ahLst/>
            <a:cxnLst/>
            <a:rect l="l" t="t" r="r" b="b"/>
            <a:pathLst>
              <a:path w="2477" h="1428" extrusionOk="0">
                <a:moveTo>
                  <a:pt x="477" y="0"/>
                </a:moveTo>
                <a:lnTo>
                  <a:pt x="2477" y="571"/>
                </a:lnTo>
                <a:lnTo>
                  <a:pt x="1905" y="1428"/>
                </a:lnTo>
                <a:lnTo>
                  <a:pt x="0" y="1333"/>
                </a:lnTo>
                <a:close/>
              </a:path>
            </a:pathLst>
          </a:custGeom>
          <a:solidFill>
            <a:srgbClr val="00FF00"/>
          </a:solidFill>
          <a:ln w="9525" cap="flat" cmpd="sng">
            <a:solidFill>
              <a:srgbClr val="00FF00"/>
            </a:solidFill>
            <a:prstDash val="solid"/>
            <a:round/>
            <a:headEnd type="none" w="med" len="med"/>
            <a:tailEnd type="none" w="med" len="med"/>
          </a:ln>
        </p:spPr>
      </p:sp>
      <p:sp>
        <p:nvSpPr>
          <p:cNvPr id="424" name="Google Shape;424;p53"/>
          <p:cNvSpPr/>
          <p:nvPr/>
        </p:nvSpPr>
        <p:spPr>
          <a:xfrm>
            <a:off x="1758713" y="3779726"/>
            <a:ext cx="39973" cy="34223"/>
          </a:xfrm>
          <a:custGeom>
            <a:avLst/>
            <a:gdLst/>
            <a:ahLst/>
            <a:cxnLst/>
            <a:rect l="l" t="t" r="r" b="b"/>
            <a:pathLst>
              <a:path w="2190" h="1905" extrusionOk="0">
                <a:moveTo>
                  <a:pt x="0" y="571"/>
                </a:moveTo>
                <a:lnTo>
                  <a:pt x="95" y="1905"/>
                </a:lnTo>
                <a:lnTo>
                  <a:pt x="2190" y="1143"/>
                </a:lnTo>
                <a:lnTo>
                  <a:pt x="1809" y="0"/>
                </a:lnTo>
                <a:close/>
              </a:path>
            </a:pathLst>
          </a:custGeom>
          <a:solidFill>
            <a:srgbClr val="9900FF"/>
          </a:solidFill>
          <a:ln w="9525" cap="flat" cmpd="sng">
            <a:solidFill>
              <a:srgbClr val="9900FF"/>
            </a:solidFill>
            <a:prstDash val="solid"/>
            <a:round/>
            <a:headEnd type="none" w="med" len="med"/>
            <a:tailEnd type="none" w="med" len="med"/>
          </a:ln>
        </p:spPr>
      </p:sp>
      <p:sp>
        <p:nvSpPr>
          <p:cNvPr id="425" name="Google Shape;425;p53"/>
          <p:cNvSpPr/>
          <p:nvPr/>
        </p:nvSpPr>
        <p:spPr>
          <a:xfrm>
            <a:off x="1532681" y="3555564"/>
            <a:ext cx="55500" cy="6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3"/>
          <p:cNvSpPr/>
          <p:nvPr/>
        </p:nvSpPr>
        <p:spPr>
          <a:xfrm>
            <a:off x="1838682" y="3505945"/>
            <a:ext cx="55500" cy="6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3"/>
          <p:cNvSpPr/>
          <p:nvPr/>
        </p:nvSpPr>
        <p:spPr>
          <a:xfrm>
            <a:off x="1876923" y="3608541"/>
            <a:ext cx="55500" cy="6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3"/>
          <p:cNvSpPr/>
          <p:nvPr/>
        </p:nvSpPr>
        <p:spPr>
          <a:xfrm>
            <a:off x="2196267" y="3608541"/>
            <a:ext cx="55500" cy="6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3"/>
          <p:cNvSpPr/>
          <p:nvPr/>
        </p:nvSpPr>
        <p:spPr>
          <a:xfrm>
            <a:off x="1988214" y="3861860"/>
            <a:ext cx="55500" cy="6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3"/>
          <p:cNvSpPr/>
          <p:nvPr/>
        </p:nvSpPr>
        <p:spPr>
          <a:xfrm>
            <a:off x="2174235" y="4050075"/>
            <a:ext cx="55500" cy="63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3"/>
          <p:cNvSpPr/>
          <p:nvPr/>
        </p:nvSpPr>
        <p:spPr>
          <a:xfrm>
            <a:off x="2040364" y="3903915"/>
            <a:ext cx="48679" cy="58171"/>
          </a:xfrm>
          <a:custGeom>
            <a:avLst/>
            <a:gdLst/>
            <a:ahLst/>
            <a:cxnLst/>
            <a:rect l="l" t="t" r="r" b="b"/>
            <a:pathLst>
              <a:path w="2667" h="3238" extrusionOk="0">
                <a:moveTo>
                  <a:pt x="0" y="1429"/>
                </a:moveTo>
                <a:lnTo>
                  <a:pt x="1048" y="0"/>
                </a:lnTo>
                <a:lnTo>
                  <a:pt x="2667" y="1619"/>
                </a:lnTo>
                <a:lnTo>
                  <a:pt x="1810" y="3238"/>
                </a:lnTo>
                <a:close/>
              </a:path>
            </a:pathLst>
          </a:custGeom>
          <a:solidFill>
            <a:srgbClr val="00FF00"/>
          </a:solidFill>
          <a:ln w="9525" cap="flat" cmpd="sng">
            <a:solidFill>
              <a:srgbClr val="00FF00"/>
            </a:solidFill>
            <a:prstDash val="solid"/>
            <a:round/>
            <a:headEnd type="none" w="med" len="med"/>
            <a:tailEnd type="none" w="med" len="med"/>
          </a:ln>
        </p:spPr>
      </p:sp>
      <p:sp>
        <p:nvSpPr>
          <p:cNvPr id="432" name="Google Shape;432;p53"/>
          <p:cNvSpPr/>
          <p:nvPr/>
        </p:nvSpPr>
        <p:spPr>
          <a:xfrm>
            <a:off x="2141215" y="4006583"/>
            <a:ext cx="50413" cy="47913"/>
          </a:xfrm>
          <a:custGeom>
            <a:avLst/>
            <a:gdLst/>
            <a:ahLst/>
            <a:cxnLst/>
            <a:rect l="l" t="t" r="r" b="b"/>
            <a:pathLst>
              <a:path w="2762" h="2667" extrusionOk="0">
                <a:moveTo>
                  <a:pt x="0" y="1238"/>
                </a:moveTo>
                <a:lnTo>
                  <a:pt x="1238" y="0"/>
                </a:lnTo>
                <a:lnTo>
                  <a:pt x="2762" y="1619"/>
                </a:lnTo>
                <a:lnTo>
                  <a:pt x="1333" y="2667"/>
                </a:lnTo>
                <a:close/>
              </a:path>
            </a:pathLst>
          </a:custGeom>
          <a:solidFill>
            <a:srgbClr val="00FF00"/>
          </a:solidFill>
          <a:ln w="9525" cap="flat" cmpd="sng">
            <a:solidFill>
              <a:srgbClr val="00FF00"/>
            </a:solidFill>
            <a:prstDash val="solid"/>
            <a:round/>
            <a:headEnd type="none" w="med" len="med"/>
            <a:tailEnd type="none" w="med" len="med"/>
          </a:ln>
        </p:spPr>
      </p:sp>
      <p:sp>
        <p:nvSpPr>
          <p:cNvPr id="433" name="Google Shape;433;p53"/>
          <p:cNvSpPr/>
          <p:nvPr/>
        </p:nvSpPr>
        <p:spPr>
          <a:xfrm>
            <a:off x="2068183" y="3881675"/>
            <a:ext cx="41725" cy="39343"/>
          </a:xfrm>
          <a:custGeom>
            <a:avLst/>
            <a:gdLst/>
            <a:ahLst/>
            <a:cxnLst/>
            <a:rect l="l" t="t" r="r" b="b"/>
            <a:pathLst>
              <a:path w="2286" h="2190" extrusionOk="0">
                <a:moveTo>
                  <a:pt x="0" y="857"/>
                </a:moveTo>
                <a:lnTo>
                  <a:pt x="1334" y="0"/>
                </a:lnTo>
                <a:lnTo>
                  <a:pt x="2286" y="857"/>
                </a:lnTo>
                <a:lnTo>
                  <a:pt x="1429" y="2190"/>
                </a:lnTo>
                <a:close/>
              </a:path>
            </a:pathLst>
          </a:custGeom>
          <a:solidFill>
            <a:srgbClr val="FF0000"/>
          </a:solidFill>
          <a:ln w="9525" cap="flat" cmpd="sng">
            <a:solidFill>
              <a:srgbClr val="FF0000"/>
            </a:solidFill>
            <a:prstDash val="solid"/>
            <a:round/>
            <a:headEnd type="none" w="med" len="med"/>
            <a:tailEnd type="none" w="med" len="med"/>
          </a:ln>
        </p:spPr>
      </p:sp>
      <p:sp>
        <p:nvSpPr>
          <p:cNvPr id="434" name="Google Shape;434;p53"/>
          <p:cNvSpPr/>
          <p:nvPr/>
        </p:nvSpPr>
        <p:spPr>
          <a:xfrm>
            <a:off x="2175988" y="3977498"/>
            <a:ext cx="43459" cy="49619"/>
          </a:xfrm>
          <a:custGeom>
            <a:avLst/>
            <a:gdLst/>
            <a:ahLst/>
            <a:cxnLst/>
            <a:rect l="l" t="t" r="r" b="b"/>
            <a:pathLst>
              <a:path w="2381" h="2762" extrusionOk="0">
                <a:moveTo>
                  <a:pt x="0" y="1047"/>
                </a:moveTo>
                <a:lnTo>
                  <a:pt x="1428" y="2762"/>
                </a:lnTo>
                <a:lnTo>
                  <a:pt x="2381" y="1428"/>
                </a:lnTo>
                <a:lnTo>
                  <a:pt x="1047" y="0"/>
                </a:lnTo>
                <a:close/>
              </a:path>
            </a:pathLst>
          </a:custGeom>
          <a:solidFill>
            <a:srgbClr val="00FF00"/>
          </a:solidFill>
          <a:ln w="9525" cap="flat" cmpd="sng">
            <a:solidFill>
              <a:srgbClr val="00FF00"/>
            </a:solidFill>
            <a:prstDash val="solid"/>
            <a:round/>
            <a:headEnd type="none" w="med" len="med"/>
            <a:tailEnd type="none" w="med" len="med"/>
          </a:ln>
        </p:spPr>
      </p:sp>
      <p:cxnSp>
        <p:nvCxnSpPr>
          <p:cNvPr id="435" name="Google Shape;435;p53"/>
          <p:cNvCxnSpPr>
            <a:stCxn id="411" idx="4"/>
          </p:cNvCxnSpPr>
          <p:nvPr/>
        </p:nvCxnSpPr>
        <p:spPr>
          <a:xfrm rot="5400000">
            <a:off x="2853603" y="3339490"/>
            <a:ext cx="348000" cy="987000"/>
          </a:xfrm>
          <a:prstGeom prst="curvedConnector2">
            <a:avLst/>
          </a:prstGeom>
          <a:noFill/>
          <a:ln w="38100" cap="flat" cmpd="sng">
            <a:solidFill>
              <a:srgbClr val="666666"/>
            </a:solidFill>
            <a:prstDash val="solid"/>
            <a:round/>
            <a:headEnd type="none" w="med" len="med"/>
            <a:tailEnd type="stealth" w="med" len="med"/>
          </a:ln>
        </p:spPr>
      </p:cxnSp>
      <p:sp>
        <p:nvSpPr>
          <p:cNvPr id="436" name="Google Shape;436;p53"/>
          <p:cNvSpPr/>
          <p:nvPr/>
        </p:nvSpPr>
        <p:spPr>
          <a:xfrm>
            <a:off x="311700" y="3947225"/>
            <a:ext cx="1214400" cy="1219500"/>
          </a:xfrm>
          <a:prstGeom prst="ellipse">
            <a:avLst/>
          </a:prstGeom>
          <a:noFill/>
          <a:ln w="38100"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3"/>
          <p:cNvSpPr txBox="1"/>
          <p:nvPr/>
        </p:nvSpPr>
        <p:spPr>
          <a:xfrm>
            <a:off x="350000" y="4226375"/>
            <a:ext cx="1214400" cy="5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a:ea typeface="Open Sans"/>
                <a:cs typeface="Open Sans"/>
                <a:sym typeface="Open Sans"/>
              </a:rPr>
              <a:t>AA</a:t>
            </a:r>
            <a:r>
              <a:rPr lang="en" sz="1600" b="1">
                <a:solidFill>
                  <a:srgbClr val="FF0000"/>
                </a:solidFill>
                <a:latin typeface="Open Sans"/>
                <a:ea typeface="Open Sans"/>
                <a:cs typeface="Open Sans"/>
                <a:sym typeface="Open Sans"/>
              </a:rPr>
              <a:t>C</a:t>
            </a:r>
            <a:r>
              <a:rPr lang="en" sz="1600" b="1">
                <a:latin typeface="Open Sans"/>
                <a:ea typeface="Open Sans"/>
                <a:cs typeface="Open Sans"/>
                <a:sym typeface="Open Sans"/>
              </a:rPr>
              <a:t>TTGG</a:t>
            </a:r>
            <a:endParaRPr sz="1600" b="1">
              <a:latin typeface="Open Sans"/>
              <a:ea typeface="Open Sans"/>
              <a:cs typeface="Open Sans"/>
              <a:sym typeface="Open Sans"/>
            </a:endParaRPr>
          </a:p>
          <a:p>
            <a:pPr marL="0" lvl="0" indent="0" algn="l" rtl="0">
              <a:spcBef>
                <a:spcPts val="0"/>
              </a:spcBef>
              <a:spcAft>
                <a:spcPts val="0"/>
              </a:spcAft>
              <a:buNone/>
            </a:pPr>
            <a:r>
              <a:rPr lang="en" sz="1600" b="1">
                <a:latin typeface="Open Sans"/>
                <a:ea typeface="Open Sans"/>
                <a:cs typeface="Open Sans"/>
                <a:sym typeface="Open Sans"/>
              </a:rPr>
              <a:t>AA</a:t>
            </a:r>
            <a:r>
              <a:rPr lang="en" sz="1600" b="1">
                <a:solidFill>
                  <a:srgbClr val="FF0000"/>
                </a:solidFill>
                <a:latin typeface="Open Sans"/>
                <a:ea typeface="Open Sans"/>
                <a:cs typeface="Open Sans"/>
                <a:sym typeface="Open Sans"/>
              </a:rPr>
              <a:t>T</a:t>
            </a:r>
            <a:r>
              <a:rPr lang="en" sz="1600" b="1">
                <a:latin typeface="Open Sans"/>
                <a:ea typeface="Open Sans"/>
                <a:cs typeface="Open Sans"/>
                <a:sym typeface="Open Sans"/>
              </a:rPr>
              <a:t>TTGG</a:t>
            </a:r>
            <a:endParaRPr sz="1600" b="1">
              <a:latin typeface="Open Sans"/>
              <a:ea typeface="Open Sans"/>
              <a:cs typeface="Open Sans"/>
              <a:sym typeface="Open Sans"/>
            </a:endParaRPr>
          </a:p>
        </p:txBody>
      </p:sp>
      <p:cxnSp>
        <p:nvCxnSpPr>
          <p:cNvPr id="438" name="Google Shape;438;p53"/>
          <p:cNvCxnSpPr>
            <a:endCxn id="436" idx="1"/>
          </p:cNvCxnSpPr>
          <p:nvPr/>
        </p:nvCxnSpPr>
        <p:spPr>
          <a:xfrm flipH="1">
            <a:off x="489545" y="3407317"/>
            <a:ext cx="922800" cy="718500"/>
          </a:xfrm>
          <a:prstGeom prst="curvedConnector2">
            <a:avLst/>
          </a:prstGeom>
          <a:noFill/>
          <a:ln w="38100" cap="flat" cmpd="sng">
            <a:solidFill>
              <a:srgbClr val="666666"/>
            </a:solidFill>
            <a:prstDash val="solid"/>
            <a:round/>
            <a:headEnd type="none" w="med" len="med"/>
            <a:tailEnd type="stealth" w="med" len="med"/>
          </a:ln>
        </p:spPr>
      </p:cxnSp>
      <p:sp>
        <p:nvSpPr>
          <p:cNvPr id="439" name="Google Shape;439;p53"/>
          <p:cNvSpPr txBox="1"/>
          <p:nvPr/>
        </p:nvSpPr>
        <p:spPr>
          <a:xfrm>
            <a:off x="2487925" y="3817295"/>
            <a:ext cx="2186400" cy="5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Open Sans"/>
                <a:ea typeface="Open Sans"/>
                <a:cs typeface="Open Sans"/>
                <a:sym typeface="Open Sans"/>
              </a:rPr>
              <a:t>Individual</a:t>
            </a:r>
            <a:endParaRPr sz="1800">
              <a:latin typeface="Open Sans"/>
              <a:ea typeface="Open Sans"/>
              <a:cs typeface="Open Sans"/>
              <a:sym typeface="Open Sans"/>
            </a:endParaRPr>
          </a:p>
        </p:txBody>
      </p:sp>
      <p:sp>
        <p:nvSpPr>
          <p:cNvPr id="440" name="Google Shape;440;p53"/>
          <p:cNvSpPr txBox="1"/>
          <p:nvPr/>
        </p:nvSpPr>
        <p:spPr>
          <a:xfrm>
            <a:off x="1405900" y="4274763"/>
            <a:ext cx="1873500" cy="45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Open Sans"/>
                <a:ea typeface="Open Sans"/>
                <a:cs typeface="Open Sans"/>
                <a:sym typeface="Open Sans"/>
              </a:rPr>
              <a:t>Chromosomes</a:t>
            </a:r>
            <a:endParaRPr sz="1800">
              <a:latin typeface="Open Sans"/>
              <a:ea typeface="Open Sans"/>
              <a:cs typeface="Open Sans"/>
              <a:sym typeface="Open Sans"/>
            </a:endParaRPr>
          </a:p>
        </p:txBody>
      </p:sp>
      <p:sp>
        <p:nvSpPr>
          <p:cNvPr id="441" name="Google Shape;441;p53"/>
          <p:cNvSpPr txBox="1"/>
          <p:nvPr/>
        </p:nvSpPr>
        <p:spPr>
          <a:xfrm>
            <a:off x="20438" y="5081000"/>
            <a:ext cx="1873500" cy="45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Open Sans"/>
                <a:ea typeface="Open Sans"/>
                <a:cs typeface="Open Sans"/>
                <a:sym typeface="Open Sans"/>
              </a:rPr>
              <a:t>Polymorphic sites</a:t>
            </a:r>
            <a:endParaRPr sz="1800">
              <a:latin typeface="Open Sans"/>
              <a:ea typeface="Open Sans"/>
              <a:cs typeface="Open Sans"/>
              <a:sym typeface="Open Sans"/>
            </a:endParaRPr>
          </a:p>
        </p:txBody>
      </p:sp>
    </p:spTree>
    <p:extLst>
      <p:ext uri="{BB962C8B-B14F-4D97-AF65-F5344CB8AC3E}">
        <p14:creationId xmlns:p14="http://schemas.microsoft.com/office/powerpoint/2010/main" val="3908569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4"/>
          <p:cNvSpPr txBox="1">
            <a:spLocks noGrp="1"/>
          </p:cNvSpPr>
          <p:nvPr>
            <p:ph type="title"/>
          </p:nvPr>
        </p:nvSpPr>
        <p:spPr>
          <a:xfrm>
            <a:off x="311700" y="421224"/>
            <a:ext cx="8520600" cy="92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Analysis of Molecular Variance (AMOVA)</a:t>
            </a:r>
            <a:endParaRPr/>
          </a:p>
        </p:txBody>
      </p:sp>
      <p:sp>
        <p:nvSpPr>
          <p:cNvPr id="447" name="Google Shape;447;p54"/>
          <p:cNvSpPr txBox="1"/>
          <p:nvPr/>
        </p:nvSpPr>
        <p:spPr>
          <a:xfrm>
            <a:off x="3674500" y="5654275"/>
            <a:ext cx="1963800" cy="9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latin typeface="Open Sans"/>
              <a:ea typeface="Open Sans"/>
              <a:cs typeface="Open Sans"/>
              <a:sym typeface="Open Sans"/>
            </a:endParaRPr>
          </a:p>
        </p:txBody>
      </p:sp>
      <p:pic>
        <p:nvPicPr>
          <p:cNvPr id="448" name="Google Shape;448;p54"/>
          <p:cNvPicPr preferRelativeResize="0"/>
          <p:nvPr/>
        </p:nvPicPr>
        <p:blipFill rotWithShape="1">
          <a:blip r:embed="rId3">
            <a:alphaModFix/>
          </a:blip>
          <a:srcRect r="6138"/>
          <a:stretch/>
        </p:blipFill>
        <p:spPr>
          <a:xfrm>
            <a:off x="1755117" y="1346125"/>
            <a:ext cx="7241058" cy="5157801"/>
          </a:xfrm>
          <a:prstGeom prst="rect">
            <a:avLst/>
          </a:prstGeom>
          <a:noFill/>
          <a:ln>
            <a:noFill/>
          </a:ln>
        </p:spPr>
      </p:pic>
      <p:sp>
        <p:nvSpPr>
          <p:cNvPr id="449" name="Google Shape;449;p54"/>
          <p:cNvSpPr txBox="1"/>
          <p:nvPr/>
        </p:nvSpPr>
        <p:spPr>
          <a:xfrm>
            <a:off x="104850" y="1805825"/>
            <a:ext cx="1963800" cy="7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Open Sans"/>
                <a:ea typeface="Open Sans"/>
                <a:cs typeface="Open Sans"/>
                <a:sym typeface="Open Sans"/>
              </a:rPr>
              <a:t>90.53%</a:t>
            </a:r>
            <a:endParaRPr sz="2400" b="1">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p.value &lt; 0.001 </a:t>
            </a:r>
            <a:endParaRPr>
              <a:latin typeface="Open Sans"/>
              <a:ea typeface="Open Sans"/>
              <a:cs typeface="Open Sans"/>
              <a:sym typeface="Open Sans"/>
            </a:endParaRPr>
          </a:p>
        </p:txBody>
      </p:sp>
      <p:sp>
        <p:nvSpPr>
          <p:cNvPr id="450" name="Google Shape;450;p54"/>
          <p:cNvSpPr txBox="1"/>
          <p:nvPr/>
        </p:nvSpPr>
        <p:spPr>
          <a:xfrm>
            <a:off x="104850" y="3511975"/>
            <a:ext cx="1457100" cy="6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Open Sans"/>
                <a:ea typeface="Open Sans"/>
                <a:cs typeface="Open Sans"/>
                <a:sym typeface="Open Sans"/>
              </a:rPr>
              <a:t>9.42%</a:t>
            </a:r>
            <a:endParaRPr sz="2400" b="1">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p.value &lt; 0.001</a:t>
            </a:r>
            <a:endParaRPr sz="1800" b="1">
              <a:latin typeface="Open Sans"/>
              <a:ea typeface="Open Sans"/>
              <a:cs typeface="Open Sans"/>
              <a:sym typeface="Open Sans"/>
            </a:endParaRPr>
          </a:p>
        </p:txBody>
      </p:sp>
      <p:sp>
        <p:nvSpPr>
          <p:cNvPr id="451" name="Google Shape;451;p54"/>
          <p:cNvSpPr txBox="1"/>
          <p:nvPr/>
        </p:nvSpPr>
        <p:spPr>
          <a:xfrm>
            <a:off x="104850" y="5253250"/>
            <a:ext cx="1457100" cy="6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Open Sans"/>
                <a:ea typeface="Open Sans"/>
                <a:cs typeface="Open Sans"/>
                <a:sym typeface="Open Sans"/>
              </a:rPr>
              <a:t>0.05%</a:t>
            </a:r>
            <a:endParaRPr sz="2400" b="1">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p.value = 0.184</a:t>
            </a:r>
            <a:endParaRPr sz="1800" b="1">
              <a:latin typeface="Open Sans"/>
              <a:ea typeface="Open Sans"/>
              <a:cs typeface="Open Sans"/>
              <a:sym typeface="Open Sans"/>
            </a:endParaRPr>
          </a:p>
        </p:txBody>
      </p:sp>
    </p:spTree>
    <p:extLst>
      <p:ext uri="{BB962C8B-B14F-4D97-AF65-F5344CB8AC3E}">
        <p14:creationId xmlns:p14="http://schemas.microsoft.com/office/powerpoint/2010/main" val="232784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5"/>
          <p:cNvSpPr txBox="1">
            <a:spLocks noGrp="1"/>
          </p:cNvSpPr>
          <p:nvPr>
            <p:ph type="title"/>
          </p:nvPr>
        </p:nvSpPr>
        <p:spPr>
          <a:xfrm>
            <a:off x="326575" y="174225"/>
            <a:ext cx="3110400" cy="276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a:t>
            </a:r>
            <a:r>
              <a:rPr lang="en" sz="1400" dirty="0"/>
              <a:t>ST</a:t>
            </a:r>
            <a:r>
              <a:rPr lang="en" dirty="0"/>
              <a:t> </a:t>
            </a:r>
            <a:r>
              <a:rPr lang="en" sz="2400" dirty="0"/>
              <a:t>is a classic population genetics statistic used to measure genetic differentiation among groups</a:t>
            </a:r>
            <a:endParaRPr sz="2400" dirty="0"/>
          </a:p>
        </p:txBody>
      </p:sp>
      <p:pic>
        <p:nvPicPr>
          <p:cNvPr id="457" name="Google Shape;457;p55" descr="Screen Shot 2016-12-11 at 2.31.58 PM.JPG"/>
          <p:cNvPicPr preferRelativeResize="0"/>
          <p:nvPr/>
        </p:nvPicPr>
        <p:blipFill>
          <a:blip r:embed="rId3">
            <a:alphaModFix/>
          </a:blip>
          <a:stretch>
            <a:fillRect/>
          </a:stretch>
        </p:blipFill>
        <p:spPr>
          <a:xfrm>
            <a:off x="3644225" y="2698331"/>
            <a:ext cx="4930189" cy="3323473"/>
          </a:xfrm>
          <a:prstGeom prst="rect">
            <a:avLst/>
          </a:prstGeom>
          <a:noFill/>
          <a:ln>
            <a:noFill/>
          </a:ln>
        </p:spPr>
      </p:pic>
      <p:sp>
        <p:nvSpPr>
          <p:cNvPr id="458" name="Google Shape;458;p55"/>
          <p:cNvSpPr/>
          <p:nvPr/>
        </p:nvSpPr>
        <p:spPr>
          <a:xfrm>
            <a:off x="4061690" y="6204587"/>
            <a:ext cx="4177200" cy="100800"/>
          </a:xfrm>
          <a:prstGeom prst="leftRightArrow">
            <a:avLst>
              <a:gd name="adj1" fmla="val 59479"/>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5"/>
          <p:cNvSpPr txBox="1"/>
          <p:nvPr/>
        </p:nvSpPr>
        <p:spPr>
          <a:xfrm>
            <a:off x="4192075" y="6342575"/>
            <a:ext cx="4177200" cy="4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F</a:t>
            </a:r>
            <a:r>
              <a:rPr lang="en" sz="1100" dirty="0"/>
              <a:t>ST</a:t>
            </a:r>
            <a:r>
              <a:rPr lang="en" sz="1800" dirty="0"/>
              <a:t> ≈ 1			            F</a:t>
            </a:r>
            <a:r>
              <a:rPr lang="en" sz="1100" dirty="0"/>
              <a:t>ST</a:t>
            </a:r>
            <a:r>
              <a:rPr lang="en" sz="1800" dirty="0"/>
              <a:t> ≈ 0</a:t>
            </a:r>
            <a:endParaRPr sz="1800" dirty="0"/>
          </a:p>
        </p:txBody>
      </p:sp>
      <p:pic>
        <p:nvPicPr>
          <p:cNvPr id="460" name="Google Shape;460;p55" descr="Screen Shot 2016-12-12 at 8.15.22 AM.JPG"/>
          <p:cNvPicPr preferRelativeResize="0"/>
          <p:nvPr/>
        </p:nvPicPr>
        <p:blipFill>
          <a:blip r:embed="rId4">
            <a:alphaModFix/>
          </a:blip>
          <a:stretch>
            <a:fillRect/>
          </a:stretch>
        </p:blipFill>
        <p:spPr>
          <a:xfrm>
            <a:off x="3644225" y="448001"/>
            <a:ext cx="4930199" cy="2134125"/>
          </a:xfrm>
          <a:prstGeom prst="rect">
            <a:avLst/>
          </a:prstGeom>
          <a:noFill/>
          <a:ln>
            <a:noFill/>
          </a:ln>
        </p:spPr>
      </p:pic>
      <p:sp>
        <p:nvSpPr>
          <p:cNvPr id="461" name="Google Shape;461;p55"/>
          <p:cNvSpPr txBox="1"/>
          <p:nvPr/>
        </p:nvSpPr>
        <p:spPr>
          <a:xfrm rot="-5400000">
            <a:off x="7529501" y="4407205"/>
            <a:ext cx="2607900" cy="6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Cowen et al. (2007) </a:t>
            </a:r>
            <a:r>
              <a:rPr lang="en" sz="1200" i="1"/>
              <a:t>Oceanography</a:t>
            </a:r>
            <a:endParaRPr sz="1200" i="1"/>
          </a:p>
        </p:txBody>
      </p:sp>
      <p:sp>
        <p:nvSpPr>
          <p:cNvPr id="462" name="Google Shape;462;p55"/>
          <p:cNvSpPr txBox="1"/>
          <p:nvPr/>
        </p:nvSpPr>
        <p:spPr>
          <a:xfrm rot="-5400000">
            <a:off x="7498750" y="1021625"/>
            <a:ext cx="2560800" cy="6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Waples &amp; Gaggioti, (2006) </a:t>
            </a:r>
            <a:r>
              <a:rPr lang="en" sz="1200" i="1">
                <a:latin typeface="Open Sans"/>
                <a:ea typeface="Open Sans"/>
                <a:cs typeface="Open Sans"/>
                <a:sym typeface="Open Sans"/>
              </a:rPr>
              <a:t>Mol</a:t>
            </a:r>
            <a:r>
              <a:rPr lang="en" sz="1200">
                <a:latin typeface="Open Sans"/>
                <a:ea typeface="Open Sans"/>
                <a:cs typeface="Open Sans"/>
                <a:sym typeface="Open Sans"/>
              </a:rPr>
              <a:t> </a:t>
            </a:r>
            <a:r>
              <a:rPr lang="en" sz="1200" i="1">
                <a:latin typeface="Open Sans"/>
                <a:ea typeface="Open Sans"/>
                <a:cs typeface="Open Sans"/>
                <a:sym typeface="Open Sans"/>
              </a:rPr>
              <a:t>Eco</a:t>
            </a:r>
            <a:endParaRPr sz="1200" i="1">
              <a:latin typeface="Open Sans"/>
              <a:ea typeface="Open Sans"/>
              <a:cs typeface="Open Sans"/>
              <a:sym typeface="Open Sans"/>
            </a:endParaRPr>
          </a:p>
        </p:txBody>
      </p:sp>
    </p:spTree>
    <p:extLst>
      <p:ext uri="{BB962C8B-B14F-4D97-AF65-F5344CB8AC3E}">
        <p14:creationId xmlns:p14="http://schemas.microsoft.com/office/powerpoint/2010/main" val="10727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6"/>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Hierarchical Structure F-statistics</a:t>
            </a:r>
            <a:endParaRPr/>
          </a:p>
        </p:txBody>
      </p:sp>
      <p:sp>
        <p:nvSpPr>
          <p:cNvPr id="468" name="Google Shape;468;p56"/>
          <p:cNvSpPr txBox="1"/>
          <p:nvPr/>
        </p:nvSpPr>
        <p:spPr>
          <a:xfrm>
            <a:off x="1340986" y="3140646"/>
            <a:ext cx="1362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Individual</a:t>
            </a:r>
            <a:endParaRPr sz="2000"/>
          </a:p>
        </p:txBody>
      </p:sp>
      <p:sp>
        <p:nvSpPr>
          <p:cNvPr id="469" name="Google Shape;469;p56"/>
          <p:cNvSpPr txBox="1"/>
          <p:nvPr/>
        </p:nvSpPr>
        <p:spPr>
          <a:xfrm>
            <a:off x="3300810" y="3140646"/>
            <a:ext cx="18852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Subpopulation</a:t>
            </a:r>
            <a:endParaRPr sz="2000"/>
          </a:p>
        </p:txBody>
      </p:sp>
      <p:sp>
        <p:nvSpPr>
          <p:cNvPr id="470" name="Google Shape;470;p56"/>
          <p:cNvSpPr txBox="1"/>
          <p:nvPr/>
        </p:nvSpPr>
        <p:spPr>
          <a:xfrm>
            <a:off x="5783114" y="3140646"/>
            <a:ext cx="2019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Total Population</a:t>
            </a:r>
            <a:endParaRPr sz="2000"/>
          </a:p>
        </p:txBody>
      </p:sp>
      <p:sp>
        <p:nvSpPr>
          <p:cNvPr id="471" name="Google Shape;471;p56"/>
          <p:cNvSpPr/>
          <p:nvPr/>
        </p:nvSpPr>
        <p:spPr>
          <a:xfrm>
            <a:off x="2056446"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6"/>
          <p:cNvSpPr/>
          <p:nvPr/>
        </p:nvSpPr>
        <p:spPr>
          <a:xfrm>
            <a:off x="4664440"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6"/>
          <p:cNvSpPr txBox="1"/>
          <p:nvPr/>
        </p:nvSpPr>
        <p:spPr>
          <a:xfrm>
            <a:off x="4125849" y="2226413"/>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F</a:t>
            </a:r>
            <a:r>
              <a:rPr lang="en" sz="1800"/>
              <a:t>IT</a:t>
            </a:r>
            <a:endParaRPr sz="1800"/>
          </a:p>
        </p:txBody>
      </p:sp>
      <p:sp>
        <p:nvSpPr>
          <p:cNvPr id="474" name="Google Shape;474;p56"/>
          <p:cNvSpPr txBox="1"/>
          <p:nvPr/>
        </p:nvSpPr>
        <p:spPr>
          <a:xfrm>
            <a:off x="2703853" y="4622172"/>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F</a:t>
            </a:r>
            <a:r>
              <a:rPr lang="en" sz="1800"/>
              <a:t>IS</a:t>
            </a:r>
            <a:endParaRPr sz="1800"/>
          </a:p>
        </p:txBody>
      </p:sp>
      <p:sp>
        <p:nvSpPr>
          <p:cNvPr id="475" name="Google Shape;475;p56"/>
          <p:cNvSpPr txBox="1"/>
          <p:nvPr/>
        </p:nvSpPr>
        <p:spPr>
          <a:xfrm>
            <a:off x="5379040" y="4622028"/>
            <a:ext cx="762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F</a:t>
            </a:r>
            <a:r>
              <a:rPr lang="en" sz="1800" dirty="0"/>
              <a:t>ST</a:t>
            </a:r>
            <a:endParaRPr sz="1800" dirty="0"/>
          </a:p>
        </p:txBody>
      </p:sp>
      <p:sp>
        <p:nvSpPr>
          <p:cNvPr id="476" name="Google Shape;476;p56"/>
          <p:cNvSpPr/>
          <p:nvPr/>
        </p:nvSpPr>
        <p:spPr>
          <a:xfrm>
            <a:off x="5144000" y="4479975"/>
            <a:ext cx="1022700" cy="914100"/>
          </a:xfrm>
          <a:prstGeom prst="star5">
            <a:avLst>
              <a:gd name="adj" fmla="val 26364"/>
              <a:gd name="hf" fmla="val 105146"/>
              <a:gd name="vf" fmla="val 11055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477" name="Google Shape;477;p56"/>
          <p:cNvSpPr/>
          <p:nvPr/>
        </p:nvSpPr>
        <p:spPr>
          <a:xfrm>
            <a:off x="1969050" y="2123750"/>
            <a:ext cx="5205900" cy="914100"/>
          </a:xfrm>
          <a:prstGeom prst="curvedDownArrow">
            <a:avLst>
              <a:gd name="adj1" fmla="val 16515"/>
              <a:gd name="adj2" fmla="val 50000"/>
              <a:gd name="adj3" fmla="val 25000"/>
            </a:avLst>
          </a:prstGeom>
          <a:solidFill>
            <a:srgbClr val="EFEFE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6"/>
          <p:cNvSpPr txBox="1"/>
          <p:nvPr/>
        </p:nvSpPr>
        <p:spPr>
          <a:xfrm>
            <a:off x="2724900" y="1550688"/>
            <a:ext cx="3694200" cy="5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Correlation of alleles within an individual</a:t>
            </a:r>
            <a:endParaRPr sz="1400" dirty="0">
              <a:latin typeface="Open Sans"/>
              <a:ea typeface="Open Sans"/>
              <a:cs typeface="Open Sans"/>
              <a:sym typeface="Open Sans"/>
            </a:endParaRPr>
          </a:p>
          <a:p>
            <a:pPr marL="0" lvl="0" indent="0" algn="l" rtl="0">
              <a:spcBef>
                <a:spcPts val="0"/>
              </a:spcBef>
              <a:spcAft>
                <a:spcPts val="0"/>
              </a:spcAft>
              <a:buNone/>
            </a:pPr>
            <a:r>
              <a:rPr lang="en" sz="1400" dirty="0">
                <a:latin typeface="Open Sans"/>
                <a:ea typeface="Open Sans"/>
                <a:cs typeface="Open Sans"/>
                <a:sym typeface="Open Sans"/>
              </a:rPr>
              <a:t>relative to the entire population</a:t>
            </a:r>
            <a:endParaRPr sz="1400" dirty="0">
              <a:latin typeface="Open Sans"/>
              <a:ea typeface="Open Sans"/>
              <a:cs typeface="Open Sans"/>
              <a:sym typeface="Open Sans"/>
            </a:endParaRPr>
          </a:p>
        </p:txBody>
      </p:sp>
      <p:sp>
        <p:nvSpPr>
          <p:cNvPr id="479" name="Google Shape;479;p56"/>
          <p:cNvSpPr txBox="1"/>
          <p:nvPr/>
        </p:nvSpPr>
        <p:spPr>
          <a:xfrm>
            <a:off x="1662590" y="5394375"/>
            <a:ext cx="2711660" cy="5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Correlation of alleles within an individual</a:t>
            </a:r>
            <a:endParaRPr sz="1400" dirty="0">
              <a:latin typeface="Open Sans"/>
              <a:ea typeface="Open Sans"/>
              <a:cs typeface="Open Sans"/>
              <a:sym typeface="Open Sans"/>
            </a:endParaRPr>
          </a:p>
          <a:p>
            <a:pPr marL="0" lvl="0" indent="0" algn="l" rtl="0">
              <a:spcBef>
                <a:spcPts val="0"/>
              </a:spcBef>
              <a:spcAft>
                <a:spcPts val="0"/>
              </a:spcAft>
              <a:buNone/>
            </a:pPr>
            <a:r>
              <a:rPr lang="en" sz="1400" dirty="0">
                <a:latin typeface="Open Sans"/>
                <a:ea typeface="Open Sans"/>
                <a:cs typeface="Open Sans"/>
                <a:sym typeface="Open Sans"/>
              </a:rPr>
              <a:t>relative to its subpopulation </a:t>
            </a:r>
            <a:endParaRPr sz="1400" dirty="0">
              <a:latin typeface="Open Sans"/>
              <a:ea typeface="Open Sans"/>
              <a:cs typeface="Open Sans"/>
              <a:sym typeface="Open Sans"/>
            </a:endParaRPr>
          </a:p>
        </p:txBody>
      </p:sp>
      <p:sp>
        <p:nvSpPr>
          <p:cNvPr id="480" name="Google Shape;480;p56"/>
          <p:cNvSpPr txBox="1"/>
          <p:nvPr/>
        </p:nvSpPr>
        <p:spPr>
          <a:xfrm>
            <a:off x="4504150" y="5394375"/>
            <a:ext cx="2767800" cy="5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Proportion of genetic diversity due to allele frequency differences among populations</a:t>
            </a:r>
            <a:endParaRPr sz="1400" dirty="0">
              <a:latin typeface="Open Sans"/>
              <a:ea typeface="Open Sans"/>
              <a:cs typeface="Open Sans"/>
              <a:sym typeface="Open Sans"/>
            </a:endParaRPr>
          </a:p>
        </p:txBody>
      </p:sp>
    </p:spTree>
    <p:extLst>
      <p:ext uri="{BB962C8B-B14F-4D97-AF65-F5344CB8AC3E}">
        <p14:creationId xmlns:p14="http://schemas.microsoft.com/office/powerpoint/2010/main" val="2262260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rotWithShape="1">
          <a:blip r:embed="rId3">
            <a:alphaModFix/>
          </a:blip>
          <a:srcRect t="13171" b="3571"/>
          <a:stretch/>
        </p:blipFill>
        <p:spPr>
          <a:xfrm>
            <a:off x="147402" y="1051100"/>
            <a:ext cx="8849223" cy="5606476"/>
          </a:xfrm>
          <a:prstGeom prst="rect">
            <a:avLst/>
          </a:prstGeom>
          <a:noFill/>
          <a:ln>
            <a:noFill/>
          </a:ln>
        </p:spPr>
      </p:pic>
      <p:pic>
        <p:nvPicPr>
          <p:cNvPr id="125" name="Google Shape;125;p27"/>
          <p:cNvPicPr preferRelativeResize="0"/>
          <p:nvPr/>
        </p:nvPicPr>
        <p:blipFill rotWithShape="1">
          <a:blip r:embed="rId4">
            <a:alphaModFix/>
          </a:blip>
          <a:srcRect l="37759" t="95384" r="54593"/>
          <a:stretch/>
        </p:blipFill>
        <p:spPr>
          <a:xfrm>
            <a:off x="1120027" y="6410002"/>
            <a:ext cx="689251" cy="316501"/>
          </a:xfrm>
          <a:prstGeom prst="rect">
            <a:avLst/>
          </a:prstGeom>
          <a:noFill/>
          <a:ln>
            <a:noFill/>
          </a:ln>
        </p:spPr>
      </p:pic>
      <p:pic>
        <p:nvPicPr>
          <p:cNvPr id="126" name="Google Shape;126;p27"/>
          <p:cNvPicPr preferRelativeResize="0"/>
          <p:nvPr/>
        </p:nvPicPr>
        <p:blipFill rotWithShape="1">
          <a:blip r:embed="rId4">
            <a:alphaModFix/>
          </a:blip>
          <a:srcRect l="45628" t="95384" r="39267"/>
          <a:stretch/>
        </p:blipFill>
        <p:spPr>
          <a:xfrm>
            <a:off x="6754627" y="6410002"/>
            <a:ext cx="1361275" cy="316501"/>
          </a:xfrm>
          <a:prstGeom prst="rect">
            <a:avLst/>
          </a:prstGeom>
          <a:noFill/>
          <a:ln>
            <a:noFill/>
          </a:ln>
        </p:spPr>
      </p:pic>
      <p:sp>
        <p:nvSpPr>
          <p:cNvPr id="127" name="Google Shape;127;p27"/>
          <p:cNvSpPr txBox="1">
            <a:spLocks noGrp="1"/>
          </p:cNvSpPr>
          <p:nvPr>
            <p:ph type="title"/>
          </p:nvPr>
        </p:nvSpPr>
        <p:spPr>
          <a:xfrm>
            <a:off x="476025" y="302603"/>
            <a:ext cx="8520600" cy="748500"/>
          </a:xfrm>
          <a:prstGeom prst="rect">
            <a:avLst/>
          </a:prstGeom>
        </p:spPr>
        <p:txBody>
          <a:bodyPr spcFirstLastPara="1" vert="horz" wrap="square" lIns="91425" tIns="91425" rIns="91425" bIns="91425" rtlCol="0" anchor="b" anchorCtr="0">
            <a:noAutofit/>
          </a:bodyPr>
          <a:lstStyle/>
          <a:p>
            <a:pPr algn="ctr"/>
            <a:r>
              <a:rPr lang="en" sz="3000"/>
              <a:t>Tanner Crab Commercial Harvest by Season</a:t>
            </a:r>
            <a:endParaRPr sz="3000"/>
          </a:p>
        </p:txBody>
      </p:sp>
    </p:spTree>
    <p:extLst>
      <p:ext uri="{BB962C8B-B14F-4D97-AF65-F5344CB8AC3E}">
        <p14:creationId xmlns:p14="http://schemas.microsoft.com/office/powerpoint/2010/main" val="9166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7"/>
          <p:cNvSpPr txBox="1"/>
          <p:nvPr/>
        </p:nvSpPr>
        <p:spPr>
          <a:xfrm>
            <a:off x="1340986" y="3140646"/>
            <a:ext cx="1362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Individual</a:t>
            </a:r>
            <a:endParaRPr sz="2000"/>
          </a:p>
        </p:txBody>
      </p:sp>
      <p:sp>
        <p:nvSpPr>
          <p:cNvPr id="486" name="Google Shape;486;p57"/>
          <p:cNvSpPr txBox="1"/>
          <p:nvPr/>
        </p:nvSpPr>
        <p:spPr>
          <a:xfrm>
            <a:off x="3300810" y="3140646"/>
            <a:ext cx="18852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Subpopulation</a:t>
            </a:r>
            <a:endParaRPr sz="2000"/>
          </a:p>
        </p:txBody>
      </p:sp>
      <p:sp>
        <p:nvSpPr>
          <p:cNvPr id="487" name="Google Shape;487;p57"/>
          <p:cNvSpPr txBox="1"/>
          <p:nvPr/>
        </p:nvSpPr>
        <p:spPr>
          <a:xfrm>
            <a:off x="5783114" y="3140646"/>
            <a:ext cx="2019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Total Population</a:t>
            </a:r>
            <a:endParaRPr sz="2000"/>
          </a:p>
        </p:txBody>
      </p:sp>
      <p:sp>
        <p:nvSpPr>
          <p:cNvPr id="488" name="Google Shape;488;p57"/>
          <p:cNvSpPr/>
          <p:nvPr/>
        </p:nvSpPr>
        <p:spPr>
          <a:xfrm>
            <a:off x="2056446"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7"/>
          <p:cNvSpPr/>
          <p:nvPr/>
        </p:nvSpPr>
        <p:spPr>
          <a:xfrm>
            <a:off x="4664440"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7"/>
          <p:cNvSpPr txBox="1"/>
          <p:nvPr/>
        </p:nvSpPr>
        <p:spPr>
          <a:xfrm>
            <a:off x="3971549" y="2226563"/>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F</a:t>
            </a:r>
            <a:r>
              <a:rPr lang="en" sz="1800"/>
              <a:t>IT</a:t>
            </a:r>
            <a:endParaRPr sz="1800"/>
          </a:p>
        </p:txBody>
      </p:sp>
      <p:sp>
        <p:nvSpPr>
          <p:cNvPr id="491" name="Google Shape;491;p57"/>
          <p:cNvSpPr txBox="1"/>
          <p:nvPr/>
        </p:nvSpPr>
        <p:spPr>
          <a:xfrm>
            <a:off x="2703853" y="4622172"/>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F</a:t>
            </a:r>
            <a:r>
              <a:rPr lang="en" sz="1800"/>
              <a:t>IS</a:t>
            </a:r>
            <a:endParaRPr sz="1800"/>
          </a:p>
        </p:txBody>
      </p:sp>
      <p:sp>
        <p:nvSpPr>
          <p:cNvPr id="492" name="Google Shape;492;p57"/>
          <p:cNvSpPr txBox="1"/>
          <p:nvPr/>
        </p:nvSpPr>
        <p:spPr>
          <a:xfrm>
            <a:off x="5367270" y="4622028"/>
            <a:ext cx="762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F</a:t>
            </a:r>
            <a:r>
              <a:rPr lang="en" sz="1800" dirty="0"/>
              <a:t>ST</a:t>
            </a:r>
            <a:endParaRPr sz="1800" dirty="0"/>
          </a:p>
        </p:txBody>
      </p:sp>
      <p:sp>
        <p:nvSpPr>
          <p:cNvPr id="493" name="Google Shape;493;p57"/>
          <p:cNvSpPr/>
          <p:nvPr/>
        </p:nvSpPr>
        <p:spPr>
          <a:xfrm>
            <a:off x="5144000" y="4479975"/>
            <a:ext cx="1022700" cy="914100"/>
          </a:xfrm>
          <a:prstGeom prst="star5">
            <a:avLst>
              <a:gd name="adj" fmla="val 26364"/>
              <a:gd name="hf" fmla="val 105146"/>
              <a:gd name="vf" fmla="val 11055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494" name="Google Shape;494;p57"/>
          <p:cNvSpPr txBox="1"/>
          <p:nvPr/>
        </p:nvSpPr>
        <p:spPr>
          <a:xfrm>
            <a:off x="4915217" y="5394375"/>
            <a:ext cx="2718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C00000"/>
                </a:solidFill>
              </a:rPr>
              <a:t>0.000229</a:t>
            </a:r>
            <a:endParaRPr sz="1800" dirty="0">
              <a:solidFill>
                <a:srgbClr val="C00000"/>
              </a:solidFill>
            </a:endParaRPr>
          </a:p>
        </p:txBody>
      </p:sp>
      <p:sp>
        <p:nvSpPr>
          <p:cNvPr id="495" name="Google Shape;495;p57"/>
          <p:cNvSpPr txBox="1">
            <a:spLocks noGrp="1"/>
          </p:cNvSpPr>
          <p:nvPr>
            <p:ph type="title"/>
          </p:nvPr>
        </p:nvSpPr>
        <p:spPr>
          <a:xfrm>
            <a:off x="464100" y="5736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Hierarchical Structure F-statistics</a:t>
            </a:r>
            <a:endParaRPr/>
          </a:p>
        </p:txBody>
      </p:sp>
      <p:sp>
        <p:nvSpPr>
          <p:cNvPr id="496" name="Google Shape;496;p57"/>
          <p:cNvSpPr/>
          <p:nvPr/>
        </p:nvSpPr>
        <p:spPr>
          <a:xfrm>
            <a:off x="1969050" y="2123750"/>
            <a:ext cx="5205900" cy="914100"/>
          </a:xfrm>
          <a:prstGeom prst="curvedDownArrow">
            <a:avLst>
              <a:gd name="adj1" fmla="val 16515"/>
              <a:gd name="adj2" fmla="val 50000"/>
              <a:gd name="adj3" fmla="val 25000"/>
            </a:avLst>
          </a:prstGeom>
          <a:solidFill>
            <a:srgbClr val="EFEFE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665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8"/>
          <p:cNvSpPr txBox="1"/>
          <p:nvPr/>
        </p:nvSpPr>
        <p:spPr>
          <a:xfrm>
            <a:off x="1340986" y="3140646"/>
            <a:ext cx="1362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Individual</a:t>
            </a:r>
            <a:endParaRPr sz="2000"/>
          </a:p>
        </p:txBody>
      </p:sp>
      <p:sp>
        <p:nvSpPr>
          <p:cNvPr id="502" name="Google Shape;502;p58"/>
          <p:cNvSpPr txBox="1"/>
          <p:nvPr/>
        </p:nvSpPr>
        <p:spPr>
          <a:xfrm>
            <a:off x="3300810" y="3140646"/>
            <a:ext cx="18852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Subpopulation</a:t>
            </a:r>
            <a:endParaRPr sz="2000"/>
          </a:p>
        </p:txBody>
      </p:sp>
      <p:sp>
        <p:nvSpPr>
          <p:cNvPr id="503" name="Google Shape;503;p58"/>
          <p:cNvSpPr txBox="1"/>
          <p:nvPr/>
        </p:nvSpPr>
        <p:spPr>
          <a:xfrm>
            <a:off x="5783114" y="3140646"/>
            <a:ext cx="2019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Total Population</a:t>
            </a:r>
            <a:endParaRPr sz="2000"/>
          </a:p>
        </p:txBody>
      </p:sp>
      <p:sp>
        <p:nvSpPr>
          <p:cNvPr id="504" name="Google Shape;504;p58"/>
          <p:cNvSpPr/>
          <p:nvPr/>
        </p:nvSpPr>
        <p:spPr>
          <a:xfrm>
            <a:off x="2056446"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8"/>
          <p:cNvSpPr/>
          <p:nvPr/>
        </p:nvSpPr>
        <p:spPr>
          <a:xfrm>
            <a:off x="4664440"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8"/>
          <p:cNvSpPr txBox="1"/>
          <p:nvPr/>
        </p:nvSpPr>
        <p:spPr>
          <a:xfrm>
            <a:off x="3971549" y="2226563"/>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t>ϕ</a:t>
            </a:r>
            <a:r>
              <a:rPr lang="en" sz="1800"/>
              <a:t>IT</a:t>
            </a:r>
            <a:endParaRPr sz="1800"/>
          </a:p>
        </p:txBody>
      </p:sp>
      <p:sp>
        <p:nvSpPr>
          <p:cNvPr id="507" name="Google Shape;507;p58"/>
          <p:cNvSpPr txBox="1"/>
          <p:nvPr/>
        </p:nvSpPr>
        <p:spPr>
          <a:xfrm>
            <a:off x="2703853" y="4622172"/>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rPr>
              <a:t>ϕ</a:t>
            </a:r>
            <a:r>
              <a:rPr lang="en" sz="1800"/>
              <a:t>IS</a:t>
            </a:r>
            <a:endParaRPr sz="1800"/>
          </a:p>
        </p:txBody>
      </p:sp>
      <p:sp>
        <p:nvSpPr>
          <p:cNvPr id="508" name="Google Shape;508;p58"/>
          <p:cNvSpPr/>
          <p:nvPr/>
        </p:nvSpPr>
        <p:spPr>
          <a:xfrm>
            <a:off x="5144000" y="4479975"/>
            <a:ext cx="1022700" cy="914100"/>
          </a:xfrm>
          <a:prstGeom prst="star5">
            <a:avLst>
              <a:gd name="adj" fmla="val 26364"/>
              <a:gd name="hf" fmla="val 105146"/>
              <a:gd name="vf" fmla="val 11055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509" name="Google Shape;509;p58"/>
          <p:cNvSpPr txBox="1"/>
          <p:nvPr/>
        </p:nvSpPr>
        <p:spPr>
          <a:xfrm>
            <a:off x="5273900" y="4622000"/>
            <a:ext cx="762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rPr>
              <a:t>ϕ</a:t>
            </a:r>
            <a:r>
              <a:rPr lang="en" sz="1800"/>
              <a:t>ST</a:t>
            </a:r>
            <a:endParaRPr sz="1800"/>
          </a:p>
        </p:txBody>
      </p:sp>
      <p:pic>
        <p:nvPicPr>
          <p:cNvPr id="510" name="Google Shape;510;p58"/>
          <p:cNvPicPr preferRelativeResize="0"/>
          <p:nvPr/>
        </p:nvPicPr>
        <p:blipFill>
          <a:blip r:embed="rId3">
            <a:alphaModFix/>
          </a:blip>
          <a:stretch>
            <a:fillRect/>
          </a:stretch>
        </p:blipFill>
        <p:spPr>
          <a:xfrm>
            <a:off x="5783125" y="126700"/>
            <a:ext cx="3239100" cy="1967161"/>
          </a:xfrm>
          <a:prstGeom prst="rect">
            <a:avLst/>
          </a:prstGeom>
          <a:noFill/>
          <a:ln>
            <a:noFill/>
          </a:ln>
        </p:spPr>
      </p:pic>
      <p:sp>
        <p:nvSpPr>
          <p:cNvPr id="511" name="Google Shape;511;p58"/>
          <p:cNvSpPr txBox="1">
            <a:spLocks noGrp="1"/>
          </p:cNvSpPr>
          <p:nvPr>
            <p:ph type="title"/>
          </p:nvPr>
        </p:nvSpPr>
        <p:spPr>
          <a:xfrm>
            <a:off x="464100" y="5736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Hierarchical Structure</a:t>
            </a:r>
            <a:endParaRPr/>
          </a:p>
        </p:txBody>
      </p:sp>
      <p:sp>
        <p:nvSpPr>
          <p:cNvPr id="512" name="Google Shape;512;p58"/>
          <p:cNvSpPr/>
          <p:nvPr/>
        </p:nvSpPr>
        <p:spPr>
          <a:xfrm>
            <a:off x="1969050" y="2123750"/>
            <a:ext cx="5205900" cy="914100"/>
          </a:xfrm>
          <a:prstGeom prst="curvedDownArrow">
            <a:avLst>
              <a:gd name="adj1" fmla="val 16515"/>
              <a:gd name="adj2" fmla="val 50000"/>
              <a:gd name="adj3" fmla="val 25000"/>
            </a:avLst>
          </a:prstGeom>
          <a:solidFill>
            <a:srgbClr val="EFEFE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436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9"/>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Hierarchical Structure</a:t>
            </a:r>
            <a:endParaRPr/>
          </a:p>
        </p:txBody>
      </p:sp>
      <p:sp>
        <p:nvSpPr>
          <p:cNvPr id="518" name="Google Shape;518;p59"/>
          <p:cNvSpPr txBox="1"/>
          <p:nvPr/>
        </p:nvSpPr>
        <p:spPr>
          <a:xfrm>
            <a:off x="1340986" y="3140646"/>
            <a:ext cx="1362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Individual</a:t>
            </a:r>
            <a:endParaRPr sz="2000"/>
          </a:p>
        </p:txBody>
      </p:sp>
      <p:sp>
        <p:nvSpPr>
          <p:cNvPr id="519" name="Google Shape;519;p59"/>
          <p:cNvSpPr txBox="1"/>
          <p:nvPr/>
        </p:nvSpPr>
        <p:spPr>
          <a:xfrm>
            <a:off x="3300810" y="3140646"/>
            <a:ext cx="18852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Subpopulation</a:t>
            </a:r>
            <a:endParaRPr sz="2000"/>
          </a:p>
        </p:txBody>
      </p:sp>
      <p:sp>
        <p:nvSpPr>
          <p:cNvPr id="520" name="Google Shape;520;p59"/>
          <p:cNvSpPr txBox="1"/>
          <p:nvPr/>
        </p:nvSpPr>
        <p:spPr>
          <a:xfrm>
            <a:off x="5783114" y="3140646"/>
            <a:ext cx="2019900" cy="533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Total Population</a:t>
            </a:r>
            <a:endParaRPr sz="2000"/>
          </a:p>
        </p:txBody>
      </p:sp>
      <p:sp>
        <p:nvSpPr>
          <p:cNvPr id="521" name="Google Shape;521;p59"/>
          <p:cNvSpPr/>
          <p:nvPr/>
        </p:nvSpPr>
        <p:spPr>
          <a:xfrm>
            <a:off x="2056446"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9"/>
          <p:cNvSpPr/>
          <p:nvPr/>
        </p:nvSpPr>
        <p:spPr>
          <a:xfrm>
            <a:off x="4664440" y="3816387"/>
            <a:ext cx="2192100" cy="663600"/>
          </a:xfrm>
          <a:prstGeom prst="curvedUpArrow">
            <a:avLst>
              <a:gd name="adj1" fmla="val 25000"/>
              <a:gd name="adj2" fmla="val 50000"/>
              <a:gd name="adj3"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9"/>
          <p:cNvSpPr txBox="1"/>
          <p:nvPr/>
        </p:nvSpPr>
        <p:spPr>
          <a:xfrm>
            <a:off x="3971549" y="2226563"/>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t>ϕ</a:t>
            </a:r>
            <a:r>
              <a:rPr lang="en" sz="1800"/>
              <a:t>IT</a:t>
            </a:r>
            <a:endParaRPr sz="1800"/>
          </a:p>
        </p:txBody>
      </p:sp>
      <p:sp>
        <p:nvSpPr>
          <p:cNvPr id="524" name="Google Shape;524;p59"/>
          <p:cNvSpPr txBox="1"/>
          <p:nvPr/>
        </p:nvSpPr>
        <p:spPr>
          <a:xfrm>
            <a:off x="2703853" y="4622172"/>
            <a:ext cx="6930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rPr>
              <a:t>ϕ</a:t>
            </a:r>
            <a:r>
              <a:rPr lang="en" sz="1800"/>
              <a:t>IS</a:t>
            </a:r>
            <a:endParaRPr sz="1800"/>
          </a:p>
        </p:txBody>
      </p:sp>
      <p:sp>
        <p:nvSpPr>
          <p:cNvPr id="525" name="Google Shape;525;p59"/>
          <p:cNvSpPr/>
          <p:nvPr/>
        </p:nvSpPr>
        <p:spPr>
          <a:xfrm>
            <a:off x="5144000" y="4479975"/>
            <a:ext cx="1022700" cy="914100"/>
          </a:xfrm>
          <a:prstGeom prst="star5">
            <a:avLst>
              <a:gd name="adj" fmla="val 26364"/>
              <a:gd name="hf" fmla="val 105146"/>
              <a:gd name="vf" fmla="val 11055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526" name="Google Shape;526;p59"/>
          <p:cNvSpPr txBox="1"/>
          <p:nvPr/>
        </p:nvSpPr>
        <p:spPr>
          <a:xfrm>
            <a:off x="5273900" y="4550925"/>
            <a:ext cx="762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dirty="0" err="1">
                <a:solidFill>
                  <a:schemeClr val="dk1"/>
                </a:solidFill>
              </a:rPr>
              <a:t>ϕ</a:t>
            </a:r>
            <a:r>
              <a:rPr lang="en" sz="1800" dirty="0" err="1"/>
              <a:t>ST</a:t>
            </a:r>
            <a:endParaRPr sz="1800" dirty="0"/>
          </a:p>
        </p:txBody>
      </p:sp>
      <p:sp>
        <p:nvSpPr>
          <p:cNvPr id="527" name="Google Shape;527;p59"/>
          <p:cNvSpPr txBox="1"/>
          <p:nvPr/>
        </p:nvSpPr>
        <p:spPr>
          <a:xfrm>
            <a:off x="4915217" y="5394375"/>
            <a:ext cx="2718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C00000"/>
                </a:solidFill>
              </a:rPr>
              <a:t>0.000456</a:t>
            </a:r>
            <a:endParaRPr sz="1800" dirty="0">
              <a:solidFill>
                <a:srgbClr val="C00000"/>
              </a:solidFill>
            </a:endParaRPr>
          </a:p>
        </p:txBody>
      </p:sp>
      <p:sp>
        <p:nvSpPr>
          <p:cNvPr id="528" name="Google Shape;528;p59"/>
          <p:cNvSpPr txBox="1"/>
          <p:nvPr/>
        </p:nvSpPr>
        <p:spPr>
          <a:xfrm>
            <a:off x="2196317" y="5394375"/>
            <a:ext cx="2718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C00000"/>
                </a:solidFill>
              </a:rPr>
              <a:t>0.0943</a:t>
            </a:r>
            <a:endParaRPr sz="1800" dirty="0">
              <a:solidFill>
                <a:srgbClr val="C00000"/>
              </a:solidFill>
            </a:endParaRPr>
          </a:p>
        </p:txBody>
      </p:sp>
      <p:sp>
        <p:nvSpPr>
          <p:cNvPr id="529" name="Google Shape;529;p59"/>
          <p:cNvSpPr txBox="1"/>
          <p:nvPr/>
        </p:nvSpPr>
        <p:spPr>
          <a:xfrm>
            <a:off x="3539367" y="1454150"/>
            <a:ext cx="27189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C00000"/>
                </a:solidFill>
              </a:rPr>
              <a:t>0.0947</a:t>
            </a:r>
            <a:endParaRPr sz="1800" dirty="0">
              <a:solidFill>
                <a:srgbClr val="C00000"/>
              </a:solidFill>
            </a:endParaRPr>
          </a:p>
        </p:txBody>
      </p:sp>
      <p:sp>
        <p:nvSpPr>
          <p:cNvPr id="530" name="Google Shape;530;p59"/>
          <p:cNvSpPr/>
          <p:nvPr/>
        </p:nvSpPr>
        <p:spPr>
          <a:xfrm>
            <a:off x="1969050" y="2123750"/>
            <a:ext cx="5205900" cy="914100"/>
          </a:xfrm>
          <a:prstGeom prst="curvedDownArrow">
            <a:avLst>
              <a:gd name="adj1" fmla="val 16515"/>
              <a:gd name="adj2" fmla="val 50000"/>
              <a:gd name="adj3" fmla="val 25000"/>
            </a:avLst>
          </a:prstGeom>
          <a:solidFill>
            <a:srgbClr val="EFEFE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52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0"/>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36" name="Google Shape;536;p60"/>
          <p:cNvPicPr preferRelativeResize="0"/>
          <p:nvPr/>
        </p:nvPicPr>
        <p:blipFill>
          <a:blip r:embed="rId3">
            <a:alphaModFix/>
          </a:blip>
          <a:stretch>
            <a:fillRect/>
          </a:stretch>
        </p:blipFill>
        <p:spPr>
          <a:xfrm>
            <a:off x="0" y="1169733"/>
            <a:ext cx="9144000" cy="5649784"/>
          </a:xfrm>
          <a:prstGeom prst="rect">
            <a:avLst/>
          </a:prstGeom>
          <a:noFill/>
          <a:ln>
            <a:noFill/>
          </a:ln>
        </p:spPr>
      </p:pic>
      <p:sp>
        <p:nvSpPr>
          <p:cNvPr id="537" name="Google Shape;537;p60"/>
          <p:cNvSpPr/>
          <p:nvPr/>
        </p:nvSpPr>
        <p:spPr>
          <a:xfrm rot="1233177">
            <a:off x="2676548" y="3912100"/>
            <a:ext cx="649438" cy="316608"/>
          </a:xfrm>
          <a:prstGeom prst="leftRightArrow">
            <a:avLst>
              <a:gd name="adj1" fmla="val 31011"/>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0"/>
          <p:cNvSpPr/>
          <p:nvPr/>
        </p:nvSpPr>
        <p:spPr>
          <a:xfrm rot="-1537648">
            <a:off x="3524673" y="3270644"/>
            <a:ext cx="2746706" cy="316673"/>
          </a:xfrm>
          <a:prstGeom prst="leftRightArrow">
            <a:avLst>
              <a:gd name="adj1" fmla="val 31011"/>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0"/>
          <p:cNvSpPr/>
          <p:nvPr/>
        </p:nvSpPr>
        <p:spPr>
          <a:xfrm rot="-259144">
            <a:off x="3791593" y="3971827"/>
            <a:ext cx="4353965" cy="316489"/>
          </a:xfrm>
          <a:prstGeom prst="leftRightArrow">
            <a:avLst>
              <a:gd name="adj1" fmla="val 31011"/>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0"/>
          <p:cNvSpPr/>
          <p:nvPr/>
        </p:nvSpPr>
        <p:spPr>
          <a:xfrm rot="-702606">
            <a:off x="2495247" y="3124297"/>
            <a:ext cx="3723395" cy="316774"/>
          </a:xfrm>
          <a:prstGeom prst="leftRightArrow">
            <a:avLst>
              <a:gd name="adj1" fmla="val 31011"/>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0"/>
          <p:cNvSpPr/>
          <p:nvPr/>
        </p:nvSpPr>
        <p:spPr>
          <a:xfrm rot="-229146">
            <a:off x="2622698" y="3881657"/>
            <a:ext cx="5697653" cy="278402"/>
          </a:xfrm>
          <a:prstGeom prst="leftRightArrow">
            <a:avLst>
              <a:gd name="adj1" fmla="val 31011"/>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0"/>
          <p:cNvSpPr/>
          <p:nvPr/>
        </p:nvSpPr>
        <p:spPr>
          <a:xfrm rot="1284077">
            <a:off x="6270394" y="3125418"/>
            <a:ext cx="2066060" cy="316821"/>
          </a:xfrm>
          <a:prstGeom prst="leftRightArrow">
            <a:avLst>
              <a:gd name="adj1" fmla="val 31011"/>
              <a:gd name="adj2"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0"/>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Pairwise F</a:t>
            </a:r>
            <a:r>
              <a:rPr lang="en" sz="1400"/>
              <a:t>ST</a:t>
            </a:r>
            <a:endParaRPr sz="1400"/>
          </a:p>
        </p:txBody>
      </p:sp>
    </p:spTree>
    <p:extLst>
      <p:ext uri="{BB962C8B-B14F-4D97-AF65-F5344CB8AC3E}">
        <p14:creationId xmlns:p14="http://schemas.microsoft.com/office/powerpoint/2010/main" val="2252709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1"/>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Pairwise F</a:t>
            </a:r>
            <a:r>
              <a:rPr lang="en" sz="1400"/>
              <a:t>ST</a:t>
            </a:r>
            <a:endParaRPr sz="1400"/>
          </a:p>
        </p:txBody>
      </p:sp>
      <p:sp>
        <p:nvSpPr>
          <p:cNvPr id="549" name="Google Shape;549;p61"/>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50" name="Google Shape;550;p61"/>
          <p:cNvPicPr preferRelativeResize="0"/>
          <p:nvPr/>
        </p:nvPicPr>
        <p:blipFill>
          <a:blip r:embed="rId3">
            <a:alphaModFix/>
          </a:blip>
          <a:stretch>
            <a:fillRect/>
          </a:stretch>
        </p:blipFill>
        <p:spPr>
          <a:xfrm>
            <a:off x="0" y="1169733"/>
            <a:ext cx="9144000" cy="5649784"/>
          </a:xfrm>
          <a:prstGeom prst="rect">
            <a:avLst/>
          </a:prstGeom>
          <a:noFill/>
          <a:ln>
            <a:noFill/>
          </a:ln>
        </p:spPr>
      </p:pic>
    </p:spTree>
    <p:extLst>
      <p:ext uri="{BB962C8B-B14F-4D97-AF65-F5344CB8AC3E}">
        <p14:creationId xmlns:p14="http://schemas.microsoft.com/office/powerpoint/2010/main" val="1167536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62"/>
          <p:cNvPicPr preferRelativeResize="0"/>
          <p:nvPr/>
        </p:nvPicPr>
        <p:blipFill>
          <a:blip r:embed="rId3">
            <a:alphaModFix/>
          </a:blip>
          <a:stretch>
            <a:fillRect/>
          </a:stretch>
        </p:blipFill>
        <p:spPr>
          <a:xfrm>
            <a:off x="0" y="1169733"/>
            <a:ext cx="9144000" cy="5649784"/>
          </a:xfrm>
          <a:prstGeom prst="rect">
            <a:avLst/>
          </a:prstGeom>
          <a:noFill/>
          <a:ln>
            <a:noFill/>
          </a:ln>
        </p:spPr>
      </p:pic>
      <p:sp>
        <p:nvSpPr>
          <p:cNvPr id="558" name="Google Shape;558;p62"/>
          <p:cNvSpPr txBox="1"/>
          <p:nvPr/>
        </p:nvSpPr>
        <p:spPr>
          <a:xfrm flipH="1">
            <a:off x="1543450" y="3590800"/>
            <a:ext cx="7090884" cy="30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0.97	</a:t>
            </a:r>
            <a:endParaRPr sz="2400" b="1" dirty="0"/>
          </a:p>
          <a:p>
            <a:pPr marL="0" lvl="0" indent="0" algn="l" rtl="0">
              <a:spcBef>
                <a:spcPts val="0"/>
              </a:spcBef>
              <a:spcAft>
                <a:spcPts val="0"/>
              </a:spcAft>
              <a:buNone/>
            </a:pPr>
            <a:endParaRPr sz="2400" b="1" dirty="0">
              <a:solidFill>
                <a:srgbClr val="FFFFFF"/>
              </a:solidFill>
            </a:endParaRPr>
          </a:p>
          <a:p>
            <a:pPr marL="0" lvl="0" indent="0" algn="l" rtl="0">
              <a:spcBef>
                <a:spcPts val="0"/>
              </a:spcBef>
              <a:spcAft>
                <a:spcPts val="0"/>
              </a:spcAft>
              <a:buNone/>
            </a:pPr>
            <a:endParaRPr sz="2400" b="1" dirty="0">
              <a:solidFill>
                <a:srgbClr val="FFFFFF"/>
              </a:solidFill>
            </a:endParaRPr>
          </a:p>
          <a:p>
            <a:pPr marL="0" lvl="0" indent="0" algn="l" rtl="0">
              <a:spcBef>
                <a:spcPts val="0"/>
              </a:spcBef>
              <a:spcAft>
                <a:spcPts val="0"/>
              </a:spcAft>
              <a:buNone/>
            </a:pPr>
            <a:r>
              <a:rPr lang="en" sz="2400" b="1" dirty="0"/>
              <a:t>0.36		    0.68	</a:t>
            </a:r>
            <a:endParaRPr sz="2400" b="1" dirty="0"/>
          </a:p>
          <a:p>
            <a:pPr marL="0" lvl="0" indent="0" algn="l" rtl="0">
              <a:spcBef>
                <a:spcPts val="0"/>
              </a:spcBef>
              <a:spcAft>
                <a:spcPts val="0"/>
              </a:spcAft>
              <a:buNone/>
            </a:pPr>
            <a:endParaRPr lang="en-US" sz="2400" b="1" dirty="0">
              <a:solidFill>
                <a:srgbClr val="FFFFFF"/>
              </a:solidFill>
            </a:endParaRPr>
          </a:p>
          <a:p>
            <a:pPr marL="0" lvl="0" indent="0" algn="l" rtl="0">
              <a:spcBef>
                <a:spcPts val="0"/>
              </a:spcBef>
              <a:spcAft>
                <a:spcPts val="0"/>
              </a:spcAft>
              <a:buNone/>
            </a:pPr>
            <a:endParaRPr sz="2400" b="1" dirty="0">
              <a:solidFill>
                <a:srgbClr val="FFFFFF"/>
              </a:solidFill>
            </a:endParaRPr>
          </a:p>
          <a:p>
            <a:pPr marL="0" lvl="0" indent="0" algn="l" rtl="0">
              <a:spcBef>
                <a:spcPts val="0"/>
              </a:spcBef>
              <a:spcAft>
                <a:spcPts val="0"/>
              </a:spcAft>
              <a:buNone/>
            </a:pPr>
            <a:r>
              <a:rPr lang="en" sz="2400" b="1" dirty="0"/>
              <a:t>0.046	   	     0.67                    0.10</a:t>
            </a:r>
            <a:endParaRPr sz="2400" b="1" dirty="0"/>
          </a:p>
        </p:txBody>
      </p:sp>
      <p:sp>
        <p:nvSpPr>
          <p:cNvPr id="557" name="Google Shape;557;p62"/>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Pairwise F</a:t>
            </a:r>
            <a:r>
              <a:rPr lang="en" sz="1400"/>
              <a:t>ST</a:t>
            </a:r>
            <a:endParaRPr sz="1400"/>
          </a:p>
        </p:txBody>
      </p:sp>
      <p:sp>
        <p:nvSpPr>
          <p:cNvPr id="556" name="Google Shape;556;p62"/>
          <p:cNvSpPr txBox="1"/>
          <p:nvPr/>
        </p:nvSpPr>
        <p:spPr>
          <a:xfrm flipH="1">
            <a:off x="3072984" y="2456225"/>
            <a:ext cx="5759316" cy="30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FFFFFF"/>
                </a:solidFill>
              </a:rPr>
              <a:t>      0.0122	         0.0135	           0.0145</a:t>
            </a:r>
            <a:endParaRPr sz="2400" b="1" dirty="0">
              <a:solidFill>
                <a:srgbClr val="FFFFFF"/>
              </a:solidFill>
            </a:endParaRPr>
          </a:p>
          <a:p>
            <a:pPr marL="0" lvl="0" indent="0" algn="l" rtl="0">
              <a:spcBef>
                <a:spcPts val="0"/>
              </a:spcBef>
              <a:spcAft>
                <a:spcPts val="0"/>
              </a:spcAft>
              <a:buNone/>
            </a:pPr>
            <a:endParaRPr sz="2400" b="1" dirty="0">
              <a:solidFill>
                <a:srgbClr val="FFFFFF"/>
              </a:solidFill>
            </a:endParaRPr>
          </a:p>
          <a:p>
            <a:pPr marL="0" lvl="0" indent="0" algn="l" rtl="0">
              <a:spcBef>
                <a:spcPts val="0"/>
              </a:spcBef>
              <a:spcAft>
                <a:spcPts val="0"/>
              </a:spcAft>
              <a:buNone/>
            </a:pPr>
            <a:endParaRPr sz="2400" b="1" dirty="0">
              <a:solidFill>
                <a:srgbClr val="FFFFFF"/>
              </a:solidFill>
            </a:endParaRPr>
          </a:p>
          <a:p>
            <a:pPr marL="0" lvl="0" indent="0" algn="l" rtl="0">
              <a:spcBef>
                <a:spcPts val="0"/>
              </a:spcBef>
              <a:spcAft>
                <a:spcPts val="0"/>
              </a:spcAft>
              <a:buNone/>
            </a:pPr>
            <a:r>
              <a:rPr lang="en" sz="2400" b="1" dirty="0">
                <a:solidFill>
                  <a:srgbClr val="FFFFFF"/>
                </a:solidFill>
              </a:rPr>
              <a:t>	                      0.0130	           0.0130</a:t>
            </a:r>
            <a:endParaRPr lang="en-US" sz="2400" b="1" dirty="0">
              <a:solidFill>
                <a:srgbClr val="FFFFFF"/>
              </a:solidFill>
            </a:endParaRPr>
          </a:p>
          <a:p>
            <a:pPr marL="0" lvl="0" indent="0" algn="l" rtl="0">
              <a:spcBef>
                <a:spcPts val="0"/>
              </a:spcBef>
              <a:spcAft>
                <a:spcPts val="0"/>
              </a:spcAft>
              <a:buNone/>
            </a:pPr>
            <a:endParaRPr lang="en-US" sz="2400" b="1" dirty="0">
              <a:solidFill>
                <a:srgbClr val="FFFFFF"/>
              </a:solidFill>
            </a:endParaRPr>
          </a:p>
          <a:p>
            <a:pPr marL="0" lvl="0" indent="0" algn="l" rtl="0">
              <a:spcBef>
                <a:spcPts val="0"/>
              </a:spcBef>
              <a:spcAft>
                <a:spcPts val="0"/>
              </a:spcAft>
              <a:buNone/>
            </a:pPr>
            <a:r>
              <a:rPr lang="en-US" sz="2400" b="1" dirty="0">
                <a:solidFill>
                  <a:srgbClr val="FFFFFF"/>
                </a:solidFill>
              </a:rPr>
              <a:t>                           </a:t>
            </a:r>
            <a:r>
              <a:rPr lang="en" sz="2400" b="1" dirty="0">
                <a:solidFill>
                  <a:srgbClr val="FFFFFF"/>
                </a:solidFill>
              </a:rPr>
              <a:t>			 </a:t>
            </a:r>
          </a:p>
          <a:p>
            <a:pPr marL="0" lvl="0" indent="0" algn="l" rtl="0">
              <a:spcBef>
                <a:spcPts val="0"/>
              </a:spcBef>
              <a:spcAft>
                <a:spcPts val="0"/>
              </a:spcAft>
              <a:buNone/>
            </a:pPr>
            <a:r>
              <a:rPr lang="en" sz="2400" b="1" dirty="0">
                <a:solidFill>
                  <a:srgbClr val="FFFFFF"/>
                </a:solidFill>
              </a:rPr>
              <a:t>				          0.0143</a:t>
            </a:r>
            <a:endParaRPr sz="2400" b="1" dirty="0">
              <a:solidFill>
                <a:srgbClr val="FFFFFF"/>
              </a:solidFill>
            </a:endParaRPr>
          </a:p>
        </p:txBody>
      </p:sp>
    </p:spTree>
    <p:extLst>
      <p:ext uri="{BB962C8B-B14F-4D97-AF65-F5344CB8AC3E}">
        <p14:creationId xmlns:p14="http://schemas.microsoft.com/office/powerpoint/2010/main" val="433873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3"/>
          <p:cNvSpPr txBox="1">
            <a:spLocks noGrp="1"/>
          </p:cNvSpPr>
          <p:nvPr>
            <p:ph type="title"/>
          </p:nvPr>
        </p:nvSpPr>
        <p:spPr>
          <a:xfrm>
            <a:off x="311700" y="421225"/>
            <a:ext cx="8520600" cy="121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Testing for population partitioning with nonparametric and parametric methods</a:t>
            </a:r>
            <a:endParaRPr dirty="0"/>
          </a:p>
        </p:txBody>
      </p:sp>
      <p:sp>
        <p:nvSpPr>
          <p:cNvPr id="564" name="Google Shape;564;p63"/>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65" name="Google Shape;565;p63"/>
          <p:cNvPicPr preferRelativeResize="0"/>
          <p:nvPr/>
        </p:nvPicPr>
        <p:blipFill>
          <a:blip r:embed="rId3">
            <a:alphaModFix/>
          </a:blip>
          <a:stretch>
            <a:fillRect/>
          </a:stretch>
        </p:blipFill>
        <p:spPr>
          <a:xfrm>
            <a:off x="975190" y="1818225"/>
            <a:ext cx="7193621" cy="4472099"/>
          </a:xfrm>
          <a:prstGeom prst="rect">
            <a:avLst/>
          </a:prstGeom>
          <a:noFill/>
          <a:ln>
            <a:noFill/>
          </a:ln>
        </p:spPr>
      </p:pic>
    </p:spTree>
    <p:extLst>
      <p:ext uri="{BB962C8B-B14F-4D97-AF65-F5344CB8AC3E}">
        <p14:creationId xmlns:p14="http://schemas.microsoft.com/office/powerpoint/2010/main" val="760313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4"/>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Principal Components Analysis</a:t>
            </a:r>
            <a:endParaRPr/>
          </a:p>
        </p:txBody>
      </p:sp>
      <p:sp>
        <p:nvSpPr>
          <p:cNvPr id="571" name="Google Shape;571;p64"/>
          <p:cNvSpPr txBox="1">
            <a:spLocks noGrp="1"/>
          </p:cNvSpPr>
          <p:nvPr>
            <p:ph type="body" idx="1"/>
          </p:nvPr>
        </p:nvSpPr>
        <p:spPr>
          <a:xfrm>
            <a:off x="3912150" y="6203625"/>
            <a:ext cx="1319700" cy="41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dirty="0"/>
              <a:t>PC1 (2.1%)</a:t>
            </a:r>
            <a:endParaRPr sz="1800" dirty="0"/>
          </a:p>
        </p:txBody>
      </p:sp>
      <p:pic>
        <p:nvPicPr>
          <p:cNvPr id="572" name="Google Shape;572;p64"/>
          <p:cNvPicPr preferRelativeResize="0"/>
          <p:nvPr/>
        </p:nvPicPr>
        <p:blipFill>
          <a:blip r:embed="rId3">
            <a:alphaModFix/>
          </a:blip>
          <a:stretch>
            <a:fillRect/>
          </a:stretch>
        </p:blipFill>
        <p:spPr>
          <a:xfrm>
            <a:off x="794563" y="1535712"/>
            <a:ext cx="7554874" cy="4667924"/>
          </a:xfrm>
          <a:prstGeom prst="rect">
            <a:avLst/>
          </a:prstGeom>
          <a:noFill/>
          <a:ln>
            <a:noFill/>
          </a:ln>
        </p:spPr>
      </p:pic>
      <p:sp>
        <p:nvSpPr>
          <p:cNvPr id="573" name="Google Shape;573;p64"/>
          <p:cNvSpPr txBox="1">
            <a:spLocks noGrp="1"/>
          </p:cNvSpPr>
          <p:nvPr>
            <p:ph type="body" idx="1"/>
          </p:nvPr>
        </p:nvSpPr>
        <p:spPr>
          <a:xfrm rot="-5400000">
            <a:off x="-341700" y="3576700"/>
            <a:ext cx="1726500" cy="41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dirty="0"/>
              <a:t>PC2  (1.7%)</a:t>
            </a:r>
            <a:endParaRPr sz="1800" dirty="0"/>
          </a:p>
        </p:txBody>
      </p:sp>
    </p:spTree>
    <p:extLst>
      <p:ext uri="{BB962C8B-B14F-4D97-AF65-F5344CB8AC3E}">
        <p14:creationId xmlns:p14="http://schemas.microsoft.com/office/powerpoint/2010/main" val="4234190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5"/>
          <p:cNvSpPr txBox="1">
            <a:spLocks noGrp="1"/>
          </p:cNvSpPr>
          <p:nvPr>
            <p:ph type="title"/>
          </p:nvPr>
        </p:nvSpPr>
        <p:spPr>
          <a:xfrm>
            <a:off x="311700" y="421224"/>
            <a:ext cx="8520600" cy="96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Discriminant Analysis of </a:t>
            </a:r>
            <a:endParaRPr/>
          </a:p>
          <a:p>
            <a:pPr marL="0" lvl="0" indent="0" algn="l" rtl="0">
              <a:spcBef>
                <a:spcPts val="0"/>
              </a:spcBef>
              <a:spcAft>
                <a:spcPts val="0"/>
              </a:spcAft>
              <a:buNone/>
            </a:pPr>
            <a:r>
              <a:rPr lang="en"/>
              <a:t>Principal Components (DAPC)</a:t>
            </a:r>
            <a:endParaRPr/>
          </a:p>
        </p:txBody>
      </p:sp>
      <p:pic>
        <p:nvPicPr>
          <p:cNvPr id="579" name="Google Shape;579;p65"/>
          <p:cNvPicPr preferRelativeResize="0"/>
          <p:nvPr/>
        </p:nvPicPr>
        <p:blipFill rotWithShape="1">
          <a:blip r:embed="rId3">
            <a:alphaModFix/>
          </a:blip>
          <a:srcRect l="18144" t="1046" r="673" b="1163"/>
          <a:stretch/>
        </p:blipFill>
        <p:spPr>
          <a:xfrm>
            <a:off x="3458650" y="2353400"/>
            <a:ext cx="5642499" cy="4199800"/>
          </a:xfrm>
          <a:prstGeom prst="rect">
            <a:avLst/>
          </a:prstGeom>
          <a:noFill/>
          <a:ln>
            <a:noFill/>
          </a:ln>
        </p:spPr>
      </p:pic>
      <p:sp>
        <p:nvSpPr>
          <p:cNvPr id="580" name="Google Shape;580;p65"/>
          <p:cNvSpPr txBox="1">
            <a:spLocks noGrp="1"/>
          </p:cNvSpPr>
          <p:nvPr>
            <p:ph type="body" idx="1"/>
          </p:nvPr>
        </p:nvSpPr>
        <p:spPr>
          <a:xfrm>
            <a:off x="311700" y="1633625"/>
            <a:ext cx="3495802" cy="447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Method to summarize variation between groups while overlooking variation within groups</a:t>
            </a:r>
            <a:endParaRPr sz="2400" dirty="0"/>
          </a:p>
          <a:p>
            <a:pPr marL="457200" lvl="0" indent="0" algn="l" rtl="0">
              <a:spcBef>
                <a:spcPts val="0"/>
              </a:spcBef>
              <a:spcAft>
                <a:spcPts val="0"/>
              </a:spcAft>
              <a:buNone/>
            </a:pPr>
            <a:endParaRPr sz="2400" dirty="0"/>
          </a:p>
          <a:p>
            <a:pPr marL="457200" lvl="0" indent="-342900" algn="l" rtl="0">
              <a:spcBef>
                <a:spcPts val="0"/>
              </a:spcBef>
              <a:spcAft>
                <a:spcPts val="0"/>
              </a:spcAft>
              <a:buSzPts val="1800"/>
              <a:buChar char="-"/>
            </a:pPr>
            <a:r>
              <a:rPr lang="en" sz="2400" dirty="0"/>
              <a:t>Tests assignment back to groups</a:t>
            </a:r>
            <a:endParaRPr sz="2400" dirty="0"/>
          </a:p>
          <a:p>
            <a:pPr marL="0" lvl="0" indent="0" algn="l" rtl="0">
              <a:spcBef>
                <a:spcPts val="0"/>
              </a:spcBef>
              <a:spcAft>
                <a:spcPts val="0"/>
              </a:spcAft>
              <a:buNone/>
            </a:pPr>
            <a:endParaRPr sz="2400" dirty="0"/>
          </a:p>
          <a:p>
            <a:pPr marL="457200" lvl="0" indent="-342900" algn="l" rtl="0">
              <a:spcBef>
                <a:spcPts val="0"/>
              </a:spcBef>
              <a:spcAft>
                <a:spcPts val="0"/>
              </a:spcAft>
              <a:buSzPts val="1800"/>
              <a:buChar char="-"/>
            </a:pPr>
            <a:r>
              <a:rPr lang="en" sz="2400" dirty="0"/>
              <a:t>Assignments by DAPC </a:t>
            </a:r>
            <a:endParaRPr sz="2400" dirty="0"/>
          </a:p>
          <a:p>
            <a:pPr marL="457200" lvl="0" indent="0" algn="l" rtl="0">
              <a:spcBef>
                <a:spcPts val="0"/>
              </a:spcBef>
              <a:spcAft>
                <a:spcPts val="0"/>
              </a:spcAft>
              <a:buNone/>
            </a:pPr>
            <a:r>
              <a:rPr lang="en" sz="2400" dirty="0"/>
              <a:t>did not perform better </a:t>
            </a:r>
            <a:endParaRPr sz="2400" dirty="0"/>
          </a:p>
          <a:p>
            <a:pPr marL="457200" lvl="0" indent="0" algn="l" rtl="0">
              <a:spcBef>
                <a:spcPts val="0"/>
              </a:spcBef>
              <a:spcAft>
                <a:spcPts val="0"/>
              </a:spcAft>
              <a:buNone/>
            </a:pPr>
            <a:r>
              <a:rPr lang="en" sz="2400" dirty="0"/>
              <a:t>than random assignment</a:t>
            </a:r>
            <a:endParaRPr sz="2400" dirty="0"/>
          </a:p>
        </p:txBody>
      </p:sp>
    </p:spTree>
    <p:extLst>
      <p:ext uri="{BB962C8B-B14F-4D97-AF65-F5344CB8AC3E}">
        <p14:creationId xmlns:p14="http://schemas.microsoft.com/office/powerpoint/2010/main" val="2755040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66"/>
          <p:cNvPicPr preferRelativeResize="0"/>
          <p:nvPr/>
        </p:nvPicPr>
        <p:blipFill>
          <a:blip r:embed="rId3">
            <a:alphaModFix/>
          </a:blip>
          <a:stretch>
            <a:fillRect/>
          </a:stretch>
        </p:blipFill>
        <p:spPr>
          <a:xfrm>
            <a:off x="3487150" y="603100"/>
            <a:ext cx="5547050" cy="5830299"/>
          </a:xfrm>
          <a:prstGeom prst="rect">
            <a:avLst/>
          </a:prstGeom>
          <a:noFill/>
          <a:ln>
            <a:noFill/>
          </a:ln>
        </p:spPr>
      </p:pic>
      <p:sp>
        <p:nvSpPr>
          <p:cNvPr id="586" name="Google Shape;586;p66"/>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STRUCTURE</a:t>
            </a:r>
            <a:endParaRPr/>
          </a:p>
        </p:txBody>
      </p:sp>
      <p:sp>
        <p:nvSpPr>
          <p:cNvPr id="587" name="Google Shape;587;p66"/>
          <p:cNvSpPr txBox="1">
            <a:spLocks noGrp="1"/>
          </p:cNvSpPr>
          <p:nvPr>
            <p:ph type="body" idx="1"/>
          </p:nvPr>
        </p:nvSpPr>
        <p:spPr>
          <a:xfrm>
            <a:off x="311700" y="1633625"/>
            <a:ext cx="3175500" cy="4472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Parametric Bayesian clustering algorithm</a:t>
            </a:r>
            <a:endParaRPr sz="2400" dirty="0"/>
          </a:p>
          <a:p>
            <a:pPr marL="457200" lvl="0" indent="0" algn="l" rtl="0">
              <a:spcBef>
                <a:spcPts val="1600"/>
              </a:spcBef>
              <a:spcAft>
                <a:spcPts val="0"/>
              </a:spcAft>
              <a:buNone/>
            </a:pPr>
            <a:endParaRPr sz="2400" dirty="0"/>
          </a:p>
          <a:p>
            <a:pPr marL="457200" lvl="0" indent="-342900" algn="l" rtl="0">
              <a:spcBef>
                <a:spcPts val="1600"/>
              </a:spcBef>
              <a:spcAft>
                <a:spcPts val="0"/>
              </a:spcAft>
              <a:buSzPts val="1800"/>
              <a:buChar char="-"/>
            </a:pPr>
            <a:r>
              <a:rPr lang="en" sz="2400" dirty="0"/>
              <a:t>Found no support for more than one cluster </a:t>
            </a:r>
            <a:endParaRPr sz="2400" dirty="0"/>
          </a:p>
        </p:txBody>
      </p:sp>
    </p:spTree>
    <p:extLst>
      <p:ext uri="{BB962C8B-B14F-4D97-AF65-F5344CB8AC3E}">
        <p14:creationId xmlns:p14="http://schemas.microsoft.com/office/powerpoint/2010/main" val="173190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Life History</a:t>
            </a:r>
            <a:endParaRPr dirty="0"/>
          </a:p>
        </p:txBody>
      </p:sp>
      <p:pic>
        <p:nvPicPr>
          <p:cNvPr id="133" name="Google Shape;133;p28"/>
          <p:cNvPicPr preferRelativeResize="0"/>
          <p:nvPr/>
        </p:nvPicPr>
        <p:blipFill>
          <a:blip r:embed="rId3">
            <a:alphaModFix/>
          </a:blip>
          <a:stretch>
            <a:fillRect/>
          </a:stretch>
        </p:blipFill>
        <p:spPr>
          <a:xfrm>
            <a:off x="4722342" y="1369036"/>
            <a:ext cx="3612429" cy="3076800"/>
          </a:xfrm>
          <a:prstGeom prst="rect">
            <a:avLst/>
          </a:prstGeom>
          <a:noFill/>
          <a:ln>
            <a:noFill/>
          </a:ln>
        </p:spPr>
      </p:pic>
      <p:pic>
        <p:nvPicPr>
          <p:cNvPr id="134" name="Google Shape;134;p28" descr="Screen Shot 2017-01-18 at 1.43.53 PM.JPG"/>
          <p:cNvPicPr preferRelativeResize="0"/>
          <p:nvPr/>
        </p:nvPicPr>
        <p:blipFill>
          <a:blip r:embed="rId4">
            <a:alphaModFix/>
          </a:blip>
          <a:stretch>
            <a:fillRect/>
          </a:stretch>
        </p:blipFill>
        <p:spPr>
          <a:xfrm>
            <a:off x="0" y="4645150"/>
            <a:ext cx="4291815" cy="2104954"/>
          </a:xfrm>
          <a:prstGeom prst="rect">
            <a:avLst/>
          </a:prstGeom>
          <a:noFill/>
          <a:ln>
            <a:noFill/>
          </a:ln>
        </p:spPr>
      </p:pic>
      <p:pic>
        <p:nvPicPr>
          <p:cNvPr id="135" name="Google Shape;135;p28" descr="Screen Shot 2017-01-18 at 1.43.53 PM.JPG"/>
          <p:cNvPicPr preferRelativeResize="0"/>
          <p:nvPr/>
        </p:nvPicPr>
        <p:blipFill>
          <a:blip r:embed="rId4">
            <a:alphaModFix/>
          </a:blip>
          <a:stretch>
            <a:fillRect/>
          </a:stretch>
        </p:blipFill>
        <p:spPr>
          <a:xfrm flipH="1">
            <a:off x="3577960" y="4645152"/>
            <a:ext cx="5566040" cy="2104953"/>
          </a:xfrm>
          <a:prstGeom prst="rect">
            <a:avLst/>
          </a:prstGeom>
          <a:noFill/>
          <a:ln>
            <a:noFill/>
          </a:ln>
        </p:spPr>
      </p:pic>
      <p:pic>
        <p:nvPicPr>
          <p:cNvPr id="136" name="Google Shape;136;p28" descr="Screen Shot 2017-01-18 at 2.01.38 PM.JPG"/>
          <p:cNvPicPr preferRelativeResize="0"/>
          <p:nvPr/>
        </p:nvPicPr>
        <p:blipFill>
          <a:blip r:embed="rId5">
            <a:alphaModFix/>
          </a:blip>
          <a:stretch>
            <a:fillRect/>
          </a:stretch>
        </p:blipFill>
        <p:spPr>
          <a:xfrm>
            <a:off x="1399924" y="4746074"/>
            <a:ext cx="1500000" cy="1215300"/>
          </a:xfrm>
          <a:prstGeom prst="ellipse">
            <a:avLst/>
          </a:prstGeom>
          <a:noFill/>
          <a:ln>
            <a:noFill/>
          </a:ln>
        </p:spPr>
      </p:pic>
      <p:cxnSp>
        <p:nvCxnSpPr>
          <p:cNvPr id="137" name="Google Shape;137;p28"/>
          <p:cNvCxnSpPr>
            <a:stCxn id="136" idx="6"/>
            <a:endCxn id="138" idx="2"/>
          </p:cNvCxnSpPr>
          <p:nvPr/>
        </p:nvCxnSpPr>
        <p:spPr>
          <a:xfrm rot="10800000" flipH="1">
            <a:off x="2899924" y="5267024"/>
            <a:ext cx="652200" cy="86700"/>
          </a:xfrm>
          <a:prstGeom prst="curvedConnector3">
            <a:avLst>
              <a:gd name="adj1" fmla="val 49992"/>
            </a:avLst>
          </a:prstGeom>
          <a:noFill/>
          <a:ln w="38100" cap="flat" cmpd="sng">
            <a:solidFill>
              <a:srgbClr val="000000"/>
            </a:solidFill>
            <a:prstDash val="solid"/>
            <a:round/>
            <a:headEnd type="none" w="med" len="med"/>
            <a:tailEnd type="stealth" w="med" len="med"/>
          </a:ln>
        </p:spPr>
      </p:cxnSp>
      <p:pic>
        <p:nvPicPr>
          <p:cNvPr id="138" name="Google Shape;138;p28" descr="Screen Shot 2017-01-18 at 2.01.46 PM.JPG"/>
          <p:cNvPicPr preferRelativeResize="0"/>
          <p:nvPr/>
        </p:nvPicPr>
        <p:blipFill>
          <a:blip r:embed="rId6">
            <a:alphaModFix/>
          </a:blip>
          <a:stretch>
            <a:fillRect/>
          </a:stretch>
        </p:blipFill>
        <p:spPr>
          <a:xfrm>
            <a:off x="3552025" y="4645150"/>
            <a:ext cx="1500000" cy="1243800"/>
          </a:xfrm>
          <a:prstGeom prst="ellipse">
            <a:avLst/>
          </a:prstGeom>
          <a:noFill/>
          <a:ln>
            <a:noFill/>
          </a:ln>
        </p:spPr>
      </p:pic>
      <p:cxnSp>
        <p:nvCxnSpPr>
          <p:cNvPr id="139" name="Google Shape;139;p28"/>
          <p:cNvCxnSpPr>
            <a:stCxn id="138" idx="6"/>
          </p:cNvCxnSpPr>
          <p:nvPr/>
        </p:nvCxnSpPr>
        <p:spPr>
          <a:xfrm>
            <a:off x="5052025" y="5267050"/>
            <a:ext cx="821400" cy="308700"/>
          </a:xfrm>
          <a:prstGeom prst="curvedConnector3">
            <a:avLst>
              <a:gd name="adj1" fmla="val 43286"/>
            </a:avLst>
          </a:prstGeom>
          <a:noFill/>
          <a:ln w="38100" cap="flat" cmpd="sng">
            <a:solidFill>
              <a:srgbClr val="000000"/>
            </a:solidFill>
            <a:prstDash val="solid"/>
            <a:round/>
            <a:headEnd type="none" w="med" len="med"/>
            <a:tailEnd type="stealth" w="med" len="med"/>
          </a:ln>
        </p:spPr>
      </p:cxnSp>
      <p:pic>
        <p:nvPicPr>
          <p:cNvPr id="140" name="Google Shape;140;p28" descr="Screen Shot 2016-12-12 at 4.41.05 AM.JPG"/>
          <p:cNvPicPr preferRelativeResize="0"/>
          <p:nvPr/>
        </p:nvPicPr>
        <p:blipFill rotWithShape="1">
          <a:blip r:embed="rId7">
            <a:alphaModFix/>
          </a:blip>
          <a:srcRect l="3519" r="9144" b="13239"/>
          <a:stretch/>
        </p:blipFill>
        <p:spPr>
          <a:xfrm rot="3034305">
            <a:off x="96736" y="5723335"/>
            <a:ext cx="1306542" cy="947382"/>
          </a:xfrm>
          <a:prstGeom prst="ellipse">
            <a:avLst/>
          </a:prstGeom>
          <a:noFill/>
          <a:ln>
            <a:noFill/>
          </a:ln>
        </p:spPr>
      </p:pic>
      <p:pic>
        <p:nvPicPr>
          <p:cNvPr id="141" name="Google Shape;141;p28" descr="Screen Shot 2017-01-18 at 2.01.55 PM.JPG"/>
          <p:cNvPicPr preferRelativeResize="0"/>
          <p:nvPr/>
        </p:nvPicPr>
        <p:blipFill>
          <a:blip r:embed="rId8">
            <a:alphaModFix/>
          </a:blip>
          <a:stretch>
            <a:fillRect/>
          </a:stretch>
        </p:blipFill>
        <p:spPr>
          <a:xfrm>
            <a:off x="5806100" y="4972225"/>
            <a:ext cx="1369800" cy="1450800"/>
          </a:xfrm>
          <a:prstGeom prst="ellipse">
            <a:avLst/>
          </a:prstGeom>
          <a:noFill/>
          <a:ln>
            <a:noFill/>
          </a:ln>
        </p:spPr>
      </p:pic>
      <p:cxnSp>
        <p:nvCxnSpPr>
          <p:cNvPr id="142" name="Google Shape;142;p28"/>
          <p:cNvCxnSpPr>
            <a:stCxn id="141" idx="6"/>
            <a:endCxn id="143" idx="6"/>
          </p:cNvCxnSpPr>
          <p:nvPr/>
        </p:nvCxnSpPr>
        <p:spPr>
          <a:xfrm>
            <a:off x="7175900" y="5697625"/>
            <a:ext cx="555000" cy="346800"/>
          </a:xfrm>
          <a:prstGeom prst="curvedConnector3">
            <a:avLst>
              <a:gd name="adj1" fmla="val 27941"/>
            </a:avLst>
          </a:prstGeom>
          <a:noFill/>
          <a:ln w="38100" cap="flat" cmpd="sng">
            <a:solidFill>
              <a:srgbClr val="000000"/>
            </a:solidFill>
            <a:prstDash val="solid"/>
            <a:round/>
            <a:headEnd type="none" w="med" len="med"/>
            <a:tailEnd type="stealth" w="med" len="med"/>
          </a:ln>
        </p:spPr>
      </p:cxnSp>
      <p:pic>
        <p:nvPicPr>
          <p:cNvPr id="143" name="Google Shape;143;p28" descr="Screen Shot 2016-12-12 at 4.41.05 AM.JPG"/>
          <p:cNvPicPr preferRelativeResize="0"/>
          <p:nvPr/>
        </p:nvPicPr>
        <p:blipFill rotWithShape="1">
          <a:blip r:embed="rId7">
            <a:alphaModFix/>
          </a:blip>
          <a:srcRect l="3519" r="9144" b="13239"/>
          <a:stretch/>
        </p:blipFill>
        <p:spPr>
          <a:xfrm rot="-9920086">
            <a:off x="7711243" y="5715234"/>
            <a:ext cx="1206299" cy="963583"/>
          </a:xfrm>
          <a:prstGeom prst="ellipse">
            <a:avLst/>
          </a:prstGeom>
          <a:noFill/>
          <a:ln>
            <a:noFill/>
          </a:ln>
        </p:spPr>
      </p:pic>
      <p:sp>
        <p:nvSpPr>
          <p:cNvPr id="144" name="Google Shape;144;p28"/>
          <p:cNvSpPr/>
          <p:nvPr/>
        </p:nvSpPr>
        <p:spPr>
          <a:xfrm>
            <a:off x="966634" y="6049363"/>
            <a:ext cx="163800" cy="187800"/>
          </a:xfrm>
          <a:prstGeom prst="ellipse">
            <a:avLst/>
          </a:prstGeom>
          <a:solidFill>
            <a:srgbClr val="E6913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 name="Google Shape;145;p28"/>
          <p:cNvCxnSpPr>
            <a:stCxn id="144" idx="2"/>
            <a:endCxn id="136" idx="2"/>
          </p:cNvCxnSpPr>
          <p:nvPr/>
        </p:nvCxnSpPr>
        <p:spPr>
          <a:xfrm rot="10800000" flipH="1">
            <a:off x="966634" y="5353663"/>
            <a:ext cx="433200" cy="789600"/>
          </a:xfrm>
          <a:prstGeom prst="curvedConnector3">
            <a:avLst>
              <a:gd name="adj1" fmla="val -1139"/>
            </a:avLst>
          </a:prstGeom>
          <a:noFill/>
          <a:ln w="38100" cap="flat" cmpd="sng">
            <a:solidFill>
              <a:srgbClr val="000000"/>
            </a:solidFill>
            <a:prstDash val="solid"/>
            <a:round/>
            <a:headEnd type="none" w="med" len="med"/>
            <a:tailEnd type="stealth" w="med" len="med"/>
          </a:ln>
        </p:spPr>
      </p:cxnSp>
      <p:sp>
        <p:nvSpPr>
          <p:cNvPr id="146" name="Google Shape;146;p28"/>
          <p:cNvSpPr txBox="1"/>
          <p:nvPr/>
        </p:nvSpPr>
        <p:spPr>
          <a:xfrm>
            <a:off x="4722350" y="4099025"/>
            <a:ext cx="2677800" cy="3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highlight>
                  <a:srgbClr val="F3F3F3"/>
                </a:highlight>
                <a:latin typeface="Open Sans"/>
                <a:ea typeface="Open Sans"/>
                <a:cs typeface="Open Sans"/>
                <a:sym typeface="Open Sans"/>
              </a:rPr>
              <a:t>Photo credit: NOAA NMFS</a:t>
            </a:r>
            <a:endParaRPr sz="1400" dirty="0">
              <a:highlight>
                <a:srgbClr val="F3F3F3"/>
              </a:highlight>
              <a:latin typeface="Open Sans"/>
              <a:ea typeface="Open Sans"/>
              <a:cs typeface="Open Sans"/>
              <a:sym typeface="Open Sans"/>
            </a:endParaRPr>
          </a:p>
        </p:txBody>
      </p:sp>
      <p:sp>
        <p:nvSpPr>
          <p:cNvPr id="147" name="Google Shape;147;p28"/>
          <p:cNvSpPr txBox="1">
            <a:spLocks noGrp="1"/>
          </p:cNvSpPr>
          <p:nvPr>
            <p:ph type="body" idx="1"/>
          </p:nvPr>
        </p:nvSpPr>
        <p:spPr>
          <a:xfrm>
            <a:off x="443825" y="1201300"/>
            <a:ext cx="4291800" cy="5103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Long pelagic larval duration</a:t>
            </a:r>
            <a:endParaRPr sz="2400" dirty="0"/>
          </a:p>
          <a:p>
            <a:pPr marL="457200" lvl="0" indent="0" algn="l" rtl="0">
              <a:spcBef>
                <a:spcPts val="0"/>
              </a:spcBef>
              <a:spcAft>
                <a:spcPts val="0"/>
              </a:spcAft>
              <a:buNone/>
            </a:pPr>
            <a:endParaRPr sz="2400" dirty="0"/>
          </a:p>
          <a:p>
            <a:pPr marL="457200" lvl="0" indent="-342900" algn="l" rtl="0">
              <a:spcBef>
                <a:spcPts val="0"/>
              </a:spcBef>
              <a:spcAft>
                <a:spcPts val="0"/>
              </a:spcAft>
              <a:buSzPts val="1800"/>
              <a:buChar char="-"/>
            </a:pPr>
            <a:r>
              <a:rPr lang="en" sz="2400" dirty="0"/>
              <a:t>Possibly advected by currents</a:t>
            </a:r>
            <a:endParaRPr sz="2400" dirty="0"/>
          </a:p>
          <a:p>
            <a:pPr marL="457200" lvl="0" indent="0" algn="l" rtl="0">
              <a:spcBef>
                <a:spcPts val="0"/>
              </a:spcBef>
              <a:spcAft>
                <a:spcPts val="0"/>
              </a:spcAft>
              <a:buNone/>
            </a:pPr>
            <a:endParaRPr sz="2400" dirty="0"/>
          </a:p>
          <a:p>
            <a:pPr marL="457200" lvl="0" indent="-342900" algn="l" rtl="0">
              <a:spcBef>
                <a:spcPts val="0"/>
              </a:spcBef>
              <a:spcAft>
                <a:spcPts val="0"/>
              </a:spcAft>
              <a:buSzPts val="1800"/>
              <a:buChar char="-"/>
            </a:pPr>
            <a:r>
              <a:rPr lang="en" sz="2400" dirty="0"/>
              <a:t>Need to settle in suitable habitat</a:t>
            </a:r>
            <a:endParaRPr sz="2400" dirty="0"/>
          </a:p>
          <a:p>
            <a:pPr marL="457200" lvl="0" indent="0" algn="l" rtl="0">
              <a:spcBef>
                <a:spcPts val="0"/>
              </a:spcBef>
              <a:spcAft>
                <a:spcPts val="0"/>
              </a:spcAft>
              <a:buNone/>
            </a:pPr>
            <a:endParaRPr sz="2400" dirty="0"/>
          </a:p>
          <a:p>
            <a:pPr marL="457200" lvl="0" indent="-342900" algn="l" rtl="0">
              <a:spcBef>
                <a:spcPts val="0"/>
              </a:spcBef>
              <a:spcAft>
                <a:spcPts val="0"/>
              </a:spcAft>
              <a:buSzPts val="1800"/>
              <a:buChar char="-"/>
            </a:pPr>
            <a:r>
              <a:rPr lang="en" sz="2400" dirty="0"/>
              <a:t>Juveniles vulnerable to predation</a:t>
            </a:r>
            <a:endParaRPr sz="2400" dirty="0"/>
          </a:p>
        </p:txBody>
      </p:sp>
    </p:spTree>
    <p:extLst>
      <p:ext uri="{BB962C8B-B14F-4D97-AF65-F5344CB8AC3E}">
        <p14:creationId xmlns:p14="http://schemas.microsoft.com/office/powerpoint/2010/main" val="413596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7"/>
          <p:cNvSpPr txBox="1">
            <a:spLocks noGrp="1"/>
          </p:cNvSpPr>
          <p:nvPr>
            <p:ph type="title"/>
          </p:nvPr>
        </p:nvSpPr>
        <p:spPr>
          <a:xfrm>
            <a:off x="311700" y="628113"/>
            <a:ext cx="3125100" cy="144053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does all of this mean?</a:t>
            </a:r>
            <a:endParaRPr dirty="0"/>
          </a:p>
        </p:txBody>
      </p:sp>
      <p:pic>
        <p:nvPicPr>
          <p:cNvPr id="593" name="Google Shape;593;p67" descr="Screen Shot 2016-12-11 at 2.31.58 PM.JPG"/>
          <p:cNvPicPr preferRelativeResize="0"/>
          <p:nvPr/>
        </p:nvPicPr>
        <p:blipFill>
          <a:blip r:embed="rId3">
            <a:alphaModFix/>
          </a:blip>
          <a:stretch>
            <a:fillRect/>
          </a:stretch>
        </p:blipFill>
        <p:spPr>
          <a:xfrm>
            <a:off x="3644225" y="2698331"/>
            <a:ext cx="4930189" cy="3323473"/>
          </a:xfrm>
          <a:prstGeom prst="rect">
            <a:avLst/>
          </a:prstGeom>
          <a:noFill/>
          <a:ln>
            <a:noFill/>
          </a:ln>
        </p:spPr>
      </p:pic>
      <p:sp>
        <p:nvSpPr>
          <p:cNvPr id="594" name="Google Shape;594;p67"/>
          <p:cNvSpPr/>
          <p:nvPr/>
        </p:nvSpPr>
        <p:spPr>
          <a:xfrm>
            <a:off x="4061690" y="6204587"/>
            <a:ext cx="4177200" cy="100800"/>
          </a:xfrm>
          <a:prstGeom prst="leftRightArrow">
            <a:avLst>
              <a:gd name="adj1" fmla="val 59479"/>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7"/>
          <p:cNvSpPr txBox="1"/>
          <p:nvPr/>
        </p:nvSpPr>
        <p:spPr>
          <a:xfrm>
            <a:off x="4192075" y="6342575"/>
            <a:ext cx="4177200" cy="4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err="1"/>
              <a:t>Fst</a:t>
            </a:r>
            <a:r>
              <a:rPr lang="en" dirty="0"/>
              <a:t> ≈ 1			            </a:t>
            </a:r>
            <a:r>
              <a:rPr lang="en" dirty="0" err="1"/>
              <a:t>Fst</a:t>
            </a:r>
            <a:r>
              <a:rPr lang="en" dirty="0"/>
              <a:t> ≈ 0</a:t>
            </a:r>
            <a:endParaRPr dirty="0"/>
          </a:p>
        </p:txBody>
      </p:sp>
      <p:pic>
        <p:nvPicPr>
          <p:cNvPr id="596" name="Google Shape;596;p67" descr="Screen Shot 2016-12-12 at 8.15.22 AM.JPG"/>
          <p:cNvPicPr preferRelativeResize="0"/>
          <p:nvPr/>
        </p:nvPicPr>
        <p:blipFill>
          <a:blip r:embed="rId4">
            <a:alphaModFix/>
          </a:blip>
          <a:stretch>
            <a:fillRect/>
          </a:stretch>
        </p:blipFill>
        <p:spPr>
          <a:xfrm>
            <a:off x="3644225" y="448001"/>
            <a:ext cx="4930199" cy="2134125"/>
          </a:xfrm>
          <a:prstGeom prst="rect">
            <a:avLst/>
          </a:prstGeom>
          <a:noFill/>
          <a:ln>
            <a:noFill/>
          </a:ln>
        </p:spPr>
      </p:pic>
      <p:sp>
        <p:nvSpPr>
          <p:cNvPr id="597" name="Google Shape;597;p67"/>
          <p:cNvSpPr txBox="1"/>
          <p:nvPr/>
        </p:nvSpPr>
        <p:spPr>
          <a:xfrm rot="-5400000">
            <a:off x="7529501" y="4407205"/>
            <a:ext cx="2607900" cy="6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Cowen et al. (2007) </a:t>
            </a:r>
            <a:r>
              <a:rPr lang="en" sz="1200" i="1"/>
              <a:t>Oceanography</a:t>
            </a:r>
            <a:endParaRPr sz="1200" i="1"/>
          </a:p>
        </p:txBody>
      </p:sp>
      <p:sp>
        <p:nvSpPr>
          <p:cNvPr id="598" name="Google Shape;598;p67"/>
          <p:cNvSpPr txBox="1"/>
          <p:nvPr/>
        </p:nvSpPr>
        <p:spPr>
          <a:xfrm rot="-5400000">
            <a:off x="7498750" y="1021625"/>
            <a:ext cx="2560800" cy="6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Waples &amp; Gaggioti, (2006) </a:t>
            </a:r>
            <a:r>
              <a:rPr lang="en" sz="1200" i="1">
                <a:latin typeface="Open Sans"/>
                <a:ea typeface="Open Sans"/>
                <a:cs typeface="Open Sans"/>
                <a:sym typeface="Open Sans"/>
              </a:rPr>
              <a:t>Mol</a:t>
            </a:r>
            <a:r>
              <a:rPr lang="en" sz="1200">
                <a:latin typeface="Open Sans"/>
                <a:ea typeface="Open Sans"/>
                <a:cs typeface="Open Sans"/>
                <a:sym typeface="Open Sans"/>
              </a:rPr>
              <a:t> </a:t>
            </a:r>
            <a:r>
              <a:rPr lang="en" sz="1200" i="1">
                <a:latin typeface="Open Sans"/>
                <a:ea typeface="Open Sans"/>
                <a:cs typeface="Open Sans"/>
                <a:sym typeface="Open Sans"/>
              </a:rPr>
              <a:t>Eco</a:t>
            </a:r>
            <a:endParaRPr sz="1200" i="1">
              <a:latin typeface="Open Sans"/>
              <a:ea typeface="Open Sans"/>
              <a:cs typeface="Open Sans"/>
              <a:sym typeface="Open Sans"/>
            </a:endParaRPr>
          </a:p>
        </p:txBody>
      </p:sp>
      <p:sp>
        <p:nvSpPr>
          <p:cNvPr id="599" name="Google Shape;599;p67"/>
          <p:cNvSpPr txBox="1">
            <a:spLocks noGrp="1"/>
          </p:cNvSpPr>
          <p:nvPr>
            <p:ph type="body" idx="1"/>
          </p:nvPr>
        </p:nvSpPr>
        <p:spPr>
          <a:xfrm>
            <a:off x="208050" y="2698325"/>
            <a:ext cx="3332400" cy="3915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Could not reject panmixia</a:t>
            </a:r>
            <a:endParaRPr sz="2400" dirty="0"/>
          </a:p>
          <a:p>
            <a:pPr marL="457200" lvl="0" indent="-381000" algn="l" rtl="0">
              <a:spcBef>
                <a:spcPts val="1000"/>
              </a:spcBef>
              <a:spcAft>
                <a:spcPts val="0"/>
              </a:spcAft>
              <a:buSzPts val="2400"/>
              <a:buChar char="-"/>
            </a:pPr>
            <a:r>
              <a:rPr lang="en" sz="2400" dirty="0"/>
              <a:t>Other panmictic species in AK</a:t>
            </a:r>
            <a:endParaRPr sz="2400" dirty="0"/>
          </a:p>
          <a:p>
            <a:pPr marL="457200" lvl="0" indent="-381000" algn="l" rtl="0">
              <a:spcBef>
                <a:spcPts val="1000"/>
              </a:spcBef>
              <a:spcAft>
                <a:spcPts val="1000"/>
              </a:spcAft>
              <a:buSzPts val="2400"/>
              <a:buChar char="-"/>
            </a:pPr>
            <a:r>
              <a:rPr lang="en" sz="2400" dirty="0"/>
              <a:t>Allozyme differentiation? </a:t>
            </a:r>
            <a:endParaRPr sz="2400" dirty="0"/>
          </a:p>
        </p:txBody>
      </p:sp>
    </p:spTree>
    <p:extLst>
      <p:ext uri="{BB962C8B-B14F-4D97-AF65-F5344CB8AC3E}">
        <p14:creationId xmlns:p14="http://schemas.microsoft.com/office/powerpoint/2010/main" val="968504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9"/>
          <p:cNvSpPr txBox="1">
            <a:spLocks noGrp="1"/>
          </p:cNvSpPr>
          <p:nvPr>
            <p:ph type="title"/>
          </p:nvPr>
        </p:nvSpPr>
        <p:spPr>
          <a:xfrm>
            <a:off x="311700" y="421221"/>
            <a:ext cx="6317700" cy="124815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How are genetic insights relevant to management? </a:t>
            </a:r>
            <a:endParaRPr dirty="0"/>
          </a:p>
        </p:txBody>
      </p:sp>
      <p:pic>
        <p:nvPicPr>
          <p:cNvPr id="614" name="Google Shape;614;p69"/>
          <p:cNvPicPr preferRelativeResize="0"/>
          <p:nvPr/>
        </p:nvPicPr>
        <p:blipFill rotWithShape="1">
          <a:blip r:embed="rId3">
            <a:alphaModFix/>
          </a:blip>
          <a:srcRect l="9526" t="76197"/>
          <a:stretch/>
        </p:blipFill>
        <p:spPr>
          <a:xfrm>
            <a:off x="6629400" y="3875306"/>
            <a:ext cx="2514600" cy="1660220"/>
          </a:xfrm>
          <a:prstGeom prst="rect">
            <a:avLst/>
          </a:prstGeom>
          <a:noFill/>
          <a:ln>
            <a:noFill/>
          </a:ln>
        </p:spPr>
      </p:pic>
      <p:pic>
        <p:nvPicPr>
          <p:cNvPr id="615" name="Google Shape;615;p69"/>
          <p:cNvPicPr preferRelativeResize="0"/>
          <p:nvPr/>
        </p:nvPicPr>
        <p:blipFill>
          <a:blip r:embed="rId4">
            <a:alphaModFix/>
          </a:blip>
          <a:stretch>
            <a:fillRect/>
          </a:stretch>
        </p:blipFill>
        <p:spPr>
          <a:xfrm>
            <a:off x="311700" y="2105252"/>
            <a:ext cx="6141074" cy="3120175"/>
          </a:xfrm>
          <a:prstGeom prst="rect">
            <a:avLst/>
          </a:prstGeom>
          <a:noFill/>
          <a:ln>
            <a:noFill/>
          </a:ln>
        </p:spPr>
      </p:pic>
      <p:pic>
        <p:nvPicPr>
          <p:cNvPr id="616" name="Google Shape;616;p69"/>
          <p:cNvPicPr preferRelativeResize="0"/>
          <p:nvPr/>
        </p:nvPicPr>
        <p:blipFill rotWithShape="1">
          <a:blip r:embed="rId3">
            <a:alphaModFix/>
          </a:blip>
          <a:srcRect l="9526" b="49243"/>
          <a:stretch/>
        </p:blipFill>
        <p:spPr>
          <a:xfrm>
            <a:off x="6629400" y="335200"/>
            <a:ext cx="2514600" cy="3540105"/>
          </a:xfrm>
          <a:prstGeom prst="rect">
            <a:avLst/>
          </a:prstGeom>
          <a:noFill/>
          <a:ln>
            <a:noFill/>
          </a:ln>
        </p:spPr>
      </p:pic>
      <p:sp>
        <p:nvSpPr>
          <p:cNvPr id="617" name="Google Shape;617;p69"/>
          <p:cNvSpPr txBox="1"/>
          <p:nvPr/>
        </p:nvSpPr>
        <p:spPr>
          <a:xfrm>
            <a:off x="603450" y="5232754"/>
            <a:ext cx="57342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err="1">
                <a:latin typeface="Open Sans"/>
                <a:ea typeface="Open Sans"/>
                <a:cs typeface="Open Sans"/>
                <a:sym typeface="Open Sans"/>
              </a:rPr>
              <a:t>Knutsen</a:t>
            </a:r>
            <a:r>
              <a:rPr lang="en" sz="1800" b="1" dirty="0">
                <a:latin typeface="Open Sans"/>
                <a:ea typeface="Open Sans"/>
                <a:cs typeface="Open Sans"/>
                <a:sym typeface="Open Sans"/>
              </a:rPr>
              <a:t> et al. (2011) </a:t>
            </a:r>
            <a:r>
              <a:rPr lang="en" sz="1800" b="1" i="1" dirty="0" err="1">
                <a:latin typeface="Open Sans"/>
                <a:ea typeface="Open Sans"/>
                <a:cs typeface="Open Sans"/>
                <a:sym typeface="Open Sans"/>
              </a:rPr>
              <a:t>Mol</a:t>
            </a:r>
            <a:r>
              <a:rPr lang="en" sz="1800" b="1" i="1" dirty="0">
                <a:latin typeface="Open Sans"/>
                <a:ea typeface="Open Sans"/>
                <a:cs typeface="Open Sans"/>
                <a:sym typeface="Open Sans"/>
              </a:rPr>
              <a:t> Eco</a:t>
            </a:r>
            <a:endParaRPr sz="1800" b="1" i="1" dirty="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en" sz="1800" dirty="0">
                <a:latin typeface="Open Sans"/>
                <a:ea typeface="Open Sans"/>
                <a:cs typeface="Open Sans"/>
                <a:sym typeface="Open Sans"/>
              </a:rPr>
              <a:t>Low but significant F</a:t>
            </a:r>
            <a:r>
              <a:rPr lang="en" sz="1100" dirty="0">
                <a:latin typeface="Open Sans"/>
                <a:ea typeface="Open Sans"/>
                <a:cs typeface="Open Sans"/>
                <a:sym typeface="Open Sans"/>
              </a:rPr>
              <a:t>ST</a:t>
            </a:r>
            <a:r>
              <a:rPr lang="en" sz="1800" dirty="0">
                <a:latin typeface="Open Sans"/>
                <a:ea typeface="Open Sans"/>
                <a:cs typeface="Open Sans"/>
                <a:sym typeface="Open Sans"/>
              </a:rPr>
              <a:t> in Atlantic Cod matched spatial movement patterns</a:t>
            </a:r>
            <a:endParaRPr sz="1800" dirty="0">
              <a:latin typeface="Open Sans"/>
              <a:ea typeface="Open Sans"/>
              <a:cs typeface="Open Sans"/>
              <a:sym typeface="Open Sans"/>
            </a:endParaRPr>
          </a:p>
        </p:txBody>
      </p:sp>
      <p:sp>
        <p:nvSpPr>
          <p:cNvPr id="618" name="Google Shape;618;p69"/>
          <p:cNvSpPr txBox="1"/>
          <p:nvPr/>
        </p:nvSpPr>
        <p:spPr>
          <a:xfrm>
            <a:off x="6629400" y="5642725"/>
            <a:ext cx="2514600" cy="102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Spies et al. (2015) </a:t>
            </a:r>
            <a:r>
              <a:rPr lang="en" sz="1800" b="1" i="1">
                <a:latin typeface="Open Sans"/>
                <a:ea typeface="Open Sans"/>
                <a:cs typeface="Open Sans"/>
                <a:sym typeface="Open Sans"/>
              </a:rPr>
              <a:t>CAN Jour Fish Aqu Sci</a:t>
            </a:r>
            <a:endParaRPr sz="1800" b="1" i="1">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p:txBody>
      </p:sp>
    </p:spTree>
    <p:extLst>
      <p:ext uri="{BB962C8B-B14F-4D97-AF65-F5344CB8AC3E}">
        <p14:creationId xmlns:p14="http://schemas.microsoft.com/office/powerpoint/2010/main" val="1821398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0"/>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Takeaways</a:t>
            </a:r>
            <a:endParaRPr/>
          </a:p>
        </p:txBody>
      </p:sp>
      <p:sp>
        <p:nvSpPr>
          <p:cNvPr id="624" name="Google Shape;624;p70"/>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Observed heterozygosity is within range of marine species, but significantly lower than expectations under Hardy-Weinberg assumptions</a:t>
            </a:r>
            <a:endParaRPr sz="2400" dirty="0"/>
          </a:p>
          <a:p>
            <a:pPr marL="457200" lvl="0" indent="0" algn="l" rtl="0">
              <a:spcBef>
                <a:spcPts val="1600"/>
              </a:spcBef>
              <a:spcAft>
                <a:spcPts val="0"/>
              </a:spcAft>
              <a:buNone/>
            </a:pPr>
            <a:endParaRPr sz="800" dirty="0"/>
          </a:p>
          <a:p>
            <a:pPr marL="457200" lvl="0" indent="-381000" algn="l" rtl="0">
              <a:spcBef>
                <a:spcPts val="1600"/>
              </a:spcBef>
              <a:spcAft>
                <a:spcPts val="0"/>
              </a:spcAft>
              <a:buSzPts val="2400"/>
              <a:buChar char="-"/>
            </a:pPr>
            <a:r>
              <a:rPr lang="en" sz="2400" dirty="0"/>
              <a:t>Did not detect significant genetic differentiation between sampling regions</a:t>
            </a:r>
            <a:endParaRPr sz="2400" dirty="0"/>
          </a:p>
          <a:p>
            <a:pPr marL="457200" lvl="0" indent="0" algn="l" rtl="0">
              <a:spcBef>
                <a:spcPts val="1600"/>
              </a:spcBef>
              <a:spcAft>
                <a:spcPts val="0"/>
              </a:spcAft>
              <a:buNone/>
            </a:pPr>
            <a:endParaRPr sz="800" dirty="0"/>
          </a:p>
          <a:p>
            <a:pPr marL="457200" lvl="0" indent="-381000" algn="l" rtl="0">
              <a:spcBef>
                <a:spcPts val="1600"/>
              </a:spcBef>
              <a:spcAft>
                <a:spcPts val="0"/>
              </a:spcAft>
              <a:buSzPts val="2400"/>
              <a:buChar char="-"/>
            </a:pPr>
            <a:r>
              <a:rPr lang="en" sz="2400" dirty="0"/>
              <a:t>Clustering analyses did not support subpopulation partitioning</a:t>
            </a:r>
            <a:endParaRPr sz="2400" dirty="0"/>
          </a:p>
        </p:txBody>
      </p:sp>
    </p:spTree>
    <p:extLst>
      <p:ext uri="{BB962C8B-B14F-4D97-AF65-F5344CB8AC3E}">
        <p14:creationId xmlns:p14="http://schemas.microsoft.com/office/powerpoint/2010/main" val="735300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2"/>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Acknowledgements &amp; funding</a:t>
            </a:r>
            <a:endParaRPr/>
          </a:p>
        </p:txBody>
      </p:sp>
      <p:sp>
        <p:nvSpPr>
          <p:cNvPr id="636" name="Google Shape;636;p72"/>
          <p:cNvSpPr txBox="1"/>
          <p:nvPr/>
        </p:nvSpPr>
        <p:spPr>
          <a:xfrm>
            <a:off x="7650" y="5920175"/>
            <a:ext cx="4957800" cy="71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00">
                <a:latin typeface="Helvetica Neue"/>
                <a:ea typeface="Helvetica Neue"/>
                <a:cs typeface="Helvetica Neue"/>
                <a:sym typeface="Helvetica Neue"/>
              </a:rPr>
              <a:t>Research reported in this publication was supported by the National Institute Of General Medical Sciences of the National Institutes of Health under Award Numbers UL1GM118991, TL4GM118992, or RL5GM118990. The content is solely the responsibility of the authors and does not necessarily represent the official views of the National Institutes of Health. BLaST is supported by the NIH with the linked awards; TL4GM118992, RL5GM118990, UL1GM118991. UA is an AA/EEO employer and educational institution and prohibits illegal discrimination against any individual: www.alaska.edu/titleIXcompliance/nondiscrimination</a:t>
            </a:r>
            <a:endParaRPr sz="600">
              <a:latin typeface="Open Sans"/>
              <a:ea typeface="Open Sans"/>
              <a:cs typeface="Open Sans"/>
              <a:sym typeface="Open Sans"/>
            </a:endParaRPr>
          </a:p>
        </p:txBody>
      </p:sp>
      <p:pic>
        <p:nvPicPr>
          <p:cNvPr id="637" name="Google Shape;637;p72"/>
          <p:cNvPicPr preferRelativeResize="0"/>
          <p:nvPr/>
        </p:nvPicPr>
        <p:blipFill rotWithShape="1">
          <a:blip r:embed="rId3">
            <a:alphaModFix/>
          </a:blip>
          <a:srcRect/>
          <a:stretch/>
        </p:blipFill>
        <p:spPr>
          <a:xfrm>
            <a:off x="228521" y="2684538"/>
            <a:ext cx="2359823" cy="944325"/>
          </a:xfrm>
          <a:prstGeom prst="rect">
            <a:avLst/>
          </a:prstGeom>
          <a:noFill/>
          <a:ln>
            <a:noFill/>
          </a:ln>
        </p:spPr>
      </p:pic>
      <p:pic>
        <p:nvPicPr>
          <p:cNvPr id="638" name="Google Shape;638;p72"/>
          <p:cNvPicPr preferRelativeResize="0"/>
          <p:nvPr/>
        </p:nvPicPr>
        <p:blipFill rotWithShape="1">
          <a:blip r:embed="rId4">
            <a:alphaModFix/>
          </a:blip>
          <a:srcRect/>
          <a:stretch/>
        </p:blipFill>
        <p:spPr>
          <a:xfrm>
            <a:off x="2713476" y="2619788"/>
            <a:ext cx="1012124" cy="987425"/>
          </a:xfrm>
          <a:prstGeom prst="rect">
            <a:avLst/>
          </a:prstGeom>
          <a:noFill/>
          <a:ln>
            <a:noFill/>
          </a:ln>
        </p:spPr>
      </p:pic>
      <p:pic>
        <p:nvPicPr>
          <p:cNvPr id="639" name="Google Shape;639;p72"/>
          <p:cNvPicPr preferRelativeResize="0"/>
          <p:nvPr/>
        </p:nvPicPr>
        <p:blipFill rotWithShape="1">
          <a:blip r:embed="rId5">
            <a:alphaModFix/>
          </a:blip>
          <a:srcRect/>
          <a:stretch/>
        </p:blipFill>
        <p:spPr>
          <a:xfrm>
            <a:off x="180562" y="3699287"/>
            <a:ext cx="2817813" cy="773112"/>
          </a:xfrm>
          <a:prstGeom prst="rect">
            <a:avLst/>
          </a:prstGeom>
          <a:noFill/>
          <a:ln>
            <a:noFill/>
          </a:ln>
        </p:spPr>
      </p:pic>
      <p:pic>
        <p:nvPicPr>
          <p:cNvPr id="640" name="Google Shape;640;p72"/>
          <p:cNvPicPr preferRelativeResize="0"/>
          <p:nvPr/>
        </p:nvPicPr>
        <p:blipFill rotWithShape="1">
          <a:blip r:embed="rId6">
            <a:alphaModFix/>
          </a:blip>
          <a:srcRect/>
          <a:stretch/>
        </p:blipFill>
        <p:spPr>
          <a:xfrm>
            <a:off x="101200" y="4894845"/>
            <a:ext cx="1105925" cy="1100630"/>
          </a:xfrm>
          <a:prstGeom prst="rect">
            <a:avLst/>
          </a:prstGeom>
          <a:noFill/>
          <a:ln>
            <a:noFill/>
          </a:ln>
        </p:spPr>
      </p:pic>
      <p:pic>
        <p:nvPicPr>
          <p:cNvPr id="641" name="Google Shape;641;p72"/>
          <p:cNvPicPr preferRelativeResize="0"/>
          <p:nvPr/>
        </p:nvPicPr>
        <p:blipFill rotWithShape="1">
          <a:blip r:embed="rId7">
            <a:alphaModFix/>
          </a:blip>
          <a:srcRect/>
          <a:stretch/>
        </p:blipFill>
        <p:spPr>
          <a:xfrm>
            <a:off x="3073812" y="3693862"/>
            <a:ext cx="2041524" cy="714375"/>
          </a:xfrm>
          <a:prstGeom prst="rect">
            <a:avLst/>
          </a:prstGeom>
          <a:noFill/>
          <a:ln>
            <a:noFill/>
          </a:ln>
        </p:spPr>
      </p:pic>
      <p:pic>
        <p:nvPicPr>
          <p:cNvPr id="642" name="Google Shape;642;p72"/>
          <p:cNvPicPr preferRelativeResize="0"/>
          <p:nvPr/>
        </p:nvPicPr>
        <p:blipFill rotWithShape="1">
          <a:blip r:embed="rId8">
            <a:alphaModFix/>
          </a:blip>
          <a:srcRect/>
          <a:stretch/>
        </p:blipFill>
        <p:spPr>
          <a:xfrm>
            <a:off x="1482425" y="1192475"/>
            <a:ext cx="1105925" cy="1139225"/>
          </a:xfrm>
          <a:prstGeom prst="rect">
            <a:avLst/>
          </a:prstGeom>
          <a:noFill/>
          <a:ln>
            <a:noFill/>
          </a:ln>
        </p:spPr>
      </p:pic>
      <p:pic>
        <p:nvPicPr>
          <p:cNvPr id="643" name="Google Shape;643;p72"/>
          <p:cNvPicPr preferRelativeResize="0"/>
          <p:nvPr/>
        </p:nvPicPr>
        <p:blipFill>
          <a:blip r:embed="rId9">
            <a:alphaModFix/>
          </a:blip>
          <a:stretch>
            <a:fillRect/>
          </a:stretch>
        </p:blipFill>
        <p:spPr>
          <a:xfrm>
            <a:off x="1093373" y="4921361"/>
            <a:ext cx="1105924" cy="1052563"/>
          </a:xfrm>
          <a:prstGeom prst="rect">
            <a:avLst/>
          </a:prstGeom>
          <a:noFill/>
          <a:ln>
            <a:noFill/>
          </a:ln>
        </p:spPr>
      </p:pic>
      <p:pic>
        <p:nvPicPr>
          <p:cNvPr id="644" name="Google Shape;644;p72"/>
          <p:cNvPicPr preferRelativeResize="0"/>
          <p:nvPr/>
        </p:nvPicPr>
        <p:blipFill>
          <a:blip r:embed="rId10">
            <a:alphaModFix/>
          </a:blip>
          <a:stretch>
            <a:fillRect/>
          </a:stretch>
        </p:blipFill>
        <p:spPr>
          <a:xfrm>
            <a:off x="2147625" y="5008049"/>
            <a:ext cx="2817826" cy="939275"/>
          </a:xfrm>
          <a:prstGeom prst="rect">
            <a:avLst/>
          </a:prstGeom>
          <a:noFill/>
          <a:ln>
            <a:noFill/>
          </a:ln>
        </p:spPr>
      </p:pic>
      <p:sp>
        <p:nvSpPr>
          <p:cNvPr id="645" name="Google Shape;645;p72"/>
          <p:cNvSpPr txBox="1"/>
          <p:nvPr/>
        </p:nvSpPr>
        <p:spPr>
          <a:xfrm>
            <a:off x="101200" y="4511035"/>
            <a:ext cx="72273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155CC"/>
                </a:solidFill>
              </a:rPr>
              <a:t>Northern Gulf of Alaska Applied Research Award donation </a:t>
            </a:r>
            <a:endParaRPr sz="1800" b="1">
              <a:solidFill>
                <a:srgbClr val="1155CC"/>
              </a:solidFill>
            </a:endParaRPr>
          </a:p>
        </p:txBody>
      </p:sp>
      <p:sp>
        <p:nvSpPr>
          <p:cNvPr id="646" name="Google Shape;646;p72"/>
          <p:cNvSpPr txBox="1"/>
          <p:nvPr/>
        </p:nvSpPr>
        <p:spPr>
          <a:xfrm>
            <a:off x="6857950" y="1169725"/>
            <a:ext cx="2286000" cy="15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Open Sans"/>
                <a:ea typeface="Open Sans"/>
                <a:cs typeface="Open Sans"/>
                <a:sym typeface="Open Sans"/>
              </a:rPr>
              <a:t>Thesis committee:</a:t>
            </a:r>
            <a:endParaRPr b="1">
              <a:latin typeface="Open Sans"/>
              <a:ea typeface="Open Sans"/>
              <a:cs typeface="Open Sans"/>
              <a:sym typeface="Open Sans"/>
            </a:endParaRPr>
          </a:p>
          <a:p>
            <a:pPr marL="0" lvl="0" indent="0" algn="l" rtl="0">
              <a:spcBef>
                <a:spcPts val="400"/>
              </a:spcBef>
              <a:spcAft>
                <a:spcPts val="0"/>
              </a:spcAft>
              <a:buNone/>
            </a:pPr>
            <a:r>
              <a:rPr lang="en" sz="1800">
                <a:latin typeface="Open Sans"/>
                <a:ea typeface="Open Sans"/>
                <a:cs typeface="Open Sans"/>
                <a:sym typeface="Open Sans"/>
              </a:rPr>
              <a:t>J. Andrés López</a:t>
            </a:r>
            <a:r>
              <a:rPr lang="en" sz="1800" baseline="30000">
                <a:latin typeface="Open Sans"/>
                <a:ea typeface="Open Sans"/>
                <a:cs typeface="Open Sans"/>
                <a:sym typeface="Open Sans"/>
              </a:rPr>
              <a:t>1,2</a:t>
            </a:r>
            <a:r>
              <a:rPr lang="en" sz="1800">
                <a:latin typeface="Open Sans"/>
                <a:ea typeface="Open Sans"/>
                <a:cs typeface="Open Sans"/>
                <a:sym typeface="Open Sans"/>
              </a:rPr>
              <a:t> </a:t>
            </a:r>
            <a:endParaRPr>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Sarah Hardy</a:t>
            </a:r>
            <a:r>
              <a:rPr lang="en" sz="1800" baseline="30000">
                <a:latin typeface="Open Sans"/>
                <a:ea typeface="Open Sans"/>
                <a:cs typeface="Open Sans"/>
                <a:sym typeface="Open Sans"/>
              </a:rPr>
              <a:t>1</a:t>
            </a:r>
            <a:endParaRPr>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Ginny Eckert</a:t>
            </a:r>
            <a:r>
              <a:rPr lang="en" sz="1800" baseline="30000">
                <a:latin typeface="Open Sans"/>
                <a:ea typeface="Open Sans"/>
                <a:cs typeface="Open Sans"/>
                <a:sym typeface="Open Sans"/>
              </a:rPr>
              <a:t>1</a:t>
            </a:r>
            <a:endParaRPr>
              <a:latin typeface="Open Sans"/>
              <a:ea typeface="Open Sans"/>
              <a:cs typeface="Open Sans"/>
              <a:sym typeface="Open Sans"/>
            </a:endParaRPr>
          </a:p>
          <a:p>
            <a:pPr marL="0" lvl="0" indent="0" algn="l" rtl="0">
              <a:spcBef>
                <a:spcPts val="0"/>
              </a:spcBef>
              <a:spcAft>
                <a:spcPts val="0"/>
              </a:spcAft>
              <a:buNone/>
            </a:pPr>
            <a:endParaRPr sz="1800" baseline="30000">
              <a:solidFill>
                <a:srgbClr val="595959"/>
              </a:solidFill>
            </a:endParaRPr>
          </a:p>
        </p:txBody>
      </p:sp>
      <p:pic>
        <p:nvPicPr>
          <p:cNvPr id="647" name="Google Shape;647;p72" descr="MOTN_logo_PMS5265_mac.eps"/>
          <p:cNvPicPr preferRelativeResize="0"/>
          <p:nvPr/>
        </p:nvPicPr>
        <p:blipFill rotWithShape="1">
          <a:blip r:embed="rId11">
            <a:alphaModFix/>
          </a:blip>
          <a:srcRect/>
          <a:stretch/>
        </p:blipFill>
        <p:spPr>
          <a:xfrm>
            <a:off x="8428900" y="2536375"/>
            <a:ext cx="590549" cy="874713"/>
          </a:xfrm>
          <a:prstGeom prst="rect">
            <a:avLst/>
          </a:prstGeom>
          <a:noFill/>
          <a:ln>
            <a:noFill/>
          </a:ln>
        </p:spPr>
      </p:pic>
      <p:pic>
        <p:nvPicPr>
          <p:cNvPr id="648" name="Google Shape;648;p72" descr="CFOS_sig_centered_blue.pdf"/>
          <p:cNvPicPr preferRelativeResize="0"/>
          <p:nvPr/>
        </p:nvPicPr>
        <p:blipFill rotWithShape="1">
          <a:blip r:embed="rId12">
            <a:alphaModFix/>
          </a:blip>
          <a:srcRect/>
          <a:stretch/>
        </p:blipFill>
        <p:spPr>
          <a:xfrm>
            <a:off x="6857949" y="2648188"/>
            <a:ext cx="1554162" cy="942976"/>
          </a:xfrm>
          <a:prstGeom prst="rect">
            <a:avLst/>
          </a:prstGeom>
          <a:noFill/>
          <a:ln>
            <a:noFill/>
          </a:ln>
        </p:spPr>
      </p:pic>
      <p:sp>
        <p:nvSpPr>
          <p:cNvPr id="649" name="Google Shape;649;p72"/>
          <p:cNvSpPr txBox="1"/>
          <p:nvPr/>
        </p:nvSpPr>
        <p:spPr>
          <a:xfrm>
            <a:off x="6857962" y="2536375"/>
            <a:ext cx="2700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a:solidFill>
                  <a:srgbClr val="000000"/>
                </a:solidFill>
                <a:latin typeface="Arial"/>
                <a:ea typeface="Arial"/>
                <a:cs typeface="Arial"/>
                <a:sym typeface="Arial"/>
              </a:rPr>
              <a:t>1</a:t>
            </a:r>
            <a:endParaRPr/>
          </a:p>
        </p:txBody>
      </p:sp>
      <p:sp>
        <p:nvSpPr>
          <p:cNvPr id="650" name="Google Shape;650;p72"/>
          <p:cNvSpPr txBox="1"/>
          <p:nvPr/>
        </p:nvSpPr>
        <p:spPr>
          <a:xfrm>
            <a:off x="8157400" y="2536376"/>
            <a:ext cx="2715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a:solidFill>
                  <a:srgbClr val="000000"/>
                </a:solidFill>
                <a:latin typeface="Arial"/>
                <a:ea typeface="Arial"/>
                <a:cs typeface="Arial"/>
                <a:sym typeface="Arial"/>
              </a:rPr>
              <a:t>2</a:t>
            </a:r>
            <a:endParaRPr/>
          </a:p>
        </p:txBody>
      </p:sp>
      <p:pic>
        <p:nvPicPr>
          <p:cNvPr id="651" name="Google Shape;651;p72"/>
          <p:cNvPicPr preferRelativeResize="0"/>
          <p:nvPr/>
        </p:nvPicPr>
        <p:blipFill>
          <a:blip r:embed="rId13">
            <a:alphaModFix/>
          </a:blip>
          <a:stretch>
            <a:fillRect/>
          </a:stretch>
        </p:blipFill>
        <p:spPr>
          <a:xfrm>
            <a:off x="3906747" y="2744519"/>
            <a:ext cx="911225" cy="818931"/>
          </a:xfrm>
          <a:prstGeom prst="rect">
            <a:avLst/>
          </a:prstGeom>
          <a:noFill/>
          <a:ln>
            <a:noFill/>
          </a:ln>
        </p:spPr>
      </p:pic>
      <p:sp>
        <p:nvSpPr>
          <p:cNvPr id="652" name="Google Shape;652;p72"/>
          <p:cNvSpPr txBox="1"/>
          <p:nvPr/>
        </p:nvSpPr>
        <p:spPr>
          <a:xfrm>
            <a:off x="4894450" y="5850575"/>
            <a:ext cx="1963500" cy="85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t>Research reported in this publication was supported by an Institutional Development Award (IDeA) from the National Institute of General Medical Sciences of the National Institutes of Health under grant number P20GM103395.  The content is solely the responsibility of the authors and does not necessarily reflect the official views of the NIH.</a:t>
            </a:r>
            <a:endParaRPr sz="600"/>
          </a:p>
        </p:txBody>
      </p:sp>
      <p:pic>
        <p:nvPicPr>
          <p:cNvPr id="653" name="Google Shape;653;p72"/>
          <p:cNvPicPr preferRelativeResize="0"/>
          <p:nvPr/>
        </p:nvPicPr>
        <p:blipFill>
          <a:blip r:embed="rId14">
            <a:alphaModFix/>
          </a:blip>
          <a:stretch>
            <a:fillRect/>
          </a:stretch>
        </p:blipFill>
        <p:spPr>
          <a:xfrm>
            <a:off x="4965458" y="5077267"/>
            <a:ext cx="1554151" cy="849008"/>
          </a:xfrm>
          <a:prstGeom prst="rect">
            <a:avLst/>
          </a:prstGeom>
          <a:noFill/>
          <a:ln>
            <a:noFill/>
          </a:ln>
        </p:spPr>
      </p:pic>
      <p:pic>
        <p:nvPicPr>
          <p:cNvPr id="654" name="Google Shape;654;p72"/>
          <p:cNvPicPr preferRelativeResize="0"/>
          <p:nvPr/>
        </p:nvPicPr>
        <p:blipFill>
          <a:blip r:embed="rId15">
            <a:alphaModFix/>
          </a:blip>
          <a:stretch>
            <a:fillRect/>
          </a:stretch>
        </p:blipFill>
        <p:spPr>
          <a:xfrm>
            <a:off x="2685650" y="1272677"/>
            <a:ext cx="2817825" cy="978824"/>
          </a:xfrm>
          <a:prstGeom prst="rect">
            <a:avLst/>
          </a:prstGeom>
          <a:noFill/>
          <a:ln>
            <a:noFill/>
          </a:ln>
        </p:spPr>
      </p:pic>
      <p:sp>
        <p:nvSpPr>
          <p:cNvPr id="655" name="Google Shape;655;p72"/>
          <p:cNvSpPr txBox="1"/>
          <p:nvPr/>
        </p:nvSpPr>
        <p:spPr>
          <a:xfrm>
            <a:off x="180550" y="1169725"/>
            <a:ext cx="55248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Sampling:</a:t>
            </a:r>
            <a:endParaRPr sz="1800" b="1">
              <a:latin typeface="Open Sans"/>
              <a:ea typeface="Open Sans"/>
              <a:cs typeface="Open Sans"/>
              <a:sym typeface="Open Sans"/>
            </a:endParaRPr>
          </a:p>
        </p:txBody>
      </p:sp>
      <p:sp>
        <p:nvSpPr>
          <p:cNvPr id="656" name="Google Shape;656;p72"/>
          <p:cNvSpPr txBox="1"/>
          <p:nvPr/>
        </p:nvSpPr>
        <p:spPr>
          <a:xfrm>
            <a:off x="180550" y="2307425"/>
            <a:ext cx="49578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a:ea typeface="Open Sans"/>
                <a:cs typeface="Open Sans"/>
                <a:sym typeface="Open Sans"/>
              </a:rPr>
              <a:t>Funding:</a:t>
            </a:r>
            <a:endParaRPr sz="1800" b="1">
              <a:latin typeface="Open Sans"/>
              <a:ea typeface="Open Sans"/>
              <a:cs typeface="Open Sans"/>
              <a:sym typeface="Open Sans"/>
            </a:endParaRPr>
          </a:p>
        </p:txBody>
      </p:sp>
      <p:sp>
        <p:nvSpPr>
          <p:cNvPr id="657" name="Google Shape;657;p72"/>
          <p:cNvSpPr txBox="1"/>
          <p:nvPr/>
        </p:nvSpPr>
        <p:spPr>
          <a:xfrm>
            <a:off x="7047925" y="5317175"/>
            <a:ext cx="2041500" cy="9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And a special “thank you” to the past members of the </a:t>
            </a:r>
            <a:r>
              <a:rPr lang="en" sz="1400" dirty="0">
                <a:solidFill>
                  <a:schemeClr val="dk1"/>
                </a:solidFill>
                <a:latin typeface="Open Sans"/>
                <a:ea typeface="Open Sans"/>
                <a:cs typeface="Open Sans"/>
                <a:sym typeface="Open Sans"/>
              </a:rPr>
              <a:t>López Lab who helped me learn genetics lab techniques!</a:t>
            </a:r>
            <a:endParaRPr sz="1400" dirty="0">
              <a:latin typeface="Open Sans"/>
              <a:ea typeface="Open Sans"/>
              <a:cs typeface="Open Sans"/>
              <a:sym typeface="Open Sans"/>
            </a:endParaRPr>
          </a:p>
        </p:txBody>
      </p:sp>
      <p:sp>
        <p:nvSpPr>
          <p:cNvPr id="658" name="Google Shape;658;p72"/>
          <p:cNvSpPr txBox="1"/>
          <p:nvPr/>
        </p:nvSpPr>
        <p:spPr>
          <a:xfrm>
            <a:off x="5826325" y="3621263"/>
            <a:ext cx="3263100" cy="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Open Sans"/>
                <a:ea typeface="Open Sans"/>
                <a:cs typeface="Open Sans"/>
                <a:sym typeface="Open Sans"/>
              </a:rPr>
              <a:t>Computing resources:</a:t>
            </a:r>
            <a:endParaRPr sz="1800" b="1"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UAF GI Research Computing Systems</a:t>
            </a:r>
            <a:r>
              <a:rPr lang="en" sz="1800" dirty="0">
                <a:latin typeface="Open Sans"/>
                <a:ea typeface="Open Sans"/>
                <a:cs typeface="Open Sans"/>
                <a:sym typeface="Open Sans"/>
              </a:rPr>
              <a:t> </a:t>
            </a:r>
            <a:endParaRPr sz="1800" dirty="0">
              <a:latin typeface="Open Sans"/>
              <a:ea typeface="Open Sans"/>
              <a:cs typeface="Open Sans"/>
              <a:sym typeface="Open Sans"/>
            </a:endParaRPr>
          </a:p>
        </p:txBody>
      </p:sp>
      <p:pic>
        <p:nvPicPr>
          <p:cNvPr id="659" name="Google Shape;659;p72"/>
          <p:cNvPicPr preferRelativeResize="0"/>
          <p:nvPr/>
        </p:nvPicPr>
        <p:blipFill>
          <a:blip r:embed="rId16">
            <a:alphaModFix/>
          </a:blip>
          <a:stretch>
            <a:fillRect/>
          </a:stretch>
        </p:blipFill>
        <p:spPr>
          <a:xfrm>
            <a:off x="7857950" y="4325500"/>
            <a:ext cx="911225" cy="911225"/>
          </a:xfrm>
          <a:prstGeom prst="rect">
            <a:avLst/>
          </a:prstGeom>
          <a:noFill/>
          <a:ln>
            <a:noFill/>
          </a:ln>
        </p:spPr>
      </p:pic>
    </p:spTree>
    <p:extLst>
      <p:ext uri="{BB962C8B-B14F-4D97-AF65-F5344CB8AC3E}">
        <p14:creationId xmlns:p14="http://schemas.microsoft.com/office/powerpoint/2010/main" val="1440477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Life History</a:t>
            </a:r>
            <a:endParaRPr/>
          </a:p>
        </p:txBody>
      </p:sp>
      <p:pic>
        <p:nvPicPr>
          <p:cNvPr id="153" name="Google Shape;153;p29" descr="Screen Shot 2017-01-18 at 1.43.53 PM.JPG"/>
          <p:cNvPicPr preferRelativeResize="0"/>
          <p:nvPr/>
        </p:nvPicPr>
        <p:blipFill>
          <a:blip r:embed="rId3">
            <a:alphaModFix/>
          </a:blip>
          <a:stretch>
            <a:fillRect/>
          </a:stretch>
        </p:blipFill>
        <p:spPr>
          <a:xfrm>
            <a:off x="0" y="4645150"/>
            <a:ext cx="4291815" cy="2104954"/>
          </a:xfrm>
          <a:prstGeom prst="rect">
            <a:avLst/>
          </a:prstGeom>
          <a:noFill/>
          <a:ln>
            <a:noFill/>
          </a:ln>
        </p:spPr>
      </p:pic>
      <p:pic>
        <p:nvPicPr>
          <p:cNvPr id="154" name="Google Shape;154;p29" descr="Screen Shot 2017-01-18 at 1.43.53 PM.JPG"/>
          <p:cNvPicPr preferRelativeResize="0"/>
          <p:nvPr/>
        </p:nvPicPr>
        <p:blipFill>
          <a:blip r:embed="rId3">
            <a:alphaModFix/>
          </a:blip>
          <a:stretch>
            <a:fillRect/>
          </a:stretch>
        </p:blipFill>
        <p:spPr>
          <a:xfrm flipH="1">
            <a:off x="3577960" y="4645152"/>
            <a:ext cx="5566040" cy="2104953"/>
          </a:xfrm>
          <a:prstGeom prst="rect">
            <a:avLst/>
          </a:prstGeom>
          <a:noFill/>
          <a:ln>
            <a:noFill/>
          </a:ln>
        </p:spPr>
      </p:pic>
      <p:pic>
        <p:nvPicPr>
          <p:cNvPr id="155" name="Google Shape;155;p29" descr="Screen Shot 2017-01-18 at 2.01.38 PM.JPG"/>
          <p:cNvPicPr preferRelativeResize="0"/>
          <p:nvPr/>
        </p:nvPicPr>
        <p:blipFill>
          <a:blip r:embed="rId4">
            <a:alphaModFix/>
          </a:blip>
          <a:stretch>
            <a:fillRect/>
          </a:stretch>
        </p:blipFill>
        <p:spPr>
          <a:xfrm>
            <a:off x="1399924" y="4746074"/>
            <a:ext cx="1500000" cy="1215300"/>
          </a:xfrm>
          <a:prstGeom prst="ellipse">
            <a:avLst/>
          </a:prstGeom>
          <a:noFill/>
          <a:ln>
            <a:noFill/>
          </a:ln>
        </p:spPr>
      </p:pic>
      <p:cxnSp>
        <p:nvCxnSpPr>
          <p:cNvPr id="156" name="Google Shape;156;p29"/>
          <p:cNvCxnSpPr>
            <a:stCxn id="155" idx="6"/>
            <a:endCxn id="157" idx="2"/>
          </p:cNvCxnSpPr>
          <p:nvPr/>
        </p:nvCxnSpPr>
        <p:spPr>
          <a:xfrm rot="10800000" flipH="1">
            <a:off x="2899924" y="5267024"/>
            <a:ext cx="652200" cy="86700"/>
          </a:xfrm>
          <a:prstGeom prst="curvedConnector3">
            <a:avLst>
              <a:gd name="adj1" fmla="val 49992"/>
            </a:avLst>
          </a:prstGeom>
          <a:noFill/>
          <a:ln w="38100" cap="flat" cmpd="sng">
            <a:solidFill>
              <a:srgbClr val="000000"/>
            </a:solidFill>
            <a:prstDash val="solid"/>
            <a:round/>
            <a:headEnd type="none" w="med" len="med"/>
            <a:tailEnd type="stealth" w="med" len="med"/>
          </a:ln>
        </p:spPr>
      </p:cxnSp>
      <p:pic>
        <p:nvPicPr>
          <p:cNvPr id="157" name="Google Shape;157;p29" descr="Screen Shot 2017-01-18 at 2.01.46 PM.JPG"/>
          <p:cNvPicPr preferRelativeResize="0"/>
          <p:nvPr/>
        </p:nvPicPr>
        <p:blipFill>
          <a:blip r:embed="rId5">
            <a:alphaModFix/>
          </a:blip>
          <a:stretch>
            <a:fillRect/>
          </a:stretch>
        </p:blipFill>
        <p:spPr>
          <a:xfrm>
            <a:off x="3552025" y="4645150"/>
            <a:ext cx="1500000" cy="1243800"/>
          </a:xfrm>
          <a:prstGeom prst="ellipse">
            <a:avLst/>
          </a:prstGeom>
          <a:noFill/>
          <a:ln>
            <a:noFill/>
          </a:ln>
        </p:spPr>
      </p:pic>
      <p:cxnSp>
        <p:nvCxnSpPr>
          <p:cNvPr id="158" name="Google Shape;158;p29"/>
          <p:cNvCxnSpPr>
            <a:stCxn id="157" idx="6"/>
          </p:cNvCxnSpPr>
          <p:nvPr/>
        </p:nvCxnSpPr>
        <p:spPr>
          <a:xfrm>
            <a:off x="5052025" y="5267050"/>
            <a:ext cx="821400" cy="308700"/>
          </a:xfrm>
          <a:prstGeom prst="curvedConnector3">
            <a:avLst>
              <a:gd name="adj1" fmla="val 43286"/>
            </a:avLst>
          </a:prstGeom>
          <a:noFill/>
          <a:ln w="38100" cap="flat" cmpd="sng">
            <a:solidFill>
              <a:srgbClr val="000000"/>
            </a:solidFill>
            <a:prstDash val="solid"/>
            <a:round/>
            <a:headEnd type="none" w="med" len="med"/>
            <a:tailEnd type="stealth" w="med" len="med"/>
          </a:ln>
        </p:spPr>
      </p:cxnSp>
      <p:pic>
        <p:nvPicPr>
          <p:cNvPr id="159" name="Google Shape;159;p29" descr="Screen Shot 2016-12-12 at 4.41.05 AM.JPG"/>
          <p:cNvPicPr preferRelativeResize="0"/>
          <p:nvPr/>
        </p:nvPicPr>
        <p:blipFill rotWithShape="1">
          <a:blip r:embed="rId6">
            <a:alphaModFix/>
          </a:blip>
          <a:srcRect l="3519" r="9144" b="13239"/>
          <a:stretch/>
        </p:blipFill>
        <p:spPr>
          <a:xfrm rot="3034305">
            <a:off x="96736" y="5723335"/>
            <a:ext cx="1306542" cy="947382"/>
          </a:xfrm>
          <a:prstGeom prst="ellipse">
            <a:avLst/>
          </a:prstGeom>
          <a:noFill/>
          <a:ln>
            <a:noFill/>
          </a:ln>
        </p:spPr>
      </p:pic>
      <p:pic>
        <p:nvPicPr>
          <p:cNvPr id="160" name="Google Shape;160;p29" descr="Screen Shot 2017-01-18 at 2.01.55 PM.JPG"/>
          <p:cNvPicPr preferRelativeResize="0"/>
          <p:nvPr/>
        </p:nvPicPr>
        <p:blipFill>
          <a:blip r:embed="rId7">
            <a:alphaModFix/>
          </a:blip>
          <a:stretch>
            <a:fillRect/>
          </a:stretch>
        </p:blipFill>
        <p:spPr>
          <a:xfrm>
            <a:off x="5806100" y="4972225"/>
            <a:ext cx="1369800" cy="1450800"/>
          </a:xfrm>
          <a:prstGeom prst="ellipse">
            <a:avLst/>
          </a:prstGeom>
          <a:noFill/>
          <a:ln>
            <a:noFill/>
          </a:ln>
        </p:spPr>
      </p:pic>
      <p:cxnSp>
        <p:nvCxnSpPr>
          <p:cNvPr id="161" name="Google Shape;161;p29"/>
          <p:cNvCxnSpPr>
            <a:stCxn id="160" idx="6"/>
            <a:endCxn id="162" idx="6"/>
          </p:cNvCxnSpPr>
          <p:nvPr/>
        </p:nvCxnSpPr>
        <p:spPr>
          <a:xfrm>
            <a:off x="7175900" y="5697625"/>
            <a:ext cx="555000" cy="346800"/>
          </a:xfrm>
          <a:prstGeom prst="curvedConnector3">
            <a:avLst>
              <a:gd name="adj1" fmla="val 27941"/>
            </a:avLst>
          </a:prstGeom>
          <a:noFill/>
          <a:ln w="38100" cap="flat" cmpd="sng">
            <a:solidFill>
              <a:srgbClr val="000000"/>
            </a:solidFill>
            <a:prstDash val="solid"/>
            <a:round/>
            <a:headEnd type="none" w="med" len="med"/>
            <a:tailEnd type="stealth" w="med" len="med"/>
          </a:ln>
        </p:spPr>
      </p:cxnSp>
      <p:pic>
        <p:nvPicPr>
          <p:cNvPr id="162" name="Google Shape;162;p29" descr="Screen Shot 2016-12-12 at 4.41.05 AM.JPG"/>
          <p:cNvPicPr preferRelativeResize="0"/>
          <p:nvPr/>
        </p:nvPicPr>
        <p:blipFill rotWithShape="1">
          <a:blip r:embed="rId6">
            <a:alphaModFix/>
          </a:blip>
          <a:srcRect l="3519" r="9144" b="13239"/>
          <a:stretch/>
        </p:blipFill>
        <p:spPr>
          <a:xfrm rot="-9920086">
            <a:off x="7711243" y="5715234"/>
            <a:ext cx="1206299" cy="963583"/>
          </a:xfrm>
          <a:prstGeom prst="ellipse">
            <a:avLst/>
          </a:prstGeom>
          <a:noFill/>
          <a:ln>
            <a:noFill/>
          </a:ln>
        </p:spPr>
      </p:pic>
      <p:sp>
        <p:nvSpPr>
          <p:cNvPr id="163" name="Google Shape;163;p29"/>
          <p:cNvSpPr/>
          <p:nvPr/>
        </p:nvSpPr>
        <p:spPr>
          <a:xfrm>
            <a:off x="966634" y="6049363"/>
            <a:ext cx="163800" cy="187800"/>
          </a:xfrm>
          <a:prstGeom prst="ellipse">
            <a:avLst/>
          </a:prstGeom>
          <a:solidFill>
            <a:srgbClr val="E6913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 name="Google Shape;164;p29"/>
          <p:cNvCxnSpPr>
            <a:stCxn id="163" idx="2"/>
            <a:endCxn id="155" idx="2"/>
          </p:cNvCxnSpPr>
          <p:nvPr/>
        </p:nvCxnSpPr>
        <p:spPr>
          <a:xfrm rot="10800000" flipH="1">
            <a:off x="966634" y="5353663"/>
            <a:ext cx="433200" cy="789600"/>
          </a:xfrm>
          <a:prstGeom prst="curvedConnector3">
            <a:avLst>
              <a:gd name="adj1" fmla="val -1139"/>
            </a:avLst>
          </a:prstGeom>
          <a:noFill/>
          <a:ln w="38100" cap="flat" cmpd="sng">
            <a:solidFill>
              <a:srgbClr val="000000"/>
            </a:solidFill>
            <a:prstDash val="solid"/>
            <a:round/>
            <a:headEnd type="none" w="med" len="med"/>
            <a:tailEnd type="stealth" w="med" len="med"/>
          </a:ln>
        </p:spPr>
      </p:cxnSp>
      <p:pic>
        <p:nvPicPr>
          <p:cNvPr id="165" name="Google Shape;165;p29"/>
          <p:cNvPicPr preferRelativeResize="0"/>
          <p:nvPr/>
        </p:nvPicPr>
        <p:blipFill>
          <a:blip r:embed="rId8">
            <a:alphaModFix/>
          </a:blip>
          <a:stretch>
            <a:fillRect/>
          </a:stretch>
        </p:blipFill>
        <p:spPr>
          <a:xfrm>
            <a:off x="3343600" y="978446"/>
            <a:ext cx="5319900" cy="3374700"/>
          </a:xfrm>
          <a:prstGeom prst="rect">
            <a:avLst/>
          </a:prstGeom>
          <a:noFill/>
          <a:ln>
            <a:noFill/>
          </a:ln>
        </p:spPr>
      </p:pic>
      <p:pic>
        <p:nvPicPr>
          <p:cNvPr id="166" name="Google Shape;166;p29"/>
          <p:cNvPicPr preferRelativeResize="0"/>
          <p:nvPr/>
        </p:nvPicPr>
        <p:blipFill>
          <a:blip r:embed="rId9">
            <a:alphaModFix/>
          </a:blip>
          <a:stretch>
            <a:fillRect/>
          </a:stretch>
        </p:blipFill>
        <p:spPr>
          <a:xfrm>
            <a:off x="311701" y="1869477"/>
            <a:ext cx="2558326" cy="2483676"/>
          </a:xfrm>
          <a:prstGeom prst="rect">
            <a:avLst/>
          </a:prstGeom>
          <a:noFill/>
          <a:ln>
            <a:noFill/>
          </a:ln>
        </p:spPr>
      </p:pic>
      <p:sp>
        <p:nvSpPr>
          <p:cNvPr id="167" name="Google Shape;167;p29"/>
          <p:cNvSpPr txBox="1"/>
          <p:nvPr/>
        </p:nvSpPr>
        <p:spPr>
          <a:xfrm>
            <a:off x="6342500" y="4014350"/>
            <a:ext cx="26568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highlight>
                  <a:srgbClr val="F3F3F3"/>
                </a:highlight>
                <a:latin typeface="Open Sans"/>
                <a:ea typeface="Open Sans"/>
                <a:cs typeface="Open Sans"/>
                <a:sym typeface="Open Sans"/>
              </a:rPr>
              <a:t>Photo credit: NOAA NMFS</a:t>
            </a:r>
            <a:endParaRPr sz="1400" dirty="0">
              <a:solidFill>
                <a:schemeClr val="dk1"/>
              </a:solidFill>
              <a:highlight>
                <a:srgbClr val="F3F3F3"/>
              </a:highlight>
              <a:latin typeface="Open Sans"/>
              <a:ea typeface="Open Sans"/>
              <a:cs typeface="Open Sans"/>
              <a:sym typeface="Open Sans"/>
            </a:endParaRPr>
          </a:p>
        </p:txBody>
      </p:sp>
      <p:sp>
        <p:nvSpPr>
          <p:cNvPr id="168" name="Google Shape;168;p29"/>
          <p:cNvSpPr txBox="1"/>
          <p:nvPr/>
        </p:nvSpPr>
        <p:spPr>
          <a:xfrm>
            <a:off x="431363" y="4051550"/>
            <a:ext cx="2319000" cy="3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highlight>
                  <a:srgbClr val="F3F3F3"/>
                </a:highlight>
                <a:latin typeface="Open Sans"/>
                <a:ea typeface="Open Sans"/>
                <a:cs typeface="Open Sans"/>
                <a:sym typeface="Open Sans"/>
              </a:rPr>
              <a:t>Photo credit: NOAA NMFS</a:t>
            </a:r>
            <a:endParaRPr sz="1400" dirty="0">
              <a:solidFill>
                <a:schemeClr val="dk1"/>
              </a:solidFill>
              <a:highlight>
                <a:srgbClr val="F3F3F3"/>
              </a:highlight>
              <a:latin typeface="Open Sans"/>
              <a:ea typeface="Open Sans"/>
              <a:cs typeface="Open Sans"/>
              <a:sym typeface="Open Sans"/>
            </a:endParaRPr>
          </a:p>
        </p:txBody>
      </p:sp>
    </p:spTree>
    <p:extLst>
      <p:ext uri="{BB962C8B-B14F-4D97-AF65-F5344CB8AC3E}">
        <p14:creationId xmlns:p14="http://schemas.microsoft.com/office/powerpoint/2010/main" val="1146338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5" name="Google Shape;605;p68"/>
          <p:cNvSpPr txBox="1">
            <a:spLocks noGrp="1"/>
          </p:cNvSpPr>
          <p:nvPr>
            <p:ph type="body" idx="1"/>
          </p:nvPr>
        </p:nvSpPr>
        <p:spPr>
          <a:xfrm>
            <a:off x="134850" y="346692"/>
            <a:ext cx="2455950" cy="447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err="1"/>
              <a:t>Richar</a:t>
            </a:r>
            <a:r>
              <a:rPr lang="en" sz="2400" b="1" dirty="0"/>
              <a:t> et al. (2015) </a:t>
            </a:r>
            <a:r>
              <a:rPr lang="en" sz="2400" b="1" i="1" dirty="0"/>
              <a:t>Progress in Oceanography</a:t>
            </a:r>
            <a:endParaRPr sz="2400" b="1" i="1" dirty="0"/>
          </a:p>
          <a:p>
            <a:pPr marL="457200" lvl="0" indent="-342900" algn="l" rtl="0">
              <a:spcBef>
                <a:spcPts val="1600"/>
              </a:spcBef>
              <a:spcAft>
                <a:spcPts val="0"/>
              </a:spcAft>
              <a:buSzPts val="1800"/>
              <a:buChar char="-"/>
            </a:pPr>
            <a:r>
              <a:rPr lang="en" sz="2400" dirty="0"/>
              <a:t>Simulated drift from 1978 - 2004</a:t>
            </a:r>
            <a:endParaRPr sz="2400" dirty="0"/>
          </a:p>
          <a:p>
            <a:pPr marL="457200" lvl="0" indent="-342900" algn="l" rtl="0">
              <a:spcBef>
                <a:spcPts val="1000"/>
              </a:spcBef>
              <a:spcAft>
                <a:spcPts val="0"/>
              </a:spcAft>
              <a:buSzPts val="1800"/>
              <a:buChar char="-"/>
            </a:pPr>
            <a:r>
              <a:rPr lang="en" sz="2400" dirty="0"/>
              <a:t>High retention in Bristol Bay</a:t>
            </a:r>
            <a:endParaRPr sz="2400" dirty="0"/>
          </a:p>
          <a:p>
            <a:pPr marL="457200" lvl="0" indent="-342900" algn="l" rtl="0">
              <a:spcBef>
                <a:spcPts val="1000"/>
              </a:spcBef>
              <a:spcAft>
                <a:spcPts val="1000"/>
              </a:spcAft>
              <a:buSzPts val="1800"/>
              <a:buChar char="-"/>
            </a:pPr>
            <a:r>
              <a:rPr lang="en" sz="2400" dirty="0"/>
              <a:t>Asymmetric, northwesterly flow</a:t>
            </a:r>
            <a:endParaRPr sz="2400" dirty="0"/>
          </a:p>
        </p:txBody>
      </p:sp>
      <p:pic>
        <p:nvPicPr>
          <p:cNvPr id="606" name="Google Shape;606;p68"/>
          <p:cNvPicPr preferRelativeResize="0"/>
          <p:nvPr/>
        </p:nvPicPr>
        <p:blipFill>
          <a:blip r:embed="rId3">
            <a:alphaModFix/>
          </a:blip>
          <a:stretch>
            <a:fillRect/>
          </a:stretch>
        </p:blipFill>
        <p:spPr>
          <a:xfrm>
            <a:off x="2471250" y="1515975"/>
            <a:ext cx="6760250" cy="5048250"/>
          </a:xfrm>
          <a:prstGeom prst="rect">
            <a:avLst/>
          </a:prstGeom>
          <a:noFill/>
          <a:ln>
            <a:noFill/>
          </a:ln>
        </p:spPr>
      </p:pic>
      <p:sp>
        <p:nvSpPr>
          <p:cNvPr id="607" name="Google Shape;607;p68"/>
          <p:cNvSpPr txBox="1"/>
          <p:nvPr/>
        </p:nvSpPr>
        <p:spPr>
          <a:xfrm>
            <a:off x="3238500" y="6096000"/>
            <a:ext cx="734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608" name="Google Shape;608;p68"/>
          <p:cNvSpPr txBox="1"/>
          <p:nvPr/>
        </p:nvSpPr>
        <p:spPr>
          <a:xfrm>
            <a:off x="4419600" y="5594775"/>
            <a:ext cx="1943100" cy="857100"/>
          </a:xfrm>
          <a:prstGeom prst="rect">
            <a:avLst/>
          </a:prstGeom>
          <a:noFill/>
          <a:ln>
            <a:noFill/>
          </a:ln>
        </p:spPr>
        <p:txBody>
          <a:bodyPr spcFirstLastPara="1" wrap="square" lIns="91425" tIns="91425" rIns="91425" bIns="91425" anchor="t" anchorCtr="0">
            <a:noAutofit/>
          </a:bodyPr>
          <a:lstStyle/>
          <a:p>
            <a:pPr marL="342900" marR="476250" lvl="0" indent="-317500" algn="l" rtl="0">
              <a:spcBef>
                <a:spcPts val="0"/>
              </a:spcBef>
              <a:spcAft>
                <a:spcPts val="0"/>
              </a:spcAft>
              <a:buSzPts val="1400"/>
              <a:buFont typeface="Open Sans"/>
              <a:buChar char="●"/>
            </a:pPr>
            <a:r>
              <a:rPr lang="en" sz="1400" b="1" dirty="0">
                <a:highlight>
                  <a:srgbClr val="CCCCCC"/>
                </a:highlight>
                <a:latin typeface="Open Sans"/>
                <a:ea typeface="Open Sans"/>
                <a:cs typeface="Open Sans"/>
                <a:sym typeface="Open Sans"/>
              </a:rPr>
              <a:t>1978-2004</a:t>
            </a:r>
            <a:endParaRPr sz="1400" b="1" dirty="0">
              <a:highlight>
                <a:srgbClr val="CCCCCC"/>
              </a:highlight>
              <a:latin typeface="Open Sans"/>
              <a:ea typeface="Open Sans"/>
              <a:cs typeface="Open Sans"/>
              <a:sym typeface="Open Sans"/>
            </a:endParaRPr>
          </a:p>
          <a:p>
            <a:pPr marL="342900" marR="476250" lvl="0" indent="-317500" algn="l" rtl="0">
              <a:spcBef>
                <a:spcPts val="0"/>
              </a:spcBef>
              <a:spcAft>
                <a:spcPts val="0"/>
              </a:spcAft>
              <a:buClr>
                <a:srgbClr val="FF0000"/>
              </a:buClr>
              <a:buSzPts val="1400"/>
              <a:buFont typeface="Open Sans"/>
              <a:buChar char="●"/>
            </a:pPr>
            <a:r>
              <a:rPr lang="en" sz="1400" b="1" dirty="0">
                <a:solidFill>
                  <a:srgbClr val="FF0000"/>
                </a:solidFill>
                <a:highlight>
                  <a:srgbClr val="CCCCCC"/>
                </a:highlight>
                <a:latin typeface="Open Sans"/>
                <a:ea typeface="Open Sans"/>
                <a:cs typeface="Open Sans"/>
                <a:sym typeface="Open Sans"/>
              </a:rPr>
              <a:t>1978-1990</a:t>
            </a:r>
            <a:endParaRPr sz="1400" b="1" dirty="0">
              <a:solidFill>
                <a:srgbClr val="FF0000"/>
              </a:solidFill>
              <a:highlight>
                <a:srgbClr val="CCCCCC"/>
              </a:highlight>
              <a:latin typeface="Open Sans"/>
              <a:ea typeface="Open Sans"/>
              <a:cs typeface="Open Sans"/>
              <a:sym typeface="Open Sans"/>
            </a:endParaRPr>
          </a:p>
          <a:p>
            <a:pPr marL="342900" marR="476250" lvl="0" indent="-317500" algn="l" rtl="0">
              <a:spcBef>
                <a:spcPts val="0"/>
              </a:spcBef>
              <a:spcAft>
                <a:spcPts val="0"/>
              </a:spcAft>
              <a:buClr>
                <a:srgbClr val="1155CC"/>
              </a:buClr>
              <a:buSzPts val="1400"/>
              <a:buFont typeface="Open Sans"/>
              <a:buChar char="●"/>
            </a:pPr>
            <a:r>
              <a:rPr lang="en" sz="1400" b="1" dirty="0">
                <a:solidFill>
                  <a:srgbClr val="1155CC"/>
                </a:solidFill>
                <a:highlight>
                  <a:srgbClr val="CCCCCC"/>
                </a:highlight>
                <a:latin typeface="Open Sans"/>
                <a:ea typeface="Open Sans"/>
                <a:cs typeface="Open Sans"/>
                <a:sym typeface="Open Sans"/>
              </a:rPr>
              <a:t>1991-2004</a:t>
            </a:r>
            <a:endParaRPr sz="1400" b="1" dirty="0">
              <a:solidFill>
                <a:srgbClr val="1155CC"/>
              </a:solidFill>
              <a:highlight>
                <a:srgbClr val="CCCCCC"/>
              </a:highlight>
              <a:latin typeface="Open Sans"/>
              <a:ea typeface="Open Sans"/>
              <a:cs typeface="Open Sans"/>
              <a:sym typeface="Open Sans"/>
            </a:endParaRPr>
          </a:p>
        </p:txBody>
      </p:sp>
    </p:spTree>
    <p:extLst>
      <p:ext uri="{BB962C8B-B14F-4D97-AF65-F5344CB8AC3E}">
        <p14:creationId xmlns:p14="http://schemas.microsoft.com/office/powerpoint/2010/main" val="364856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311700" y="421228"/>
            <a:ext cx="85206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Eastern Bering Sea:  166°W Longitude</a:t>
            </a:r>
            <a:endParaRPr/>
          </a:p>
        </p:txBody>
      </p:sp>
      <p:pic>
        <p:nvPicPr>
          <p:cNvPr id="206" name="Google Shape;206;p34"/>
          <p:cNvPicPr preferRelativeResize="0"/>
          <p:nvPr/>
        </p:nvPicPr>
        <p:blipFill rotWithShape="1">
          <a:blip r:embed="rId3">
            <a:alphaModFix/>
          </a:blip>
          <a:srcRect l="1198" t="2641" r="1325" b="2011"/>
          <a:stretch/>
        </p:blipFill>
        <p:spPr>
          <a:xfrm>
            <a:off x="413550" y="1250600"/>
            <a:ext cx="8305427" cy="5272748"/>
          </a:xfrm>
          <a:prstGeom prst="rect">
            <a:avLst/>
          </a:prstGeom>
          <a:noFill/>
          <a:ln>
            <a:noFill/>
          </a:ln>
        </p:spPr>
      </p:pic>
      <p:sp>
        <p:nvSpPr>
          <p:cNvPr id="207" name="Google Shape;207;p34"/>
          <p:cNvSpPr txBox="1"/>
          <p:nvPr/>
        </p:nvSpPr>
        <p:spPr>
          <a:xfrm>
            <a:off x="7004825" y="4494025"/>
            <a:ext cx="957600" cy="763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East 166</a:t>
            </a:r>
            <a:endParaRPr sz="1800" dirty="0"/>
          </a:p>
        </p:txBody>
      </p:sp>
      <p:sp>
        <p:nvSpPr>
          <p:cNvPr id="208" name="Google Shape;208;p34"/>
          <p:cNvSpPr txBox="1"/>
          <p:nvPr/>
        </p:nvSpPr>
        <p:spPr>
          <a:xfrm>
            <a:off x="5630200" y="4494025"/>
            <a:ext cx="828000" cy="7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West 166</a:t>
            </a:r>
            <a:endParaRPr sz="1800" dirty="0"/>
          </a:p>
        </p:txBody>
      </p:sp>
      <p:cxnSp>
        <p:nvCxnSpPr>
          <p:cNvPr id="209" name="Google Shape;209;p34"/>
          <p:cNvCxnSpPr/>
          <p:nvPr/>
        </p:nvCxnSpPr>
        <p:spPr>
          <a:xfrm>
            <a:off x="6530600" y="3032675"/>
            <a:ext cx="300" cy="2904900"/>
          </a:xfrm>
          <a:prstGeom prst="straightConnector1">
            <a:avLst/>
          </a:prstGeom>
          <a:noFill/>
          <a:ln w="38100" cap="flat" cmpd="sng">
            <a:solidFill>
              <a:srgbClr val="FF0000"/>
            </a:solidFill>
            <a:prstDash val="dashDot"/>
            <a:round/>
            <a:headEnd type="none" w="med" len="med"/>
            <a:tailEnd type="none" w="med" len="med"/>
          </a:ln>
        </p:spPr>
      </p:cxnSp>
      <p:sp>
        <p:nvSpPr>
          <p:cNvPr id="210" name="Google Shape;210;p34"/>
          <p:cNvSpPr txBox="1"/>
          <p:nvPr/>
        </p:nvSpPr>
        <p:spPr>
          <a:xfrm>
            <a:off x="1956500" y="6425500"/>
            <a:ext cx="73482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Figure modified from Bowers et al. (2008) Fishery Management Report No 08-73 </a:t>
            </a:r>
            <a:endParaRPr sz="1400" dirty="0">
              <a:latin typeface="Open Sans"/>
              <a:ea typeface="Open Sans"/>
              <a:cs typeface="Open Sans"/>
              <a:sym typeface="Open Sans"/>
            </a:endParaRPr>
          </a:p>
        </p:txBody>
      </p:sp>
    </p:spTree>
    <p:extLst>
      <p:ext uri="{BB962C8B-B14F-4D97-AF65-F5344CB8AC3E}">
        <p14:creationId xmlns:p14="http://schemas.microsoft.com/office/powerpoint/2010/main" val="297560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5" descr="Screen Shot 2016-12-11 at 7.46.57 PM.JPG"/>
          <p:cNvPicPr preferRelativeResize="0"/>
          <p:nvPr/>
        </p:nvPicPr>
        <p:blipFill>
          <a:blip r:embed="rId3">
            <a:alphaModFix/>
          </a:blip>
          <a:stretch>
            <a:fillRect/>
          </a:stretch>
        </p:blipFill>
        <p:spPr>
          <a:xfrm>
            <a:off x="4648850" y="1610437"/>
            <a:ext cx="4183455" cy="4357167"/>
          </a:xfrm>
          <a:prstGeom prst="rect">
            <a:avLst/>
          </a:prstGeom>
          <a:noFill/>
          <a:ln>
            <a:noFill/>
          </a:ln>
        </p:spPr>
      </p:pic>
      <p:pic>
        <p:nvPicPr>
          <p:cNvPr id="216" name="Google Shape;216;p35" descr="Screen Shot 2016-12-12 at 5.06.59 AM.JPG"/>
          <p:cNvPicPr preferRelativeResize="0"/>
          <p:nvPr/>
        </p:nvPicPr>
        <p:blipFill>
          <a:blip r:embed="rId4">
            <a:alphaModFix/>
          </a:blip>
          <a:stretch>
            <a:fillRect/>
          </a:stretch>
        </p:blipFill>
        <p:spPr>
          <a:xfrm>
            <a:off x="311698" y="2195945"/>
            <a:ext cx="3946076" cy="3041988"/>
          </a:xfrm>
          <a:prstGeom prst="rect">
            <a:avLst/>
          </a:prstGeom>
          <a:noFill/>
          <a:ln>
            <a:noFill/>
          </a:ln>
        </p:spPr>
      </p:pic>
      <p:sp>
        <p:nvSpPr>
          <p:cNvPr id="217" name="Google Shape;217;p35"/>
          <p:cNvSpPr txBox="1"/>
          <p:nvPr/>
        </p:nvSpPr>
        <p:spPr>
          <a:xfrm>
            <a:off x="4482058" y="6317699"/>
            <a:ext cx="4562391" cy="3978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Open Sans"/>
                <a:ea typeface="Open Sans"/>
                <a:cs typeface="Open Sans"/>
                <a:sym typeface="Open Sans"/>
              </a:rPr>
              <a:t>Urban et al. (2002) </a:t>
            </a:r>
            <a:r>
              <a:rPr lang="en" sz="1400" i="1" dirty="0">
                <a:latin typeface="Open Sans"/>
                <a:ea typeface="Open Sans"/>
                <a:cs typeface="Open Sans"/>
                <a:sym typeface="Open Sans"/>
              </a:rPr>
              <a:t>Crabs in </a:t>
            </a:r>
            <a:r>
              <a:rPr lang="en" sz="1400" i="1" dirty="0" err="1">
                <a:latin typeface="Open Sans"/>
                <a:ea typeface="Open Sans"/>
                <a:cs typeface="Open Sans"/>
                <a:sym typeface="Open Sans"/>
              </a:rPr>
              <a:t>coldwater</a:t>
            </a:r>
            <a:r>
              <a:rPr lang="en" sz="1400" i="1" dirty="0">
                <a:latin typeface="Open Sans"/>
                <a:ea typeface="Open Sans"/>
                <a:cs typeface="Open Sans"/>
                <a:sym typeface="Open Sans"/>
              </a:rPr>
              <a:t> regions</a:t>
            </a:r>
            <a:endParaRPr sz="1400" i="1" dirty="0">
              <a:latin typeface="Open Sans"/>
              <a:ea typeface="Open Sans"/>
              <a:cs typeface="Open Sans"/>
              <a:sym typeface="Open Sans"/>
            </a:endParaRPr>
          </a:p>
        </p:txBody>
      </p:sp>
      <p:sp>
        <p:nvSpPr>
          <p:cNvPr id="218" name="Google Shape;218;p35"/>
          <p:cNvSpPr txBox="1">
            <a:spLocks noGrp="1"/>
          </p:cNvSpPr>
          <p:nvPr>
            <p:ph type="title"/>
          </p:nvPr>
        </p:nvSpPr>
        <p:spPr>
          <a:xfrm>
            <a:off x="311700" y="421225"/>
            <a:ext cx="8520600" cy="109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Bering Sea: </a:t>
            </a:r>
            <a:endParaRPr sz="3000"/>
          </a:p>
          <a:p>
            <a:pPr marL="0" lvl="0" indent="0" algn="l" rtl="0">
              <a:spcBef>
                <a:spcPts val="0"/>
              </a:spcBef>
              <a:spcAft>
                <a:spcPts val="0"/>
              </a:spcAft>
              <a:buNone/>
            </a:pPr>
            <a:r>
              <a:rPr lang="en" sz="3000"/>
              <a:t>Hybridization with </a:t>
            </a:r>
            <a:r>
              <a:rPr lang="en" sz="3000" i="1"/>
              <a:t>Chionoecetes opilio</a:t>
            </a:r>
            <a:endParaRPr sz="3000"/>
          </a:p>
        </p:txBody>
      </p:sp>
      <p:cxnSp>
        <p:nvCxnSpPr>
          <p:cNvPr id="219" name="Google Shape;219;p35"/>
          <p:cNvCxnSpPr>
            <a:stCxn id="220" idx="3"/>
            <a:endCxn id="221" idx="1"/>
          </p:cNvCxnSpPr>
          <p:nvPr/>
        </p:nvCxnSpPr>
        <p:spPr>
          <a:xfrm>
            <a:off x="5601950" y="6045117"/>
            <a:ext cx="2328600" cy="0"/>
          </a:xfrm>
          <a:prstGeom prst="straightConnector1">
            <a:avLst/>
          </a:prstGeom>
          <a:noFill/>
          <a:ln w="38100" cap="flat" cmpd="sng">
            <a:solidFill>
              <a:srgbClr val="000000"/>
            </a:solidFill>
            <a:prstDash val="solid"/>
            <a:round/>
            <a:headEnd type="stealth" w="med" len="med"/>
            <a:tailEnd type="stealth" w="med" len="med"/>
          </a:ln>
        </p:spPr>
      </p:cxnSp>
      <p:sp>
        <p:nvSpPr>
          <p:cNvPr id="220" name="Google Shape;220;p35"/>
          <p:cNvSpPr txBox="1"/>
          <p:nvPr/>
        </p:nvSpPr>
        <p:spPr>
          <a:xfrm>
            <a:off x="4648850" y="5855217"/>
            <a:ext cx="953100" cy="3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Open Sans"/>
                <a:ea typeface="Open Sans"/>
                <a:cs typeface="Open Sans"/>
                <a:sym typeface="Open Sans"/>
              </a:rPr>
              <a:t>C. bairdi</a:t>
            </a:r>
            <a:endParaRPr i="1">
              <a:latin typeface="Open Sans"/>
              <a:ea typeface="Open Sans"/>
              <a:cs typeface="Open Sans"/>
              <a:sym typeface="Open Sans"/>
            </a:endParaRPr>
          </a:p>
        </p:txBody>
      </p:sp>
      <p:sp>
        <p:nvSpPr>
          <p:cNvPr id="221" name="Google Shape;221;p35"/>
          <p:cNvSpPr txBox="1"/>
          <p:nvPr/>
        </p:nvSpPr>
        <p:spPr>
          <a:xfrm>
            <a:off x="7930569" y="5855217"/>
            <a:ext cx="901800" cy="37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Open Sans"/>
                <a:ea typeface="Open Sans"/>
                <a:cs typeface="Open Sans"/>
                <a:sym typeface="Open Sans"/>
              </a:rPr>
              <a:t>C. opilio</a:t>
            </a:r>
            <a:endParaRPr i="1">
              <a:latin typeface="Open Sans"/>
              <a:ea typeface="Open Sans"/>
              <a:cs typeface="Open Sans"/>
              <a:sym typeface="Open Sans"/>
            </a:endParaRPr>
          </a:p>
        </p:txBody>
      </p:sp>
      <p:sp>
        <p:nvSpPr>
          <p:cNvPr id="222" name="Google Shape;222;p35"/>
          <p:cNvSpPr txBox="1"/>
          <p:nvPr/>
        </p:nvSpPr>
        <p:spPr>
          <a:xfrm>
            <a:off x="311700" y="4908375"/>
            <a:ext cx="2850000" cy="47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highlight>
                  <a:srgbClr val="F3F3F3"/>
                </a:highlight>
                <a:latin typeface="Open Sans"/>
                <a:ea typeface="Open Sans"/>
                <a:cs typeface="Open Sans"/>
                <a:sym typeface="Open Sans"/>
              </a:rPr>
              <a:t>Photo credit: Molly Zaleski</a:t>
            </a:r>
            <a:endParaRPr sz="1400" dirty="0">
              <a:highlight>
                <a:srgbClr val="F3F3F3"/>
              </a:highlight>
              <a:latin typeface="Open Sans"/>
              <a:ea typeface="Open Sans"/>
              <a:cs typeface="Open Sans"/>
              <a:sym typeface="Open Sans"/>
            </a:endParaRPr>
          </a:p>
        </p:txBody>
      </p:sp>
    </p:spTree>
    <p:extLst>
      <p:ext uri="{BB962C8B-B14F-4D97-AF65-F5344CB8AC3E}">
        <p14:creationId xmlns:p14="http://schemas.microsoft.com/office/powerpoint/2010/main" val="166446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body" idx="1"/>
          </p:nvPr>
        </p:nvSpPr>
        <p:spPr>
          <a:xfrm>
            <a:off x="311700" y="1633633"/>
            <a:ext cx="8520600" cy="447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8" name="Google Shape;228;p36"/>
          <p:cNvPicPr preferRelativeResize="0"/>
          <p:nvPr/>
        </p:nvPicPr>
        <p:blipFill rotWithShape="1">
          <a:blip r:embed="rId3">
            <a:alphaModFix/>
          </a:blip>
          <a:srcRect l="2253" t="3433" r="2244" b="2757"/>
          <a:stretch/>
        </p:blipFill>
        <p:spPr>
          <a:xfrm>
            <a:off x="205950" y="1194862"/>
            <a:ext cx="8732099" cy="5581125"/>
          </a:xfrm>
          <a:prstGeom prst="rect">
            <a:avLst/>
          </a:prstGeom>
          <a:noFill/>
          <a:ln>
            <a:noFill/>
          </a:ln>
        </p:spPr>
      </p:pic>
      <p:sp>
        <p:nvSpPr>
          <p:cNvPr id="229" name="Google Shape;229;p36"/>
          <p:cNvSpPr txBox="1"/>
          <p:nvPr/>
        </p:nvSpPr>
        <p:spPr>
          <a:xfrm>
            <a:off x="4691921" y="55783"/>
            <a:ext cx="4452079" cy="315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Open Sans"/>
                <a:ea typeface="Open Sans"/>
                <a:cs typeface="Open Sans"/>
                <a:sym typeface="Open Sans"/>
              </a:rPr>
              <a:t>Bunch et al. (1998) </a:t>
            </a:r>
            <a:r>
              <a:rPr lang="en" sz="2400" b="1" i="1" dirty="0" err="1">
                <a:latin typeface="Open Sans"/>
                <a:ea typeface="Open Sans"/>
                <a:cs typeface="Open Sans"/>
                <a:sym typeface="Open Sans"/>
              </a:rPr>
              <a:t>Mol</a:t>
            </a:r>
            <a:r>
              <a:rPr lang="en" sz="2400" b="1" i="1" dirty="0">
                <a:latin typeface="Open Sans"/>
                <a:ea typeface="Open Sans"/>
                <a:cs typeface="Open Sans"/>
                <a:sym typeface="Open Sans"/>
              </a:rPr>
              <a:t> Mar Bio &amp; Biotech</a:t>
            </a:r>
            <a:r>
              <a:rPr lang="en" sz="2400" b="1" dirty="0">
                <a:latin typeface="Open Sans"/>
                <a:ea typeface="Open Sans"/>
                <a:cs typeface="Open Sans"/>
                <a:sym typeface="Open Sans"/>
              </a:rPr>
              <a:t> </a:t>
            </a:r>
            <a:endParaRPr sz="2400" b="1" dirty="0">
              <a:latin typeface="Open Sans"/>
              <a:ea typeface="Open Sans"/>
              <a:cs typeface="Open Sans"/>
              <a:sym typeface="Open Sans"/>
            </a:endParaRPr>
          </a:p>
          <a:p>
            <a:pPr marL="457200" lvl="0" indent="-342900" algn="l" rtl="0">
              <a:spcBef>
                <a:spcPts val="1000"/>
              </a:spcBef>
              <a:spcAft>
                <a:spcPts val="0"/>
              </a:spcAft>
              <a:buSzPts val="1800"/>
              <a:buFont typeface="Open Sans"/>
              <a:buChar char="-"/>
            </a:pPr>
            <a:r>
              <a:rPr lang="en" sz="2400" dirty="0" err="1">
                <a:latin typeface="Open Sans"/>
                <a:ea typeface="Open Sans"/>
                <a:cs typeface="Open Sans"/>
                <a:sym typeface="Open Sans"/>
              </a:rPr>
              <a:t>mtDNA</a:t>
            </a:r>
            <a:r>
              <a:rPr lang="en" sz="2400" dirty="0">
                <a:latin typeface="Open Sans"/>
                <a:ea typeface="Open Sans"/>
                <a:cs typeface="Open Sans"/>
                <a:sym typeface="Open Sans"/>
              </a:rPr>
              <a:t> CO1 gene</a:t>
            </a:r>
            <a:endParaRPr sz="2400" dirty="0">
              <a:latin typeface="Open Sans"/>
              <a:ea typeface="Open Sans"/>
              <a:cs typeface="Open Sans"/>
              <a:sym typeface="Open Sans"/>
            </a:endParaRPr>
          </a:p>
          <a:p>
            <a:pPr marL="457200" lvl="0" indent="-342900" algn="l" rtl="0">
              <a:spcBef>
                <a:spcPts val="1000"/>
              </a:spcBef>
              <a:spcAft>
                <a:spcPts val="0"/>
              </a:spcAft>
              <a:buSzPts val="1800"/>
              <a:buFont typeface="Open Sans"/>
              <a:buChar char="-"/>
            </a:pPr>
            <a:r>
              <a:rPr lang="en" sz="2400" dirty="0">
                <a:latin typeface="Open Sans"/>
                <a:ea typeface="Open Sans"/>
                <a:cs typeface="Open Sans"/>
                <a:sym typeface="Open Sans"/>
              </a:rPr>
              <a:t>18 distinct haplotypes</a:t>
            </a:r>
            <a:endParaRPr sz="2400" dirty="0">
              <a:latin typeface="Open Sans"/>
              <a:ea typeface="Open Sans"/>
              <a:cs typeface="Open Sans"/>
              <a:sym typeface="Open Sans"/>
            </a:endParaRPr>
          </a:p>
          <a:p>
            <a:pPr marL="457200" lvl="0" indent="-342900" algn="l" rtl="0">
              <a:spcBef>
                <a:spcPts val="1000"/>
              </a:spcBef>
              <a:spcAft>
                <a:spcPts val="0"/>
              </a:spcAft>
              <a:buSzPts val="1800"/>
              <a:buFont typeface="Open Sans"/>
              <a:buChar char="-"/>
            </a:pPr>
            <a:r>
              <a:rPr lang="en" sz="2400" dirty="0">
                <a:latin typeface="Open Sans"/>
                <a:ea typeface="Open Sans"/>
                <a:cs typeface="Open Sans"/>
                <a:sym typeface="Open Sans"/>
              </a:rPr>
              <a:t>Haplotype diversity differed among regions </a:t>
            </a:r>
            <a:endParaRPr sz="2400" dirty="0">
              <a:latin typeface="Open Sans"/>
              <a:ea typeface="Open Sans"/>
              <a:cs typeface="Open Sans"/>
              <a:sym typeface="Open Sans"/>
            </a:endParaRPr>
          </a:p>
          <a:p>
            <a:pPr marL="457200" lvl="0" indent="-342900" algn="l" rtl="0">
              <a:spcBef>
                <a:spcPts val="1000"/>
              </a:spcBef>
              <a:spcAft>
                <a:spcPts val="1000"/>
              </a:spcAft>
              <a:buSzPts val="1800"/>
              <a:buFont typeface="Open Sans"/>
              <a:buChar char="-"/>
            </a:pPr>
            <a:r>
              <a:rPr lang="en" sz="2400" dirty="0">
                <a:latin typeface="Open Sans"/>
                <a:ea typeface="Open Sans"/>
                <a:cs typeface="Open Sans"/>
                <a:sym typeface="Open Sans"/>
              </a:rPr>
              <a:t>Possible transport by ACC</a:t>
            </a:r>
            <a:endParaRPr sz="2400" dirty="0">
              <a:latin typeface="Open Sans"/>
              <a:ea typeface="Open Sans"/>
              <a:cs typeface="Open Sans"/>
              <a:sym typeface="Open Sans"/>
            </a:endParaRPr>
          </a:p>
        </p:txBody>
      </p:sp>
    </p:spTree>
    <p:extLst>
      <p:ext uri="{BB962C8B-B14F-4D97-AF65-F5344CB8AC3E}">
        <p14:creationId xmlns:p14="http://schemas.microsoft.com/office/powerpoint/2010/main" val="22414294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TotalTime>
  <Words>1524</Words>
  <Application>Microsoft Macintosh PowerPoint</Application>
  <PresentationFormat>On-screen Show (4:3)</PresentationFormat>
  <Paragraphs>250</Paragraphs>
  <Slides>43</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Calibri Light</vt:lpstr>
      <vt:lpstr>Carme</vt:lpstr>
      <vt:lpstr>Helvetica Neue</vt:lpstr>
      <vt:lpstr>Open Sans</vt:lpstr>
      <vt:lpstr>Roboto</vt:lpstr>
      <vt:lpstr>Symbol</vt:lpstr>
      <vt:lpstr>Office Theme</vt:lpstr>
      <vt:lpstr>Population Genetics of Tanner Crab (Chionoecetes bairdi ) in Alaskan Waters</vt:lpstr>
      <vt:lpstr>PowerPoint Presentation</vt:lpstr>
      <vt:lpstr>Tanner Crab Commercial Harvest by Season</vt:lpstr>
      <vt:lpstr>Life History</vt:lpstr>
      <vt:lpstr>Life History</vt:lpstr>
      <vt:lpstr>PowerPoint Presentation</vt:lpstr>
      <vt:lpstr>Eastern Bering Sea:  166°W Longitude</vt:lpstr>
      <vt:lpstr>Bering Sea:  Hybridization with Chionoecetes opilio</vt:lpstr>
      <vt:lpstr>PowerPoint Presentation</vt:lpstr>
      <vt:lpstr>Allozymes (proteins with variation)</vt:lpstr>
      <vt:lpstr>Objectives</vt:lpstr>
      <vt:lpstr>PowerPoint Presentation</vt:lpstr>
      <vt:lpstr>Sampling</vt:lpstr>
      <vt:lpstr>Reduced representation sequencing</vt:lpstr>
      <vt:lpstr>Double digest restriction associated DNA sequencing</vt:lpstr>
      <vt:lpstr>PowerPoint Presentation</vt:lpstr>
      <vt:lpstr>Bioinformatic processing</vt:lpstr>
      <vt:lpstr>Bioinformatic processing</vt:lpstr>
      <vt:lpstr>Bioinformatic processing</vt:lpstr>
      <vt:lpstr>Genotypes</vt:lpstr>
      <vt:lpstr>PowerPoint Presentation</vt:lpstr>
      <vt:lpstr>89 Individuals genotyped at  2,740 SNP sites in final assembly</vt:lpstr>
      <vt:lpstr>Heterozygosity by locus</vt:lpstr>
      <vt:lpstr>Gene diversity (Mean HExp)</vt:lpstr>
      <vt:lpstr>Mean Observed Heterozygosity (HObs)</vt:lpstr>
      <vt:lpstr>Hierarchical Organization of Genetic Diversity</vt:lpstr>
      <vt:lpstr>Analysis of Molecular Variance (AMOVA)</vt:lpstr>
      <vt:lpstr>FST is a classic population genetics statistic used to measure genetic differentiation among groups</vt:lpstr>
      <vt:lpstr>Hierarchical Structure F-statistics</vt:lpstr>
      <vt:lpstr>Hierarchical Structure F-statistics</vt:lpstr>
      <vt:lpstr>Hierarchical Structure</vt:lpstr>
      <vt:lpstr>Hierarchical Structure</vt:lpstr>
      <vt:lpstr>Pairwise FST</vt:lpstr>
      <vt:lpstr>Pairwise FST</vt:lpstr>
      <vt:lpstr>Pairwise FST</vt:lpstr>
      <vt:lpstr>Testing for population partitioning with nonparametric and parametric methods</vt:lpstr>
      <vt:lpstr>Principal Components Analysis</vt:lpstr>
      <vt:lpstr>Discriminant Analysis of  Principal Components (DAPC)</vt:lpstr>
      <vt:lpstr>STRUCTURE</vt:lpstr>
      <vt:lpstr>What does all of this mean?</vt:lpstr>
      <vt:lpstr>How are genetic insights relevant to management? </vt:lpstr>
      <vt:lpstr>Takeaways</vt:lpstr>
      <vt:lpstr>Acknowledgements &amp; funding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Genevieve Johnson</dc:creator>
  <cp:lastModifiedBy>Genevieve Johnson</cp:lastModifiedBy>
  <cp:revision>9</cp:revision>
  <dcterms:created xsi:type="dcterms:W3CDTF">2019-04-26T10:47:43Z</dcterms:created>
  <dcterms:modified xsi:type="dcterms:W3CDTF">2019-04-26T18:43:30Z</dcterms:modified>
</cp:coreProperties>
</file>