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7" r:id="rId2"/>
    <p:sldId id="258" r:id="rId3"/>
    <p:sldId id="256" r:id="rId4"/>
    <p:sldId id="259" r:id="rId5"/>
    <p:sldId id="260" r:id="rId6"/>
    <p:sldId id="261" r:id="rId7"/>
    <p:sldId id="263" r:id="rId8"/>
    <p:sldId id="264" r:id="rId9"/>
    <p:sldId id="265" r:id="rId10"/>
    <p:sldId id="262" r:id="rId11"/>
    <p:sldId id="266" r:id="rId12"/>
    <p:sldId id="282" r:id="rId13"/>
    <p:sldId id="281" r:id="rId14"/>
    <p:sldId id="267" r:id="rId15"/>
    <p:sldId id="268" r:id="rId16"/>
    <p:sldId id="269" r:id="rId17"/>
    <p:sldId id="270" r:id="rId18"/>
    <p:sldId id="271" r:id="rId19"/>
    <p:sldId id="272" r:id="rId20"/>
    <p:sldId id="273" r:id="rId21"/>
    <p:sldId id="274" r:id="rId22"/>
    <p:sldId id="275" r:id="rId23"/>
    <p:sldId id="277" r:id="rId24"/>
    <p:sldId id="276" r:id="rId25"/>
    <p:sldId id="280" r:id="rId26"/>
    <p:sldId id="279" r:id="rId27"/>
    <p:sldId id="278"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60"/>
  </p:normalViewPr>
  <p:slideViewPr>
    <p:cSldViewPr>
      <p:cViewPr>
        <p:scale>
          <a:sx n="90" d="100"/>
          <a:sy n="90" d="100"/>
        </p:scale>
        <p:origin x="-2160" y="-4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11D8A6-3880-4E3D-A47C-84392AFAFEBF}" type="doc">
      <dgm:prSet loTypeId="urn:microsoft.com/office/officeart/2016/7/layout/BasicTimeline" loCatId="process" qsTypeId="urn:microsoft.com/office/officeart/2005/8/quickstyle/simple5" qsCatId="simple" csTypeId="urn:microsoft.com/office/officeart/2005/8/colors/colorful5" csCatId="colorful" phldr="1"/>
      <dgm:spPr/>
      <dgm:t>
        <a:bodyPr/>
        <a:lstStyle/>
        <a:p>
          <a:endParaRPr lang="en-US"/>
        </a:p>
      </dgm:t>
    </dgm:pt>
    <dgm:pt modelId="{4F38AC32-1E0A-40B9-B831-C49EEC438AC6}">
      <dgm:prSet/>
      <dgm:spPr/>
      <dgm:t>
        <a:bodyPr/>
        <a:lstStyle/>
        <a:p>
          <a:pPr>
            <a:defRPr b="1"/>
          </a:pPr>
          <a:r>
            <a:rPr lang="en-US"/>
            <a:t>Winter 2019</a:t>
          </a:r>
        </a:p>
      </dgm:t>
    </dgm:pt>
    <dgm:pt modelId="{CA50D73F-C50E-4DAC-BEE1-3D3949A71127}" type="parTrans" cxnId="{46C64D97-56F6-4ED3-ABE6-FF17B2109CEB}">
      <dgm:prSet/>
      <dgm:spPr/>
      <dgm:t>
        <a:bodyPr/>
        <a:lstStyle/>
        <a:p>
          <a:endParaRPr lang="en-US"/>
        </a:p>
      </dgm:t>
    </dgm:pt>
    <dgm:pt modelId="{C0177549-5A72-4D8B-9B63-D6F8C8F21EB1}" type="sibTrans" cxnId="{46C64D97-56F6-4ED3-ABE6-FF17B2109CEB}">
      <dgm:prSet/>
      <dgm:spPr/>
      <dgm:t>
        <a:bodyPr/>
        <a:lstStyle/>
        <a:p>
          <a:endParaRPr lang="en-US"/>
        </a:p>
      </dgm:t>
    </dgm:pt>
    <dgm:pt modelId="{D300A819-E74D-4958-8FEE-DE4CD417300A}">
      <dgm:prSet/>
      <dgm:spPr>
        <a:ln w="38100"/>
      </dgm:spPr>
      <dgm:t>
        <a:bodyPr/>
        <a:lstStyle/>
        <a:p>
          <a:r>
            <a:rPr lang="en-US"/>
            <a:t>Update Operating Model and Run Simulations</a:t>
          </a:r>
        </a:p>
      </dgm:t>
    </dgm:pt>
    <dgm:pt modelId="{8CE08AF8-272F-4CAD-9ECE-00D352BCA671}" type="parTrans" cxnId="{14A9E519-0E39-4FBA-A196-731D622E6A49}">
      <dgm:prSet/>
      <dgm:spPr/>
      <dgm:t>
        <a:bodyPr/>
        <a:lstStyle/>
        <a:p>
          <a:endParaRPr lang="en-US"/>
        </a:p>
      </dgm:t>
    </dgm:pt>
    <dgm:pt modelId="{E8DFCFEF-8FA8-491A-AB75-069C39EFF147}" type="sibTrans" cxnId="{14A9E519-0E39-4FBA-A196-731D622E6A49}">
      <dgm:prSet/>
      <dgm:spPr/>
      <dgm:t>
        <a:bodyPr/>
        <a:lstStyle/>
        <a:p>
          <a:endParaRPr lang="en-US"/>
        </a:p>
      </dgm:t>
    </dgm:pt>
    <dgm:pt modelId="{0EF0423E-400D-429D-A5B7-DA7FCF8F9420}">
      <dgm:prSet/>
      <dgm:spPr/>
      <dgm:t>
        <a:bodyPr/>
        <a:lstStyle/>
        <a:p>
          <a:pPr>
            <a:defRPr b="1"/>
          </a:pPr>
          <a:r>
            <a:rPr lang="en-US"/>
            <a:t>Spring 2019</a:t>
          </a:r>
        </a:p>
      </dgm:t>
    </dgm:pt>
    <dgm:pt modelId="{3E27CE9E-C835-4125-943C-7C5A7B66E24C}" type="parTrans" cxnId="{4DD30A30-4772-472D-AC08-E2BCCB3E59F6}">
      <dgm:prSet/>
      <dgm:spPr/>
      <dgm:t>
        <a:bodyPr/>
        <a:lstStyle/>
        <a:p>
          <a:endParaRPr lang="en-US"/>
        </a:p>
      </dgm:t>
    </dgm:pt>
    <dgm:pt modelId="{E80C3A81-93D4-4A36-8701-7BBC6028206F}" type="sibTrans" cxnId="{4DD30A30-4772-472D-AC08-E2BCCB3E59F6}">
      <dgm:prSet/>
      <dgm:spPr/>
      <dgm:t>
        <a:bodyPr/>
        <a:lstStyle/>
        <a:p>
          <a:endParaRPr lang="en-US"/>
        </a:p>
      </dgm:t>
    </dgm:pt>
    <dgm:pt modelId="{8AF81C9C-BDC7-43D0-B9EA-4B2A1A203EA0}">
      <dgm:prSet/>
      <dgm:spPr>
        <a:ln w="38100"/>
      </dgm:spPr>
      <dgm:t>
        <a:bodyPr/>
        <a:lstStyle/>
        <a:p>
          <a:r>
            <a:rPr lang="en-US"/>
            <a:t>Analysis and Preliminary Results and Write Up</a:t>
          </a:r>
        </a:p>
      </dgm:t>
    </dgm:pt>
    <dgm:pt modelId="{343EA26C-2C0C-4569-9DE5-2B2A1E4E0ED6}" type="parTrans" cxnId="{FC0BE625-D533-4B00-A1E8-13B8A820FD7A}">
      <dgm:prSet/>
      <dgm:spPr/>
      <dgm:t>
        <a:bodyPr/>
        <a:lstStyle/>
        <a:p>
          <a:endParaRPr lang="en-US"/>
        </a:p>
      </dgm:t>
    </dgm:pt>
    <dgm:pt modelId="{33D47ABA-3E6E-448A-AE30-4287C3082821}" type="sibTrans" cxnId="{FC0BE625-D533-4B00-A1E8-13B8A820FD7A}">
      <dgm:prSet/>
      <dgm:spPr/>
      <dgm:t>
        <a:bodyPr/>
        <a:lstStyle/>
        <a:p>
          <a:endParaRPr lang="en-US"/>
        </a:p>
      </dgm:t>
    </dgm:pt>
    <dgm:pt modelId="{CF801F8A-8FAB-4196-8458-FEBEE2E179D7}">
      <dgm:prSet/>
      <dgm:spPr/>
      <dgm:t>
        <a:bodyPr/>
        <a:lstStyle/>
        <a:p>
          <a:pPr>
            <a:defRPr b="1"/>
          </a:pPr>
          <a:r>
            <a:rPr lang="en-US"/>
            <a:t>Apr. 2019</a:t>
          </a:r>
        </a:p>
      </dgm:t>
    </dgm:pt>
    <dgm:pt modelId="{9C0E92D5-11DF-48C1-84BD-0C6BC0596ACC}" type="parTrans" cxnId="{067093D2-B356-4AA3-985C-AA0115EC05A0}">
      <dgm:prSet/>
      <dgm:spPr/>
      <dgm:t>
        <a:bodyPr/>
        <a:lstStyle/>
        <a:p>
          <a:endParaRPr lang="en-US"/>
        </a:p>
      </dgm:t>
    </dgm:pt>
    <dgm:pt modelId="{4B63FA13-BAC8-4CDD-A312-FAEF247435FC}" type="sibTrans" cxnId="{067093D2-B356-4AA3-985C-AA0115EC05A0}">
      <dgm:prSet/>
      <dgm:spPr/>
      <dgm:t>
        <a:bodyPr/>
        <a:lstStyle/>
        <a:p>
          <a:endParaRPr lang="en-US"/>
        </a:p>
      </dgm:t>
    </dgm:pt>
    <dgm:pt modelId="{B38F5B73-D7B5-407A-B811-A46B88C495B3}">
      <dgm:prSet/>
      <dgm:spPr>
        <a:ln w="38100"/>
      </dgm:spPr>
      <dgm:t>
        <a:bodyPr/>
        <a:lstStyle/>
        <a:p>
          <a:r>
            <a:rPr lang="en-US" dirty="0"/>
            <a:t>Framework Place Holder for Board of Fish </a:t>
          </a:r>
        </a:p>
      </dgm:t>
    </dgm:pt>
    <dgm:pt modelId="{49CC49A0-98C5-4DFC-BC3F-A34C210FDB77}" type="parTrans" cxnId="{D90A6F65-D2BD-449E-8CF2-980949F15BF0}">
      <dgm:prSet/>
      <dgm:spPr/>
      <dgm:t>
        <a:bodyPr/>
        <a:lstStyle/>
        <a:p>
          <a:endParaRPr lang="en-US"/>
        </a:p>
      </dgm:t>
    </dgm:pt>
    <dgm:pt modelId="{47D195B5-5FE7-47B4-AE13-734030F62122}" type="sibTrans" cxnId="{D90A6F65-D2BD-449E-8CF2-980949F15BF0}">
      <dgm:prSet/>
      <dgm:spPr/>
      <dgm:t>
        <a:bodyPr/>
        <a:lstStyle/>
        <a:p>
          <a:endParaRPr lang="en-US"/>
        </a:p>
      </dgm:t>
    </dgm:pt>
    <dgm:pt modelId="{E8126489-4A25-4774-B838-0ABB021511C0}">
      <dgm:prSet/>
      <dgm:spPr/>
      <dgm:t>
        <a:bodyPr/>
        <a:lstStyle/>
        <a:p>
          <a:pPr>
            <a:defRPr b="1"/>
          </a:pPr>
          <a:r>
            <a:rPr lang="en-US"/>
            <a:t>Sep. 2019</a:t>
          </a:r>
        </a:p>
      </dgm:t>
    </dgm:pt>
    <dgm:pt modelId="{B468BB3B-EF27-4518-B9F8-49BDBFF81933}" type="parTrans" cxnId="{DFDFEA27-D70B-4DC0-B389-0239390F5BBF}">
      <dgm:prSet/>
      <dgm:spPr/>
      <dgm:t>
        <a:bodyPr/>
        <a:lstStyle/>
        <a:p>
          <a:endParaRPr lang="en-US"/>
        </a:p>
      </dgm:t>
    </dgm:pt>
    <dgm:pt modelId="{A6B2A362-2403-4DC7-8FA0-B287F9198A9E}" type="sibTrans" cxnId="{DFDFEA27-D70B-4DC0-B389-0239390F5BBF}">
      <dgm:prSet/>
      <dgm:spPr/>
      <dgm:t>
        <a:bodyPr/>
        <a:lstStyle/>
        <a:p>
          <a:endParaRPr lang="en-US"/>
        </a:p>
      </dgm:t>
    </dgm:pt>
    <dgm:pt modelId="{9F820DA8-136A-4312-AF03-375D4BACCB1E}">
      <dgm:prSet/>
      <dgm:spPr>
        <a:ln w="38100"/>
      </dgm:spPr>
      <dgm:t>
        <a:bodyPr/>
        <a:lstStyle/>
        <a:p>
          <a:r>
            <a:rPr lang="en-US"/>
            <a:t>Presentation of Results to ADFG and CPT</a:t>
          </a:r>
        </a:p>
      </dgm:t>
    </dgm:pt>
    <dgm:pt modelId="{4DC291EB-145F-4ED1-ABB3-50A10DA8EBFE}" type="parTrans" cxnId="{4046E521-68AB-4AD3-82E9-4625221A069F}">
      <dgm:prSet/>
      <dgm:spPr/>
      <dgm:t>
        <a:bodyPr/>
        <a:lstStyle/>
        <a:p>
          <a:endParaRPr lang="en-US"/>
        </a:p>
      </dgm:t>
    </dgm:pt>
    <dgm:pt modelId="{C01015E4-D4A3-48BA-B7B3-BBF9CB4835A1}" type="sibTrans" cxnId="{4046E521-68AB-4AD3-82E9-4625221A069F}">
      <dgm:prSet/>
      <dgm:spPr/>
      <dgm:t>
        <a:bodyPr/>
        <a:lstStyle/>
        <a:p>
          <a:endParaRPr lang="en-US"/>
        </a:p>
      </dgm:t>
    </dgm:pt>
    <dgm:pt modelId="{212D582C-CC12-4C1E-8DF7-1129B25B71FA}">
      <dgm:prSet/>
      <dgm:spPr/>
      <dgm:t>
        <a:bodyPr/>
        <a:lstStyle/>
        <a:p>
          <a:pPr>
            <a:defRPr b="1"/>
          </a:pPr>
          <a:r>
            <a:rPr lang="en-US"/>
            <a:t>Sep. 2019</a:t>
          </a:r>
        </a:p>
      </dgm:t>
    </dgm:pt>
    <dgm:pt modelId="{C071B057-5575-49A0-A456-A2A8A007A894}" type="parTrans" cxnId="{79716914-DCE0-4A5A-A833-4011842F0109}">
      <dgm:prSet/>
      <dgm:spPr/>
      <dgm:t>
        <a:bodyPr/>
        <a:lstStyle/>
        <a:p>
          <a:endParaRPr lang="en-US"/>
        </a:p>
      </dgm:t>
    </dgm:pt>
    <dgm:pt modelId="{5964945A-E7F8-47DF-BF7F-A88BA77F24E9}" type="sibTrans" cxnId="{79716914-DCE0-4A5A-A833-4011842F0109}">
      <dgm:prSet/>
      <dgm:spPr/>
      <dgm:t>
        <a:bodyPr/>
        <a:lstStyle/>
        <a:p>
          <a:endParaRPr lang="en-US"/>
        </a:p>
      </dgm:t>
    </dgm:pt>
    <dgm:pt modelId="{F107A0D2-D97D-42EF-825D-B448275E8621}">
      <dgm:prSet/>
      <dgm:spPr>
        <a:ln w="38100"/>
      </dgm:spPr>
      <dgm:t>
        <a:bodyPr/>
        <a:lstStyle/>
        <a:p>
          <a:r>
            <a:rPr lang="en-US"/>
            <a:t>White Paper Full Draft</a:t>
          </a:r>
        </a:p>
      </dgm:t>
    </dgm:pt>
    <dgm:pt modelId="{5D8154C2-2B84-42B9-901F-30C3C4E56F25}" type="parTrans" cxnId="{8073AC43-F771-40BE-97F1-4DBE3B4C8CEE}">
      <dgm:prSet/>
      <dgm:spPr/>
      <dgm:t>
        <a:bodyPr/>
        <a:lstStyle/>
        <a:p>
          <a:endParaRPr lang="en-US"/>
        </a:p>
      </dgm:t>
    </dgm:pt>
    <dgm:pt modelId="{4A089A16-DE37-4880-B6FC-0ED91D6CE5E2}" type="sibTrans" cxnId="{8073AC43-F771-40BE-97F1-4DBE3B4C8CEE}">
      <dgm:prSet/>
      <dgm:spPr/>
      <dgm:t>
        <a:bodyPr/>
        <a:lstStyle/>
        <a:p>
          <a:endParaRPr lang="en-US"/>
        </a:p>
      </dgm:t>
    </dgm:pt>
    <dgm:pt modelId="{A7E55D5F-4B07-4223-AEA8-2223CCE5B8F4}">
      <dgm:prSet/>
      <dgm:spPr/>
      <dgm:t>
        <a:bodyPr/>
        <a:lstStyle/>
        <a:p>
          <a:pPr>
            <a:defRPr b="1"/>
          </a:pPr>
          <a:r>
            <a:rPr lang="en-US"/>
            <a:t>Mar. 2020</a:t>
          </a:r>
        </a:p>
      </dgm:t>
    </dgm:pt>
    <dgm:pt modelId="{8C32BE6A-4FA5-4A3A-AFC7-6C9D5ED71062}" type="parTrans" cxnId="{30D70638-2D03-4EBA-BB23-E88A1D4E9F4A}">
      <dgm:prSet/>
      <dgm:spPr/>
      <dgm:t>
        <a:bodyPr/>
        <a:lstStyle/>
        <a:p>
          <a:endParaRPr lang="en-US"/>
        </a:p>
      </dgm:t>
    </dgm:pt>
    <dgm:pt modelId="{32A95CCF-AFAC-4BF1-B20A-E24E6B2C2F94}" type="sibTrans" cxnId="{30D70638-2D03-4EBA-BB23-E88A1D4E9F4A}">
      <dgm:prSet/>
      <dgm:spPr/>
      <dgm:t>
        <a:bodyPr/>
        <a:lstStyle/>
        <a:p>
          <a:endParaRPr lang="en-US"/>
        </a:p>
      </dgm:t>
    </dgm:pt>
    <dgm:pt modelId="{52E20ADE-2C38-42A7-8E15-02BBDD14B411}">
      <dgm:prSet/>
      <dgm:spPr>
        <a:ln w="38100"/>
      </dgm:spPr>
      <dgm:t>
        <a:bodyPr/>
        <a:lstStyle/>
        <a:p>
          <a:r>
            <a:rPr lang="en-US" dirty="0"/>
            <a:t>Selected HCR Presented to Board of Fish </a:t>
          </a:r>
        </a:p>
      </dgm:t>
    </dgm:pt>
    <dgm:pt modelId="{D0F720CC-F9B8-4A87-85EF-6390BCEE4506}" type="parTrans" cxnId="{8BBE14E9-1CCE-4671-9126-31793B111934}">
      <dgm:prSet/>
      <dgm:spPr/>
      <dgm:t>
        <a:bodyPr/>
        <a:lstStyle/>
        <a:p>
          <a:endParaRPr lang="en-US"/>
        </a:p>
      </dgm:t>
    </dgm:pt>
    <dgm:pt modelId="{E8E05D3C-EF59-40B1-BD0A-39969125A418}" type="sibTrans" cxnId="{8BBE14E9-1CCE-4671-9126-31793B111934}">
      <dgm:prSet/>
      <dgm:spPr/>
      <dgm:t>
        <a:bodyPr/>
        <a:lstStyle/>
        <a:p>
          <a:endParaRPr lang="en-US"/>
        </a:p>
      </dgm:t>
    </dgm:pt>
    <dgm:pt modelId="{6E4F85BA-7F0B-4631-B088-5158DFD0A73C}" type="pres">
      <dgm:prSet presAssocID="{1911D8A6-3880-4E3D-A47C-84392AFAFEBF}" presName="root" presStyleCnt="0">
        <dgm:presLayoutVars>
          <dgm:chMax/>
          <dgm:chPref/>
          <dgm:animLvl val="lvl"/>
        </dgm:presLayoutVars>
      </dgm:prSet>
      <dgm:spPr/>
      <dgm:t>
        <a:bodyPr/>
        <a:lstStyle/>
        <a:p>
          <a:endParaRPr lang="en-US"/>
        </a:p>
      </dgm:t>
    </dgm:pt>
    <dgm:pt modelId="{E9503A75-45C4-4AF1-A207-0CA37047C861}" type="pres">
      <dgm:prSet presAssocID="{1911D8A6-3880-4E3D-A47C-84392AFAFEBF}" presName="divider" presStyleLbl="fgAccFollowNode1" presStyleIdx="0" presStyleCnt="1"/>
      <dgm:spPr>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tailEnd type="triangle" w="lg" len="lg"/>
        </a:ln>
        <a:effectLst/>
      </dgm:spPr>
    </dgm:pt>
    <dgm:pt modelId="{23FC6204-6EA5-4185-937D-20B86CE7CF0B}" type="pres">
      <dgm:prSet presAssocID="{1911D8A6-3880-4E3D-A47C-84392AFAFEBF}" presName="nodes" presStyleCnt="0">
        <dgm:presLayoutVars>
          <dgm:chMax/>
          <dgm:chPref/>
          <dgm:animLvl val="lvl"/>
        </dgm:presLayoutVars>
      </dgm:prSet>
      <dgm:spPr/>
    </dgm:pt>
    <dgm:pt modelId="{67557ADB-4279-413C-A91F-EE30AE2415F2}" type="pres">
      <dgm:prSet presAssocID="{4F38AC32-1E0A-40B9-B831-C49EEC438AC6}" presName="composite" presStyleCnt="0"/>
      <dgm:spPr/>
    </dgm:pt>
    <dgm:pt modelId="{0212C45D-6A0F-4B3E-8447-8F171EEFBC35}" type="pres">
      <dgm:prSet presAssocID="{4F38AC32-1E0A-40B9-B831-C49EEC438AC6}" presName="L1TextContainer" presStyleLbl="revTx" presStyleIdx="0" presStyleCnt="6">
        <dgm:presLayoutVars>
          <dgm:chMax val="1"/>
          <dgm:chPref val="1"/>
          <dgm:bulletEnabled val="1"/>
        </dgm:presLayoutVars>
      </dgm:prSet>
      <dgm:spPr/>
      <dgm:t>
        <a:bodyPr/>
        <a:lstStyle/>
        <a:p>
          <a:endParaRPr lang="en-US"/>
        </a:p>
      </dgm:t>
    </dgm:pt>
    <dgm:pt modelId="{94395EB8-DCEC-4BD8-975D-93C773FBC4C7}" type="pres">
      <dgm:prSet presAssocID="{4F38AC32-1E0A-40B9-B831-C49EEC438AC6}" presName="L2TextContainerWrapper" presStyleCnt="0">
        <dgm:presLayoutVars>
          <dgm:chMax val="0"/>
          <dgm:chPref val="0"/>
          <dgm:bulletEnabled val="1"/>
        </dgm:presLayoutVars>
      </dgm:prSet>
      <dgm:spPr/>
    </dgm:pt>
    <dgm:pt modelId="{16687C78-082E-45F1-A9C2-0391CFA405C2}" type="pres">
      <dgm:prSet presAssocID="{4F38AC32-1E0A-40B9-B831-C49EEC438AC6}" presName="L2TextContainer" presStyleLbl="bgAcc1" presStyleIdx="0" presStyleCnt="6"/>
      <dgm:spPr/>
      <dgm:t>
        <a:bodyPr/>
        <a:lstStyle/>
        <a:p>
          <a:endParaRPr lang="en-US"/>
        </a:p>
      </dgm:t>
    </dgm:pt>
    <dgm:pt modelId="{1CCA0FEA-97F0-4473-8C6A-C047285907C4}" type="pres">
      <dgm:prSet presAssocID="{4F38AC32-1E0A-40B9-B831-C49EEC438AC6}" presName="FlexibleEmptyPlaceHolder" presStyleCnt="0"/>
      <dgm:spPr/>
    </dgm:pt>
    <dgm:pt modelId="{AE5E93FF-7395-4C21-BB38-58ACFC2374A4}" type="pres">
      <dgm:prSet presAssocID="{4F38AC32-1E0A-40B9-B831-C49EEC438AC6}" presName="ConnectLine" presStyleLbl="sibTrans1D1" presStyleIdx="0" presStyleCnt="6"/>
      <dgm:spPr>
        <a:noFill/>
        <a:ln w="38100" cap="flat" cmpd="sng" algn="ctr">
          <a:solidFill>
            <a:schemeClr val="accent5">
              <a:hueOff val="0"/>
              <a:satOff val="0"/>
              <a:lumOff val="0"/>
              <a:alphaOff val="0"/>
            </a:schemeClr>
          </a:solidFill>
          <a:prstDash val="dash"/>
          <a:miter lim="800000"/>
        </a:ln>
        <a:effectLst/>
      </dgm:spPr>
    </dgm:pt>
    <dgm:pt modelId="{1067B621-CB7B-4F73-9729-D30DF75FD6BE}" type="pres">
      <dgm:prSet presAssocID="{4F38AC32-1E0A-40B9-B831-C49EEC438AC6}" presName="ConnectorPoint" presStyleLbl="alignNode1" presStyleIdx="0" presStyleCnt="6"/>
      <dgm:spPr>
        <a:ln w="38100"/>
      </dgm:spPr>
    </dgm:pt>
    <dgm:pt modelId="{97948D1C-2B1E-4493-85A4-9B8342D268BF}" type="pres">
      <dgm:prSet presAssocID="{4F38AC32-1E0A-40B9-B831-C49EEC438AC6}" presName="EmptyPlaceHolder" presStyleCnt="0"/>
      <dgm:spPr/>
    </dgm:pt>
    <dgm:pt modelId="{97FF9DBA-8847-4F49-AEB9-B3CBD2B1FE77}" type="pres">
      <dgm:prSet presAssocID="{C0177549-5A72-4D8B-9B63-D6F8C8F21EB1}" presName="spaceBetweenRectangles" presStyleCnt="0"/>
      <dgm:spPr/>
    </dgm:pt>
    <dgm:pt modelId="{B269F224-F6A8-49E3-BE6E-21BA1996F287}" type="pres">
      <dgm:prSet presAssocID="{0EF0423E-400D-429D-A5B7-DA7FCF8F9420}" presName="composite" presStyleCnt="0"/>
      <dgm:spPr/>
    </dgm:pt>
    <dgm:pt modelId="{7E5BBB38-D032-43B8-A762-719B69163F25}" type="pres">
      <dgm:prSet presAssocID="{0EF0423E-400D-429D-A5B7-DA7FCF8F9420}" presName="L1TextContainer" presStyleLbl="revTx" presStyleIdx="1" presStyleCnt="6">
        <dgm:presLayoutVars>
          <dgm:chMax val="1"/>
          <dgm:chPref val="1"/>
          <dgm:bulletEnabled val="1"/>
        </dgm:presLayoutVars>
      </dgm:prSet>
      <dgm:spPr/>
      <dgm:t>
        <a:bodyPr/>
        <a:lstStyle/>
        <a:p>
          <a:endParaRPr lang="en-US"/>
        </a:p>
      </dgm:t>
    </dgm:pt>
    <dgm:pt modelId="{85A86DC2-9050-4420-823C-CDABB59DDECC}" type="pres">
      <dgm:prSet presAssocID="{0EF0423E-400D-429D-A5B7-DA7FCF8F9420}" presName="L2TextContainerWrapper" presStyleCnt="0">
        <dgm:presLayoutVars>
          <dgm:chMax val="0"/>
          <dgm:chPref val="0"/>
          <dgm:bulletEnabled val="1"/>
        </dgm:presLayoutVars>
      </dgm:prSet>
      <dgm:spPr/>
    </dgm:pt>
    <dgm:pt modelId="{02D8FC0A-E269-4D0F-8D43-A246209403B5}" type="pres">
      <dgm:prSet presAssocID="{0EF0423E-400D-429D-A5B7-DA7FCF8F9420}" presName="L2TextContainer" presStyleLbl="bgAcc1" presStyleIdx="1" presStyleCnt="6"/>
      <dgm:spPr/>
      <dgm:t>
        <a:bodyPr/>
        <a:lstStyle/>
        <a:p>
          <a:endParaRPr lang="en-US"/>
        </a:p>
      </dgm:t>
    </dgm:pt>
    <dgm:pt modelId="{D1F2E0CC-EBF0-41A9-8059-F6B06088AA6D}" type="pres">
      <dgm:prSet presAssocID="{0EF0423E-400D-429D-A5B7-DA7FCF8F9420}" presName="FlexibleEmptyPlaceHolder" presStyleCnt="0"/>
      <dgm:spPr/>
    </dgm:pt>
    <dgm:pt modelId="{75626824-2294-4B7F-BBFF-4B052928BEE7}" type="pres">
      <dgm:prSet presAssocID="{0EF0423E-400D-429D-A5B7-DA7FCF8F9420}" presName="ConnectLine" presStyleLbl="sibTrans1D1" presStyleIdx="1" presStyleCnt="6"/>
      <dgm:spPr>
        <a:noFill/>
        <a:ln w="38100" cap="flat" cmpd="sng" algn="ctr">
          <a:solidFill>
            <a:schemeClr val="accent5">
              <a:hueOff val="-1351709"/>
              <a:satOff val="-3484"/>
              <a:lumOff val="-2353"/>
              <a:alphaOff val="0"/>
            </a:schemeClr>
          </a:solidFill>
          <a:prstDash val="dash"/>
          <a:miter lim="800000"/>
        </a:ln>
        <a:effectLst/>
      </dgm:spPr>
    </dgm:pt>
    <dgm:pt modelId="{9E64E090-3188-4505-9220-77E0CC80CC98}" type="pres">
      <dgm:prSet presAssocID="{0EF0423E-400D-429D-A5B7-DA7FCF8F9420}" presName="ConnectorPoint" presStyleLbl="alignNode1" presStyleIdx="1" presStyleCnt="6"/>
      <dgm:spPr>
        <a:ln w="38100">
          <a:solidFill>
            <a:schemeClr val="tx1"/>
          </a:solidFill>
        </a:ln>
      </dgm:spPr>
    </dgm:pt>
    <dgm:pt modelId="{771B89AA-57EA-4D8C-84BA-0A301E4381A6}" type="pres">
      <dgm:prSet presAssocID="{0EF0423E-400D-429D-A5B7-DA7FCF8F9420}" presName="EmptyPlaceHolder" presStyleCnt="0"/>
      <dgm:spPr/>
    </dgm:pt>
    <dgm:pt modelId="{FB229D20-C1E4-4EA3-86ED-936CBB005C13}" type="pres">
      <dgm:prSet presAssocID="{E80C3A81-93D4-4A36-8701-7BBC6028206F}" presName="spaceBetweenRectangles" presStyleCnt="0"/>
      <dgm:spPr/>
    </dgm:pt>
    <dgm:pt modelId="{85211947-7D0A-4040-87FF-3CB1BB7C2D8A}" type="pres">
      <dgm:prSet presAssocID="{CF801F8A-8FAB-4196-8458-FEBEE2E179D7}" presName="composite" presStyleCnt="0"/>
      <dgm:spPr/>
    </dgm:pt>
    <dgm:pt modelId="{5BD70B5B-B9B4-49C2-B9B1-3A3AE360BE25}" type="pres">
      <dgm:prSet presAssocID="{CF801F8A-8FAB-4196-8458-FEBEE2E179D7}" presName="L1TextContainer" presStyleLbl="revTx" presStyleIdx="2" presStyleCnt="6">
        <dgm:presLayoutVars>
          <dgm:chMax val="1"/>
          <dgm:chPref val="1"/>
          <dgm:bulletEnabled val="1"/>
        </dgm:presLayoutVars>
      </dgm:prSet>
      <dgm:spPr/>
      <dgm:t>
        <a:bodyPr/>
        <a:lstStyle/>
        <a:p>
          <a:endParaRPr lang="en-US"/>
        </a:p>
      </dgm:t>
    </dgm:pt>
    <dgm:pt modelId="{15E85EA8-C32F-42E8-82AB-EE9897BAD84C}" type="pres">
      <dgm:prSet presAssocID="{CF801F8A-8FAB-4196-8458-FEBEE2E179D7}" presName="L2TextContainerWrapper" presStyleCnt="0">
        <dgm:presLayoutVars>
          <dgm:chMax val="0"/>
          <dgm:chPref val="0"/>
          <dgm:bulletEnabled val="1"/>
        </dgm:presLayoutVars>
      </dgm:prSet>
      <dgm:spPr/>
    </dgm:pt>
    <dgm:pt modelId="{E26ACDA7-F634-431A-B743-9BCB02F2B718}" type="pres">
      <dgm:prSet presAssocID="{CF801F8A-8FAB-4196-8458-FEBEE2E179D7}" presName="L2TextContainer" presStyleLbl="bgAcc1" presStyleIdx="2" presStyleCnt="6"/>
      <dgm:spPr/>
      <dgm:t>
        <a:bodyPr/>
        <a:lstStyle/>
        <a:p>
          <a:endParaRPr lang="en-US"/>
        </a:p>
      </dgm:t>
    </dgm:pt>
    <dgm:pt modelId="{7A05C20B-CAE7-48A8-9E46-879BEA88B6D8}" type="pres">
      <dgm:prSet presAssocID="{CF801F8A-8FAB-4196-8458-FEBEE2E179D7}" presName="FlexibleEmptyPlaceHolder" presStyleCnt="0"/>
      <dgm:spPr/>
    </dgm:pt>
    <dgm:pt modelId="{9F3A37A3-972B-4158-A9A8-6C9C2ACD8D70}" type="pres">
      <dgm:prSet presAssocID="{CF801F8A-8FAB-4196-8458-FEBEE2E179D7}" presName="ConnectLine" presStyleLbl="sibTrans1D1" presStyleIdx="2" presStyleCnt="6"/>
      <dgm:spPr>
        <a:noFill/>
        <a:ln w="38100" cap="flat" cmpd="sng" algn="ctr">
          <a:solidFill>
            <a:schemeClr val="accent5">
              <a:hueOff val="-2703417"/>
              <a:satOff val="-6968"/>
              <a:lumOff val="-4706"/>
              <a:alphaOff val="0"/>
            </a:schemeClr>
          </a:solidFill>
          <a:prstDash val="dash"/>
          <a:miter lim="800000"/>
        </a:ln>
        <a:effectLst/>
      </dgm:spPr>
    </dgm:pt>
    <dgm:pt modelId="{368675BB-300D-4CAA-9CF1-5FB9E8264433}" type="pres">
      <dgm:prSet presAssocID="{CF801F8A-8FAB-4196-8458-FEBEE2E179D7}" presName="ConnectorPoint" presStyleLbl="alignNode1" presStyleIdx="2" presStyleCnt="6"/>
      <dgm:spPr>
        <a:ln w="38100"/>
      </dgm:spPr>
    </dgm:pt>
    <dgm:pt modelId="{58991DF8-CA94-474C-AE51-BF5F84D8090E}" type="pres">
      <dgm:prSet presAssocID="{CF801F8A-8FAB-4196-8458-FEBEE2E179D7}" presName="EmptyPlaceHolder" presStyleCnt="0"/>
      <dgm:spPr/>
    </dgm:pt>
    <dgm:pt modelId="{12973D26-6B44-4A7A-92D1-57FBACA73B4B}" type="pres">
      <dgm:prSet presAssocID="{4B63FA13-BAC8-4CDD-A312-FAEF247435FC}" presName="spaceBetweenRectangles" presStyleCnt="0"/>
      <dgm:spPr/>
    </dgm:pt>
    <dgm:pt modelId="{3D07C5F1-4745-4A21-ABC5-96B921A8C0CB}" type="pres">
      <dgm:prSet presAssocID="{E8126489-4A25-4774-B838-0ABB021511C0}" presName="composite" presStyleCnt="0"/>
      <dgm:spPr/>
    </dgm:pt>
    <dgm:pt modelId="{51CFF4B1-5DCB-4C6B-BF64-9489988EA54D}" type="pres">
      <dgm:prSet presAssocID="{E8126489-4A25-4774-B838-0ABB021511C0}" presName="L1TextContainer" presStyleLbl="revTx" presStyleIdx="3" presStyleCnt="6">
        <dgm:presLayoutVars>
          <dgm:chMax val="1"/>
          <dgm:chPref val="1"/>
          <dgm:bulletEnabled val="1"/>
        </dgm:presLayoutVars>
      </dgm:prSet>
      <dgm:spPr/>
      <dgm:t>
        <a:bodyPr/>
        <a:lstStyle/>
        <a:p>
          <a:endParaRPr lang="en-US"/>
        </a:p>
      </dgm:t>
    </dgm:pt>
    <dgm:pt modelId="{31C3A806-50F1-4286-9EE8-0B54AA5A0809}" type="pres">
      <dgm:prSet presAssocID="{E8126489-4A25-4774-B838-0ABB021511C0}" presName="L2TextContainerWrapper" presStyleCnt="0">
        <dgm:presLayoutVars>
          <dgm:chMax val="0"/>
          <dgm:chPref val="0"/>
          <dgm:bulletEnabled val="1"/>
        </dgm:presLayoutVars>
      </dgm:prSet>
      <dgm:spPr/>
    </dgm:pt>
    <dgm:pt modelId="{7C8005B0-39D2-4C5F-9C74-BE7B5407D9BC}" type="pres">
      <dgm:prSet presAssocID="{E8126489-4A25-4774-B838-0ABB021511C0}" presName="L2TextContainer" presStyleLbl="bgAcc1" presStyleIdx="3" presStyleCnt="6"/>
      <dgm:spPr/>
      <dgm:t>
        <a:bodyPr/>
        <a:lstStyle/>
        <a:p>
          <a:endParaRPr lang="en-US"/>
        </a:p>
      </dgm:t>
    </dgm:pt>
    <dgm:pt modelId="{3C50A8A9-6561-41A2-AE0D-18FDFB201D20}" type="pres">
      <dgm:prSet presAssocID="{E8126489-4A25-4774-B838-0ABB021511C0}" presName="FlexibleEmptyPlaceHolder" presStyleCnt="0"/>
      <dgm:spPr/>
    </dgm:pt>
    <dgm:pt modelId="{191DBBEE-250D-4567-BAB3-4F8042C3D6CB}" type="pres">
      <dgm:prSet presAssocID="{E8126489-4A25-4774-B838-0ABB021511C0}" presName="ConnectLine" presStyleLbl="sibTrans1D1" presStyleIdx="3" presStyleCnt="6"/>
      <dgm:spPr>
        <a:noFill/>
        <a:ln w="38100" cap="flat" cmpd="sng" algn="ctr">
          <a:solidFill>
            <a:schemeClr val="accent5">
              <a:hueOff val="-4055126"/>
              <a:satOff val="-10451"/>
              <a:lumOff val="-7059"/>
              <a:alphaOff val="0"/>
            </a:schemeClr>
          </a:solidFill>
          <a:prstDash val="dash"/>
          <a:miter lim="800000"/>
        </a:ln>
        <a:effectLst/>
      </dgm:spPr>
    </dgm:pt>
    <dgm:pt modelId="{48606ACD-B619-444A-9D16-A9B6D2CDD978}" type="pres">
      <dgm:prSet presAssocID="{E8126489-4A25-4774-B838-0ABB021511C0}" presName="ConnectorPoint" presStyleLbl="alignNode1" presStyleIdx="3" presStyleCnt="6"/>
      <dgm:spPr>
        <a:ln w="38100"/>
      </dgm:spPr>
    </dgm:pt>
    <dgm:pt modelId="{FBD49648-06D7-42D6-9D67-5D9BDDC92046}" type="pres">
      <dgm:prSet presAssocID="{E8126489-4A25-4774-B838-0ABB021511C0}" presName="EmptyPlaceHolder" presStyleCnt="0"/>
      <dgm:spPr/>
    </dgm:pt>
    <dgm:pt modelId="{E17D3FE5-EB41-4725-9987-2C58E437F387}" type="pres">
      <dgm:prSet presAssocID="{A6B2A362-2403-4DC7-8FA0-B287F9198A9E}" presName="spaceBetweenRectangles" presStyleCnt="0"/>
      <dgm:spPr/>
    </dgm:pt>
    <dgm:pt modelId="{DCBD3ACC-78D0-40FC-AAF4-6124D3276BDD}" type="pres">
      <dgm:prSet presAssocID="{212D582C-CC12-4C1E-8DF7-1129B25B71FA}" presName="composite" presStyleCnt="0"/>
      <dgm:spPr/>
    </dgm:pt>
    <dgm:pt modelId="{C4648B0F-BA20-4F28-A5AC-D085CF0B7C58}" type="pres">
      <dgm:prSet presAssocID="{212D582C-CC12-4C1E-8DF7-1129B25B71FA}" presName="L1TextContainer" presStyleLbl="revTx" presStyleIdx="4" presStyleCnt="6">
        <dgm:presLayoutVars>
          <dgm:chMax val="1"/>
          <dgm:chPref val="1"/>
          <dgm:bulletEnabled val="1"/>
        </dgm:presLayoutVars>
      </dgm:prSet>
      <dgm:spPr/>
      <dgm:t>
        <a:bodyPr/>
        <a:lstStyle/>
        <a:p>
          <a:endParaRPr lang="en-US"/>
        </a:p>
      </dgm:t>
    </dgm:pt>
    <dgm:pt modelId="{54FF6B61-6DE9-45AB-9578-8C0ABA9829B6}" type="pres">
      <dgm:prSet presAssocID="{212D582C-CC12-4C1E-8DF7-1129B25B71FA}" presName="L2TextContainerWrapper" presStyleCnt="0">
        <dgm:presLayoutVars>
          <dgm:chMax val="0"/>
          <dgm:chPref val="0"/>
          <dgm:bulletEnabled val="1"/>
        </dgm:presLayoutVars>
      </dgm:prSet>
      <dgm:spPr/>
    </dgm:pt>
    <dgm:pt modelId="{E3B3831C-81F7-44A5-8A85-3D4D34733469}" type="pres">
      <dgm:prSet presAssocID="{212D582C-CC12-4C1E-8DF7-1129B25B71FA}" presName="L2TextContainer" presStyleLbl="bgAcc1" presStyleIdx="4" presStyleCnt="6"/>
      <dgm:spPr/>
      <dgm:t>
        <a:bodyPr/>
        <a:lstStyle/>
        <a:p>
          <a:endParaRPr lang="en-US"/>
        </a:p>
      </dgm:t>
    </dgm:pt>
    <dgm:pt modelId="{55B345CA-AEC9-4E01-A9C3-B7E20CD48917}" type="pres">
      <dgm:prSet presAssocID="{212D582C-CC12-4C1E-8DF7-1129B25B71FA}" presName="FlexibleEmptyPlaceHolder" presStyleCnt="0"/>
      <dgm:spPr/>
    </dgm:pt>
    <dgm:pt modelId="{DD20F6FE-94D4-4254-8F17-D9A51C33180B}" type="pres">
      <dgm:prSet presAssocID="{212D582C-CC12-4C1E-8DF7-1129B25B71FA}" presName="ConnectLine" presStyleLbl="sibTrans1D1" presStyleIdx="4" presStyleCnt="6"/>
      <dgm:spPr>
        <a:noFill/>
        <a:ln w="38100" cap="flat" cmpd="sng" algn="ctr">
          <a:solidFill>
            <a:schemeClr val="accent5">
              <a:hueOff val="-5406834"/>
              <a:satOff val="-13935"/>
              <a:lumOff val="-9412"/>
              <a:alphaOff val="0"/>
            </a:schemeClr>
          </a:solidFill>
          <a:prstDash val="dash"/>
          <a:miter lim="800000"/>
        </a:ln>
        <a:effectLst/>
      </dgm:spPr>
    </dgm:pt>
    <dgm:pt modelId="{364E3108-8182-436B-A827-6E6854BB359F}" type="pres">
      <dgm:prSet presAssocID="{212D582C-CC12-4C1E-8DF7-1129B25B71FA}" presName="ConnectorPoint" presStyleLbl="alignNode1" presStyleIdx="4" presStyleCnt="6"/>
      <dgm:spPr>
        <a:ln w="38100"/>
      </dgm:spPr>
    </dgm:pt>
    <dgm:pt modelId="{6230BDAE-E3CF-4F7A-97F9-6061629CBF8C}" type="pres">
      <dgm:prSet presAssocID="{212D582C-CC12-4C1E-8DF7-1129B25B71FA}" presName="EmptyPlaceHolder" presStyleCnt="0"/>
      <dgm:spPr/>
    </dgm:pt>
    <dgm:pt modelId="{88573FEB-11E0-4D1D-BA96-90EC587DEF50}" type="pres">
      <dgm:prSet presAssocID="{5964945A-E7F8-47DF-BF7F-A88BA77F24E9}" presName="spaceBetweenRectangles" presStyleCnt="0"/>
      <dgm:spPr/>
    </dgm:pt>
    <dgm:pt modelId="{49B56B7B-B3E9-479F-B4CB-3AFDF1E7526F}" type="pres">
      <dgm:prSet presAssocID="{A7E55D5F-4B07-4223-AEA8-2223CCE5B8F4}" presName="composite" presStyleCnt="0"/>
      <dgm:spPr/>
    </dgm:pt>
    <dgm:pt modelId="{484BABBA-28C0-483A-8DCD-D80DE87A8FBD}" type="pres">
      <dgm:prSet presAssocID="{A7E55D5F-4B07-4223-AEA8-2223CCE5B8F4}" presName="L1TextContainer" presStyleLbl="revTx" presStyleIdx="5" presStyleCnt="6">
        <dgm:presLayoutVars>
          <dgm:chMax val="1"/>
          <dgm:chPref val="1"/>
          <dgm:bulletEnabled val="1"/>
        </dgm:presLayoutVars>
      </dgm:prSet>
      <dgm:spPr/>
      <dgm:t>
        <a:bodyPr/>
        <a:lstStyle/>
        <a:p>
          <a:endParaRPr lang="en-US"/>
        </a:p>
      </dgm:t>
    </dgm:pt>
    <dgm:pt modelId="{21C35D8B-C625-4D66-B9F5-861E2E7B6A0B}" type="pres">
      <dgm:prSet presAssocID="{A7E55D5F-4B07-4223-AEA8-2223CCE5B8F4}" presName="L2TextContainerWrapper" presStyleCnt="0">
        <dgm:presLayoutVars>
          <dgm:chMax val="0"/>
          <dgm:chPref val="0"/>
          <dgm:bulletEnabled val="1"/>
        </dgm:presLayoutVars>
      </dgm:prSet>
      <dgm:spPr/>
    </dgm:pt>
    <dgm:pt modelId="{4EEB8B6A-5EA3-4F93-A611-902E02E4CAF0}" type="pres">
      <dgm:prSet presAssocID="{A7E55D5F-4B07-4223-AEA8-2223CCE5B8F4}" presName="L2TextContainer" presStyleLbl="bgAcc1" presStyleIdx="5" presStyleCnt="6"/>
      <dgm:spPr/>
      <dgm:t>
        <a:bodyPr/>
        <a:lstStyle/>
        <a:p>
          <a:endParaRPr lang="en-US"/>
        </a:p>
      </dgm:t>
    </dgm:pt>
    <dgm:pt modelId="{ABB2C61C-B14A-45CB-9311-35290F7517BA}" type="pres">
      <dgm:prSet presAssocID="{A7E55D5F-4B07-4223-AEA8-2223CCE5B8F4}" presName="FlexibleEmptyPlaceHolder" presStyleCnt="0"/>
      <dgm:spPr/>
    </dgm:pt>
    <dgm:pt modelId="{3537AD02-77BC-4B38-9714-25D7FA440539}" type="pres">
      <dgm:prSet presAssocID="{A7E55D5F-4B07-4223-AEA8-2223CCE5B8F4}" presName="ConnectLine" presStyleLbl="sibTrans1D1" presStyleIdx="5" presStyleCnt="6"/>
      <dgm:spPr>
        <a:noFill/>
        <a:ln w="38100" cap="flat" cmpd="sng" algn="ctr">
          <a:solidFill>
            <a:schemeClr val="accent5">
              <a:hueOff val="-6758543"/>
              <a:satOff val="-17419"/>
              <a:lumOff val="-11765"/>
              <a:alphaOff val="0"/>
            </a:schemeClr>
          </a:solidFill>
          <a:prstDash val="dash"/>
          <a:miter lim="800000"/>
        </a:ln>
        <a:effectLst/>
      </dgm:spPr>
    </dgm:pt>
    <dgm:pt modelId="{06A83082-2889-4619-9A4D-D4271A28F6BD}" type="pres">
      <dgm:prSet presAssocID="{A7E55D5F-4B07-4223-AEA8-2223CCE5B8F4}" presName="ConnectorPoint" presStyleLbl="alignNode1" presStyleIdx="5" presStyleCnt="6"/>
      <dgm:spPr>
        <a:ln w="38100"/>
      </dgm:spPr>
    </dgm:pt>
    <dgm:pt modelId="{49DD3E38-BD46-4E5B-B993-557D2AD6E949}" type="pres">
      <dgm:prSet presAssocID="{A7E55D5F-4B07-4223-AEA8-2223CCE5B8F4}" presName="EmptyPlaceHolder" presStyleCnt="0"/>
      <dgm:spPr/>
    </dgm:pt>
  </dgm:ptLst>
  <dgm:cxnLst>
    <dgm:cxn modelId="{79716914-DCE0-4A5A-A833-4011842F0109}" srcId="{1911D8A6-3880-4E3D-A47C-84392AFAFEBF}" destId="{212D582C-CC12-4C1E-8DF7-1129B25B71FA}" srcOrd="4" destOrd="0" parTransId="{C071B057-5575-49A0-A456-A2A8A007A894}" sibTransId="{5964945A-E7F8-47DF-BF7F-A88BA77F24E9}"/>
    <dgm:cxn modelId="{F689DB93-AB8F-4666-B99E-075B9CB91FBA}" type="presOf" srcId="{A7E55D5F-4B07-4223-AEA8-2223CCE5B8F4}" destId="{484BABBA-28C0-483A-8DCD-D80DE87A8FBD}" srcOrd="0" destOrd="0" presId="urn:microsoft.com/office/officeart/2016/7/layout/BasicTimeline"/>
    <dgm:cxn modelId="{6E4DF018-B3C4-4F3B-9EF6-060D743F309C}" type="presOf" srcId="{E8126489-4A25-4774-B838-0ABB021511C0}" destId="{51CFF4B1-5DCB-4C6B-BF64-9489988EA54D}" srcOrd="0" destOrd="0" presId="urn:microsoft.com/office/officeart/2016/7/layout/BasicTimeline"/>
    <dgm:cxn modelId="{30D70638-2D03-4EBA-BB23-E88A1D4E9F4A}" srcId="{1911D8A6-3880-4E3D-A47C-84392AFAFEBF}" destId="{A7E55D5F-4B07-4223-AEA8-2223CCE5B8F4}" srcOrd="5" destOrd="0" parTransId="{8C32BE6A-4FA5-4A3A-AFC7-6C9D5ED71062}" sibTransId="{32A95CCF-AFAC-4BF1-B20A-E24E6B2C2F94}"/>
    <dgm:cxn modelId="{D0021BDA-6B98-4882-9D96-4B6C36954339}" type="presOf" srcId="{CF801F8A-8FAB-4196-8458-FEBEE2E179D7}" destId="{5BD70B5B-B9B4-49C2-B9B1-3A3AE360BE25}" srcOrd="0" destOrd="0" presId="urn:microsoft.com/office/officeart/2016/7/layout/BasicTimeline"/>
    <dgm:cxn modelId="{9D046217-9DB3-46B0-81C6-1C8504CDF200}" type="presOf" srcId="{1911D8A6-3880-4E3D-A47C-84392AFAFEBF}" destId="{6E4F85BA-7F0B-4631-B088-5158DFD0A73C}" srcOrd="0" destOrd="0" presId="urn:microsoft.com/office/officeart/2016/7/layout/BasicTimeline"/>
    <dgm:cxn modelId="{9C0EA178-CEB6-4768-98ED-9AE1CE0E49EB}" type="presOf" srcId="{4F38AC32-1E0A-40B9-B831-C49EEC438AC6}" destId="{0212C45D-6A0F-4B3E-8447-8F171EEFBC35}" srcOrd="0" destOrd="0" presId="urn:microsoft.com/office/officeart/2016/7/layout/BasicTimeline"/>
    <dgm:cxn modelId="{DFDFEA27-D70B-4DC0-B389-0239390F5BBF}" srcId="{1911D8A6-3880-4E3D-A47C-84392AFAFEBF}" destId="{E8126489-4A25-4774-B838-0ABB021511C0}" srcOrd="3" destOrd="0" parTransId="{B468BB3B-EF27-4518-B9F8-49BDBFF81933}" sibTransId="{A6B2A362-2403-4DC7-8FA0-B287F9198A9E}"/>
    <dgm:cxn modelId="{E1C1A72F-DC1D-4C9A-B628-BE9709D2F455}" type="presOf" srcId="{B38F5B73-D7B5-407A-B811-A46B88C495B3}" destId="{E26ACDA7-F634-431A-B743-9BCB02F2B718}" srcOrd="0" destOrd="0" presId="urn:microsoft.com/office/officeart/2016/7/layout/BasicTimeline"/>
    <dgm:cxn modelId="{14A9E519-0E39-4FBA-A196-731D622E6A49}" srcId="{4F38AC32-1E0A-40B9-B831-C49EEC438AC6}" destId="{D300A819-E74D-4958-8FEE-DE4CD417300A}" srcOrd="0" destOrd="0" parTransId="{8CE08AF8-272F-4CAD-9ECE-00D352BCA671}" sibTransId="{E8DFCFEF-8FA8-491A-AB75-069C39EFF147}"/>
    <dgm:cxn modelId="{8BBE14E9-1CCE-4671-9126-31793B111934}" srcId="{A7E55D5F-4B07-4223-AEA8-2223CCE5B8F4}" destId="{52E20ADE-2C38-42A7-8E15-02BBDD14B411}" srcOrd="0" destOrd="0" parTransId="{D0F720CC-F9B8-4A87-85EF-6390BCEE4506}" sibTransId="{E8E05D3C-EF59-40B1-BD0A-39969125A418}"/>
    <dgm:cxn modelId="{4046E521-68AB-4AD3-82E9-4625221A069F}" srcId="{E8126489-4A25-4774-B838-0ABB021511C0}" destId="{9F820DA8-136A-4312-AF03-375D4BACCB1E}" srcOrd="0" destOrd="0" parTransId="{4DC291EB-145F-4ED1-ABB3-50A10DA8EBFE}" sibTransId="{C01015E4-D4A3-48BA-B7B3-BBF9CB4835A1}"/>
    <dgm:cxn modelId="{067093D2-B356-4AA3-985C-AA0115EC05A0}" srcId="{1911D8A6-3880-4E3D-A47C-84392AFAFEBF}" destId="{CF801F8A-8FAB-4196-8458-FEBEE2E179D7}" srcOrd="2" destOrd="0" parTransId="{9C0E92D5-11DF-48C1-84BD-0C6BC0596ACC}" sibTransId="{4B63FA13-BAC8-4CDD-A312-FAEF247435FC}"/>
    <dgm:cxn modelId="{4DD30A30-4772-472D-AC08-E2BCCB3E59F6}" srcId="{1911D8A6-3880-4E3D-A47C-84392AFAFEBF}" destId="{0EF0423E-400D-429D-A5B7-DA7FCF8F9420}" srcOrd="1" destOrd="0" parTransId="{3E27CE9E-C835-4125-943C-7C5A7B66E24C}" sibTransId="{E80C3A81-93D4-4A36-8701-7BBC6028206F}"/>
    <dgm:cxn modelId="{FC0BE625-D533-4B00-A1E8-13B8A820FD7A}" srcId="{0EF0423E-400D-429D-A5B7-DA7FCF8F9420}" destId="{8AF81C9C-BDC7-43D0-B9EA-4B2A1A203EA0}" srcOrd="0" destOrd="0" parTransId="{343EA26C-2C0C-4569-9DE5-2B2A1E4E0ED6}" sibTransId="{33D47ABA-3E6E-448A-AE30-4287C3082821}"/>
    <dgm:cxn modelId="{D90A6F65-D2BD-449E-8CF2-980949F15BF0}" srcId="{CF801F8A-8FAB-4196-8458-FEBEE2E179D7}" destId="{B38F5B73-D7B5-407A-B811-A46B88C495B3}" srcOrd="0" destOrd="0" parTransId="{49CC49A0-98C5-4DFC-BC3F-A34C210FDB77}" sibTransId="{47D195B5-5FE7-47B4-AE13-734030F62122}"/>
    <dgm:cxn modelId="{3378A0A5-0386-4FA5-853F-DE75CFDB5EE3}" type="presOf" srcId="{212D582C-CC12-4C1E-8DF7-1129B25B71FA}" destId="{C4648B0F-BA20-4F28-A5AC-D085CF0B7C58}" srcOrd="0" destOrd="0" presId="urn:microsoft.com/office/officeart/2016/7/layout/BasicTimeline"/>
    <dgm:cxn modelId="{46C64D97-56F6-4ED3-ABE6-FF17B2109CEB}" srcId="{1911D8A6-3880-4E3D-A47C-84392AFAFEBF}" destId="{4F38AC32-1E0A-40B9-B831-C49EEC438AC6}" srcOrd="0" destOrd="0" parTransId="{CA50D73F-C50E-4DAC-BEE1-3D3949A71127}" sibTransId="{C0177549-5A72-4D8B-9B63-D6F8C8F21EB1}"/>
    <dgm:cxn modelId="{8073AC43-F771-40BE-97F1-4DBE3B4C8CEE}" srcId="{212D582C-CC12-4C1E-8DF7-1129B25B71FA}" destId="{F107A0D2-D97D-42EF-825D-B448275E8621}" srcOrd="0" destOrd="0" parTransId="{5D8154C2-2B84-42B9-901F-30C3C4E56F25}" sibTransId="{4A089A16-DE37-4880-B6FC-0ED91D6CE5E2}"/>
    <dgm:cxn modelId="{EDCE8FDC-0184-4166-B98A-0D13D67E363F}" type="presOf" srcId="{D300A819-E74D-4958-8FEE-DE4CD417300A}" destId="{16687C78-082E-45F1-A9C2-0391CFA405C2}" srcOrd="0" destOrd="0" presId="urn:microsoft.com/office/officeart/2016/7/layout/BasicTimeline"/>
    <dgm:cxn modelId="{41E5B39E-9BF4-4386-801C-90733494A9F1}" type="presOf" srcId="{8AF81C9C-BDC7-43D0-B9EA-4B2A1A203EA0}" destId="{02D8FC0A-E269-4D0F-8D43-A246209403B5}" srcOrd="0" destOrd="0" presId="urn:microsoft.com/office/officeart/2016/7/layout/BasicTimeline"/>
    <dgm:cxn modelId="{A38B9EEA-7246-4B7F-BA75-EC4A9AEBA07F}" type="presOf" srcId="{0EF0423E-400D-429D-A5B7-DA7FCF8F9420}" destId="{7E5BBB38-D032-43B8-A762-719B69163F25}" srcOrd="0" destOrd="0" presId="urn:microsoft.com/office/officeart/2016/7/layout/BasicTimeline"/>
    <dgm:cxn modelId="{06E8A134-BCCB-45A9-BBBA-FEBD9083C1BF}" type="presOf" srcId="{9F820DA8-136A-4312-AF03-375D4BACCB1E}" destId="{7C8005B0-39D2-4C5F-9C74-BE7B5407D9BC}" srcOrd="0" destOrd="0" presId="urn:microsoft.com/office/officeart/2016/7/layout/BasicTimeline"/>
    <dgm:cxn modelId="{D7575FCF-4A77-40AA-AF62-C9B5592002AD}" type="presOf" srcId="{52E20ADE-2C38-42A7-8E15-02BBDD14B411}" destId="{4EEB8B6A-5EA3-4F93-A611-902E02E4CAF0}" srcOrd="0" destOrd="0" presId="urn:microsoft.com/office/officeart/2016/7/layout/BasicTimeline"/>
    <dgm:cxn modelId="{9088F6E3-3446-4C2F-AB88-B69BC24DAA7B}" type="presOf" srcId="{F107A0D2-D97D-42EF-825D-B448275E8621}" destId="{E3B3831C-81F7-44A5-8A85-3D4D34733469}" srcOrd="0" destOrd="0" presId="urn:microsoft.com/office/officeart/2016/7/layout/BasicTimeline"/>
    <dgm:cxn modelId="{57A9EB55-C777-469B-8D7C-C0A0F59A12E5}" type="presParOf" srcId="{6E4F85BA-7F0B-4631-B088-5158DFD0A73C}" destId="{E9503A75-45C4-4AF1-A207-0CA37047C861}" srcOrd="0" destOrd="0" presId="urn:microsoft.com/office/officeart/2016/7/layout/BasicTimeline"/>
    <dgm:cxn modelId="{B06AF3CD-0F43-4A3C-9075-E3C03AE9B621}" type="presParOf" srcId="{6E4F85BA-7F0B-4631-B088-5158DFD0A73C}" destId="{23FC6204-6EA5-4185-937D-20B86CE7CF0B}" srcOrd="1" destOrd="0" presId="urn:microsoft.com/office/officeart/2016/7/layout/BasicTimeline"/>
    <dgm:cxn modelId="{07B8537E-008C-4F43-B664-FA32FBE6B72A}" type="presParOf" srcId="{23FC6204-6EA5-4185-937D-20B86CE7CF0B}" destId="{67557ADB-4279-413C-A91F-EE30AE2415F2}" srcOrd="0" destOrd="0" presId="urn:microsoft.com/office/officeart/2016/7/layout/BasicTimeline"/>
    <dgm:cxn modelId="{F268C49F-8271-4B43-90AD-AA6DE91CB125}" type="presParOf" srcId="{67557ADB-4279-413C-A91F-EE30AE2415F2}" destId="{0212C45D-6A0F-4B3E-8447-8F171EEFBC35}" srcOrd="0" destOrd="0" presId="urn:microsoft.com/office/officeart/2016/7/layout/BasicTimeline"/>
    <dgm:cxn modelId="{62E66B70-3FBC-4663-ACDB-C65B7D13230B}" type="presParOf" srcId="{67557ADB-4279-413C-A91F-EE30AE2415F2}" destId="{94395EB8-DCEC-4BD8-975D-93C773FBC4C7}" srcOrd="1" destOrd="0" presId="urn:microsoft.com/office/officeart/2016/7/layout/BasicTimeline"/>
    <dgm:cxn modelId="{19508FAB-2FAE-4FFF-B532-E455C2E3B066}" type="presParOf" srcId="{94395EB8-DCEC-4BD8-975D-93C773FBC4C7}" destId="{16687C78-082E-45F1-A9C2-0391CFA405C2}" srcOrd="0" destOrd="0" presId="urn:microsoft.com/office/officeart/2016/7/layout/BasicTimeline"/>
    <dgm:cxn modelId="{0117DADD-34A4-435E-88DA-1E550FB02618}" type="presParOf" srcId="{94395EB8-DCEC-4BD8-975D-93C773FBC4C7}" destId="{1CCA0FEA-97F0-4473-8C6A-C047285907C4}" srcOrd="1" destOrd="0" presId="urn:microsoft.com/office/officeart/2016/7/layout/BasicTimeline"/>
    <dgm:cxn modelId="{20743483-C4E1-4630-B9F7-EFC35A9EC6D0}" type="presParOf" srcId="{67557ADB-4279-413C-A91F-EE30AE2415F2}" destId="{AE5E93FF-7395-4C21-BB38-58ACFC2374A4}" srcOrd="2" destOrd="0" presId="urn:microsoft.com/office/officeart/2016/7/layout/BasicTimeline"/>
    <dgm:cxn modelId="{3E152DFE-1B62-4255-B326-C5BFEA0FB15C}" type="presParOf" srcId="{67557ADB-4279-413C-A91F-EE30AE2415F2}" destId="{1067B621-CB7B-4F73-9729-D30DF75FD6BE}" srcOrd="3" destOrd="0" presId="urn:microsoft.com/office/officeart/2016/7/layout/BasicTimeline"/>
    <dgm:cxn modelId="{F68A8E13-C4AB-4C7D-A244-3C3150FC37E4}" type="presParOf" srcId="{67557ADB-4279-413C-A91F-EE30AE2415F2}" destId="{97948D1C-2B1E-4493-85A4-9B8342D268BF}" srcOrd="4" destOrd="0" presId="urn:microsoft.com/office/officeart/2016/7/layout/BasicTimeline"/>
    <dgm:cxn modelId="{F7C7B2B5-A35F-4E74-80D0-D661E7FA3E55}" type="presParOf" srcId="{23FC6204-6EA5-4185-937D-20B86CE7CF0B}" destId="{97FF9DBA-8847-4F49-AEB9-B3CBD2B1FE77}" srcOrd="1" destOrd="0" presId="urn:microsoft.com/office/officeart/2016/7/layout/BasicTimeline"/>
    <dgm:cxn modelId="{FD00C282-25B8-42EC-9598-CA57E374DFC3}" type="presParOf" srcId="{23FC6204-6EA5-4185-937D-20B86CE7CF0B}" destId="{B269F224-F6A8-49E3-BE6E-21BA1996F287}" srcOrd="2" destOrd="0" presId="urn:microsoft.com/office/officeart/2016/7/layout/BasicTimeline"/>
    <dgm:cxn modelId="{B63E383F-DAA7-47C7-9ADE-5C078BF54415}" type="presParOf" srcId="{B269F224-F6A8-49E3-BE6E-21BA1996F287}" destId="{7E5BBB38-D032-43B8-A762-719B69163F25}" srcOrd="0" destOrd="0" presId="urn:microsoft.com/office/officeart/2016/7/layout/BasicTimeline"/>
    <dgm:cxn modelId="{50A447AC-9125-424C-BBDD-F4FCA8B9105F}" type="presParOf" srcId="{B269F224-F6A8-49E3-BE6E-21BA1996F287}" destId="{85A86DC2-9050-4420-823C-CDABB59DDECC}" srcOrd="1" destOrd="0" presId="urn:microsoft.com/office/officeart/2016/7/layout/BasicTimeline"/>
    <dgm:cxn modelId="{09C57792-A57C-43D8-9F02-E93AA84D99A7}" type="presParOf" srcId="{85A86DC2-9050-4420-823C-CDABB59DDECC}" destId="{02D8FC0A-E269-4D0F-8D43-A246209403B5}" srcOrd="0" destOrd="0" presId="urn:microsoft.com/office/officeart/2016/7/layout/BasicTimeline"/>
    <dgm:cxn modelId="{082A8E03-0C21-496E-A29E-D2A437CEB16D}" type="presParOf" srcId="{85A86DC2-9050-4420-823C-CDABB59DDECC}" destId="{D1F2E0CC-EBF0-41A9-8059-F6B06088AA6D}" srcOrd="1" destOrd="0" presId="urn:microsoft.com/office/officeart/2016/7/layout/BasicTimeline"/>
    <dgm:cxn modelId="{3F2F0180-981E-41F8-B4B8-940F38EBD70C}" type="presParOf" srcId="{B269F224-F6A8-49E3-BE6E-21BA1996F287}" destId="{75626824-2294-4B7F-BBFF-4B052928BEE7}" srcOrd="2" destOrd="0" presId="urn:microsoft.com/office/officeart/2016/7/layout/BasicTimeline"/>
    <dgm:cxn modelId="{8328077D-B16C-4734-A9D7-3B8600BBF1BA}" type="presParOf" srcId="{B269F224-F6A8-49E3-BE6E-21BA1996F287}" destId="{9E64E090-3188-4505-9220-77E0CC80CC98}" srcOrd="3" destOrd="0" presId="urn:microsoft.com/office/officeart/2016/7/layout/BasicTimeline"/>
    <dgm:cxn modelId="{496DF343-91D1-4890-9545-41DF9C2CD14E}" type="presParOf" srcId="{B269F224-F6A8-49E3-BE6E-21BA1996F287}" destId="{771B89AA-57EA-4D8C-84BA-0A301E4381A6}" srcOrd="4" destOrd="0" presId="urn:microsoft.com/office/officeart/2016/7/layout/BasicTimeline"/>
    <dgm:cxn modelId="{6591135E-8C93-4D88-AC45-D57D6DCACEAE}" type="presParOf" srcId="{23FC6204-6EA5-4185-937D-20B86CE7CF0B}" destId="{FB229D20-C1E4-4EA3-86ED-936CBB005C13}" srcOrd="3" destOrd="0" presId="urn:microsoft.com/office/officeart/2016/7/layout/BasicTimeline"/>
    <dgm:cxn modelId="{3B0FD55B-ED73-42E9-B579-7AC5278D6E3C}" type="presParOf" srcId="{23FC6204-6EA5-4185-937D-20B86CE7CF0B}" destId="{85211947-7D0A-4040-87FF-3CB1BB7C2D8A}" srcOrd="4" destOrd="0" presId="urn:microsoft.com/office/officeart/2016/7/layout/BasicTimeline"/>
    <dgm:cxn modelId="{A58C393C-2104-4D3A-A949-0B3F1DB1294F}" type="presParOf" srcId="{85211947-7D0A-4040-87FF-3CB1BB7C2D8A}" destId="{5BD70B5B-B9B4-49C2-B9B1-3A3AE360BE25}" srcOrd="0" destOrd="0" presId="urn:microsoft.com/office/officeart/2016/7/layout/BasicTimeline"/>
    <dgm:cxn modelId="{BF419972-4278-4A5A-892A-A6BA43BB5AED}" type="presParOf" srcId="{85211947-7D0A-4040-87FF-3CB1BB7C2D8A}" destId="{15E85EA8-C32F-42E8-82AB-EE9897BAD84C}" srcOrd="1" destOrd="0" presId="urn:microsoft.com/office/officeart/2016/7/layout/BasicTimeline"/>
    <dgm:cxn modelId="{4CD6DCF1-5B08-4053-9838-C3B744E6FF42}" type="presParOf" srcId="{15E85EA8-C32F-42E8-82AB-EE9897BAD84C}" destId="{E26ACDA7-F634-431A-B743-9BCB02F2B718}" srcOrd="0" destOrd="0" presId="urn:microsoft.com/office/officeart/2016/7/layout/BasicTimeline"/>
    <dgm:cxn modelId="{DB0C6F9C-4725-4DCA-A08B-CD503A22BB8F}" type="presParOf" srcId="{15E85EA8-C32F-42E8-82AB-EE9897BAD84C}" destId="{7A05C20B-CAE7-48A8-9E46-879BEA88B6D8}" srcOrd="1" destOrd="0" presId="urn:microsoft.com/office/officeart/2016/7/layout/BasicTimeline"/>
    <dgm:cxn modelId="{D389569A-FD00-43BB-B5DF-6005467174FC}" type="presParOf" srcId="{85211947-7D0A-4040-87FF-3CB1BB7C2D8A}" destId="{9F3A37A3-972B-4158-A9A8-6C9C2ACD8D70}" srcOrd="2" destOrd="0" presId="urn:microsoft.com/office/officeart/2016/7/layout/BasicTimeline"/>
    <dgm:cxn modelId="{358C8EF8-199A-4A28-88D4-EFED0C8DC077}" type="presParOf" srcId="{85211947-7D0A-4040-87FF-3CB1BB7C2D8A}" destId="{368675BB-300D-4CAA-9CF1-5FB9E8264433}" srcOrd="3" destOrd="0" presId="urn:microsoft.com/office/officeart/2016/7/layout/BasicTimeline"/>
    <dgm:cxn modelId="{6AAE4AE0-A055-490C-853A-FAB9D5A5ECB9}" type="presParOf" srcId="{85211947-7D0A-4040-87FF-3CB1BB7C2D8A}" destId="{58991DF8-CA94-474C-AE51-BF5F84D8090E}" srcOrd="4" destOrd="0" presId="urn:microsoft.com/office/officeart/2016/7/layout/BasicTimeline"/>
    <dgm:cxn modelId="{99A54A8D-D897-44D0-9984-94DF77E2B4DC}" type="presParOf" srcId="{23FC6204-6EA5-4185-937D-20B86CE7CF0B}" destId="{12973D26-6B44-4A7A-92D1-57FBACA73B4B}" srcOrd="5" destOrd="0" presId="urn:microsoft.com/office/officeart/2016/7/layout/BasicTimeline"/>
    <dgm:cxn modelId="{3EDB3D59-8B04-4CF7-A68B-25348D51E6B9}" type="presParOf" srcId="{23FC6204-6EA5-4185-937D-20B86CE7CF0B}" destId="{3D07C5F1-4745-4A21-ABC5-96B921A8C0CB}" srcOrd="6" destOrd="0" presId="urn:microsoft.com/office/officeart/2016/7/layout/BasicTimeline"/>
    <dgm:cxn modelId="{8062A773-B25F-49A2-95C3-3E53F8302DF9}" type="presParOf" srcId="{3D07C5F1-4745-4A21-ABC5-96B921A8C0CB}" destId="{51CFF4B1-5DCB-4C6B-BF64-9489988EA54D}" srcOrd="0" destOrd="0" presId="urn:microsoft.com/office/officeart/2016/7/layout/BasicTimeline"/>
    <dgm:cxn modelId="{BB888828-CE49-43A2-A4E6-11F138C01117}" type="presParOf" srcId="{3D07C5F1-4745-4A21-ABC5-96B921A8C0CB}" destId="{31C3A806-50F1-4286-9EE8-0B54AA5A0809}" srcOrd="1" destOrd="0" presId="urn:microsoft.com/office/officeart/2016/7/layout/BasicTimeline"/>
    <dgm:cxn modelId="{CC775139-9FC7-4ADC-B396-0101D0B5C892}" type="presParOf" srcId="{31C3A806-50F1-4286-9EE8-0B54AA5A0809}" destId="{7C8005B0-39D2-4C5F-9C74-BE7B5407D9BC}" srcOrd="0" destOrd="0" presId="urn:microsoft.com/office/officeart/2016/7/layout/BasicTimeline"/>
    <dgm:cxn modelId="{5C0766C0-EFC0-44C7-A320-30E0DD92EE93}" type="presParOf" srcId="{31C3A806-50F1-4286-9EE8-0B54AA5A0809}" destId="{3C50A8A9-6561-41A2-AE0D-18FDFB201D20}" srcOrd="1" destOrd="0" presId="urn:microsoft.com/office/officeart/2016/7/layout/BasicTimeline"/>
    <dgm:cxn modelId="{19C8AF79-E716-420C-9DB7-A0E542206995}" type="presParOf" srcId="{3D07C5F1-4745-4A21-ABC5-96B921A8C0CB}" destId="{191DBBEE-250D-4567-BAB3-4F8042C3D6CB}" srcOrd="2" destOrd="0" presId="urn:microsoft.com/office/officeart/2016/7/layout/BasicTimeline"/>
    <dgm:cxn modelId="{326C55A9-6AEB-4F21-9131-9D7BCF998DBF}" type="presParOf" srcId="{3D07C5F1-4745-4A21-ABC5-96B921A8C0CB}" destId="{48606ACD-B619-444A-9D16-A9B6D2CDD978}" srcOrd="3" destOrd="0" presId="urn:microsoft.com/office/officeart/2016/7/layout/BasicTimeline"/>
    <dgm:cxn modelId="{A6F0B894-E85D-4BCE-A81F-33040D58EA6A}" type="presParOf" srcId="{3D07C5F1-4745-4A21-ABC5-96B921A8C0CB}" destId="{FBD49648-06D7-42D6-9D67-5D9BDDC92046}" srcOrd="4" destOrd="0" presId="urn:microsoft.com/office/officeart/2016/7/layout/BasicTimeline"/>
    <dgm:cxn modelId="{873F0CB2-D3EE-4BC5-AE6B-D79FB1EC2B3C}" type="presParOf" srcId="{23FC6204-6EA5-4185-937D-20B86CE7CF0B}" destId="{E17D3FE5-EB41-4725-9987-2C58E437F387}" srcOrd="7" destOrd="0" presId="urn:microsoft.com/office/officeart/2016/7/layout/BasicTimeline"/>
    <dgm:cxn modelId="{C5EAE11F-B651-4B34-B3CF-83C4A9ECFEEC}" type="presParOf" srcId="{23FC6204-6EA5-4185-937D-20B86CE7CF0B}" destId="{DCBD3ACC-78D0-40FC-AAF4-6124D3276BDD}" srcOrd="8" destOrd="0" presId="urn:microsoft.com/office/officeart/2016/7/layout/BasicTimeline"/>
    <dgm:cxn modelId="{A39945E4-5154-4BBA-B61A-1927858118D3}" type="presParOf" srcId="{DCBD3ACC-78D0-40FC-AAF4-6124D3276BDD}" destId="{C4648B0F-BA20-4F28-A5AC-D085CF0B7C58}" srcOrd="0" destOrd="0" presId="urn:microsoft.com/office/officeart/2016/7/layout/BasicTimeline"/>
    <dgm:cxn modelId="{B325620E-23AF-4E54-9F4E-9270BAF1F324}" type="presParOf" srcId="{DCBD3ACC-78D0-40FC-AAF4-6124D3276BDD}" destId="{54FF6B61-6DE9-45AB-9578-8C0ABA9829B6}" srcOrd="1" destOrd="0" presId="urn:microsoft.com/office/officeart/2016/7/layout/BasicTimeline"/>
    <dgm:cxn modelId="{BFA557BD-29C8-4582-9140-D4502D0ED608}" type="presParOf" srcId="{54FF6B61-6DE9-45AB-9578-8C0ABA9829B6}" destId="{E3B3831C-81F7-44A5-8A85-3D4D34733469}" srcOrd="0" destOrd="0" presId="urn:microsoft.com/office/officeart/2016/7/layout/BasicTimeline"/>
    <dgm:cxn modelId="{CA4CA6AD-5623-4688-9FCB-5D48912686BB}" type="presParOf" srcId="{54FF6B61-6DE9-45AB-9578-8C0ABA9829B6}" destId="{55B345CA-AEC9-4E01-A9C3-B7E20CD48917}" srcOrd="1" destOrd="0" presId="urn:microsoft.com/office/officeart/2016/7/layout/BasicTimeline"/>
    <dgm:cxn modelId="{F502901F-F38B-4616-89BA-509079073993}" type="presParOf" srcId="{DCBD3ACC-78D0-40FC-AAF4-6124D3276BDD}" destId="{DD20F6FE-94D4-4254-8F17-D9A51C33180B}" srcOrd="2" destOrd="0" presId="urn:microsoft.com/office/officeart/2016/7/layout/BasicTimeline"/>
    <dgm:cxn modelId="{8211BBA2-98E0-426A-940B-A53BEFAF3D8E}" type="presParOf" srcId="{DCBD3ACC-78D0-40FC-AAF4-6124D3276BDD}" destId="{364E3108-8182-436B-A827-6E6854BB359F}" srcOrd="3" destOrd="0" presId="urn:microsoft.com/office/officeart/2016/7/layout/BasicTimeline"/>
    <dgm:cxn modelId="{635366F0-47D5-458E-BBB0-CE9E2D616183}" type="presParOf" srcId="{DCBD3ACC-78D0-40FC-AAF4-6124D3276BDD}" destId="{6230BDAE-E3CF-4F7A-97F9-6061629CBF8C}" srcOrd="4" destOrd="0" presId="urn:microsoft.com/office/officeart/2016/7/layout/BasicTimeline"/>
    <dgm:cxn modelId="{7F5C262A-0B69-4D68-8037-0B7E3DC19A06}" type="presParOf" srcId="{23FC6204-6EA5-4185-937D-20B86CE7CF0B}" destId="{88573FEB-11E0-4D1D-BA96-90EC587DEF50}" srcOrd="9" destOrd="0" presId="urn:microsoft.com/office/officeart/2016/7/layout/BasicTimeline"/>
    <dgm:cxn modelId="{D60F08FA-6FD3-4473-9B0D-D4AE1463F2EE}" type="presParOf" srcId="{23FC6204-6EA5-4185-937D-20B86CE7CF0B}" destId="{49B56B7B-B3E9-479F-B4CB-3AFDF1E7526F}" srcOrd="10" destOrd="0" presId="urn:microsoft.com/office/officeart/2016/7/layout/BasicTimeline"/>
    <dgm:cxn modelId="{950C87BB-A358-47E4-A573-85AE5AD1375E}" type="presParOf" srcId="{49B56B7B-B3E9-479F-B4CB-3AFDF1E7526F}" destId="{484BABBA-28C0-483A-8DCD-D80DE87A8FBD}" srcOrd="0" destOrd="0" presId="urn:microsoft.com/office/officeart/2016/7/layout/BasicTimeline"/>
    <dgm:cxn modelId="{09A7D5FF-3F7D-4054-BB2C-518DDB040678}" type="presParOf" srcId="{49B56B7B-B3E9-479F-B4CB-3AFDF1E7526F}" destId="{21C35D8B-C625-4D66-B9F5-861E2E7B6A0B}" srcOrd="1" destOrd="0" presId="urn:microsoft.com/office/officeart/2016/7/layout/BasicTimeline"/>
    <dgm:cxn modelId="{EC2E78D8-52AE-4466-8696-9CB21BA287D2}" type="presParOf" srcId="{21C35D8B-C625-4D66-B9F5-861E2E7B6A0B}" destId="{4EEB8B6A-5EA3-4F93-A611-902E02E4CAF0}" srcOrd="0" destOrd="0" presId="urn:microsoft.com/office/officeart/2016/7/layout/BasicTimeline"/>
    <dgm:cxn modelId="{146BE4BE-08B5-4DBC-AFB9-FF8DDA14E776}" type="presParOf" srcId="{21C35D8B-C625-4D66-B9F5-861E2E7B6A0B}" destId="{ABB2C61C-B14A-45CB-9311-35290F7517BA}" srcOrd="1" destOrd="0" presId="urn:microsoft.com/office/officeart/2016/7/layout/BasicTimeline"/>
    <dgm:cxn modelId="{727E84DB-FEA6-4A40-AF46-C4152286B5FB}" type="presParOf" srcId="{49B56B7B-B3E9-479F-B4CB-3AFDF1E7526F}" destId="{3537AD02-77BC-4B38-9714-25D7FA440539}" srcOrd="2" destOrd="0" presId="urn:microsoft.com/office/officeart/2016/7/layout/BasicTimeline"/>
    <dgm:cxn modelId="{AEF6E222-4A7F-4583-8EF1-30FEDFB32523}" type="presParOf" srcId="{49B56B7B-B3E9-479F-B4CB-3AFDF1E7526F}" destId="{06A83082-2889-4619-9A4D-D4271A28F6BD}" srcOrd="3" destOrd="0" presId="urn:microsoft.com/office/officeart/2016/7/layout/BasicTimeline"/>
    <dgm:cxn modelId="{01968DC6-CAFD-4B11-BE53-ACFAB1B79C46}" type="presParOf" srcId="{49B56B7B-B3E9-479F-B4CB-3AFDF1E7526F}" destId="{49DD3E38-BD46-4E5B-B993-557D2AD6E949}" srcOrd="4" destOrd="0" presId="urn:microsoft.com/office/officeart/2016/7/layout/BasicTimeline"/>
  </dgm:cxnLst>
  <dgm:bg/>
  <dgm:whole>
    <a:ln w="57150"/>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03A75-45C4-4AF1-A207-0CA37047C861}">
      <dsp:nvSpPr>
        <dsp:cNvPr id="0" name=""/>
        <dsp:cNvSpPr/>
      </dsp:nvSpPr>
      <dsp:spPr>
        <a:xfrm>
          <a:off x="0" y="2882766"/>
          <a:ext cx="6552397" cy="0"/>
        </a:xfrm>
        <a:prstGeom prst="line">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tailEnd type="triangle" w="lg" len="lg"/>
        </a:ln>
        <a:effectLst/>
      </dsp:spPr>
      <dsp:style>
        <a:lnRef idx="1">
          <a:scrgbClr r="0" g="0" b="0"/>
        </a:lnRef>
        <a:fillRef idx="1">
          <a:scrgbClr r="0" g="0" b="0"/>
        </a:fillRef>
        <a:effectRef idx="2">
          <a:scrgbClr r="0" g="0" b="0"/>
        </a:effectRef>
        <a:fontRef idx="minor"/>
      </dsp:style>
    </dsp:sp>
    <dsp:sp modelId="{0212C45D-6A0F-4B3E-8447-8F171EEFBC35}">
      <dsp:nvSpPr>
        <dsp:cNvPr id="0" name=""/>
        <dsp:cNvSpPr/>
      </dsp:nvSpPr>
      <dsp:spPr>
        <a:xfrm>
          <a:off x="101581" y="3096090"/>
          <a:ext cx="1478128"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lvl="0" algn="ctr" defTabSz="666750">
            <a:lnSpc>
              <a:spcPct val="90000"/>
            </a:lnSpc>
            <a:spcBef>
              <a:spcPct val="0"/>
            </a:spcBef>
            <a:spcAft>
              <a:spcPct val="35000"/>
            </a:spcAft>
            <a:defRPr b="1"/>
          </a:pPr>
          <a:r>
            <a:rPr lang="en-US" sz="1500" kern="1200"/>
            <a:t>Winter 2019</a:t>
          </a:r>
        </a:p>
      </dsp:txBody>
      <dsp:txXfrm>
        <a:off x="101581" y="3096090"/>
        <a:ext cx="1478128" cy="651505"/>
      </dsp:txXfrm>
    </dsp:sp>
    <dsp:sp modelId="{16687C78-082E-45F1-A9C2-0391CFA405C2}">
      <dsp:nvSpPr>
        <dsp:cNvPr id="0" name=""/>
        <dsp:cNvSpPr/>
      </dsp:nvSpPr>
      <dsp:spPr>
        <a:xfrm>
          <a:off x="799" y="804291"/>
          <a:ext cx="1679691" cy="983023"/>
        </a:xfrm>
        <a:prstGeom prst="roundRect">
          <a:avLst/>
        </a:prstGeom>
        <a:solidFill>
          <a:schemeClr val="lt1">
            <a:alpha val="90000"/>
            <a:hueOff val="0"/>
            <a:satOff val="0"/>
            <a:lumOff val="0"/>
            <a:alphaOff val="0"/>
          </a:schemeClr>
        </a:solidFill>
        <a:ln w="38100" cap="flat" cmpd="sng" algn="ctr">
          <a:solidFill>
            <a:scrgbClr r="0" g="0" b="0">
              <a:shade val="95000"/>
              <a:satMod val="105000"/>
            </a:scrgb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15570" tIns="115570" rIns="115570" bIns="115570" numCol="1" spcCol="1270" anchor="ctr" anchorCtr="0">
          <a:noAutofit/>
        </a:bodyPr>
        <a:lstStyle/>
        <a:p>
          <a:pPr lvl="0" algn="l" defTabSz="577850">
            <a:lnSpc>
              <a:spcPct val="90000"/>
            </a:lnSpc>
            <a:spcBef>
              <a:spcPct val="0"/>
            </a:spcBef>
            <a:spcAft>
              <a:spcPct val="35000"/>
            </a:spcAft>
          </a:pPr>
          <a:r>
            <a:rPr lang="en-US" sz="1300" kern="1200"/>
            <a:t>Update Operating Model and Run Simulations</a:t>
          </a:r>
        </a:p>
      </dsp:txBody>
      <dsp:txXfrm>
        <a:off x="48786" y="852278"/>
        <a:ext cx="1583717" cy="887049"/>
      </dsp:txXfrm>
    </dsp:sp>
    <dsp:sp modelId="{AE5E93FF-7395-4C21-BB38-58ACFC2374A4}">
      <dsp:nvSpPr>
        <dsp:cNvPr id="0" name=""/>
        <dsp:cNvSpPr/>
      </dsp:nvSpPr>
      <dsp:spPr>
        <a:xfrm>
          <a:off x="840645" y="1787314"/>
          <a:ext cx="0" cy="1095451"/>
        </a:xfrm>
        <a:prstGeom prst="line">
          <a:avLst/>
        </a:prstGeom>
        <a:noFill/>
        <a:ln w="381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067B621-CB7B-4F73-9729-D30DF75FD6BE}">
      <dsp:nvSpPr>
        <dsp:cNvPr id="0" name=""/>
        <dsp:cNvSpPr/>
      </dsp:nvSpPr>
      <dsp:spPr>
        <a:xfrm>
          <a:off x="797404" y="2839524"/>
          <a:ext cx="86482" cy="86482"/>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38100" cap="flat" cmpd="sng" algn="ctr">
          <a:solidFill>
            <a:scrgbClr r="0" g="0" b="0">
              <a:shade val="95000"/>
              <a:satMod val="105000"/>
            </a:scrgb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7E5BBB38-D032-43B8-A762-719B69163F25}">
      <dsp:nvSpPr>
        <dsp:cNvPr id="0" name=""/>
        <dsp:cNvSpPr/>
      </dsp:nvSpPr>
      <dsp:spPr>
        <a:xfrm>
          <a:off x="1075802" y="2017936"/>
          <a:ext cx="1478128"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lvl="0" algn="ctr" defTabSz="666750">
            <a:lnSpc>
              <a:spcPct val="90000"/>
            </a:lnSpc>
            <a:spcBef>
              <a:spcPct val="0"/>
            </a:spcBef>
            <a:spcAft>
              <a:spcPct val="35000"/>
            </a:spcAft>
            <a:defRPr b="1"/>
          </a:pPr>
          <a:r>
            <a:rPr lang="en-US" sz="1500" kern="1200"/>
            <a:t>Spring 2019</a:t>
          </a:r>
        </a:p>
      </dsp:txBody>
      <dsp:txXfrm>
        <a:off x="1075802" y="2017936"/>
        <a:ext cx="1478128" cy="651505"/>
      </dsp:txXfrm>
    </dsp:sp>
    <dsp:sp modelId="{02D8FC0A-E269-4D0F-8D43-A246209403B5}">
      <dsp:nvSpPr>
        <dsp:cNvPr id="0" name=""/>
        <dsp:cNvSpPr/>
      </dsp:nvSpPr>
      <dsp:spPr>
        <a:xfrm>
          <a:off x="975021" y="3978217"/>
          <a:ext cx="1679691" cy="983023"/>
        </a:xfrm>
        <a:prstGeom prst="roundRect">
          <a:avLst/>
        </a:prstGeom>
        <a:solidFill>
          <a:schemeClr val="lt1">
            <a:alpha val="90000"/>
            <a:hueOff val="0"/>
            <a:satOff val="0"/>
            <a:lumOff val="0"/>
            <a:alphaOff val="0"/>
          </a:schemeClr>
        </a:solidFill>
        <a:ln w="38100" cap="flat" cmpd="sng" algn="ctr">
          <a:solidFill>
            <a:scrgbClr r="0" g="0" b="0">
              <a:shade val="95000"/>
              <a:satMod val="105000"/>
            </a:scrgb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15570" tIns="115570" rIns="115570" bIns="115570" numCol="1" spcCol="1270" anchor="ctr" anchorCtr="0">
          <a:noAutofit/>
        </a:bodyPr>
        <a:lstStyle/>
        <a:p>
          <a:pPr lvl="0" algn="l" defTabSz="577850">
            <a:lnSpc>
              <a:spcPct val="90000"/>
            </a:lnSpc>
            <a:spcBef>
              <a:spcPct val="0"/>
            </a:spcBef>
            <a:spcAft>
              <a:spcPct val="35000"/>
            </a:spcAft>
          </a:pPr>
          <a:r>
            <a:rPr lang="en-US" sz="1300" kern="1200"/>
            <a:t>Analysis and Preliminary Results and Write Up</a:t>
          </a:r>
        </a:p>
      </dsp:txBody>
      <dsp:txXfrm>
        <a:off x="1023008" y="4026204"/>
        <a:ext cx="1583717" cy="887049"/>
      </dsp:txXfrm>
    </dsp:sp>
    <dsp:sp modelId="{75626824-2294-4B7F-BBFF-4B052928BEE7}">
      <dsp:nvSpPr>
        <dsp:cNvPr id="0" name=""/>
        <dsp:cNvSpPr/>
      </dsp:nvSpPr>
      <dsp:spPr>
        <a:xfrm>
          <a:off x="1814867" y="2882765"/>
          <a:ext cx="0" cy="1095451"/>
        </a:xfrm>
        <a:prstGeom prst="line">
          <a:avLst/>
        </a:prstGeom>
        <a:noFill/>
        <a:ln w="38100" cap="flat" cmpd="sng" algn="ctr">
          <a:solidFill>
            <a:schemeClr val="accent5">
              <a:hueOff val="-1351709"/>
              <a:satOff val="-3484"/>
              <a:lumOff val="-2353"/>
              <a:alphaOff val="0"/>
            </a:schemeClr>
          </a:solidFill>
          <a:prstDash val="dash"/>
          <a:miter lim="800000"/>
        </a:ln>
        <a:effectLst/>
      </dsp:spPr>
      <dsp:style>
        <a:lnRef idx="1">
          <a:scrgbClr r="0" g="0" b="0"/>
        </a:lnRef>
        <a:fillRef idx="0">
          <a:scrgbClr r="0" g="0" b="0"/>
        </a:fillRef>
        <a:effectRef idx="0">
          <a:scrgbClr r="0" g="0" b="0"/>
        </a:effectRef>
        <a:fontRef idx="minor"/>
      </dsp:style>
    </dsp:sp>
    <dsp:sp modelId="{9E64E090-3188-4505-9220-77E0CC80CC98}">
      <dsp:nvSpPr>
        <dsp:cNvPr id="0" name=""/>
        <dsp:cNvSpPr/>
      </dsp:nvSpPr>
      <dsp:spPr>
        <a:xfrm>
          <a:off x="1771625" y="2839524"/>
          <a:ext cx="86482" cy="86482"/>
        </a:xfrm>
        <a:prstGeom prst="ellipse">
          <a:avLst/>
        </a:prstGeom>
        <a:gradFill rotWithShape="0">
          <a:gsLst>
            <a:gs pos="0">
              <a:schemeClr val="accent5">
                <a:hueOff val="-1986775"/>
                <a:satOff val="7962"/>
                <a:lumOff val="1726"/>
                <a:alphaOff val="0"/>
                <a:shade val="51000"/>
                <a:satMod val="130000"/>
              </a:schemeClr>
            </a:gs>
            <a:gs pos="80000">
              <a:schemeClr val="accent5">
                <a:hueOff val="-1986775"/>
                <a:satOff val="7962"/>
                <a:lumOff val="1726"/>
                <a:alphaOff val="0"/>
                <a:shade val="93000"/>
                <a:satMod val="130000"/>
              </a:schemeClr>
            </a:gs>
            <a:gs pos="100000">
              <a:schemeClr val="accent5">
                <a:hueOff val="-1986775"/>
                <a:satOff val="7962"/>
                <a:lumOff val="1726"/>
                <a:alphaOff val="0"/>
                <a:shade val="94000"/>
                <a:satMod val="135000"/>
              </a:schemeClr>
            </a:gs>
          </a:gsLst>
          <a:lin ang="16200000" scaled="0"/>
        </a:gradFill>
        <a:ln w="38100" cap="flat" cmpd="sng" algn="ctr">
          <a:solidFill>
            <a:schemeClr val="tx1"/>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5BD70B5B-B9B4-49C2-B9B1-3A3AE360BE25}">
      <dsp:nvSpPr>
        <dsp:cNvPr id="0" name=""/>
        <dsp:cNvSpPr/>
      </dsp:nvSpPr>
      <dsp:spPr>
        <a:xfrm>
          <a:off x="2050023" y="3096090"/>
          <a:ext cx="1478128"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lvl="0" algn="ctr" defTabSz="666750">
            <a:lnSpc>
              <a:spcPct val="90000"/>
            </a:lnSpc>
            <a:spcBef>
              <a:spcPct val="0"/>
            </a:spcBef>
            <a:spcAft>
              <a:spcPct val="35000"/>
            </a:spcAft>
            <a:defRPr b="1"/>
          </a:pPr>
          <a:r>
            <a:rPr lang="en-US" sz="1500" kern="1200"/>
            <a:t>Apr. 2019</a:t>
          </a:r>
        </a:p>
      </dsp:txBody>
      <dsp:txXfrm>
        <a:off x="2050023" y="3096090"/>
        <a:ext cx="1478128" cy="651505"/>
      </dsp:txXfrm>
    </dsp:sp>
    <dsp:sp modelId="{E26ACDA7-F634-431A-B743-9BCB02F2B718}">
      <dsp:nvSpPr>
        <dsp:cNvPr id="0" name=""/>
        <dsp:cNvSpPr/>
      </dsp:nvSpPr>
      <dsp:spPr>
        <a:xfrm>
          <a:off x="1949242" y="804291"/>
          <a:ext cx="1679691" cy="983023"/>
        </a:xfrm>
        <a:prstGeom prst="roundRect">
          <a:avLst/>
        </a:prstGeom>
        <a:solidFill>
          <a:schemeClr val="lt1">
            <a:alpha val="90000"/>
            <a:hueOff val="0"/>
            <a:satOff val="0"/>
            <a:lumOff val="0"/>
            <a:alphaOff val="0"/>
          </a:schemeClr>
        </a:solidFill>
        <a:ln w="38100" cap="flat" cmpd="sng" algn="ctr">
          <a:solidFill>
            <a:scrgbClr r="0" g="0" b="0">
              <a:shade val="95000"/>
              <a:satMod val="105000"/>
            </a:scrgb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15570" tIns="115570" rIns="115570" bIns="115570" numCol="1" spcCol="1270" anchor="ctr" anchorCtr="0">
          <a:noAutofit/>
        </a:bodyPr>
        <a:lstStyle/>
        <a:p>
          <a:pPr lvl="0" algn="l" defTabSz="577850">
            <a:lnSpc>
              <a:spcPct val="90000"/>
            </a:lnSpc>
            <a:spcBef>
              <a:spcPct val="0"/>
            </a:spcBef>
            <a:spcAft>
              <a:spcPct val="35000"/>
            </a:spcAft>
          </a:pPr>
          <a:r>
            <a:rPr lang="en-US" sz="1300" kern="1200" dirty="0"/>
            <a:t>Framework Place Holder for Board of Fish </a:t>
          </a:r>
        </a:p>
      </dsp:txBody>
      <dsp:txXfrm>
        <a:off x="1997229" y="852278"/>
        <a:ext cx="1583717" cy="887049"/>
      </dsp:txXfrm>
    </dsp:sp>
    <dsp:sp modelId="{9F3A37A3-972B-4158-A9A8-6C9C2ACD8D70}">
      <dsp:nvSpPr>
        <dsp:cNvPr id="0" name=""/>
        <dsp:cNvSpPr/>
      </dsp:nvSpPr>
      <dsp:spPr>
        <a:xfrm>
          <a:off x="2789088" y="1787314"/>
          <a:ext cx="0" cy="1095451"/>
        </a:xfrm>
        <a:prstGeom prst="line">
          <a:avLst/>
        </a:prstGeom>
        <a:noFill/>
        <a:ln w="38100" cap="flat" cmpd="sng" algn="ctr">
          <a:solidFill>
            <a:schemeClr val="accent5">
              <a:hueOff val="-2703417"/>
              <a:satOff val="-6968"/>
              <a:lumOff val="-4706"/>
              <a:alphaOff val="0"/>
            </a:schemeClr>
          </a:solidFill>
          <a:prstDash val="dash"/>
          <a:miter lim="800000"/>
        </a:ln>
        <a:effectLst/>
      </dsp:spPr>
      <dsp:style>
        <a:lnRef idx="1">
          <a:scrgbClr r="0" g="0" b="0"/>
        </a:lnRef>
        <a:fillRef idx="0">
          <a:scrgbClr r="0" g="0" b="0"/>
        </a:fillRef>
        <a:effectRef idx="0">
          <a:scrgbClr r="0" g="0" b="0"/>
        </a:effectRef>
        <a:fontRef idx="minor"/>
      </dsp:style>
    </dsp:sp>
    <dsp:sp modelId="{368675BB-300D-4CAA-9CF1-5FB9E8264433}">
      <dsp:nvSpPr>
        <dsp:cNvPr id="0" name=""/>
        <dsp:cNvSpPr/>
      </dsp:nvSpPr>
      <dsp:spPr>
        <a:xfrm>
          <a:off x="2745846" y="2839524"/>
          <a:ext cx="86482" cy="86482"/>
        </a:xfrm>
        <a:prstGeom prst="ellipse">
          <a:avLst/>
        </a:prstGeom>
        <a:gradFill rotWithShape="0">
          <a:gsLst>
            <a:gs pos="0">
              <a:schemeClr val="accent5">
                <a:hueOff val="-3973551"/>
                <a:satOff val="15924"/>
                <a:lumOff val="3451"/>
                <a:alphaOff val="0"/>
                <a:shade val="51000"/>
                <a:satMod val="130000"/>
              </a:schemeClr>
            </a:gs>
            <a:gs pos="80000">
              <a:schemeClr val="accent5">
                <a:hueOff val="-3973551"/>
                <a:satOff val="15924"/>
                <a:lumOff val="3451"/>
                <a:alphaOff val="0"/>
                <a:shade val="93000"/>
                <a:satMod val="130000"/>
              </a:schemeClr>
            </a:gs>
            <a:gs pos="100000">
              <a:schemeClr val="accent5">
                <a:hueOff val="-3973551"/>
                <a:satOff val="15924"/>
                <a:lumOff val="3451"/>
                <a:alphaOff val="0"/>
                <a:shade val="94000"/>
                <a:satMod val="135000"/>
              </a:schemeClr>
            </a:gs>
          </a:gsLst>
          <a:lin ang="16200000" scaled="0"/>
        </a:gradFill>
        <a:ln w="38100" cap="flat" cmpd="sng" algn="ctr">
          <a:solidFill>
            <a:scrgbClr r="0" g="0" b="0">
              <a:shade val="95000"/>
              <a:satMod val="105000"/>
            </a:scrgb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51CFF4B1-5DCB-4C6B-BF64-9489988EA54D}">
      <dsp:nvSpPr>
        <dsp:cNvPr id="0" name=""/>
        <dsp:cNvSpPr/>
      </dsp:nvSpPr>
      <dsp:spPr>
        <a:xfrm>
          <a:off x="3024245" y="2017936"/>
          <a:ext cx="1478128"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lvl="0" algn="ctr" defTabSz="666750">
            <a:lnSpc>
              <a:spcPct val="90000"/>
            </a:lnSpc>
            <a:spcBef>
              <a:spcPct val="0"/>
            </a:spcBef>
            <a:spcAft>
              <a:spcPct val="35000"/>
            </a:spcAft>
            <a:defRPr b="1"/>
          </a:pPr>
          <a:r>
            <a:rPr lang="en-US" sz="1500" kern="1200"/>
            <a:t>Sep. 2019</a:t>
          </a:r>
        </a:p>
      </dsp:txBody>
      <dsp:txXfrm>
        <a:off x="3024245" y="2017936"/>
        <a:ext cx="1478128" cy="651505"/>
      </dsp:txXfrm>
    </dsp:sp>
    <dsp:sp modelId="{7C8005B0-39D2-4C5F-9C74-BE7B5407D9BC}">
      <dsp:nvSpPr>
        <dsp:cNvPr id="0" name=""/>
        <dsp:cNvSpPr/>
      </dsp:nvSpPr>
      <dsp:spPr>
        <a:xfrm>
          <a:off x="2923463" y="3978217"/>
          <a:ext cx="1679691" cy="983023"/>
        </a:xfrm>
        <a:prstGeom prst="roundRect">
          <a:avLst/>
        </a:prstGeom>
        <a:solidFill>
          <a:schemeClr val="lt1">
            <a:alpha val="90000"/>
            <a:hueOff val="0"/>
            <a:satOff val="0"/>
            <a:lumOff val="0"/>
            <a:alphaOff val="0"/>
          </a:schemeClr>
        </a:solidFill>
        <a:ln w="38100" cap="flat" cmpd="sng" algn="ctr">
          <a:solidFill>
            <a:scrgbClr r="0" g="0" b="0">
              <a:shade val="95000"/>
              <a:satMod val="105000"/>
            </a:scrgb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15570" tIns="115570" rIns="115570" bIns="115570" numCol="1" spcCol="1270" anchor="ctr" anchorCtr="0">
          <a:noAutofit/>
        </a:bodyPr>
        <a:lstStyle/>
        <a:p>
          <a:pPr lvl="0" algn="l" defTabSz="577850">
            <a:lnSpc>
              <a:spcPct val="90000"/>
            </a:lnSpc>
            <a:spcBef>
              <a:spcPct val="0"/>
            </a:spcBef>
            <a:spcAft>
              <a:spcPct val="35000"/>
            </a:spcAft>
          </a:pPr>
          <a:r>
            <a:rPr lang="en-US" sz="1300" kern="1200"/>
            <a:t>Presentation of Results to ADFG and CPT</a:t>
          </a:r>
        </a:p>
      </dsp:txBody>
      <dsp:txXfrm>
        <a:off x="2971450" y="4026204"/>
        <a:ext cx="1583717" cy="887049"/>
      </dsp:txXfrm>
    </dsp:sp>
    <dsp:sp modelId="{191DBBEE-250D-4567-BAB3-4F8042C3D6CB}">
      <dsp:nvSpPr>
        <dsp:cNvPr id="0" name=""/>
        <dsp:cNvSpPr/>
      </dsp:nvSpPr>
      <dsp:spPr>
        <a:xfrm>
          <a:off x="3763309" y="2882765"/>
          <a:ext cx="0" cy="1095451"/>
        </a:xfrm>
        <a:prstGeom prst="line">
          <a:avLst/>
        </a:prstGeom>
        <a:noFill/>
        <a:ln w="38100" cap="flat" cmpd="sng" algn="ctr">
          <a:solidFill>
            <a:schemeClr val="accent5">
              <a:hueOff val="-4055126"/>
              <a:satOff val="-10451"/>
              <a:lumOff val="-7059"/>
              <a:alphaOff val="0"/>
            </a:schemeClr>
          </a:solidFill>
          <a:prstDash val="dash"/>
          <a:miter lim="800000"/>
        </a:ln>
        <a:effectLst/>
      </dsp:spPr>
      <dsp:style>
        <a:lnRef idx="1">
          <a:scrgbClr r="0" g="0" b="0"/>
        </a:lnRef>
        <a:fillRef idx="0">
          <a:scrgbClr r="0" g="0" b="0"/>
        </a:fillRef>
        <a:effectRef idx="0">
          <a:scrgbClr r="0" g="0" b="0"/>
        </a:effectRef>
        <a:fontRef idx="minor"/>
      </dsp:style>
    </dsp:sp>
    <dsp:sp modelId="{48606ACD-B619-444A-9D16-A9B6D2CDD978}">
      <dsp:nvSpPr>
        <dsp:cNvPr id="0" name=""/>
        <dsp:cNvSpPr/>
      </dsp:nvSpPr>
      <dsp:spPr>
        <a:xfrm>
          <a:off x="3720068" y="2839524"/>
          <a:ext cx="86482" cy="86482"/>
        </a:xfrm>
        <a:prstGeom prst="ellipse">
          <a:avLst/>
        </a:prstGeom>
        <a:gradFill rotWithShape="0">
          <a:gsLst>
            <a:gs pos="0">
              <a:schemeClr val="accent5">
                <a:hueOff val="-5960326"/>
                <a:satOff val="23887"/>
                <a:lumOff val="5177"/>
                <a:alphaOff val="0"/>
                <a:shade val="51000"/>
                <a:satMod val="130000"/>
              </a:schemeClr>
            </a:gs>
            <a:gs pos="80000">
              <a:schemeClr val="accent5">
                <a:hueOff val="-5960326"/>
                <a:satOff val="23887"/>
                <a:lumOff val="5177"/>
                <a:alphaOff val="0"/>
                <a:shade val="93000"/>
                <a:satMod val="130000"/>
              </a:schemeClr>
            </a:gs>
            <a:gs pos="100000">
              <a:schemeClr val="accent5">
                <a:hueOff val="-5960326"/>
                <a:satOff val="23887"/>
                <a:lumOff val="5177"/>
                <a:alphaOff val="0"/>
                <a:shade val="94000"/>
                <a:satMod val="135000"/>
              </a:schemeClr>
            </a:gs>
          </a:gsLst>
          <a:lin ang="16200000" scaled="0"/>
        </a:gradFill>
        <a:ln w="38100" cap="flat" cmpd="sng" algn="ctr">
          <a:solidFill>
            <a:scrgbClr r="0" g="0" b="0">
              <a:shade val="95000"/>
              <a:satMod val="105000"/>
            </a:scrgb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C4648B0F-BA20-4F28-A5AC-D085CF0B7C58}">
      <dsp:nvSpPr>
        <dsp:cNvPr id="0" name=""/>
        <dsp:cNvSpPr/>
      </dsp:nvSpPr>
      <dsp:spPr>
        <a:xfrm>
          <a:off x="3998466" y="3096090"/>
          <a:ext cx="1478128"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lvl="0" algn="ctr" defTabSz="666750">
            <a:lnSpc>
              <a:spcPct val="90000"/>
            </a:lnSpc>
            <a:spcBef>
              <a:spcPct val="0"/>
            </a:spcBef>
            <a:spcAft>
              <a:spcPct val="35000"/>
            </a:spcAft>
            <a:defRPr b="1"/>
          </a:pPr>
          <a:r>
            <a:rPr lang="en-US" sz="1500" kern="1200"/>
            <a:t>Sep. 2019</a:t>
          </a:r>
        </a:p>
      </dsp:txBody>
      <dsp:txXfrm>
        <a:off x="3998466" y="3096090"/>
        <a:ext cx="1478128" cy="651505"/>
      </dsp:txXfrm>
    </dsp:sp>
    <dsp:sp modelId="{E3B3831C-81F7-44A5-8A85-3D4D34733469}">
      <dsp:nvSpPr>
        <dsp:cNvPr id="0" name=""/>
        <dsp:cNvSpPr/>
      </dsp:nvSpPr>
      <dsp:spPr>
        <a:xfrm>
          <a:off x="3897684" y="804291"/>
          <a:ext cx="1679691" cy="983023"/>
        </a:xfrm>
        <a:prstGeom prst="roundRect">
          <a:avLst/>
        </a:prstGeom>
        <a:solidFill>
          <a:schemeClr val="lt1">
            <a:alpha val="90000"/>
            <a:hueOff val="0"/>
            <a:satOff val="0"/>
            <a:lumOff val="0"/>
            <a:alphaOff val="0"/>
          </a:schemeClr>
        </a:solidFill>
        <a:ln w="38100" cap="flat" cmpd="sng" algn="ctr">
          <a:solidFill>
            <a:scrgbClr r="0" g="0" b="0">
              <a:shade val="95000"/>
              <a:satMod val="105000"/>
            </a:scrgb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15570" tIns="115570" rIns="115570" bIns="115570" numCol="1" spcCol="1270" anchor="ctr" anchorCtr="0">
          <a:noAutofit/>
        </a:bodyPr>
        <a:lstStyle/>
        <a:p>
          <a:pPr lvl="0" algn="l" defTabSz="577850">
            <a:lnSpc>
              <a:spcPct val="90000"/>
            </a:lnSpc>
            <a:spcBef>
              <a:spcPct val="0"/>
            </a:spcBef>
            <a:spcAft>
              <a:spcPct val="35000"/>
            </a:spcAft>
          </a:pPr>
          <a:r>
            <a:rPr lang="en-US" sz="1300" kern="1200"/>
            <a:t>White Paper Full Draft</a:t>
          </a:r>
        </a:p>
      </dsp:txBody>
      <dsp:txXfrm>
        <a:off x="3945671" y="852278"/>
        <a:ext cx="1583717" cy="887049"/>
      </dsp:txXfrm>
    </dsp:sp>
    <dsp:sp modelId="{DD20F6FE-94D4-4254-8F17-D9A51C33180B}">
      <dsp:nvSpPr>
        <dsp:cNvPr id="0" name=""/>
        <dsp:cNvSpPr/>
      </dsp:nvSpPr>
      <dsp:spPr>
        <a:xfrm>
          <a:off x="4737530" y="1787314"/>
          <a:ext cx="0" cy="1095451"/>
        </a:xfrm>
        <a:prstGeom prst="line">
          <a:avLst/>
        </a:prstGeom>
        <a:noFill/>
        <a:ln w="38100" cap="flat" cmpd="sng" algn="ctr">
          <a:solidFill>
            <a:schemeClr val="accent5">
              <a:hueOff val="-5406834"/>
              <a:satOff val="-13935"/>
              <a:lumOff val="-9412"/>
              <a:alphaOff val="0"/>
            </a:schemeClr>
          </a:solidFill>
          <a:prstDash val="dash"/>
          <a:miter lim="800000"/>
        </a:ln>
        <a:effectLst/>
      </dsp:spPr>
      <dsp:style>
        <a:lnRef idx="1">
          <a:scrgbClr r="0" g="0" b="0"/>
        </a:lnRef>
        <a:fillRef idx="0">
          <a:scrgbClr r="0" g="0" b="0"/>
        </a:fillRef>
        <a:effectRef idx="0">
          <a:scrgbClr r="0" g="0" b="0"/>
        </a:effectRef>
        <a:fontRef idx="minor"/>
      </dsp:style>
    </dsp:sp>
    <dsp:sp modelId="{364E3108-8182-436B-A827-6E6854BB359F}">
      <dsp:nvSpPr>
        <dsp:cNvPr id="0" name=""/>
        <dsp:cNvSpPr/>
      </dsp:nvSpPr>
      <dsp:spPr>
        <a:xfrm>
          <a:off x="4694289" y="2839524"/>
          <a:ext cx="86482" cy="86482"/>
        </a:xfrm>
        <a:prstGeom prst="ellipse">
          <a:avLst/>
        </a:prstGeom>
        <a:gradFill rotWithShape="0">
          <a:gsLst>
            <a:gs pos="0">
              <a:schemeClr val="accent5">
                <a:hueOff val="-7947101"/>
                <a:satOff val="31849"/>
                <a:lumOff val="6902"/>
                <a:alphaOff val="0"/>
                <a:shade val="51000"/>
                <a:satMod val="130000"/>
              </a:schemeClr>
            </a:gs>
            <a:gs pos="80000">
              <a:schemeClr val="accent5">
                <a:hueOff val="-7947101"/>
                <a:satOff val="31849"/>
                <a:lumOff val="6902"/>
                <a:alphaOff val="0"/>
                <a:shade val="93000"/>
                <a:satMod val="130000"/>
              </a:schemeClr>
            </a:gs>
            <a:gs pos="100000">
              <a:schemeClr val="accent5">
                <a:hueOff val="-7947101"/>
                <a:satOff val="31849"/>
                <a:lumOff val="6902"/>
                <a:alphaOff val="0"/>
                <a:shade val="94000"/>
                <a:satMod val="135000"/>
              </a:schemeClr>
            </a:gs>
          </a:gsLst>
          <a:lin ang="16200000" scaled="0"/>
        </a:gradFill>
        <a:ln w="38100" cap="flat" cmpd="sng" algn="ctr">
          <a:solidFill>
            <a:scrgbClr r="0" g="0" b="0">
              <a:shade val="95000"/>
              <a:satMod val="105000"/>
            </a:scrgb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484BABBA-28C0-483A-8DCD-D80DE87A8FBD}">
      <dsp:nvSpPr>
        <dsp:cNvPr id="0" name=""/>
        <dsp:cNvSpPr/>
      </dsp:nvSpPr>
      <dsp:spPr>
        <a:xfrm>
          <a:off x="4972687" y="2017936"/>
          <a:ext cx="1478128"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lvl="0" algn="ctr" defTabSz="666750">
            <a:lnSpc>
              <a:spcPct val="90000"/>
            </a:lnSpc>
            <a:spcBef>
              <a:spcPct val="0"/>
            </a:spcBef>
            <a:spcAft>
              <a:spcPct val="35000"/>
            </a:spcAft>
            <a:defRPr b="1"/>
          </a:pPr>
          <a:r>
            <a:rPr lang="en-US" sz="1500" kern="1200"/>
            <a:t>Mar. 2020</a:t>
          </a:r>
        </a:p>
      </dsp:txBody>
      <dsp:txXfrm>
        <a:off x="4972687" y="2017936"/>
        <a:ext cx="1478128" cy="651505"/>
      </dsp:txXfrm>
    </dsp:sp>
    <dsp:sp modelId="{4EEB8B6A-5EA3-4F93-A611-902E02E4CAF0}">
      <dsp:nvSpPr>
        <dsp:cNvPr id="0" name=""/>
        <dsp:cNvSpPr/>
      </dsp:nvSpPr>
      <dsp:spPr>
        <a:xfrm>
          <a:off x="4871906" y="3978217"/>
          <a:ext cx="1679691" cy="983023"/>
        </a:xfrm>
        <a:prstGeom prst="roundRect">
          <a:avLst/>
        </a:prstGeom>
        <a:solidFill>
          <a:schemeClr val="lt1">
            <a:alpha val="90000"/>
            <a:hueOff val="0"/>
            <a:satOff val="0"/>
            <a:lumOff val="0"/>
            <a:alphaOff val="0"/>
          </a:schemeClr>
        </a:solidFill>
        <a:ln w="38100" cap="flat" cmpd="sng" algn="ctr">
          <a:solidFill>
            <a:scrgbClr r="0" g="0" b="0">
              <a:shade val="95000"/>
              <a:satMod val="105000"/>
            </a:scrgb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15570" tIns="115570" rIns="115570" bIns="115570" numCol="1" spcCol="1270" anchor="ctr" anchorCtr="0">
          <a:noAutofit/>
        </a:bodyPr>
        <a:lstStyle/>
        <a:p>
          <a:pPr lvl="0" algn="l" defTabSz="577850">
            <a:lnSpc>
              <a:spcPct val="90000"/>
            </a:lnSpc>
            <a:spcBef>
              <a:spcPct val="0"/>
            </a:spcBef>
            <a:spcAft>
              <a:spcPct val="35000"/>
            </a:spcAft>
          </a:pPr>
          <a:r>
            <a:rPr lang="en-US" sz="1300" kern="1200" dirty="0"/>
            <a:t>Selected HCR Presented to Board of Fish </a:t>
          </a:r>
        </a:p>
      </dsp:txBody>
      <dsp:txXfrm>
        <a:off x="4919893" y="4026204"/>
        <a:ext cx="1583717" cy="887049"/>
      </dsp:txXfrm>
    </dsp:sp>
    <dsp:sp modelId="{3537AD02-77BC-4B38-9714-25D7FA440539}">
      <dsp:nvSpPr>
        <dsp:cNvPr id="0" name=""/>
        <dsp:cNvSpPr/>
      </dsp:nvSpPr>
      <dsp:spPr>
        <a:xfrm>
          <a:off x="5711752" y="2882765"/>
          <a:ext cx="0" cy="1095451"/>
        </a:xfrm>
        <a:prstGeom prst="line">
          <a:avLst/>
        </a:prstGeom>
        <a:noFill/>
        <a:ln w="38100" cap="flat" cmpd="sng" algn="ctr">
          <a:solidFill>
            <a:schemeClr val="accent5">
              <a:hueOff val="-6758543"/>
              <a:satOff val="-17419"/>
              <a:lumOff val="-11765"/>
              <a:alphaOff val="0"/>
            </a:schemeClr>
          </a:solidFill>
          <a:prstDash val="dash"/>
          <a:miter lim="800000"/>
        </a:ln>
        <a:effectLst/>
      </dsp:spPr>
      <dsp:style>
        <a:lnRef idx="1">
          <a:scrgbClr r="0" g="0" b="0"/>
        </a:lnRef>
        <a:fillRef idx="0">
          <a:scrgbClr r="0" g="0" b="0"/>
        </a:fillRef>
        <a:effectRef idx="0">
          <a:scrgbClr r="0" g="0" b="0"/>
        </a:effectRef>
        <a:fontRef idx="minor"/>
      </dsp:style>
    </dsp:sp>
    <dsp:sp modelId="{06A83082-2889-4619-9A4D-D4271A28F6BD}">
      <dsp:nvSpPr>
        <dsp:cNvPr id="0" name=""/>
        <dsp:cNvSpPr/>
      </dsp:nvSpPr>
      <dsp:spPr>
        <a:xfrm>
          <a:off x="5668510" y="2839524"/>
          <a:ext cx="86482" cy="86482"/>
        </a:xfrm>
        <a:prstGeom prst="ellips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w="38100" cap="flat" cmpd="sng" algn="ctr">
          <a:solidFill>
            <a:scrgbClr r="0" g="0" b="0">
              <a:shade val="95000"/>
              <a:satMod val="105000"/>
            </a:scrgb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C26B29-2DD2-4B99-96E8-8E314952C6F1}" type="datetimeFigureOut">
              <a:rPr lang="en-US" smtClean="0"/>
              <a:t>4/30/2019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57FA83-744A-4BFB-ACAA-F8A906EEA570}" type="slidenum">
              <a:rPr lang="en-US" smtClean="0"/>
              <a:t>‹#›</a:t>
            </a:fld>
            <a:endParaRPr lang="en-US"/>
          </a:p>
        </p:txBody>
      </p:sp>
    </p:spTree>
    <p:extLst>
      <p:ext uri="{BB962C8B-B14F-4D97-AF65-F5344CB8AC3E}">
        <p14:creationId xmlns:p14="http://schemas.microsoft.com/office/powerpoint/2010/main" val="335748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7FA83-744A-4BFB-ACAA-F8A906EEA570}" type="slidenum">
              <a:rPr lang="en-US" smtClean="0"/>
              <a:t>5</a:t>
            </a:fld>
            <a:endParaRPr lang="en-US"/>
          </a:p>
        </p:txBody>
      </p:sp>
    </p:spTree>
    <p:extLst>
      <p:ext uri="{BB962C8B-B14F-4D97-AF65-F5344CB8AC3E}">
        <p14:creationId xmlns:p14="http://schemas.microsoft.com/office/powerpoint/2010/main" val="1437135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7FA83-744A-4BFB-ACAA-F8A906EEA570}" type="slidenum">
              <a:rPr lang="en-US" smtClean="0"/>
              <a:t>14</a:t>
            </a:fld>
            <a:endParaRPr lang="en-US"/>
          </a:p>
        </p:txBody>
      </p:sp>
    </p:spTree>
    <p:extLst>
      <p:ext uri="{BB962C8B-B14F-4D97-AF65-F5344CB8AC3E}">
        <p14:creationId xmlns:p14="http://schemas.microsoft.com/office/powerpoint/2010/main" val="14371359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7FA83-744A-4BFB-ACAA-F8A906EEA570}" type="slidenum">
              <a:rPr lang="en-US" smtClean="0"/>
              <a:t>15</a:t>
            </a:fld>
            <a:endParaRPr lang="en-US"/>
          </a:p>
        </p:txBody>
      </p:sp>
    </p:spTree>
    <p:extLst>
      <p:ext uri="{BB962C8B-B14F-4D97-AF65-F5344CB8AC3E}">
        <p14:creationId xmlns:p14="http://schemas.microsoft.com/office/powerpoint/2010/main" val="1437135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7FA83-744A-4BFB-ACAA-F8A906EEA570}" type="slidenum">
              <a:rPr lang="en-US" smtClean="0"/>
              <a:t>20</a:t>
            </a:fld>
            <a:endParaRPr lang="en-US"/>
          </a:p>
        </p:txBody>
      </p:sp>
    </p:spTree>
    <p:extLst>
      <p:ext uri="{BB962C8B-B14F-4D97-AF65-F5344CB8AC3E}">
        <p14:creationId xmlns:p14="http://schemas.microsoft.com/office/powerpoint/2010/main" val="1437135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7FA83-744A-4BFB-ACAA-F8A906EEA570}" type="slidenum">
              <a:rPr lang="en-US" smtClean="0"/>
              <a:t>25</a:t>
            </a:fld>
            <a:endParaRPr lang="en-US"/>
          </a:p>
        </p:txBody>
      </p:sp>
    </p:spTree>
    <p:extLst>
      <p:ext uri="{BB962C8B-B14F-4D97-AF65-F5344CB8AC3E}">
        <p14:creationId xmlns:p14="http://schemas.microsoft.com/office/powerpoint/2010/main" val="14371359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72362B3-B8BC-44F4-8E87-5B83DFFC49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7738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0CA7A-797A-4AD5-9425-DDD36096BFBD}" type="slidenum">
              <a:rPr lang="en-US" smtClean="0"/>
              <a:t>27</a:t>
            </a:fld>
            <a:endParaRPr lang="en-US"/>
          </a:p>
        </p:txBody>
      </p:sp>
    </p:spTree>
    <p:extLst>
      <p:ext uri="{BB962C8B-B14F-4D97-AF65-F5344CB8AC3E}">
        <p14:creationId xmlns:p14="http://schemas.microsoft.com/office/powerpoint/2010/main" val="339941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7FA83-744A-4BFB-ACAA-F8A906EEA570}" type="slidenum">
              <a:rPr lang="en-US" smtClean="0"/>
              <a:t>6</a:t>
            </a:fld>
            <a:endParaRPr lang="en-US"/>
          </a:p>
        </p:txBody>
      </p:sp>
    </p:spTree>
    <p:extLst>
      <p:ext uri="{BB962C8B-B14F-4D97-AF65-F5344CB8AC3E}">
        <p14:creationId xmlns:p14="http://schemas.microsoft.com/office/powerpoint/2010/main" val="1437135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7FA83-744A-4BFB-ACAA-F8A906EEA570}" type="slidenum">
              <a:rPr lang="en-US" smtClean="0"/>
              <a:t>7</a:t>
            </a:fld>
            <a:endParaRPr lang="en-US"/>
          </a:p>
        </p:txBody>
      </p:sp>
    </p:spTree>
    <p:extLst>
      <p:ext uri="{BB962C8B-B14F-4D97-AF65-F5344CB8AC3E}">
        <p14:creationId xmlns:p14="http://schemas.microsoft.com/office/powerpoint/2010/main" val="1437135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7FA83-744A-4BFB-ACAA-F8A906EEA570}" type="slidenum">
              <a:rPr lang="en-US" smtClean="0"/>
              <a:t>8</a:t>
            </a:fld>
            <a:endParaRPr lang="en-US"/>
          </a:p>
        </p:txBody>
      </p:sp>
    </p:spTree>
    <p:extLst>
      <p:ext uri="{BB962C8B-B14F-4D97-AF65-F5344CB8AC3E}">
        <p14:creationId xmlns:p14="http://schemas.microsoft.com/office/powerpoint/2010/main" val="1437135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7FA83-744A-4BFB-ACAA-F8A906EEA570}" type="slidenum">
              <a:rPr lang="en-US" smtClean="0"/>
              <a:t>9</a:t>
            </a:fld>
            <a:endParaRPr lang="en-US"/>
          </a:p>
        </p:txBody>
      </p:sp>
    </p:spTree>
    <p:extLst>
      <p:ext uri="{BB962C8B-B14F-4D97-AF65-F5344CB8AC3E}">
        <p14:creationId xmlns:p14="http://schemas.microsoft.com/office/powerpoint/2010/main" val="1437135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7FA83-744A-4BFB-ACAA-F8A906EEA570}" type="slidenum">
              <a:rPr lang="en-US" smtClean="0"/>
              <a:t>10</a:t>
            </a:fld>
            <a:endParaRPr lang="en-US"/>
          </a:p>
        </p:txBody>
      </p:sp>
    </p:spTree>
    <p:extLst>
      <p:ext uri="{BB962C8B-B14F-4D97-AF65-F5344CB8AC3E}">
        <p14:creationId xmlns:p14="http://schemas.microsoft.com/office/powerpoint/2010/main" val="1437135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7FA83-744A-4BFB-ACAA-F8A906EEA570}" type="slidenum">
              <a:rPr lang="en-US" smtClean="0"/>
              <a:t>11</a:t>
            </a:fld>
            <a:endParaRPr lang="en-US"/>
          </a:p>
        </p:txBody>
      </p:sp>
    </p:spTree>
    <p:extLst>
      <p:ext uri="{BB962C8B-B14F-4D97-AF65-F5344CB8AC3E}">
        <p14:creationId xmlns:p14="http://schemas.microsoft.com/office/powerpoint/2010/main" val="1437135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7FA83-744A-4BFB-ACAA-F8A906EEA570}" type="slidenum">
              <a:rPr lang="en-US" smtClean="0"/>
              <a:t>12</a:t>
            </a:fld>
            <a:endParaRPr lang="en-US"/>
          </a:p>
        </p:txBody>
      </p:sp>
    </p:spTree>
    <p:extLst>
      <p:ext uri="{BB962C8B-B14F-4D97-AF65-F5344CB8AC3E}">
        <p14:creationId xmlns:p14="http://schemas.microsoft.com/office/powerpoint/2010/main" val="1437135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7FA83-744A-4BFB-ACAA-F8A906EEA570}" type="slidenum">
              <a:rPr lang="en-US" smtClean="0"/>
              <a:t>13</a:t>
            </a:fld>
            <a:endParaRPr lang="en-US"/>
          </a:p>
        </p:txBody>
      </p:sp>
    </p:spTree>
    <p:extLst>
      <p:ext uri="{BB962C8B-B14F-4D97-AF65-F5344CB8AC3E}">
        <p14:creationId xmlns:p14="http://schemas.microsoft.com/office/powerpoint/2010/main" val="1437135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57F2FF3-76A5-495D-8754-352AEF7835F9}" type="datetimeFigureOut">
              <a:rPr lang="en-US" smtClean="0"/>
              <a:t>4/30/2019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32743-C029-415C-927A-BD4724B9935E}" type="slidenum">
              <a:rPr lang="en-US" smtClean="0"/>
              <a:t>‹#›</a:t>
            </a:fld>
            <a:endParaRPr lang="en-US"/>
          </a:p>
        </p:txBody>
      </p:sp>
    </p:spTree>
    <p:extLst>
      <p:ext uri="{BB962C8B-B14F-4D97-AF65-F5344CB8AC3E}">
        <p14:creationId xmlns:p14="http://schemas.microsoft.com/office/powerpoint/2010/main" val="93051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7F2FF3-76A5-495D-8754-352AEF7835F9}" type="datetimeFigureOut">
              <a:rPr lang="en-US" smtClean="0"/>
              <a:t>4/30/2019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32743-C029-415C-927A-BD4724B9935E}" type="slidenum">
              <a:rPr lang="en-US" smtClean="0"/>
              <a:t>‹#›</a:t>
            </a:fld>
            <a:endParaRPr lang="en-US"/>
          </a:p>
        </p:txBody>
      </p:sp>
    </p:spTree>
    <p:extLst>
      <p:ext uri="{BB962C8B-B14F-4D97-AF65-F5344CB8AC3E}">
        <p14:creationId xmlns:p14="http://schemas.microsoft.com/office/powerpoint/2010/main" val="470965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7F2FF3-76A5-495D-8754-352AEF7835F9}" type="datetimeFigureOut">
              <a:rPr lang="en-US" smtClean="0"/>
              <a:t>4/30/2019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32743-C029-415C-927A-BD4724B9935E}" type="slidenum">
              <a:rPr lang="en-US" smtClean="0"/>
              <a:t>‹#›</a:t>
            </a:fld>
            <a:endParaRPr lang="en-US"/>
          </a:p>
        </p:txBody>
      </p:sp>
    </p:spTree>
    <p:extLst>
      <p:ext uri="{BB962C8B-B14F-4D97-AF65-F5344CB8AC3E}">
        <p14:creationId xmlns:p14="http://schemas.microsoft.com/office/powerpoint/2010/main" val="3185831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7F2FF3-76A5-495D-8754-352AEF7835F9}" type="datetimeFigureOut">
              <a:rPr lang="en-US" smtClean="0"/>
              <a:t>4/30/2019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32743-C029-415C-927A-BD4724B9935E}" type="slidenum">
              <a:rPr lang="en-US" smtClean="0"/>
              <a:t>‹#›</a:t>
            </a:fld>
            <a:endParaRPr lang="en-US"/>
          </a:p>
        </p:txBody>
      </p:sp>
    </p:spTree>
    <p:extLst>
      <p:ext uri="{BB962C8B-B14F-4D97-AF65-F5344CB8AC3E}">
        <p14:creationId xmlns:p14="http://schemas.microsoft.com/office/powerpoint/2010/main" val="2930495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7F2FF3-76A5-495D-8754-352AEF7835F9}" type="datetimeFigureOut">
              <a:rPr lang="en-US" smtClean="0"/>
              <a:t>4/30/2019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32743-C029-415C-927A-BD4724B9935E}" type="slidenum">
              <a:rPr lang="en-US" smtClean="0"/>
              <a:t>‹#›</a:t>
            </a:fld>
            <a:endParaRPr lang="en-US"/>
          </a:p>
        </p:txBody>
      </p:sp>
    </p:spTree>
    <p:extLst>
      <p:ext uri="{BB962C8B-B14F-4D97-AF65-F5344CB8AC3E}">
        <p14:creationId xmlns:p14="http://schemas.microsoft.com/office/powerpoint/2010/main" val="311238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57F2FF3-76A5-495D-8754-352AEF7835F9}" type="datetimeFigureOut">
              <a:rPr lang="en-US" smtClean="0"/>
              <a:t>4/30/2019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032743-C029-415C-927A-BD4724B9935E}" type="slidenum">
              <a:rPr lang="en-US" smtClean="0"/>
              <a:t>‹#›</a:t>
            </a:fld>
            <a:endParaRPr lang="en-US"/>
          </a:p>
        </p:txBody>
      </p:sp>
    </p:spTree>
    <p:extLst>
      <p:ext uri="{BB962C8B-B14F-4D97-AF65-F5344CB8AC3E}">
        <p14:creationId xmlns:p14="http://schemas.microsoft.com/office/powerpoint/2010/main" val="115015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57F2FF3-76A5-495D-8754-352AEF7835F9}" type="datetimeFigureOut">
              <a:rPr lang="en-US" smtClean="0"/>
              <a:t>4/30/2019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032743-C029-415C-927A-BD4724B9935E}" type="slidenum">
              <a:rPr lang="en-US" smtClean="0"/>
              <a:t>‹#›</a:t>
            </a:fld>
            <a:endParaRPr lang="en-US"/>
          </a:p>
        </p:txBody>
      </p:sp>
    </p:spTree>
    <p:extLst>
      <p:ext uri="{BB962C8B-B14F-4D97-AF65-F5344CB8AC3E}">
        <p14:creationId xmlns:p14="http://schemas.microsoft.com/office/powerpoint/2010/main" val="655289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7F2FF3-76A5-495D-8754-352AEF7835F9}" type="datetimeFigureOut">
              <a:rPr lang="en-US" smtClean="0"/>
              <a:t>4/30/2019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032743-C029-415C-927A-BD4724B9935E}" type="slidenum">
              <a:rPr lang="en-US" smtClean="0"/>
              <a:t>‹#›</a:t>
            </a:fld>
            <a:endParaRPr lang="en-US"/>
          </a:p>
        </p:txBody>
      </p:sp>
    </p:spTree>
    <p:extLst>
      <p:ext uri="{BB962C8B-B14F-4D97-AF65-F5344CB8AC3E}">
        <p14:creationId xmlns:p14="http://schemas.microsoft.com/office/powerpoint/2010/main" val="1445746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F2FF3-76A5-495D-8754-352AEF7835F9}" type="datetimeFigureOut">
              <a:rPr lang="en-US" smtClean="0"/>
              <a:t>4/30/2019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032743-C029-415C-927A-BD4724B9935E}" type="slidenum">
              <a:rPr lang="en-US" smtClean="0"/>
              <a:t>‹#›</a:t>
            </a:fld>
            <a:endParaRPr lang="en-US"/>
          </a:p>
        </p:txBody>
      </p:sp>
    </p:spTree>
    <p:extLst>
      <p:ext uri="{BB962C8B-B14F-4D97-AF65-F5344CB8AC3E}">
        <p14:creationId xmlns:p14="http://schemas.microsoft.com/office/powerpoint/2010/main" val="440582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7F2FF3-76A5-495D-8754-352AEF7835F9}" type="datetimeFigureOut">
              <a:rPr lang="en-US" smtClean="0"/>
              <a:t>4/30/2019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032743-C029-415C-927A-BD4724B9935E}" type="slidenum">
              <a:rPr lang="en-US" smtClean="0"/>
              <a:t>‹#›</a:t>
            </a:fld>
            <a:endParaRPr lang="en-US"/>
          </a:p>
        </p:txBody>
      </p:sp>
    </p:spTree>
    <p:extLst>
      <p:ext uri="{BB962C8B-B14F-4D97-AF65-F5344CB8AC3E}">
        <p14:creationId xmlns:p14="http://schemas.microsoft.com/office/powerpoint/2010/main" val="1756879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7F2FF3-76A5-495D-8754-352AEF7835F9}" type="datetimeFigureOut">
              <a:rPr lang="en-US" smtClean="0"/>
              <a:t>4/30/2019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032743-C029-415C-927A-BD4724B9935E}" type="slidenum">
              <a:rPr lang="en-US" smtClean="0"/>
              <a:t>‹#›</a:t>
            </a:fld>
            <a:endParaRPr lang="en-US"/>
          </a:p>
        </p:txBody>
      </p:sp>
    </p:spTree>
    <p:extLst>
      <p:ext uri="{BB962C8B-B14F-4D97-AF65-F5344CB8AC3E}">
        <p14:creationId xmlns:p14="http://schemas.microsoft.com/office/powerpoint/2010/main" val="473418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7F2FF3-76A5-495D-8754-352AEF7835F9}" type="datetimeFigureOut">
              <a:rPr lang="en-US" smtClean="0"/>
              <a:t>4/30/2019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032743-C029-415C-927A-BD4724B9935E}" type="slidenum">
              <a:rPr lang="en-US" smtClean="0"/>
              <a:t>‹#›</a:t>
            </a:fld>
            <a:endParaRPr lang="en-US"/>
          </a:p>
        </p:txBody>
      </p:sp>
    </p:spTree>
    <p:extLst>
      <p:ext uri="{BB962C8B-B14F-4D97-AF65-F5344CB8AC3E}">
        <p14:creationId xmlns:p14="http://schemas.microsoft.com/office/powerpoint/2010/main" val="1072544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8.png"/><Relationship Id="rId7"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microsoft.com/office/2007/relationships/hdphoto" Target="../media/hdphoto1.wdp"/><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http://www.bsfrf.org/images/BSFRF-2.jpg" TargetMode="External"/><Relationship Id="rId10" Type="http://schemas.openxmlformats.org/officeDocument/2006/relationships/image" Target="../media/image14.png"/><Relationship Id="rId4" Type="http://schemas.openxmlformats.org/officeDocument/2006/relationships/image" Target="../media/image9.jpeg"/><Relationship Id="rId9" Type="http://schemas.openxmlformats.org/officeDocument/2006/relationships/image" Target="../media/image13.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1.xml"/><Relationship Id="rId6" Type="http://schemas.openxmlformats.org/officeDocument/2006/relationships/image" Target="../media/image47.jpeg"/><Relationship Id="rId5" Type="http://schemas.openxmlformats.org/officeDocument/2006/relationships/image" Target="../media/image46.emf"/><Relationship Id="rId4" Type="http://schemas.openxmlformats.org/officeDocument/2006/relationships/image" Target="../media/image45.emf"/></Relationships>
</file>

<file path=ppt/slides/_rels/slide2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9.jpeg"/><Relationship Id="rId1" Type="http://schemas.openxmlformats.org/officeDocument/2006/relationships/slideLayout" Target="../slideLayouts/slideLayout1.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0.jpeg"/><Relationship Id="rId5" Type="http://schemas.microsoft.com/office/2007/relationships/hdphoto" Target="../media/hdphoto3.wdp"/><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8.png"/><Relationship Id="rId7"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6.jpeg"/><Relationship Id="rId4" Type="http://schemas.microsoft.com/office/2007/relationships/hdphoto" Target="../media/hdphoto1.wdp"/><Relationship Id="rId9"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jpe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kerio3.bigmountainmail.com/webmail/api/download/attachment/nrccorp.com/sgoodman/f4bba278-8ebf-4807-b4bc-8c218409df6b/76820/0-1/20160602_154732.jpg?version=427113&amp;sid=e39b2f80b2ae8d37fb12872654c3aabc421c5d624f9612362b29f1b2648db9a2&amp;mode=vie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1142996" y="-1143000"/>
            <a:ext cx="6858003" cy="914400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 y="152400"/>
            <a:ext cx="8991600" cy="1846659"/>
          </a:xfrm>
          <a:prstGeom prst="rect">
            <a:avLst/>
          </a:prstGeom>
          <a:noFill/>
        </p:spPr>
        <p:txBody>
          <a:bodyPr wrap="square" rtlCol="0">
            <a:spAutoFit/>
          </a:bodyPr>
          <a:lstStyle/>
          <a:p>
            <a:pPr algn="ctr"/>
            <a:r>
              <a:rPr lang="en-US" sz="4800" dirty="0" smtClean="0">
                <a:solidFill>
                  <a:schemeClr val="bg1"/>
                </a:solidFill>
              </a:rPr>
              <a:t>BSFRF Research Update - 2019</a:t>
            </a:r>
          </a:p>
          <a:p>
            <a:pPr algn="ctr"/>
            <a:endParaRPr lang="en-US" dirty="0" smtClean="0">
              <a:solidFill>
                <a:schemeClr val="bg1"/>
              </a:solidFill>
            </a:endParaRPr>
          </a:p>
          <a:p>
            <a:pPr algn="ctr"/>
            <a:r>
              <a:rPr lang="en-US" sz="2400" dirty="0" smtClean="0">
                <a:solidFill>
                  <a:schemeClr val="bg1"/>
                </a:solidFill>
              </a:rPr>
              <a:t>Scott Goodman</a:t>
            </a:r>
            <a:r>
              <a:rPr lang="en-US" sz="2400" dirty="0">
                <a:solidFill>
                  <a:schemeClr val="bg1"/>
                </a:solidFill>
              </a:rPr>
              <a:t> </a:t>
            </a:r>
            <a:r>
              <a:rPr lang="en-US" sz="2400" dirty="0" smtClean="0">
                <a:solidFill>
                  <a:schemeClr val="bg1"/>
                </a:solidFill>
              </a:rPr>
              <a:t>| Executive Director</a:t>
            </a:r>
          </a:p>
          <a:p>
            <a:pPr algn="ctr"/>
            <a:r>
              <a:rPr lang="en-US" sz="2400" dirty="0" smtClean="0">
                <a:solidFill>
                  <a:schemeClr val="bg1"/>
                </a:solidFill>
              </a:rPr>
              <a:t>CPT Anchorage | 04.30.19</a:t>
            </a:r>
            <a:endParaRPr lang="en-US" sz="3200" dirty="0" smtClean="0">
              <a:solidFill>
                <a:schemeClr val="bg1"/>
              </a:solidFill>
            </a:endParaRPr>
          </a:p>
        </p:txBody>
      </p:sp>
      <p:sp>
        <p:nvSpPr>
          <p:cNvPr id="4" name="TextBox 3"/>
          <p:cNvSpPr txBox="1"/>
          <p:nvPr/>
        </p:nvSpPr>
        <p:spPr>
          <a:xfrm>
            <a:off x="3120781" y="5010090"/>
            <a:ext cx="2902438" cy="400110"/>
          </a:xfrm>
          <a:prstGeom prst="rect">
            <a:avLst/>
          </a:prstGeom>
          <a:noFill/>
        </p:spPr>
        <p:txBody>
          <a:bodyPr wrap="square" rtlCol="0">
            <a:spAutoFit/>
          </a:bodyPr>
          <a:lstStyle/>
          <a:p>
            <a:pPr algn="ctr"/>
            <a:r>
              <a:rPr lang="en-US" sz="2000" dirty="0" smtClean="0">
                <a:solidFill>
                  <a:schemeClr val="bg1"/>
                </a:solidFill>
              </a:rPr>
              <a:t>Scott Goodman, BSFRF</a:t>
            </a:r>
          </a:p>
        </p:txBody>
      </p:sp>
      <p:grpSp>
        <p:nvGrpSpPr>
          <p:cNvPr id="5" name="Group 4"/>
          <p:cNvGrpSpPr/>
          <p:nvPr/>
        </p:nvGrpSpPr>
        <p:grpSpPr>
          <a:xfrm>
            <a:off x="3505200" y="2497562"/>
            <a:ext cx="2202466" cy="1905000"/>
            <a:chOff x="3805106" y="2438400"/>
            <a:chExt cx="1528894" cy="1322401"/>
          </a:xfrm>
        </p:grpSpPr>
        <p:sp>
          <p:nvSpPr>
            <p:cNvPr id="7" name="Rectangle 6"/>
            <p:cNvSpPr/>
            <p:nvPr/>
          </p:nvSpPr>
          <p:spPr>
            <a:xfrm>
              <a:off x="3805106" y="2438400"/>
              <a:ext cx="1528894" cy="1322401"/>
            </a:xfrm>
            <a:prstGeom prst="rec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6" descr="BSFRF-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69127" y="2484961"/>
              <a:ext cx="1422417" cy="1205624"/>
            </a:xfrm>
            <a:prstGeom prst="rect">
              <a:avLst/>
            </a:prstGeom>
            <a:noFill/>
            <a:effectLst/>
            <a:extLst>
              <a:ext uri="{909E8E84-426E-40DD-AFC4-6F175D3DCCD1}">
                <a14:hiddenFill xmlns:a14="http://schemas.microsoft.com/office/drawing/2010/main">
                  <a:solidFill>
                    <a:srgbClr val="FFFFFF"/>
                  </a:solidFill>
                </a14:hiddenFill>
              </a:ext>
            </a:extLst>
          </p:spPr>
        </p:pic>
      </p:grpSp>
      <p:pic>
        <p:nvPicPr>
          <p:cNvPr id="3" name="Picture 2" descr="C:\Projects\2303 BSFRF 2018\2018 Survey Data\RA 2018 SEG\Survey Pics\DSCN411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501" y="4648277"/>
            <a:ext cx="2743200" cy="205763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Projects\2303 BSFRF 2018\2018 Survey Data\RA 2018 SEG\Survey Pics\DSCN414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4600" y="4648276"/>
            <a:ext cx="2743200" cy="205763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Projects\2303 BSFRF 2018\2018 Survey Data\RA 2018 SEG\Survey Pics\DSCN419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00400" y="4648275"/>
            <a:ext cx="2743200" cy="205763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https://kerio3.bigmountainmail.com/webmail/api/download/attachment/nrccorp.com/sgoodman/f4bba278-8ebf-4807-b4bc-8c218409df6b/102838/0-1/IMG-20180630-WA0009.jpg?version=639956&amp;sid=5c5fd5beafad7cd0971b81e66e529021dabb76bada580a5e55c1378f9743c30c&amp;mode=view"/>
          <p:cNvPicPr/>
          <p:nvPr/>
        </p:nvPicPr>
        <p:blipFill rotWithShape="1">
          <a:blip r:embed="rId7" cstate="print">
            <a:extLst>
              <a:ext uri="{28A0092B-C50C-407E-A947-70E740481C1C}">
                <a14:useLocalDpi xmlns:a14="http://schemas.microsoft.com/office/drawing/2010/main" val="0"/>
              </a:ext>
            </a:extLst>
          </a:blip>
          <a:srcRect b="8218"/>
          <a:stretch/>
        </p:blipFill>
        <p:spPr bwMode="auto">
          <a:xfrm rot="5400000">
            <a:off x="6667499" y="2103158"/>
            <a:ext cx="2057400" cy="2743200"/>
          </a:xfrm>
          <a:prstGeom prst="rect">
            <a:avLst/>
          </a:prstGeom>
          <a:noFill/>
          <a:ln>
            <a:noFill/>
          </a:ln>
          <a:extLst>
            <a:ext uri="{53640926-AAD7-44D8-BBD7-CCE9431645EC}">
              <a14:shadowObscured xmlns:a14="http://schemas.microsoft.com/office/drawing/2010/main"/>
            </a:ext>
          </a:extLst>
        </p:spPr>
      </p:pic>
      <p:pic>
        <p:nvPicPr>
          <p:cNvPr id="6" name="Picture 2" descr="Image result for snow crab acoustic tag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200" y="2438400"/>
            <a:ext cx="27432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6870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Projects\2162 BSFRF 2013\RKC Survey Data\Kyle - HMB\6 Survey Pics\DSCN0136.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800219"/>
          </a:xfrm>
          <a:prstGeom prst="rect">
            <a:avLst/>
          </a:prstGeom>
          <a:noFill/>
        </p:spPr>
        <p:txBody>
          <a:bodyPr wrap="square" rtlCol="0">
            <a:spAutoFit/>
          </a:bodyPr>
          <a:lstStyle/>
          <a:p>
            <a:pPr algn="ctr"/>
            <a:r>
              <a:rPr lang="en-US" sz="4600" dirty="0" smtClean="0"/>
              <a:t>Movement Research – Tagging Crabs</a:t>
            </a:r>
          </a:p>
        </p:txBody>
      </p:sp>
      <p:pic>
        <p:nvPicPr>
          <p:cNvPr id="4098" name="Picture 2" descr="Image result for sail dron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 y="914400"/>
            <a:ext cx="4114800" cy="274654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kerio3.bigmountainmail.com/webmail/api/download/attachment/nrccorp.com/sgoodman/f4bba278-8ebf-4807-b4bc-8c218409df6b/111516/0-1/Tag%20through%20muscle.jpg?version=723426&amp;sid=f61dc24fc242b8a8ae37e0c60a22bbb0987e9efaf0d67fd94237944b065ff8ee&amp;mode=view"/>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76800" y="3771900"/>
            <a:ext cx="4114800" cy="30861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kerio3.bigmountainmail.com/webmail/api/download/attachment/nrccorp.com/sgoodman/f4bba278-8ebf-4807-b4bc-8c218409df6b/111516/0-2/Crab%20with%20dummy%20tag.jpg?version=723426&amp;sid=f61dc24fc242b8a8ae37e0c60a22bbb0987e9efaf0d67fd94237944b065ff8ee&amp;mode=view"/>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1000" y="3771900"/>
            <a:ext cx="4114800" cy="308610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s://journals.plos.org/plosone/article/figure/image?size=large&amp;id=10.1371/journal.pone.0201190.g003"/>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33333" t="58099"/>
          <a:stretch/>
        </p:blipFill>
        <p:spPr bwMode="auto">
          <a:xfrm>
            <a:off x="4876800" y="914400"/>
            <a:ext cx="4114800" cy="2759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2428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Projects\2162 BSFRF 2013\RKC Survey Data\Kyle - HMB\6 Survey Pics\DSCN0136.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800219"/>
          </a:xfrm>
          <a:prstGeom prst="rect">
            <a:avLst/>
          </a:prstGeom>
          <a:noFill/>
        </p:spPr>
        <p:txBody>
          <a:bodyPr wrap="square" rtlCol="0">
            <a:spAutoFit/>
          </a:bodyPr>
          <a:lstStyle/>
          <a:p>
            <a:pPr algn="ctr"/>
            <a:r>
              <a:rPr lang="en-US" sz="4600" dirty="0" smtClean="0"/>
              <a:t>Movement Research – Tagging Crabs</a:t>
            </a:r>
          </a:p>
        </p:txBody>
      </p:sp>
      <p:sp>
        <p:nvSpPr>
          <p:cNvPr id="9" name="TextBox 8"/>
          <p:cNvSpPr txBox="1"/>
          <p:nvPr/>
        </p:nvSpPr>
        <p:spPr>
          <a:xfrm>
            <a:off x="247448" y="1143000"/>
            <a:ext cx="9067034" cy="1477328"/>
          </a:xfrm>
          <a:prstGeom prst="rect">
            <a:avLst/>
          </a:prstGeom>
          <a:noFill/>
        </p:spPr>
        <p:txBody>
          <a:bodyPr wrap="none" rtlCol="0">
            <a:spAutoFit/>
          </a:bodyPr>
          <a:lstStyle/>
          <a:p>
            <a:pPr marL="285750" indent="-285750">
              <a:buFont typeface="Arial" panose="020B0604020202020204" pitchFamily="34" charset="0"/>
              <a:buChar char="•"/>
            </a:pPr>
            <a:r>
              <a:rPr lang="en-US" sz="3000" dirty="0" smtClean="0"/>
              <a:t>New Approach – Tags R&amp;D, Acoustics /Focused Project</a:t>
            </a:r>
          </a:p>
          <a:p>
            <a:pPr marL="742950" lvl="1" indent="-285750">
              <a:buFont typeface="Arial" panose="020B0604020202020204" pitchFamily="34" charset="0"/>
              <a:buChar char="•"/>
            </a:pPr>
            <a:r>
              <a:rPr lang="en-US" sz="3000" dirty="0" smtClean="0"/>
              <a:t>Focusing on acoustic tech for maximizing “recovery”</a:t>
            </a:r>
          </a:p>
          <a:p>
            <a:pPr marL="742950" lvl="1" indent="-285750">
              <a:buFont typeface="Arial" panose="020B0604020202020204" pitchFamily="34" charset="0"/>
              <a:buChar char="•"/>
            </a:pPr>
            <a:r>
              <a:rPr lang="en-US" sz="3000" dirty="0" smtClean="0"/>
              <a:t>Shifting to new paradigm on resources and tech</a:t>
            </a:r>
            <a:endParaRPr lang="en-US" sz="3000" dirty="0"/>
          </a:p>
        </p:txBody>
      </p:sp>
      <p:pic>
        <p:nvPicPr>
          <p:cNvPr id="5" name="Picture 4"/>
          <p:cNvPicPr/>
          <p:nvPr/>
        </p:nvPicPr>
        <p:blipFill>
          <a:blip r:embed="rId5"/>
          <a:stretch>
            <a:fillRect/>
          </a:stretch>
        </p:blipFill>
        <p:spPr>
          <a:xfrm>
            <a:off x="226182" y="2706728"/>
            <a:ext cx="4527537" cy="3846472"/>
          </a:xfrm>
          <a:prstGeom prst="rect">
            <a:avLst/>
          </a:prstGeom>
        </p:spPr>
      </p:pic>
      <p:pic>
        <p:nvPicPr>
          <p:cNvPr id="7" name="Picture 6"/>
          <p:cNvPicPr/>
          <p:nvPr/>
        </p:nvPicPr>
        <p:blipFill rotWithShape="1">
          <a:blip r:embed="rId6"/>
          <a:srcRect b="26871"/>
          <a:stretch/>
        </p:blipFill>
        <p:spPr>
          <a:xfrm>
            <a:off x="4853125" y="2667000"/>
            <a:ext cx="4260749" cy="3886200"/>
          </a:xfrm>
          <a:prstGeom prst="rect">
            <a:avLst/>
          </a:prstGeom>
        </p:spPr>
      </p:pic>
    </p:spTree>
    <p:extLst>
      <p:ext uri="{BB962C8B-B14F-4D97-AF65-F5344CB8AC3E}">
        <p14:creationId xmlns:p14="http://schemas.microsoft.com/office/powerpoint/2010/main" val="29711913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Projects\2162 BSFRF 2013\RKC Survey Data\Kyle - HMB\6 Survey Pics\DSCN0136.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800219"/>
          </a:xfrm>
          <a:prstGeom prst="rect">
            <a:avLst/>
          </a:prstGeom>
          <a:noFill/>
        </p:spPr>
        <p:txBody>
          <a:bodyPr wrap="square" rtlCol="0">
            <a:spAutoFit/>
          </a:bodyPr>
          <a:lstStyle/>
          <a:p>
            <a:pPr algn="ctr"/>
            <a:r>
              <a:rPr lang="en-US" sz="4600" dirty="0" smtClean="0"/>
              <a:t>Movement Research – Tagging Crabs</a:t>
            </a:r>
          </a:p>
        </p:txBody>
      </p:sp>
      <p:sp>
        <p:nvSpPr>
          <p:cNvPr id="9" name="TextBox 8"/>
          <p:cNvSpPr txBox="1"/>
          <p:nvPr/>
        </p:nvSpPr>
        <p:spPr>
          <a:xfrm>
            <a:off x="76200" y="1143000"/>
            <a:ext cx="9067800" cy="5632311"/>
          </a:xfrm>
          <a:prstGeom prst="rect">
            <a:avLst/>
          </a:prstGeom>
          <a:noFill/>
        </p:spPr>
        <p:txBody>
          <a:bodyPr wrap="square" rtlCol="0">
            <a:spAutoFit/>
          </a:bodyPr>
          <a:lstStyle/>
          <a:p>
            <a:pPr marL="285750" indent="-285750">
              <a:buFont typeface="Arial" panose="020B0604020202020204" pitchFamily="34" charset="0"/>
              <a:buChar char="•"/>
            </a:pPr>
            <a:r>
              <a:rPr lang="en-US" sz="3000" dirty="0" smtClean="0"/>
              <a:t>New Approach – Tags R&amp;D, Acoustics /Focused Project</a:t>
            </a:r>
          </a:p>
          <a:p>
            <a:pPr marL="742950" lvl="1" indent="-285750">
              <a:buFont typeface="Arial" panose="020B0604020202020204" pitchFamily="34" charset="0"/>
              <a:buChar char="•"/>
            </a:pPr>
            <a:r>
              <a:rPr lang="en-US" sz="3000" dirty="0" smtClean="0"/>
              <a:t>Locating RKC for tag and release</a:t>
            </a:r>
          </a:p>
          <a:p>
            <a:pPr marL="742950" lvl="1" indent="-285750">
              <a:buFont typeface="Arial" panose="020B0604020202020204" pitchFamily="34" charset="0"/>
              <a:buChar char="•"/>
            </a:pPr>
            <a:r>
              <a:rPr lang="en-US" sz="3000" dirty="0" smtClean="0"/>
              <a:t>Coordinate with NMFS survey – and Fall fishery?</a:t>
            </a:r>
          </a:p>
          <a:p>
            <a:pPr marL="742950" lvl="1" indent="-285750">
              <a:buFont typeface="Arial" panose="020B0604020202020204" pitchFamily="34" charset="0"/>
              <a:buChar char="•"/>
            </a:pPr>
            <a:r>
              <a:rPr lang="en-US" sz="3000" dirty="0" smtClean="0"/>
              <a:t>High survey catch was “8” LGM, fishery was &lt; 5m </a:t>
            </a:r>
            <a:r>
              <a:rPr lang="en-US" sz="3000" dirty="0" err="1" smtClean="0"/>
              <a:t>lbs</a:t>
            </a:r>
            <a:endParaRPr lang="en-US" sz="3000" dirty="0" smtClean="0"/>
          </a:p>
          <a:p>
            <a:pPr marL="742950" lvl="1" indent="-285750">
              <a:buFont typeface="Arial" panose="020B0604020202020204" pitchFamily="34" charset="0"/>
              <a:buChar char="•"/>
            </a:pPr>
            <a:r>
              <a:rPr lang="en-US" sz="3000" dirty="0" smtClean="0"/>
              <a:t>Deploy drones (2x) Oct 1-15, 2019</a:t>
            </a:r>
          </a:p>
          <a:p>
            <a:pPr marL="742950" lvl="1" indent="-285750">
              <a:buFont typeface="Arial" panose="020B0604020202020204" pitchFamily="34" charset="0"/>
              <a:buChar char="•"/>
            </a:pPr>
            <a:r>
              <a:rPr lang="en-US" sz="3000" dirty="0" smtClean="0"/>
              <a:t>Monitor progress, pings, ocean, weather, etc.</a:t>
            </a:r>
          </a:p>
          <a:p>
            <a:pPr marL="742950" lvl="1" indent="-285750">
              <a:buFont typeface="Arial" panose="020B0604020202020204" pitchFamily="34" charset="0"/>
              <a:buChar char="•"/>
            </a:pPr>
            <a:r>
              <a:rPr lang="en-US" sz="3000" dirty="0" smtClean="0"/>
              <a:t>Redeploy drones Mar-Apr 2020 to relocate crabs</a:t>
            </a:r>
          </a:p>
          <a:p>
            <a:pPr marL="742950" lvl="1" indent="-285750">
              <a:buFont typeface="Arial" panose="020B0604020202020204" pitchFamily="34" charset="0"/>
              <a:buChar char="•"/>
            </a:pPr>
            <a:r>
              <a:rPr lang="en-US" sz="3000" dirty="0" smtClean="0"/>
              <a:t>Hope to monitor same group of 150 crabs right before fishery occurs and then in winter</a:t>
            </a:r>
          </a:p>
          <a:p>
            <a:pPr marL="742950" lvl="1" indent="-285750">
              <a:buFont typeface="Arial" panose="020B0604020202020204" pitchFamily="34" charset="0"/>
              <a:buChar char="•"/>
            </a:pPr>
            <a:r>
              <a:rPr lang="en-US" sz="3000" dirty="0" smtClean="0">
                <a:solidFill>
                  <a:schemeClr val="bg1"/>
                </a:solidFill>
              </a:rPr>
              <a:t>Progress to more tags released in following years if</a:t>
            </a:r>
            <a:r>
              <a:rPr lang="en-US" sz="3000" dirty="0">
                <a:solidFill>
                  <a:schemeClr val="bg1"/>
                </a:solidFill>
              </a:rPr>
              <a:t> </a:t>
            </a:r>
            <a:r>
              <a:rPr lang="en-US" sz="3000" dirty="0" smtClean="0">
                <a:solidFill>
                  <a:schemeClr val="bg1"/>
                </a:solidFill>
              </a:rPr>
              <a:t>acoustic reception concept for crab tracking is +</a:t>
            </a:r>
          </a:p>
          <a:p>
            <a:pPr marL="742950" lvl="1" indent="-285750">
              <a:buFont typeface="Arial" panose="020B0604020202020204" pitchFamily="34" charset="0"/>
              <a:buChar char="•"/>
            </a:pPr>
            <a:r>
              <a:rPr lang="en-US" sz="3000" dirty="0" smtClean="0">
                <a:solidFill>
                  <a:schemeClr val="bg1"/>
                </a:solidFill>
              </a:rPr>
              <a:t>Shift to movement other Bering Sea crab stocks </a:t>
            </a:r>
          </a:p>
        </p:txBody>
      </p:sp>
    </p:spTree>
    <p:extLst>
      <p:ext uri="{BB962C8B-B14F-4D97-AF65-F5344CB8AC3E}">
        <p14:creationId xmlns:p14="http://schemas.microsoft.com/office/powerpoint/2010/main" val="17998393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Projects\2162 BSFRF 2013\RKC Survey Data\Kyle - HMB\6 Survey Pics\DSCN0136.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800219"/>
          </a:xfrm>
          <a:prstGeom prst="rect">
            <a:avLst/>
          </a:prstGeom>
          <a:noFill/>
        </p:spPr>
        <p:txBody>
          <a:bodyPr wrap="square" rtlCol="0">
            <a:spAutoFit/>
          </a:bodyPr>
          <a:lstStyle/>
          <a:p>
            <a:pPr algn="ctr"/>
            <a:r>
              <a:rPr lang="en-US" sz="4600" dirty="0" smtClean="0"/>
              <a:t>Movement Research – Tagging Crabs</a:t>
            </a:r>
          </a:p>
        </p:txBody>
      </p:sp>
      <p:sp>
        <p:nvSpPr>
          <p:cNvPr id="9" name="TextBox 8"/>
          <p:cNvSpPr txBox="1"/>
          <p:nvPr/>
        </p:nvSpPr>
        <p:spPr>
          <a:xfrm>
            <a:off x="76200" y="1143000"/>
            <a:ext cx="9105891" cy="1938992"/>
          </a:xfrm>
          <a:prstGeom prst="rect">
            <a:avLst/>
          </a:prstGeom>
          <a:noFill/>
        </p:spPr>
        <p:txBody>
          <a:bodyPr wrap="none" rtlCol="0">
            <a:spAutoFit/>
          </a:bodyPr>
          <a:lstStyle/>
          <a:p>
            <a:pPr marL="285750" indent="-285750">
              <a:buFont typeface="Arial" panose="020B0604020202020204" pitchFamily="34" charset="0"/>
              <a:buChar char="•"/>
            </a:pPr>
            <a:r>
              <a:rPr lang="en-US" sz="3000" dirty="0" smtClean="0"/>
              <a:t>New Approach – Tags R&amp;D, Acoustics /Focused Project</a:t>
            </a:r>
          </a:p>
          <a:p>
            <a:pPr marL="742950" lvl="1" indent="-285750">
              <a:buFont typeface="Arial" panose="020B0604020202020204" pitchFamily="34" charset="0"/>
              <a:buChar char="•"/>
            </a:pPr>
            <a:r>
              <a:rPr lang="en-US" sz="3000" dirty="0" smtClean="0"/>
              <a:t>Locating RKC for tag and release</a:t>
            </a:r>
          </a:p>
          <a:p>
            <a:pPr marL="742950" lvl="1" indent="-285750">
              <a:buFont typeface="Arial" panose="020B0604020202020204" pitchFamily="34" charset="0"/>
              <a:buChar char="•"/>
            </a:pPr>
            <a:r>
              <a:rPr lang="en-US" sz="3000" dirty="0" smtClean="0"/>
              <a:t>Coordinate with NMFS survey – and Fall fishery?</a:t>
            </a:r>
          </a:p>
          <a:p>
            <a:pPr marL="742950" lvl="1" indent="-285750">
              <a:buFont typeface="Arial" panose="020B0604020202020204" pitchFamily="34" charset="0"/>
              <a:buChar char="•"/>
            </a:pPr>
            <a:r>
              <a:rPr lang="en-US" sz="3000" dirty="0" smtClean="0"/>
              <a:t>High survey catch was “8” LGM, fishery was &lt; 5m </a:t>
            </a:r>
            <a:r>
              <a:rPr lang="en-US" sz="3000" dirty="0" err="1" smtClean="0"/>
              <a:t>lbs</a:t>
            </a:r>
            <a:endParaRPr lang="en-US" sz="3000" dirty="0"/>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3048000"/>
            <a:ext cx="4343400" cy="3542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3057726"/>
            <a:ext cx="4342267" cy="3534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35007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Projects\2162 BSFRF 2013\RKC Survey Data\Kyle - HMB\6 Survey Pics\DSCN0136.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769441"/>
          </a:xfrm>
          <a:prstGeom prst="rect">
            <a:avLst/>
          </a:prstGeom>
          <a:noFill/>
        </p:spPr>
        <p:txBody>
          <a:bodyPr wrap="square" rtlCol="0">
            <a:spAutoFit/>
          </a:bodyPr>
          <a:lstStyle/>
          <a:p>
            <a:pPr algn="ctr"/>
            <a:r>
              <a:rPr lang="en-US" sz="4400" dirty="0" smtClean="0"/>
              <a:t>Spatial Research / index area sampling</a:t>
            </a:r>
            <a:endParaRPr lang="en-US" sz="4400" dirty="0" smtClean="0"/>
          </a:p>
        </p:txBody>
      </p:sp>
      <p:sp>
        <p:nvSpPr>
          <p:cNvPr id="9" name="TextBox 8"/>
          <p:cNvSpPr txBox="1"/>
          <p:nvPr/>
        </p:nvSpPr>
        <p:spPr>
          <a:xfrm>
            <a:off x="247448" y="1143000"/>
            <a:ext cx="8515552" cy="6093976"/>
          </a:xfrm>
          <a:prstGeom prst="rect">
            <a:avLst/>
          </a:prstGeom>
          <a:noFill/>
        </p:spPr>
        <p:txBody>
          <a:bodyPr wrap="square" rtlCol="0">
            <a:spAutoFit/>
          </a:bodyPr>
          <a:lstStyle/>
          <a:p>
            <a:pPr marL="285750" indent="-285750">
              <a:buFont typeface="Arial" panose="020B0604020202020204" pitchFamily="34" charset="0"/>
              <a:buChar char="•"/>
            </a:pPr>
            <a:r>
              <a:rPr lang="en-US" sz="3000" dirty="0" smtClean="0"/>
              <a:t>Focused on index area sampling in high abundance juvenile area for </a:t>
            </a:r>
            <a:r>
              <a:rPr lang="en-US" sz="3000" dirty="0" err="1" smtClean="0"/>
              <a:t>bairdi</a:t>
            </a:r>
            <a:r>
              <a:rPr lang="en-US" sz="3000" dirty="0" smtClean="0"/>
              <a:t>, some overlap with </a:t>
            </a:r>
            <a:r>
              <a:rPr lang="en-US" sz="3000" dirty="0" err="1" smtClean="0"/>
              <a:t>opilio</a:t>
            </a:r>
            <a:endParaRPr lang="en-US" sz="3000" dirty="0" smtClean="0"/>
          </a:p>
          <a:p>
            <a:pPr marL="285750" indent="-285750">
              <a:buFont typeface="Arial" panose="020B0604020202020204" pitchFamily="34" charset="0"/>
              <a:buChar char="•"/>
            </a:pPr>
            <a:r>
              <a:rPr lang="en-US" sz="3000" dirty="0" smtClean="0"/>
              <a:t>Objective: capture third year snapshot of high abundance as selectivity/growth/mortality data</a:t>
            </a:r>
          </a:p>
          <a:p>
            <a:pPr marL="285750" indent="-285750">
              <a:buFont typeface="Arial" panose="020B0604020202020204" pitchFamily="34" charset="0"/>
              <a:buChar char="•"/>
            </a:pPr>
            <a:r>
              <a:rPr lang="en-US" sz="3000" dirty="0" smtClean="0"/>
              <a:t>One survey vessel chartered v. two from prior years</a:t>
            </a:r>
          </a:p>
          <a:p>
            <a:pPr marL="285750" indent="-285750">
              <a:buFont typeface="Arial" panose="020B0604020202020204" pitchFamily="34" charset="0"/>
              <a:buChar char="•"/>
            </a:pPr>
            <a:r>
              <a:rPr lang="en-US" sz="3000" dirty="0" smtClean="0"/>
              <a:t>Jun 5 – Jun 27 sampling period, earlier by 7-10 days</a:t>
            </a:r>
          </a:p>
          <a:p>
            <a:pPr marL="285750" indent="-285750">
              <a:buFont typeface="Arial" panose="020B0604020202020204" pitchFamily="34" charset="0"/>
              <a:buChar char="•"/>
            </a:pPr>
            <a:r>
              <a:rPr lang="en-US" sz="3000" dirty="0" smtClean="0"/>
              <a:t>Index sampling occurs “off center” in 4 quartiles of NMFS standard stations, semi randomly</a:t>
            </a:r>
          </a:p>
          <a:p>
            <a:pPr marL="285750" indent="-285750">
              <a:buFont typeface="Arial" panose="020B0604020202020204" pitchFamily="34" charset="0"/>
              <a:buChar char="•"/>
            </a:pPr>
            <a:r>
              <a:rPr lang="en-US" sz="3000" dirty="0" smtClean="0"/>
              <a:t>Sampling follows prior methods w/ </a:t>
            </a:r>
            <a:r>
              <a:rPr lang="en-US" sz="3000" dirty="0" err="1" smtClean="0"/>
              <a:t>Nephrops</a:t>
            </a:r>
            <a:r>
              <a:rPr lang="en-US" sz="3000" dirty="0" smtClean="0"/>
              <a:t> trawl</a:t>
            </a:r>
          </a:p>
          <a:p>
            <a:pPr marL="285750" indent="-285750">
              <a:buFont typeface="Arial" panose="020B0604020202020204" pitchFamily="34" charset="0"/>
              <a:buChar char="•"/>
            </a:pPr>
            <a:r>
              <a:rPr lang="en-US" sz="3000" dirty="0" smtClean="0">
                <a:solidFill>
                  <a:schemeClr val="bg1"/>
                </a:solidFill>
              </a:rPr>
              <a:t>Data to be included with prior years’ index area sampling – provided to and considered by the </a:t>
            </a:r>
            <a:r>
              <a:rPr lang="en-US" sz="3000" dirty="0" err="1" smtClean="0">
                <a:solidFill>
                  <a:schemeClr val="bg1"/>
                </a:solidFill>
              </a:rPr>
              <a:t>bairdi</a:t>
            </a:r>
            <a:r>
              <a:rPr lang="en-US" sz="3000" dirty="0" smtClean="0">
                <a:solidFill>
                  <a:schemeClr val="bg1"/>
                </a:solidFill>
              </a:rPr>
              <a:t> assessment model, ultimately</a:t>
            </a:r>
          </a:p>
          <a:p>
            <a:pPr marL="285750" indent="-285750">
              <a:buFont typeface="Arial" panose="020B0604020202020204" pitchFamily="34" charset="0"/>
              <a:buChar char="•"/>
            </a:pPr>
            <a:endParaRPr lang="en-US" sz="3000" dirty="0"/>
          </a:p>
        </p:txBody>
      </p:sp>
    </p:spTree>
    <p:extLst>
      <p:ext uri="{BB962C8B-B14F-4D97-AF65-F5344CB8AC3E}">
        <p14:creationId xmlns:p14="http://schemas.microsoft.com/office/powerpoint/2010/main" val="32869068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Projects\2162 BSFRF 2013\RKC Survey Data\Kyle - HMB\6 Survey Pics\DSCN0136.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769441"/>
          </a:xfrm>
          <a:prstGeom prst="rect">
            <a:avLst/>
          </a:prstGeom>
          <a:noFill/>
        </p:spPr>
        <p:txBody>
          <a:bodyPr wrap="square" rtlCol="0">
            <a:spAutoFit/>
          </a:bodyPr>
          <a:lstStyle/>
          <a:p>
            <a:pPr algn="ctr"/>
            <a:r>
              <a:rPr lang="en-US" sz="4400" dirty="0" smtClean="0"/>
              <a:t>Spatial Research / index area sampling</a:t>
            </a:r>
            <a:endParaRPr lang="en-US" sz="4400" dirty="0" smtClean="0"/>
          </a:p>
        </p:txBody>
      </p:sp>
      <p:sp>
        <p:nvSpPr>
          <p:cNvPr id="5" name="TextBox 4"/>
          <p:cNvSpPr txBox="1"/>
          <p:nvPr/>
        </p:nvSpPr>
        <p:spPr>
          <a:xfrm>
            <a:off x="82643" y="1828800"/>
            <a:ext cx="8735725" cy="553998"/>
          </a:xfrm>
          <a:prstGeom prst="rect">
            <a:avLst/>
          </a:prstGeom>
          <a:noFill/>
        </p:spPr>
        <p:txBody>
          <a:bodyPr wrap="none" rtlCol="0">
            <a:spAutoFit/>
          </a:bodyPr>
          <a:lstStyle/>
          <a:p>
            <a:pPr marL="285750" indent="-285750">
              <a:buFont typeface="Arial" panose="020B0604020202020204" pitchFamily="34" charset="0"/>
              <a:buChar char="•"/>
            </a:pPr>
            <a:r>
              <a:rPr lang="en-US" sz="3000" dirty="0" smtClean="0"/>
              <a:t>Quick review on side by side v. index survey sampling</a:t>
            </a:r>
            <a:endParaRPr lang="en-US" sz="3000" dirty="0"/>
          </a:p>
        </p:txBody>
      </p:sp>
    </p:spTree>
    <p:extLst>
      <p:ext uri="{BB962C8B-B14F-4D97-AF65-F5344CB8AC3E}">
        <p14:creationId xmlns:p14="http://schemas.microsoft.com/office/powerpoint/2010/main" val="36140995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00014" y="381000"/>
            <a:ext cx="8906306" cy="584775"/>
          </a:xfrm>
          <a:prstGeom prst="rect">
            <a:avLst/>
          </a:prstGeom>
          <a:noFill/>
        </p:spPr>
        <p:txBody>
          <a:bodyPr wrap="square" rtlCol="0">
            <a:spAutoFit/>
          </a:bodyPr>
          <a:lstStyle/>
          <a:p>
            <a:pPr algn="ctr"/>
            <a:r>
              <a:rPr lang="en-US" sz="3200" dirty="0" err="1" smtClean="0"/>
              <a:t>Bairdi</a:t>
            </a:r>
            <a:r>
              <a:rPr lang="en-US" sz="3200" dirty="0" smtClean="0"/>
              <a:t> Trawl Selectivity 2018 – Expanded Side by Side</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990600"/>
            <a:ext cx="8961120" cy="5675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08661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00014" y="381000"/>
            <a:ext cx="8906306" cy="584775"/>
          </a:xfrm>
          <a:prstGeom prst="rect">
            <a:avLst/>
          </a:prstGeom>
          <a:noFill/>
        </p:spPr>
        <p:txBody>
          <a:bodyPr wrap="square" rtlCol="0">
            <a:spAutoFit/>
          </a:bodyPr>
          <a:lstStyle/>
          <a:p>
            <a:pPr algn="ctr"/>
            <a:r>
              <a:rPr lang="en-US" sz="3200" dirty="0" err="1" smtClean="0"/>
              <a:t>Bairdi</a:t>
            </a:r>
            <a:r>
              <a:rPr lang="en-US" sz="3200" dirty="0" smtClean="0"/>
              <a:t> Trawl Selectivity 2017 – Expanded Side by Side</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990600"/>
            <a:ext cx="8961120" cy="5675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29882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9887" y="772943"/>
            <a:ext cx="6766560" cy="5741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100014" y="381000"/>
            <a:ext cx="8906306" cy="584775"/>
          </a:xfrm>
          <a:prstGeom prst="rect">
            <a:avLst/>
          </a:prstGeom>
          <a:noFill/>
        </p:spPr>
        <p:txBody>
          <a:bodyPr wrap="square" rtlCol="0">
            <a:spAutoFit/>
          </a:bodyPr>
          <a:lstStyle/>
          <a:p>
            <a:pPr algn="ctr"/>
            <a:r>
              <a:rPr lang="en-US" sz="3200" dirty="0" err="1" smtClean="0"/>
              <a:t>Bairdi</a:t>
            </a:r>
            <a:r>
              <a:rPr lang="en-US" sz="3200" dirty="0" smtClean="0"/>
              <a:t> Trawl Selectivity 2018 – Expanded Side by Side</a:t>
            </a:r>
          </a:p>
        </p:txBody>
      </p:sp>
    </p:spTree>
    <p:extLst>
      <p:ext uri="{BB962C8B-B14F-4D97-AF65-F5344CB8AC3E}">
        <p14:creationId xmlns:p14="http://schemas.microsoft.com/office/powerpoint/2010/main" val="19986680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9887" y="762000"/>
            <a:ext cx="6766560" cy="5763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100014" y="381000"/>
            <a:ext cx="8906306" cy="584775"/>
          </a:xfrm>
          <a:prstGeom prst="rect">
            <a:avLst/>
          </a:prstGeom>
          <a:noFill/>
        </p:spPr>
        <p:txBody>
          <a:bodyPr wrap="square" rtlCol="0">
            <a:spAutoFit/>
          </a:bodyPr>
          <a:lstStyle/>
          <a:p>
            <a:pPr algn="ctr"/>
            <a:r>
              <a:rPr lang="en-US" sz="3200" dirty="0" err="1" smtClean="0"/>
              <a:t>Bairdi</a:t>
            </a:r>
            <a:r>
              <a:rPr lang="en-US" sz="3200" dirty="0" smtClean="0"/>
              <a:t> Trawl Selectivity 2017 – Expanded Side by Side</a:t>
            </a:r>
          </a:p>
        </p:txBody>
      </p:sp>
    </p:spTree>
    <p:extLst>
      <p:ext uri="{BB962C8B-B14F-4D97-AF65-F5344CB8AC3E}">
        <p14:creationId xmlns:p14="http://schemas.microsoft.com/office/powerpoint/2010/main" val="37113169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Projects\2162 BSFRF 2013\RKC Survey Data\Kyle - HMB\6 Survey Pics\DSCN0136.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28600" y="76200"/>
            <a:ext cx="8777719" cy="1200329"/>
          </a:xfrm>
          <a:prstGeom prst="rect">
            <a:avLst/>
          </a:prstGeom>
          <a:noFill/>
        </p:spPr>
        <p:txBody>
          <a:bodyPr wrap="square" rtlCol="0">
            <a:spAutoFit/>
          </a:bodyPr>
          <a:lstStyle/>
          <a:p>
            <a:pPr algn="ctr"/>
            <a:r>
              <a:rPr lang="en-US" sz="3600" dirty="0" smtClean="0">
                <a:solidFill>
                  <a:schemeClr val="bg1"/>
                </a:solidFill>
              </a:rPr>
              <a:t>BSFRF Research</a:t>
            </a:r>
          </a:p>
          <a:p>
            <a:pPr algn="ctr"/>
            <a:endParaRPr lang="en-US" sz="3600" dirty="0">
              <a:solidFill>
                <a:schemeClr val="bg1"/>
              </a:solidFill>
            </a:endParaRPr>
          </a:p>
        </p:txBody>
      </p:sp>
      <p:sp>
        <p:nvSpPr>
          <p:cNvPr id="140" name="Rounded Rectangular Callout 139"/>
          <p:cNvSpPr/>
          <p:nvPr/>
        </p:nvSpPr>
        <p:spPr>
          <a:xfrm>
            <a:off x="5253036" y="1234971"/>
            <a:ext cx="1028701" cy="533400"/>
          </a:xfrm>
          <a:prstGeom prst="wedgeRoundRectCallout">
            <a:avLst>
              <a:gd name="adj1" fmla="val -119912"/>
              <a:gd name="adj2" fmla="val 441072"/>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Pre-recruit</a:t>
            </a:r>
          </a:p>
          <a:p>
            <a:pPr algn="ctr"/>
            <a:r>
              <a:rPr lang="en-US" sz="1100">
                <a:solidFill>
                  <a:schemeClr val="bg1">
                    <a:lumMod val="50000"/>
                  </a:schemeClr>
                </a:solidFill>
              </a:rPr>
              <a:t>Surveys</a:t>
            </a:r>
          </a:p>
        </p:txBody>
      </p:sp>
      <p:sp>
        <p:nvSpPr>
          <p:cNvPr id="141" name="Rounded Rectangular Callout 140"/>
          <p:cNvSpPr/>
          <p:nvPr/>
        </p:nvSpPr>
        <p:spPr>
          <a:xfrm>
            <a:off x="2652712" y="1025421"/>
            <a:ext cx="1314450" cy="533400"/>
          </a:xfrm>
          <a:prstGeom prst="wedgeRoundRectCallout">
            <a:avLst>
              <a:gd name="adj1" fmla="val 86244"/>
              <a:gd name="adj2" fmla="val 426785"/>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Post-Doc</a:t>
            </a:r>
          </a:p>
          <a:p>
            <a:pPr algn="ctr"/>
            <a:r>
              <a:rPr lang="en-US" sz="1100">
                <a:solidFill>
                  <a:schemeClr val="bg1">
                    <a:lumMod val="50000"/>
                  </a:schemeClr>
                </a:solidFill>
              </a:rPr>
              <a:t>Research/Support</a:t>
            </a:r>
          </a:p>
        </p:txBody>
      </p:sp>
      <p:sp>
        <p:nvSpPr>
          <p:cNvPr id="142" name="Rounded Rectangular Callout 141"/>
          <p:cNvSpPr/>
          <p:nvPr/>
        </p:nvSpPr>
        <p:spPr>
          <a:xfrm>
            <a:off x="3967162" y="1082571"/>
            <a:ext cx="1314450" cy="533400"/>
          </a:xfrm>
          <a:prstGeom prst="wedgeRoundRectCallout">
            <a:avLst>
              <a:gd name="adj1" fmla="val -5060"/>
              <a:gd name="adj2" fmla="val 469641"/>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dirty="0" smtClean="0">
                <a:solidFill>
                  <a:schemeClr val="bg1">
                    <a:lumMod val="50000"/>
                  </a:schemeClr>
                </a:solidFill>
              </a:rPr>
              <a:t>Bycatch Reduction</a:t>
            </a:r>
          </a:p>
          <a:p>
            <a:pPr algn="ctr"/>
            <a:r>
              <a:rPr lang="en-US" dirty="0" smtClean="0">
                <a:solidFill>
                  <a:schemeClr val="bg1">
                    <a:lumMod val="50000"/>
                  </a:schemeClr>
                </a:solidFill>
              </a:rPr>
              <a:t>Research</a:t>
            </a:r>
            <a:endParaRPr lang="en-US" sz="1100" dirty="0">
              <a:solidFill>
                <a:schemeClr val="bg1">
                  <a:lumMod val="50000"/>
                </a:schemeClr>
              </a:solidFill>
            </a:endParaRPr>
          </a:p>
        </p:txBody>
      </p:sp>
      <p:sp>
        <p:nvSpPr>
          <p:cNvPr id="143" name="Rounded Rectangular Callout 142"/>
          <p:cNvSpPr/>
          <p:nvPr/>
        </p:nvSpPr>
        <p:spPr>
          <a:xfrm>
            <a:off x="6510336" y="3425721"/>
            <a:ext cx="1028701" cy="533400"/>
          </a:xfrm>
          <a:prstGeom prst="wedgeRoundRectCallout">
            <a:avLst>
              <a:gd name="adj1" fmla="val -225467"/>
              <a:gd name="adj2" fmla="val 1786"/>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Natural</a:t>
            </a:r>
          </a:p>
          <a:p>
            <a:pPr algn="ctr"/>
            <a:r>
              <a:rPr lang="en-US" sz="1100">
                <a:solidFill>
                  <a:schemeClr val="bg1">
                    <a:lumMod val="50000"/>
                  </a:schemeClr>
                </a:solidFill>
              </a:rPr>
              <a:t>Mortality</a:t>
            </a:r>
          </a:p>
        </p:txBody>
      </p:sp>
      <p:sp>
        <p:nvSpPr>
          <p:cNvPr id="144" name="Rounded Rectangular Callout 143"/>
          <p:cNvSpPr/>
          <p:nvPr/>
        </p:nvSpPr>
        <p:spPr>
          <a:xfrm>
            <a:off x="1604962" y="3273321"/>
            <a:ext cx="1314450" cy="533400"/>
          </a:xfrm>
          <a:prstGeom prst="wedgeRoundRectCallout">
            <a:avLst>
              <a:gd name="adj1" fmla="val 173200"/>
              <a:gd name="adj2" fmla="val 51784"/>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Discard - Handling</a:t>
            </a:r>
          </a:p>
          <a:p>
            <a:pPr algn="ctr"/>
            <a:r>
              <a:rPr lang="en-US" sz="1100">
                <a:solidFill>
                  <a:schemeClr val="bg1">
                    <a:lumMod val="50000"/>
                  </a:schemeClr>
                </a:solidFill>
              </a:rPr>
              <a:t>Mortality</a:t>
            </a:r>
          </a:p>
        </p:txBody>
      </p:sp>
      <p:sp>
        <p:nvSpPr>
          <p:cNvPr id="145" name="Rounded Rectangular Callout 144"/>
          <p:cNvSpPr/>
          <p:nvPr/>
        </p:nvSpPr>
        <p:spPr>
          <a:xfrm>
            <a:off x="6367461" y="2299232"/>
            <a:ext cx="1314450" cy="533400"/>
          </a:xfrm>
          <a:prstGeom prst="wedgeRoundRectCallout">
            <a:avLst>
              <a:gd name="adj1" fmla="val -176075"/>
              <a:gd name="adj2" fmla="val 233928"/>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dirty="0">
                <a:solidFill>
                  <a:schemeClr val="bg1">
                    <a:lumMod val="50000"/>
                  </a:schemeClr>
                </a:solidFill>
              </a:rPr>
              <a:t>Crab Aging</a:t>
            </a:r>
          </a:p>
          <a:p>
            <a:pPr algn="ctr"/>
            <a:r>
              <a:rPr lang="en-US" sz="1100" dirty="0">
                <a:solidFill>
                  <a:schemeClr val="bg1">
                    <a:lumMod val="50000"/>
                  </a:schemeClr>
                </a:solidFill>
              </a:rPr>
              <a:t>Research</a:t>
            </a:r>
          </a:p>
        </p:txBody>
      </p:sp>
      <p:sp>
        <p:nvSpPr>
          <p:cNvPr id="146" name="Rounded Rectangular Callout 145"/>
          <p:cNvSpPr/>
          <p:nvPr/>
        </p:nvSpPr>
        <p:spPr>
          <a:xfrm>
            <a:off x="6043612" y="1711221"/>
            <a:ext cx="1314450" cy="533400"/>
          </a:xfrm>
          <a:prstGeom prst="wedgeRoundRectCallout">
            <a:avLst>
              <a:gd name="adj1" fmla="val -148539"/>
              <a:gd name="adj2" fmla="val 348213"/>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dirty="0" smtClean="0">
                <a:solidFill>
                  <a:schemeClr val="bg1">
                    <a:lumMod val="50000"/>
                  </a:schemeClr>
                </a:solidFill>
              </a:rPr>
              <a:t>Trawl Selectivity</a:t>
            </a:r>
          </a:p>
          <a:p>
            <a:pPr algn="ctr"/>
            <a:r>
              <a:rPr lang="en-US" sz="1100" dirty="0" smtClean="0">
                <a:solidFill>
                  <a:schemeClr val="bg1">
                    <a:lumMod val="50000"/>
                  </a:schemeClr>
                </a:solidFill>
              </a:rPr>
              <a:t>Research</a:t>
            </a:r>
            <a:endParaRPr lang="en-US" sz="1100" dirty="0">
              <a:solidFill>
                <a:schemeClr val="bg1">
                  <a:lumMod val="50000"/>
                </a:schemeClr>
              </a:solidFill>
            </a:endParaRPr>
          </a:p>
        </p:txBody>
      </p:sp>
      <p:sp>
        <p:nvSpPr>
          <p:cNvPr id="147" name="Rounded Rectangular Callout 146"/>
          <p:cNvSpPr/>
          <p:nvPr/>
        </p:nvSpPr>
        <p:spPr>
          <a:xfrm>
            <a:off x="4143375" y="1662074"/>
            <a:ext cx="1314450" cy="533400"/>
          </a:xfrm>
          <a:prstGeom prst="wedgeRoundRectCallout">
            <a:avLst>
              <a:gd name="adj1" fmla="val -6875"/>
              <a:gd name="adj2" fmla="val 351542"/>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dirty="0">
                <a:solidFill>
                  <a:schemeClr val="bg1">
                    <a:lumMod val="50000"/>
                  </a:schemeClr>
                </a:solidFill>
              </a:rPr>
              <a:t>Life History</a:t>
            </a:r>
          </a:p>
          <a:p>
            <a:pPr algn="ctr"/>
            <a:r>
              <a:rPr lang="en-US" sz="1100" dirty="0">
                <a:solidFill>
                  <a:schemeClr val="bg1">
                    <a:lumMod val="50000"/>
                  </a:schemeClr>
                </a:solidFill>
              </a:rPr>
              <a:t>Research</a:t>
            </a:r>
          </a:p>
        </p:txBody>
      </p:sp>
      <p:sp>
        <p:nvSpPr>
          <p:cNvPr id="148" name="Rounded Rectangular Callout 147"/>
          <p:cNvSpPr/>
          <p:nvPr/>
        </p:nvSpPr>
        <p:spPr>
          <a:xfrm>
            <a:off x="2443162" y="1673121"/>
            <a:ext cx="1314450" cy="533400"/>
          </a:xfrm>
          <a:prstGeom prst="wedgeRoundRectCallout">
            <a:avLst>
              <a:gd name="adj1" fmla="val 107983"/>
              <a:gd name="adj2" fmla="val 358928"/>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dirty="0">
                <a:solidFill>
                  <a:schemeClr val="bg1">
                    <a:lumMod val="50000"/>
                  </a:schemeClr>
                </a:solidFill>
              </a:rPr>
              <a:t>Ocean</a:t>
            </a:r>
            <a:r>
              <a:rPr lang="en-US" sz="1100" baseline="0" dirty="0">
                <a:solidFill>
                  <a:schemeClr val="bg1">
                    <a:lumMod val="50000"/>
                  </a:schemeClr>
                </a:solidFill>
              </a:rPr>
              <a:t> </a:t>
            </a:r>
            <a:r>
              <a:rPr lang="en-US" sz="1100" baseline="0" dirty="0" err="1">
                <a:solidFill>
                  <a:schemeClr val="bg1">
                    <a:lumMod val="50000"/>
                  </a:schemeClr>
                </a:solidFill>
              </a:rPr>
              <a:t>Acifification</a:t>
            </a:r>
            <a:endParaRPr lang="en-US" sz="1100" baseline="0" dirty="0">
              <a:solidFill>
                <a:schemeClr val="bg1">
                  <a:lumMod val="50000"/>
                </a:schemeClr>
              </a:solidFill>
            </a:endParaRPr>
          </a:p>
          <a:p>
            <a:pPr algn="ctr"/>
            <a:r>
              <a:rPr lang="en-US" sz="1100" baseline="0" dirty="0">
                <a:solidFill>
                  <a:schemeClr val="bg1">
                    <a:lumMod val="50000"/>
                  </a:schemeClr>
                </a:solidFill>
              </a:rPr>
              <a:t>Research</a:t>
            </a:r>
            <a:endParaRPr lang="en-US" sz="1100" dirty="0">
              <a:solidFill>
                <a:schemeClr val="bg1">
                  <a:lumMod val="50000"/>
                </a:schemeClr>
              </a:solidFill>
            </a:endParaRPr>
          </a:p>
        </p:txBody>
      </p:sp>
      <p:sp>
        <p:nvSpPr>
          <p:cNvPr id="149" name="Rounded Rectangular Callout 148"/>
          <p:cNvSpPr/>
          <p:nvPr/>
        </p:nvSpPr>
        <p:spPr>
          <a:xfrm>
            <a:off x="2024062" y="2339871"/>
            <a:ext cx="1314450" cy="533400"/>
          </a:xfrm>
          <a:prstGeom prst="wedgeRoundRectCallout">
            <a:avLst>
              <a:gd name="adj1" fmla="val 142765"/>
              <a:gd name="adj2" fmla="val 226785"/>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lumMod val="50000"/>
                  </a:schemeClr>
                </a:solidFill>
              </a:rPr>
              <a:t>Stock</a:t>
            </a:r>
            <a:r>
              <a:rPr lang="en-US" sz="1100" baseline="0">
                <a:solidFill>
                  <a:schemeClr val="bg1">
                    <a:lumMod val="50000"/>
                  </a:schemeClr>
                </a:solidFill>
              </a:rPr>
              <a:t> Assessment</a:t>
            </a:r>
          </a:p>
          <a:p>
            <a:pPr algn="ctr"/>
            <a:r>
              <a:rPr lang="en-US" sz="1100" baseline="0">
                <a:solidFill>
                  <a:schemeClr val="bg1">
                    <a:lumMod val="50000"/>
                  </a:schemeClr>
                </a:solidFill>
              </a:rPr>
              <a:t>Support</a:t>
            </a:r>
            <a:endParaRPr lang="en-US" sz="1100">
              <a:solidFill>
                <a:schemeClr val="bg1">
                  <a:lumMod val="50000"/>
                </a:schemeClr>
              </a:solidFill>
            </a:endParaRPr>
          </a:p>
        </p:txBody>
      </p:sp>
      <p:sp>
        <p:nvSpPr>
          <p:cNvPr id="150" name="Rounded Rectangular Callout 149"/>
          <p:cNvSpPr/>
          <p:nvPr/>
        </p:nvSpPr>
        <p:spPr>
          <a:xfrm>
            <a:off x="2519362" y="2854221"/>
            <a:ext cx="1390650" cy="533400"/>
          </a:xfrm>
          <a:prstGeom prst="wedgeRoundRectCallout">
            <a:avLst>
              <a:gd name="adj1" fmla="val 90856"/>
              <a:gd name="adj2" fmla="val 133929"/>
              <a:gd name="adj3" fmla="val 16667"/>
            </a:avLst>
          </a:prstGeom>
          <a:solidFill>
            <a:srgbClr val="FF9999"/>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b="1" dirty="0" smtClean="0">
                <a:solidFill>
                  <a:sysClr val="windowText" lastClr="000000"/>
                </a:solidFill>
              </a:rPr>
              <a:t>Growth Project</a:t>
            </a:r>
          </a:p>
          <a:p>
            <a:pPr algn="ctr"/>
            <a:r>
              <a:rPr lang="en-US" b="1" dirty="0" smtClean="0">
                <a:solidFill>
                  <a:sysClr val="windowText" lastClr="000000"/>
                </a:solidFill>
              </a:rPr>
              <a:t>Sampling OPI/BRD</a:t>
            </a:r>
            <a:endParaRPr lang="en-US" sz="1100" b="1" dirty="0">
              <a:solidFill>
                <a:sysClr val="windowText" lastClr="000000"/>
              </a:solidFill>
            </a:endParaRPr>
          </a:p>
        </p:txBody>
      </p:sp>
      <p:sp>
        <p:nvSpPr>
          <p:cNvPr id="151" name="Rounded Rectangular Callout 150"/>
          <p:cNvSpPr/>
          <p:nvPr/>
        </p:nvSpPr>
        <p:spPr>
          <a:xfrm>
            <a:off x="5567362" y="2987571"/>
            <a:ext cx="1595438" cy="533400"/>
          </a:xfrm>
          <a:prstGeom prst="wedgeRoundRectCallout">
            <a:avLst>
              <a:gd name="adj1" fmla="val -123430"/>
              <a:gd name="adj2" fmla="val 112501"/>
              <a:gd name="adj3" fmla="val 16667"/>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b="1" dirty="0" smtClean="0">
                <a:solidFill>
                  <a:schemeClr val="tx1"/>
                </a:solidFill>
              </a:rPr>
              <a:t>HS Collaboration</a:t>
            </a:r>
          </a:p>
          <a:p>
            <a:pPr algn="ctr"/>
            <a:r>
              <a:rPr lang="en-US" sz="1100" b="1" i="1" dirty="0" smtClean="0">
                <a:solidFill>
                  <a:schemeClr val="tx1"/>
                </a:solidFill>
              </a:rPr>
              <a:t>MSE Project Status</a:t>
            </a:r>
            <a:endParaRPr lang="en-US" sz="1100" b="1" i="1" dirty="0">
              <a:solidFill>
                <a:schemeClr val="tx1"/>
              </a:solidFill>
            </a:endParaRPr>
          </a:p>
        </p:txBody>
      </p:sp>
      <p:sp>
        <p:nvSpPr>
          <p:cNvPr id="152" name="Rounded Rectangular Callout 151"/>
          <p:cNvSpPr/>
          <p:nvPr/>
        </p:nvSpPr>
        <p:spPr>
          <a:xfrm>
            <a:off x="4977064" y="2320821"/>
            <a:ext cx="1580643" cy="533400"/>
          </a:xfrm>
          <a:prstGeom prst="wedgeRoundRectCallout">
            <a:avLst>
              <a:gd name="adj1" fmla="val -81872"/>
              <a:gd name="adj2" fmla="val 251785"/>
              <a:gd name="adj3" fmla="val 16667"/>
            </a:avLst>
          </a:prstGeom>
          <a:solidFill>
            <a:srgbClr val="FFFF99"/>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b="1" dirty="0">
                <a:solidFill>
                  <a:schemeClr val="tx1"/>
                </a:solidFill>
              </a:rPr>
              <a:t>Movement Research</a:t>
            </a:r>
          </a:p>
          <a:p>
            <a:pPr algn="ctr"/>
            <a:r>
              <a:rPr lang="en-US" b="1" i="1" dirty="0">
                <a:solidFill>
                  <a:schemeClr val="tx1"/>
                </a:solidFill>
              </a:rPr>
              <a:t>Tagging RD &amp; Support</a:t>
            </a:r>
          </a:p>
        </p:txBody>
      </p:sp>
      <p:sp>
        <p:nvSpPr>
          <p:cNvPr id="153" name="Rounded Rectangular Callout 152"/>
          <p:cNvSpPr/>
          <p:nvPr/>
        </p:nvSpPr>
        <p:spPr>
          <a:xfrm>
            <a:off x="3262312" y="2206521"/>
            <a:ext cx="1619250" cy="533400"/>
          </a:xfrm>
          <a:prstGeom prst="wedgeRoundRectCallout">
            <a:avLst>
              <a:gd name="adj1" fmla="val 25920"/>
              <a:gd name="adj2" fmla="val 251786"/>
              <a:gd name="adj3" fmla="val 16667"/>
            </a:avLst>
          </a:prstGeom>
          <a:solidFill>
            <a:srgbClr val="92D050"/>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b="1" dirty="0" err="1">
                <a:solidFill>
                  <a:sysClr val="windowText" lastClr="000000"/>
                </a:solidFill>
              </a:rPr>
              <a:t>Bairdi</a:t>
            </a:r>
            <a:r>
              <a:rPr lang="en-US" sz="1100" b="1" dirty="0">
                <a:solidFill>
                  <a:sysClr val="windowText" lastClr="000000"/>
                </a:solidFill>
              </a:rPr>
              <a:t> Trawl </a:t>
            </a:r>
            <a:r>
              <a:rPr lang="en-US" sz="1100" b="1" dirty="0" smtClean="0">
                <a:solidFill>
                  <a:sysClr val="windowText" lastClr="000000"/>
                </a:solidFill>
              </a:rPr>
              <a:t>Index</a:t>
            </a:r>
          </a:p>
          <a:p>
            <a:pPr algn="ctr"/>
            <a:r>
              <a:rPr lang="en-US" b="1" dirty="0" smtClean="0">
                <a:solidFill>
                  <a:sysClr val="windowText" lastClr="000000"/>
                </a:solidFill>
              </a:rPr>
              <a:t>Area Sampling – final </a:t>
            </a:r>
            <a:r>
              <a:rPr lang="en-US" b="1" dirty="0" err="1" smtClean="0">
                <a:solidFill>
                  <a:sysClr val="windowText" lastClr="000000"/>
                </a:solidFill>
              </a:rPr>
              <a:t>yr</a:t>
            </a:r>
            <a:endParaRPr lang="en-US" sz="1100" b="1" dirty="0">
              <a:solidFill>
                <a:sysClr val="windowText" lastClr="000000"/>
              </a:solidFill>
            </a:endParaRPr>
          </a:p>
        </p:txBody>
      </p:sp>
      <p:sp>
        <p:nvSpPr>
          <p:cNvPr id="154" name="Rounded Rectangular Callout 153"/>
          <p:cNvSpPr/>
          <p:nvPr/>
        </p:nvSpPr>
        <p:spPr>
          <a:xfrm>
            <a:off x="5548312" y="3768621"/>
            <a:ext cx="1314450" cy="533400"/>
          </a:xfrm>
          <a:prstGeom prst="wedgeRoundRectCallout">
            <a:avLst>
              <a:gd name="adj1" fmla="val -122282"/>
              <a:gd name="adj2" fmla="val -33929"/>
              <a:gd name="adj3" fmla="val 16667"/>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b="1" dirty="0" smtClean="0">
                <a:solidFill>
                  <a:schemeClr val="bg1">
                    <a:lumMod val="65000"/>
                  </a:schemeClr>
                </a:solidFill>
              </a:rPr>
              <a:t>Develop New</a:t>
            </a:r>
          </a:p>
          <a:p>
            <a:pPr algn="ctr"/>
            <a:r>
              <a:rPr lang="en-US" b="1" dirty="0" smtClean="0">
                <a:solidFill>
                  <a:schemeClr val="bg1">
                    <a:lumMod val="65000"/>
                  </a:schemeClr>
                </a:solidFill>
              </a:rPr>
              <a:t>Co-op Partners</a:t>
            </a:r>
            <a:endParaRPr lang="en-US" sz="1100" b="1" dirty="0">
              <a:solidFill>
                <a:schemeClr val="bg1">
                  <a:lumMod val="65000"/>
                </a:schemeClr>
              </a:solidFill>
            </a:endParaRPr>
          </a:p>
        </p:txBody>
      </p:sp>
      <p:sp>
        <p:nvSpPr>
          <p:cNvPr id="155" name="Rounded Rectangular Callout 154"/>
          <p:cNvSpPr/>
          <p:nvPr/>
        </p:nvSpPr>
        <p:spPr>
          <a:xfrm>
            <a:off x="2138362" y="3673371"/>
            <a:ext cx="1390650" cy="533400"/>
          </a:xfrm>
          <a:prstGeom prst="wedgeRoundRectCallout">
            <a:avLst>
              <a:gd name="adj1" fmla="val 118128"/>
              <a:gd name="adj2" fmla="val -23214"/>
              <a:gd name="adj3" fmla="val 16667"/>
            </a:avLst>
          </a:prstGeom>
          <a:solidFill>
            <a:schemeClr val="bg1">
              <a:lumMod val="85000"/>
            </a:schemeClr>
          </a:solidFill>
          <a:ln w="1905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b="1" dirty="0">
                <a:solidFill>
                  <a:schemeClr val="bg1">
                    <a:lumMod val="65000"/>
                  </a:schemeClr>
                </a:solidFill>
              </a:rPr>
              <a:t>High Resolution</a:t>
            </a:r>
          </a:p>
          <a:p>
            <a:pPr algn="ctr"/>
            <a:r>
              <a:rPr lang="en-US" sz="1100" b="1" dirty="0">
                <a:solidFill>
                  <a:schemeClr val="bg1">
                    <a:lumMod val="65000"/>
                  </a:schemeClr>
                </a:solidFill>
              </a:rPr>
              <a:t>CPUE</a:t>
            </a:r>
            <a:r>
              <a:rPr lang="en-US" sz="1100" b="1" baseline="0" dirty="0">
                <a:solidFill>
                  <a:schemeClr val="bg1">
                    <a:lumMod val="65000"/>
                  </a:schemeClr>
                </a:solidFill>
              </a:rPr>
              <a:t> </a:t>
            </a:r>
            <a:r>
              <a:rPr lang="en-US" sz="1100" b="1" baseline="0" dirty="0" smtClean="0">
                <a:solidFill>
                  <a:schemeClr val="bg1">
                    <a:lumMod val="65000"/>
                  </a:schemeClr>
                </a:solidFill>
              </a:rPr>
              <a:t>Data</a:t>
            </a:r>
            <a:endParaRPr lang="en-US" sz="1100" b="1" dirty="0">
              <a:solidFill>
                <a:schemeClr val="bg1">
                  <a:lumMod val="65000"/>
                </a:schemeClr>
              </a:solidFill>
            </a:endParaRPr>
          </a:p>
        </p:txBody>
      </p:sp>
      <p:grpSp>
        <p:nvGrpSpPr>
          <p:cNvPr id="156" name="Group 155"/>
          <p:cNvGrpSpPr/>
          <p:nvPr/>
        </p:nvGrpSpPr>
        <p:grpSpPr>
          <a:xfrm>
            <a:off x="4028257" y="3291840"/>
            <a:ext cx="1053330" cy="1051560"/>
            <a:chOff x="2423295" y="2266419"/>
            <a:chExt cx="1053330" cy="1051560"/>
          </a:xfrm>
        </p:grpSpPr>
        <p:sp>
          <p:nvSpPr>
            <p:cNvPr id="158" name="Oval 157"/>
            <p:cNvSpPr/>
            <p:nvPr/>
          </p:nvSpPr>
          <p:spPr>
            <a:xfrm>
              <a:off x="2423295" y="2266419"/>
              <a:ext cx="1053330" cy="1051560"/>
            </a:xfrm>
            <a:prstGeom prst="ellipse">
              <a:avLst/>
            </a:prstGeom>
            <a:solidFill>
              <a:schemeClr val="bg1"/>
            </a:solidFill>
            <a:ln w="1905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p>
          </p:txBody>
        </p:sp>
        <p:pic>
          <p:nvPicPr>
            <p:cNvPr id="159" name="Picture 158" descr="http://www.bsfrf.org/images/BSFRF-2.jpg"/>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2571750" y="2495550"/>
              <a:ext cx="752981" cy="638175"/>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TextBox 23"/>
          <p:cNvSpPr txBox="1"/>
          <p:nvPr/>
        </p:nvSpPr>
        <p:spPr>
          <a:xfrm>
            <a:off x="228600" y="4810780"/>
            <a:ext cx="3566489" cy="523220"/>
          </a:xfrm>
          <a:prstGeom prst="rect">
            <a:avLst/>
          </a:prstGeom>
          <a:noFill/>
          <a:ln w="25400">
            <a:solidFill>
              <a:schemeClr val="bg1"/>
            </a:solidFill>
          </a:ln>
          <a:effectLst>
            <a:outerShdw blurRad="50800" dist="38100" dir="2700000" algn="tl" rotWithShape="0">
              <a:prstClr val="black">
                <a:alpha val="40000"/>
              </a:prstClr>
            </a:outerShdw>
          </a:effectLst>
        </p:spPr>
        <p:txBody>
          <a:bodyPr wrap="none" rtlCol="0">
            <a:spAutoFit/>
          </a:bodyPr>
          <a:lstStyle/>
          <a:p>
            <a:r>
              <a:rPr lang="en-US" sz="2800" dirty="0" smtClean="0">
                <a:solidFill>
                  <a:schemeClr val="bg1"/>
                </a:solidFill>
              </a:rPr>
              <a:t>Harvesters - Processors</a:t>
            </a:r>
            <a:endParaRPr lang="en-US" sz="2800" dirty="0">
              <a:solidFill>
                <a:schemeClr val="bg1"/>
              </a:solidFill>
            </a:endParaRPr>
          </a:p>
        </p:txBody>
      </p:sp>
      <p:sp>
        <p:nvSpPr>
          <p:cNvPr id="25" name="TextBox 24"/>
          <p:cNvSpPr txBox="1"/>
          <p:nvPr/>
        </p:nvSpPr>
        <p:spPr>
          <a:xfrm>
            <a:off x="4351662" y="4810780"/>
            <a:ext cx="4649478" cy="523220"/>
          </a:xfrm>
          <a:prstGeom prst="rect">
            <a:avLst/>
          </a:prstGeom>
          <a:noFill/>
          <a:ln w="25400">
            <a:solidFill>
              <a:schemeClr val="bg1"/>
            </a:solidFill>
          </a:ln>
          <a:effectLst>
            <a:outerShdw blurRad="50800" dist="38100" dir="2700000" algn="tl" rotWithShape="0">
              <a:prstClr val="black">
                <a:alpha val="40000"/>
              </a:prstClr>
            </a:outerShdw>
          </a:effectLst>
        </p:spPr>
        <p:txBody>
          <a:bodyPr wrap="none" rtlCol="0">
            <a:spAutoFit/>
          </a:bodyPr>
          <a:lstStyle/>
          <a:p>
            <a:r>
              <a:rPr lang="en-US" sz="2800" dirty="0" smtClean="0">
                <a:solidFill>
                  <a:schemeClr val="bg1"/>
                </a:solidFill>
              </a:rPr>
              <a:t>Cooperative Research Partners</a:t>
            </a:r>
            <a:endParaRPr lang="en-US" sz="2800" dirty="0">
              <a:solidFill>
                <a:schemeClr val="bg1"/>
              </a:solidFill>
            </a:endParaRPr>
          </a:p>
        </p:txBody>
      </p:sp>
      <p:sp>
        <p:nvSpPr>
          <p:cNvPr id="26" name="Rectangle 25"/>
          <p:cNvSpPr/>
          <p:nvPr/>
        </p:nvSpPr>
        <p:spPr>
          <a:xfrm>
            <a:off x="-1" y="5410200"/>
            <a:ext cx="9269821" cy="1542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noaa_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76400" y="5670838"/>
            <a:ext cx="1102832" cy="109191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descr="BSFRF-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00400" y="5699506"/>
            <a:ext cx="1106471" cy="93783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descr="ADFG_logo%20200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00600" y="5581164"/>
            <a:ext cx="1048235" cy="104823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http://mediad.publicbroadcasting.net/p/kdlg/files/styles/medium/public/201407/072414_UAF.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24600" y="5540894"/>
            <a:ext cx="1164706" cy="116470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https://www.washington.edu/brand/files/2014/09/W-Logo_Purple_RGB.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4800" y="5615613"/>
            <a:ext cx="988927" cy="66587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https://www.washington.edu/brand/files/2014/10/Signature_Stacked_Purple_RGB.pn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46243" b="1"/>
          <a:stretch/>
        </p:blipFill>
        <p:spPr bwMode="auto">
          <a:xfrm>
            <a:off x="328652" y="6382928"/>
            <a:ext cx="981943" cy="259681"/>
          </a:xfrm>
          <a:prstGeom prst="rect">
            <a:avLst/>
          </a:prstGeom>
          <a:noFill/>
          <a:extLst>
            <a:ext uri="{909E8E84-426E-40DD-AFC4-6F175D3DCCD1}">
              <a14:hiddenFill xmlns:a14="http://schemas.microsoft.com/office/drawing/2010/main">
                <a:solidFill>
                  <a:srgbClr val="FFFFFF"/>
                </a:solidFill>
              </a14:hiddenFill>
            </a:ext>
          </a:extLst>
        </p:spPr>
      </p:pic>
      <p:sp>
        <p:nvSpPr>
          <p:cNvPr id="2" name="Left-Right Arrow 1"/>
          <p:cNvSpPr/>
          <p:nvPr/>
        </p:nvSpPr>
        <p:spPr>
          <a:xfrm>
            <a:off x="3795089" y="4953000"/>
            <a:ext cx="556574" cy="190500"/>
          </a:xfrm>
          <a:prstGeom prst="leftRightArrow">
            <a:avLst/>
          </a:prstGeom>
          <a:solidFill>
            <a:schemeClr val="bg1">
              <a:alpha val="7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283019" y="4288986"/>
            <a:ext cx="2284343" cy="523220"/>
          </a:xfrm>
          <a:prstGeom prst="rect">
            <a:avLst/>
          </a:prstGeom>
          <a:noFill/>
        </p:spPr>
        <p:txBody>
          <a:bodyPr wrap="none" rtlCol="0">
            <a:spAutoFit/>
          </a:bodyPr>
          <a:lstStyle/>
          <a:p>
            <a:r>
              <a:rPr lang="en-US" sz="2800" i="1" dirty="0" smtClean="0">
                <a:solidFill>
                  <a:schemeClr val="bg1"/>
                </a:solidFill>
              </a:rPr>
              <a:t>Who We Are…</a:t>
            </a:r>
            <a:endParaRPr lang="en-US" sz="2800" i="1" dirty="0">
              <a:solidFill>
                <a:schemeClr val="bg1"/>
              </a:solidFill>
            </a:endParaRPr>
          </a:p>
        </p:txBody>
      </p:sp>
      <p:pic>
        <p:nvPicPr>
          <p:cNvPr id="4" name="Picture 2" descr="Imag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89344" y="5630224"/>
            <a:ext cx="1051560" cy="1051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8306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Projects\2162 BSFRF 2013\RKC Survey Data\Kyle - HMB\6 Survey Pics\DSCN0136.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769441"/>
          </a:xfrm>
          <a:prstGeom prst="rect">
            <a:avLst/>
          </a:prstGeom>
          <a:noFill/>
        </p:spPr>
        <p:txBody>
          <a:bodyPr wrap="square" rtlCol="0">
            <a:spAutoFit/>
          </a:bodyPr>
          <a:lstStyle/>
          <a:p>
            <a:pPr algn="ctr"/>
            <a:r>
              <a:rPr lang="en-US" sz="4400" dirty="0" smtClean="0"/>
              <a:t>Spatial Research / index area sampling</a:t>
            </a:r>
            <a:endParaRPr lang="en-US" sz="4400" dirty="0" smtClean="0"/>
          </a:p>
        </p:txBody>
      </p:sp>
      <p:sp>
        <p:nvSpPr>
          <p:cNvPr id="5" name="TextBox 4"/>
          <p:cNvSpPr txBox="1"/>
          <p:nvPr/>
        </p:nvSpPr>
        <p:spPr>
          <a:xfrm>
            <a:off x="82643" y="1828800"/>
            <a:ext cx="9112879" cy="553998"/>
          </a:xfrm>
          <a:prstGeom prst="rect">
            <a:avLst/>
          </a:prstGeom>
          <a:noFill/>
        </p:spPr>
        <p:txBody>
          <a:bodyPr wrap="none" rtlCol="0">
            <a:spAutoFit/>
          </a:bodyPr>
          <a:lstStyle/>
          <a:p>
            <a:pPr marL="285750" indent="-285750">
              <a:buFont typeface="Arial" panose="020B0604020202020204" pitchFamily="34" charset="0"/>
              <a:buChar char="•"/>
            </a:pPr>
            <a:r>
              <a:rPr lang="en-US" sz="3000" dirty="0" smtClean="0"/>
              <a:t>2017, 2018, and </a:t>
            </a:r>
            <a:r>
              <a:rPr lang="en-US" sz="3000" dirty="0" smtClean="0">
                <a:solidFill>
                  <a:schemeClr val="bg1"/>
                </a:solidFill>
              </a:rPr>
              <a:t>2019</a:t>
            </a:r>
            <a:r>
              <a:rPr lang="en-US" sz="3000" dirty="0" smtClean="0"/>
              <a:t> index area, what we are planning</a:t>
            </a:r>
            <a:endParaRPr lang="en-US" sz="3000" dirty="0"/>
          </a:p>
        </p:txBody>
      </p:sp>
    </p:spTree>
    <p:extLst>
      <p:ext uri="{BB962C8B-B14F-4D97-AF65-F5344CB8AC3E}">
        <p14:creationId xmlns:p14="http://schemas.microsoft.com/office/powerpoint/2010/main" val="33022578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28600" y="152400"/>
            <a:ext cx="8777719" cy="1261884"/>
          </a:xfrm>
          <a:prstGeom prst="rect">
            <a:avLst/>
          </a:prstGeom>
          <a:noFill/>
        </p:spPr>
        <p:txBody>
          <a:bodyPr wrap="square" rtlCol="0">
            <a:spAutoFit/>
          </a:bodyPr>
          <a:lstStyle/>
          <a:p>
            <a:pPr algn="ctr"/>
            <a:r>
              <a:rPr lang="en-US" sz="3800" dirty="0" err="1" smtClean="0"/>
              <a:t>Bairdi</a:t>
            </a:r>
            <a:r>
              <a:rPr lang="en-US" sz="3800" dirty="0" smtClean="0"/>
              <a:t> Trawl Selectivity 2017/18</a:t>
            </a:r>
          </a:p>
          <a:p>
            <a:pPr algn="ctr"/>
            <a:r>
              <a:rPr lang="en-US" sz="3800" dirty="0" smtClean="0"/>
              <a:t>Two Surveys – Selectivity &amp; Index Areas</a:t>
            </a:r>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4114799"/>
            <a:ext cx="4114800" cy="265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1524000"/>
            <a:ext cx="4114800" cy="2669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5984" y="1586792"/>
            <a:ext cx="4114800" cy="258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2"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3000" y="4115447"/>
            <a:ext cx="4114800" cy="2590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62201" y="2619782"/>
            <a:ext cx="1447800" cy="523220"/>
          </a:xfrm>
          <a:prstGeom prst="rect">
            <a:avLst/>
          </a:prstGeom>
          <a:solidFill>
            <a:schemeClr val="accent5">
              <a:lumMod val="40000"/>
              <a:lumOff val="60000"/>
            </a:schemeClr>
          </a:solidFill>
          <a:ln>
            <a:solidFill>
              <a:schemeClr val="accent1"/>
            </a:solidFill>
          </a:ln>
          <a:effectLst>
            <a:outerShdw blurRad="50800" dist="38100" dir="2700000" algn="tl" rotWithShape="0">
              <a:prstClr val="black">
                <a:alpha val="40000"/>
              </a:prstClr>
            </a:outerShdw>
          </a:effectLst>
        </p:spPr>
        <p:txBody>
          <a:bodyPr wrap="square" rtlCol="0">
            <a:spAutoFit/>
          </a:bodyPr>
          <a:lstStyle/>
          <a:p>
            <a:pPr algn="ctr"/>
            <a:r>
              <a:rPr lang="en-US" sz="2800" dirty="0" smtClean="0"/>
              <a:t>2017</a:t>
            </a:r>
            <a:endParaRPr lang="en-US" sz="2800" dirty="0"/>
          </a:p>
        </p:txBody>
      </p:sp>
      <p:sp>
        <p:nvSpPr>
          <p:cNvPr id="14" name="TextBox 13"/>
          <p:cNvSpPr txBox="1"/>
          <p:nvPr/>
        </p:nvSpPr>
        <p:spPr>
          <a:xfrm>
            <a:off x="2362201" y="5394554"/>
            <a:ext cx="1447800" cy="523220"/>
          </a:xfrm>
          <a:prstGeom prst="rect">
            <a:avLst/>
          </a:prstGeom>
          <a:solidFill>
            <a:schemeClr val="accent5">
              <a:lumMod val="40000"/>
              <a:lumOff val="60000"/>
            </a:schemeClr>
          </a:solidFill>
          <a:ln>
            <a:solidFill>
              <a:schemeClr val="accent1"/>
            </a:solidFill>
          </a:ln>
          <a:effectLst>
            <a:outerShdw blurRad="50800" dist="38100" dir="2700000" algn="tl" rotWithShape="0">
              <a:prstClr val="black">
                <a:alpha val="40000"/>
              </a:prstClr>
            </a:outerShdw>
          </a:effectLst>
        </p:spPr>
        <p:txBody>
          <a:bodyPr wrap="square" rtlCol="0">
            <a:spAutoFit/>
          </a:bodyPr>
          <a:lstStyle/>
          <a:p>
            <a:pPr algn="ctr"/>
            <a:r>
              <a:rPr lang="en-US" sz="2800" dirty="0" smtClean="0"/>
              <a:t>2018</a:t>
            </a:r>
            <a:endParaRPr lang="en-US" sz="2800" dirty="0"/>
          </a:p>
        </p:txBody>
      </p:sp>
      <p:sp>
        <p:nvSpPr>
          <p:cNvPr id="15" name="TextBox 14"/>
          <p:cNvSpPr txBox="1"/>
          <p:nvPr/>
        </p:nvSpPr>
        <p:spPr>
          <a:xfrm>
            <a:off x="7162800" y="2619782"/>
            <a:ext cx="1447800" cy="523220"/>
          </a:xfrm>
          <a:prstGeom prst="rect">
            <a:avLst/>
          </a:prstGeom>
          <a:solidFill>
            <a:srgbClr val="FF9999"/>
          </a:solidFill>
          <a:ln>
            <a:solidFill>
              <a:schemeClr val="accent1"/>
            </a:solidFill>
          </a:ln>
          <a:effectLst>
            <a:outerShdw blurRad="50800" dist="38100" dir="2700000" algn="tl" rotWithShape="0">
              <a:prstClr val="black">
                <a:alpha val="40000"/>
              </a:prstClr>
            </a:outerShdw>
          </a:effectLst>
        </p:spPr>
        <p:txBody>
          <a:bodyPr wrap="square" rtlCol="0">
            <a:spAutoFit/>
          </a:bodyPr>
          <a:lstStyle/>
          <a:p>
            <a:pPr algn="ctr"/>
            <a:r>
              <a:rPr lang="en-US" sz="2800" dirty="0" smtClean="0"/>
              <a:t>2017</a:t>
            </a:r>
            <a:endParaRPr lang="en-US" sz="2800" dirty="0"/>
          </a:p>
        </p:txBody>
      </p:sp>
      <p:sp>
        <p:nvSpPr>
          <p:cNvPr id="16" name="TextBox 15"/>
          <p:cNvSpPr txBox="1"/>
          <p:nvPr/>
        </p:nvSpPr>
        <p:spPr>
          <a:xfrm>
            <a:off x="7162800" y="5394554"/>
            <a:ext cx="1447800" cy="523220"/>
          </a:xfrm>
          <a:prstGeom prst="rect">
            <a:avLst/>
          </a:prstGeom>
          <a:solidFill>
            <a:srgbClr val="FF9999"/>
          </a:solidFill>
          <a:ln>
            <a:solidFill>
              <a:schemeClr val="accent1"/>
            </a:solidFill>
          </a:ln>
          <a:effectLst>
            <a:outerShdw blurRad="50800" dist="38100" dir="2700000" algn="tl" rotWithShape="0">
              <a:prstClr val="black">
                <a:alpha val="40000"/>
              </a:prstClr>
            </a:outerShdw>
          </a:effectLst>
        </p:spPr>
        <p:txBody>
          <a:bodyPr wrap="square" rtlCol="0">
            <a:spAutoFit/>
          </a:bodyPr>
          <a:lstStyle/>
          <a:p>
            <a:pPr algn="ctr"/>
            <a:r>
              <a:rPr lang="en-US" sz="2800" dirty="0" smtClean="0"/>
              <a:t>2018</a:t>
            </a:r>
            <a:endParaRPr lang="en-US" sz="2800" dirty="0"/>
          </a:p>
        </p:txBody>
      </p:sp>
      <p:pic>
        <p:nvPicPr>
          <p:cNvPr id="12" name="Picture 11" descr="C:\Users\Scott\AppData\Local\Microsoft\Windows\Temporary Internet Files\Content.Word\IMG-20170618-WA0002.jpg"/>
          <p:cNvPicPr/>
          <p:nvPr/>
        </p:nvPicPr>
        <p:blipFill rotWithShape="1">
          <a:blip r:embed="rId6" cstate="print">
            <a:extLst>
              <a:ext uri="{28A0092B-C50C-407E-A947-70E740481C1C}">
                <a14:useLocalDpi xmlns:a14="http://schemas.microsoft.com/office/drawing/2010/main" val="0"/>
              </a:ext>
            </a:extLst>
          </a:blip>
          <a:srcRect l="29679" t="44649" r="17743" b="31455"/>
          <a:stretch/>
        </p:blipFill>
        <p:spPr bwMode="auto">
          <a:xfrm>
            <a:off x="3048000" y="3369878"/>
            <a:ext cx="2229696" cy="1811722"/>
          </a:xfrm>
          <a:prstGeom prst="rect">
            <a:avLst/>
          </a:prstGeom>
          <a:noFill/>
          <a:ln>
            <a:noFill/>
          </a:ln>
          <a:extLst>
            <a:ext uri="{53640926-AAD7-44D8-BBD7-CCE9431645EC}">
              <a14:shadowObscured xmlns:a14="http://schemas.microsoft.com/office/drawing/2010/main"/>
            </a:ext>
          </a:extLst>
        </p:spPr>
      </p:pic>
      <p:sp>
        <p:nvSpPr>
          <p:cNvPr id="13" name="Text Box 17"/>
          <p:cNvSpPr txBox="1"/>
          <p:nvPr/>
        </p:nvSpPr>
        <p:spPr>
          <a:xfrm>
            <a:off x="3251038" y="4646041"/>
            <a:ext cx="1828799" cy="467899"/>
          </a:xfrm>
          <a:prstGeom prst="rect">
            <a:avLst/>
          </a:prstGeom>
          <a:solidFill>
            <a:schemeClr val="lt1">
              <a:alpha val="70000"/>
            </a:schemeClr>
          </a:solidFill>
          <a:ln w="6350">
            <a:solidFill>
              <a:prstClr val="black"/>
            </a:solidFill>
          </a:ln>
          <a:effectLst>
            <a:softEdge rad="12700"/>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18288" rIns="91440" bIns="18288"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a:lnSpc>
                <a:spcPct val="115000"/>
              </a:lnSpc>
              <a:spcBef>
                <a:spcPts val="0"/>
              </a:spcBef>
              <a:spcAft>
                <a:spcPts val="1000"/>
              </a:spcAft>
            </a:pPr>
            <a:r>
              <a:rPr lang="en-US" dirty="0">
                <a:effectLst/>
                <a:ea typeface="Calibri"/>
                <a:cs typeface="Times New Roman"/>
              </a:rPr>
              <a:t>Juvenile </a:t>
            </a:r>
            <a:r>
              <a:rPr lang="en-US" dirty="0" err="1">
                <a:effectLst/>
                <a:ea typeface="Calibri"/>
                <a:cs typeface="Times New Roman"/>
              </a:rPr>
              <a:t>bairdi</a:t>
            </a:r>
            <a:r>
              <a:rPr lang="en-US" dirty="0">
                <a:effectLst/>
                <a:ea typeface="Calibri"/>
                <a:cs typeface="Times New Roman"/>
              </a:rPr>
              <a:t> (5 mm wide) BSFRF index surveys</a:t>
            </a:r>
            <a:endParaRPr lang="en-US" sz="2400" dirty="0">
              <a:effectLst/>
              <a:ea typeface="Calibri"/>
              <a:cs typeface="Times New Roman"/>
            </a:endParaRPr>
          </a:p>
        </p:txBody>
      </p:sp>
    </p:spTree>
    <p:extLst>
      <p:ext uri="{BB962C8B-B14F-4D97-AF65-F5344CB8AC3E}">
        <p14:creationId xmlns:p14="http://schemas.microsoft.com/office/powerpoint/2010/main" val="24705679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28600" y="381000"/>
            <a:ext cx="8777719" cy="677108"/>
          </a:xfrm>
          <a:prstGeom prst="rect">
            <a:avLst/>
          </a:prstGeom>
          <a:noFill/>
        </p:spPr>
        <p:txBody>
          <a:bodyPr wrap="square" rtlCol="0">
            <a:spAutoFit/>
          </a:bodyPr>
          <a:lstStyle/>
          <a:p>
            <a:pPr algn="ctr"/>
            <a:r>
              <a:rPr lang="en-US" sz="3800" dirty="0" err="1" smtClean="0"/>
              <a:t>Bairdi</a:t>
            </a:r>
            <a:r>
              <a:rPr lang="en-US" sz="3800" dirty="0" smtClean="0"/>
              <a:t> Projects – Planned for 2017-2018</a:t>
            </a:r>
          </a:p>
        </p:txBody>
      </p:sp>
      <p:pic>
        <p:nvPicPr>
          <p:cNvPr id="5" name="Picture 4"/>
          <p:cNvPicPr/>
          <p:nvPr/>
        </p:nvPicPr>
        <p:blipFill rotWithShape="1">
          <a:blip r:embed="rId2" cstate="print">
            <a:extLst>
              <a:ext uri="{28A0092B-C50C-407E-A947-70E740481C1C}">
                <a14:useLocalDpi xmlns:a14="http://schemas.microsoft.com/office/drawing/2010/main" val="0"/>
              </a:ext>
            </a:extLst>
          </a:blip>
          <a:srcRect l="2871" t="5646" r="1826" b="4904"/>
          <a:stretch/>
        </p:blipFill>
        <p:spPr bwMode="auto">
          <a:xfrm>
            <a:off x="1497965" y="1447800"/>
            <a:ext cx="6148070" cy="44589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424435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381000"/>
            <a:ext cx="8229600" cy="6359236"/>
          </a:xfrm>
          <a:prstGeom prst="rect">
            <a:avLst/>
          </a:prstGeom>
        </p:spPr>
      </p:pic>
      <p:sp>
        <p:nvSpPr>
          <p:cNvPr id="11" name="TextBox 10"/>
          <p:cNvSpPr txBox="1"/>
          <p:nvPr/>
        </p:nvSpPr>
        <p:spPr>
          <a:xfrm>
            <a:off x="228600" y="76200"/>
            <a:ext cx="8777719" cy="677108"/>
          </a:xfrm>
          <a:prstGeom prst="rect">
            <a:avLst/>
          </a:prstGeom>
          <a:noFill/>
        </p:spPr>
        <p:txBody>
          <a:bodyPr wrap="square" rtlCol="0">
            <a:spAutoFit/>
          </a:bodyPr>
          <a:lstStyle/>
          <a:p>
            <a:pPr algn="ctr"/>
            <a:r>
              <a:rPr lang="en-US" sz="3800" dirty="0" err="1"/>
              <a:t>Bairdi</a:t>
            </a:r>
            <a:r>
              <a:rPr lang="en-US" sz="3800" dirty="0"/>
              <a:t> Survey </a:t>
            </a:r>
            <a:r>
              <a:rPr lang="en-US" sz="3800" dirty="0" smtClean="0"/>
              <a:t>Stations – Actual 2017</a:t>
            </a:r>
          </a:p>
        </p:txBody>
      </p:sp>
    </p:spTree>
    <p:extLst>
      <p:ext uri="{BB962C8B-B14F-4D97-AF65-F5344CB8AC3E}">
        <p14:creationId xmlns:p14="http://schemas.microsoft.com/office/powerpoint/2010/main" val="3460935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381000"/>
            <a:ext cx="8229600" cy="635923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81000"/>
            <a:ext cx="8229600" cy="6359236"/>
          </a:xfrm>
          <a:prstGeom prst="rect">
            <a:avLst/>
          </a:prstGeom>
        </p:spPr>
      </p:pic>
      <p:sp>
        <p:nvSpPr>
          <p:cNvPr id="11" name="TextBox 10"/>
          <p:cNvSpPr txBox="1"/>
          <p:nvPr/>
        </p:nvSpPr>
        <p:spPr>
          <a:xfrm>
            <a:off x="228600" y="76200"/>
            <a:ext cx="8777719" cy="677108"/>
          </a:xfrm>
          <a:prstGeom prst="rect">
            <a:avLst/>
          </a:prstGeom>
          <a:noFill/>
        </p:spPr>
        <p:txBody>
          <a:bodyPr wrap="square" rtlCol="0">
            <a:spAutoFit/>
          </a:bodyPr>
          <a:lstStyle/>
          <a:p>
            <a:pPr algn="ctr"/>
            <a:r>
              <a:rPr lang="en-US" sz="3800" dirty="0" err="1" smtClean="0"/>
              <a:t>Bairdi</a:t>
            </a:r>
            <a:r>
              <a:rPr lang="en-US" sz="3800" dirty="0" smtClean="0"/>
              <a:t> Survey Stations – Actual 2018</a:t>
            </a:r>
          </a:p>
        </p:txBody>
      </p:sp>
    </p:spTree>
    <p:extLst>
      <p:ext uri="{BB962C8B-B14F-4D97-AF65-F5344CB8AC3E}">
        <p14:creationId xmlns:p14="http://schemas.microsoft.com/office/powerpoint/2010/main" val="39894774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Projects\2162 BSFRF 2013\RKC Survey Data\Kyle - HMB\6 Survey Pics\DSCN0136.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769441"/>
          </a:xfrm>
          <a:prstGeom prst="rect">
            <a:avLst/>
          </a:prstGeom>
          <a:noFill/>
        </p:spPr>
        <p:txBody>
          <a:bodyPr wrap="square" rtlCol="0">
            <a:spAutoFit/>
          </a:bodyPr>
          <a:lstStyle/>
          <a:p>
            <a:pPr algn="ctr"/>
            <a:r>
              <a:rPr lang="en-US" sz="4400" dirty="0" smtClean="0"/>
              <a:t>Combined objectives June 2019</a:t>
            </a:r>
            <a:endParaRPr lang="en-US" sz="4400" dirty="0" smtClean="0"/>
          </a:p>
        </p:txBody>
      </p:sp>
      <p:sp>
        <p:nvSpPr>
          <p:cNvPr id="5" name="TextBox 4"/>
          <p:cNvSpPr txBox="1"/>
          <p:nvPr/>
        </p:nvSpPr>
        <p:spPr>
          <a:xfrm>
            <a:off x="82643" y="1828800"/>
            <a:ext cx="7851508" cy="3323987"/>
          </a:xfrm>
          <a:prstGeom prst="rect">
            <a:avLst/>
          </a:prstGeom>
          <a:noFill/>
        </p:spPr>
        <p:txBody>
          <a:bodyPr wrap="none" rtlCol="0">
            <a:spAutoFit/>
          </a:bodyPr>
          <a:lstStyle/>
          <a:p>
            <a:pPr marL="285750" indent="-285750">
              <a:buFont typeface="Arial" panose="020B0604020202020204" pitchFamily="34" charset="0"/>
              <a:buChar char="•"/>
            </a:pPr>
            <a:r>
              <a:rPr lang="en-US" sz="3000" dirty="0" smtClean="0"/>
              <a:t>Index area sampling early, given timing window</a:t>
            </a:r>
          </a:p>
          <a:p>
            <a:pPr marL="285750" indent="-285750">
              <a:buFont typeface="Arial" panose="020B0604020202020204" pitchFamily="34" charset="0"/>
              <a:buChar char="•"/>
            </a:pPr>
            <a:r>
              <a:rPr lang="en-US" sz="3000" dirty="0" smtClean="0"/>
              <a:t>Switch to pots for capture of BBRKC (n=150)</a:t>
            </a:r>
          </a:p>
          <a:p>
            <a:pPr marL="285750" indent="-285750">
              <a:buFont typeface="Arial" panose="020B0604020202020204" pitchFamily="34" charset="0"/>
              <a:buChar char="•"/>
            </a:pPr>
            <a:r>
              <a:rPr lang="en-US" sz="3000" dirty="0" smtClean="0"/>
              <a:t>Tag, release, detect acoustic tags (test in June)</a:t>
            </a:r>
          </a:p>
          <a:p>
            <a:pPr marL="285750" indent="-285750">
              <a:buFont typeface="Arial" panose="020B0604020202020204" pitchFamily="34" charset="0"/>
              <a:buChar char="•"/>
            </a:pPr>
            <a:r>
              <a:rPr lang="en-US" sz="3000" dirty="0" smtClean="0"/>
              <a:t>Capture/retention of crab for other studies</a:t>
            </a:r>
          </a:p>
          <a:p>
            <a:pPr marL="742950" lvl="1" indent="-285750">
              <a:buFont typeface="Arial" panose="020B0604020202020204" pitchFamily="34" charset="0"/>
              <a:buChar char="•"/>
            </a:pPr>
            <a:r>
              <a:rPr lang="en-US" sz="3000" dirty="0" smtClean="0"/>
              <a:t>Condition/lipids</a:t>
            </a:r>
          </a:p>
          <a:p>
            <a:pPr marL="742950" lvl="1" indent="-285750">
              <a:buFont typeface="Arial" panose="020B0604020202020204" pitchFamily="34" charset="0"/>
              <a:buChar char="•"/>
            </a:pPr>
            <a:r>
              <a:rPr lang="en-US" sz="3000" dirty="0" smtClean="0"/>
              <a:t>Live holding crab for gear/bycatch research</a:t>
            </a:r>
          </a:p>
          <a:p>
            <a:pPr marL="742950" lvl="1" indent="-285750">
              <a:buFont typeface="Arial" panose="020B0604020202020204" pitchFamily="34" charset="0"/>
              <a:buChar char="•"/>
            </a:pPr>
            <a:endParaRPr lang="en-US" sz="3000" dirty="0"/>
          </a:p>
        </p:txBody>
      </p:sp>
    </p:spTree>
    <p:extLst>
      <p:ext uri="{BB962C8B-B14F-4D97-AF65-F5344CB8AC3E}">
        <p14:creationId xmlns:p14="http://schemas.microsoft.com/office/powerpoint/2010/main" val="25483130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D6010A3-E3C0-4665-A076-54431D964D41}"/>
              </a:ext>
            </a:extLst>
          </p:cNvPr>
          <p:cNvSpPr>
            <a:spLocks noGrp="1"/>
          </p:cNvSpPr>
          <p:nvPr>
            <p:ph type="ctrTitle"/>
          </p:nvPr>
        </p:nvSpPr>
        <p:spPr>
          <a:xfrm>
            <a:off x="-2986" y="5091761"/>
            <a:ext cx="6871992" cy="1264588"/>
          </a:xfrm>
        </p:spPr>
        <p:txBody>
          <a:bodyPr anchor="ctr">
            <a:noAutofit/>
          </a:bodyPr>
          <a:lstStyle/>
          <a:p>
            <a:r>
              <a:rPr lang="en-US" sz="3200" dirty="0"/>
              <a:t>Tanner Crab MSE Update</a:t>
            </a:r>
            <a:br>
              <a:rPr lang="en-US" sz="3200" dirty="0"/>
            </a:br>
            <a:endParaRPr lang="en-US" sz="3200" dirty="0"/>
          </a:p>
        </p:txBody>
      </p:sp>
      <p:sp>
        <p:nvSpPr>
          <p:cNvPr id="3" name="Subtitle 2">
            <a:extLst>
              <a:ext uri="{FF2B5EF4-FFF2-40B4-BE49-F238E27FC236}">
                <a16:creationId xmlns="" xmlns:a16="http://schemas.microsoft.com/office/drawing/2014/main" id="{534EEB74-FF43-459C-A6F9-8CBC2977031F}"/>
              </a:ext>
            </a:extLst>
          </p:cNvPr>
          <p:cNvSpPr>
            <a:spLocks noGrp="1"/>
          </p:cNvSpPr>
          <p:nvPr>
            <p:ph type="subTitle" idx="1"/>
          </p:nvPr>
        </p:nvSpPr>
        <p:spPr>
          <a:xfrm>
            <a:off x="6400800" y="4876800"/>
            <a:ext cx="2230655" cy="1264587"/>
          </a:xfrm>
        </p:spPr>
        <p:txBody>
          <a:bodyPr anchor="ctr">
            <a:noAutofit/>
          </a:bodyPr>
          <a:lstStyle/>
          <a:p>
            <a:pPr algn="l"/>
            <a:r>
              <a:rPr lang="en-US" sz="2000" dirty="0"/>
              <a:t>Madison Shipley</a:t>
            </a:r>
          </a:p>
          <a:p>
            <a:pPr algn="l"/>
            <a:r>
              <a:rPr lang="en-US" sz="2000" dirty="0"/>
              <a:t>Master’s Research</a:t>
            </a:r>
          </a:p>
          <a:p>
            <a:pPr algn="l"/>
            <a:r>
              <a:rPr lang="en-US" sz="2000" dirty="0"/>
              <a:t>January CPT 2019</a:t>
            </a:r>
          </a:p>
        </p:txBody>
      </p:sp>
      <p:pic>
        <p:nvPicPr>
          <p:cNvPr id="2050" name="Picture 2" descr="https://lh3.googleusercontent.com/b-mwJIBAuaexgPigOSIkqkze6-_nSj-Z2qKyW51RbdauR5RxALchAlmCfK6g1rAVnF58gGGzbu6Wpa8-ekEhnNlcuy6-Thk_xKeZ2NBP_3I5RZxH_6-RydEUedThKRQoVyY5d-2_ITKakEtGEJo9wYIq_NFa28N0iqWHxPNfmy4yWeONgLcA_9xW_i9vcQLjVcBhSzw8N2S3goqg-95CRo847vyEKClGqfFIbfwZXyAYwOptFucTlLM04_sjzyhX0cCKMIsrjCuIBh0eNoKPSsNBEpmGUC5ZfEG5k03tnfm2kUq8iVwL2DDKRefY2ycXYXZ_RVVX_z2IMvYMbNFWmRnMYRRBFO-pHphZi0HzUNSH0YEvt0Yt1QmaeUm2Zeyb3reQ7sM8OVvzeow4WDwAEJltvxNFA4R5RBOL9T-mb3QLdRlM5KsrPZKZ1elpEG5xRjIWzmrBI-4nNuOxvGDfC3powtYN9JKINJV52RsGusRl6X8_OgF_-elJ7jS8dNnps2u-E_LniEAR53ZIRdu-XPbxxm9IlhOrJlakdHfIlusg0RV6BTtqyEDRsnVy2g3by62EMzdIo_VBm1LB99L15hpvRPRxk0PKVQxKVcoFNqd6eX11OR_Mq04pe1vbBMU=w1551-h1163-no">
            <a:extLst>
              <a:ext uri="{FF2B5EF4-FFF2-40B4-BE49-F238E27FC236}">
                <a16:creationId xmlns="" xmlns:a16="http://schemas.microsoft.com/office/drawing/2014/main" id="{A59ECE03-3EAE-4FD9-A7CD-9B74916305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366" b="31635"/>
          <a:stretch/>
        </p:blipFill>
        <p:spPr bwMode="auto">
          <a:xfrm>
            <a:off x="-2987" y="10"/>
            <a:ext cx="9144000" cy="4571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5927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42A5316D-ED2F-4F89-B4B4-8D9240B1A34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510168"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9AE81ED7-E0A6-4CD2-8BFF-E3894501ED37}"/>
              </a:ext>
            </a:extLst>
          </p:cNvPr>
          <p:cNvSpPr>
            <a:spLocks noGrp="1"/>
          </p:cNvSpPr>
          <p:nvPr>
            <p:ph type="title"/>
          </p:nvPr>
        </p:nvSpPr>
        <p:spPr>
          <a:xfrm>
            <a:off x="628650" y="2057400"/>
            <a:ext cx="2057400" cy="2743200"/>
          </a:xfrm>
          <a:prstGeom prst="ellipse">
            <a:avLst/>
          </a:prstGeom>
          <a:solidFill>
            <a:srgbClr val="262626"/>
          </a:solidFill>
          <a:ln w="174625" cmpd="thinThick">
            <a:solidFill>
              <a:srgbClr val="262626"/>
            </a:solidFill>
          </a:ln>
        </p:spPr>
        <p:txBody>
          <a:bodyPr anchor="ctr">
            <a:normAutofit/>
          </a:bodyPr>
          <a:lstStyle/>
          <a:p>
            <a:pPr algn="ctr"/>
            <a:r>
              <a:rPr lang="en-US" sz="2600">
                <a:solidFill>
                  <a:srgbClr val="FFFFFF"/>
                </a:solidFill>
              </a:rPr>
              <a:t>Schedule </a:t>
            </a:r>
          </a:p>
        </p:txBody>
      </p:sp>
      <p:graphicFrame>
        <p:nvGraphicFramePr>
          <p:cNvPr id="5" name="Content Placeholder 2">
            <a:extLst>
              <a:ext uri="{FF2B5EF4-FFF2-40B4-BE49-F238E27FC236}">
                <a16:creationId xmlns="" xmlns:a16="http://schemas.microsoft.com/office/drawing/2014/main" id="{4584EA0D-ABE9-4FF9-9370-62BAEB63208B}"/>
              </a:ext>
            </a:extLst>
          </p:cNvPr>
          <p:cNvGraphicFramePr>
            <a:graphicFrameLocks noGrp="1"/>
          </p:cNvGraphicFramePr>
          <p:nvPr>
            <p:ph idx="1"/>
            <p:extLst>
              <p:ext uri="{D42A27DB-BD31-4B8C-83A1-F6EECF244321}">
                <p14:modId xmlns:p14="http://schemas.microsoft.com/office/powerpoint/2010/main" val="3073564072"/>
              </p:ext>
            </p:extLst>
          </p:nvPr>
        </p:nvGraphicFramePr>
        <p:xfrm>
          <a:off x="2591602" y="616017"/>
          <a:ext cx="6552398" cy="5765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32846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kerio3.bigmountainmail.com/webmail/api/download/attachment/nrccorp.com/sgoodman/f4bba278-8ebf-4807-b4bc-8c218409df6b/76820/0-1/20160602_154732.jpg?version=427113&amp;sid=e39b2f80b2ae8d37fb12872654c3aabc421c5d624f9612362b29f1b2648db9a2&amp;mode=vie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1142996" y="-1143000"/>
            <a:ext cx="6858003" cy="914400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 y="152400"/>
            <a:ext cx="8991600" cy="1846659"/>
          </a:xfrm>
          <a:prstGeom prst="rect">
            <a:avLst/>
          </a:prstGeom>
          <a:noFill/>
        </p:spPr>
        <p:txBody>
          <a:bodyPr wrap="square" rtlCol="0">
            <a:spAutoFit/>
          </a:bodyPr>
          <a:lstStyle/>
          <a:p>
            <a:pPr algn="ctr"/>
            <a:r>
              <a:rPr lang="en-US" sz="4800" dirty="0" smtClean="0">
                <a:solidFill>
                  <a:schemeClr val="bg1"/>
                </a:solidFill>
              </a:rPr>
              <a:t>BSFRF Research Update - 2019</a:t>
            </a:r>
          </a:p>
          <a:p>
            <a:pPr algn="ctr"/>
            <a:endParaRPr lang="en-US" dirty="0" smtClean="0">
              <a:solidFill>
                <a:schemeClr val="bg1"/>
              </a:solidFill>
            </a:endParaRPr>
          </a:p>
          <a:p>
            <a:pPr algn="ctr"/>
            <a:r>
              <a:rPr lang="en-US" sz="2400" dirty="0" smtClean="0">
                <a:solidFill>
                  <a:schemeClr val="bg1"/>
                </a:solidFill>
              </a:rPr>
              <a:t>Scott Goodman</a:t>
            </a:r>
            <a:r>
              <a:rPr lang="en-US" sz="2400" dirty="0">
                <a:solidFill>
                  <a:schemeClr val="bg1"/>
                </a:solidFill>
              </a:rPr>
              <a:t> </a:t>
            </a:r>
            <a:r>
              <a:rPr lang="en-US" sz="2400" dirty="0" smtClean="0">
                <a:solidFill>
                  <a:schemeClr val="bg1"/>
                </a:solidFill>
              </a:rPr>
              <a:t>| Executive Director</a:t>
            </a:r>
          </a:p>
          <a:p>
            <a:pPr algn="ctr"/>
            <a:r>
              <a:rPr lang="en-US" sz="2400" dirty="0" smtClean="0">
                <a:solidFill>
                  <a:schemeClr val="bg1"/>
                </a:solidFill>
              </a:rPr>
              <a:t>CPT Anchorage | 04.30.19</a:t>
            </a:r>
            <a:endParaRPr lang="en-US" sz="3200" dirty="0" smtClean="0">
              <a:solidFill>
                <a:schemeClr val="bg1"/>
              </a:solidFill>
            </a:endParaRPr>
          </a:p>
        </p:txBody>
      </p:sp>
      <p:sp>
        <p:nvSpPr>
          <p:cNvPr id="4" name="TextBox 3"/>
          <p:cNvSpPr txBox="1"/>
          <p:nvPr/>
        </p:nvSpPr>
        <p:spPr>
          <a:xfrm>
            <a:off x="3120781" y="5010090"/>
            <a:ext cx="2902438" cy="400110"/>
          </a:xfrm>
          <a:prstGeom prst="rect">
            <a:avLst/>
          </a:prstGeom>
          <a:noFill/>
        </p:spPr>
        <p:txBody>
          <a:bodyPr wrap="square" rtlCol="0">
            <a:spAutoFit/>
          </a:bodyPr>
          <a:lstStyle/>
          <a:p>
            <a:pPr algn="ctr"/>
            <a:r>
              <a:rPr lang="en-US" sz="2000" dirty="0" smtClean="0">
                <a:solidFill>
                  <a:schemeClr val="bg1"/>
                </a:solidFill>
              </a:rPr>
              <a:t>Scott Goodman, BSFRF</a:t>
            </a:r>
          </a:p>
        </p:txBody>
      </p:sp>
      <p:grpSp>
        <p:nvGrpSpPr>
          <p:cNvPr id="5" name="Group 4"/>
          <p:cNvGrpSpPr/>
          <p:nvPr/>
        </p:nvGrpSpPr>
        <p:grpSpPr>
          <a:xfrm>
            <a:off x="3505200" y="2497562"/>
            <a:ext cx="2202466" cy="1905000"/>
            <a:chOff x="3805106" y="2438400"/>
            <a:chExt cx="1528894" cy="1322401"/>
          </a:xfrm>
        </p:grpSpPr>
        <p:sp>
          <p:nvSpPr>
            <p:cNvPr id="7" name="Rectangle 6"/>
            <p:cNvSpPr/>
            <p:nvPr/>
          </p:nvSpPr>
          <p:spPr>
            <a:xfrm>
              <a:off x="3805106" y="2438400"/>
              <a:ext cx="1528894" cy="1322401"/>
            </a:xfrm>
            <a:prstGeom prst="rec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6" descr="BSFRF-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69127" y="2484961"/>
              <a:ext cx="1422417" cy="1205624"/>
            </a:xfrm>
            <a:prstGeom prst="rect">
              <a:avLst/>
            </a:prstGeom>
            <a:noFill/>
            <a:effectLst/>
            <a:extLst>
              <a:ext uri="{909E8E84-426E-40DD-AFC4-6F175D3DCCD1}">
                <a14:hiddenFill xmlns:a14="http://schemas.microsoft.com/office/drawing/2010/main">
                  <a:solidFill>
                    <a:srgbClr val="FFFFFF"/>
                  </a:solidFill>
                </a14:hiddenFill>
              </a:ext>
            </a:extLst>
          </p:spPr>
        </p:pic>
      </p:grpSp>
      <p:pic>
        <p:nvPicPr>
          <p:cNvPr id="3" name="Picture 2" descr="C:\Projects\2303 BSFRF 2018\2018 Survey Data\RA 2018 SEG\Survey Pics\DSCN411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501" y="4648277"/>
            <a:ext cx="2743200" cy="205763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Projects\2303 BSFRF 2018\2018 Survey Data\RA 2018 SEG\Survey Pics\DSCN414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4600" y="4648276"/>
            <a:ext cx="2743200" cy="205763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Projects\2303 BSFRF 2018\2018 Survey Data\RA 2018 SEG\Survey Pics\DSCN419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00400" y="4648275"/>
            <a:ext cx="2743200" cy="205763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https://kerio3.bigmountainmail.com/webmail/api/download/attachment/nrccorp.com/sgoodman/f4bba278-8ebf-4807-b4bc-8c218409df6b/102838/0-1/IMG-20180630-WA0009.jpg?version=639956&amp;sid=5c5fd5beafad7cd0971b81e66e529021dabb76bada580a5e55c1378f9743c30c&amp;mode=view"/>
          <p:cNvPicPr/>
          <p:nvPr/>
        </p:nvPicPr>
        <p:blipFill rotWithShape="1">
          <a:blip r:embed="rId7" cstate="print">
            <a:extLst>
              <a:ext uri="{28A0092B-C50C-407E-A947-70E740481C1C}">
                <a14:useLocalDpi xmlns:a14="http://schemas.microsoft.com/office/drawing/2010/main" val="0"/>
              </a:ext>
            </a:extLst>
          </a:blip>
          <a:srcRect b="8218"/>
          <a:stretch/>
        </p:blipFill>
        <p:spPr bwMode="auto">
          <a:xfrm rot="5400000">
            <a:off x="6667499" y="2103158"/>
            <a:ext cx="2057400" cy="2743200"/>
          </a:xfrm>
          <a:prstGeom prst="rect">
            <a:avLst/>
          </a:prstGeom>
          <a:noFill/>
          <a:ln>
            <a:noFill/>
          </a:ln>
          <a:extLst>
            <a:ext uri="{53640926-AAD7-44D8-BBD7-CCE9431645EC}">
              <a14:shadowObscured xmlns:a14="http://schemas.microsoft.com/office/drawing/2010/main"/>
            </a:ext>
          </a:extLst>
        </p:spPr>
      </p:pic>
      <p:pic>
        <p:nvPicPr>
          <p:cNvPr id="6" name="Picture 2" descr="Image result for snow crab acoustic tag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200" y="2438400"/>
            <a:ext cx="27432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8850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Projects\2162 BSFRF 2013\RKC Survey Data\Kyle - HMB\6 Survey Pics\DSCN0136.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8000"/>
                    </a14:imgEffect>
                  </a14:imgLayer>
                </a14:imgProps>
              </a:ext>
              <a:ext uri="{28A0092B-C50C-407E-A947-70E740481C1C}">
                <a14:useLocalDpi xmlns:a14="http://schemas.microsoft.com/office/drawing/2010/main" val="0"/>
              </a:ext>
            </a:extLst>
          </a:blip>
          <a:srcRect r="50000"/>
          <a:stretch/>
        </p:blipFill>
        <p:spPr bwMode="auto">
          <a:xfrm>
            <a:off x="4509091" y="0"/>
            <a:ext cx="463491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Projects\1847 BSFRF 2011 Prj2080\2011 Field Summaries\Snow Crab Growth Pics\DSCN4761.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bright="-15000"/>
                    </a14:imgEffect>
                  </a14:imgLayer>
                </a14:imgProps>
              </a:ext>
              <a:ext uri="{28A0092B-C50C-407E-A947-70E740481C1C}">
                <a14:useLocalDpi xmlns:a14="http://schemas.microsoft.com/office/drawing/2010/main" val="0"/>
              </a:ext>
            </a:extLst>
          </a:blip>
          <a:srcRect l="50688"/>
          <a:stretch/>
        </p:blipFill>
        <p:spPr bwMode="auto">
          <a:xfrm>
            <a:off x="0" y="424"/>
            <a:ext cx="4509090" cy="68575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830997"/>
          </a:xfrm>
          <a:prstGeom prst="rect">
            <a:avLst/>
          </a:prstGeom>
          <a:noFill/>
        </p:spPr>
        <p:txBody>
          <a:bodyPr wrap="square" rtlCol="0">
            <a:spAutoFit/>
          </a:bodyPr>
          <a:lstStyle/>
          <a:p>
            <a:pPr algn="ctr"/>
            <a:r>
              <a:rPr lang="en-US" sz="4800" dirty="0" smtClean="0">
                <a:solidFill>
                  <a:schemeClr val="bg1"/>
                </a:solidFill>
              </a:rPr>
              <a:t>BSFRF Research Update - 2019</a:t>
            </a:r>
          </a:p>
        </p:txBody>
      </p:sp>
      <p:sp>
        <p:nvSpPr>
          <p:cNvPr id="6" name="TextBox 5"/>
          <p:cNvSpPr txBox="1"/>
          <p:nvPr/>
        </p:nvSpPr>
        <p:spPr>
          <a:xfrm>
            <a:off x="457200" y="1524000"/>
            <a:ext cx="8252259" cy="1938992"/>
          </a:xfrm>
          <a:prstGeom prst="rect">
            <a:avLst/>
          </a:prstGeom>
          <a:noFill/>
        </p:spPr>
        <p:txBody>
          <a:bodyPr wrap="none" rtlCol="0">
            <a:spAutoFit/>
          </a:bodyPr>
          <a:lstStyle/>
          <a:p>
            <a:pPr marL="285750" indent="-285750">
              <a:buFont typeface="Arial" panose="020B0604020202020204" pitchFamily="34" charset="0"/>
              <a:buChar char="•"/>
            </a:pPr>
            <a:r>
              <a:rPr lang="en-US" sz="3000" dirty="0" smtClean="0">
                <a:solidFill>
                  <a:schemeClr val="bg1"/>
                </a:solidFill>
              </a:rPr>
              <a:t>Growth studies / sampling update</a:t>
            </a:r>
          </a:p>
          <a:p>
            <a:pPr marL="285750" indent="-285750">
              <a:buFont typeface="Arial" panose="020B0604020202020204" pitchFamily="34" charset="0"/>
              <a:buChar char="•"/>
            </a:pPr>
            <a:r>
              <a:rPr lang="en-US" sz="3000" dirty="0" smtClean="0">
                <a:solidFill>
                  <a:schemeClr val="bg1"/>
                </a:solidFill>
              </a:rPr>
              <a:t>Movement research / tag RD and project support</a:t>
            </a:r>
          </a:p>
          <a:p>
            <a:pPr marL="285750" indent="-285750">
              <a:buFont typeface="Arial" panose="020B0604020202020204" pitchFamily="34" charset="0"/>
              <a:buChar char="•"/>
            </a:pPr>
            <a:r>
              <a:rPr lang="en-US" sz="3000" dirty="0" smtClean="0">
                <a:solidFill>
                  <a:schemeClr val="bg1"/>
                </a:solidFill>
              </a:rPr>
              <a:t>Spatial research / trawl index area sampling</a:t>
            </a:r>
          </a:p>
          <a:p>
            <a:pPr marL="285750" indent="-285750">
              <a:buFont typeface="Arial" panose="020B0604020202020204" pitchFamily="34" charset="0"/>
              <a:buChar char="•"/>
            </a:pPr>
            <a:r>
              <a:rPr lang="en-US" sz="3000" dirty="0" smtClean="0">
                <a:solidFill>
                  <a:schemeClr val="bg1"/>
                </a:solidFill>
              </a:rPr>
              <a:t>Management support / </a:t>
            </a:r>
            <a:r>
              <a:rPr lang="en-US" sz="3000" dirty="0" err="1" smtClean="0">
                <a:solidFill>
                  <a:schemeClr val="bg1"/>
                </a:solidFill>
              </a:rPr>
              <a:t>bairdi</a:t>
            </a:r>
            <a:r>
              <a:rPr lang="en-US" sz="3000" dirty="0" smtClean="0">
                <a:solidFill>
                  <a:schemeClr val="bg1"/>
                </a:solidFill>
              </a:rPr>
              <a:t> MSE project update</a:t>
            </a:r>
            <a:endParaRPr lang="en-US" sz="3000" dirty="0">
              <a:solidFill>
                <a:schemeClr val="bg1"/>
              </a:solidFill>
            </a:endParaRPr>
          </a:p>
        </p:txBody>
      </p:sp>
    </p:spTree>
    <p:extLst>
      <p:ext uri="{BB962C8B-B14F-4D97-AF65-F5344CB8AC3E}">
        <p14:creationId xmlns:p14="http://schemas.microsoft.com/office/powerpoint/2010/main" val="16889153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Projects\2337 BSFRF 2019\Growth Pics\20190408_08332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50688"/>
          <a:stretch/>
        </p:blipFill>
        <p:spPr bwMode="auto">
          <a:xfrm>
            <a:off x="4509090" y="0"/>
            <a:ext cx="463491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Projects\1847 BSFRF 2011 Prj2080\2011 Field Summaries\Snow Crab Growth Pics\DSCN4761.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rcRect l="50688"/>
          <a:stretch/>
        </p:blipFill>
        <p:spPr bwMode="auto">
          <a:xfrm>
            <a:off x="0" y="424"/>
            <a:ext cx="4509090" cy="68575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830997"/>
          </a:xfrm>
          <a:prstGeom prst="rect">
            <a:avLst/>
          </a:prstGeom>
          <a:noFill/>
        </p:spPr>
        <p:txBody>
          <a:bodyPr wrap="square" rtlCol="0">
            <a:spAutoFit/>
          </a:bodyPr>
          <a:lstStyle/>
          <a:p>
            <a:pPr algn="ctr"/>
            <a:r>
              <a:rPr lang="en-US" sz="4800" dirty="0" smtClean="0">
                <a:solidFill>
                  <a:schemeClr val="bg1"/>
                </a:solidFill>
              </a:rPr>
              <a:t>Growth Studies – Sampling Update</a:t>
            </a:r>
          </a:p>
        </p:txBody>
      </p:sp>
      <p:sp>
        <p:nvSpPr>
          <p:cNvPr id="2" name="TextBox 1"/>
          <p:cNvSpPr txBox="1"/>
          <p:nvPr/>
        </p:nvSpPr>
        <p:spPr>
          <a:xfrm>
            <a:off x="152400" y="1305580"/>
            <a:ext cx="4253665" cy="523220"/>
          </a:xfrm>
          <a:prstGeom prst="rect">
            <a:avLst/>
          </a:prstGeom>
          <a:noFill/>
        </p:spPr>
        <p:txBody>
          <a:bodyPr wrap="none" rtlCol="0">
            <a:spAutoFit/>
          </a:bodyPr>
          <a:lstStyle/>
          <a:p>
            <a:r>
              <a:rPr lang="en-US" sz="2800" dirty="0" smtClean="0">
                <a:solidFill>
                  <a:schemeClr val="bg1"/>
                </a:solidFill>
              </a:rPr>
              <a:t>Bering Sea Sampling History</a:t>
            </a:r>
            <a:endParaRPr lang="en-US" sz="2800" dirty="0">
              <a:solidFill>
                <a:schemeClr val="bg1"/>
              </a:solidFill>
            </a:endParaRPr>
          </a:p>
        </p:txBody>
      </p:sp>
      <p:sp>
        <p:nvSpPr>
          <p:cNvPr id="9" name="TextBox 8"/>
          <p:cNvSpPr txBox="1"/>
          <p:nvPr/>
        </p:nvSpPr>
        <p:spPr>
          <a:xfrm>
            <a:off x="152400" y="2046744"/>
            <a:ext cx="3860096" cy="3108543"/>
          </a:xfrm>
          <a:prstGeom prst="rect">
            <a:avLst/>
          </a:prstGeom>
          <a:noFill/>
        </p:spPr>
        <p:txBody>
          <a:bodyPr wrap="none" rtlCol="0">
            <a:spAutoFit/>
          </a:bodyPr>
          <a:lstStyle/>
          <a:p>
            <a:pPr marL="457200" indent="-457200">
              <a:buFont typeface="Arial" panose="020B0604020202020204" pitchFamily="34" charset="0"/>
              <a:buChar char="•"/>
            </a:pPr>
            <a:r>
              <a:rPr lang="en-US" sz="2800" dirty="0" smtClean="0">
                <a:solidFill>
                  <a:schemeClr val="bg1"/>
                </a:solidFill>
              </a:rPr>
              <a:t>2011 </a:t>
            </a:r>
            <a:r>
              <a:rPr lang="en-US" sz="2800" dirty="0" err="1" smtClean="0">
                <a:solidFill>
                  <a:schemeClr val="bg1"/>
                </a:solidFill>
              </a:rPr>
              <a:t>Opilio</a:t>
            </a:r>
            <a:r>
              <a:rPr lang="en-US" sz="2800" dirty="0" smtClean="0">
                <a:solidFill>
                  <a:schemeClr val="bg1"/>
                </a:solidFill>
              </a:rPr>
              <a:t> Focus</a:t>
            </a:r>
          </a:p>
          <a:p>
            <a:pPr marL="457200" indent="-457200">
              <a:buFont typeface="Arial" panose="020B0604020202020204" pitchFamily="34" charset="0"/>
              <a:buChar char="•"/>
            </a:pPr>
            <a:r>
              <a:rPr lang="en-US" sz="2800" dirty="0" smtClean="0">
                <a:solidFill>
                  <a:schemeClr val="bg1"/>
                </a:solidFill>
              </a:rPr>
              <a:t>2012 </a:t>
            </a:r>
            <a:r>
              <a:rPr lang="en-US" sz="2800" dirty="0" err="1" smtClean="0">
                <a:solidFill>
                  <a:schemeClr val="bg1"/>
                </a:solidFill>
              </a:rPr>
              <a:t>Opilio</a:t>
            </a:r>
            <a:r>
              <a:rPr lang="en-US" sz="2800" dirty="0" smtClean="0">
                <a:solidFill>
                  <a:schemeClr val="bg1"/>
                </a:solidFill>
              </a:rPr>
              <a:t> Focus</a:t>
            </a:r>
          </a:p>
          <a:p>
            <a:pPr marL="457200" indent="-457200">
              <a:buFont typeface="Arial" panose="020B0604020202020204" pitchFamily="34" charset="0"/>
              <a:buChar char="•"/>
            </a:pPr>
            <a:r>
              <a:rPr lang="en-US" sz="2800" dirty="0" smtClean="0">
                <a:solidFill>
                  <a:schemeClr val="bg1"/>
                </a:solidFill>
              </a:rPr>
              <a:t>2013 </a:t>
            </a:r>
            <a:r>
              <a:rPr lang="en-US" sz="2800" dirty="0" err="1" smtClean="0">
                <a:solidFill>
                  <a:schemeClr val="bg1"/>
                </a:solidFill>
              </a:rPr>
              <a:t>Opi</a:t>
            </a:r>
            <a:r>
              <a:rPr lang="en-US" sz="2800" dirty="0" smtClean="0">
                <a:solidFill>
                  <a:schemeClr val="bg1"/>
                </a:solidFill>
              </a:rPr>
              <a:t>/</a:t>
            </a:r>
            <a:r>
              <a:rPr lang="en-US" sz="2800" dirty="0" err="1" smtClean="0">
                <a:solidFill>
                  <a:schemeClr val="bg1"/>
                </a:solidFill>
              </a:rPr>
              <a:t>Bairdi</a:t>
            </a:r>
            <a:r>
              <a:rPr lang="en-US" sz="2800" dirty="0" smtClean="0">
                <a:solidFill>
                  <a:schemeClr val="bg1"/>
                </a:solidFill>
              </a:rPr>
              <a:t> Focus</a:t>
            </a:r>
          </a:p>
          <a:p>
            <a:pPr marL="457200" indent="-457200">
              <a:buFont typeface="Arial" panose="020B0604020202020204" pitchFamily="34" charset="0"/>
              <a:buChar char="•"/>
            </a:pPr>
            <a:r>
              <a:rPr lang="en-US" sz="2800" dirty="0" smtClean="0">
                <a:solidFill>
                  <a:schemeClr val="bg1"/>
                </a:solidFill>
              </a:rPr>
              <a:t>2015 </a:t>
            </a:r>
            <a:r>
              <a:rPr lang="en-US" sz="2800" dirty="0" err="1" smtClean="0">
                <a:solidFill>
                  <a:schemeClr val="bg1"/>
                </a:solidFill>
              </a:rPr>
              <a:t>Opilio</a:t>
            </a:r>
            <a:r>
              <a:rPr lang="en-US" sz="2800" dirty="0" smtClean="0">
                <a:solidFill>
                  <a:schemeClr val="bg1"/>
                </a:solidFill>
              </a:rPr>
              <a:t> Focus</a:t>
            </a:r>
          </a:p>
          <a:p>
            <a:pPr marL="457200" indent="-457200">
              <a:buFont typeface="Arial" panose="020B0604020202020204" pitchFamily="34" charset="0"/>
              <a:buChar char="•"/>
            </a:pPr>
            <a:r>
              <a:rPr lang="en-US" sz="2800" dirty="0" smtClean="0">
                <a:solidFill>
                  <a:schemeClr val="bg1"/>
                </a:solidFill>
              </a:rPr>
              <a:t>2017 </a:t>
            </a:r>
            <a:r>
              <a:rPr lang="en-US" sz="2800" dirty="0" err="1" smtClean="0">
                <a:solidFill>
                  <a:schemeClr val="bg1"/>
                </a:solidFill>
              </a:rPr>
              <a:t>Opi</a:t>
            </a:r>
            <a:r>
              <a:rPr lang="en-US" sz="2800" dirty="0" smtClean="0">
                <a:solidFill>
                  <a:schemeClr val="bg1"/>
                </a:solidFill>
              </a:rPr>
              <a:t>/</a:t>
            </a:r>
            <a:r>
              <a:rPr lang="en-US" sz="2800" dirty="0" err="1" smtClean="0">
                <a:solidFill>
                  <a:schemeClr val="bg1"/>
                </a:solidFill>
              </a:rPr>
              <a:t>Bairdi</a:t>
            </a:r>
            <a:r>
              <a:rPr lang="en-US" sz="2800" dirty="0" smtClean="0">
                <a:solidFill>
                  <a:schemeClr val="bg1"/>
                </a:solidFill>
              </a:rPr>
              <a:t> </a:t>
            </a:r>
            <a:r>
              <a:rPr lang="en-US" sz="2800" dirty="0" smtClean="0">
                <a:solidFill>
                  <a:schemeClr val="bg1"/>
                </a:solidFill>
              </a:rPr>
              <a:t>Focus</a:t>
            </a:r>
          </a:p>
          <a:p>
            <a:pPr marL="457200" indent="-457200">
              <a:buFont typeface="Arial" panose="020B0604020202020204" pitchFamily="34" charset="0"/>
              <a:buChar char="•"/>
            </a:pPr>
            <a:r>
              <a:rPr lang="en-US" sz="2800" dirty="0" smtClean="0">
                <a:solidFill>
                  <a:srgbClr val="FFFF00"/>
                </a:solidFill>
              </a:rPr>
              <a:t>2019</a:t>
            </a:r>
            <a:r>
              <a:rPr lang="en-US" sz="2800" dirty="0">
                <a:solidFill>
                  <a:srgbClr val="FFFF00"/>
                </a:solidFill>
              </a:rPr>
              <a:t> </a:t>
            </a:r>
            <a:r>
              <a:rPr lang="en-US" sz="2800" dirty="0" err="1">
                <a:solidFill>
                  <a:srgbClr val="FFFF00"/>
                </a:solidFill>
              </a:rPr>
              <a:t>Opi</a:t>
            </a:r>
            <a:r>
              <a:rPr lang="en-US" sz="2800" dirty="0">
                <a:solidFill>
                  <a:srgbClr val="FFFF00"/>
                </a:solidFill>
              </a:rPr>
              <a:t>/</a:t>
            </a:r>
            <a:r>
              <a:rPr lang="en-US" sz="2800" dirty="0" err="1">
                <a:solidFill>
                  <a:srgbClr val="FFFF00"/>
                </a:solidFill>
              </a:rPr>
              <a:t>Bairdi</a:t>
            </a:r>
            <a:r>
              <a:rPr lang="en-US" sz="2800" dirty="0">
                <a:solidFill>
                  <a:srgbClr val="FFFF00"/>
                </a:solidFill>
              </a:rPr>
              <a:t> Focus</a:t>
            </a:r>
            <a:endParaRPr lang="en-US" sz="2800" dirty="0" smtClean="0">
              <a:solidFill>
                <a:srgbClr val="FFFF00"/>
              </a:solidFill>
            </a:endParaRPr>
          </a:p>
          <a:p>
            <a:pPr marL="457200" indent="-457200">
              <a:buFont typeface="Arial" panose="020B0604020202020204" pitchFamily="34" charset="0"/>
              <a:buChar char="•"/>
            </a:pPr>
            <a:endParaRPr lang="en-US" sz="2800" dirty="0">
              <a:solidFill>
                <a:schemeClr val="bg1"/>
              </a:solidFill>
            </a:endParaRPr>
          </a:p>
        </p:txBody>
      </p:sp>
      <p:sp>
        <p:nvSpPr>
          <p:cNvPr id="10" name="TextBox 9"/>
          <p:cNvSpPr txBox="1"/>
          <p:nvPr/>
        </p:nvSpPr>
        <p:spPr>
          <a:xfrm>
            <a:off x="4661735" y="1295400"/>
            <a:ext cx="3098925" cy="523220"/>
          </a:xfrm>
          <a:prstGeom prst="rect">
            <a:avLst/>
          </a:prstGeom>
          <a:noFill/>
        </p:spPr>
        <p:txBody>
          <a:bodyPr wrap="none" rtlCol="0">
            <a:spAutoFit/>
          </a:bodyPr>
          <a:lstStyle/>
          <a:p>
            <a:r>
              <a:rPr lang="en-US" sz="2800" dirty="0" smtClean="0">
                <a:solidFill>
                  <a:srgbClr val="FFFF00"/>
                </a:solidFill>
              </a:rPr>
              <a:t>April 2019 Sampling</a:t>
            </a:r>
            <a:endParaRPr lang="en-US" sz="2800" dirty="0">
              <a:solidFill>
                <a:srgbClr val="FFFF00"/>
              </a:solidFill>
            </a:endParaRPr>
          </a:p>
        </p:txBody>
      </p:sp>
      <p:sp>
        <p:nvSpPr>
          <p:cNvPr id="11" name="TextBox 10"/>
          <p:cNvSpPr txBox="1"/>
          <p:nvPr/>
        </p:nvSpPr>
        <p:spPr>
          <a:xfrm>
            <a:off x="4572000" y="2036564"/>
            <a:ext cx="4586192" cy="5262979"/>
          </a:xfrm>
          <a:prstGeom prst="rect">
            <a:avLst/>
          </a:prstGeom>
          <a:noFill/>
        </p:spPr>
        <p:txBody>
          <a:bodyPr wrap="none" rtlCol="0">
            <a:spAutoFit/>
          </a:bodyPr>
          <a:lstStyle/>
          <a:p>
            <a:pPr marL="457200" indent="-457200">
              <a:buFont typeface="Arial" panose="020B0604020202020204" pitchFamily="34" charset="0"/>
              <a:buChar char="•"/>
            </a:pPr>
            <a:r>
              <a:rPr lang="en-US" sz="2800" i="1" dirty="0" smtClean="0">
                <a:solidFill>
                  <a:schemeClr val="bg1"/>
                </a:solidFill>
              </a:rPr>
              <a:t>F/V Half Moon Bay</a:t>
            </a:r>
          </a:p>
          <a:p>
            <a:pPr marL="457200" indent="-457200">
              <a:buFont typeface="Arial" panose="020B0604020202020204" pitchFamily="34" charset="0"/>
              <a:buChar char="•"/>
            </a:pPr>
            <a:r>
              <a:rPr lang="en-US" sz="2800" dirty="0" err="1" smtClean="0">
                <a:solidFill>
                  <a:schemeClr val="bg1"/>
                </a:solidFill>
              </a:rPr>
              <a:t>Nephrops</a:t>
            </a:r>
            <a:r>
              <a:rPr lang="en-US" sz="2800" dirty="0" smtClean="0">
                <a:solidFill>
                  <a:schemeClr val="bg1"/>
                </a:solidFill>
              </a:rPr>
              <a:t> trawl &lt;4 m/tow</a:t>
            </a:r>
          </a:p>
          <a:p>
            <a:pPr marL="457200" indent="-457200">
              <a:buFont typeface="Arial" panose="020B0604020202020204" pitchFamily="34" charset="0"/>
              <a:buChar char="•"/>
            </a:pPr>
            <a:r>
              <a:rPr lang="en-US" sz="2800" dirty="0" smtClean="0">
                <a:solidFill>
                  <a:schemeClr val="bg1"/>
                </a:solidFill>
              </a:rPr>
              <a:t>6 days total, 4/7-4/12</a:t>
            </a:r>
          </a:p>
          <a:p>
            <a:pPr marL="457200" indent="-457200">
              <a:buFont typeface="Arial" panose="020B0604020202020204" pitchFamily="34" charset="0"/>
              <a:buChar char="•"/>
            </a:pPr>
            <a:r>
              <a:rPr lang="en-US" sz="2800" dirty="0" smtClean="0">
                <a:solidFill>
                  <a:schemeClr val="bg1"/>
                </a:solidFill>
              </a:rPr>
              <a:t>464 study crab retained</a:t>
            </a:r>
          </a:p>
          <a:p>
            <a:pPr marL="457200" indent="-457200">
              <a:buFont typeface="Arial" panose="020B0604020202020204" pitchFamily="34" charset="0"/>
              <a:buChar char="•"/>
            </a:pPr>
            <a:r>
              <a:rPr lang="en-US" sz="2800" dirty="0" err="1" smtClean="0">
                <a:solidFill>
                  <a:schemeClr val="bg1"/>
                </a:solidFill>
              </a:rPr>
              <a:t>Brd</a:t>
            </a:r>
            <a:r>
              <a:rPr lang="en-US" sz="2800" dirty="0" smtClean="0">
                <a:solidFill>
                  <a:schemeClr val="bg1"/>
                </a:solidFill>
              </a:rPr>
              <a:t> 113/132, </a:t>
            </a:r>
            <a:r>
              <a:rPr lang="en-US" sz="2800" dirty="0" err="1" smtClean="0">
                <a:solidFill>
                  <a:schemeClr val="bg1"/>
                </a:solidFill>
              </a:rPr>
              <a:t>Opi</a:t>
            </a:r>
            <a:r>
              <a:rPr lang="en-US" sz="2800" dirty="0" smtClean="0">
                <a:solidFill>
                  <a:schemeClr val="bg1"/>
                </a:solidFill>
              </a:rPr>
              <a:t> 100/119</a:t>
            </a:r>
          </a:p>
          <a:p>
            <a:pPr marL="457200" indent="-457200">
              <a:buFont typeface="Arial" panose="020B0604020202020204" pitchFamily="34" charset="0"/>
              <a:buChar char="•"/>
            </a:pPr>
            <a:r>
              <a:rPr lang="en-US" sz="2800" dirty="0" smtClean="0">
                <a:solidFill>
                  <a:schemeClr val="bg1"/>
                </a:solidFill>
              </a:rPr>
              <a:t>Special boat ride to KOD</a:t>
            </a:r>
          </a:p>
          <a:p>
            <a:pPr marL="457200" indent="-457200">
              <a:buFont typeface="Arial" panose="020B0604020202020204" pitchFamily="34" charset="0"/>
              <a:buChar char="•"/>
            </a:pPr>
            <a:r>
              <a:rPr lang="en-US" sz="2800" dirty="0" smtClean="0">
                <a:solidFill>
                  <a:schemeClr val="bg1"/>
                </a:solidFill>
              </a:rPr>
              <a:t>&lt;50 at sea mortalities</a:t>
            </a:r>
          </a:p>
          <a:p>
            <a:pPr marL="457200" indent="-457200">
              <a:buFont typeface="Arial" panose="020B0604020202020204" pitchFamily="34" charset="0"/>
              <a:buChar char="•"/>
            </a:pPr>
            <a:r>
              <a:rPr lang="en-US" sz="2800" dirty="0" smtClean="0">
                <a:solidFill>
                  <a:schemeClr val="bg1"/>
                </a:solidFill>
              </a:rPr>
              <a:t>4/17 @ KOD – crab </a:t>
            </a:r>
            <a:r>
              <a:rPr lang="en-US" sz="2800" dirty="0" smtClean="0">
                <a:solidFill>
                  <a:schemeClr val="bg1"/>
                </a:solidFill>
              </a:rPr>
              <a:t>condos</a:t>
            </a:r>
          </a:p>
          <a:p>
            <a:pPr marL="457200" indent="-457200">
              <a:buFont typeface="Arial" panose="020B0604020202020204" pitchFamily="34" charset="0"/>
              <a:buChar char="•"/>
            </a:pPr>
            <a:r>
              <a:rPr lang="en-US" sz="2800" dirty="0" smtClean="0">
                <a:solidFill>
                  <a:schemeClr val="bg1"/>
                </a:solidFill>
              </a:rPr>
              <a:t>Fill gaps / increase samples</a:t>
            </a:r>
          </a:p>
          <a:p>
            <a:pPr marL="457200" indent="-457200">
              <a:buFont typeface="Arial" panose="020B0604020202020204" pitchFamily="34" charset="0"/>
              <a:buChar char="•"/>
            </a:pPr>
            <a:r>
              <a:rPr lang="en-US" sz="2800" dirty="0" smtClean="0">
                <a:solidFill>
                  <a:schemeClr val="bg1"/>
                </a:solidFill>
              </a:rPr>
              <a:t>About 35 so far…</a:t>
            </a:r>
            <a:endParaRPr lang="en-US" sz="2800" dirty="0" smtClean="0">
              <a:solidFill>
                <a:schemeClr val="bg1"/>
              </a:solidFill>
            </a:endParaRPr>
          </a:p>
          <a:p>
            <a:pPr marL="457200" indent="-457200">
              <a:buFont typeface="Arial" panose="020B0604020202020204" pitchFamily="34" charset="0"/>
              <a:buChar char="•"/>
            </a:pPr>
            <a:endParaRPr lang="en-US" sz="2800" dirty="0" smtClean="0">
              <a:solidFill>
                <a:schemeClr val="bg1"/>
              </a:solidFill>
            </a:endParaRPr>
          </a:p>
          <a:p>
            <a:pPr marL="457200" indent="-457200">
              <a:buFont typeface="Arial" panose="020B0604020202020204" pitchFamily="34" charset="0"/>
              <a:buChar char="•"/>
            </a:pPr>
            <a:endParaRPr lang="en-US" sz="2800" dirty="0">
              <a:solidFill>
                <a:schemeClr val="bg1"/>
              </a:solidFill>
            </a:endParaRPr>
          </a:p>
        </p:txBody>
      </p:sp>
    </p:spTree>
    <p:extLst>
      <p:ext uri="{BB962C8B-B14F-4D97-AF65-F5344CB8AC3E}">
        <p14:creationId xmlns:p14="http://schemas.microsoft.com/office/powerpoint/2010/main" val="14507379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Projects\2337 BSFRF 2019\Growth Pics\20190408_08332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0688"/>
          <a:stretch/>
        </p:blipFill>
        <p:spPr bwMode="auto">
          <a:xfrm>
            <a:off x="4509090" y="0"/>
            <a:ext cx="463491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Projects\1847 BSFRF 2011 Prj2080\2011 Field Summaries\Snow Crab Growth Pics\DSCN4761.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bright="-15000"/>
                    </a14:imgEffect>
                  </a14:imgLayer>
                </a14:imgProps>
              </a:ext>
              <a:ext uri="{28A0092B-C50C-407E-A947-70E740481C1C}">
                <a14:useLocalDpi xmlns:a14="http://schemas.microsoft.com/office/drawing/2010/main" val="0"/>
              </a:ext>
            </a:extLst>
          </a:blip>
          <a:srcRect l="50688"/>
          <a:stretch/>
        </p:blipFill>
        <p:spPr bwMode="auto">
          <a:xfrm>
            <a:off x="0" y="424"/>
            <a:ext cx="4509090" cy="68575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830997"/>
          </a:xfrm>
          <a:prstGeom prst="rect">
            <a:avLst/>
          </a:prstGeom>
          <a:noFill/>
        </p:spPr>
        <p:txBody>
          <a:bodyPr wrap="square" rtlCol="0">
            <a:spAutoFit/>
          </a:bodyPr>
          <a:lstStyle/>
          <a:p>
            <a:pPr algn="ctr"/>
            <a:r>
              <a:rPr lang="en-US" sz="4800" dirty="0" smtClean="0">
                <a:solidFill>
                  <a:schemeClr val="bg1"/>
                </a:solidFill>
              </a:rPr>
              <a:t>Growth Studies – Sampling Update</a:t>
            </a:r>
          </a:p>
        </p:txBody>
      </p:sp>
      <p:pic>
        <p:nvPicPr>
          <p:cNvPr id="2050" name="Picture 2" descr="C:\Projects\2337 BSFRF 2019\growthstudy_201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4799" y="1066800"/>
            <a:ext cx="4239491" cy="54864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953000" y="1066800"/>
            <a:ext cx="3004284" cy="1384995"/>
          </a:xfrm>
          <a:prstGeom prst="rect">
            <a:avLst/>
          </a:prstGeom>
          <a:noFill/>
        </p:spPr>
        <p:txBody>
          <a:bodyPr wrap="none" rtlCol="0">
            <a:spAutoFit/>
          </a:bodyPr>
          <a:lstStyle/>
          <a:p>
            <a:r>
              <a:rPr lang="en-US" sz="2800" dirty="0" smtClean="0">
                <a:solidFill>
                  <a:schemeClr val="bg1"/>
                </a:solidFill>
              </a:rPr>
              <a:t>Highlight ability to </a:t>
            </a:r>
          </a:p>
          <a:p>
            <a:r>
              <a:rPr lang="en-US" sz="2800" dirty="0" smtClean="0">
                <a:solidFill>
                  <a:schemeClr val="bg1"/>
                </a:solidFill>
              </a:rPr>
              <a:t>combine </a:t>
            </a:r>
            <a:r>
              <a:rPr lang="en-US" sz="2800" dirty="0">
                <a:solidFill>
                  <a:schemeClr val="bg1"/>
                </a:solidFill>
              </a:rPr>
              <a:t>o</a:t>
            </a:r>
            <a:r>
              <a:rPr lang="en-US" sz="2800" dirty="0" smtClean="0">
                <a:solidFill>
                  <a:schemeClr val="bg1"/>
                </a:solidFill>
              </a:rPr>
              <a:t>bjectives</a:t>
            </a:r>
          </a:p>
          <a:p>
            <a:r>
              <a:rPr lang="en-US" sz="2800" dirty="0" smtClean="0">
                <a:solidFill>
                  <a:schemeClr val="bg1"/>
                </a:solidFill>
              </a:rPr>
              <a:t>“Adding Projects”</a:t>
            </a:r>
            <a:endParaRPr lang="en-US" sz="2800" dirty="0">
              <a:solidFill>
                <a:schemeClr val="bg1"/>
              </a:solidFill>
            </a:endParaRPr>
          </a:p>
        </p:txBody>
      </p:sp>
      <p:sp>
        <p:nvSpPr>
          <p:cNvPr id="13" name="TextBox 12"/>
          <p:cNvSpPr txBox="1"/>
          <p:nvPr/>
        </p:nvSpPr>
        <p:spPr>
          <a:xfrm>
            <a:off x="4541946" y="2514600"/>
            <a:ext cx="4525854" cy="3108543"/>
          </a:xfrm>
          <a:prstGeom prst="rect">
            <a:avLst/>
          </a:prstGeom>
          <a:noFill/>
        </p:spPr>
        <p:txBody>
          <a:bodyPr wrap="none" rtlCol="0">
            <a:spAutoFit/>
          </a:bodyPr>
          <a:lstStyle/>
          <a:p>
            <a:pPr marL="514350" indent="-514350">
              <a:buFont typeface="+mj-lt"/>
              <a:buAutoNum type="arabicParenR"/>
            </a:pPr>
            <a:r>
              <a:rPr lang="en-US" sz="2800" dirty="0" smtClean="0">
                <a:solidFill>
                  <a:schemeClr val="bg1"/>
                </a:solidFill>
              </a:rPr>
              <a:t>OPI growth data</a:t>
            </a:r>
          </a:p>
          <a:p>
            <a:pPr marL="514350" indent="-514350">
              <a:buFont typeface="+mj-lt"/>
              <a:buAutoNum type="arabicParenR"/>
            </a:pPr>
            <a:r>
              <a:rPr lang="en-US" sz="2800" dirty="0" smtClean="0">
                <a:solidFill>
                  <a:schemeClr val="bg1"/>
                </a:solidFill>
              </a:rPr>
              <a:t>BRD growth data</a:t>
            </a:r>
          </a:p>
          <a:p>
            <a:pPr marL="514350" indent="-514350">
              <a:buFont typeface="+mj-lt"/>
              <a:buAutoNum type="arabicParenR"/>
            </a:pPr>
            <a:r>
              <a:rPr lang="en-US" sz="2800" dirty="0" smtClean="0">
                <a:solidFill>
                  <a:schemeClr val="bg1"/>
                </a:solidFill>
              </a:rPr>
              <a:t>OPI condition samples</a:t>
            </a:r>
          </a:p>
          <a:p>
            <a:pPr marL="514350" indent="-514350">
              <a:buFont typeface="+mj-lt"/>
              <a:buAutoNum type="arabicParenR"/>
            </a:pPr>
            <a:r>
              <a:rPr lang="en-US" sz="2800" dirty="0" smtClean="0">
                <a:solidFill>
                  <a:schemeClr val="bg1"/>
                </a:solidFill>
              </a:rPr>
              <a:t>OPI black eye samples</a:t>
            </a:r>
          </a:p>
          <a:p>
            <a:pPr marL="514350" indent="-514350">
              <a:buFont typeface="+mj-lt"/>
              <a:buAutoNum type="arabicParenR"/>
            </a:pPr>
            <a:r>
              <a:rPr lang="en-US" sz="2800" dirty="0" smtClean="0">
                <a:solidFill>
                  <a:schemeClr val="bg1"/>
                </a:solidFill>
              </a:rPr>
              <a:t>OPI &lt;10 mm OA samples</a:t>
            </a:r>
          </a:p>
          <a:p>
            <a:pPr marL="514350" indent="-514350">
              <a:buFont typeface="+mj-lt"/>
              <a:buAutoNum type="arabicParenR"/>
            </a:pPr>
            <a:r>
              <a:rPr lang="en-US" sz="2800" dirty="0" smtClean="0">
                <a:solidFill>
                  <a:schemeClr val="bg1"/>
                </a:solidFill>
              </a:rPr>
              <a:t>Pollock juv. tissue samples</a:t>
            </a:r>
          </a:p>
          <a:p>
            <a:pPr marL="457200" indent="-457200">
              <a:buFont typeface="Arial" panose="020B0604020202020204" pitchFamily="34" charset="0"/>
              <a:buChar char="•"/>
            </a:pPr>
            <a:endParaRPr lang="en-US" sz="2800" dirty="0">
              <a:solidFill>
                <a:schemeClr val="bg1"/>
              </a:solidFill>
            </a:endParaRPr>
          </a:p>
        </p:txBody>
      </p:sp>
    </p:spTree>
    <p:extLst>
      <p:ext uri="{BB962C8B-B14F-4D97-AF65-F5344CB8AC3E}">
        <p14:creationId xmlns:p14="http://schemas.microsoft.com/office/powerpoint/2010/main" val="3524633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Projects\2162 BSFRF 2013\RKC Survey Data\Kyle - HMB\6 Survey Pics\DSCN0136.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830997"/>
          </a:xfrm>
          <a:prstGeom prst="rect">
            <a:avLst/>
          </a:prstGeom>
          <a:noFill/>
        </p:spPr>
        <p:txBody>
          <a:bodyPr wrap="square" rtlCol="0">
            <a:spAutoFit/>
          </a:bodyPr>
          <a:lstStyle/>
          <a:p>
            <a:pPr algn="ctr"/>
            <a:r>
              <a:rPr lang="en-US" sz="4800" dirty="0" smtClean="0"/>
              <a:t>Growth Studies – Sampling Update</a:t>
            </a:r>
          </a:p>
        </p:txBody>
      </p:sp>
      <p:pic>
        <p:nvPicPr>
          <p:cNvPr id="3077" name="Picture 5" descr="C:\Projects\2337 BSFRF 2019\Growth Pics\20190417_11162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 y="3695700"/>
            <a:ext cx="4114800" cy="30861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Projects\2337 BSFRF 2019\Growth Pics\20190417_10051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2502" y="3695700"/>
            <a:ext cx="4114800" cy="30861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Projects\2337 BSFRF 2019\Growth Pics\20190412_130318.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2011679" y="1292351"/>
            <a:ext cx="2926080" cy="2194561"/>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Projects\2337 BSFRF 2019\Growth Pics\20190417_132523.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5400000">
            <a:off x="4297680" y="1292352"/>
            <a:ext cx="2926080" cy="219456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Projects\2337 BSFRF 2019\Growth Pics\IMG-20190412-WA0005.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37248" y="920496"/>
            <a:ext cx="2194560" cy="2926080"/>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Projects\2337 BSFRF 2019\Growth Pics\IMG-20190417-WA000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200" y="920496"/>
            <a:ext cx="2194560" cy="2926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40466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Projects\2162 BSFRF 2013\RKC Survey Data\Kyle - HMB\6 Survey Pics\DSCN0136.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800219"/>
          </a:xfrm>
          <a:prstGeom prst="rect">
            <a:avLst/>
          </a:prstGeom>
          <a:noFill/>
        </p:spPr>
        <p:txBody>
          <a:bodyPr wrap="square" rtlCol="0">
            <a:spAutoFit/>
          </a:bodyPr>
          <a:lstStyle/>
          <a:p>
            <a:pPr algn="ctr"/>
            <a:r>
              <a:rPr lang="en-US" sz="4600" dirty="0" smtClean="0"/>
              <a:t>Movement Research – Tagging Crabs</a:t>
            </a:r>
          </a:p>
        </p:txBody>
      </p:sp>
      <p:sp>
        <p:nvSpPr>
          <p:cNvPr id="8" name="TextBox 7"/>
          <p:cNvSpPr txBox="1"/>
          <p:nvPr/>
        </p:nvSpPr>
        <p:spPr>
          <a:xfrm>
            <a:off x="228600" y="1524000"/>
            <a:ext cx="8695714" cy="1938992"/>
          </a:xfrm>
          <a:prstGeom prst="rect">
            <a:avLst/>
          </a:prstGeom>
          <a:noFill/>
        </p:spPr>
        <p:txBody>
          <a:bodyPr wrap="none" rtlCol="0">
            <a:spAutoFit/>
          </a:bodyPr>
          <a:lstStyle/>
          <a:p>
            <a:pPr marL="285750" indent="-285750">
              <a:buFont typeface="Arial" panose="020B0604020202020204" pitchFamily="34" charset="0"/>
              <a:buChar char="•"/>
            </a:pPr>
            <a:r>
              <a:rPr lang="en-US" sz="3000" dirty="0" smtClean="0"/>
              <a:t>Traditional Approach – Current Tech/Focused Project</a:t>
            </a:r>
          </a:p>
          <a:p>
            <a:pPr marL="742950" lvl="1" indent="-285750">
              <a:buFont typeface="Arial" panose="020B0604020202020204" pitchFamily="34" charset="0"/>
              <a:buChar char="•"/>
            </a:pPr>
            <a:r>
              <a:rPr lang="en-US" sz="3000" dirty="0" smtClean="0"/>
              <a:t>Balancing effort on tags released and recovered</a:t>
            </a:r>
          </a:p>
          <a:p>
            <a:pPr marL="742950" lvl="1" indent="-285750">
              <a:buFont typeface="Arial" panose="020B0604020202020204" pitchFamily="34" charset="0"/>
              <a:buChar char="•"/>
            </a:pPr>
            <a:r>
              <a:rPr lang="en-US" sz="3000" dirty="0" smtClean="0"/>
              <a:t>Overcoming challenges of low recovery</a:t>
            </a:r>
          </a:p>
          <a:p>
            <a:pPr marL="742950" lvl="1" indent="-285750">
              <a:buFont typeface="Arial" panose="020B0604020202020204" pitchFamily="34" charset="0"/>
              <a:buChar char="•"/>
            </a:pPr>
            <a:r>
              <a:rPr lang="en-US" sz="3000" dirty="0" smtClean="0"/>
              <a:t>Leveraging existing resources and tech</a:t>
            </a:r>
            <a:endParaRPr lang="en-US" sz="3000" dirty="0"/>
          </a:p>
        </p:txBody>
      </p:sp>
      <p:sp>
        <p:nvSpPr>
          <p:cNvPr id="9" name="TextBox 8"/>
          <p:cNvSpPr txBox="1"/>
          <p:nvPr/>
        </p:nvSpPr>
        <p:spPr>
          <a:xfrm>
            <a:off x="228600" y="3928408"/>
            <a:ext cx="9067034" cy="2400657"/>
          </a:xfrm>
          <a:prstGeom prst="rect">
            <a:avLst/>
          </a:prstGeom>
          <a:noFill/>
        </p:spPr>
        <p:txBody>
          <a:bodyPr wrap="none" rtlCol="0">
            <a:spAutoFit/>
          </a:bodyPr>
          <a:lstStyle/>
          <a:p>
            <a:pPr marL="285750" indent="-285750">
              <a:buFont typeface="Arial" panose="020B0604020202020204" pitchFamily="34" charset="0"/>
              <a:buChar char="•"/>
            </a:pPr>
            <a:r>
              <a:rPr lang="en-US" sz="3000" dirty="0" smtClean="0"/>
              <a:t>New Approach – Tags R&amp;D, Acoustics /Focused Project</a:t>
            </a:r>
          </a:p>
          <a:p>
            <a:pPr marL="742950" lvl="1" indent="-285750">
              <a:buFont typeface="Arial" panose="020B0604020202020204" pitchFamily="34" charset="0"/>
              <a:buChar char="•"/>
            </a:pPr>
            <a:r>
              <a:rPr lang="en-US" sz="3000" dirty="0" smtClean="0"/>
              <a:t>Focusing on acoustic tech for maximizing “recovery”</a:t>
            </a:r>
          </a:p>
          <a:p>
            <a:pPr marL="742950" lvl="1" indent="-285750">
              <a:buFont typeface="Arial" panose="020B0604020202020204" pitchFamily="34" charset="0"/>
              <a:buChar char="•"/>
            </a:pPr>
            <a:r>
              <a:rPr lang="en-US" sz="3000" dirty="0" smtClean="0"/>
              <a:t>Getting more than 1 sample “ping” per recovery</a:t>
            </a:r>
            <a:endParaRPr lang="en-US" sz="3000" dirty="0" smtClean="0"/>
          </a:p>
          <a:p>
            <a:pPr marL="742950" lvl="1" indent="-285750">
              <a:buFont typeface="Arial" panose="020B0604020202020204" pitchFamily="34" charset="0"/>
              <a:buChar char="•"/>
            </a:pPr>
            <a:r>
              <a:rPr lang="en-US" sz="3000" dirty="0" smtClean="0"/>
              <a:t>Leveraging existing resources and </a:t>
            </a:r>
            <a:r>
              <a:rPr lang="en-US" sz="3000" dirty="0" smtClean="0"/>
              <a:t>tech</a:t>
            </a:r>
          </a:p>
          <a:p>
            <a:pPr marL="742950" lvl="1" indent="-285750">
              <a:buFont typeface="Arial" panose="020B0604020202020204" pitchFamily="34" charset="0"/>
              <a:buChar char="•"/>
            </a:pPr>
            <a:r>
              <a:rPr lang="en-US" sz="3000" dirty="0" smtClean="0"/>
              <a:t>Multi-year remote sensing methods</a:t>
            </a:r>
            <a:endParaRPr lang="en-US" sz="3000" dirty="0"/>
          </a:p>
        </p:txBody>
      </p:sp>
    </p:spTree>
    <p:extLst>
      <p:ext uri="{BB962C8B-B14F-4D97-AF65-F5344CB8AC3E}">
        <p14:creationId xmlns:p14="http://schemas.microsoft.com/office/powerpoint/2010/main" val="37552503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Projects\2162 BSFRF 2013\RKC Survey Data\Kyle - HMB\6 Survey Pics\DSCN0136.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800219"/>
          </a:xfrm>
          <a:prstGeom prst="rect">
            <a:avLst/>
          </a:prstGeom>
          <a:noFill/>
        </p:spPr>
        <p:txBody>
          <a:bodyPr wrap="square" rtlCol="0">
            <a:spAutoFit/>
          </a:bodyPr>
          <a:lstStyle/>
          <a:p>
            <a:pPr algn="ctr"/>
            <a:r>
              <a:rPr lang="en-US" sz="4600" dirty="0" smtClean="0"/>
              <a:t>Movement Research – Tagging Crabs</a:t>
            </a:r>
          </a:p>
        </p:txBody>
      </p:sp>
      <p:sp>
        <p:nvSpPr>
          <p:cNvPr id="8" name="TextBox 7"/>
          <p:cNvSpPr txBox="1"/>
          <p:nvPr/>
        </p:nvSpPr>
        <p:spPr>
          <a:xfrm>
            <a:off x="228600" y="1143000"/>
            <a:ext cx="8695714" cy="2400657"/>
          </a:xfrm>
          <a:prstGeom prst="rect">
            <a:avLst/>
          </a:prstGeom>
          <a:noFill/>
        </p:spPr>
        <p:txBody>
          <a:bodyPr wrap="none" rtlCol="0">
            <a:spAutoFit/>
          </a:bodyPr>
          <a:lstStyle/>
          <a:p>
            <a:pPr marL="285750" indent="-285750">
              <a:buFont typeface="Arial" panose="020B0604020202020204" pitchFamily="34" charset="0"/>
              <a:buChar char="•"/>
            </a:pPr>
            <a:r>
              <a:rPr lang="en-US" sz="3000" dirty="0" smtClean="0"/>
              <a:t>Traditional Approach – Current Tech/Focused Project</a:t>
            </a:r>
          </a:p>
          <a:p>
            <a:pPr marL="742950" lvl="1" indent="-285750">
              <a:buFont typeface="Arial" panose="020B0604020202020204" pitchFamily="34" charset="0"/>
              <a:buChar char="•"/>
            </a:pPr>
            <a:r>
              <a:rPr lang="en-US" sz="3000" dirty="0" smtClean="0"/>
              <a:t>Balancing effort on tags released and recovered</a:t>
            </a:r>
          </a:p>
          <a:p>
            <a:pPr marL="742950" lvl="1" indent="-285750">
              <a:buFont typeface="Arial" panose="020B0604020202020204" pitchFamily="34" charset="0"/>
              <a:buChar char="•"/>
            </a:pPr>
            <a:r>
              <a:rPr lang="en-US" sz="3000" dirty="0" smtClean="0"/>
              <a:t>Overcoming challenges of low recovery</a:t>
            </a:r>
          </a:p>
          <a:p>
            <a:pPr marL="742950" lvl="1" indent="-285750">
              <a:buFont typeface="Arial" panose="020B0604020202020204" pitchFamily="34" charset="0"/>
              <a:buChar char="•"/>
            </a:pPr>
            <a:r>
              <a:rPr lang="en-US" sz="3000" dirty="0" smtClean="0"/>
              <a:t>Leveraging existing resources and tech</a:t>
            </a:r>
          </a:p>
          <a:p>
            <a:pPr marL="742950" lvl="1" indent="-285750">
              <a:buFont typeface="Arial" panose="020B0604020202020204" pitchFamily="34" charset="0"/>
              <a:buChar char="•"/>
            </a:pPr>
            <a:r>
              <a:rPr lang="en-US" sz="3000" dirty="0"/>
              <a:t>L</a:t>
            </a:r>
            <a:r>
              <a:rPr lang="en-US" sz="3000" dirty="0" smtClean="0"/>
              <a:t>imited scale but potentially high impact results</a:t>
            </a:r>
            <a:endParaRPr lang="en-US" sz="3000" dirty="0"/>
          </a:p>
        </p:txBody>
      </p:sp>
      <p:pic>
        <p:nvPicPr>
          <p:cNvPr id="7" name="Picture 6" descr="V:\BSAI King Crab\SPECIAL PROJECTS\TannerTaggingPilotProject\Maps\2017 and 2018 Tanner tagging effort.png"/>
          <p:cNvPicPr/>
          <p:nvPr/>
        </p:nvPicPr>
        <p:blipFill rotWithShape="1">
          <a:blip r:embed="rId5" cstate="print">
            <a:extLst>
              <a:ext uri="{28A0092B-C50C-407E-A947-70E740481C1C}">
                <a14:useLocalDpi xmlns:a14="http://schemas.microsoft.com/office/drawing/2010/main" val="0"/>
              </a:ext>
            </a:extLst>
          </a:blip>
          <a:srcRect l="13880" t="11074" r="6567" b="9631"/>
          <a:stretch/>
        </p:blipFill>
        <p:spPr bwMode="auto">
          <a:xfrm>
            <a:off x="4952999" y="3581400"/>
            <a:ext cx="4012803" cy="3085743"/>
          </a:xfrm>
          <a:prstGeom prst="rect">
            <a:avLst/>
          </a:prstGeom>
          <a:noFill/>
          <a:ln>
            <a:noFill/>
          </a:ln>
          <a:extLst>
            <a:ext uri="{53640926-AAD7-44D8-BBD7-CCE9431645EC}">
              <a14:shadowObscured xmlns:a14="http://schemas.microsoft.com/office/drawing/2010/main"/>
            </a:ext>
          </a:extLst>
        </p:spPr>
      </p:pic>
      <p:pic>
        <p:nvPicPr>
          <p:cNvPr id="7169" name="Picture 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200" y="3581400"/>
            <a:ext cx="4113864" cy="3090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123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69"/>
                                        </p:tgtEl>
                                        <p:attrNameLst>
                                          <p:attrName>style.visibility</p:attrName>
                                        </p:attrNameLst>
                                      </p:cBhvr>
                                      <p:to>
                                        <p:strVal val="visible"/>
                                      </p:to>
                                    </p:set>
                                    <p:animEffect transition="in" filter="fade">
                                      <p:cBhvr>
                                        <p:cTn id="7" dur="250"/>
                                        <p:tgtEl>
                                          <p:spTgt spid="71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Projects\2162 BSFRF 2013\RKC Survey Data\Kyle - HMB\6 Survey Pics\DSCN0136.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0" y="0"/>
            <a:ext cx="9269821" cy="69523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152400"/>
            <a:ext cx="8991600" cy="800219"/>
          </a:xfrm>
          <a:prstGeom prst="rect">
            <a:avLst/>
          </a:prstGeom>
          <a:noFill/>
        </p:spPr>
        <p:txBody>
          <a:bodyPr wrap="square" rtlCol="0">
            <a:spAutoFit/>
          </a:bodyPr>
          <a:lstStyle/>
          <a:p>
            <a:pPr algn="ctr"/>
            <a:r>
              <a:rPr lang="en-US" sz="4600" dirty="0" smtClean="0"/>
              <a:t>Movement Research – Tagging Crabs</a:t>
            </a:r>
          </a:p>
        </p:txBody>
      </p:sp>
      <p:sp>
        <p:nvSpPr>
          <p:cNvPr id="9" name="TextBox 8"/>
          <p:cNvSpPr txBox="1"/>
          <p:nvPr/>
        </p:nvSpPr>
        <p:spPr>
          <a:xfrm>
            <a:off x="247448" y="1143000"/>
            <a:ext cx="9048952" cy="1938992"/>
          </a:xfrm>
          <a:prstGeom prst="rect">
            <a:avLst/>
          </a:prstGeom>
          <a:noFill/>
        </p:spPr>
        <p:txBody>
          <a:bodyPr wrap="none" rtlCol="0">
            <a:spAutoFit/>
          </a:bodyPr>
          <a:lstStyle/>
          <a:p>
            <a:pPr marL="285750" indent="-285750">
              <a:buFont typeface="Arial" panose="020B0604020202020204" pitchFamily="34" charset="0"/>
              <a:buChar char="•"/>
            </a:pPr>
            <a:r>
              <a:rPr lang="en-US" sz="3000" dirty="0" smtClean="0"/>
              <a:t>New Approach – Tags R&amp;D, Acoustics /Focused Project</a:t>
            </a:r>
          </a:p>
          <a:p>
            <a:pPr marL="742950" lvl="1" indent="-285750">
              <a:buFont typeface="Arial" panose="020B0604020202020204" pitchFamily="34" charset="0"/>
              <a:buChar char="•"/>
            </a:pPr>
            <a:r>
              <a:rPr lang="en-US" sz="3000" dirty="0" smtClean="0"/>
              <a:t>Focusing on acoustic tech for maximizing “recovery”</a:t>
            </a:r>
          </a:p>
          <a:p>
            <a:pPr marL="742950" lvl="1" indent="-285750">
              <a:buFont typeface="Arial" panose="020B0604020202020204" pitchFamily="34" charset="0"/>
              <a:buChar char="•"/>
            </a:pPr>
            <a:r>
              <a:rPr lang="en-US" sz="3000" dirty="0" smtClean="0"/>
              <a:t>Overcoming challenges of low recovery</a:t>
            </a:r>
          </a:p>
          <a:p>
            <a:pPr marL="742950" lvl="1" indent="-285750">
              <a:buFont typeface="Arial" panose="020B0604020202020204" pitchFamily="34" charset="0"/>
              <a:buChar char="•"/>
            </a:pPr>
            <a:r>
              <a:rPr lang="en-US" sz="3000" dirty="0" smtClean="0"/>
              <a:t>Leveraging existing resources and tech</a:t>
            </a:r>
            <a:endParaRPr lang="en-US" sz="3000" dirty="0"/>
          </a:p>
        </p:txBody>
      </p:sp>
      <p:pic>
        <p:nvPicPr>
          <p:cNvPr id="7" name="Picture 2" descr="Image result for sail dron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7447" y="3089080"/>
            <a:ext cx="4865653" cy="3247729"/>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Related 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0200" y="1257915"/>
            <a:ext cx="3562350" cy="5078894"/>
          </a:xfrm>
          <a:prstGeom prst="rect">
            <a:avLst/>
          </a:prstGeom>
          <a:noFill/>
          <a:ln w="12700">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123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25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339</TotalTime>
  <Words>937</Words>
  <Application>Microsoft Office PowerPoint</Application>
  <PresentationFormat>On-screen Show (4:3)</PresentationFormat>
  <Paragraphs>188</Paragraphs>
  <Slides>28</Slides>
  <Notes>15</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Tanner Crab MSE Update </vt:lpstr>
      <vt:lpstr>Schedule </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dc:creator>
  <cp:lastModifiedBy>Scott</cp:lastModifiedBy>
  <cp:revision>31</cp:revision>
  <dcterms:created xsi:type="dcterms:W3CDTF">2019-04-30T15:11:08Z</dcterms:created>
  <dcterms:modified xsi:type="dcterms:W3CDTF">2019-05-01T00:16:11Z</dcterms:modified>
</cp:coreProperties>
</file>