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7" r:id="rId2"/>
    <p:sldId id="258" r:id="rId3"/>
    <p:sldId id="256" r:id="rId4"/>
    <p:sldId id="259" r:id="rId5"/>
    <p:sldId id="260" r:id="rId6"/>
    <p:sldId id="261" r:id="rId7"/>
    <p:sldId id="263" r:id="rId8"/>
    <p:sldId id="264" r:id="rId9"/>
    <p:sldId id="265" r:id="rId10"/>
    <p:sldId id="262" r:id="rId11"/>
    <p:sldId id="266" r:id="rId12"/>
    <p:sldId id="282" r:id="rId13"/>
    <p:sldId id="281" r:id="rId14"/>
    <p:sldId id="267" r:id="rId15"/>
    <p:sldId id="268" r:id="rId16"/>
    <p:sldId id="269" r:id="rId17"/>
    <p:sldId id="270" r:id="rId18"/>
    <p:sldId id="271" r:id="rId19"/>
    <p:sldId id="272" r:id="rId20"/>
    <p:sldId id="273" r:id="rId21"/>
    <p:sldId id="274" r:id="rId22"/>
    <p:sldId id="275" r:id="rId23"/>
    <p:sldId id="277" r:id="rId24"/>
    <p:sldId id="276" r:id="rId25"/>
    <p:sldId id="280" r:id="rId26"/>
    <p:sldId id="279" r:id="rId27"/>
    <p:sldId id="278" r:id="rId28"/>
    <p:sldId id="283"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99" autoAdjust="0"/>
    <p:restoredTop sz="94660"/>
  </p:normalViewPr>
  <p:slideViewPr>
    <p:cSldViewPr>
      <p:cViewPr>
        <p:scale>
          <a:sx n="90" d="100"/>
          <a:sy n="90" d="100"/>
        </p:scale>
        <p:origin x="-2160" y="-46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11D8A6-3880-4E3D-A47C-84392AFAFEBF}" type="doc">
      <dgm:prSet loTypeId="urn:microsoft.com/office/officeart/2016/7/layout/BasicTimeline" loCatId="process" qsTypeId="urn:microsoft.com/office/officeart/2005/8/quickstyle/simple5" qsCatId="simple" csTypeId="urn:microsoft.com/office/officeart/2005/8/colors/colorful5" csCatId="colorful" phldr="1"/>
      <dgm:spPr/>
      <dgm:t>
        <a:bodyPr/>
        <a:lstStyle/>
        <a:p>
          <a:endParaRPr lang="en-US"/>
        </a:p>
      </dgm:t>
    </dgm:pt>
    <dgm:pt modelId="{4F38AC32-1E0A-40B9-B831-C49EEC438AC6}">
      <dgm:prSet/>
      <dgm:spPr/>
      <dgm:t>
        <a:bodyPr/>
        <a:lstStyle/>
        <a:p>
          <a:pPr>
            <a:defRPr b="1"/>
          </a:pPr>
          <a:r>
            <a:rPr lang="en-US"/>
            <a:t>Winter 2019</a:t>
          </a:r>
        </a:p>
      </dgm:t>
    </dgm:pt>
    <dgm:pt modelId="{CA50D73F-C50E-4DAC-BEE1-3D3949A71127}" type="parTrans" cxnId="{46C64D97-56F6-4ED3-ABE6-FF17B2109CEB}">
      <dgm:prSet/>
      <dgm:spPr/>
      <dgm:t>
        <a:bodyPr/>
        <a:lstStyle/>
        <a:p>
          <a:endParaRPr lang="en-US"/>
        </a:p>
      </dgm:t>
    </dgm:pt>
    <dgm:pt modelId="{C0177549-5A72-4D8B-9B63-D6F8C8F21EB1}" type="sibTrans" cxnId="{46C64D97-56F6-4ED3-ABE6-FF17B2109CEB}">
      <dgm:prSet/>
      <dgm:spPr/>
      <dgm:t>
        <a:bodyPr/>
        <a:lstStyle/>
        <a:p>
          <a:endParaRPr lang="en-US"/>
        </a:p>
      </dgm:t>
    </dgm:pt>
    <dgm:pt modelId="{D300A819-E74D-4958-8FEE-DE4CD417300A}">
      <dgm:prSet/>
      <dgm:spPr>
        <a:ln w="38100"/>
      </dgm:spPr>
      <dgm:t>
        <a:bodyPr/>
        <a:lstStyle/>
        <a:p>
          <a:r>
            <a:rPr lang="en-US"/>
            <a:t>Update Operating Model and Run Simulations</a:t>
          </a:r>
        </a:p>
      </dgm:t>
    </dgm:pt>
    <dgm:pt modelId="{8CE08AF8-272F-4CAD-9ECE-00D352BCA671}" type="parTrans" cxnId="{14A9E519-0E39-4FBA-A196-731D622E6A49}">
      <dgm:prSet/>
      <dgm:spPr/>
      <dgm:t>
        <a:bodyPr/>
        <a:lstStyle/>
        <a:p>
          <a:endParaRPr lang="en-US"/>
        </a:p>
      </dgm:t>
    </dgm:pt>
    <dgm:pt modelId="{E8DFCFEF-8FA8-491A-AB75-069C39EFF147}" type="sibTrans" cxnId="{14A9E519-0E39-4FBA-A196-731D622E6A49}">
      <dgm:prSet/>
      <dgm:spPr/>
      <dgm:t>
        <a:bodyPr/>
        <a:lstStyle/>
        <a:p>
          <a:endParaRPr lang="en-US"/>
        </a:p>
      </dgm:t>
    </dgm:pt>
    <dgm:pt modelId="{0EF0423E-400D-429D-A5B7-DA7FCF8F9420}">
      <dgm:prSet/>
      <dgm:spPr/>
      <dgm:t>
        <a:bodyPr/>
        <a:lstStyle/>
        <a:p>
          <a:pPr>
            <a:defRPr b="1"/>
          </a:pPr>
          <a:r>
            <a:rPr lang="en-US"/>
            <a:t>Spring 2019</a:t>
          </a:r>
        </a:p>
      </dgm:t>
    </dgm:pt>
    <dgm:pt modelId="{3E27CE9E-C835-4125-943C-7C5A7B66E24C}" type="parTrans" cxnId="{4DD30A30-4772-472D-AC08-E2BCCB3E59F6}">
      <dgm:prSet/>
      <dgm:spPr/>
      <dgm:t>
        <a:bodyPr/>
        <a:lstStyle/>
        <a:p>
          <a:endParaRPr lang="en-US"/>
        </a:p>
      </dgm:t>
    </dgm:pt>
    <dgm:pt modelId="{E80C3A81-93D4-4A36-8701-7BBC6028206F}" type="sibTrans" cxnId="{4DD30A30-4772-472D-AC08-E2BCCB3E59F6}">
      <dgm:prSet/>
      <dgm:spPr/>
      <dgm:t>
        <a:bodyPr/>
        <a:lstStyle/>
        <a:p>
          <a:endParaRPr lang="en-US"/>
        </a:p>
      </dgm:t>
    </dgm:pt>
    <dgm:pt modelId="{8AF81C9C-BDC7-43D0-B9EA-4B2A1A203EA0}">
      <dgm:prSet/>
      <dgm:spPr>
        <a:ln w="38100"/>
      </dgm:spPr>
      <dgm:t>
        <a:bodyPr/>
        <a:lstStyle/>
        <a:p>
          <a:r>
            <a:rPr lang="en-US"/>
            <a:t>Analysis and Preliminary Results and Write Up</a:t>
          </a:r>
        </a:p>
      </dgm:t>
    </dgm:pt>
    <dgm:pt modelId="{343EA26C-2C0C-4569-9DE5-2B2A1E4E0ED6}" type="parTrans" cxnId="{FC0BE625-D533-4B00-A1E8-13B8A820FD7A}">
      <dgm:prSet/>
      <dgm:spPr/>
      <dgm:t>
        <a:bodyPr/>
        <a:lstStyle/>
        <a:p>
          <a:endParaRPr lang="en-US"/>
        </a:p>
      </dgm:t>
    </dgm:pt>
    <dgm:pt modelId="{33D47ABA-3E6E-448A-AE30-4287C3082821}" type="sibTrans" cxnId="{FC0BE625-D533-4B00-A1E8-13B8A820FD7A}">
      <dgm:prSet/>
      <dgm:spPr/>
      <dgm:t>
        <a:bodyPr/>
        <a:lstStyle/>
        <a:p>
          <a:endParaRPr lang="en-US"/>
        </a:p>
      </dgm:t>
    </dgm:pt>
    <dgm:pt modelId="{CF801F8A-8FAB-4196-8458-FEBEE2E179D7}">
      <dgm:prSet/>
      <dgm:spPr/>
      <dgm:t>
        <a:bodyPr/>
        <a:lstStyle/>
        <a:p>
          <a:pPr>
            <a:defRPr b="1"/>
          </a:pPr>
          <a:r>
            <a:rPr lang="en-US"/>
            <a:t>Apr. 2019</a:t>
          </a:r>
        </a:p>
      </dgm:t>
    </dgm:pt>
    <dgm:pt modelId="{9C0E92D5-11DF-48C1-84BD-0C6BC0596ACC}" type="parTrans" cxnId="{067093D2-B356-4AA3-985C-AA0115EC05A0}">
      <dgm:prSet/>
      <dgm:spPr/>
      <dgm:t>
        <a:bodyPr/>
        <a:lstStyle/>
        <a:p>
          <a:endParaRPr lang="en-US"/>
        </a:p>
      </dgm:t>
    </dgm:pt>
    <dgm:pt modelId="{4B63FA13-BAC8-4CDD-A312-FAEF247435FC}" type="sibTrans" cxnId="{067093D2-B356-4AA3-985C-AA0115EC05A0}">
      <dgm:prSet/>
      <dgm:spPr/>
      <dgm:t>
        <a:bodyPr/>
        <a:lstStyle/>
        <a:p>
          <a:endParaRPr lang="en-US"/>
        </a:p>
      </dgm:t>
    </dgm:pt>
    <dgm:pt modelId="{B38F5B73-D7B5-407A-B811-A46B88C495B3}">
      <dgm:prSet/>
      <dgm:spPr>
        <a:ln w="38100"/>
      </dgm:spPr>
      <dgm:t>
        <a:bodyPr/>
        <a:lstStyle/>
        <a:p>
          <a:r>
            <a:rPr lang="en-US" dirty="0"/>
            <a:t>Framework Place Holder for Board of Fish </a:t>
          </a:r>
        </a:p>
      </dgm:t>
    </dgm:pt>
    <dgm:pt modelId="{49CC49A0-98C5-4DFC-BC3F-A34C210FDB77}" type="parTrans" cxnId="{D90A6F65-D2BD-449E-8CF2-980949F15BF0}">
      <dgm:prSet/>
      <dgm:spPr/>
      <dgm:t>
        <a:bodyPr/>
        <a:lstStyle/>
        <a:p>
          <a:endParaRPr lang="en-US"/>
        </a:p>
      </dgm:t>
    </dgm:pt>
    <dgm:pt modelId="{47D195B5-5FE7-47B4-AE13-734030F62122}" type="sibTrans" cxnId="{D90A6F65-D2BD-449E-8CF2-980949F15BF0}">
      <dgm:prSet/>
      <dgm:spPr/>
      <dgm:t>
        <a:bodyPr/>
        <a:lstStyle/>
        <a:p>
          <a:endParaRPr lang="en-US"/>
        </a:p>
      </dgm:t>
    </dgm:pt>
    <dgm:pt modelId="{E8126489-4A25-4774-B838-0ABB021511C0}">
      <dgm:prSet/>
      <dgm:spPr/>
      <dgm:t>
        <a:bodyPr/>
        <a:lstStyle/>
        <a:p>
          <a:pPr>
            <a:defRPr b="1"/>
          </a:pPr>
          <a:r>
            <a:rPr lang="en-US"/>
            <a:t>Sep. 2019</a:t>
          </a:r>
        </a:p>
      </dgm:t>
    </dgm:pt>
    <dgm:pt modelId="{B468BB3B-EF27-4518-B9F8-49BDBFF81933}" type="parTrans" cxnId="{DFDFEA27-D70B-4DC0-B389-0239390F5BBF}">
      <dgm:prSet/>
      <dgm:spPr/>
      <dgm:t>
        <a:bodyPr/>
        <a:lstStyle/>
        <a:p>
          <a:endParaRPr lang="en-US"/>
        </a:p>
      </dgm:t>
    </dgm:pt>
    <dgm:pt modelId="{A6B2A362-2403-4DC7-8FA0-B287F9198A9E}" type="sibTrans" cxnId="{DFDFEA27-D70B-4DC0-B389-0239390F5BBF}">
      <dgm:prSet/>
      <dgm:spPr/>
      <dgm:t>
        <a:bodyPr/>
        <a:lstStyle/>
        <a:p>
          <a:endParaRPr lang="en-US"/>
        </a:p>
      </dgm:t>
    </dgm:pt>
    <dgm:pt modelId="{9F820DA8-136A-4312-AF03-375D4BACCB1E}">
      <dgm:prSet/>
      <dgm:spPr>
        <a:ln w="38100"/>
      </dgm:spPr>
      <dgm:t>
        <a:bodyPr/>
        <a:lstStyle/>
        <a:p>
          <a:r>
            <a:rPr lang="en-US"/>
            <a:t>Presentation of Results to ADFG and CPT</a:t>
          </a:r>
        </a:p>
      </dgm:t>
    </dgm:pt>
    <dgm:pt modelId="{4DC291EB-145F-4ED1-ABB3-50A10DA8EBFE}" type="parTrans" cxnId="{4046E521-68AB-4AD3-82E9-4625221A069F}">
      <dgm:prSet/>
      <dgm:spPr/>
      <dgm:t>
        <a:bodyPr/>
        <a:lstStyle/>
        <a:p>
          <a:endParaRPr lang="en-US"/>
        </a:p>
      </dgm:t>
    </dgm:pt>
    <dgm:pt modelId="{C01015E4-D4A3-48BA-B7B3-BBF9CB4835A1}" type="sibTrans" cxnId="{4046E521-68AB-4AD3-82E9-4625221A069F}">
      <dgm:prSet/>
      <dgm:spPr/>
      <dgm:t>
        <a:bodyPr/>
        <a:lstStyle/>
        <a:p>
          <a:endParaRPr lang="en-US"/>
        </a:p>
      </dgm:t>
    </dgm:pt>
    <dgm:pt modelId="{212D582C-CC12-4C1E-8DF7-1129B25B71FA}">
      <dgm:prSet/>
      <dgm:spPr/>
      <dgm:t>
        <a:bodyPr/>
        <a:lstStyle/>
        <a:p>
          <a:pPr>
            <a:defRPr b="1"/>
          </a:pPr>
          <a:r>
            <a:rPr lang="en-US"/>
            <a:t>Sep. 2019</a:t>
          </a:r>
        </a:p>
      </dgm:t>
    </dgm:pt>
    <dgm:pt modelId="{C071B057-5575-49A0-A456-A2A8A007A894}" type="parTrans" cxnId="{79716914-DCE0-4A5A-A833-4011842F0109}">
      <dgm:prSet/>
      <dgm:spPr/>
      <dgm:t>
        <a:bodyPr/>
        <a:lstStyle/>
        <a:p>
          <a:endParaRPr lang="en-US"/>
        </a:p>
      </dgm:t>
    </dgm:pt>
    <dgm:pt modelId="{5964945A-E7F8-47DF-BF7F-A88BA77F24E9}" type="sibTrans" cxnId="{79716914-DCE0-4A5A-A833-4011842F0109}">
      <dgm:prSet/>
      <dgm:spPr/>
      <dgm:t>
        <a:bodyPr/>
        <a:lstStyle/>
        <a:p>
          <a:endParaRPr lang="en-US"/>
        </a:p>
      </dgm:t>
    </dgm:pt>
    <dgm:pt modelId="{F107A0D2-D97D-42EF-825D-B448275E8621}">
      <dgm:prSet/>
      <dgm:spPr>
        <a:ln w="38100"/>
      </dgm:spPr>
      <dgm:t>
        <a:bodyPr/>
        <a:lstStyle/>
        <a:p>
          <a:r>
            <a:rPr lang="en-US"/>
            <a:t>White Paper Full Draft</a:t>
          </a:r>
        </a:p>
      </dgm:t>
    </dgm:pt>
    <dgm:pt modelId="{5D8154C2-2B84-42B9-901F-30C3C4E56F25}" type="parTrans" cxnId="{8073AC43-F771-40BE-97F1-4DBE3B4C8CEE}">
      <dgm:prSet/>
      <dgm:spPr/>
      <dgm:t>
        <a:bodyPr/>
        <a:lstStyle/>
        <a:p>
          <a:endParaRPr lang="en-US"/>
        </a:p>
      </dgm:t>
    </dgm:pt>
    <dgm:pt modelId="{4A089A16-DE37-4880-B6FC-0ED91D6CE5E2}" type="sibTrans" cxnId="{8073AC43-F771-40BE-97F1-4DBE3B4C8CEE}">
      <dgm:prSet/>
      <dgm:spPr/>
      <dgm:t>
        <a:bodyPr/>
        <a:lstStyle/>
        <a:p>
          <a:endParaRPr lang="en-US"/>
        </a:p>
      </dgm:t>
    </dgm:pt>
    <dgm:pt modelId="{A7E55D5F-4B07-4223-AEA8-2223CCE5B8F4}">
      <dgm:prSet/>
      <dgm:spPr/>
      <dgm:t>
        <a:bodyPr/>
        <a:lstStyle/>
        <a:p>
          <a:pPr>
            <a:defRPr b="1"/>
          </a:pPr>
          <a:r>
            <a:rPr lang="en-US"/>
            <a:t>Mar. 2020</a:t>
          </a:r>
        </a:p>
      </dgm:t>
    </dgm:pt>
    <dgm:pt modelId="{8C32BE6A-4FA5-4A3A-AFC7-6C9D5ED71062}" type="parTrans" cxnId="{30D70638-2D03-4EBA-BB23-E88A1D4E9F4A}">
      <dgm:prSet/>
      <dgm:spPr/>
      <dgm:t>
        <a:bodyPr/>
        <a:lstStyle/>
        <a:p>
          <a:endParaRPr lang="en-US"/>
        </a:p>
      </dgm:t>
    </dgm:pt>
    <dgm:pt modelId="{32A95CCF-AFAC-4BF1-B20A-E24E6B2C2F94}" type="sibTrans" cxnId="{30D70638-2D03-4EBA-BB23-E88A1D4E9F4A}">
      <dgm:prSet/>
      <dgm:spPr/>
      <dgm:t>
        <a:bodyPr/>
        <a:lstStyle/>
        <a:p>
          <a:endParaRPr lang="en-US"/>
        </a:p>
      </dgm:t>
    </dgm:pt>
    <dgm:pt modelId="{52E20ADE-2C38-42A7-8E15-02BBDD14B411}">
      <dgm:prSet/>
      <dgm:spPr>
        <a:ln w="38100"/>
      </dgm:spPr>
      <dgm:t>
        <a:bodyPr/>
        <a:lstStyle/>
        <a:p>
          <a:r>
            <a:rPr lang="en-US" dirty="0"/>
            <a:t>Selected HCR Presented to Board of Fish </a:t>
          </a:r>
        </a:p>
      </dgm:t>
    </dgm:pt>
    <dgm:pt modelId="{D0F720CC-F9B8-4A87-85EF-6390BCEE4506}" type="parTrans" cxnId="{8BBE14E9-1CCE-4671-9126-31793B111934}">
      <dgm:prSet/>
      <dgm:spPr/>
      <dgm:t>
        <a:bodyPr/>
        <a:lstStyle/>
        <a:p>
          <a:endParaRPr lang="en-US"/>
        </a:p>
      </dgm:t>
    </dgm:pt>
    <dgm:pt modelId="{E8E05D3C-EF59-40B1-BD0A-39969125A418}" type="sibTrans" cxnId="{8BBE14E9-1CCE-4671-9126-31793B111934}">
      <dgm:prSet/>
      <dgm:spPr/>
      <dgm:t>
        <a:bodyPr/>
        <a:lstStyle/>
        <a:p>
          <a:endParaRPr lang="en-US"/>
        </a:p>
      </dgm:t>
    </dgm:pt>
    <dgm:pt modelId="{6E4F85BA-7F0B-4631-B088-5158DFD0A73C}" type="pres">
      <dgm:prSet presAssocID="{1911D8A6-3880-4E3D-A47C-84392AFAFEBF}" presName="root" presStyleCnt="0">
        <dgm:presLayoutVars>
          <dgm:chMax/>
          <dgm:chPref/>
          <dgm:animLvl val="lvl"/>
        </dgm:presLayoutVars>
      </dgm:prSet>
      <dgm:spPr/>
      <dgm:t>
        <a:bodyPr/>
        <a:lstStyle/>
        <a:p>
          <a:endParaRPr lang="en-US"/>
        </a:p>
      </dgm:t>
    </dgm:pt>
    <dgm:pt modelId="{E9503A75-45C4-4AF1-A207-0CA37047C861}" type="pres">
      <dgm:prSet presAssocID="{1911D8A6-3880-4E3D-A47C-84392AFAFEBF}" presName="divider" presStyleLbl="fgAccFollowNode1" presStyleIdx="0" presStyleCnt="1"/>
      <dgm:spPr>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tailEnd type="triangle" w="lg" len="lg"/>
        </a:ln>
        <a:effectLst/>
      </dgm:spPr>
    </dgm:pt>
    <dgm:pt modelId="{23FC6204-6EA5-4185-937D-20B86CE7CF0B}" type="pres">
      <dgm:prSet presAssocID="{1911D8A6-3880-4E3D-A47C-84392AFAFEBF}" presName="nodes" presStyleCnt="0">
        <dgm:presLayoutVars>
          <dgm:chMax/>
          <dgm:chPref/>
          <dgm:animLvl val="lvl"/>
        </dgm:presLayoutVars>
      </dgm:prSet>
      <dgm:spPr/>
    </dgm:pt>
    <dgm:pt modelId="{67557ADB-4279-413C-A91F-EE30AE2415F2}" type="pres">
      <dgm:prSet presAssocID="{4F38AC32-1E0A-40B9-B831-C49EEC438AC6}" presName="composite" presStyleCnt="0"/>
      <dgm:spPr/>
    </dgm:pt>
    <dgm:pt modelId="{0212C45D-6A0F-4B3E-8447-8F171EEFBC35}" type="pres">
      <dgm:prSet presAssocID="{4F38AC32-1E0A-40B9-B831-C49EEC438AC6}" presName="L1TextContainer" presStyleLbl="revTx" presStyleIdx="0" presStyleCnt="6">
        <dgm:presLayoutVars>
          <dgm:chMax val="1"/>
          <dgm:chPref val="1"/>
          <dgm:bulletEnabled val="1"/>
        </dgm:presLayoutVars>
      </dgm:prSet>
      <dgm:spPr/>
      <dgm:t>
        <a:bodyPr/>
        <a:lstStyle/>
        <a:p>
          <a:endParaRPr lang="en-US"/>
        </a:p>
      </dgm:t>
    </dgm:pt>
    <dgm:pt modelId="{94395EB8-DCEC-4BD8-975D-93C773FBC4C7}" type="pres">
      <dgm:prSet presAssocID="{4F38AC32-1E0A-40B9-B831-C49EEC438AC6}" presName="L2TextContainerWrapper" presStyleCnt="0">
        <dgm:presLayoutVars>
          <dgm:chMax val="0"/>
          <dgm:chPref val="0"/>
          <dgm:bulletEnabled val="1"/>
        </dgm:presLayoutVars>
      </dgm:prSet>
      <dgm:spPr/>
    </dgm:pt>
    <dgm:pt modelId="{16687C78-082E-45F1-A9C2-0391CFA405C2}" type="pres">
      <dgm:prSet presAssocID="{4F38AC32-1E0A-40B9-B831-C49EEC438AC6}" presName="L2TextContainer" presStyleLbl="bgAcc1" presStyleIdx="0" presStyleCnt="6"/>
      <dgm:spPr/>
      <dgm:t>
        <a:bodyPr/>
        <a:lstStyle/>
        <a:p>
          <a:endParaRPr lang="en-US"/>
        </a:p>
      </dgm:t>
    </dgm:pt>
    <dgm:pt modelId="{1CCA0FEA-97F0-4473-8C6A-C047285907C4}" type="pres">
      <dgm:prSet presAssocID="{4F38AC32-1E0A-40B9-B831-C49EEC438AC6}" presName="FlexibleEmptyPlaceHolder" presStyleCnt="0"/>
      <dgm:spPr/>
    </dgm:pt>
    <dgm:pt modelId="{AE5E93FF-7395-4C21-BB38-58ACFC2374A4}" type="pres">
      <dgm:prSet presAssocID="{4F38AC32-1E0A-40B9-B831-C49EEC438AC6}" presName="ConnectLine" presStyleLbl="sibTrans1D1" presStyleIdx="0" presStyleCnt="6"/>
      <dgm:spPr>
        <a:noFill/>
        <a:ln w="38100" cap="flat" cmpd="sng" algn="ctr">
          <a:solidFill>
            <a:schemeClr val="accent5">
              <a:hueOff val="0"/>
              <a:satOff val="0"/>
              <a:lumOff val="0"/>
              <a:alphaOff val="0"/>
            </a:schemeClr>
          </a:solidFill>
          <a:prstDash val="dash"/>
          <a:miter lim="800000"/>
        </a:ln>
        <a:effectLst/>
      </dgm:spPr>
    </dgm:pt>
    <dgm:pt modelId="{1067B621-CB7B-4F73-9729-D30DF75FD6BE}" type="pres">
      <dgm:prSet presAssocID="{4F38AC32-1E0A-40B9-B831-C49EEC438AC6}" presName="ConnectorPoint" presStyleLbl="alignNode1" presStyleIdx="0" presStyleCnt="6"/>
      <dgm:spPr>
        <a:ln w="38100"/>
      </dgm:spPr>
    </dgm:pt>
    <dgm:pt modelId="{97948D1C-2B1E-4493-85A4-9B8342D268BF}" type="pres">
      <dgm:prSet presAssocID="{4F38AC32-1E0A-40B9-B831-C49EEC438AC6}" presName="EmptyPlaceHolder" presStyleCnt="0"/>
      <dgm:spPr/>
    </dgm:pt>
    <dgm:pt modelId="{97FF9DBA-8847-4F49-AEB9-B3CBD2B1FE77}" type="pres">
      <dgm:prSet presAssocID="{C0177549-5A72-4D8B-9B63-D6F8C8F21EB1}" presName="spaceBetweenRectangles" presStyleCnt="0"/>
      <dgm:spPr/>
    </dgm:pt>
    <dgm:pt modelId="{B269F224-F6A8-49E3-BE6E-21BA1996F287}" type="pres">
      <dgm:prSet presAssocID="{0EF0423E-400D-429D-A5B7-DA7FCF8F9420}" presName="composite" presStyleCnt="0"/>
      <dgm:spPr/>
    </dgm:pt>
    <dgm:pt modelId="{7E5BBB38-D032-43B8-A762-719B69163F25}" type="pres">
      <dgm:prSet presAssocID="{0EF0423E-400D-429D-A5B7-DA7FCF8F9420}" presName="L1TextContainer" presStyleLbl="revTx" presStyleIdx="1" presStyleCnt="6">
        <dgm:presLayoutVars>
          <dgm:chMax val="1"/>
          <dgm:chPref val="1"/>
          <dgm:bulletEnabled val="1"/>
        </dgm:presLayoutVars>
      </dgm:prSet>
      <dgm:spPr/>
      <dgm:t>
        <a:bodyPr/>
        <a:lstStyle/>
        <a:p>
          <a:endParaRPr lang="en-US"/>
        </a:p>
      </dgm:t>
    </dgm:pt>
    <dgm:pt modelId="{85A86DC2-9050-4420-823C-CDABB59DDECC}" type="pres">
      <dgm:prSet presAssocID="{0EF0423E-400D-429D-A5B7-DA7FCF8F9420}" presName="L2TextContainerWrapper" presStyleCnt="0">
        <dgm:presLayoutVars>
          <dgm:chMax val="0"/>
          <dgm:chPref val="0"/>
          <dgm:bulletEnabled val="1"/>
        </dgm:presLayoutVars>
      </dgm:prSet>
      <dgm:spPr/>
    </dgm:pt>
    <dgm:pt modelId="{02D8FC0A-E269-4D0F-8D43-A246209403B5}" type="pres">
      <dgm:prSet presAssocID="{0EF0423E-400D-429D-A5B7-DA7FCF8F9420}" presName="L2TextContainer" presStyleLbl="bgAcc1" presStyleIdx="1" presStyleCnt="6"/>
      <dgm:spPr/>
      <dgm:t>
        <a:bodyPr/>
        <a:lstStyle/>
        <a:p>
          <a:endParaRPr lang="en-US"/>
        </a:p>
      </dgm:t>
    </dgm:pt>
    <dgm:pt modelId="{D1F2E0CC-EBF0-41A9-8059-F6B06088AA6D}" type="pres">
      <dgm:prSet presAssocID="{0EF0423E-400D-429D-A5B7-DA7FCF8F9420}" presName="FlexibleEmptyPlaceHolder" presStyleCnt="0"/>
      <dgm:spPr/>
    </dgm:pt>
    <dgm:pt modelId="{75626824-2294-4B7F-BBFF-4B052928BEE7}" type="pres">
      <dgm:prSet presAssocID="{0EF0423E-400D-429D-A5B7-DA7FCF8F9420}" presName="ConnectLine" presStyleLbl="sibTrans1D1" presStyleIdx="1" presStyleCnt="6"/>
      <dgm:spPr>
        <a:noFill/>
        <a:ln w="38100" cap="flat" cmpd="sng" algn="ctr">
          <a:solidFill>
            <a:schemeClr val="accent5">
              <a:hueOff val="-1351709"/>
              <a:satOff val="-3484"/>
              <a:lumOff val="-2353"/>
              <a:alphaOff val="0"/>
            </a:schemeClr>
          </a:solidFill>
          <a:prstDash val="dash"/>
          <a:miter lim="800000"/>
        </a:ln>
        <a:effectLst/>
      </dgm:spPr>
    </dgm:pt>
    <dgm:pt modelId="{9E64E090-3188-4505-9220-77E0CC80CC98}" type="pres">
      <dgm:prSet presAssocID="{0EF0423E-400D-429D-A5B7-DA7FCF8F9420}" presName="ConnectorPoint" presStyleLbl="alignNode1" presStyleIdx="1" presStyleCnt="6"/>
      <dgm:spPr>
        <a:ln w="38100">
          <a:solidFill>
            <a:schemeClr val="tx1"/>
          </a:solidFill>
        </a:ln>
      </dgm:spPr>
    </dgm:pt>
    <dgm:pt modelId="{771B89AA-57EA-4D8C-84BA-0A301E4381A6}" type="pres">
      <dgm:prSet presAssocID="{0EF0423E-400D-429D-A5B7-DA7FCF8F9420}" presName="EmptyPlaceHolder" presStyleCnt="0"/>
      <dgm:spPr/>
    </dgm:pt>
    <dgm:pt modelId="{FB229D20-C1E4-4EA3-86ED-936CBB005C13}" type="pres">
      <dgm:prSet presAssocID="{E80C3A81-93D4-4A36-8701-7BBC6028206F}" presName="spaceBetweenRectangles" presStyleCnt="0"/>
      <dgm:spPr/>
    </dgm:pt>
    <dgm:pt modelId="{85211947-7D0A-4040-87FF-3CB1BB7C2D8A}" type="pres">
      <dgm:prSet presAssocID="{CF801F8A-8FAB-4196-8458-FEBEE2E179D7}" presName="composite" presStyleCnt="0"/>
      <dgm:spPr/>
    </dgm:pt>
    <dgm:pt modelId="{5BD70B5B-B9B4-49C2-B9B1-3A3AE360BE25}" type="pres">
      <dgm:prSet presAssocID="{CF801F8A-8FAB-4196-8458-FEBEE2E179D7}" presName="L1TextContainer" presStyleLbl="revTx" presStyleIdx="2" presStyleCnt="6">
        <dgm:presLayoutVars>
          <dgm:chMax val="1"/>
          <dgm:chPref val="1"/>
          <dgm:bulletEnabled val="1"/>
        </dgm:presLayoutVars>
      </dgm:prSet>
      <dgm:spPr/>
      <dgm:t>
        <a:bodyPr/>
        <a:lstStyle/>
        <a:p>
          <a:endParaRPr lang="en-US"/>
        </a:p>
      </dgm:t>
    </dgm:pt>
    <dgm:pt modelId="{15E85EA8-C32F-42E8-82AB-EE9897BAD84C}" type="pres">
      <dgm:prSet presAssocID="{CF801F8A-8FAB-4196-8458-FEBEE2E179D7}" presName="L2TextContainerWrapper" presStyleCnt="0">
        <dgm:presLayoutVars>
          <dgm:chMax val="0"/>
          <dgm:chPref val="0"/>
          <dgm:bulletEnabled val="1"/>
        </dgm:presLayoutVars>
      </dgm:prSet>
      <dgm:spPr/>
    </dgm:pt>
    <dgm:pt modelId="{E26ACDA7-F634-431A-B743-9BCB02F2B718}" type="pres">
      <dgm:prSet presAssocID="{CF801F8A-8FAB-4196-8458-FEBEE2E179D7}" presName="L2TextContainer" presStyleLbl="bgAcc1" presStyleIdx="2" presStyleCnt="6"/>
      <dgm:spPr/>
      <dgm:t>
        <a:bodyPr/>
        <a:lstStyle/>
        <a:p>
          <a:endParaRPr lang="en-US"/>
        </a:p>
      </dgm:t>
    </dgm:pt>
    <dgm:pt modelId="{7A05C20B-CAE7-48A8-9E46-879BEA88B6D8}" type="pres">
      <dgm:prSet presAssocID="{CF801F8A-8FAB-4196-8458-FEBEE2E179D7}" presName="FlexibleEmptyPlaceHolder" presStyleCnt="0"/>
      <dgm:spPr/>
    </dgm:pt>
    <dgm:pt modelId="{9F3A37A3-972B-4158-A9A8-6C9C2ACD8D70}" type="pres">
      <dgm:prSet presAssocID="{CF801F8A-8FAB-4196-8458-FEBEE2E179D7}" presName="ConnectLine" presStyleLbl="sibTrans1D1" presStyleIdx="2" presStyleCnt="6"/>
      <dgm:spPr>
        <a:noFill/>
        <a:ln w="38100" cap="flat" cmpd="sng" algn="ctr">
          <a:solidFill>
            <a:schemeClr val="accent5">
              <a:hueOff val="-2703417"/>
              <a:satOff val="-6968"/>
              <a:lumOff val="-4706"/>
              <a:alphaOff val="0"/>
            </a:schemeClr>
          </a:solidFill>
          <a:prstDash val="dash"/>
          <a:miter lim="800000"/>
        </a:ln>
        <a:effectLst/>
      </dgm:spPr>
    </dgm:pt>
    <dgm:pt modelId="{368675BB-300D-4CAA-9CF1-5FB9E8264433}" type="pres">
      <dgm:prSet presAssocID="{CF801F8A-8FAB-4196-8458-FEBEE2E179D7}" presName="ConnectorPoint" presStyleLbl="alignNode1" presStyleIdx="2" presStyleCnt="6"/>
      <dgm:spPr>
        <a:ln w="38100"/>
      </dgm:spPr>
    </dgm:pt>
    <dgm:pt modelId="{58991DF8-CA94-474C-AE51-BF5F84D8090E}" type="pres">
      <dgm:prSet presAssocID="{CF801F8A-8FAB-4196-8458-FEBEE2E179D7}" presName="EmptyPlaceHolder" presStyleCnt="0"/>
      <dgm:spPr/>
    </dgm:pt>
    <dgm:pt modelId="{12973D26-6B44-4A7A-92D1-57FBACA73B4B}" type="pres">
      <dgm:prSet presAssocID="{4B63FA13-BAC8-4CDD-A312-FAEF247435FC}" presName="spaceBetweenRectangles" presStyleCnt="0"/>
      <dgm:spPr/>
    </dgm:pt>
    <dgm:pt modelId="{3D07C5F1-4745-4A21-ABC5-96B921A8C0CB}" type="pres">
      <dgm:prSet presAssocID="{E8126489-4A25-4774-B838-0ABB021511C0}" presName="composite" presStyleCnt="0"/>
      <dgm:spPr/>
    </dgm:pt>
    <dgm:pt modelId="{51CFF4B1-5DCB-4C6B-BF64-9489988EA54D}" type="pres">
      <dgm:prSet presAssocID="{E8126489-4A25-4774-B838-0ABB021511C0}" presName="L1TextContainer" presStyleLbl="revTx" presStyleIdx="3" presStyleCnt="6">
        <dgm:presLayoutVars>
          <dgm:chMax val="1"/>
          <dgm:chPref val="1"/>
          <dgm:bulletEnabled val="1"/>
        </dgm:presLayoutVars>
      </dgm:prSet>
      <dgm:spPr/>
      <dgm:t>
        <a:bodyPr/>
        <a:lstStyle/>
        <a:p>
          <a:endParaRPr lang="en-US"/>
        </a:p>
      </dgm:t>
    </dgm:pt>
    <dgm:pt modelId="{31C3A806-50F1-4286-9EE8-0B54AA5A0809}" type="pres">
      <dgm:prSet presAssocID="{E8126489-4A25-4774-B838-0ABB021511C0}" presName="L2TextContainerWrapper" presStyleCnt="0">
        <dgm:presLayoutVars>
          <dgm:chMax val="0"/>
          <dgm:chPref val="0"/>
          <dgm:bulletEnabled val="1"/>
        </dgm:presLayoutVars>
      </dgm:prSet>
      <dgm:spPr/>
    </dgm:pt>
    <dgm:pt modelId="{7C8005B0-39D2-4C5F-9C74-BE7B5407D9BC}" type="pres">
      <dgm:prSet presAssocID="{E8126489-4A25-4774-B838-0ABB021511C0}" presName="L2TextContainer" presStyleLbl="bgAcc1" presStyleIdx="3" presStyleCnt="6"/>
      <dgm:spPr/>
      <dgm:t>
        <a:bodyPr/>
        <a:lstStyle/>
        <a:p>
          <a:endParaRPr lang="en-US"/>
        </a:p>
      </dgm:t>
    </dgm:pt>
    <dgm:pt modelId="{3C50A8A9-6561-41A2-AE0D-18FDFB201D20}" type="pres">
      <dgm:prSet presAssocID="{E8126489-4A25-4774-B838-0ABB021511C0}" presName="FlexibleEmptyPlaceHolder" presStyleCnt="0"/>
      <dgm:spPr/>
    </dgm:pt>
    <dgm:pt modelId="{191DBBEE-250D-4567-BAB3-4F8042C3D6CB}" type="pres">
      <dgm:prSet presAssocID="{E8126489-4A25-4774-B838-0ABB021511C0}" presName="ConnectLine" presStyleLbl="sibTrans1D1" presStyleIdx="3" presStyleCnt="6"/>
      <dgm:spPr>
        <a:noFill/>
        <a:ln w="38100" cap="flat" cmpd="sng" algn="ctr">
          <a:solidFill>
            <a:schemeClr val="accent5">
              <a:hueOff val="-4055126"/>
              <a:satOff val="-10451"/>
              <a:lumOff val="-7059"/>
              <a:alphaOff val="0"/>
            </a:schemeClr>
          </a:solidFill>
          <a:prstDash val="dash"/>
          <a:miter lim="800000"/>
        </a:ln>
        <a:effectLst/>
      </dgm:spPr>
    </dgm:pt>
    <dgm:pt modelId="{48606ACD-B619-444A-9D16-A9B6D2CDD978}" type="pres">
      <dgm:prSet presAssocID="{E8126489-4A25-4774-B838-0ABB021511C0}" presName="ConnectorPoint" presStyleLbl="alignNode1" presStyleIdx="3" presStyleCnt="6"/>
      <dgm:spPr>
        <a:ln w="38100"/>
      </dgm:spPr>
    </dgm:pt>
    <dgm:pt modelId="{FBD49648-06D7-42D6-9D67-5D9BDDC92046}" type="pres">
      <dgm:prSet presAssocID="{E8126489-4A25-4774-B838-0ABB021511C0}" presName="EmptyPlaceHolder" presStyleCnt="0"/>
      <dgm:spPr/>
    </dgm:pt>
    <dgm:pt modelId="{E17D3FE5-EB41-4725-9987-2C58E437F387}" type="pres">
      <dgm:prSet presAssocID="{A6B2A362-2403-4DC7-8FA0-B287F9198A9E}" presName="spaceBetweenRectangles" presStyleCnt="0"/>
      <dgm:spPr/>
    </dgm:pt>
    <dgm:pt modelId="{DCBD3ACC-78D0-40FC-AAF4-6124D3276BDD}" type="pres">
      <dgm:prSet presAssocID="{212D582C-CC12-4C1E-8DF7-1129B25B71FA}" presName="composite" presStyleCnt="0"/>
      <dgm:spPr/>
    </dgm:pt>
    <dgm:pt modelId="{C4648B0F-BA20-4F28-A5AC-D085CF0B7C58}" type="pres">
      <dgm:prSet presAssocID="{212D582C-CC12-4C1E-8DF7-1129B25B71FA}" presName="L1TextContainer" presStyleLbl="revTx" presStyleIdx="4" presStyleCnt="6">
        <dgm:presLayoutVars>
          <dgm:chMax val="1"/>
          <dgm:chPref val="1"/>
          <dgm:bulletEnabled val="1"/>
        </dgm:presLayoutVars>
      </dgm:prSet>
      <dgm:spPr/>
      <dgm:t>
        <a:bodyPr/>
        <a:lstStyle/>
        <a:p>
          <a:endParaRPr lang="en-US"/>
        </a:p>
      </dgm:t>
    </dgm:pt>
    <dgm:pt modelId="{54FF6B61-6DE9-45AB-9578-8C0ABA9829B6}" type="pres">
      <dgm:prSet presAssocID="{212D582C-CC12-4C1E-8DF7-1129B25B71FA}" presName="L2TextContainerWrapper" presStyleCnt="0">
        <dgm:presLayoutVars>
          <dgm:chMax val="0"/>
          <dgm:chPref val="0"/>
          <dgm:bulletEnabled val="1"/>
        </dgm:presLayoutVars>
      </dgm:prSet>
      <dgm:spPr/>
    </dgm:pt>
    <dgm:pt modelId="{E3B3831C-81F7-44A5-8A85-3D4D34733469}" type="pres">
      <dgm:prSet presAssocID="{212D582C-CC12-4C1E-8DF7-1129B25B71FA}" presName="L2TextContainer" presStyleLbl="bgAcc1" presStyleIdx="4" presStyleCnt="6"/>
      <dgm:spPr/>
      <dgm:t>
        <a:bodyPr/>
        <a:lstStyle/>
        <a:p>
          <a:endParaRPr lang="en-US"/>
        </a:p>
      </dgm:t>
    </dgm:pt>
    <dgm:pt modelId="{55B345CA-AEC9-4E01-A9C3-B7E20CD48917}" type="pres">
      <dgm:prSet presAssocID="{212D582C-CC12-4C1E-8DF7-1129B25B71FA}" presName="FlexibleEmptyPlaceHolder" presStyleCnt="0"/>
      <dgm:spPr/>
    </dgm:pt>
    <dgm:pt modelId="{DD20F6FE-94D4-4254-8F17-D9A51C33180B}" type="pres">
      <dgm:prSet presAssocID="{212D582C-CC12-4C1E-8DF7-1129B25B71FA}" presName="ConnectLine" presStyleLbl="sibTrans1D1" presStyleIdx="4" presStyleCnt="6"/>
      <dgm:spPr>
        <a:noFill/>
        <a:ln w="38100" cap="flat" cmpd="sng" algn="ctr">
          <a:solidFill>
            <a:schemeClr val="accent5">
              <a:hueOff val="-5406834"/>
              <a:satOff val="-13935"/>
              <a:lumOff val="-9412"/>
              <a:alphaOff val="0"/>
            </a:schemeClr>
          </a:solidFill>
          <a:prstDash val="dash"/>
          <a:miter lim="800000"/>
        </a:ln>
        <a:effectLst/>
      </dgm:spPr>
    </dgm:pt>
    <dgm:pt modelId="{364E3108-8182-436B-A827-6E6854BB359F}" type="pres">
      <dgm:prSet presAssocID="{212D582C-CC12-4C1E-8DF7-1129B25B71FA}" presName="ConnectorPoint" presStyleLbl="alignNode1" presStyleIdx="4" presStyleCnt="6"/>
      <dgm:spPr>
        <a:ln w="38100"/>
      </dgm:spPr>
    </dgm:pt>
    <dgm:pt modelId="{6230BDAE-E3CF-4F7A-97F9-6061629CBF8C}" type="pres">
      <dgm:prSet presAssocID="{212D582C-CC12-4C1E-8DF7-1129B25B71FA}" presName="EmptyPlaceHolder" presStyleCnt="0"/>
      <dgm:spPr/>
    </dgm:pt>
    <dgm:pt modelId="{88573FEB-11E0-4D1D-BA96-90EC587DEF50}" type="pres">
      <dgm:prSet presAssocID="{5964945A-E7F8-47DF-BF7F-A88BA77F24E9}" presName="spaceBetweenRectangles" presStyleCnt="0"/>
      <dgm:spPr/>
    </dgm:pt>
    <dgm:pt modelId="{49B56B7B-B3E9-479F-B4CB-3AFDF1E7526F}" type="pres">
      <dgm:prSet presAssocID="{A7E55D5F-4B07-4223-AEA8-2223CCE5B8F4}" presName="composite" presStyleCnt="0"/>
      <dgm:spPr/>
    </dgm:pt>
    <dgm:pt modelId="{484BABBA-28C0-483A-8DCD-D80DE87A8FBD}" type="pres">
      <dgm:prSet presAssocID="{A7E55D5F-4B07-4223-AEA8-2223CCE5B8F4}" presName="L1TextContainer" presStyleLbl="revTx" presStyleIdx="5" presStyleCnt="6">
        <dgm:presLayoutVars>
          <dgm:chMax val="1"/>
          <dgm:chPref val="1"/>
          <dgm:bulletEnabled val="1"/>
        </dgm:presLayoutVars>
      </dgm:prSet>
      <dgm:spPr/>
      <dgm:t>
        <a:bodyPr/>
        <a:lstStyle/>
        <a:p>
          <a:endParaRPr lang="en-US"/>
        </a:p>
      </dgm:t>
    </dgm:pt>
    <dgm:pt modelId="{21C35D8B-C625-4D66-B9F5-861E2E7B6A0B}" type="pres">
      <dgm:prSet presAssocID="{A7E55D5F-4B07-4223-AEA8-2223CCE5B8F4}" presName="L2TextContainerWrapper" presStyleCnt="0">
        <dgm:presLayoutVars>
          <dgm:chMax val="0"/>
          <dgm:chPref val="0"/>
          <dgm:bulletEnabled val="1"/>
        </dgm:presLayoutVars>
      </dgm:prSet>
      <dgm:spPr/>
    </dgm:pt>
    <dgm:pt modelId="{4EEB8B6A-5EA3-4F93-A611-902E02E4CAF0}" type="pres">
      <dgm:prSet presAssocID="{A7E55D5F-4B07-4223-AEA8-2223CCE5B8F4}" presName="L2TextContainer" presStyleLbl="bgAcc1" presStyleIdx="5" presStyleCnt="6"/>
      <dgm:spPr/>
      <dgm:t>
        <a:bodyPr/>
        <a:lstStyle/>
        <a:p>
          <a:endParaRPr lang="en-US"/>
        </a:p>
      </dgm:t>
    </dgm:pt>
    <dgm:pt modelId="{ABB2C61C-B14A-45CB-9311-35290F7517BA}" type="pres">
      <dgm:prSet presAssocID="{A7E55D5F-4B07-4223-AEA8-2223CCE5B8F4}" presName="FlexibleEmptyPlaceHolder" presStyleCnt="0"/>
      <dgm:spPr/>
    </dgm:pt>
    <dgm:pt modelId="{3537AD02-77BC-4B38-9714-25D7FA440539}" type="pres">
      <dgm:prSet presAssocID="{A7E55D5F-4B07-4223-AEA8-2223CCE5B8F4}" presName="ConnectLine" presStyleLbl="sibTrans1D1" presStyleIdx="5" presStyleCnt="6"/>
      <dgm:spPr>
        <a:noFill/>
        <a:ln w="38100" cap="flat" cmpd="sng" algn="ctr">
          <a:solidFill>
            <a:schemeClr val="accent5">
              <a:hueOff val="-6758543"/>
              <a:satOff val="-17419"/>
              <a:lumOff val="-11765"/>
              <a:alphaOff val="0"/>
            </a:schemeClr>
          </a:solidFill>
          <a:prstDash val="dash"/>
          <a:miter lim="800000"/>
        </a:ln>
        <a:effectLst/>
      </dgm:spPr>
    </dgm:pt>
    <dgm:pt modelId="{06A83082-2889-4619-9A4D-D4271A28F6BD}" type="pres">
      <dgm:prSet presAssocID="{A7E55D5F-4B07-4223-AEA8-2223CCE5B8F4}" presName="ConnectorPoint" presStyleLbl="alignNode1" presStyleIdx="5" presStyleCnt="6"/>
      <dgm:spPr>
        <a:ln w="38100"/>
      </dgm:spPr>
    </dgm:pt>
    <dgm:pt modelId="{49DD3E38-BD46-4E5B-B993-557D2AD6E949}" type="pres">
      <dgm:prSet presAssocID="{A7E55D5F-4B07-4223-AEA8-2223CCE5B8F4}" presName="EmptyPlaceHolder" presStyleCnt="0"/>
      <dgm:spPr/>
    </dgm:pt>
  </dgm:ptLst>
  <dgm:cxnLst>
    <dgm:cxn modelId="{79716914-DCE0-4A5A-A833-4011842F0109}" srcId="{1911D8A6-3880-4E3D-A47C-84392AFAFEBF}" destId="{212D582C-CC12-4C1E-8DF7-1129B25B71FA}" srcOrd="4" destOrd="0" parTransId="{C071B057-5575-49A0-A456-A2A8A007A894}" sibTransId="{5964945A-E7F8-47DF-BF7F-A88BA77F24E9}"/>
    <dgm:cxn modelId="{F689DB93-AB8F-4666-B99E-075B9CB91FBA}" type="presOf" srcId="{A7E55D5F-4B07-4223-AEA8-2223CCE5B8F4}" destId="{484BABBA-28C0-483A-8DCD-D80DE87A8FBD}" srcOrd="0" destOrd="0" presId="urn:microsoft.com/office/officeart/2016/7/layout/BasicTimeline"/>
    <dgm:cxn modelId="{6E4DF018-B3C4-4F3B-9EF6-060D743F309C}" type="presOf" srcId="{E8126489-4A25-4774-B838-0ABB021511C0}" destId="{51CFF4B1-5DCB-4C6B-BF64-9489988EA54D}" srcOrd="0" destOrd="0" presId="urn:microsoft.com/office/officeart/2016/7/layout/BasicTimeline"/>
    <dgm:cxn modelId="{30D70638-2D03-4EBA-BB23-E88A1D4E9F4A}" srcId="{1911D8A6-3880-4E3D-A47C-84392AFAFEBF}" destId="{A7E55D5F-4B07-4223-AEA8-2223CCE5B8F4}" srcOrd="5" destOrd="0" parTransId="{8C32BE6A-4FA5-4A3A-AFC7-6C9D5ED71062}" sibTransId="{32A95CCF-AFAC-4BF1-B20A-E24E6B2C2F94}"/>
    <dgm:cxn modelId="{D0021BDA-6B98-4882-9D96-4B6C36954339}" type="presOf" srcId="{CF801F8A-8FAB-4196-8458-FEBEE2E179D7}" destId="{5BD70B5B-B9B4-49C2-B9B1-3A3AE360BE25}" srcOrd="0" destOrd="0" presId="urn:microsoft.com/office/officeart/2016/7/layout/BasicTimeline"/>
    <dgm:cxn modelId="{9D046217-9DB3-46B0-81C6-1C8504CDF200}" type="presOf" srcId="{1911D8A6-3880-4E3D-A47C-84392AFAFEBF}" destId="{6E4F85BA-7F0B-4631-B088-5158DFD0A73C}" srcOrd="0" destOrd="0" presId="urn:microsoft.com/office/officeart/2016/7/layout/BasicTimeline"/>
    <dgm:cxn modelId="{9C0EA178-CEB6-4768-98ED-9AE1CE0E49EB}" type="presOf" srcId="{4F38AC32-1E0A-40B9-B831-C49EEC438AC6}" destId="{0212C45D-6A0F-4B3E-8447-8F171EEFBC35}" srcOrd="0" destOrd="0" presId="urn:microsoft.com/office/officeart/2016/7/layout/BasicTimeline"/>
    <dgm:cxn modelId="{DFDFEA27-D70B-4DC0-B389-0239390F5BBF}" srcId="{1911D8A6-3880-4E3D-A47C-84392AFAFEBF}" destId="{E8126489-4A25-4774-B838-0ABB021511C0}" srcOrd="3" destOrd="0" parTransId="{B468BB3B-EF27-4518-B9F8-49BDBFF81933}" sibTransId="{A6B2A362-2403-4DC7-8FA0-B287F9198A9E}"/>
    <dgm:cxn modelId="{E1C1A72F-DC1D-4C9A-B628-BE9709D2F455}" type="presOf" srcId="{B38F5B73-D7B5-407A-B811-A46B88C495B3}" destId="{E26ACDA7-F634-431A-B743-9BCB02F2B718}" srcOrd="0" destOrd="0" presId="urn:microsoft.com/office/officeart/2016/7/layout/BasicTimeline"/>
    <dgm:cxn modelId="{14A9E519-0E39-4FBA-A196-731D622E6A49}" srcId="{4F38AC32-1E0A-40B9-B831-C49EEC438AC6}" destId="{D300A819-E74D-4958-8FEE-DE4CD417300A}" srcOrd="0" destOrd="0" parTransId="{8CE08AF8-272F-4CAD-9ECE-00D352BCA671}" sibTransId="{E8DFCFEF-8FA8-491A-AB75-069C39EFF147}"/>
    <dgm:cxn modelId="{8BBE14E9-1CCE-4671-9126-31793B111934}" srcId="{A7E55D5F-4B07-4223-AEA8-2223CCE5B8F4}" destId="{52E20ADE-2C38-42A7-8E15-02BBDD14B411}" srcOrd="0" destOrd="0" parTransId="{D0F720CC-F9B8-4A87-85EF-6390BCEE4506}" sibTransId="{E8E05D3C-EF59-40B1-BD0A-39969125A418}"/>
    <dgm:cxn modelId="{4046E521-68AB-4AD3-82E9-4625221A069F}" srcId="{E8126489-4A25-4774-B838-0ABB021511C0}" destId="{9F820DA8-136A-4312-AF03-375D4BACCB1E}" srcOrd="0" destOrd="0" parTransId="{4DC291EB-145F-4ED1-ABB3-50A10DA8EBFE}" sibTransId="{C01015E4-D4A3-48BA-B7B3-BBF9CB4835A1}"/>
    <dgm:cxn modelId="{067093D2-B356-4AA3-985C-AA0115EC05A0}" srcId="{1911D8A6-3880-4E3D-A47C-84392AFAFEBF}" destId="{CF801F8A-8FAB-4196-8458-FEBEE2E179D7}" srcOrd="2" destOrd="0" parTransId="{9C0E92D5-11DF-48C1-84BD-0C6BC0596ACC}" sibTransId="{4B63FA13-BAC8-4CDD-A312-FAEF247435FC}"/>
    <dgm:cxn modelId="{4DD30A30-4772-472D-AC08-E2BCCB3E59F6}" srcId="{1911D8A6-3880-4E3D-A47C-84392AFAFEBF}" destId="{0EF0423E-400D-429D-A5B7-DA7FCF8F9420}" srcOrd="1" destOrd="0" parTransId="{3E27CE9E-C835-4125-943C-7C5A7B66E24C}" sibTransId="{E80C3A81-93D4-4A36-8701-7BBC6028206F}"/>
    <dgm:cxn modelId="{FC0BE625-D533-4B00-A1E8-13B8A820FD7A}" srcId="{0EF0423E-400D-429D-A5B7-DA7FCF8F9420}" destId="{8AF81C9C-BDC7-43D0-B9EA-4B2A1A203EA0}" srcOrd="0" destOrd="0" parTransId="{343EA26C-2C0C-4569-9DE5-2B2A1E4E0ED6}" sibTransId="{33D47ABA-3E6E-448A-AE30-4287C3082821}"/>
    <dgm:cxn modelId="{D90A6F65-D2BD-449E-8CF2-980949F15BF0}" srcId="{CF801F8A-8FAB-4196-8458-FEBEE2E179D7}" destId="{B38F5B73-D7B5-407A-B811-A46B88C495B3}" srcOrd="0" destOrd="0" parTransId="{49CC49A0-98C5-4DFC-BC3F-A34C210FDB77}" sibTransId="{47D195B5-5FE7-47B4-AE13-734030F62122}"/>
    <dgm:cxn modelId="{3378A0A5-0386-4FA5-853F-DE75CFDB5EE3}" type="presOf" srcId="{212D582C-CC12-4C1E-8DF7-1129B25B71FA}" destId="{C4648B0F-BA20-4F28-A5AC-D085CF0B7C58}" srcOrd="0" destOrd="0" presId="urn:microsoft.com/office/officeart/2016/7/layout/BasicTimeline"/>
    <dgm:cxn modelId="{46C64D97-56F6-4ED3-ABE6-FF17B2109CEB}" srcId="{1911D8A6-3880-4E3D-A47C-84392AFAFEBF}" destId="{4F38AC32-1E0A-40B9-B831-C49EEC438AC6}" srcOrd="0" destOrd="0" parTransId="{CA50D73F-C50E-4DAC-BEE1-3D3949A71127}" sibTransId="{C0177549-5A72-4D8B-9B63-D6F8C8F21EB1}"/>
    <dgm:cxn modelId="{8073AC43-F771-40BE-97F1-4DBE3B4C8CEE}" srcId="{212D582C-CC12-4C1E-8DF7-1129B25B71FA}" destId="{F107A0D2-D97D-42EF-825D-B448275E8621}" srcOrd="0" destOrd="0" parTransId="{5D8154C2-2B84-42B9-901F-30C3C4E56F25}" sibTransId="{4A089A16-DE37-4880-B6FC-0ED91D6CE5E2}"/>
    <dgm:cxn modelId="{EDCE8FDC-0184-4166-B98A-0D13D67E363F}" type="presOf" srcId="{D300A819-E74D-4958-8FEE-DE4CD417300A}" destId="{16687C78-082E-45F1-A9C2-0391CFA405C2}" srcOrd="0" destOrd="0" presId="urn:microsoft.com/office/officeart/2016/7/layout/BasicTimeline"/>
    <dgm:cxn modelId="{41E5B39E-9BF4-4386-801C-90733494A9F1}" type="presOf" srcId="{8AF81C9C-BDC7-43D0-B9EA-4B2A1A203EA0}" destId="{02D8FC0A-E269-4D0F-8D43-A246209403B5}" srcOrd="0" destOrd="0" presId="urn:microsoft.com/office/officeart/2016/7/layout/BasicTimeline"/>
    <dgm:cxn modelId="{A38B9EEA-7246-4B7F-BA75-EC4A9AEBA07F}" type="presOf" srcId="{0EF0423E-400D-429D-A5B7-DA7FCF8F9420}" destId="{7E5BBB38-D032-43B8-A762-719B69163F25}" srcOrd="0" destOrd="0" presId="urn:microsoft.com/office/officeart/2016/7/layout/BasicTimeline"/>
    <dgm:cxn modelId="{06E8A134-BCCB-45A9-BBBA-FEBD9083C1BF}" type="presOf" srcId="{9F820DA8-136A-4312-AF03-375D4BACCB1E}" destId="{7C8005B0-39D2-4C5F-9C74-BE7B5407D9BC}" srcOrd="0" destOrd="0" presId="urn:microsoft.com/office/officeart/2016/7/layout/BasicTimeline"/>
    <dgm:cxn modelId="{D7575FCF-4A77-40AA-AF62-C9B5592002AD}" type="presOf" srcId="{52E20ADE-2C38-42A7-8E15-02BBDD14B411}" destId="{4EEB8B6A-5EA3-4F93-A611-902E02E4CAF0}" srcOrd="0" destOrd="0" presId="urn:microsoft.com/office/officeart/2016/7/layout/BasicTimeline"/>
    <dgm:cxn modelId="{9088F6E3-3446-4C2F-AB88-B69BC24DAA7B}" type="presOf" srcId="{F107A0D2-D97D-42EF-825D-B448275E8621}" destId="{E3B3831C-81F7-44A5-8A85-3D4D34733469}" srcOrd="0" destOrd="0" presId="urn:microsoft.com/office/officeart/2016/7/layout/BasicTimeline"/>
    <dgm:cxn modelId="{57A9EB55-C777-469B-8D7C-C0A0F59A12E5}" type="presParOf" srcId="{6E4F85BA-7F0B-4631-B088-5158DFD0A73C}" destId="{E9503A75-45C4-4AF1-A207-0CA37047C861}" srcOrd="0" destOrd="0" presId="urn:microsoft.com/office/officeart/2016/7/layout/BasicTimeline"/>
    <dgm:cxn modelId="{B06AF3CD-0F43-4A3C-9075-E3C03AE9B621}" type="presParOf" srcId="{6E4F85BA-7F0B-4631-B088-5158DFD0A73C}" destId="{23FC6204-6EA5-4185-937D-20B86CE7CF0B}" srcOrd="1" destOrd="0" presId="urn:microsoft.com/office/officeart/2016/7/layout/BasicTimeline"/>
    <dgm:cxn modelId="{07B8537E-008C-4F43-B664-FA32FBE6B72A}" type="presParOf" srcId="{23FC6204-6EA5-4185-937D-20B86CE7CF0B}" destId="{67557ADB-4279-413C-A91F-EE30AE2415F2}" srcOrd="0" destOrd="0" presId="urn:microsoft.com/office/officeart/2016/7/layout/BasicTimeline"/>
    <dgm:cxn modelId="{F268C49F-8271-4B43-90AD-AA6DE91CB125}" type="presParOf" srcId="{67557ADB-4279-413C-A91F-EE30AE2415F2}" destId="{0212C45D-6A0F-4B3E-8447-8F171EEFBC35}" srcOrd="0" destOrd="0" presId="urn:microsoft.com/office/officeart/2016/7/layout/BasicTimeline"/>
    <dgm:cxn modelId="{62E66B70-3FBC-4663-ACDB-C65B7D13230B}" type="presParOf" srcId="{67557ADB-4279-413C-A91F-EE30AE2415F2}" destId="{94395EB8-DCEC-4BD8-975D-93C773FBC4C7}" srcOrd="1" destOrd="0" presId="urn:microsoft.com/office/officeart/2016/7/layout/BasicTimeline"/>
    <dgm:cxn modelId="{19508FAB-2FAE-4FFF-B532-E455C2E3B066}" type="presParOf" srcId="{94395EB8-DCEC-4BD8-975D-93C773FBC4C7}" destId="{16687C78-082E-45F1-A9C2-0391CFA405C2}" srcOrd="0" destOrd="0" presId="urn:microsoft.com/office/officeart/2016/7/layout/BasicTimeline"/>
    <dgm:cxn modelId="{0117DADD-34A4-435E-88DA-1E550FB02618}" type="presParOf" srcId="{94395EB8-DCEC-4BD8-975D-93C773FBC4C7}" destId="{1CCA0FEA-97F0-4473-8C6A-C047285907C4}" srcOrd="1" destOrd="0" presId="urn:microsoft.com/office/officeart/2016/7/layout/BasicTimeline"/>
    <dgm:cxn modelId="{20743483-C4E1-4630-B9F7-EFC35A9EC6D0}" type="presParOf" srcId="{67557ADB-4279-413C-A91F-EE30AE2415F2}" destId="{AE5E93FF-7395-4C21-BB38-58ACFC2374A4}" srcOrd="2" destOrd="0" presId="urn:microsoft.com/office/officeart/2016/7/layout/BasicTimeline"/>
    <dgm:cxn modelId="{3E152DFE-1B62-4255-B326-C5BFEA0FB15C}" type="presParOf" srcId="{67557ADB-4279-413C-A91F-EE30AE2415F2}" destId="{1067B621-CB7B-4F73-9729-D30DF75FD6BE}" srcOrd="3" destOrd="0" presId="urn:microsoft.com/office/officeart/2016/7/layout/BasicTimeline"/>
    <dgm:cxn modelId="{F68A8E13-C4AB-4C7D-A244-3C3150FC37E4}" type="presParOf" srcId="{67557ADB-4279-413C-A91F-EE30AE2415F2}" destId="{97948D1C-2B1E-4493-85A4-9B8342D268BF}" srcOrd="4" destOrd="0" presId="urn:microsoft.com/office/officeart/2016/7/layout/BasicTimeline"/>
    <dgm:cxn modelId="{F7C7B2B5-A35F-4E74-80D0-D661E7FA3E55}" type="presParOf" srcId="{23FC6204-6EA5-4185-937D-20B86CE7CF0B}" destId="{97FF9DBA-8847-4F49-AEB9-B3CBD2B1FE77}" srcOrd="1" destOrd="0" presId="urn:microsoft.com/office/officeart/2016/7/layout/BasicTimeline"/>
    <dgm:cxn modelId="{FD00C282-25B8-42EC-9598-CA57E374DFC3}" type="presParOf" srcId="{23FC6204-6EA5-4185-937D-20B86CE7CF0B}" destId="{B269F224-F6A8-49E3-BE6E-21BA1996F287}" srcOrd="2" destOrd="0" presId="urn:microsoft.com/office/officeart/2016/7/layout/BasicTimeline"/>
    <dgm:cxn modelId="{B63E383F-DAA7-47C7-9ADE-5C078BF54415}" type="presParOf" srcId="{B269F224-F6A8-49E3-BE6E-21BA1996F287}" destId="{7E5BBB38-D032-43B8-A762-719B69163F25}" srcOrd="0" destOrd="0" presId="urn:microsoft.com/office/officeart/2016/7/layout/BasicTimeline"/>
    <dgm:cxn modelId="{50A447AC-9125-424C-BBDD-F4FCA8B9105F}" type="presParOf" srcId="{B269F224-F6A8-49E3-BE6E-21BA1996F287}" destId="{85A86DC2-9050-4420-823C-CDABB59DDECC}" srcOrd="1" destOrd="0" presId="urn:microsoft.com/office/officeart/2016/7/layout/BasicTimeline"/>
    <dgm:cxn modelId="{09C57792-A57C-43D8-9F02-E93AA84D99A7}" type="presParOf" srcId="{85A86DC2-9050-4420-823C-CDABB59DDECC}" destId="{02D8FC0A-E269-4D0F-8D43-A246209403B5}" srcOrd="0" destOrd="0" presId="urn:microsoft.com/office/officeart/2016/7/layout/BasicTimeline"/>
    <dgm:cxn modelId="{082A8E03-0C21-496E-A29E-D2A437CEB16D}" type="presParOf" srcId="{85A86DC2-9050-4420-823C-CDABB59DDECC}" destId="{D1F2E0CC-EBF0-41A9-8059-F6B06088AA6D}" srcOrd="1" destOrd="0" presId="urn:microsoft.com/office/officeart/2016/7/layout/BasicTimeline"/>
    <dgm:cxn modelId="{3F2F0180-981E-41F8-B4B8-940F38EBD70C}" type="presParOf" srcId="{B269F224-F6A8-49E3-BE6E-21BA1996F287}" destId="{75626824-2294-4B7F-BBFF-4B052928BEE7}" srcOrd="2" destOrd="0" presId="urn:microsoft.com/office/officeart/2016/7/layout/BasicTimeline"/>
    <dgm:cxn modelId="{8328077D-B16C-4734-A9D7-3B8600BBF1BA}" type="presParOf" srcId="{B269F224-F6A8-49E3-BE6E-21BA1996F287}" destId="{9E64E090-3188-4505-9220-77E0CC80CC98}" srcOrd="3" destOrd="0" presId="urn:microsoft.com/office/officeart/2016/7/layout/BasicTimeline"/>
    <dgm:cxn modelId="{496DF343-91D1-4890-9545-41DF9C2CD14E}" type="presParOf" srcId="{B269F224-F6A8-49E3-BE6E-21BA1996F287}" destId="{771B89AA-57EA-4D8C-84BA-0A301E4381A6}" srcOrd="4" destOrd="0" presId="urn:microsoft.com/office/officeart/2016/7/layout/BasicTimeline"/>
    <dgm:cxn modelId="{6591135E-8C93-4D88-AC45-D57D6DCACEAE}" type="presParOf" srcId="{23FC6204-6EA5-4185-937D-20B86CE7CF0B}" destId="{FB229D20-C1E4-4EA3-86ED-936CBB005C13}" srcOrd="3" destOrd="0" presId="urn:microsoft.com/office/officeart/2016/7/layout/BasicTimeline"/>
    <dgm:cxn modelId="{3B0FD55B-ED73-42E9-B579-7AC5278D6E3C}" type="presParOf" srcId="{23FC6204-6EA5-4185-937D-20B86CE7CF0B}" destId="{85211947-7D0A-4040-87FF-3CB1BB7C2D8A}" srcOrd="4" destOrd="0" presId="urn:microsoft.com/office/officeart/2016/7/layout/BasicTimeline"/>
    <dgm:cxn modelId="{A58C393C-2104-4D3A-A949-0B3F1DB1294F}" type="presParOf" srcId="{85211947-7D0A-4040-87FF-3CB1BB7C2D8A}" destId="{5BD70B5B-B9B4-49C2-B9B1-3A3AE360BE25}" srcOrd="0" destOrd="0" presId="urn:microsoft.com/office/officeart/2016/7/layout/BasicTimeline"/>
    <dgm:cxn modelId="{BF419972-4278-4A5A-892A-A6BA43BB5AED}" type="presParOf" srcId="{85211947-7D0A-4040-87FF-3CB1BB7C2D8A}" destId="{15E85EA8-C32F-42E8-82AB-EE9897BAD84C}" srcOrd="1" destOrd="0" presId="urn:microsoft.com/office/officeart/2016/7/layout/BasicTimeline"/>
    <dgm:cxn modelId="{4CD6DCF1-5B08-4053-9838-C3B744E6FF42}" type="presParOf" srcId="{15E85EA8-C32F-42E8-82AB-EE9897BAD84C}" destId="{E26ACDA7-F634-431A-B743-9BCB02F2B718}" srcOrd="0" destOrd="0" presId="urn:microsoft.com/office/officeart/2016/7/layout/BasicTimeline"/>
    <dgm:cxn modelId="{DB0C6F9C-4725-4DCA-A08B-CD503A22BB8F}" type="presParOf" srcId="{15E85EA8-C32F-42E8-82AB-EE9897BAD84C}" destId="{7A05C20B-CAE7-48A8-9E46-879BEA88B6D8}" srcOrd="1" destOrd="0" presId="urn:microsoft.com/office/officeart/2016/7/layout/BasicTimeline"/>
    <dgm:cxn modelId="{D389569A-FD00-43BB-B5DF-6005467174FC}" type="presParOf" srcId="{85211947-7D0A-4040-87FF-3CB1BB7C2D8A}" destId="{9F3A37A3-972B-4158-A9A8-6C9C2ACD8D70}" srcOrd="2" destOrd="0" presId="urn:microsoft.com/office/officeart/2016/7/layout/BasicTimeline"/>
    <dgm:cxn modelId="{358C8EF8-199A-4A28-88D4-EFED0C8DC077}" type="presParOf" srcId="{85211947-7D0A-4040-87FF-3CB1BB7C2D8A}" destId="{368675BB-300D-4CAA-9CF1-5FB9E8264433}" srcOrd="3" destOrd="0" presId="urn:microsoft.com/office/officeart/2016/7/layout/BasicTimeline"/>
    <dgm:cxn modelId="{6AAE4AE0-A055-490C-853A-FAB9D5A5ECB9}" type="presParOf" srcId="{85211947-7D0A-4040-87FF-3CB1BB7C2D8A}" destId="{58991DF8-CA94-474C-AE51-BF5F84D8090E}" srcOrd="4" destOrd="0" presId="urn:microsoft.com/office/officeart/2016/7/layout/BasicTimeline"/>
    <dgm:cxn modelId="{99A54A8D-D897-44D0-9984-94DF77E2B4DC}" type="presParOf" srcId="{23FC6204-6EA5-4185-937D-20B86CE7CF0B}" destId="{12973D26-6B44-4A7A-92D1-57FBACA73B4B}" srcOrd="5" destOrd="0" presId="urn:microsoft.com/office/officeart/2016/7/layout/BasicTimeline"/>
    <dgm:cxn modelId="{3EDB3D59-8B04-4CF7-A68B-25348D51E6B9}" type="presParOf" srcId="{23FC6204-6EA5-4185-937D-20B86CE7CF0B}" destId="{3D07C5F1-4745-4A21-ABC5-96B921A8C0CB}" srcOrd="6" destOrd="0" presId="urn:microsoft.com/office/officeart/2016/7/layout/BasicTimeline"/>
    <dgm:cxn modelId="{8062A773-B25F-49A2-95C3-3E53F8302DF9}" type="presParOf" srcId="{3D07C5F1-4745-4A21-ABC5-96B921A8C0CB}" destId="{51CFF4B1-5DCB-4C6B-BF64-9489988EA54D}" srcOrd="0" destOrd="0" presId="urn:microsoft.com/office/officeart/2016/7/layout/BasicTimeline"/>
    <dgm:cxn modelId="{BB888828-CE49-43A2-A4E6-11F138C01117}" type="presParOf" srcId="{3D07C5F1-4745-4A21-ABC5-96B921A8C0CB}" destId="{31C3A806-50F1-4286-9EE8-0B54AA5A0809}" srcOrd="1" destOrd="0" presId="urn:microsoft.com/office/officeart/2016/7/layout/BasicTimeline"/>
    <dgm:cxn modelId="{CC775139-9FC7-4ADC-B396-0101D0B5C892}" type="presParOf" srcId="{31C3A806-50F1-4286-9EE8-0B54AA5A0809}" destId="{7C8005B0-39D2-4C5F-9C74-BE7B5407D9BC}" srcOrd="0" destOrd="0" presId="urn:microsoft.com/office/officeart/2016/7/layout/BasicTimeline"/>
    <dgm:cxn modelId="{5C0766C0-EFC0-44C7-A320-30E0DD92EE93}" type="presParOf" srcId="{31C3A806-50F1-4286-9EE8-0B54AA5A0809}" destId="{3C50A8A9-6561-41A2-AE0D-18FDFB201D20}" srcOrd="1" destOrd="0" presId="urn:microsoft.com/office/officeart/2016/7/layout/BasicTimeline"/>
    <dgm:cxn modelId="{19C8AF79-E716-420C-9DB7-A0E542206995}" type="presParOf" srcId="{3D07C5F1-4745-4A21-ABC5-96B921A8C0CB}" destId="{191DBBEE-250D-4567-BAB3-4F8042C3D6CB}" srcOrd="2" destOrd="0" presId="urn:microsoft.com/office/officeart/2016/7/layout/BasicTimeline"/>
    <dgm:cxn modelId="{326C55A9-6AEB-4F21-9131-9D7BCF998DBF}" type="presParOf" srcId="{3D07C5F1-4745-4A21-ABC5-96B921A8C0CB}" destId="{48606ACD-B619-444A-9D16-A9B6D2CDD978}" srcOrd="3" destOrd="0" presId="urn:microsoft.com/office/officeart/2016/7/layout/BasicTimeline"/>
    <dgm:cxn modelId="{A6F0B894-E85D-4BCE-A81F-33040D58EA6A}" type="presParOf" srcId="{3D07C5F1-4745-4A21-ABC5-96B921A8C0CB}" destId="{FBD49648-06D7-42D6-9D67-5D9BDDC92046}" srcOrd="4" destOrd="0" presId="urn:microsoft.com/office/officeart/2016/7/layout/BasicTimeline"/>
    <dgm:cxn modelId="{873F0CB2-D3EE-4BC5-AE6B-D79FB1EC2B3C}" type="presParOf" srcId="{23FC6204-6EA5-4185-937D-20B86CE7CF0B}" destId="{E17D3FE5-EB41-4725-9987-2C58E437F387}" srcOrd="7" destOrd="0" presId="urn:microsoft.com/office/officeart/2016/7/layout/BasicTimeline"/>
    <dgm:cxn modelId="{C5EAE11F-B651-4B34-B3CF-83C4A9ECFEEC}" type="presParOf" srcId="{23FC6204-6EA5-4185-937D-20B86CE7CF0B}" destId="{DCBD3ACC-78D0-40FC-AAF4-6124D3276BDD}" srcOrd="8" destOrd="0" presId="urn:microsoft.com/office/officeart/2016/7/layout/BasicTimeline"/>
    <dgm:cxn modelId="{A39945E4-5154-4BBA-B61A-1927858118D3}" type="presParOf" srcId="{DCBD3ACC-78D0-40FC-AAF4-6124D3276BDD}" destId="{C4648B0F-BA20-4F28-A5AC-D085CF0B7C58}" srcOrd="0" destOrd="0" presId="urn:microsoft.com/office/officeart/2016/7/layout/BasicTimeline"/>
    <dgm:cxn modelId="{B325620E-23AF-4E54-9F4E-9270BAF1F324}" type="presParOf" srcId="{DCBD3ACC-78D0-40FC-AAF4-6124D3276BDD}" destId="{54FF6B61-6DE9-45AB-9578-8C0ABA9829B6}" srcOrd="1" destOrd="0" presId="urn:microsoft.com/office/officeart/2016/7/layout/BasicTimeline"/>
    <dgm:cxn modelId="{BFA557BD-29C8-4582-9140-D4502D0ED608}" type="presParOf" srcId="{54FF6B61-6DE9-45AB-9578-8C0ABA9829B6}" destId="{E3B3831C-81F7-44A5-8A85-3D4D34733469}" srcOrd="0" destOrd="0" presId="urn:microsoft.com/office/officeart/2016/7/layout/BasicTimeline"/>
    <dgm:cxn modelId="{CA4CA6AD-5623-4688-9FCB-5D48912686BB}" type="presParOf" srcId="{54FF6B61-6DE9-45AB-9578-8C0ABA9829B6}" destId="{55B345CA-AEC9-4E01-A9C3-B7E20CD48917}" srcOrd="1" destOrd="0" presId="urn:microsoft.com/office/officeart/2016/7/layout/BasicTimeline"/>
    <dgm:cxn modelId="{F502901F-F38B-4616-89BA-509079073993}" type="presParOf" srcId="{DCBD3ACC-78D0-40FC-AAF4-6124D3276BDD}" destId="{DD20F6FE-94D4-4254-8F17-D9A51C33180B}" srcOrd="2" destOrd="0" presId="urn:microsoft.com/office/officeart/2016/7/layout/BasicTimeline"/>
    <dgm:cxn modelId="{8211BBA2-98E0-426A-940B-A53BEFAF3D8E}" type="presParOf" srcId="{DCBD3ACC-78D0-40FC-AAF4-6124D3276BDD}" destId="{364E3108-8182-436B-A827-6E6854BB359F}" srcOrd="3" destOrd="0" presId="urn:microsoft.com/office/officeart/2016/7/layout/BasicTimeline"/>
    <dgm:cxn modelId="{635366F0-47D5-458E-BBB0-CE9E2D616183}" type="presParOf" srcId="{DCBD3ACC-78D0-40FC-AAF4-6124D3276BDD}" destId="{6230BDAE-E3CF-4F7A-97F9-6061629CBF8C}" srcOrd="4" destOrd="0" presId="urn:microsoft.com/office/officeart/2016/7/layout/BasicTimeline"/>
    <dgm:cxn modelId="{7F5C262A-0B69-4D68-8037-0B7E3DC19A06}" type="presParOf" srcId="{23FC6204-6EA5-4185-937D-20B86CE7CF0B}" destId="{88573FEB-11E0-4D1D-BA96-90EC587DEF50}" srcOrd="9" destOrd="0" presId="urn:microsoft.com/office/officeart/2016/7/layout/BasicTimeline"/>
    <dgm:cxn modelId="{D60F08FA-6FD3-4473-9B0D-D4AE1463F2EE}" type="presParOf" srcId="{23FC6204-6EA5-4185-937D-20B86CE7CF0B}" destId="{49B56B7B-B3E9-479F-B4CB-3AFDF1E7526F}" srcOrd="10" destOrd="0" presId="urn:microsoft.com/office/officeart/2016/7/layout/BasicTimeline"/>
    <dgm:cxn modelId="{950C87BB-A358-47E4-A573-85AE5AD1375E}" type="presParOf" srcId="{49B56B7B-B3E9-479F-B4CB-3AFDF1E7526F}" destId="{484BABBA-28C0-483A-8DCD-D80DE87A8FBD}" srcOrd="0" destOrd="0" presId="urn:microsoft.com/office/officeart/2016/7/layout/BasicTimeline"/>
    <dgm:cxn modelId="{09A7D5FF-3F7D-4054-BB2C-518DDB040678}" type="presParOf" srcId="{49B56B7B-B3E9-479F-B4CB-3AFDF1E7526F}" destId="{21C35D8B-C625-4D66-B9F5-861E2E7B6A0B}" srcOrd="1" destOrd="0" presId="urn:microsoft.com/office/officeart/2016/7/layout/BasicTimeline"/>
    <dgm:cxn modelId="{EC2E78D8-52AE-4466-8696-9CB21BA287D2}" type="presParOf" srcId="{21C35D8B-C625-4D66-B9F5-861E2E7B6A0B}" destId="{4EEB8B6A-5EA3-4F93-A611-902E02E4CAF0}" srcOrd="0" destOrd="0" presId="urn:microsoft.com/office/officeart/2016/7/layout/BasicTimeline"/>
    <dgm:cxn modelId="{146BE4BE-08B5-4DBC-AFB9-FF8DDA14E776}" type="presParOf" srcId="{21C35D8B-C625-4D66-B9F5-861E2E7B6A0B}" destId="{ABB2C61C-B14A-45CB-9311-35290F7517BA}" srcOrd="1" destOrd="0" presId="urn:microsoft.com/office/officeart/2016/7/layout/BasicTimeline"/>
    <dgm:cxn modelId="{727E84DB-FEA6-4A40-AF46-C4152286B5FB}" type="presParOf" srcId="{49B56B7B-B3E9-479F-B4CB-3AFDF1E7526F}" destId="{3537AD02-77BC-4B38-9714-25D7FA440539}" srcOrd="2" destOrd="0" presId="urn:microsoft.com/office/officeart/2016/7/layout/BasicTimeline"/>
    <dgm:cxn modelId="{AEF6E222-4A7F-4583-8EF1-30FEDFB32523}" type="presParOf" srcId="{49B56B7B-B3E9-479F-B4CB-3AFDF1E7526F}" destId="{06A83082-2889-4619-9A4D-D4271A28F6BD}" srcOrd="3" destOrd="0" presId="urn:microsoft.com/office/officeart/2016/7/layout/BasicTimeline"/>
    <dgm:cxn modelId="{01968DC6-CAFD-4B11-BE53-ACFAB1B79C46}" type="presParOf" srcId="{49B56B7B-B3E9-479F-B4CB-3AFDF1E7526F}" destId="{49DD3E38-BD46-4E5B-B993-557D2AD6E949}" srcOrd="4" destOrd="0" presId="urn:microsoft.com/office/officeart/2016/7/layout/BasicTimeline"/>
  </dgm:cxnLst>
  <dgm:bg/>
  <dgm:whole>
    <a:ln w="57150"/>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503A75-45C4-4AF1-A207-0CA37047C861}">
      <dsp:nvSpPr>
        <dsp:cNvPr id="0" name=""/>
        <dsp:cNvSpPr/>
      </dsp:nvSpPr>
      <dsp:spPr>
        <a:xfrm>
          <a:off x="0" y="2882766"/>
          <a:ext cx="6552397" cy="0"/>
        </a:xfrm>
        <a:prstGeom prst="line">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tailEnd type="triangle" w="lg" len="lg"/>
        </a:ln>
        <a:effectLst/>
      </dsp:spPr>
      <dsp:style>
        <a:lnRef idx="1">
          <a:scrgbClr r="0" g="0" b="0"/>
        </a:lnRef>
        <a:fillRef idx="1">
          <a:scrgbClr r="0" g="0" b="0"/>
        </a:fillRef>
        <a:effectRef idx="2">
          <a:scrgbClr r="0" g="0" b="0"/>
        </a:effectRef>
        <a:fontRef idx="minor"/>
      </dsp:style>
    </dsp:sp>
    <dsp:sp modelId="{0212C45D-6A0F-4B3E-8447-8F171EEFBC35}">
      <dsp:nvSpPr>
        <dsp:cNvPr id="0" name=""/>
        <dsp:cNvSpPr/>
      </dsp:nvSpPr>
      <dsp:spPr>
        <a:xfrm>
          <a:off x="101581" y="3096090"/>
          <a:ext cx="1478128" cy="651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lvl="0" algn="ctr" defTabSz="666750">
            <a:lnSpc>
              <a:spcPct val="90000"/>
            </a:lnSpc>
            <a:spcBef>
              <a:spcPct val="0"/>
            </a:spcBef>
            <a:spcAft>
              <a:spcPct val="35000"/>
            </a:spcAft>
            <a:defRPr b="1"/>
          </a:pPr>
          <a:r>
            <a:rPr lang="en-US" sz="1500" kern="1200"/>
            <a:t>Winter 2019</a:t>
          </a:r>
        </a:p>
      </dsp:txBody>
      <dsp:txXfrm>
        <a:off x="101581" y="3096090"/>
        <a:ext cx="1478128" cy="651505"/>
      </dsp:txXfrm>
    </dsp:sp>
    <dsp:sp modelId="{16687C78-082E-45F1-A9C2-0391CFA405C2}">
      <dsp:nvSpPr>
        <dsp:cNvPr id="0" name=""/>
        <dsp:cNvSpPr/>
      </dsp:nvSpPr>
      <dsp:spPr>
        <a:xfrm>
          <a:off x="799" y="804291"/>
          <a:ext cx="1679691" cy="983023"/>
        </a:xfrm>
        <a:prstGeom prst="roundRect">
          <a:avLst/>
        </a:prstGeom>
        <a:solidFill>
          <a:schemeClr val="lt1">
            <a:alpha val="90000"/>
            <a:hueOff val="0"/>
            <a:satOff val="0"/>
            <a:lumOff val="0"/>
            <a:alphaOff val="0"/>
          </a:schemeClr>
        </a:solidFill>
        <a:ln w="38100" cap="flat" cmpd="sng" algn="ctr">
          <a:solidFill>
            <a:scrgbClr r="0" g="0" b="0">
              <a:shade val="95000"/>
              <a:satMod val="105000"/>
            </a:scrgb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15570" tIns="115570" rIns="115570" bIns="115570" numCol="1" spcCol="1270" anchor="ctr" anchorCtr="0">
          <a:noAutofit/>
        </a:bodyPr>
        <a:lstStyle/>
        <a:p>
          <a:pPr lvl="0" algn="l" defTabSz="577850">
            <a:lnSpc>
              <a:spcPct val="90000"/>
            </a:lnSpc>
            <a:spcBef>
              <a:spcPct val="0"/>
            </a:spcBef>
            <a:spcAft>
              <a:spcPct val="35000"/>
            </a:spcAft>
          </a:pPr>
          <a:r>
            <a:rPr lang="en-US" sz="1300" kern="1200"/>
            <a:t>Update Operating Model and Run Simulations</a:t>
          </a:r>
        </a:p>
      </dsp:txBody>
      <dsp:txXfrm>
        <a:off x="48786" y="852278"/>
        <a:ext cx="1583717" cy="887049"/>
      </dsp:txXfrm>
    </dsp:sp>
    <dsp:sp modelId="{AE5E93FF-7395-4C21-BB38-58ACFC2374A4}">
      <dsp:nvSpPr>
        <dsp:cNvPr id="0" name=""/>
        <dsp:cNvSpPr/>
      </dsp:nvSpPr>
      <dsp:spPr>
        <a:xfrm>
          <a:off x="840645" y="1787314"/>
          <a:ext cx="0" cy="1095451"/>
        </a:xfrm>
        <a:prstGeom prst="line">
          <a:avLst/>
        </a:prstGeom>
        <a:noFill/>
        <a:ln w="38100" cap="flat" cmpd="sng" algn="ctr">
          <a:solidFill>
            <a:schemeClr val="accent5">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1067B621-CB7B-4F73-9729-D30DF75FD6BE}">
      <dsp:nvSpPr>
        <dsp:cNvPr id="0" name=""/>
        <dsp:cNvSpPr/>
      </dsp:nvSpPr>
      <dsp:spPr>
        <a:xfrm>
          <a:off x="797404" y="2839524"/>
          <a:ext cx="86482" cy="86482"/>
        </a:xfrm>
        <a:prstGeom prst="ellips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w="38100" cap="flat" cmpd="sng" algn="ctr">
          <a:solidFill>
            <a:scrgbClr r="0" g="0" b="0">
              <a:shade val="95000"/>
              <a:satMod val="105000"/>
            </a:scrgb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7E5BBB38-D032-43B8-A762-719B69163F25}">
      <dsp:nvSpPr>
        <dsp:cNvPr id="0" name=""/>
        <dsp:cNvSpPr/>
      </dsp:nvSpPr>
      <dsp:spPr>
        <a:xfrm>
          <a:off x="1075802" y="2017936"/>
          <a:ext cx="1478128" cy="651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lvl="0" algn="ctr" defTabSz="666750">
            <a:lnSpc>
              <a:spcPct val="90000"/>
            </a:lnSpc>
            <a:spcBef>
              <a:spcPct val="0"/>
            </a:spcBef>
            <a:spcAft>
              <a:spcPct val="35000"/>
            </a:spcAft>
            <a:defRPr b="1"/>
          </a:pPr>
          <a:r>
            <a:rPr lang="en-US" sz="1500" kern="1200"/>
            <a:t>Spring 2019</a:t>
          </a:r>
        </a:p>
      </dsp:txBody>
      <dsp:txXfrm>
        <a:off x="1075802" y="2017936"/>
        <a:ext cx="1478128" cy="651505"/>
      </dsp:txXfrm>
    </dsp:sp>
    <dsp:sp modelId="{02D8FC0A-E269-4D0F-8D43-A246209403B5}">
      <dsp:nvSpPr>
        <dsp:cNvPr id="0" name=""/>
        <dsp:cNvSpPr/>
      </dsp:nvSpPr>
      <dsp:spPr>
        <a:xfrm>
          <a:off x="975021" y="3978217"/>
          <a:ext cx="1679691" cy="983023"/>
        </a:xfrm>
        <a:prstGeom prst="roundRect">
          <a:avLst/>
        </a:prstGeom>
        <a:solidFill>
          <a:schemeClr val="lt1">
            <a:alpha val="90000"/>
            <a:hueOff val="0"/>
            <a:satOff val="0"/>
            <a:lumOff val="0"/>
            <a:alphaOff val="0"/>
          </a:schemeClr>
        </a:solidFill>
        <a:ln w="38100" cap="flat" cmpd="sng" algn="ctr">
          <a:solidFill>
            <a:scrgbClr r="0" g="0" b="0">
              <a:shade val="95000"/>
              <a:satMod val="105000"/>
            </a:scrgb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15570" tIns="115570" rIns="115570" bIns="115570" numCol="1" spcCol="1270" anchor="ctr" anchorCtr="0">
          <a:noAutofit/>
        </a:bodyPr>
        <a:lstStyle/>
        <a:p>
          <a:pPr lvl="0" algn="l" defTabSz="577850">
            <a:lnSpc>
              <a:spcPct val="90000"/>
            </a:lnSpc>
            <a:spcBef>
              <a:spcPct val="0"/>
            </a:spcBef>
            <a:spcAft>
              <a:spcPct val="35000"/>
            </a:spcAft>
          </a:pPr>
          <a:r>
            <a:rPr lang="en-US" sz="1300" kern="1200"/>
            <a:t>Analysis and Preliminary Results and Write Up</a:t>
          </a:r>
        </a:p>
      </dsp:txBody>
      <dsp:txXfrm>
        <a:off x="1023008" y="4026204"/>
        <a:ext cx="1583717" cy="887049"/>
      </dsp:txXfrm>
    </dsp:sp>
    <dsp:sp modelId="{75626824-2294-4B7F-BBFF-4B052928BEE7}">
      <dsp:nvSpPr>
        <dsp:cNvPr id="0" name=""/>
        <dsp:cNvSpPr/>
      </dsp:nvSpPr>
      <dsp:spPr>
        <a:xfrm>
          <a:off x="1814867" y="2882765"/>
          <a:ext cx="0" cy="1095451"/>
        </a:xfrm>
        <a:prstGeom prst="line">
          <a:avLst/>
        </a:prstGeom>
        <a:noFill/>
        <a:ln w="38100" cap="flat" cmpd="sng" algn="ctr">
          <a:solidFill>
            <a:schemeClr val="accent5">
              <a:hueOff val="-1351709"/>
              <a:satOff val="-3484"/>
              <a:lumOff val="-2353"/>
              <a:alphaOff val="0"/>
            </a:schemeClr>
          </a:solidFill>
          <a:prstDash val="dash"/>
          <a:miter lim="800000"/>
        </a:ln>
        <a:effectLst/>
      </dsp:spPr>
      <dsp:style>
        <a:lnRef idx="1">
          <a:scrgbClr r="0" g="0" b="0"/>
        </a:lnRef>
        <a:fillRef idx="0">
          <a:scrgbClr r="0" g="0" b="0"/>
        </a:fillRef>
        <a:effectRef idx="0">
          <a:scrgbClr r="0" g="0" b="0"/>
        </a:effectRef>
        <a:fontRef idx="minor"/>
      </dsp:style>
    </dsp:sp>
    <dsp:sp modelId="{9E64E090-3188-4505-9220-77E0CC80CC98}">
      <dsp:nvSpPr>
        <dsp:cNvPr id="0" name=""/>
        <dsp:cNvSpPr/>
      </dsp:nvSpPr>
      <dsp:spPr>
        <a:xfrm>
          <a:off x="1771625" y="2839524"/>
          <a:ext cx="86482" cy="86482"/>
        </a:xfrm>
        <a:prstGeom prst="ellipse">
          <a:avLst/>
        </a:prstGeom>
        <a:gradFill rotWithShape="0">
          <a:gsLst>
            <a:gs pos="0">
              <a:schemeClr val="accent5">
                <a:hueOff val="-1986775"/>
                <a:satOff val="7962"/>
                <a:lumOff val="1726"/>
                <a:alphaOff val="0"/>
                <a:shade val="51000"/>
                <a:satMod val="130000"/>
              </a:schemeClr>
            </a:gs>
            <a:gs pos="80000">
              <a:schemeClr val="accent5">
                <a:hueOff val="-1986775"/>
                <a:satOff val="7962"/>
                <a:lumOff val="1726"/>
                <a:alphaOff val="0"/>
                <a:shade val="93000"/>
                <a:satMod val="130000"/>
              </a:schemeClr>
            </a:gs>
            <a:gs pos="100000">
              <a:schemeClr val="accent5">
                <a:hueOff val="-1986775"/>
                <a:satOff val="7962"/>
                <a:lumOff val="1726"/>
                <a:alphaOff val="0"/>
                <a:shade val="94000"/>
                <a:satMod val="135000"/>
              </a:schemeClr>
            </a:gs>
          </a:gsLst>
          <a:lin ang="16200000" scaled="0"/>
        </a:gradFill>
        <a:ln w="38100" cap="flat" cmpd="sng" algn="ctr">
          <a:solidFill>
            <a:schemeClr val="tx1"/>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5BD70B5B-B9B4-49C2-B9B1-3A3AE360BE25}">
      <dsp:nvSpPr>
        <dsp:cNvPr id="0" name=""/>
        <dsp:cNvSpPr/>
      </dsp:nvSpPr>
      <dsp:spPr>
        <a:xfrm>
          <a:off x="2050023" y="3096090"/>
          <a:ext cx="1478128" cy="651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lvl="0" algn="ctr" defTabSz="666750">
            <a:lnSpc>
              <a:spcPct val="90000"/>
            </a:lnSpc>
            <a:spcBef>
              <a:spcPct val="0"/>
            </a:spcBef>
            <a:spcAft>
              <a:spcPct val="35000"/>
            </a:spcAft>
            <a:defRPr b="1"/>
          </a:pPr>
          <a:r>
            <a:rPr lang="en-US" sz="1500" kern="1200"/>
            <a:t>Apr. 2019</a:t>
          </a:r>
        </a:p>
      </dsp:txBody>
      <dsp:txXfrm>
        <a:off x="2050023" y="3096090"/>
        <a:ext cx="1478128" cy="651505"/>
      </dsp:txXfrm>
    </dsp:sp>
    <dsp:sp modelId="{E26ACDA7-F634-431A-B743-9BCB02F2B718}">
      <dsp:nvSpPr>
        <dsp:cNvPr id="0" name=""/>
        <dsp:cNvSpPr/>
      </dsp:nvSpPr>
      <dsp:spPr>
        <a:xfrm>
          <a:off x="1949242" y="804291"/>
          <a:ext cx="1679691" cy="983023"/>
        </a:xfrm>
        <a:prstGeom prst="roundRect">
          <a:avLst/>
        </a:prstGeom>
        <a:solidFill>
          <a:schemeClr val="lt1">
            <a:alpha val="90000"/>
            <a:hueOff val="0"/>
            <a:satOff val="0"/>
            <a:lumOff val="0"/>
            <a:alphaOff val="0"/>
          </a:schemeClr>
        </a:solidFill>
        <a:ln w="38100" cap="flat" cmpd="sng" algn="ctr">
          <a:solidFill>
            <a:scrgbClr r="0" g="0" b="0">
              <a:shade val="95000"/>
              <a:satMod val="105000"/>
            </a:scrgb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15570" tIns="115570" rIns="115570" bIns="115570" numCol="1" spcCol="1270" anchor="ctr" anchorCtr="0">
          <a:noAutofit/>
        </a:bodyPr>
        <a:lstStyle/>
        <a:p>
          <a:pPr lvl="0" algn="l" defTabSz="577850">
            <a:lnSpc>
              <a:spcPct val="90000"/>
            </a:lnSpc>
            <a:spcBef>
              <a:spcPct val="0"/>
            </a:spcBef>
            <a:spcAft>
              <a:spcPct val="35000"/>
            </a:spcAft>
          </a:pPr>
          <a:r>
            <a:rPr lang="en-US" sz="1300" kern="1200" dirty="0"/>
            <a:t>Framework Place Holder for Board of Fish </a:t>
          </a:r>
        </a:p>
      </dsp:txBody>
      <dsp:txXfrm>
        <a:off x="1997229" y="852278"/>
        <a:ext cx="1583717" cy="887049"/>
      </dsp:txXfrm>
    </dsp:sp>
    <dsp:sp modelId="{9F3A37A3-972B-4158-A9A8-6C9C2ACD8D70}">
      <dsp:nvSpPr>
        <dsp:cNvPr id="0" name=""/>
        <dsp:cNvSpPr/>
      </dsp:nvSpPr>
      <dsp:spPr>
        <a:xfrm>
          <a:off x="2789088" y="1787314"/>
          <a:ext cx="0" cy="1095451"/>
        </a:xfrm>
        <a:prstGeom prst="line">
          <a:avLst/>
        </a:prstGeom>
        <a:noFill/>
        <a:ln w="38100" cap="flat" cmpd="sng" algn="ctr">
          <a:solidFill>
            <a:schemeClr val="accent5">
              <a:hueOff val="-2703417"/>
              <a:satOff val="-6968"/>
              <a:lumOff val="-4706"/>
              <a:alphaOff val="0"/>
            </a:schemeClr>
          </a:solidFill>
          <a:prstDash val="dash"/>
          <a:miter lim="800000"/>
        </a:ln>
        <a:effectLst/>
      </dsp:spPr>
      <dsp:style>
        <a:lnRef idx="1">
          <a:scrgbClr r="0" g="0" b="0"/>
        </a:lnRef>
        <a:fillRef idx="0">
          <a:scrgbClr r="0" g="0" b="0"/>
        </a:fillRef>
        <a:effectRef idx="0">
          <a:scrgbClr r="0" g="0" b="0"/>
        </a:effectRef>
        <a:fontRef idx="minor"/>
      </dsp:style>
    </dsp:sp>
    <dsp:sp modelId="{368675BB-300D-4CAA-9CF1-5FB9E8264433}">
      <dsp:nvSpPr>
        <dsp:cNvPr id="0" name=""/>
        <dsp:cNvSpPr/>
      </dsp:nvSpPr>
      <dsp:spPr>
        <a:xfrm>
          <a:off x="2745846" y="2839524"/>
          <a:ext cx="86482" cy="86482"/>
        </a:xfrm>
        <a:prstGeom prst="ellipse">
          <a:avLst/>
        </a:prstGeom>
        <a:gradFill rotWithShape="0">
          <a:gsLst>
            <a:gs pos="0">
              <a:schemeClr val="accent5">
                <a:hueOff val="-3973551"/>
                <a:satOff val="15924"/>
                <a:lumOff val="3451"/>
                <a:alphaOff val="0"/>
                <a:shade val="51000"/>
                <a:satMod val="130000"/>
              </a:schemeClr>
            </a:gs>
            <a:gs pos="80000">
              <a:schemeClr val="accent5">
                <a:hueOff val="-3973551"/>
                <a:satOff val="15924"/>
                <a:lumOff val="3451"/>
                <a:alphaOff val="0"/>
                <a:shade val="93000"/>
                <a:satMod val="130000"/>
              </a:schemeClr>
            </a:gs>
            <a:gs pos="100000">
              <a:schemeClr val="accent5">
                <a:hueOff val="-3973551"/>
                <a:satOff val="15924"/>
                <a:lumOff val="3451"/>
                <a:alphaOff val="0"/>
                <a:shade val="94000"/>
                <a:satMod val="135000"/>
              </a:schemeClr>
            </a:gs>
          </a:gsLst>
          <a:lin ang="16200000" scaled="0"/>
        </a:gradFill>
        <a:ln w="38100" cap="flat" cmpd="sng" algn="ctr">
          <a:solidFill>
            <a:scrgbClr r="0" g="0" b="0">
              <a:shade val="95000"/>
              <a:satMod val="105000"/>
            </a:scrgb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51CFF4B1-5DCB-4C6B-BF64-9489988EA54D}">
      <dsp:nvSpPr>
        <dsp:cNvPr id="0" name=""/>
        <dsp:cNvSpPr/>
      </dsp:nvSpPr>
      <dsp:spPr>
        <a:xfrm>
          <a:off x="3024245" y="2017936"/>
          <a:ext cx="1478128" cy="651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lvl="0" algn="ctr" defTabSz="666750">
            <a:lnSpc>
              <a:spcPct val="90000"/>
            </a:lnSpc>
            <a:spcBef>
              <a:spcPct val="0"/>
            </a:spcBef>
            <a:spcAft>
              <a:spcPct val="35000"/>
            </a:spcAft>
            <a:defRPr b="1"/>
          </a:pPr>
          <a:r>
            <a:rPr lang="en-US" sz="1500" kern="1200"/>
            <a:t>Sep. 2019</a:t>
          </a:r>
        </a:p>
      </dsp:txBody>
      <dsp:txXfrm>
        <a:off x="3024245" y="2017936"/>
        <a:ext cx="1478128" cy="651505"/>
      </dsp:txXfrm>
    </dsp:sp>
    <dsp:sp modelId="{7C8005B0-39D2-4C5F-9C74-BE7B5407D9BC}">
      <dsp:nvSpPr>
        <dsp:cNvPr id="0" name=""/>
        <dsp:cNvSpPr/>
      </dsp:nvSpPr>
      <dsp:spPr>
        <a:xfrm>
          <a:off x="2923463" y="3978217"/>
          <a:ext cx="1679691" cy="983023"/>
        </a:xfrm>
        <a:prstGeom prst="roundRect">
          <a:avLst/>
        </a:prstGeom>
        <a:solidFill>
          <a:schemeClr val="lt1">
            <a:alpha val="90000"/>
            <a:hueOff val="0"/>
            <a:satOff val="0"/>
            <a:lumOff val="0"/>
            <a:alphaOff val="0"/>
          </a:schemeClr>
        </a:solidFill>
        <a:ln w="38100" cap="flat" cmpd="sng" algn="ctr">
          <a:solidFill>
            <a:scrgbClr r="0" g="0" b="0">
              <a:shade val="95000"/>
              <a:satMod val="105000"/>
            </a:scrgb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15570" tIns="115570" rIns="115570" bIns="115570" numCol="1" spcCol="1270" anchor="ctr" anchorCtr="0">
          <a:noAutofit/>
        </a:bodyPr>
        <a:lstStyle/>
        <a:p>
          <a:pPr lvl="0" algn="l" defTabSz="577850">
            <a:lnSpc>
              <a:spcPct val="90000"/>
            </a:lnSpc>
            <a:spcBef>
              <a:spcPct val="0"/>
            </a:spcBef>
            <a:spcAft>
              <a:spcPct val="35000"/>
            </a:spcAft>
          </a:pPr>
          <a:r>
            <a:rPr lang="en-US" sz="1300" kern="1200"/>
            <a:t>Presentation of Results to ADFG and CPT</a:t>
          </a:r>
        </a:p>
      </dsp:txBody>
      <dsp:txXfrm>
        <a:off x="2971450" y="4026204"/>
        <a:ext cx="1583717" cy="887049"/>
      </dsp:txXfrm>
    </dsp:sp>
    <dsp:sp modelId="{191DBBEE-250D-4567-BAB3-4F8042C3D6CB}">
      <dsp:nvSpPr>
        <dsp:cNvPr id="0" name=""/>
        <dsp:cNvSpPr/>
      </dsp:nvSpPr>
      <dsp:spPr>
        <a:xfrm>
          <a:off x="3763309" y="2882765"/>
          <a:ext cx="0" cy="1095451"/>
        </a:xfrm>
        <a:prstGeom prst="line">
          <a:avLst/>
        </a:prstGeom>
        <a:noFill/>
        <a:ln w="38100" cap="flat" cmpd="sng" algn="ctr">
          <a:solidFill>
            <a:schemeClr val="accent5">
              <a:hueOff val="-4055126"/>
              <a:satOff val="-10451"/>
              <a:lumOff val="-7059"/>
              <a:alphaOff val="0"/>
            </a:schemeClr>
          </a:solidFill>
          <a:prstDash val="dash"/>
          <a:miter lim="800000"/>
        </a:ln>
        <a:effectLst/>
      </dsp:spPr>
      <dsp:style>
        <a:lnRef idx="1">
          <a:scrgbClr r="0" g="0" b="0"/>
        </a:lnRef>
        <a:fillRef idx="0">
          <a:scrgbClr r="0" g="0" b="0"/>
        </a:fillRef>
        <a:effectRef idx="0">
          <a:scrgbClr r="0" g="0" b="0"/>
        </a:effectRef>
        <a:fontRef idx="minor"/>
      </dsp:style>
    </dsp:sp>
    <dsp:sp modelId="{48606ACD-B619-444A-9D16-A9B6D2CDD978}">
      <dsp:nvSpPr>
        <dsp:cNvPr id="0" name=""/>
        <dsp:cNvSpPr/>
      </dsp:nvSpPr>
      <dsp:spPr>
        <a:xfrm>
          <a:off x="3720068" y="2839524"/>
          <a:ext cx="86482" cy="86482"/>
        </a:xfrm>
        <a:prstGeom prst="ellipse">
          <a:avLst/>
        </a:prstGeom>
        <a:gradFill rotWithShape="0">
          <a:gsLst>
            <a:gs pos="0">
              <a:schemeClr val="accent5">
                <a:hueOff val="-5960326"/>
                <a:satOff val="23887"/>
                <a:lumOff val="5177"/>
                <a:alphaOff val="0"/>
                <a:shade val="51000"/>
                <a:satMod val="130000"/>
              </a:schemeClr>
            </a:gs>
            <a:gs pos="80000">
              <a:schemeClr val="accent5">
                <a:hueOff val="-5960326"/>
                <a:satOff val="23887"/>
                <a:lumOff val="5177"/>
                <a:alphaOff val="0"/>
                <a:shade val="93000"/>
                <a:satMod val="130000"/>
              </a:schemeClr>
            </a:gs>
            <a:gs pos="100000">
              <a:schemeClr val="accent5">
                <a:hueOff val="-5960326"/>
                <a:satOff val="23887"/>
                <a:lumOff val="5177"/>
                <a:alphaOff val="0"/>
                <a:shade val="94000"/>
                <a:satMod val="135000"/>
              </a:schemeClr>
            </a:gs>
          </a:gsLst>
          <a:lin ang="16200000" scaled="0"/>
        </a:gradFill>
        <a:ln w="38100" cap="flat" cmpd="sng" algn="ctr">
          <a:solidFill>
            <a:scrgbClr r="0" g="0" b="0">
              <a:shade val="95000"/>
              <a:satMod val="105000"/>
            </a:scrgb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C4648B0F-BA20-4F28-A5AC-D085CF0B7C58}">
      <dsp:nvSpPr>
        <dsp:cNvPr id="0" name=""/>
        <dsp:cNvSpPr/>
      </dsp:nvSpPr>
      <dsp:spPr>
        <a:xfrm>
          <a:off x="3998466" y="3096090"/>
          <a:ext cx="1478128" cy="651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lvl="0" algn="ctr" defTabSz="666750">
            <a:lnSpc>
              <a:spcPct val="90000"/>
            </a:lnSpc>
            <a:spcBef>
              <a:spcPct val="0"/>
            </a:spcBef>
            <a:spcAft>
              <a:spcPct val="35000"/>
            </a:spcAft>
            <a:defRPr b="1"/>
          </a:pPr>
          <a:r>
            <a:rPr lang="en-US" sz="1500" kern="1200"/>
            <a:t>Sep. 2019</a:t>
          </a:r>
        </a:p>
      </dsp:txBody>
      <dsp:txXfrm>
        <a:off x="3998466" y="3096090"/>
        <a:ext cx="1478128" cy="651505"/>
      </dsp:txXfrm>
    </dsp:sp>
    <dsp:sp modelId="{E3B3831C-81F7-44A5-8A85-3D4D34733469}">
      <dsp:nvSpPr>
        <dsp:cNvPr id="0" name=""/>
        <dsp:cNvSpPr/>
      </dsp:nvSpPr>
      <dsp:spPr>
        <a:xfrm>
          <a:off x="3897684" y="804291"/>
          <a:ext cx="1679691" cy="983023"/>
        </a:xfrm>
        <a:prstGeom prst="roundRect">
          <a:avLst/>
        </a:prstGeom>
        <a:solidFill>
          <a:schemeClr val="lt1">
            <a:alpha val="90000"/>
            <a:hueOff val="0"/>
            <a:satOff val="0"/>
            <a:lumOff val="0"/>
            <a:alphaOff val="0"/>
          </a:schemeClr>
        </a:solidFill>
        <a:ln w="38100" cap="flat" cmpd="sng" algn="ctr">
          <a:solidFill>
            <a:scrgbClr r="0" g="0" b="0">
              <a:shade val="95000"/>
              <a:satMod val="105000"/>
            </a:scrgb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15570" tIns="115570" rIns="115570" bIns="115570" numCol="1" spcCol="1270" anchor="ctr" anchorCtr="0">
          <a:noAutofit/>
        </a:bodyPr>
        <a:lstStyle/>
        <a:p>
          <a:pPr lvl="0" algn="l" defTabSz="577850">
            <a:lnSpc>
              <a:spcPct val="90000"/>
            </a:lnSpc>
            <a:spcBef>
              <a:spcPct val="0"/>
            </a:spcBef>
            <a:spcAft>
              <a:spcPct val="35000"/>
            </a:spcAft>
          </a:pPr>
          <a:r>
            <a:rPr lang="en-US" sz="1300" kern="1200"/>
            <a:t>White Paper Full Draft</a:t>
          </a:r>
        </a:p>
      </dsp:txBody>
      <dsp:txXfrm>
        <a:off x="3945671" y="852278"/>
        <a:ext cx="1583717" cy="887049"/>
      </dsp:txXfrm>
    </dsp:sp>
    <dsp:sp modelId="{DD20F6FE-94D4-4254-8F17-D9A51C33180B}">
      <dsp:nvSpPr>
        <dsp:cNvPr id="0" name=""/>
        <dsp:cNvSpPr/>
      </dsp:nvSpPr>
      <dsp:spPr>
        <a:xfrm>
          <a:off x="4737530" y="1787314"/>
          <a:ext cx="0" cy="1095451"/>
        </a:xfrm>
        <a:prstGeom prst="line">
          <a:avLst/>
        </a:prstGeom>
        <a:noFill/>
        <a:ln w="38100" cap="flat" cmpd="sng" algn="ctr">
          <a:solidFill>
            <a:schemeClr val="accent5">
              <a:hueOff val="-5406834"/>
              <a:satOff val="-13935"/>
              <a:lumOff val="-9412"/>
              <a:alphaOff val="0"/>
            </a:schemeClr>
          </a:solidFill>
          <a:prstDash val="dash"/>
          <a:miter lim="800000"/>
        </a:ln>
        <a:effectLst/>
      </dsp:spPr>
      <dsp:style>
        <a:lnRef idx="1">
          <a:scrgbClr r="0" g="0" b="0"/>
        </a:lnRef>
        <a:fillRef idx="0">
          <a:scrgbClr r="0" g="0" b="0"/>
        </a:fillRef>
        <a:effectRef idx="0">
          <a:scrgbClr r="0" g="0" b="0"/>
        </a:effectRef>
        <a:fontRef idx="minor"/>
      </dsp:style>
    </dsp:sp>
    <dsp:sp modelId="{364E3108-8182-436B-A827-6E6854BB359F}">
      <dsp:nvSpPr>
        <dsp:cNvPr id="0" name=""/>
        <dsp:cNvSpPr/>
      </dsp:nvSpPr>
      <dsp:spPr>
        <a:xfrm>
          <a:off x="4694289" y="2839524"/>
          <a:ext cx="86482" cy="86482"/>
        </a:xfrm>
        <a:prstGeom prst="ellipse">
          <a:avLst/>
        </a:prstGeom>
        <a:gradFill rotWithShape="0">
          <a:gsLst>
            <a:gs pos="0">
              <a:schemeClr val="accent5">
                <a:hueOff val="-7947101"/>
                <a:satOff val="31849"/>
                <a:lumOff val="6902"/>
                <a:alphaOff val="0"/>
                <a:shade val="51000"/>
                <a:satMod val="130000"/>
              </a:schemeClr>
            </a:gs>
            <a:gs pos="80000">
              <a:schemeClr val="accent5">
                <a:hueOff val="-7947101"/>
                <a:satOff val="31849"/>
                <a:lumOff val="6902"/>
                <a:alphaOff val="0"/>
                <a:shade val="93000"/>
                <a:satMod val="130000"/>
              </a:schemeClr>
            </a:gs>
            <a:gs pos="100000">
              <a:schemeClr val="accent5">
                <a:hueOff val="-7947101"/>
                <a:satOff val="31849"/>
                <a:lumOff val="6902"/>
                <a:alphaOff val="0"/>
                <a:shade val="94000"/>
                <a:satMod val="135000"/>
              </a:schemeClr>
            </a:gs>
          </a:gsLst>
          <a:lin ang="16200000" scaled="0"/>
        </a:gradFill>
        <a:ln w="38100" cap="flat" cmpd="sng" algn="ctr">
          <a:solidFill>
            <a:scrgbClr r="0" g="0" b="0">
              <a:shade val="95000"/>
              <a:satMod val="105000"/>
            </a:scrgb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484BABBA-28C0-483A-8DCD-D80DE87A8FBD}">
      <dsp:nvSpPr>
        <dsp:cNvPr id="0" name=""/>
        <dsp:cNvSpPr/>
      </dsp:nvSpPr>
      <dsp:spPr>
        <a:xfrm>
          <a:off x="4972687" y="2017936"/>
          <a:ext cx="1478128" cy="651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lvl="0" algn="ctr" defTabSz="666750">
            <a:lnSpc>
              <a:spcPct val="90000"/>
            </a:lnSpc>
            <a:spcBef>
              <a:spcPct val="0"/>
            </a:spcBef>
            <a:spcAft>
              <a:spcPct val="35000"/>
            </a:spcAft>
            <a:defRPr b="1"/>
          </a:pPr>
          <a:r>
            <a:rPr lang="en-US" sz="1500" kern="1200"/>
            <a:t>Mar. 2020</a:t>
          </a:r>
        </a:p>
      </dsp:txBody>
      <dsp:txXfrm>
        <a:off x="4972687" y="2017936"/>
        <a:ext cx="1478128" cy="651505"/>
      </dsp:txXfrm>
    </dsp:sp>
    <dsp:sp modelId="{4EEB8B6A-5EA3-4F93-A611-902E02E4CAF0}">
      <dsp:nvSpPr>
        <dsp:cNvPr id="0" name=""/>
        <dsp:cNvSpPr/>
      </dsp:nvSpPr>
      <dsp:spPr>
        <a:xfrm>
          <a:off x="4871906" y="3978217"/>
          <a:ext cx="1679691" cy="983023"/>
        </a:xfrm>
        <a:prstGeom prst="roundRect">
          <a:avLst/>
        </a:prstGeom>
        <a:solidFill>
          <a:schemeClr val="lt1">
            <a:alpha val="90000"/>
            <a:hueOff val="0"/>
            <a:satOff val="0"/>
            <a:lumOff val="0"/>
            <a:alphaOff val="0"/>
          </a:schemeClr>
        </a:solidFill>
        <a:ln w="38100" cap="flat" cmpd="sng" algn="ctr">
          <a:solidFill>
            <a:scrgbClr r="0" g="0" b="0">
              <a:shade val="95000"/>
              <a:satMod val="105000"/>
            </a:scrgb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15570" tIns="115570" rIns="115570" bIns="115570" numCol="1" spcCol="1270" anchor="ctr" anchorCtr="0">
          <a:noAutofit/>
        </a:bodyPr>
        <a:lstStyle/>
        <a:p>
          <a:pPr lvl="0" algn="l" defTabSz="577850">
            <a:lnSpc>
              <a:spcPct val="90000"/>
            </a:lnSpc>
            <a:spcBef>
              <a:spcPct val="0"/>
            </a:spcBef>
            <a:spcAft>
              <a:spcPct val="35000"/>
            </a:spcAft>
          </a:pPr>
          <a:r>
            <a:rPr lang="en-US" sz="1300" kern="1200" dirty="0"/>
            <a:t>Selected HCR Presented to Board of Fish </a:t>
          </a:r>
        </a:p>
      </dsp:txBody>
      <dsp:txXfrm>
        <a:off x="4919893" y="4026204"/>
        <a:ext cx="1583717" cy="887049"/>
      </dsp:txXfrm>
    </dsp:sp>
    <dsp:sp modelId="{3537AD02-77BC-4B38-9714-25D7FA440539}">
      <dsp:nvSpPr>
        <dsp:cNvPr id="0" name=""/>
        <dsp:cNvSpPr/>
      </dsp:nvSpPr>
      <dsp:spPr>
        <a:xfrm>
          <a:off x="5711752" y="2882765"/>
          <a:ext cx="0" cy="1095451"/>
        </a:xfrm>
        <a:prstGeom prst="line">
          <a:avLst/>
        </a:prstGeom>
        <a:noFill/>
        <a:ln w="38100" cap="flat" cmpd="sng" algn="ctr">
          <a:solidFill>
            <a:schemeClr val="accent5">
              <a:hueOff val="-6758543"/>
              <a:satOff val="-17419"/>
              <a:lumOff val="-11765"/>
              <a:alphaOff val="0"/>
            </a:schemeClr>
          </a:solidFill>
          <a:prstDash val="dash"/>
          <a:miter lim="800000"/>
        </a:ln>
        <a:effectLst/>
      </dsp:spPr>
      <dsp:style>
        <a:lnRef idx="1">
          <a:scrgbClr r="0" g="0" b="0"/>
        </a:lnRef>
        <a:fillRef idx="0">
          <a:scrgbClr r="0" g="0" b="0"/>
        </a:fillRef>
        <a:effectRef idx="0">
          <a:scrgbClr r="0" g="0" b="0"/>
        </a:effectRef>
        <a:fontRef idx="minor"/>
      </dsp:style>
    </dsp:sp>
    <dsp:sp modelId="{06A83082-2889-4619-9A4D-D4271A28F6BD}">
      <dsp:nvSpPr>
        <dsp:cNvPr id="0" name=""/>
        <dsp:cNvSpPr/>
      </dsp:nvSpPr>
      <dsp:spPr>
        <a:xfrm>
          <a:off x="5668510" y="2839524"/>
          <a:ext cx="86482" cy="86482"/>
        </a:xfrm>
        <a:prstGeom prst="ellipse">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w="38100" cap="flat" cmpd="sng" algn="ctr">
          <a:solidFill>
            <a:scrgbClr r="0" g="0" b="0">
              <a:shade val="95000"/>
              <a:satMod val="105000"/>
            </a:scrgb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BasicTimeline">
  <dgm:title val="Basic Timeline"/>
  <dgm:desc val="Use to show a list of events in chronological order. The rounded rectangular shape contains the description while the date is shown below on the time line. It's the perfect SmartArt for displaying large amount of text with a medium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FollowNode1">
      <dgm:alg type="sp"/>
      <dgm:choose name="ArrowShape">
        <dgm:if name="ArrowShapeLTR" func="var" arg="dir" op="equ" val="norm">
          <dgm:shape xmlns:r="http://schemas.openxmlformats.org/officeDocument/2006/relationships" type="line" r:blip="" zOrderOff="-1">
            <dgm:adjLst/>
            <dgm:extLst>
              <a:ext uri="{B698B0E9-8C71-41B9-8309-B3DCBF30829C}">
                <dgm1612:spPr xmlns="" xmlns:dgm1612="http://schemas.microsoft.com/office/drawing/2016/12/diagram">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 xmlns:dgm1612="http://schemas.microsoft.com/office/drawing/2016/12/diagram">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16"/>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L2TextContainerWrapper" refType="w"/>
                <dgm:constr type="h" for="ch" forName="L2TextContainerWrapper" refType="h" fact="0.31"/>
                <dgm:constr type="b" for="ch" forName="L2TextContainerWrapper" refType="h" fact="0.31"/>
                <dgm:constr type="w" for="ch" forName="ConnectLine"/>
                <dgm:constr type="l" for="ch" forName="ConnectLine" refType="w" fact="0.5"/>
                <dgm:constr type="h" for="ch" forName="ConnectLine" refType="h" fact="0.19"/>
                <dgm:constr type="t" for="ch" forName="ConnectLine" refType="h" fact="0.31"/>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8"/>
                <dgm:constr type="l" for="ch" forName="L1TextContainer" refType="w" fact="0.06"/>
                <dgm:constr type="t" for="ch" forName="L1TextContainer" refType="h" fact="0.35"/>
                <dgm:constr type="h" for="ch" forName="L1TextContainer" refType="h" fact="0.113"/>
                <dgm:constr type="w" for="ch" forName="L2TextContainerWrapper" refType="w"/>
                <dgm:constr type="h" for="ch" forName="L2TextContainerWrapper" refType="h" fact="0.31"/>
                <dgm:constr type="t" for="ch" forName="L2TextContainerWrapper" refType="h" fact="0.69"/>
                <dgm:constr type="w" for="ch" forName="ConnectLine"/>
                <dgm:constr type="l" for="ch" forName="ConnectLine" refType="w" fact="0.5"/>
                <dgm:constr type="h" for="ch" forName="ConnectLine" refType="h" fact="0.19"/>
                <dgm:constr type="t" for="ch" forName="ConnectLine" refType="h" fact="0.5"/>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55"/>
                  <dgm:constr type="b" for="ch" forName="L2TextContainer" refType="h"/>
                  <dgm:constr type="h" for="ch" forName="FlexibleEmptyPlaceHolder" refType="h" fact="0.45"/>
                </dgm:constrLst>
              </dgm:if>
              <dgm:else name="CaseForPlacingL2TextContaineBelowDivider">
                <dgm:constrLst>
                  <dgm:constr type="h" for="ch" forName="L2TextContainer" refType="h" fact="0.55"/>
                  <dgm:constr type="h" for="ch" forName="FlexibleEmptyPlaceHolder" refType="h" fact="0.45"/>
                  <dgm:constr type="b" for="ch" forName="FlexibleEmptyPlaceHolder" refType="h"/>
                </dgm:constrLst>
              </dgm:else>
            </dgm:choose>
            <dgm:layoutNode name="L2TextContainer" styleLbl="bgAcc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primFontSz" fact="0.7"/>
                <dgm:constr type="rMarg" refType="primFontSz" fact="0.7"/>
                <dgm:constr type="tMarg" refType="primFontSz" fact="0.7"/>
                <dgm:constr type="bMarg" refType="primFontSz" fact="0.7"/>
              </dgm:constrLst>
              <dgm:ruleLst>
                <dgm:rule type="primFontSz" val="12" fact="NaN" max="NaN"/>
                <dgm:rule type="secFontSz" val="10" fact="NaN" max="NaN"/>
                <dgm:rule type="h" val="INF"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2TextContainer">
            <dgm:alg type="sp"/>
            <dgm:shape xmlns:r="http://schemas.openxmlformats.org/officeDocument/2006/relationships" type="line" r:blip="">
              <dgm:adjLst/>
              <dgm:extLst>
                <a:ext uri="{B698B0E9-8C71-41B9-8309-B3DCBF30829C}">
                  <dgm1612:spPr xmlns="" xmlns:dgm1612="http://schemas.microsoft.com/office/drawing/2016/12/diagram">
                    <a:ln>
                      <a:prstDash val="dash"/>
                    </a:ln>
                  </dgm1612:spPr>
                </a:ext>
              </dgm:extLst>
            </dgm:shape>
            <dgm:presOf/>
            <dgm:constrLst/>
          </dgm:layoutNode>
          <dgm:layoutNode name="ConnectorPoint" styleLbl="alignNode1" moveWith="L2TextContainer">
            <dgm:alg type="sp"/>
            <dgm:shape xmlns:r="http://schemas.openxmlformats.org/officeDocument/2006/relationships" type="ellipse" r:blip="" zOrderOff="1">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2C26B29-2DD2-4B99-96E8-8E314952C6F1}" type="datetimeFigureOut">
              <a:rPr lang="en-US" smtClean="0"/>
              <a:t>4/30/2019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57FA83-744A-4BFB-ACAA-F8A906EEA570}" type="slidenum">
              <a:rPr lang="en-US" smtClean="0"/>
              <a:t>‹#›</a:t>
            </a:fld>
            <a:endParaRPr lang="en-US"/>
          </a:p>
        </p:txBody>
      </p:sp>
    </p:spTree>
    <p:extLst>
      <p:ext uri="{BB962C8B-B14F-4D97-AF65-F5344CB8AC3E}">
        <p14:creationId xmlns:p14="http://schemas.microsoft.com/office/powerpoint/2010/main" val="3357489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57FA83-744A-4BFB-ACAA-F8A906EEA570}" type="slidenum">
              <a:rPr lang="en-US" smtClean="0"/>
              <a:t>5</a:t>
            </a:fld>
            <a:endParaRPr lang="en-US"/>
          </a:p>
        </p:txBody>
      </p:sp>
    </p:spTree>
    <p:extLst>
      <p:ext uri="{BB962C8B-B14F-4D97-AF65-F5344CB8AC3E}">
        <p14:creationId xmlns:p14="http://schemas.microsoft.com/office/powerpoint/2010/main" val="14371359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57FA83-744A-4BFB-ACAA-F8A906EEA570}" type="slidenum">
              <a:rPr lang="en-US" smtClean="0"/>
              <a:t>14</a:t>
            </a:fld>
            <a:endParaRPr lang="en-US"/>
          </a:p>
        </p:txBody>
      </p:sp>
    </p:spTree>
    <p:extLst>
      <p:ext uri="{BB962C8B-B14F-4D97-AF65-F5344CB8AC3E}">
        <p14:creationId xmlns:p14="http://schemas.microsoft.com/office/powerpoint/2010/main" val="14371359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57FA83-744A-4BFB-ACAA-F8A906EEA570}" type="slidenum">
              <a:rPr lang="en-US" smtClean="0"/>
              <a:t>15</a:t>
            </a:fld>
            <a:endParaRPr lang="en-US"/>
          </a:p>
        </p:txBody>
      </p:sp>
    </p:spTree>
    <p:extLst>
      <p:ext uri="{BB962C8B-B14F-4D97-AF65-F5344CB8AC3E}">
        <p14:creationId xmlns:p14="http://schemas.microsoft.com/office/powerpoint/2010/main" val="14371359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57FA83-744A-4BFB-ACAA-F8A906EEA570}" type="slidenum">
              <a:rPr lang="en-US" smtClean="0"/>
              <a:t>20</a:t>
            </a:fld>
            <a:endParaRPr lang="en-US"/>
          </a:p>
        </p:txBody>
      </p:sp>
    </p:spTree>
    <p:extLst>
      <p:ext uri="{BB962C8B-B14F-4D97-AF65-F5344CB8AC3E}">
        <p14:creationId xmlns:p14="http://schemas.microsoft.com/office/powerpoint/2010/main" val="14371359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57FA83-744A-4BFB-ACAA-F8A906EEA570}" type="slidenum">
              <a:rPr lang="en-US" smtClean="0"/>
              <a:t>25</a:t>
            </a:fld>
            <a:endParaRPr lang="en-US"/>
          </a:p>
        </p:txBody>
      </p:sp>
    </p:spTree>
    <p:extLst>
      <p:ext uri="{BB962C8B-B14F-4D97-AF65-F5344CB8AC3E}">
        <p14:creationId xmlns:p14="http://schemas.microsoft.com/office/powerpoint/2010/main" val="14371359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2362B3-B8BC-44F4-8E87-5B83DFFC49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77386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A0CA7A-797A-4AD5-9425-DDD36096BFBD}" type="slidenum">
              <a:rPr lang="en-US" smtClean="0"/>
              <a:t>27</a:t>
            </a:fld>
            <a:endParaRPr lang="en-US"/>
          </a:p>
        </p:txBody>
      </p:sp>
    </p:spTree>
    <p:extLst>
      <p:ext uri="{BB962C8B-B14F-4D97-AF65-F5344CB8AC3E}">
        <p14:creationId xmlns:p14="http://schemas.microsoft.com/office/powerpoint/2010/main" val="339941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57FA83-744A-4BFB-ACAA-F8A906EEA570}" type="slidenum">
              <a:rPr lang="en-US" smtClean="0"/>
              <a:t>6</a:t>
            </a:fld>
            <a:endParaRPr lang="en-US"/>
          </a:p>
        </p:txBody>
      </p:sp>
    </p:spTree>
    <p:extLst>
      <p:ext uri="{BB962C8B-B14F-4D97-AF65-F5344CB8AC3E}">
        <p14:creationId xmlns:p14="http://schemas.microsoft.com/office/powerpoint/2010/main" val="1437135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57FA83-744A-4BFB-ACAA-F8A906EEA570}" type="slidenum">
              <a:rPr lang="en-US" smtClean="0"/>
              <a:t>7</a:t>
            </a:fld>
            <a:endParaRPr lang="en-US"/>
          </a:p>
        </p:txBody>
      </p:sp>
    </p:spTree>
    <p:extLst>
      <p:ext uri="{BB962C8B-B14F-4D97-AF65-F5344CB8AC3E}">
        <p14:creationId xmlns:p14="http://schemas.microsoft.com/office/powerpoint/2010/main" val="1437135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57FA83-744A-4BFB-ACAA-F8A906EEA570}" type="slidenum">
              <a:rPr lang="en-US" smtClean="0"/>
              <a:t>8</a:t>
            </a:fld>
            <a:endParaRPr lang="en-US"/>
          </a:p>
        </p:txBody>
      </p:sp>
    </p:spTree>
    <p:extLst>
      <p:ext uri="{BB962C8B-B14F-4D97-AF65-F5344CB8AC3E}">
        <p14:creationId xmlns:p14="http://schemas.microsoft.com/office/powerpoint/2010/main" val="1437135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57FA83-744A-4BFB-ACAA-F8A906EEA570}" type="slidenum">
              <a:rPr lang="en-US" smtClean="0"/>
              <a:t>9</a:t>
            </a:fld>
            <a:endParaRPr lang="en-US"/>
          </a:p>
        </p:txBody>
      </p:sp>
    </p:spTree>
    <p:extLst>
      <p:ext uri="{BB962C8B-B14F-4D97-AF65-F5344CB8AC3E}">
        <p14:creationId xmlns:p14="http://schemas.microsoft.com/office/powerpoint/2010/main" val="1437135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57FA83-744A-4BFB-ACAA-F8A906EEA570}" type="slidenum">
              <a:rPr lang="en-US" smtClean="0"/>
              <a:t>10</a:t>
            </a:fld>
            <a:endParaRPr lang="en-US"/>
          </a:p>
        </p:txBody>
      </p:sp>
    </p:spTree>
    <p:extLst>
      <p:ext uri="{BB962C8B-B14F-4D97-AF65-F5344CB8AC3E}">
        <p14:creationId xmlns:p14="http://schemas.microsoft.com/office/powerpoint/2010/main" val="1437135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57FA83-744A-4BFB-ACAA-F8A906EEA570}" type="slidenum">
              <a:rPr lang="en-US" smtClean="0"/>
              <a:t>11</a:t>
            </a:fld>
            <a:endParaRPr lang="en-US"/>
          </a:p>
        </p:txBody>
      </p:sp>
    </p:spTree>
    <p:extLst>
      <p:ext uri="{BB962C8B-B14F-4D97-AF65-F5344CB8AC3E}">
        <p14:creationId xmlns:p14="http://schemas.microsoft.com/office/powerpoint/2010/main" val="14371359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57FA83-744A-4BFB-ACAA-F8A906EEA570}" type="slidenum">
              <a:rPr lang="en-US" smtClean="0"/>
              <a:t>12</a:t>
            </a:fld>
            <a:endParaRPr lang="en-US"/>
          </a:p>
        </p:txBody>
      </p:sp>
    </p:spTree>
    <p:extLst>
      <p:ext uri="{BB962C8B-B14F-4D97-AF65-F5344CB8AC3E}">
        <p14:creationId xmlns:p14="http://schemas.microsoft.com/office/powerpoint/2010/main" val="14371359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57FA83-744A-4BFB-ACAA-F8A906EEA570}" type="slidenum">
              <a:rPr lang="en-US" smtClean="0"/>
              <a:t>13</a:t>
            </a:fld>
            <a:endParaRPr lang="en-US"/>
          </a:p>
        </p:txBody>
      </p:sp>
    </p:spTree>
    <p:extLst>
      <p:ext uri="{BB962C8B-B14F-4D97-AF65-F5344CB8AC3E}">
        <p14:creationId xmlns:p14="http://schemas.microsoft.com/office/powerpoint/2010/main" val="14371359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57F2FF3-76A5-495D-8754-352AEF7835F9}" type="datetimeFigureOut">
              <a:rPr lang="en-US" smtClean="0"/>
              <a:t>4/30/2019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032743-C029-415C-927A-BD4724B9935E}" type="slidenum">
              <a:rPr lang="en-US" smtClean="0"/>
              <a:t>‹#›</a:t>
            </a:fld>
            <a:endParaRPr lang="en-US"/>
          </a:p>
        </p:txBody>
      </p:sp>
    </p:spTree>
    <p:extLst>
      <p:ext uri="{BB962C8B-B14F-4D97-AF65-F5344CB8AC3E}">
        <p14:creationId xmlns:p14="http://schemas.microsoft.com/office/powerpoint/2010/main" val="93051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7F2FF3-76A5-495D-8754-352AEF7835F9}" type="datetimeFigureOut">
              <a:rPr lang="en-US" smtClean="0"/>
              <a:t>4/30/2019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032743-C029-415C-927A-BD4724B9935E}" type="slidenum">
              <a:rPr lang="en-US" smtClean="0"/>
              <a:t>‹#›</a:t>
            </a:fld>
            <a:endParaRPr lang="en-US"/>
          </a:p>
        </p:txBody>
      </p:sp>
    </p:spTree>
    <p:extLst>
      <p:ext uri="{BB962C8B-B14F-4D97-AF65-F5344CB8AC3E}">
        <p14:creationId xmlns:p14="http://schemas.microsoft.com/office/powerpoint/2010/main" val="4709658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7F2FF3-76A5-495D-8754-352AEF7835F9}" type="datetimeFigureOut">
              <a:rPr lang="en-US" smtClean="0"/>
              <a:t>4/30/2019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032743-C029-415C-927A-BD4724B9935E}" type="slidenum">
              <a:rPr lang="en-US" smtClean="0"/>
              <a:t>‹#›</a:t>
            </a:fld>
            <a:endParaRPr lang="en-US"/>
          </a:p>
        </p:txBody>
      </p:sp>
    </p:spTree>
    <p:extLst>
      <p:ext uri="{BB962C8B-B14F-4D97-AF65-F5344CB8AC3E}">
        <p14:creationId xmlns:p14="http://schemas.microsoft.com/office/powerpoint/2010/main" val="3185831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7F2FF3-76A5-495D-8754-352AEF7835F9}" type="datetimeFigureOut">
              <a:rPr lang="en-US" smtClean="0"/>
              <a:t>4/30/2019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032743-C029-415C-927A-BD4724B9935E}" type="slidenum">
              <a:rPr lang="en-US" smtClean="0"/>
              <a:t>‹#›</a:t>
            </a:fld>
            <a:endParaRPr lang="en-US"/>
          </a:p>
        </p:txBody>
      </p:sp>
    </p:spTree>
    <p:extLst>
      <p:ext uri="{BB962C8B-B14F-4D97-AF65-F5344CB8AC3E}">
        <p14:creationId xmlns:p14="http://schemas.microsoft.com/office/powerpoint/2010/main" val="2930495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7F2FF3-76A5-495D-8754-352AEF7835F9}" type="datetimeFigureOut">
              <a:rPr lang="en-US" smtClean="0"/>
              <a:t>4/30/2019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032743-C029-415C-927A-BD4724B9935E}" type="slidenum">
              <a:rPr lang="en-US" smtClean="0"/>
              <a:t>‹#›</a:t>
            </a:fld>
            <a:endParaRPr lang="en-US"/>
          </a:p>
        </p:txBody>
      </p:sp>
    </p:spTree>
    <p:extLst>
      <p:ext uri="{BB962C8B-B14F-4D97-AF65-F5344CB8AC3E}">
        <p14:creationId xmlns:p14="http://schemas.microsoft.com/office/powerpoint/2010/main" val="3112381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57F2FF3-76A5-495D-8754-352AEF7835F9}" type="datetimeFigureOut">
              <a:rPr lang="en-US" smtClean="0"/>
              <a:t>4/30/2019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032743-C029-415C-927A-BD4724B9935E}" type="slidenum">
              <a:rPr lang="en-US" smtClean="0"/>
              <a:t>‹#›</a:t>
            </a:fld>
            <a:endParaRPr lang="en-US"/>
          </a:p>
        </p:txBody>
      </p:sp>
    </p:spTree>
    <p:extLst>
      <p:ext uri="{BB962C8B-B14F-4D97-AF65-F5344CB8AC3E}">
        <p14:creationId xmlns:p14="http://schemas.microsoft.com/office/powerpoint/2010/main" val="1150158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57F2FF3-76A5-495D-8754-352AEF7835F9}" type="datetimeFigureOut">
              <a:rPr lang="en-US" smtClean="0"/>
              <a:t>4/30/2019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032743-C029-415C-927A-BD4724B9935E}" type="slidenum">
              <a:rPr lang="en-US" smtClean="0"/>
              <a:t>‹#›</a:t>
            </a:fld>
            <a:endParaRPr lang="en-US"/>
          </a:p>
        </p:txBody>
      </p:sp>
    </p:spTree>
    <p:extLst>
      <p:ext uri="{BB962C8B-B14F-4D97-AF65-F5344CB8AC3E}">
        <p14:creationId xmlns:p14="http://schemas.microsoft.com/office/powerpoint/2010/main" val="655289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57F2FF3-76A5-495D-8754-352AEF7835F9}" type="datetimeFigureOut">
              <a:rPr lang="en-US" smtClean="0"/>
              <a:t>4/30/2019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032743-C029-415C-927A-BD4724B9935E}" type="slidenum">
              <a:rPr lang="en-US" smtClean="0"/>
              <a:t>‹#›</a:t>
            </a:fld>
            <a:endParaRPr lang="en-US"/>
          </a:p>
        </p:txBody>
      </p:sp>
    </p:spTree>
    <p:extLst>
      <p:ext uri="{BB962C8B-B14F-4D97-AF65-F5344CB8AC3E}">
        <p14:creationId xmlns:p14="http://schemas.microsoft.com/office/powerpoint/2010/main" val="14457465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7F2FF3-76A5-495D-8754-352AEF7835F9}" type="datetimeFigureOut">
              <a:rPr lang="en-US" smtClean="0"/>
              <a:t>4/30/2019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032743-C029-415C-927A-BD4724B9935E}" type="slidenum">
              <a:rPr lang="en-US" smtClean="0"/>
              <a:t>‹#›</a:t>
            </a:fld>
            <a:endParaRPr lang="en-US"/>
          </a:p>
        </p:txBody>
      </p:sp>
    </p:spTree>
    <p:extLst>
      <p:ext uri="{BB962C8B-B14F-4D97-AF65-F5344CB8AC3E}">
        <p14:creationId xmlns:p14="http://schemas.microsoft.com/office/powerpoint/2010/main" val="440582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7F2FF3-76A5-495D-8754-352AEF7835F9}" type="datetimeFigureOut">
              <a:rPr lang="en-US" smtClean="0"/>
              <a:t>4/30/2019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032743-C029-415C-927A-BD4724B9935E}" type="slidenum">
              <a:rPr lang="en-US" smtClean="0"/>
              <a:t>‹#›</a:t>
            </a:fld>
            <a:endParaRPr lang="en-US"/>
          </a:p>
        </p:txBody>
      </p:sp>
    </p:spTree>
    <p:extLst>
      <p:ext uri="{BB962C8B-B14F-4D97-AF65-F5344CB8AC3E}">
        <p14:creationId xmlns:p14="http://schemas.microsoft.com/office/powerpoint/2010/main" val="17568797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7F2FF3-76A5-495D-8754-352AEF7835F9}" type="datetimeFigureOut">
              <a:rPr lang="en-US" smtClean="0"/>
              <a:t>4/30/2019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032743-C029-415C-927A-BD4724B9935E}" type="slidenum">
              <a:rPr lang="en-US" smtClean="0"/>
              <a:t>‹#›</a:t>
            </a:fld>
            <a:endParaRPr lang="en-US"/>
          </a:p>
        </p:txBody>
      </p:sp>
    </p:spTree>
    <p:extLst>
      <p:ext uri="{BB962C8B-B14F-4D97-AF65-F5344CB8AC3E}">
        <p14:creationId xmlns:p14="http://schemas.microsoft.com/office/powerpoint/2010/main" val="473418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7F2FF3-76A5-495D-8754-352AEF7835F9}" type="datetimeFigureOut">
              <a:rPr lang="en-US" smtClean="0"/>
              <a:t>4/30/2019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032743-C029-415C-927A-BD4724B9935E}" type="slidenum">
              <a:rPr lang="en-US" smtClean="0"/>
              <a:t>‹#›</a:t>
            </a:fld>
            <a:endParaRPr lang="en-US"/>
          </a:p>
        </p:txBody>
      </p:sp>
    </p:spTree>
    <p:extLst>
      <p:ext uri="{BB962C8B-B14F-4D97-AF65-F5344CB8AC3E}">
        <p14:creationId xmlns:p14="http://schemas.microsoft.com/office/powerpoint/2010/main" val="10725443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8.png"/><Relationship Id="rId7"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3" Type="http://schemas.microsoft.com/office/2007/relationships/hdphoto" Target="../media/hdphoto1.wdp"/><Relationship Id="rId7" Type="http://schemas.openxmlformats.org/officeDocument/2006/relationships/image" Target="../media/image11.jpeg"/><Relationship Id="rId12" Type="http://schemas.openxmlformats.org/officeDocument/2006/relationships/image" Target="../media/image16.jpe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0.jpeg"/><Relationship Id="rId11" Type="http://schemas.openxmlformats.org/officeDocument/2006/relationships/image" Target="../media/image15.png"/><Relationship Id="rId5" Type="http://schemas.openxmlformats.org/officeDocument/2006/relationships/image" Target="http://www.bsfrf.org/images/BSFRF-2.jpg" TargetMode="External"/><Relationship Id="rId10" Type="http://schemas.openxmlformats.org/officeDocument/2006/relationships/image" Target="../media/image14.png"/><Relationship Id="rId4" Type="http://schemas.openxmlformats.org/officeDocument/2006/relationships/image" Target="../media/image9.jpeg"/><Relationship Id="rId9" Type="http://schemas.openxmlformats.org/officeDocument/2006/relationships/image" Target="../media/image13.jpe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1.xml"/><Relationship Id="rId6" Type="http://schemas.openxmlformats.org/officeDocument/2006/relationships/image" Target="../media/image47.jpeg"/><Relationship Id="rId5" Type="http://schemas.openxmlformats.org/officeDocument/2006/relationships/image" Target="../media/image46.emf"/><Relationship Id="rId4" Type="http://schemas.openxmlformats.org/officeDocument/2006/relationships/image" Target="../media/image45.emf"/></Relationships>
</file>

<file path=ppt/slides/_rels/slide2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18.jpe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9.jpeg"/><Relationship Id="rId1" Type="http://schemas.openxmlformats.org/officeDocument/2006/relationships/slideLayout" Target="../slideLayouts/slideLayout1.xml"/><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0.jpeg"/><Relationship Id="rId5" Type="http://schemas.microsoft.com/office/2007/relationships/hdphoto" Target="../media/hdphoto3.wdp"/><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8.png"/><Relationship Id="rId7"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10" Type="http://schemas.openxmlformats.org/officeDocument/2006/relationships/image" Target="../media/image26.jpeg"/><Relationship Id="rId4" Type="http://schemas.microsoft.com/office/2007/relationships/hdphoto" Target="../media/hdphoto1.wdp"/><Relationship Id="rId9"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jpe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kerio3.bigmountainmail.com/webmail/api/download/attachment/nrccorp.com/sgoodman/f4bba278-8ebf-4807-b4bc-8c218409df6b/76820/0-1/20160602_154732.jpg?version=427113&amp;sid=e39b2f80b2ae8d37fb12872654c3aabc421c5d624f9612362b29f1b2648db9a2&amp;mode=vie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142996" y="-1143000"/>
            <a:ext cx="6858003" cy="914400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6200" y="152400"/>
            <a:ext cx="8991600" cy="1846659"/>
          </a:xfrm>
          <a:prstGeom prst="rect">
            <a:avLst/>
          </a:prstGeom>
          <a:noFill/>
        </p:spPr>
        <p:txBody>
          <a:bodyPr wrap="square" rtlCol="0">
            <a:spAutoFit/>
          </a:bodyPr>
          <a:lstStyle/>
          <a:p>
            <a:pPr algn="ctr"/>
            <a:r>
              <a:rPr lang="en-US" sz="4800" dirty="0" smtClean="0">
                <a:solidFill>
                  <a:schemeClr val="bg1"/>
                </a:solidFill>
              </a:rPr>
              <a:t>BSFRF Research Update - 2019</a:t>
            </a:r>
          </a:p>
          <a:p>
            <a:pPr algn="ctr"/>
            <a:endParaRPr lang="en-US" dirty="0" smtClean="0">
              <a:solidFill>
                <a:schemeClr val="bg1"/>
              </a:solidFill>
            </a:endParaRPr>
          </a:p>
          <a:p>
            <a:pPr algn="ctr"/>
            <a:r>
              <a:rPr lang="en-US" sz="2400" dirty="0" smtClean="0">
                <a:solidFill>
                  <a:schemeClr val="bg1"/>
                </a:solidFill>
              </a:rPr>
              <a:t>Scott Goodman</a:t>
            </a:r>
            <a:r>
              <a:rPr lang="en-US" sz="2400" dirty="0">
                <a:solidFill>
                  <a:schemeClr val="bg1"/>
                </a:solidFill>
              </a:rPr>
              <a:t> </a:t>
            </a:r>
            <a:r>
              <a:rPr lang="en-US" sz="2400" dirty="0" smtClean="0">
                <a:solidFill>
                  <a:schemeClr val="bg1"/>
                </a:solidFill>
              </a:rPr>
              <a:t>| Executive Director</a:t>
            </a:r>
          </a:p>
          <a:p>
            <a:pPr algn="ctr"/>
            <a:r>
              <a:rPr lang="en-US" sz="2400" dirty="0" smtClean="0">
                <a:solidFill>
                  <a:schemeClr val="bg1"/>
                </a:solidFill>
              </a:rPr>
              <a:t>CPT Anchorage | 04.30.19</a:t>
            </a:r>
            <a:endParaRPr lang="en-US" sz="3200" dirty="0" smtClean="0">
              <a:solidFill>
                <a:schemeClr val="bg1"/>
              </a:solidFill>
            </a:endParaRPr>
          </a:p>
        </p:txBody>
      </p:sp>
      <p:sp>
        <p:nvSpPr>
          <p:cNvPr id="4" name="TextBox 3"/>
          <p:cNvSpPr txBox="1"/>
          <p:nvPr/>
        </p:nvSpPr>
        <p:spPr>
          <a:xfrm>
            <a:off x="3120781" y="5010090"/>
            <a:ext cx="2902438" cy="400110"/>
          </a:xfrm>
          <a:prstGeom prst="rect">
            <a:avLst/>
          </a:prstGeom>
          <a:noFill/>
        </p:spPr>
        <p:txBody>
          <a:bodyPr wrap="square" rtlCol="0">
            <a:spAutoFit/>
          </a:bodyPr>
          <a:lstStyle/>
          <a:p>
            <a:pPr algn="ctr"/>
            <a:r>
              <a:rPr lang="en-US" sz="2000" dirty="0" smtClean="0">
                <a:solidFill>
                  <a:schemeClr val="bg1"/>
                </a:solidFill>
              </a:rPr>
              <a:t>Scott Goodman, BSFRF</a:t>
            </a:r>
          </a:p>
        </p:txBody>
      </p:sp>
      <p:grpSp>
        <p:nvGrpSpPr>
          <p:cNvPr id="5" name="Group 4"/>
          <p:cNvGrpSpPr/>
          <p:nvPr/>
        </p:nvGrpSpPr>
        <p:grpSpPr>
          <a:xfrm>
            <a:off x="3505200" y="2497562"/>
            <a:ext cx="2202466" cy="1905000"/>
            <a:chOff x="3805106" y="2438400"/>
            <a:chExt cx="1528894" cy="1322401"/>
          </a:xfrm>
        </p:grpSpPr>
        <p:sp>
          <p:nvSpPr>
            <p:cNvPr id="7" name="Rectangle 6"/>
            <p:cNvSpPr/>
            <p:nvPr/>
          </p:nvSpPr>
          <p:spPr>
            <a:xfrm>
              <a:off x="3805106" y="2438400"/>
              <a:ext cx="1528894" cy="1322401"/>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6" descr="BSFRF-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69127" y="2484961"/>
              <a:ext cx="1422417" cy="1205624"/>
            </a:xfrm>
            <a:prstGeom prst="rect">
              <a:avLst/>
            </a:prstGeom>
            <a:noFill/>
            <a:effectLst/>
            <a:extLst>
              <a:ext uri="{909E8E84-426E-40DD-AFC4-6F175D3DCCD1}">
                <a14:hiddenFill xmlns:a14="http://schemas.microsoft.com/office/drawing/2010/main">
                  <a:solidFill>
                    <a:srgbClr val="FFFFFF"/>
                  </a:solidFill>
                </a14:hiddenFill>
              </a:ext>
            </a:extLst>
          </p:spPr>
        </p:pic>
      </p:grpSp>
      <p:pic>
        <p:nvPicPr>
          <p:cNvPr id="3" name="Picture 2" descr="C:\Projects\2303 BSFRF 2018\2018 Survey Data\RA 2018 SEG\Survey Pics\DSCN411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501" y="4648277"/>
            <a:ext cx="2743200" cy="205763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Projects\2303 BSFRF 2018\2018 Survey Data\RA 2018 SEG\Survey Pics\DSCN414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24600" y="4648276"/>
            <a:ext cx="2743200" cy="205763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Projects\2303 BSFRF 2018\2018 Survey Data\RA 2018 SEG\Survey Pics\DSCN419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00400" y="4648275"/>
            <a:ext cx="2743200" cy="205763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https://kerio3.bigmountainmail.com/webmail/api/download/attachment/nrccorp.com/sgoodman/f4bba278-8ebf-4807-b4bc-8c218409df6b/102838/0-1/IMG-20180630-WA0009.jpg?version=639956&amp;sid=5c5fd5beafad7cd0971b81e66e529021dabb76bada580a5e55c1378f9743c30c&amp;mode=view"/>
          <p:cNvPicPr/>
          <p:nvPr/>
        </p:nvPicPr>
        <p:blipFill rotWithShape="1">
          <a:blip r:embed="rId7" cstate="print">
            <a:extLst>
              <a:ext uri="{28A0092B-C50C-407E-A947-70E740481C1C}">
                <a14:useLocalDpi xmlns:a14="http://schemas.microsoft.com/office/drawing/2010/main" val="0"/>
              </a:ext>
            </a:extLst>
          </a:blip>
          <a:srcRect b="8218"/>
          <a:stretch/>
        </p:blipFill>
        <p:spPr bwMode="auto">
          <a:xfrm rot="5400000">
            <a:off x="6667499" y="2103158"/>
            <a:ext cx="2057400" cy="2743200"/>
          </a:xfrm>
          <a:prstGeom prst="rect">
            <a:avLst/>
          </a:prstGeom>
          <a:noFill/>
          <a:ln>
            <a:noFill/>
          </a:ln>
          <a:extLst>
            <a:ext uri="{53640926-AAD7-44D8-BBD7-CCE9431645EC}">
              <a14:shadowObscured xmlns:a14="http://schemas.microsoft.com/office/drawing/2010/main"/>
            </a:ext>
          </a:extLst>
        </p:spPr>
      </p:pic>
      <p:pic>
        <p:nvPicPr>
          <p:cNvPr id="6" name="Picture 2" descr="Image result for snow crab acoustic tag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200" y="2438400"/>
            <a:ext cx="2743200" cy="205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36870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Projects\2162 BSFRF 2013\RKC Survey Data\Kyle - HMB\6 Survey Pics\DSCN0136.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8000"/>
                    </a14:imgEffect>
                  </a14:imgLayer>
                </a14:imgProps>
              </a:ext>
              <a:ext uri="{28A0092B-C50C-407E-A947-70E740481C1C}">
                <a14:useLocalDpi xmlns:a14="http://schemas.microsoft.com/office/drawing/2010/main" val="0"/>
              </a:ext>
            </a:extLst>
          </a:blip>
          <a:srcRect/>
          <a:stretch>
            <a:fillRect/>
          </a:stretch>
        </p:blipFill>
        <p:spPr bwMode="auto">
          <a:xfrm>
            <a:off x="0" y="0"/>
            <a:ext cx="9269821" cy="695236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200" y="152400"/>
            <a:ext cx="8991600" cy="800219"/>
          </a:xfrm>
          <a:prstGeom prst="rect">
            <a:avLst/>
          </a:prstGeom>
          <a:noFill/>
        </p:spPr>
        <p:txBody>
          <a:bodyPr wrap="square" rtlCol="0">
            <a:spAutoFit/>
          </a:bodyPr>
          <a:lstStyle/>
          <a:p>
            <a:pPr algn="ctr"/>
            <a:r>
              <a:rPr lang="en-US" sz="4600" dirty="0" smtClean="0"/>
              <a:t>Movement Research – Tagging Crabs</a:t>
            </a:r>
          </a:p>
        </p:txBody>
      </p:sp>
      <p:pic>
        <p:nvPicPr>
          <p:cNvPr id="4098" name="Picture 2" descr="Image result for sail drone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 y="914400"/>
            <a:ext cx="4114800" cy="274654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kerio3.bigmountainmail.com/webmail/api/download/attachment/nrccorp.com/sgoodman/f4bba278-8ebf-4807-b4bc-8c218409df6b/111516/0-1/Tag%20through%20muscle.jpg?version=723426&amp;sid=f61dc24fc242b8a8ae37e0c60a22bbb0987e9efaf0d67fd94237944b065ff8ee&amp;mode=view"/>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76800" y="3771900"/>
            <a:ext cx="4114800" cy="30861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kerio3.bigmountainmail.com/webmail/api/download/attachment/nrccorp.com/sgoodman/f4bba278-8ebf-4807-b4bc-8c218409df6b/111516/0-2/Crab%20with%20dummy%20tag.jpg?version=723426&amp;sid=f61dc24fc242b8a8ae37e0c60a22bbb0987e9efaf0d67fd94237944b065ff8ee&amp;mode=view"/>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1000" y="3771900"/>
            <a:ext cx="4114800" cy="30861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s://journals.plos.org/plosone/article/figure/image?size=large&amp;id=10.1371/journal.pone.0201190.g00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3333" t="58099"/>
          <a:stretch/>
        </p:blipFill>
        <p:spPr bwMode="auto">
          <a:xfrm>
            <a:off x="4876800" y="914400"/>
            <a:ext cx="4114800" cy="2759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42428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Projects\2162 BSFRF 2013\RKC Survey Data\Kyle - HMB\6 Survey Pics\DSCN0136.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8000"/>
                    </a14:imgEffect>
                  </a14:imgLayer>
                </a14:imgProps>
              </a:ext>
              <a:ext uri="{28A0092B-C50C-407E-A947-70E740481C1C}">
                <a14:useLocalDpi xmlns:a14="http://schemas.microsoft.com/office/drawing/2010/main" val="0"/>
              </a:ext>
            </a:extLst>
          </a:blip>
          <a:srcRect/>
          <a:stretch>
            <a:fillRect/>
          </a:stretch>
        </p:blipFill>
        <p:spPr bwMode="auto">
          <a:xfrm>
            <a:off x="0" y="0"/>
            <a:ext cx="9269821" cy="695236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200" y="152400"/>
            <a:ext cx="8991600" cy="800219"/>
          </a:xfrm>
          <a:prstGeom prst="rect">
            <a:avLst/>
          </a:prstGeom>
          <a:noFill/>
        </p:spPr>
        <p:txBody>
          <a:bodyPr wrap="square" rtlCol="0">
            <a:spAutoFit/>
          </a:bodyPr>
          <a:lstStyle/>
          <a:p>
            <a:pPr algn="ctr"/>
            <a:r>
              <a:rPr lang="en-US" sz="4600" dirty="0" smtClean="0"/>
              <a:t>Movement Research – Tagging Crabs</a:t>
            </a:r>
          </a:p>
        </p:txBody>
      </p:sp>
      <p:sp>
        <p:nvSpPr>
          <p:cNvPr id="9" name="TextBox 8"/>
          <p:cNvSpPr txBox="1"/>
          <p:nvPr/>
        </p:nvSpPr>
        <p:spPr>
          <a:xfrm>
            <a:off x="247448" y="1143000"/>
            <a:ext cx="9067034" cy="1477328"/>
          </a:xfrm>
          <a:prstGeom prst="rect">
            <a:avLst/>
          </a:prstGeom>
          <a:noFill/>
        </p:spPr>
        <p:txBody>
          <a:bodyPr wrap="none" rtlCol="0">
            <a:spAutoFit/>
          </a:bodyPr>
          <a:lstStyle/>
          <a:p>
            <a:pPr marL="285750" indent="-285750">
              <a:buFont typeface="Arial" panose="020B0604020202020204" pitchFamily="34" charset="0"/>
              <a:buChar char="•"/>
            </a:pPr>
            <a:r>
              <a:rPr lang="en-US" sz="3000" dirty="0" smtClean="0"/>
              <a:t>New Approach – Tags R&amp;D, Acoustics /Focused Project</a:t>
            </a:r>
          </a:p>
          <a:p>
            <a:pPr marL="742950" lvl="1" indent="-285750">
              <a:buFont typeface="Arial" panose="020B0604020202020204" pitchFamily="34" charset="0"/>
              <a:buChar char="•"/>
            </a:pPr>
            <a:r>
              <a:rPr lang="en-US" sz="3000" dirty="0" smtClean="0"/>
              <a:t>Focusing on acoustic tech for maximizing “recovery”</a:t>
            </a:r>
          </a:p>
          <a:p>
            <a:pPr marL="742950" lvl="1" indent="-285750">
              <a:buFont typeface="Arial" panose="020B0604020202020204" pitchFamily="34" charset="0"/>
              <a:buChar char="•"/>
            </a:pPr>
            <a:r>
              <a:rPr lang="en-US" sz="3000" dirty="0" smtClean="0"/>
              <a:t>Shifting to new paradigm on resources and tech</a:t>
            </a:r>
            <a:endParaRPr lang="en-US" sz="3000" dirty="0"/>
          </a:p>
        </p:txBody>
      </p:sp>
      <p:pic>
        <p:nvPicPr>
          <p:cNvPr id="5" name="Picture 4"/>
          <p:cNvPicPr/>
          <p:nvPr/>
        </p:nvPicPr>
        <p:blipFill>
          <a:blip r:embed="rId5"/>
          <a:stretch>
            <a:fillRect/>
          </a:stretch>
        </p:blipFill>
        <p:spPr>
          <a:xfrm>
            <a:off x="226182" y="2706728"/>
            <a:ext cx="4527537" cy="3846472"/>
          </a:xfrm>
          <a:prstGeom prst="rect">
            <a:avLst/>
          </a:prstGeom>
        </p:spPr>
      </p:pic>
      <p:pic>
        <p:nvPicPr>
          <p:cNvPr id="7" name="Picture 6"/>
          <p:cNvPicPr/>
          <p:nvPr/>
        </p:nvPicPr>
        <p:blipFill rotWithShape="1">
          <a:blip r:embed="rId6"/>
          <a:srcRect b="26871"/>
          <a:stretch/>
        </p:blipFill>
        <p:spPr>
          <a:xfrm>
            <a:off x="4853125" y="2667000"/>
            <a:ext cx="4260749" cy="3886200"/>
          </a:xfrm>
          <a:prstGeom prst="rect">
            <a:avLst/>
          </a:prstGeom>
        </p:spPr>
      </p:pic>
    </p:spTree>
    <p:extLst>
      <p:ext uri="{BB962C8B-B14F-4D97-AF65-F5344CB8AC3E}">
        <p14:creationId xmlns:p14="http://schemas.microsoft.com/office/powerpoint/2010/main" val="29711913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Projects\2162 BSFRF 2013\RKC Survey Data\Kyle - HMB\6 Survey Pics\DSCN0136.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8000"/>
                    </a14:imgEffect>
                  </a14:imgLayer>
                </a14:imgProps>
              </a:ext>
              <a:ext uri="{28A0092B-C50C-407E-A947-70E740481C1C}">
                <a14:useLocalDpi xmlns:a14="http://schemas.microsoft.com/office/drawing/2010/main" val="0"/>
              </a:ext>
            </a:extLst>
          </a:blip>
          <a:srcRect/>
          <a:stretch>
            <a:fillRect/>
          </a:stretch>
        </p:blipFill>
        <p:spPr bwMode="auto">
          <a:xfrm>
            <a:off x="0" y="0"/>
            <a:ext cx="9269821" cy="695236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200" y="152400"/>
            <a:ext cx="8991600" cy="800219"/>
          </a:xfrm>
          <a:prstGeom prst="rect">
            <a:avLst/>
          </a:prstGeom>
          <a:noFill/>
        </p:spPr>
        <p:txBody>
          <a:bodyPr wrap="square" rtlCol="0">
            <a:spAutoFit/>
          </a:bodyPr>
          <a:lstStyle/>
          <a:p>
            <a:pPr algn="ctr"/>
            <a:r>
              <a:rPr lang="en-US" sz="4600" dirty="0" smtClean="0"/>
              <a:t>Movement Research – Tagging Crabs</a:t>
            </a:r>
          </a:p>
        </p:txBody>
      </p:sp>
      <p:sp>
        <p:nvSpPr>
          <p:cNvPr id="9" name="TextBox 8"/>
          <p:cNvSpPr txBox="1"/>
          <p:nvPr/>
        </p:nvSpPr>
        <p:spPr>
          <a:xfrm>
            <a:off x="76200" y="1143000"/>
            <a:ext cx="9067800" cy="5632311"/>
          </a:xfrm>
          <a:prstGeom prst="rect">
            <a:avLst/>
          </a:prstGeom>
          <a:noFill/>
        </p:spPr>
        <p:txBody>
          <a:bodyPr wrap="square" rtlCol="0">
            <a:spAutoFit/>
          </a:bodyPr>
          <a:lstStyle/>
          <a:p>
            <a:pPr marL="285750" indent="-285750">
              <a:buFont typeface="Arial" panose="020B0604020202020204" pitchFamily="34" charset="0"/>
              <a:buChar char="•"/>
            </a:pPr>
            <a:r>
              <a:rPr lang="en-US" sz="3000" dirty="0" smtClean="0"/>
              <a:t>New Approach – Tags R&amp;D, Acoustics /Focused Project</a:t>
            </a:r>
          </a:p>
          <a:p>
            <a:pPr marL="742950" lvl="1" indent="-285750">
              <a:buFont typeface="Arial" panose="020B0604020202020204" pitchFamily="34" charset="0"/>
              <a:buChar char="•"/>
            </a:pPr>
            <a:r>
              <a:rPr lang="en-US" sz="3000" dirty="0" smtClean="0"/>
              <a:t>Locating RKC for tag and release</a:t>
            </a:r>
          </a:p>
          <a:p>
            <a:pPr marL="742950" lvl="1" indent="-285750">
              <a:buFont typeface="Arial" panose="020B0604020202020204" pitchFamily="34" charset="0"/>
              <a:buChar char="•"/>
            </a:pPr>
            <a:r>
              <a:rPr lang="en-US" sz="3000" dirty="0" smtClean="0"/>
              <a:t>Coordinate with NMFS survey – and Fall fishery?</a:t>
            </a:r>
          </a:p>
          <a:p>
            <a:pPr marL="742950" lvl="1" indent="-285750">
              <a:buFont typeface="Arial" panose="020B0604020202020204" pitchFamily="34" charset="0"/>
              <a:buChar char="•"/>
            </a:pPr>
            <a:r>
              <a:rPr lang="en-US" sz="3000" dirty="0" smtClean="0"/>
              <a:t>High survey catch was “8” LGM, fishery was &lt; 5m </a:t>
            </a:r>
            <a:r>
              <a:rPr lang="en-US" sz="3000" dirty="0" err="1" smtClean="0"/>
              <a:t>lbs</a:t>
            </a:r>
            <a:endParaRPr lang="en-US" sz="3000" dirty="0" smtClean="0"/>
          </a:p>
          <a:p>
            <a:pPr marL="742950" lvl="1" indent="-285750">
              <a:buFont typeface="Arial" panose="020B0604020202020204" pitchFamily="34" charset="0"/>
              <a:buChar char="•"/>
            </a:pPr>
            <a:r>
              <a:rPr lang="en-US" sz="3000" dirty="0" smtClean="0"/>
              <a:t>Deploy drones (2x) Oct 1-15, 2019</a:t>
            </a:r>
          </a:p>
          <a:p>
            <a:pPr marL="742950" lvl="1" indent="-285750">
              <a:buFont typeface="Arial" panose="020B0604020202020204" pitchFamily="34" charset="0"/>
              <a:buChar char="•"/>
            </a:pPr>
            <a:r>
              <a:rPr lang="en-US" sz="3000" dirty="0" smtClean="0"/>
              <a:t>Monitor progress, pings, ocean, weather, etc.</a:t>
            </a:r>
          </a:p>
          <a:p>
            <a:pPr marL="742950" lvl="1" indent="-285750">
              <a:buFont typeface="Arial" panose="020B0604020202020204" pitchFamily="34" charset="0"/>
              <a:buChar char="•"/>
            </a:pPr>
            <a:r>
              <a:rPr lang="en-US" sz="3000" dirty="0" smtClean="0"/>
              <a:t>Redeploy drones Mar-Apr 2020 to relocate crabs</a:t>
            </a:r>
          </a:p>
          <a:p>
            <a:pPr marL="742950" lvl="1" indent="-285750">
              <a:buFont typeface="Arial" panose="020B0604020202020204" pitchFamily="34" charset="0"/>
              <a:buChar char="•"/>
            </a:pPr>
            <a:r>
              <a:rPr lang="en-US" sz="3000" dirty="0" smtClean="0"/>
              <a:t>Hope to monitor same group of 150 crabs right before fishery occurs and then in winter</a:t>
            </a:r>
          </a:p>
          <a:p>
            <a:pPr marL="742950" lvl="1" indent="-285750">
              <a:buFont typeface="Arial" panose="020B0604020202020204" pitchFamily="34" charset="0"/>
              <a:buChar char="•"/>
            </a:pPr>
            <a:r>
              <a:rPr lang="en-US" sz="3000" dirty="0" smtClean="0">
                <a:solidFill>
                  <a:schemeClr val="bg1"/>
                </a:solidFill>
              </a:rPr>
              <a:t>Progress to more tags released in following years if</a:t>
            </a:r>
            <a:r>
              <a:rPr lang="en-US" sz="3000" dirty="0">
                <a:solidFill>
                  <a:schemeClr val="bg1"/>
                </a:solidFill>
              </a:rPr>
              <a:t> </a:t>
            </a:r>
            <a:r>
              <a:rPr lang="en-US" sz="3000" dirty="0" smtClean="0">
                <a:solidFill>
                  <a:schemeClr val="bg1"/>
                </a:solidFill>
              </a:rPr>
              <a:t>acoustic reception concept for crab tracking is +</a:t>
            </a:r>
          </a:p>
          <a:p>
            <a:pPr marL="742950" lvl="1" indent="-285750">
              <a:buFont typeface="Arial" panose="020B0604020202020204" pitchFamily="34" charset="0"/>
              <a:buChar char="•"/>
            </a:pPr>
            <a:r>
              <a:rPr lang="en-US" sz="3000" dirty="0" smtClean="0">
                <a:solidFill>
                  <a:schemeClr val="bg1"/>
                </a:solidFill>
              </a:rPr>
              <a:t>Shift to movement other Bering Sea crab stocks </a:t>
            </a:r>
          </a:p>
        </p:txBody>
      </p:sp>
    </p:spTree>
    <p:extLst>
      <p:ext uri="{BB962C8B-B14F-4D97-AF65-F5344CB8AC3E}">
        <p14:creationId xmlns:p14="http://schemas.microsoft.com/office/powerpoint/2010/main" val="17998393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Projects\2162 BSFRF 2013\RKC Survey Data\Kyle - HMB\6 Survey Pics\DSCN0136.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8000"/>
                    </a14:imgEffect>
                  </a14:imgLayer>
                </a14:imgProps>
              </a:ext>
              <a:ext uri="{28A0092B-C50C-407E-A947-70E740481C1C}">
                <a14:useLocalDpi xmlns:a14="http://schemas.microsoft.com/office/drawing/2010/main" val="0"/>
              </a:ext>
            </a:extLst>
          </a:blip>
          <a:srcRect/>
          <a:stretch>
            <a:fillRect/>
          </a:stretch>
        </p:blipFill>
        <p:spPr bwMode="auto">
          <a:xfrm>
            <a:off x="0" y="0"/>
            <a:ext cx="9269821" cy="695236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200" y="152400"/>
            <a:ext cx="8991600" cy="800219"/>
          </a:xfrm>
          <a:prstGeom prst="rect">
            <a:avLst/>
          </a:prstGeom>
          <a:noFill/>
        </p:spPr>
        <p:txBody>
          <a:bodyPr wrap="square" rtlCol="0">
            <a:spAutoFit/>
          </a:bodyPr>
          <a:lstStyle/>
          <a:p>
            <a:pPr algn="ctr"/>
            <a:r>
              <a:rPr lang="en-US" sz="4600" dirty="0" smtClean="0"/>
              <a:t>Movement Research – Tagging Crabs</a:t>
            </a:r>
          </a:p>
        </p:txBody>
      </p:sp>
      <p:sp>
        <p:nvSpPr>
          <p:cNvPr id="9" name="TextBox 8"/>
          <p:cNvSpPr txBox="1"/>
          <p:nvPr/>
        </p:nvSpPr>
        <p:spPr>
          <a:xfrm>
            <a:off x="76200" y="1143000"/>
            <a:ext cx="9105891" cy="1938992"/>
          </a:xfrm>
          <a:prstGeom prst="rect">
            <a:avLst/>
          </a:prstGeom>
          <a:noFill/>
        </p:spPr>
        <p:txBody>
          <a:bodyPr wrap="none" rtlCol="0">
            <a:spAutoFit/>
          </a:bodyPr>
          <a:lstStyle/>
          <a:p>
            <a:pPr marL="285750" indent="-285750">
              <a:buFont typeface="Arial" panose="020B0604020202020204" pitchFamily="34" charset="0"/>
              <a:buChar char="•"/>
            </a:pPr>
            <a:r>
              <a:rPr lang="en-US" sz="3000" dirty="0" smtClean="0"/>
              <a:t>New Approach – Tags R&amp;D, Acoustics /Focused Project</a:t>
            </a:r>
          </a:p>
          <a:p>
            <a:pPr marL="742950" lvl="1" indent="-285750">
              <a:buFont typeface="Arial" panose="020B0604020202020204" pitchFamily="34" charset="0"/>
              <a:buChar char="•"/>
            </a:pPr>
            <a:r>
              <a:rPr lang="en-US" sz="3000" dirty="0" smtClean="0"/>
              <a:t>Locating RKC for tag and release</a:t>
            </a:r>
          </a:p>
          <a:p>
            <a:pPr marL="742950" lvl="1" indent="-285750">
              <a:buFont typeface="Arial" panose="020B0604020202020204" pitchFamily="34" charset="0"/>
              <a:buChar char="•"/>
            </a:pPr>
            <a:r>
              <a:rPr lang="en-US" sz="3000" dirty="0" smtClean="0"/>
              <a:t>Coordinate with NMFS survey – and Fall fishery?</a:t>
            </a:r>
          </a:p>
          <a:p>
            <a:pPr marL="742950" lvl="1" indent="-285750">
              <a:buFont typeface="Arial" panose="020B0604020202020204" pitchFamily="34" charset="0"/>
              <a:buChar char="•"/>
            </a:pPr>
            <a:r>
              <a:rPr lang="en-US" sz="3000" dirty="0" smtClean="0"/>
              <a:t>High survey catch was “8” LGM, fishery was &lt; 5m </a:t>
            </a:r>
            <a:r>
              <a:rPr lang="en-US" sz="3000" dirty="0" err="1" smtClean="0"/>
              <a:t>lbs</a:t>
            </a:r>
            <a:endParaRPr lang="en-US" sz="3000" dirty="0"/>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048000"/>
            <a:ext cx="4343400" cy="3542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3057726"/>
            <a:ext cx="4342267" cy="3534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35007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Projects\2162 BSFRF 2013\RKC Survey Data\Kyle - HMB\6 Survey Pics\DSCN0136.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8000"/>
                    </a14:imgEffect>
                  </a14:imgLayer>
                </a14:imgProps>
              </a:ext>
              <a:ext uri="{28A0092B-C50C-407E-A947-70E740481C1C}">
                <a14:useLocalDpi xmlns:a14="http://schemas.microsoft.com/office/drawing/2010/main" val="0"/>
              </a:ext>
            </a:extLst>
          </a:blip>
          <a:srcRect/>
          <a:stretch>
            <a:fillRect/>
          </a:stretch>
        </p:blipFill>
        <p:spPr bwMode="auto">
          <a:xfrm>
            <a:off x="0" y="0"/>
            <a:ext cx="9269821" cy="695236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200" y="152400"/>
            <a:ext cx="8991600" cy="769441"/>
          </a:xfrm>
          <a:prstGeom prst="rect">
            <a:avLst/>
          </a:prstGeom>
          <a:noFill/>
        </p:spPr>
        <p:txBody>
          <a:bodyPr wrap="square" rtlCol="0">
            <a:spAutoFit/>
          </a:bodyPr>
          <a:lstStyle/>
          <a:p>
            <a:pPr algn="ctr"/>
            <a:r>
              <a:rPr lang="en-US" sz="4400" dirty="0" smtClean="0"/>
              <a:t>Spatial Research / index area sampling</a:t>
            </a:r>
            <a:endParaRPr lang="en-US" sz="4400" dirty="0" smtClean="0"/>
          </a:p>
        </p:txBody>
      </p:sp>
      <p:sp>
        <p:nvSpPr>
          <p:cNvPr id="9" name="TextBox 8"/>
          <p:cNvSpPr txBox="1"/>
          <p:nvPr/>
        </p:nvSpPr>
        <p:spPr>
          <a:xfrm>
            <a:off x="247448" y="1143000"/>
            <a:ext cx="8515552" cy="6093976"/>
          </a:xfrm>
          <a:prstGeom prst="rect">
            <a:avLst/>
          </a:prstGeom>
          <a:noFill/>
        </p:spPr>
        <p:txBody>
          <a:bodyPr wrap="square" rtlCol="0">
            <a:spAutoFit/>
          </a:bodyPr>
          <a:lstStyle/>
          <a:p>
            <a:pPr marL="285750" indent="-285750">
              <a:buFont typeface="Arial" panose="020B0604020202020204" pitchFamily="34" charset="0"/>
              <a:buChar char="•"/>
            </a:pPr>
            <a:r>
              <a:rPr lang="en-US" sz="3000" dirty="0" smtClean="0"/>
              <a:t>Focused on index area sampling in high abundance juvenile area for </a:t>
            </a:r>
            <a:r>
              <a:rPr lang="en-US" sz="3000" dirty="0" err="1" smtClean="0"/>
              <a:t>bairdi</a:t>
            </a:r>
            <a:r>
              <a:rPr lang="en-US" sz="3000" dirty="0" smtClean="0"/>
              <a:t>, some overlap with </a:t>
            </a:r>
            <a:r>
              <a:rPr lang="en-US" sz="3000" dirty="0" err="1" smtClean="0"/>
              <a:t>opilio</a:t>
            </a:r>
            <a:endParaRPr lang="en-US" sz="3000" dirty="0" smtClean="0"/>
          </a:p>
          <a:p>
            <a:pPr marL="285750" indent="-285750">
              <a:buFont typeface="Arial" panose="020B0604020202020204" pitchFamily="34" charset="0"/>
              <a:buChar char="•"/>
            </a:pPr>
            <a:r>
              <a:rPr lang="en-US" sz="3000" dirty="0" smtClean="0"/>
              <a:t>Objective: capture third year snapshot of high abundance as selectivity/growth/mortality data</a:t>
            </a:r>
          </a:p>
          <a:p>
            <a:pPr marL="285750" indent="-285750">
              <a:buFont typeface="Arial" panose="020B0604020202020204" pitchFamily="34" charset="0"/>
              <a:buChar char="•"/>
            </a:pPr>
            <a:r>
              <a:rPr lang="en-US" sz="3000" dirty="0" smtClean="0"/>
              <a:t>One survey vessel chartered v. two from prior years</a:t>
            </a:r>
          </a:p>
          <a:p>
            <a:pPr marL="285750" indent="-285750">
              <a:buFont typeface="Arial" panose="020B0604020202020204" pitchFamily="34" charset="0"/>
              <a:buChar char="•"/>
            </a:pPr>
            <a:r>
              <a:rPr lang="en-US" sz="3000" dirty="0" smtClean="0"/>
              <a:t>Jun 5 – Jun 27 sampling period, earlier by 7-10 days</a:t>
            </a:r>
          </a:p>
          <a:p>
            <a:pPr marL="285750" indent="-285750">
              <a:buFont typeface="Arial" panose="020B0604020202020204" pitchFamily="34" charset="0"/>
              <a:buChar char="•"/>
            </a:pPr>
            <a:r>
              <a:rPr lang="en-US" sz="3000" dirty="0" smtClean="0"/>
              <a:t>Index sampling occurs “off center” in 4 quartiles of NMFS standard stations, semi randomly</a:t>
            </a:r>
          </a:p>
          <a:p>
            <a:pPr marL="285750" indent="-285750">
              <a:buFont typeface="Arial" panose="020B0604020202020204" pitchFamily="34" charset="0"/>
              <a:buChar char="•"/>
            </a:pPr>
            <a:r>
              <a:rPr lang="en-US" sz="3000" dirty="0" smtClean="0"/>
              <a:t>Sampling follows prior methods w/ </a:t>
            </a:r>
            <a:r>
              <a:rPr lang="en-US" sz="3000" dirty="0" err="1" smtClean="0"/>
              <a:t>Nephrops</a:t>
            </a:r>
            <a:r>
              <a:rPr lang="en-US" sz="3000" dirty="0" smtClean="0"/>
              <a:t> trawl</a:t>
            </a:r>
          </a:p>
          <a:p>
            <a:pPr marL="285750" indent="-285750">
              <a:buFont typeface="Arial" panose="020B0604020202020204" pitchFamily="34" charset="0"/>
              <a:buChar char="•"/>
            </a:pPr>
            <a:r>
              <a:rPr lang="en-US" sz="3000" dirty="0" smtClean="0">
                <a:solidFill>
                  <a:schemeClr val="bg1"/>
                </a:solidFill>
              </a:rPr>
              <a:t>Data to be included with prior years’ index area sampling – provided to and considered by the </a:t>
            </a:r>
            <a:r>
              <a:rPr lang="en-US" sz="3000" dirty="0" err="1" smtClean="0">
                <a:solidFill>
                  <a:schemeClr val="bg1"/>
                </a:solidFill>
              </a:rPr>
              <a:t>bairdi</a:t>
            </a:r>
            <a:r>
              <a:rPr lang="en-US" sz="3000" dirty="0" smtClean="0">
                <a:solidFill>
                  <a:schemeClr val="bg1"/>
                </a:solidFill>
              </a:rPr>
              <a:t> assessment model, ultimately</a:t>
            </a:r>
          </a:p>
          <a:p>
            <a:pPr marL="285750" indent="-285750">
              <a:buFont typeface="Arial" panose="020B0604020202020204" pitchFamily="34" charset="0"/>
              <a:buChar char="•"/>
            </a:pPr>
            <a:endParaRPr lang="en-US" sz="3000" dirty="0"/>
          </a:p>
        </p:txBody>
      </p:sp>
    </p:spTree>
    <p:extLst>
      <p:ext uri="{BB962C8B-B14F-4D97-AF65-F5344CB8AC3E}">
        <p14:creationId xmlns:p14="http://schemas.microsoft.com/office/powerpoint/2010/main" val="32869068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Projects\2162 BSFRF 2013\RKC Survey Data\Kyle - HMB\6 Survey Pics\DSCN0136.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8000"/>
                    </a14:imgEffect>
                  </a14:imgLayer>
                </a14:imgProps>
              </a:ext>
              <a:ext uri="{28A0092B-C50C-407E-A947-70E740481C1C}">
                <a14:useLocalDpi xmlns:a14="http://schemas.microsoft.com/office/drawing/2010/main" val="0"/>
              </a:ext>
            </a:extLst>
          </a:blip>
          <a:srcRect/>
          <a:stretch>
            <a:fillRect/>
          </a:stretch>
        </p:blipFill>
        <p:spPr bwMode="auto">
          <a:xfrm>
            <a:off x="0" y="0"/>
            <a:ext cx="9269821" cy="695236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200" y="152400"/>
            <a:ext cx="8991600" cy="769441"/>
          </a:xfrm>
          <a:prstGeom prst="rect">
            <a:avLst/>
          </a:prstGeom>
          <a:noFill/>
        </p:spPr>
        <p:txBody>
          <a:bodyPr wrap="square" rtlCol="0">
            <a:spAutoFit/>
          </a:bodyPr>
          <a:lstStyle/>
          <a:p>
            <a:pPr algn="ctr"/>
            <a:r>
              <a:rPr lang="en-US" sz="4400" dirty="0" smtClean="0"/>
              <a:t>Spatial Research / index area sampling</a:t>
            </a:r>
            <a:endParaRPr lang="en-US" sz="4400" dirty="0" smtClean="0"/>
          </a:p>
        </p:txBody>
      </p:sp>
      <p:sp>
        <p:nvSpPr>
          <p:cNvPr id="5" name="TextBox 4"/>
          <p:cNvSpPr txBox="1"/>
          <p:nvPr/>
        </p:nvSpPr>
        <p:spPr>
          <a:xfrm>
            <a:off x="82643" y="1828800"/>
            <a:ext cx="8735725" cy="553998"/>
          </a:xfrm>
          <a:prstGeom prst="rect">
            <a:avLst/>
          </a:prstGeom>
          <a:noFill/>
        </p:spPr>
        <p:txBody>
          <a:bodyPr wrap="none" rtlCol="0">
            <a:spAutoFit/>
          </a:bodyPr>
          <a:lstStyle/>
          <a:p>
            <a:pPr marL="285750" indent="-285750">
              <a:buFont typeface="Arial" panose="020B0604020202020204" pitchFamily="34" charset="0"/>
              <a:buChar char="•"/>
            </a:pPr>
            <a:r>
              <a:rPr lang="en-US" sz="3000" dirty="0" smtClean="0"/>
              <a:t>Quick review on side by side v. index survey sampling</a:t>
            </a:r>
            <a:endParaRPr lang="en-US" sz="3000" dirty="0"/>
          </a:p>
        </p:txBody>
      </p:sp>
    </p:spTree>
    <p:extLst>
      <p:ext uri="{BB962C8B-B14F-4D97-AF65-F5344CB8AC3E}">
        <p14:creationId xmlns:p14="http://schemas.microsoft.com/office/powerpoint/2010/main" val="36140995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00014" y="381000"/>
            <a:ext cx="8906306" cy="584775"/>
          </a:xfrm>
          <a:prstGeom prst="rect">
            <a:avLst/>
          </a:prstGeom>
          <a:noFill/>
        </p:spPr>
        <p:txBody>
          <a:bodyPr wrap="square" rtlCol="0">
            <a:spAutoFit/>
          </a:bodyPr>
          <a:lstStyle/>
          <a:p>
            <a:pPr algn="ctr"/>
            <a:r>
              <a:rPr lang="en-US" sz="3200" dirty="0" err="1" smtClean="0"/>
              <a:t>Bairdi</a:t>
            </a:r>
            <a:r>
              <a:rPr lang="en-US" sz="3200" dirty="0" smtClean="0"/>
              <a:t> Trawl Selectivity 2018 – Expanded Side by Side</a:t>
            </a: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990600"/>
            <a:ext cx="8961120" cy="5675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08661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00014" y="381000"/>
            <a:ext cx="8906306" cy="584775"/>
          </a:xfrm>
          <a:prstGeom prst="rect">
            <a:avLst/>
          </a:prstGeom>
          <a:noFill/>
        </p:spPr>
        <p:txBody>
          <a:bodyPr wrap="square" rtlCol="0">
            <a:spAutoFit/>
          </a:bodyPr>
          <a:lstStyle/>
          <a:p>
            <a:pPr algn="ctr"/>
            <a:r>
              <a:rPr lang="en-US" sz="3200" dirty="0" err="1" smtClean="0"/>
              <a:t>Bairdi</a:t>
            </a:r>
            <a:r>
              <a:rPr lang="en-US" sz="3200" dirty="0" smtClean="0"/>
              <a:t> Trawl Selectivity 2017 – Expanded Side by Side</a:t>
            </a: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990600"/>
            <a:ext cx="8961120" cy="5675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29882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69887" y="772943"/>
            <a:ext cx="6766560" cy="5741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00014" y="381000"/>
            <a:ext cx="8906306" cy="584775"/>
          </a:xfrm>
          <a:prstGeom prst="rect">
            <a:avLst/>
          </a:prstGeom>
          <a:noFill/>
        </p:spPr>
        <p:txBody>
          <a:bodyPr wrap="square" rtlCol="0">
            <a:spAutoFit/>
          </a:bodyPr>
          <a:lstStyle/>
          <a:p>
            <a:pPr algn="ctr"/>
            <a:r>
              <a:rPr lang="en-US" sz="3200" dirty="0" err="1" smtClean="0"/>
              <a:t>Bairdi</a:t>
            </a:r>
            <a:r>
              <a:rPr lang="en-US" sz="3200" dirty="0" smtClean="0"/>
              <a:t> Trawl Selectivity 2018 – Expanded Side by Side</a:t>
            </a:r>
          </a:p>
        </p:txBody>
      </p:sp>
    </p:spTree>
    <p:extLst>
      <p:ext uri="{BB962C8B-B14F-4D97-AF65-F5344CB8AC3E}">
        <p14:creationId xmlns:p14="http://schemas.microsoft.com/office/powerpoint/2010/main" val="19986680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69887" y="762000"/>
            <a:ext cx="6766560" cy="5763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00014" y="381000"/>
            <a:ext cx="8906306" cy="584775"/>
          </a:xfrm>
          <a:prstGeom prst="rect">
            <a:avLst/>
          </a:prstGeom>
          <a:noFill/>
        </p:spPr>
        <p:txBody>
          <a:bodyPr wrap="square" rtlCol="0">
            <a:spAutoFit/>
          </a:bodyPr>
          <a:lstStyle/>
          <a:p>
            <a:pPr algn="ctr"/>
            <a:r>
              <a:rPr lang="en-US" sz="3200" dirty="0" err="1" smtClean="0"/>
              <a:t>Bairdi</a:t>
            </a:r>
            <a:r>
              <a:rPr lang="en-US" sz="3200" dirty="0" smtClean="0"/>
              <a:t> Trawl Selectivity 2017 – Expanded Side by Side</a:t>
            </a:r>
          </a:p>
        </p:txBody>
      </p:sp>
    </p:spTree>
    <p:extLst>
      <p:ext uri="{BB962C8B-B14F-4D97-AF65-F5344CB8AC3E}">
        <p14:creationId xmlns:p14="http://schemas.microsoft.com/office/powerpoint/2010/main" val="37113169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Projects\2162 BSFRF 2013\RKC Survey Data\Kyle - HMB\6 Survey Pics\DSCN0136.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rcRect/>
          <a:stretch>
            <a:fillRect/>
          </a:stretch>
        </p:blipFill>
        <p:spPr bwMode="auto">
          <a:xfrm>
            <a:off x="0" y="0"/>
            <a:ext cx="9269821" cy="695236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8600" y="76200"/>
            <a:ext cx="8777719" cy="1200329"/>
          </a:xfrm>
          <a:prstGeom prst="rect">
            <a:avLst/>
          </a:prstGeom>
          <a:noFill/>
        </p:spPr>
        <p:txBody>
          <a:bodyPr wrap="square" rtlCol="0">
            <a:spAutoFit/>
          </a:bodyPr>
          <a:lstStyle/>
          <a:p>
            <a:pPr algn="ctr"/>
            <a:r>
              <a:rPr lang="en-US" sz="3600" dirty="0" smtClean="0">
                <a:solidFill>
                  <a:schemeClr val="bg1"/>
                </a:solidFill>
              </a:rPr>
              <a:t>BSFRF Research</a:t>
            </a:r>
          </a:p>
          <a:p>
            <a:pPr algn="ctr"/>
            <a:endParaRPr lang="en-US" sz="3600" dirty="0">
              <a:solidFill>
                <a:schemeClr val="bg1"/>
              </a:solidFill>
            </a:endParaRPr>
          </a:p>
        </p:txBody>
      </p:sp>
      <p:sp>
        <p:nvSpPr>
          <p:cNvPr id="140" name="Rounded Rectangular Callout 139"/>
          <p:cNvSpPr/>
          <p:nvPr/>
        </p:nvSpPr>
        <p:spPr>
          <a:xfrm>
            <a:off x="5253036" y="1234971"/>
            <a:ext cx="1028701" cy="533400"/>
          </a:xfrm>
          <a:prstGeom prst="wedgeRoundRectCallout">
            <a:avLst>
              <a:gd name="adj1" fmla="val -119912"/>
              <a:gd name="adj2" fmla="val 441072"/>
              <a:gd name="adj3" fmla="val 16667"/>
            </a:avLst>
          </a:prstGeom>
          <a:solidFill>
            <a:schemeClr val="bg1">
              <a:lumMod val="85000"/>
            </a:schemeClr>
          </a:solidFill>
          <a:ln w="1270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100">
                <a:solidFill>
                  <a:schemeClr val="bg1">
                    <a:lumMod val="50000"/>
                  </a:schemeClr>
                </a:solidFill>
              </a:rPr>
              <a:t>Pre-recruit</a:t>
            </a:r>
          </a:p>
          <a:p>
            <a:pPr algn="ctr"/>
            <a:r>
              <a:rPr lang="en-US" sz="1100">
                <a:solidFill>
                  <a:schemeClr val="bg1">
                    <a:lumMod val="50000"/>
                  </a:schemeClr>
                </a:solidFill>
              </a:rPr>
              <a:t>Surveys</a:t>
            </a:r>
          </a:p>
        </p:txBody>
      </p:sp>
      <p:sp>
        <p:nvSpPr>
          <p:cNvPr id="141" name="Rounded Rectangular Callout 140"/>
          <p:cNvSpPr/>
          <p:nvPr/>
        </p:nvSpPr>
        <p:spPr>
          <a:xfrm>
            <a:off x="2652712" y="1025421"/>
            <a:ext cx="1314450" cy="533400"/>
          </a:xfrm>
          <a:prstGeom prst="wedgeRoundRectCallout">
            <a:avLst>
              <a:gd name="adj1" fmla="val 86244"/>
              <a:gd name="adj2" fmla="val 426785"/>
              <a:gd name="adj3" fmla="val 16667"/>
            </a:avLst>
          </a:prstGeom>
          <a:solidFill>
            <a:schemeClr val="bg1">
              <a:lumMod val="85000"/>
            </a:schemeClr>
          </a:solidFill>
          <a:ln w="1270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100">
                <a:solidFill>
                  <a:schemeClr val="bg1">
                    <a:lumMod val="50000"/>
                  </a:schemeClr>
                </a:solidFill>
              </a:rPr>
              <a:t>Post-Doc</a:t>
            </a:r>
          </a:p>
          <a:p>
            <a:pPr algn="ctr"/>
            <a:r>
              <a:rPr lang="en-US" sz="1100">
                <a:solidFill>
                  <a:schemeClr val="bg1">
                    <a:lumMod val="50000"/>
                  </a:schemeClr>
                </a:solidFill>
              </a:rPr>
              <a:t>Research/Support</a:t>
            </a:r>
          </a:p>
        </p:txBody>
      </p:sp>
      <p:sp>
        <p:nvSpPr>
          <p:cNvPr id="142" name="Rounded Rectangular Callout 141"/>
          <p:cNvSpPr/>
          <p:nvPr/>
        </p:nvSpPr>
        <p:spPr>
          <a:xfrm>
            <a:off x="3967162" y="1082571"/>
            <a:ext cx="1314450" cy="533400"/>
          </a:xfrm>
          <a:prstGeom prst="wedgeRoundRectCallout">
            <a:avLst>
              <a:gd name="adj1" fmla="val -5060"/>
              <a:gd name="adj2" fmla="val 469641"/>
              <a:gd name="adj3" fmla="val 16667"/>
            </a:avLst>
          </a:prstGeom>
          <a:solidFill>
            <a:schemeClr val="bg1">
              <a:lumMod val="85000"/>
            </a:schemeClr>
          </a:solidFill>
          <a:ln w="1270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100" dirty="0" smtClean="0">
                <a:solidFill>
                  <a:schemeClr val="bg1">
                    <a:lumMod val="50000"/>
                  </a:schemeClr>
                </a:solidFill>
              </a:rPr>
              <a:t>Bycatch Reduction</a:t>
            </a:r>
          </a:p>
          <a:p>
            <a:pPr algn="ctr"/>
            <a:r>
              <a:rPr lang="en-US" dirty="0" smtClean="0">
                <a:solidFill>
                  <a:schemeClr val="bg1">
                    <a:lumMod val="50000"/>
                  </a:schemeClr>
                </a:solidFill>
              </a:rPr>
              <a:t>Research</a:t>
            </a:r>
            <a:endParaRPr lang="en-US" sz="1100" dirty="0">
              <a:solidFill>
                <a:schemeClr val="bg1">
                  <a:lumMod val="50000"/>
                </a:schemeClr>
              </a:solidFill>
            </a:endParaRPr>
          </a:p>
        </p:txBody>
      </p:sp>
      <p:sp>
        <p:nvSpPr>
          <p:cNvPr id="143" name="Rounded Rectangular Callout 142"/>
          <p:cNvSpPr/>
          <p:nvPr/>
        </p:nvSpPr>
        <p:spPr>
          <a:xfrm>
            <a:off x="6510336" y="3425721"/>
            <a:ext cx="1028701" cy="533400"/>
          </a:xfrm>
          <a:prstGeom prst="wedgeRoundRectCallout">
            <a:avLst>
              <a:gd name="adj1" fmla="val -225467"/>
              <a:gd name="adj2" fmla="val 1786"/>
              <a:gd name="adj3" fmla="val 16667"/>
            </a:avLst>
          </a:prstGeom>
          <a:solidFill>
            <a:schemeClr val="bg1">
              <a:lumMod val="85000"/>
            </a:schemeClr>
          </a:solidFill>
          <a:ln w="1270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100">
                <a:solidFill>
                  <a:schemeClr val="bg1">
                    <a:lumMod val="50000"/>
                  </a:schemeClr>
                </a:solidFill>
              </a:rPr>
              <a:t>Natural</a:t>
            </a:r>
          </a:p>
          <a:p>
            <a:pPr algn="ctr"/>
            <a:r>
              <a:rPr lang="en-US" sz="1100">
                <a:solidFill>
                  <a:schemeClr val="bg1">
                    <a:lumMod val="50000"/>
                  </a:schemeClr>
                </a:solidFill>
              </a:rPr>
              <a:t>Mortality</a:t>
            </a:r>
          </a:p>
        </p:txBody>
      </p:sp>
      <p:sp>
        <p:nvSpPr>
          <p:cNvPr id="144" name="Rounded Rectangular Callout 143"/>
          <p:cNvSpPr/>
          <p:nvPr/>
        </p:nvSpPr>
        <p:spPr>
          <a:xfrm>
            <a:off x="1604962" y="3273321"/>
            <a:ext cx="1314450" cy="533400"/>
          </a:xfrm>
          <a:prstGeom prst="wedgeRoundRectCallout">
            <a:avLst>
              <a:gd name="adj1" fmla="val 173200"/>
              <a:gd name="adj2" fmla="val 51784"/>
              <a:gd name="adj3" fmla="val 16667"/>
            </a:avLst>
          </a:prstGeom>
          <a:solidFill>
            <a:schemeClr val="bg1">
              <a:lumMod val="85000"/>
            </a:schemeClr>
          </a:solidFill>
          <a:ln w="1270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100">
                <a:solidFill>
                  <a:schemeClr val="bg1">
                    <a:lumMod val="50000"/>
                  </a:schemeClr>
                </a:solidFill>
              </a:rPr>
              <a:t>Discard - Handling</a:t>
            </a:r>
          </a:p>
          <a:p>
            <a:pPr algn="ctr"/>
            <a:r>
              <a:rPr lang="en-US" sz="1100">
                <a:solidFill>
                  <a:schemeClr val="bg1">
                    <a:lumMod val="50000"/>
                  </a:schemeClr>
                </a:solidFill>
              </a:rPr>
              <a:t>Mortality</a:t>
            </a:r>
          </a:p>
        </p:txBody>
      </p:sp>
      <p:sp>
        <p:nvSpPr>
          <p:cNvPr id="145" name="Rounded Rectangular Callout 144"/>
          <p:cNvSpPr/>
          <p:nvPr/>
        </p:nvSpPr>
        <p:spPr>
          <a:xfrm>
            <a:off x="6367461" y="2299232"/>
            <a:ext cx="1314450" cy="533400"/>
          </a:xfrm>
          <a:prstGeom prst="wedgeRoundRectCallout">
            <a:avLst>
              <a:gd name="adj1" fmla="val -176075"/>
              <a:gd name="adj2" fmla="val 233928"/>
              <a:gd name="adj3" fmla="val 16667"/>
            </a:avLst>
          </a:prstGeom>
          <a:solidFill>
            <a:schemeClr val="bg1">
              <a:lumMod val="85000"/>
            </a:schemeClr>
          </a:solidFill>
          <a:ln w="1270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100" dirty="0">
                <a:solidFill>
                  <a:schemeClr val="bg1">
                    <a:lumMod val="50000"/>
                  </a:schemeClr>
                </a:solidFill>
              </a:rPr>
              <a:t>Crab Aging</a:t>
            </a:r>
          </a:p>
          <a:p>
            <a:pPr algn="ctr"/>
            <a:r>
              <a:rPr lang="en-US" sz="1100" dirty="0">
                <a:solidFill>
                  <a:schemeClr val="bg1">
                    <a:lumMod val="50000"/>
                  </a:schemeClr>
                </a:solidFill>
              </a:rPr>
              <a:t>Research</a:t>
            </a:r>
          </a:p>
        </p:txBody>
      </p:sp>
      <p:sp>
        <p:nvSpPr>
          <p:cNvPr id="146" name="Rounded Rectangular Callout 145"/>
          <p:cNvSpPr/>
          <p:nvPr/>
        </p:nvSpPr>
        <p:spPr>
          <a:xfrm>
            <a:off x="6043612" y="1711221"/>
            <a:ext cx="1314450" cy="533400"/>
          </a:xfrm>
          <a:prstGeom prst="wedgeRoundRectCallout">
            <a:avLst>
              <a:gd name="adj1" fmla="val -148539"/>
              <a:gd name="adj2" fmla="val 348213"/>
              <a:gd name="adj3" fmla="val 16667"/>
            </a:avLst>
          </a:prstGeom>
          <a:solidFill>
            <a:schemeClr val="bg1">
              <a:lumMod val="85000"/>
            </a:schemeClr>
          </a:solidFill>
          <a:ln w="1270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dirty="0" smtClean="0">
                <a:solidFill>
                  <a:schemeClr val="bg1">
                    <a:lumMod val="50000"/>
                  </a:schemeClr>
                </a:solidFill>
              </a:rPr>
              <a:t>Trawl Selectivity</a:t>
            </a:r>
          </a:p>
          <a:p>
            <a:pPr algn="ctr"/>
            <a:r>
              <a:rPr lang="en-US" sz="1100" dirty="0" smtClean="0">
                <a:solidFill>
                  <a:schemeClr val="bg1">
                    <a:lumMod val="50000"/>
                  </a:schemeClr>
                </a:solidFill>
              </a:rPr>
              <a:t>Research</a:t>
            </a:r>
            <a:endParaRPr lang="en-US" sz="1100" dirty="0">
              <a:solidFill>
                <a:schemeClr val="bg1">
                  <a:lumMod val="50000"/>
                </a:schemeClr>
              </a:solidFill>
            </a:endParaRPr>
          </a:p>
        </p:txBody>
      </p:sp>
      <p:sp>
        <p:nvSpPr>
          <p:cNvPr id="147" name="Rounded Rectangular Callout 146"/>
          <p:cNvSpPr/>
          <p:nvPr/>
        </p:nvSpPr>
        <p:spPr>
          <a:xfrm>
            <a:off x="4143375" y="1662074"/>
            <a:ext cx="1314450" cy="533400"/>
          </a:xfrm>
          <a:prstGeom prst="wedgeRoundRectCallout">
            <a:avLst>
              <a:gd name="adj1" fmla="val -6875"/>
              <a:gd name="adj2" fmla="val 351542"/>
              <a:gd name="adj3" fmla="val 16667"/>
            </a:avLst>
          </a:prstGeom>
          <a:solidFill>
            <a:schemeClr val="bg1">
              <a:lumMod val="85000"/>
            </a:schemeClr>
          </a:solidFill>
          <a:ln w="1270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100" dirty="0">
                <a:solidFill>
                  <a:schemeClr val="bg1">
                    <a:lumMod val="50000"/>
                  </a:schemeClr>
                </a:solidFill>
              </a:rPr>
              <a:t>Life History</a:t>
            </a:r>
          </a:p>
          <a:p>
            <a:pPr algn="ctr"/>
            <a:r>
              <a:rPr lang="en-US" sz="1100" dirty="0">
                <a:solidFill>
                  <a:schemeClr val="bg1">
                    <a:lumMod val="50000"/>
                  </a:schemeClr>
                </a:solidFill>
              </a:rPr>
              <a:t>Research</a:t>
            </a:r>
          </a:p>
        </p:txBody>
      </p:sp>
      <p:sp>
        <p:nvSpPr>
          <p:cNvPr id="148" name="Rounded Rectangular Callout 147"/>
          <p:cNvSpPr/>
          <p:nvPr/>
        </p:nvSpPr>
        <p:spPr>
          <a:xfrm>
            <a:off x="2443162" y="1673121"/>
            <a:ext cx="1314450" cy="533400"/>
          </a:xfrm>
          <a:prstGeom prst="wedgeRoundRectCallout">
            <a:avLst>
              <a:gd name="adj1" fmla="val 107983"/>
              <a:gd name="adj2" fmla="val 358928"/>
              <a:gd name="adj3" fmla="val 16667"/>
            </a:avLst>
          </a:prstGeom>
          <a:solidFill>
            <a:schemeClr val="bg1">
              <a:lumMod val="85000"/>
            </a:schemeClr>
          </a:solidFill>
          <a:ln w="1270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100" dirty="0">
                <a:solidFill>
                  <a:schemeClr val="bg1">
                    <a:lumMod val="50000"/>
                  </a:schemeClr>
                </a:solidFill>
              </a:rPr>
              <a:t>Ocean</a:t>
            </a:r>
            <a:r>
              <a:rPr lang="en-US" sz="1100" baseline="0" dirty="0">
                <a:solidFill>
                  <a:schemeClr val="bg1">
                    <a:lumMod val="50000"/>
                  </a:schemeClr>
                </a:solidFill>
              </a:rPr>
              <a:t> </a:t>
            </a:r>
            <a:r>
              <a:rPr lang="en-US" sz="1100" baseline="0" dirty="0" err="1">
                <a:solidFill>
                  <a:schemeClr val="bg1">
                    <a:lumMod val="50000"/>
                  </a:schemeClr>
                </a:solidFill>
              </a:rPr>
              <a:t>Acifification</a:t>
            </a:r>
            <a:endParaRPr lang="en-US" sz="1100" baseline="0" dirty="0">
              <a:solidFill>
                <a:schemeClr val="bg1">
                  <a:lumMod val="50000"/>
                </a:schemeClr>
              </a:solidFill>
            </a:endParaRPr>
          </a:p>
          <a:p>
            <a:pPr algn="ctr"/>
            <a:r>
              <a:rPr lang="en-US" sz="1100" baseline="0" dirty="0">
                <a:solidFill>
                  <a:schemeClr val="bg1">
                    <a:lumMod val="50000"/>
                  </a:schemeClr>
                </a:solidFill>
              </a:rPr>
              <a:t>Research</a:t>
            </a:r>
            <a:endParaRPr lang="en-US" sz="1100" dirty="0">
              <a:solidFill>
                <a:schemeClr val="bg1">
                  <a:lumMod val="50000"/>
                </a:schemeClr>
              </a:solidFill>
            </a:endParaRPr>
          </a:p>
        </p:txBody>
      </p:sp>
      <p:sp>
        <p:nvSpPr>
          <p:cNvPr id="149" name="Rounded Rectangular Callout 148"/>
          <p:cNvSpPr/>
          <p:nvPr/>
        </p:nvSpPr>
        <p:spPr>
          <a:xfrm>
            <a:off x="2024062" y="2339871"/>
            <a:ext cx="1314450" cy="533400"/>
          </a:xfrm>
          <a:prstGeom prst="wedgeRoundRectCallout">
            <a:avLst>
              <a:gd name="adj1" fmla="val 142765"/>
              <a:gd name="adj2" fmla="val 226785"/>
              <a:gd name="adj3" fmla="val 16667"/>
            </a:avLst>
          </a:prstGeom>
          <a:solidFill>
            <a:schemeClr val="bg1">
              <a:lumMod val="85000"/>
            </a:schemeClr>
          </a:solidFill>
          <a:ln w="1270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100">
                <a:solidFill>
                  <a:schemeClr val="bg1">
                    <a:lumMod val="50000"/>
                  </a:schemeClr>
                </a:solidFill>
              </a:rPr>
              <a:t>Stock</a:t>
            </a:r>
            <a:r>
              <a:rPr lang="en-US" sz="1100" baseline="0">
                <a:solidFill>
                  <a:schemeClr val="bg1">
                    <a:lumMod val="50000"/>
                  </a:schemeClr>
                </a:solidFill>
              </a:rPr>
              <a:t> Assessment</a:t>
            </a:r>
          </a:p>
          <a:p>
            <a:pPr algn="ctr"/>
            <a:r>
              <a:rPr lang="en-US" sz="1100" baseline="0">
                <a:solidFill>
                  <a:schemeClr val="bg1">
                    <a:lumMod val="50000"/>
                  </a:schemeClr>
                </a:solidFill>
              </a:rPr>
              <a:t>Support</a:t>
            </a:r>
            <a:endParaRPr lang="en-US" sz="1100">
              <a:solidFill>
                <a:schemeClr val="bg1">
                  <a:lumMod val="50000"/>
                </a:schemeClr>
              </a:solidFill>
            </a:endParaRPr>
          </a:p>
        </p:txBody>
      </p:sp>
      <p:sp>
        <p:nvSpPr>
          <p:cNvPr id="150" name="Rounded Rectangular Callout 149"/>
          <p:cNvSpPr/>
          <p:nvPr/>
        </p:nvSpPr>
        <p:spPr>
          <a:xfrm>
            <a:off x="2519362" y="2854221"/>
            <a:ext cx="1390650" cy="533400"/>
          </a:xfrm>
          <a:prstGeom prst="wedgeRoundRectCallout">
            <a:avLst>
              <a:gd name="adj1" fmla="val 90856"/>
              <a:gd name="adj2" fmla="val 133929"/>
              <a:gd name="adj3" fmla="val 16667"/>
            </a:avLst>
          </a:prstGeom>
          <a:solidFill>
            <a:srgbClr val="FF9999"/>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100" b="1" dirty="0" smtClean="0">
                <a:solidFill>
                  <a:sysClr val="windowText" lastClr="000000"/>
                </a:solidFill>
              </a:rPr>
              <a:t>Growth Project</a:t>
            </a:r>
          </a:p>
          <a:p>
            <a:pPr algn="ctr"/>
            <a:r>
              <a:rPr lang="en-US" b="1" dirty="0" smtClean="0">
                <a:solidFill>
                  <a:sysClr val="windowText" lastClr="000000"/>
                </a:solidFill>
              </a:rPr>
              <a:t>Sampling OPI/BRD</a:t>
            </a:r>
            <a:endParaRPr lang="en-US" sz="1100" b="1" dirty="0">
              <a:solidFill>
                <a:sysClr val="windowText" lastClr="000000"/>
              </a:solidFill>
            </a:endParaRPr>
          </a:p>
        </p:txBody>
      </p:sp>
      <p:sp>
        <p:nvSpPr>
          <p:cNvPr id="151" name="Rounded Rectangular Callout 150"/>
          <p:cNvSpPr/>
          <p:nvPr/>
        </p:nvSpPr>
        <p:spPr>
          <a:xfrm>
            <a:off x="5567362" y="2987571"/>
            <a:ext cx="1595438" cy="533400"/>
          </a:xfrm>
          <a:prstGeom prst="wedgeRoundRectCallout">
            <a:avLst>
              <a:gd name="adj1" fmla="val -123430"/>
              <a:gd name="adj2" fmla="val 112501"/>
              <a:gd name="adj3" fmla="val 16667"/>
            </a:avLst>
          </a:prstGeom>
          <a:solidFill>
            <a:schemeClr val="accent5">
              <a:lumMod val="40000"/>
              <a:lumOff val="6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b="1" dirty="0" smtClean="0">
                <a:solidFill>
                  <a:schemeClr val="tx1"/>
                </a:solidFill>
              </a:rPr>
              <a:t>HS Collaboration</a:t>
            </a:r>
          </a:p>
          <a:p>
            <a:pPr algn="ctr"/>
            <a:r>
              <a:rPr lang="en-US" sz="1100" b="1" i="1" dirty="0" smtClean="0">
                <a:solidFill>
                  <a:schemeClr val="tx1"/>
                </a:solidFill>
              </a:rPr>
              <a:t>MSE Project Status</a:t>
            </a:r>
            <a:endParaRPr lang="en-US" sz="1100" b="1" i="1" dirty="0">
              <a:solidFill>
                <a:schemeClr val="tx1"/>
              </a:solidFill>
            </a:endParaRPr>
          </a:p>
        </p:txBody>
      </p:sp>
      <p:sp>
        <p:nvSpPr>
          <p:cNvPr id="152" name="Rounded Rectangular Callout 151"/>
          <p:cNvSpPr/>
          <p:nvPr/>
        </p:nvSpPr>
        <p:spPr>
          <a:xfrm>
            <a:off x="4977064" y="2320821"/>
            <a:ext cx="1580643" cy="533400"/>
          </a:xfrm>
          <a:prstGeom prst="wedgeRoundRectCallout">
            <a:avLst>
              <a:gd name="adj1" fmla="val -81872"/>
              <a:gd name="adj2" fmla="val 251785"/>
              <a:gd name="adj3" fmla="val 16667"/>
            </a:avLst>
          </a:prstGeom>
          <a:solidFill>
            <a:srgbClr val="FFFF99"/>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b="1" dirty="0">
                <a:solidFill>
                  <a:schemeClr val="tx1"/>
                </a:solidFill>
              </a:rPr>
              <a:t>Movement Research</a:t>
            </a:r>
          </a:p>
          <a:p>
            <a:pPr algn="ctr"/>
            <a:r>
              <a:rPr lang="en-US" b="1" i="1" dirty="0">
                <a:solidFill>
                  <a:schemeClr val="tx1"/>
                </a:solidFill>
              </a:rPr>
              <a:t>Tagging RD &amp; Support</a:t>
            </a:r>
          </a:p>
        </p:txBody>
      </p:sp>
      <p:sp>
        <p:nvSpPr>
          <p:cNvPr id="153" name="Rounded Rectangular Callout 152"/>
          <p:cNvSpPr/>
          <p:nvPr/>
        </p:nvSpPr>
        <p:spPr>
          <a:xfrm>
            <a:off x="3262312" y="2206521"/>
            <a:ext cx="1619250" cy="533400"/>
          </a:xfrm>
          <a:prstGeom prst="wedgeRoundRectCallout">
            <a:avLst>
              <a:gd name="adj1" fmla="val 25920"/>
              <a:gd name="adj2" fmla="val 251786"/>
              <a:gd name="adj3" fmla="val 16667"/>
            </a:avLst>
          </a:prstGeom>
          <a:solidFill>
            <a:srgbClr val="92D050"/>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100" b="1" dirty="0" err="1">
                <a:solidFill>
                  <a:sysClr val="windowText" lastClr="000000"/>
                </a:solidFill>
              </a:rPr>
              <a:t>Bairdi</a:t>
            </a:r>
            <a:r>
              <a:rPr lang="en-US" sz="1100" b="1" dirty="0">
                <a:solidFill>
                  <a:sysClr val="windowText" lastClr="000000"/>
                </a:solidFill>
              </a:rPr>
              <a:t> Trawl </a:t>
            </a:r>
            <a:r>
              <a:rPr lang="en-US" sz="1100" b="1" dirty="0" smtClean="0">
                <a:solidFill>
                  <a:sysClr val="windowText" lastClr="000000"/>
                </a:solidFill>
              </a:rPr>
              <a:t>Index</a:t>
            </a:r>
          </a:p>
          <a:p>
            <a:pPr algn="ctr"/>
            <a:r>
              <a:rPr lang="en-US" b="1" dirty="0" smtClean="0">
                <a:solidFill>
                  <a:sysClr val="windowText" lastClr="000000"/>
                </a:solidFill>
              </a:rPr>
              <a:t>Area Sampling – final </a:t>
            </a:r>
            <a:r>
              <a:rPr lang="en-US" b="1" dirty="0" err="1" smtClean="0">
                <a:solidFill>
                  <a:sysClr val="windowText" lastClr="000000"/>
                </a:solidFill>
              </a:rPr>
              <a:t>yr</a:t>
            </a:r>
            <a:endParaRPr lang="en-US" sz="1100" b="1" dirty="0">
              <a:solidFill>
                <a:sysClr val="windowText" lastClr="000000"/>
              </a:solidFill>
            </a:endParaRPr>
          </a:p>
        </p:txBody>
      </p:sp>
      <p:sp>
        <p:nvSpPr>
          <p:cNvPr id="154" name="Rounded Rectangular Callout 153"/>
          <p:cNvSpPr/>
          <p:nvPr/>
        </p:nvSpPr>
        <p:spPr>
          <a:xfrm>
            <a:off x="5548312" y="3768621"/>
            <a:ext cx="1314450" cy="533400"/>
          </a:xfrm>
          <a:prstGeom prst="wedgeRoundRectCallout">
            <a:avLst>
              <a:gd name="adj1" fmla="val -122282"/>
              <a:gd name="adj2" fmla="val -33929"/>
              <a:gd name="adj3" fmla="val 16667"/>
            </a:avLst>
          </a:prstGeom>
          <a:solidFill>
            <a:schemeClr val="bg1">
              <a:lumMod val="85000"/>
            </a:schemeClr>
          </a:solidFill>
          <a:ln w="1270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100" b="1" dirty="0" smtClean="0">
                <a:solidFill>
                  <a:schemeClr val="bg1">
                    <a:lumMod val="65000"/>
                  </a:schemeClr>
                </a:solidFill>
              </a:rPr>
              <a:t>Develop New</a:t>
            </a:r>
          </a:p>
          <a:p>
            <a:pPr algn="ctr"/>
            <a:r>
              <a:rPr lang="en-US" b="1" dirty="0" smtClean="0">
                <a:solidFill>
                  <a:schemeClr val="bg1">
                    <a:lumMod val="65000"/>
                  </a:schemeClr>
                </a:solidFill>
              </a:rPr>
              <a:t>Co-op Partners</a:t>
            </a:r>
            <a:endParaRPr lang="en-US" sz="1100" b="1" dirty="0">
              <a:solidFill>
                <a:schemeClr val="bg1">
                  <a:lumMod val="65000"/>
                </a:schemeClr>
              </a:solidFill>
            </a:endParaRPr>
          </a:p>
        </p:txBody>
      </p:sp>
      <p:sp>
        <p:nvSpPr>
          <p:cNvPr id="155" name="Rounded Rectangular Callout 154"/>
          <p:cNvSpPr/>
          <p:nvPr/>
        </p:nvSpPr>
        <p:spPr>
          <a:xfrm>
            <a:off x="2138362" y="3673371"/>
            <a:ext cx="1390650" cy="533400"/>
          </a:xfrm>
          <a:prstGeom prst="wedgeRoundRectCallout">
            <a:avLst>
              <a:gd name="adj1" fmla="val 118128"/>
              <a:gd name="adj2" fmla="val -23214"/>
              <a:gd name="adj3" fmla="val 16667"/>
            </a:avLst>
          </a:prstGeom>
          <a:solidFill>
            <a:schemeClr val="bg1">
              <a:lumMod val="85000"/>
            </a:schemeClr>
          </a:solidFill>
          <a:ln w="1905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100" b="1" dirty="0">
                <a:solidFill>
                  <a:schemeClr val="bg1">
                    <a:lumMod val="65000"/>
                  </a:schemeClr>
                </a:solidFill>
              </a:rPr>
              <a:t>High Resolution</a:t>
            </a:r>
          </a:p>
          <a:p>
            <a:pPr algn="ctr"/>
            <a:r>
              <a:rPr lang="en-US" sz="1100" b="1" dirty="0">
                <a:solidFill>
                  <a:schemeClr val="bg1">
                    <a:lumMod val="65000"/>
                  </a:schemeClr>
                </a:solidFill>
              </a:rPr>
              <a:t>CPUE</a:t>
            </a:r>
            <a:r>
              <a:rPr lang="en-US" sz="1100" b="1" baseline="0" dirty="0">
                <a:solidFill>
                  <a:schemeClr val="bg1">
                    <a:lumMod val="65000"/>
                  </a:schemeClr>
                </a:solidFill>
              </a:rPr>
              <a:t> </a:t>
            </a:r>
            <a:r>
              <a:rPr lang="en-US" sz="1100" b="1" baseline="0" dirty="0" smtClean="0">
                <a:solidFill>
                  <a:schemeClr val="bg1">
                    <a:lumMod val="65000"/>
                  </a:schemeClr>
                </a:solidFill>
              </a:rPr>
              <a:t>Data</a:t>
            </a:r>
            <a:endParaRPr lang="en-US" sz="1100" b="1" dirty="0">
              <a:solidFill>
                <a:schemeClr val="bg1">
                  <a:lumMod val="65000"/>
                </a:schemeClr>
              </a:solidFill>
            </a:endParaRPr>
          </a:p>
        </p:txBody>
      </p:sp>
      <p:grpSp>
        <p:nvGrpSpPr>
          <p:cNvPr id="156" name="Group 155"/>
          <p:cNvGrpSpPr/>
          <p:nvPr/>
        </p:nvGrpSpPr>
        <p:grpSpPr>
          <a:xfrm>
            <a:off x="4028257" y="3291840"/>
            <a:ext cx="1053330" cy="1051560"/>
            <a:chOff x="2423295" y="2266419"/>
            <a:chExt cx="1053330" cy="1051560"/>
          </a:xfrm>
        </p:grpSpPr>
        <p:sp>
          <p:nvSpPr>
            <p:cNvPr id="158" name="Oval 157"/>
            <p:cNvSpPr/>
            <p:nvPr/>
          </p:nvSpPr>
          <p:spPr>
            <a:xfrm>
              <a:off x="2423295" y="2266419"/>
              <a:ext cx="1053330" cy="1051560"/>
            </a:xfrm>
            <a:prstGeom prst="ellipse">
              <a:avLst/>
            </a:prstGeom>
            <a:solidFill>
              <a:schemeClr val="bg1"/>
            </a:solidFill>
            <a:ln w="190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p>
          </p:txBody>
        </p:sp>
        <p:pic>
          <p:nvPicPr>
            <p:cNvPr id="159" name="Picture 158" descr="http://www.bsfrf.org/images/BSFRF-2.jpg"/>
            <p:cNvPicPr>
              <a:picLocks noChangeAspect="1" noChangeArrowheads="1"/>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a:off x="2571750" y="2495550"/>
              <a:ext cx="752981" cy="638175"/>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TextBox 23"/>
          <p:cNvSpPr txBox="1"/>
          <p:nvPr/>
        </p:nvSpPr>
        <p:spPr>
          <a:xfrm>
            <a:off x="228600" y="4810780"/>
            <a:ext cx="3566489" cy="523220"/>
          </a:xfrm>
          <a:prstGeom prst="rect">
            <a:avLst/>
          </a:prstGeom>
          <a:noFill/>
          <a:ln w="25400">
            <a:solidFill>
              <a:schemeClr val="bg1"/>
            </a:solidFill>
          </a:ln>
          <a:effectLst>
            <a:outerShdw blurRad="50800" dist="38100" dir="2700000" algn="tl" rotWithShape="0">
              <a:prstClr val="black">
                <a:alpha val="40000"/>
              </a:prstClr>
            </a:outerShdw>
          </a:effectLst>
        </p:spPr>
        <p:txBody>
          <a:bodyPr wrap="none" rtlCol="0">
            <a:spAutoFit/>
          </a:bodyPr>
          <a:lstStyle/>
          <a:p>
            <a:r>
              <a:rPr lang="en-US" sz="2800" dirty="0" smtClean="0">
                <a:solidFill>
                  <a:schemeClr val="bg1"/>
                </a:solidFill>
              </a:rPr>
              <a:t>Harvesters - Processors</a:t>
            </a:r>
            <a:endParaRPr lang="en-US" sz="2800" dirty="0">
              <a:solidFill>
                <a:schemeClr val="bg1"/>
              </a:solidFill>
            </a:endParaRPr>
          </a:p>
        </p:txBody>
      </p:sp>
      <p:sp>
        <p:nvSpPr>
          <p:cNvPr id="25" name="TextBox 24"/>
          <p:cNvSpPr txBox="1"/>
          <p:nvPr/>
        </p:nvSpPr>
        <p:spPr>
          <a:xfrm>
            <a:off x="4351662" y="4810780"/>
            <a:ext cx="4649478" cy="523220"/>
          </a:xfrm>
          <a:prstGeom prst="rect">
            <a:avLst/>
          </a:prstGeom>
          <a:noFill/>
          <a:ln w="25400">
            <a:solidFill>
              <a:schemeClr val="bg1"/>
            </a:solidFill>
          </a:ln>
          <a:effectLst>
            <a:outerShdw blurRad="50800" dist="38100" dir="2700000" algn="tl" rotWithShape="0">
              <a:prstClr val="black">
                <a:alpha val="40000"/>
              </a:prstClr>
            </a:outerShdw>
          </a:effectLst>
        </p:spPr>
        <p:txBody>
          <a:bodyPr wrap="none" rtlCol="0">
            <a:spAutoFit/>
          </a:bodyPr>
          <a:lstStyle/>
          <a:p>
            <a:r>
              <a:rPr lang="en-US" sz="2800" dirty="0" smtClean="0">
                <a:solidFill>
                  <a:schemeClr val="bg1"/>
                </a:solidFill>
              </a:rPr>
              <a:t>Cooperative Research Partners</a:t>
            </a:r>
            <a:endParaRPr lang="en-US" sz="2800" dirty="0">
              <a:solidFill>
                <a:schemeClr val="bg1"/>
              </a:solidFill>
            </a:endParaRPr>
          </a:p>
        </p:txBody>
      </p:sp>
      <p:sp>
        <p:nvSpPr>
          <p:cNvPr id="26" name="Rectangle 25"/>
          <p:cNvSpPr/>
          <p:nvPr/>
        </p:nvSpPr>
        <p:spPr>
          <a:xfrm>
            <a:off x="-1" y="5410200"/>
            <a:ext cx="9269821" cy="1542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noaa_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76400" y="5670838"/>
            <a:ext cx="1102832" cy="109191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BSFRF-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00400" y="5699506"/>
            <a:ext cx="1106471" cy="93783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ADFG_logo%20200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00600" y="5581164"/>
            <a:ext cx="1048235" cy="104823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http://mediad.publicbroadcasting.net/p/kdlg/files/styles/medium/public/201407/072414_UAF.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24600" y="5540894"/>
            <a:ext cx="1164706" cy="116470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https://www.washington.edu/brand/files/2014/09/W-Logo_Purple_RGB.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4800" y="5615613"/>
            <a:ext cx="988927" cy="66587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https://www.washington.edu/brand/files/2014/10/Signature_Stacked_Purple_RGB.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46243" b="1"/>
          <a:stretch/>
        </p:blipFill>
        <p:spPr bwMode="auto">
          <a:xfrm>
            <a:off x="328652" y="6382928"/>
            <a:ext cx="981943" cy="259681"/>
          </a:xfrm>
          <a:prstGeom prst="rect">
            <a:avLst/>
          </a:prstGeom>
          <a:noFill/>
          <a:extLst>
            <a:ext uri="{909E8E84-426E-40DD-AFC4-6F175D3DCCD1}">
              <a14:hiddenFill xmlns:a14="http://schemas.microsoft.com/office/drawing/2010/main">
                <a:solidFill>
                  <a:srgbClr val="FFFFFF"/>
                </a:solidFill>
              </a14:hiddenFill>
            </a:ext>
          </a:extLst>
        </p:spPr>
      </p:pic>
      <p:sp>
        <p:nvSpPr>
          <p:cNvPr id="2" name="Left-Right Arrow 1"/>
          <p:cNvSpPr/>
          <p:nvPr/>
        </p:nvSpPr>
        <p:spPr>
          <a:xfrm>
            <a:off x="3795089" y="4953000"/>
            <a:ext cx="556574" cy="190500"/>
          </a:xfrm>
          <a:prstGeom prst="leftRightArrow">
            <a:avLst/>
          </a:prstGeom>
          <a:solidFill>
            <a:schemeClr val="bg1">
              <a:alpha val="7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283019" y="4288986"/>
            <a:ext cx="2284343" cy="523220"/>
          </a:xfrm>
          <a:prstGeom prst="rect">
            <a:avLst/>
          </a:prstGeom>
          <a:noFill/>
        </p:spPr>
        <p:txBody>
          <a:bodyPr wrap="none" rtlCol="0">
            <a:spAutoFit/>
          </a:bodyPr>
          <a:lstStyle/>
          <a:p>
            <a:r>
              <a:rPr lang="en-US" sz="2800" i="1" dirty="0" smtClean="0">
                <a:solidFill>
                  <a:schemeClr val="bg1"/>
                </a:solidFill>
              </a:rPr>
              <a:t>Who We Are…</a:t>
            </a:r>
            <a:endParaRPr lang="en-US" sz="2800" i="1" dirty="0">
              <a:solidFill>
                <a:schemeClr val="bg1"/>
              </a:solidFill>
            </a:endParaRPr>
          </a:p>
        </p:txBody>
      </p:sp>
      <p:pic>
        <p:nvPicPr>
          <p:cNvPr id="4" name="Picture 2" descr="Imag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889344" y="5630224"/>
            <a:ext cx="1051560" cy="1051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98306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Projects\2162 BSFRF 2013\RKC Survey Data\Kyle - HMB\6 Survey Pics\DSCN0136.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8000"/>
                    </a14:imgEffect>
                  </a14:imgLayer>
                </a14:imgProps>
              </a:ext>
              <a:ext uri="{28A0092B-C50C-407E-A947-70E740481C1C}">
                <a14:useLocalDpi xmlns:a14="http://schemas.microsoft.com/office/drawing/2010/main" val="0"/>
              </a:ext>
            </a:extLst>
          </a:blip>
          <a:srcRect/>
          <a:stretch>
            <a:fillRect/>
          </a:stretch>
        </p:blipFill>
        <p:spPr bwMode="auto">
          <a:xfrm>
            <a:off x="0" y="0"/>
            <a:ext cx="9269821" cy="695236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200" y="152400"/>
            <a:ext cx="8991600" cy="769441"/>
          </a:xfrm>
          <a:prstGeom prst="rect">
            <a:avLst/>
          </a:prstGeom>
          <a:noFill/>
        </p:spPr>
        <p:txBody>
          <a:bodyPr wrap="square" rtlCol="0">
            <a:spAutoFit/>
          </a:bodyPr>
          <a:lstStyle/>
          <a:p>
            <a:pPr algn="ctr"/>
            <a:r>
              <a:rPr lang="en-US" sz="4400" dirty="0" smtClean="0"/>
              <a:t>Spatial Research / index area sampling</a:t>
            </a:r>
            <a:endParaRPr lang="en-US" sz="4400" dirty="0" smtClean="0"/>
          </a:p>
        </p:txBody>
      </p:sp>
      <p:sp>
        <p:nvSpPr>
          <p:cNvPr id="5" name="TextBox 4"/>
          <p:cNvSpPr txBox="1"/>
          <p:nvPr/>
        </p:nvSpPr>
        <p:spPr>
          <a:xfrm>
            <a:off x="82643" y="1828800"/>
            <a:ext cx="9112879" cy="553998"/>
          </a:xfrm>
          <a:prstGeom prst="rect">
            <a:avLst/>
          </a:prstGeom>
          <a:noFill/>
        </p:spPr>
        <p:txBody>
          <a:bodyPr wrap="none" rtlCol="0">
            <a:spAutoFit/>
          </a:bodyPr>
          <a:lstStyle/>
          <a:p>
            <a:pPr marL="285750" indent="-285750">
              <a:buFont typeface="Arial" panose="020B0604020202020204" pitchFamily="34" charset="0"/>
              <a:buChar char="•"/>
            </a:pPr>
            <a:r>
              <a:rPr lang="en-US" sz="3000" dirty="0" smtClean="0"/>
              <a:t>2017, 2018, and </a:t>
            </a:r>
            <a:r>
              <a:rPr lang="en-US" sz="3000" dirty="0" smtClean="0">
                <a:solidFill>
                  <a:schemeClr val="bg1"/>
                </a:solidFill>
              </a:rPr>
              <a:t>2019</a:t>
            </a:r>
            <a:r>
              <a:rPr lang="en-US" sz="3000" dirty="0" smtClean="0"/>
              <a:t> index area, what we are planning</a:t>
            </a:r>
            <a:endParaRPr lang="en-US" sz="3000" dirty="0"/>
          </a:p>
        </p:txBody>
      </p:sp>
    </p:spTree>
    <p:extLst>
      <p:ext uri="{BB962C8B-B14F-4D97-AF65-F5344CB8AC3E}">
        <p14:creationId xmlns:p14="http://schemas.microsoft.com/office/powerpoint/2010/main" val="33022578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28600" y="152400"/>
            <a:ext cx="8777719" cy="1261884"/>
          </a:xfrm>
          <a:prstGeom prst="rect">
            <a:avLst/>
          </a:prstGeom>
          <a:noFill/>
        </p:spPr>
        <p:txBody>
          <a:bodyPr wrap="square" rtlCol="0">
            <a:spAutoFit/>
          </a:bodyPr>
          <a:lstStyle/>
          <a:p>
            <a:pPr algn="ctr"/>
            <a:r>
              <a:rPr lang="en-US" sz="3800" dirty="0" err="1" smtClean="0"/>
              <a:t>Bairdi</a:t>
            </a:r>
            <a:r>
              <a:rPr lang="en-US" sz="3800" dirty="0" smtClean="0"/>
              <a:t> Trawl Selectivity 2017/18</a:t>
            </a:r>
          </a:p>
          <a:p>
            <a:pPr algn="ctr"/>
            <a:r>
              <a:rPr lang="en-US" sz="3800" dirty="0" smtClean="0"/>
              <a:t>Two Surveys – Selectivity &amp; Index Areas</a:t>
            </a:r>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4114799"/>
            <a:ext cx="4114800" cy="2651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1524000"/>
            <a:ext cx="4114800" cy="2669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5984" y="1586792"/>
            <a:ext cx="4114800" cy="258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2"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53000" y="4115447"/>
            <a:ext cx="4114800" cy="2590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362201" y="2619782"/>
            <a:ext cx="1447800" cy="523220"/>
          </a:xfrm>
          <a:prstGeom prst="rect">
            <a:avLst/>
          </a:prstGeom>
          <a:solidFill>
            <a:schemeClr val="accent5">
              <a:lumMod val="40000"/>
              <a:lumOff val="60000"/>
            </a:schemeClr>
          </a:solidFill>
          <a:ln>
            <a:solidFill>
              <a:schemeClr val="accent1"/>
            </a:solidFill>
          </a:ln>
          <a:effectLst>
            <a:outerShdw blurRad="50800" dist="38100" dir="2700000" algn="tl" rotWithShape="0">
              <a:prstClr val="black">
                <a:alpha val="40000"/>
              </a:prstClr>
            </a:outerShdw>
          </a:effectLst>
        </p:spPr>
        <p:txBody>
          <a:bodyPr wrap="square" rtlCol="0">
            <a:spAutoFit/>
          </a:bodyPr>
          <a:lstStyle/>
          <a:p>
            <a:pPr algn="ctr"/>
            <a:r>
              <a:rPr lang="en-US" sz="2800" dirty="0" smtClean="0"/>
              <a:t>2017</a:t>
            </a:r>
            <a:endParaRPr lang="en-US" sz="2800" dirty="0"/>
          </a:p>
        </p:txBody>
      </p:sp>
      <p:sp>
        <p:nvSpPr>
          <p:cNvPr id="14" name="TextBox 13"/>
          <p:cNvSpPr txBox="1"/>
          <p:nvPr/>
        </p:nvSpPr>
        <p:spPr>
          <a:xfrm>
            <a:off x="2362201" y="5394554"/>
            <a:ext cx="1447800" cy="523220"/>
          </a:xfrm>
          <a:prstGeom prst="rect">
            <a:avLst/>
          </a:prstGeom>
          <a:solidFill>
            <a:schemeClr val="accent5">
              <a:lumMod val="40000"/>
              <a:lumOff val="60000"/>
            </a:schemeClr>
          </a:solidFill>
          <a:ln>
            <a:solidFill>
              <a:schemeClr val="accent1"/>
            </a:solidFill>
          </a:ln>
          <a:effectLst>
            <a:outerShdw blurRad="50800" dist="38100" dir="2700000" algn="tl" rotWithShape="0">
              <a:prstClr val="black">
                <a:alpha val="40000"/>
              </a:prstClr>
            </a:outerShdw>
          </a:effectLst>
        </p:spPr>
        <p:txBody>
          <a:bodyPr wrap="square" rtlCol="0">
            <a:spAutoFit/>
          </a:bodyPr>
          <a:lstStyle/>
          <a:p>
            <a:pPr algn="ctr"/>
            <a:r>
              <a:rPr lang="en-US" sz="2800" dirty="0" smtClean="0"/>
              <a:t>2018</a:t>
            </a:r>
            <a:endParaRPr lang="en-US" sz="2800" dirty="0"/>
          </a:p>
        </p:txBody>
      </p:sp>
      <p:sp>
        <p:nvSpPr>
          <p:cNvPr id="15" name="TextBox 14"/>
          <p:cNvSpPr txBox="1"/>
          <p:nvPr/>
        </p:nvSpPr>
        <p:spPr>
          <a:xfrm>
            <a:off x="7162800" y="2619782"/>
            <a:ext cx="1447800" cy="523220"/>
          </a:xfrm>
          <a:prstGeom prst="rect">
            <a:avLst/>
          </a:prstGeom>
          <a:solidFill>
            <a:srgbClr val="FF9999"/>
          </a:solidFill>
          <a:ln>
            <a:solidFill>
              <a:schemeClr val="accent1"/>
            </a:solidFill>
          </a:ln>
          <a:effectLst>
            <a:outerShdw blurRad="50800" dist="38100" dir="2700000" algn="tl" rotWithShape="0">
              <a:prstClr val="black">
                <a:alpha val="40000"/>
              </a:prstClr>
            </a:outerShdw>
          </a:effectLst>
        </p:spPr>
        <p:txBody>
          <a:bodyPr wrap="square" rtlCol="0">
            <a:spAutoFit/>
          </a:bodyPr>
          <a:lstStyle/>
          <a:p>
            <a:pPr algn="ctr"/>
            <a:r>
              <a:rPr lang="en-US" sz="2800" dirty="0" smtClean="0"/>
              <a:t>2017</a:t>
            </a:r>
            <a:endParaRPr lang="en-US" sz="2800" dirty="0"/>
          </a:p>
        </p:txBody>
      </p:sp>
      <p:sp>
        <p:nvSpPr>
          <p:cNvPr id="16" name="TextBox 15"/>
          <p:cNvSpPr txBox="1"/>
          <p:nvPr/>
        </p:nvSpPr>
        <p:spPr>
          <a:xfrm>
            <a:off x="7162800" y="5394554"/>
            <a:ext cx="1447800" cy="523220"/>
          </a:xfrm>
          <a:prstGeom prst="rect">
            <a:avLst/>
          </a:prstGeom>
          <a:solidFill>
            <a:srgbClr val="FF9999"/>
          </a:solidFill>
          <a:ln>
            <a:solidFill>
              <a:schemeClr val="accent1"/>
            </a:solidFill>
          </a:ln>
          <a:effectLst>
            <a:outerShdw blurRad="50800" dist="38100" dir="2700000" algn="tl" rotWithShape="0">
              <a:prstClr val="black">
                <a:alpha val="40000"/>
              </a:prstClr>
            </a:outerShdw>
          </a:effectLst>
        </p:spPr>
        <p:txBody>
          <a:bodyPr wrap="square" rtlCol="0">
            <a:spAutoFit/>
          </a:bodyPr>
          <a:lstStyle/>
          <a:p>
            <a:pPr algn="ctr"/>
            <a:r>
              <a:rPr lang="en-US" sz="2800" dirty="0" smtClean="0"/>
              <a:t>2018</a:t>
            </a:r>
            <a:endParaRPr lang="en-US" sz="2800" dirty="0"/>
          </a:p>
        </p:txBody>
      </p:sp>
      <p:pic>
        <p:nvPicPr>
          <p:cNvPr id="12" name="Picture 11" descr="C:\Users\Scott\AppData\Local\Microsoft\Windows\Temporary Internet Files\Content.Word\IMG-20170618-WA0002.jpg"/>
          <p:cNvPicPr/>
          <p:nvPr/>
        </p:nvPicPr>
        <p:blipFill rotWithShape="1">
          <a:blip r:embed="rId6" cstate="print">
            <a:extLst>
              <a:ext uri="{28A0092B-C50C-407E-A947-70E740481C1C}">
                <a14:useLocalDpi xmlns:a14="http://schemas.microsoft.com/office/drawing/2010/main" val="0"/>
              </a:ext>
            </a:extLst>
          </a:blip>
          <a:srcRect l="29679" t="44649" r="17743" b="31455"/>
          <a:stretch/>
        </p:blipFill>
        <p:spPr bwMode="auto">
          <a:xfrm>
            <a:off x="3048000" y="3369878"/>
            <a:ext cx="2229696" cy="1811722"/>
          </a:xfrm>
          <a:prstGeom prst="rect">
            <a:avLst/>
          </a:prstGeom>
          <a:noFill/>
          <a:ln>
            <a:noFill/>
          </a:ln>
          <a:extLst>
            <a:ext uri="{53640926-AAD7-44D8-BBD7-CCE9431645EC}">
              <a14:shadowObscured xmlns:a14="http://schemas.microsoft.com/office/drawing/2010/main"/>
            </a:ext>
          </a:extLst>
        </p:spPr>
      </p:pic>
      <p:sp>
        <p:nvSpPr>
          <p:cNvPr id="13" name="Text Box 17"/>
          <p:cNvSpPr txBox="1"/>
          <p:nvPr/>
        </p:nvSpPr>
        <p:spPr>
          <a:xfrm>
            <a:off x="3251038" y="4646041"/>
            <a:ext cx="1828799" cy="467899"/>
          </a:xfrm>
          <a:prstGeom prst="rect">
            <a:avLst/>
          </a:prstGeom>
          <a:solidFill>
            <a:schemeClr val="lt1">
              <a:alpha val="70000"/>
            </a:schemeClr>
          </a:solidFill>
          <a:ln w="6350">
            <a:solidFill>
              <a:prstClr val="black"/>
            </a:solidFill>
          </a:ln>
          <a:effectLst>
            <a:softEdge rad="12700"/>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18288" rIns="91440" bIns="18288"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a:lnSpc>
                <a:spcPct val="115000"/>
              </a:lnSpc>
              <a:spcBef>
                <a:spcPts val="0"/>
              </a:spcBef>
              <a:spcAft>
                <a:spcPts val="1000"/>
              </a:spcAft>
            </a:pPr>
            <a:r>
              <a:rPr lang="en-US" dirty="0">
                <a:effectLst/>
                <a:ea typeface="Calibri"/>
                <a:cs typeface="Times New Roman"/>
              </a:rPr>
              <a:t>Juvenile </a:t>
            </a:r>
            <a:r>
              <a:rPr lang="en-US" dirty="0" err="1">
                <a:effectLst/>
                <a:ea typeface="Calibri"/>
                <a:cs typeface="Times New Roman"/>
              </a:rPr>
              <a:t>bairdi</a:t>
            </a:r>
            <a:r>
              <a:rPr lang="en-US" dirty="0">
                <a:effectLst/>
                <a:ea typeface="Calibri"/>
                <a:cs typeface="Times New Roman"/>
              </a:rPr>
              <a:t> (5 mm wide) BSFRF index surveys</a:t>
            </a:r>
            <a:endParaRPr lang="en-US" sz="2400" dirty="0">
              <a:effectLst/>
              <a:ea typeface="Calibri"/>
              <a:cs typeface="Times New Roman"/>
            </a:endParaRPr>
          </a:p>
        </p:txBody>
      </p:sp>
    </p:spTree>
    <p:extLst>
      <p:ext uri="{BB962C8B-B14F-4D97-AF65-F5344CB8AC3E}">
        <p14:creationId xmlns:p14="http://schemas.microsoft.com/office/powerpoint/2010/main" val="24705679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28600" y="381000"/>
            <a:ext cx="8777719" cy="677108"/>
          </a:xfrm>
          <a:prstGeom prst="rect">
            <a:avLst/>
          </a:prstGeom>
          <a:noFill/>
        </p:spPr>
        <p:txBody>
          <a:bodyPr wrap="square" rtlCol="0">
            <a:spAutoFit/>
          </a:bodyPr>
          <a:lstStyle/>
          <a:p>
            <a:pPr algn="ctr"/>
            <a:r>
              <a:rPr lang="en-US" sz="3800" dirty="0" err="1" smtClean="0"/>
              <a:t>Bairdi</a:t>
            </a:r>
            <a:r>
              <a:rPr lang="en-US" sz="3800" dirty="0" smtClean="0"/>
              <a:t> Projects – Planned for 2017-2018</a:t>
            </a:r>
          </a:p>
        </p:txBody>
      </p:sp>
      <p:pic>
        <p:nvPicPr>
          <p:cNvPr id="5" name="Picture 4"/>
          <p:cNvPicPr/>
          <p:nvPr/>
        </p:nvPicPr>
        <p:blipFill rotWithShape="1">
          <a:blip r:embed="rId2" cstate="print">
            <a:extLst>
              <a:ext uri="{28A0092B-C50C-407E-A947-70E740481C1C}">
                <a14:useLocalDpi xmlns:a14="http://schemas.microsoft.com/office/drawing/2010/main" val="0"/>
              </a:ext>
            </a:extLst>
          </a:blip>
          <a:srcRect l="2871" t="5646" r="1826" b="4904"/>
          <a:stretch/>
        </p:blipFill>
        <p:spPr bwMode="auto">
          <a:xfrm>
            <a:off x="1497965" y="1447800"/>
            <a:ext cx="6148070" cy="445897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424435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381000"/>
            <a:ext cx="8229600" cy="6359236"/>
          </a:xfrm>
          <a:prstGeom prst="rect">
            <a:avLst/>
          </a:prstGeom>
        </p:spPr>
      </p:pic>
      <p:sp>
        <p:nvSpPr>
          <p:cNvPr id="11" name="TextBox 10"/>
          <p:cNvSpPr txBox="1"/>
          <p:nvPr/>
        </p:nvSpPr>
        <p:spPr>
          <a:xfrm>
            <a:off x="228600" y="76200"/>
            <a:ext cx="8777719" cy="677108"/>
          </a:xfrm>
          <a:prstGeom prst="rect">
            <a:avLst/>
          </a:prstGeom>
          <a:noFill/>
        </p:spPr>
        <p:txBody>
          <a:bodyPr wrap="square" rtlCol="0">
            <a:spAutoFit/>
          </a:bodyPr>
          <a:lstStyle/>
          <a:p>
            <a:pPr algn="ctr"/>
            <a:r>
              <a:rPr lang="en-US" sz="3800" dirty="0" err="1"/>
              <a:t>Bairdi</a:t>
            </a:r>
            <a:r>
              <a:rPr lang="en-US" sz="3800" dirty="0"/>
              <a:t> Survey </a:t>
            </a:r>
            <a:r>
              <a:rPr lang="en-US" sz="3800" dirty="0" smtClean="0"/>
              <a:t>Stations – Actual 2017</a:t>
            </a:r>
          </a:p>
        </p:txBody>
      </p:sp>
    </p:spTree>
    <p:extLst>
      <p:ext uri="{BB962C8B-B14F-4D97-AF65-F5344CB8AC3E}">
        <p14:creationId xmlns:p14="http://schemas.microsoft.com/office/powerpoint/2010/main" val="3460935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381000"/>
            <a:ext cx="8229600" cy="6359236"/>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381000"/>
            <a:ext cx="8229600" cy="6359236"/>
          </a:xfrm>
          <a:prstGeom prst="rect">
            <a:avLst/>
          </a:prstGeom>
        </p:spPr>
      </p:pic>
      <p:sp>
        <p:nvSpPr>
          <p:cNvPr id="11" name="TextBox 10"/>
          <p:cNvSpPr txBox="1"/>
          <p:nvPr/>
        </p:nvSpPr>
        <p:spPr>
          <a:xfrm>
            <a:off x="228600" y="76200"/>
            <a:ext cx="8777719" cy="677108"/>
          </a:xfrm>
          <a:prstGeom prst="rect">
            <a:avLst/>
          </a:prstGeom>
          <a:noFill/>
        </p:spPr>
        <p:txBody>
          <a:bodyPr wrap="square" rtlCol="0">
            <a:spAutoFit/>
          </a:bodyPr>
          <a:lstStyle/>
          <a:p>
            <a:pPr algn="ctr"/>
            <a:r>
              <a:rPr lang="en-US" sz="3800" dirty="0" err="1" smtClean="0"/>
              <a:t>Bairdi</a:t>
            </a:r>
            <a:r>
              <a:rPr lang="en-US" sz="3800" dirty="0" smtClean="0"/>
              <a:t> Survey Stations – Actual 2018</a:t>
            </a:r>
          </a:p>
        </p:txBody>
      </p:sp>
    </p:spTree>
    <p:extLst>
      <p:ext uri="{BB962C8B-B14F-4D97-AF65-F5344CB8AC3E}">
        <p14:creationId xmlns:p14="http://schemas.microsoft.com/office/powerpoint/2010/main" val="39894774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Projects\2162 BSFRF 2013\RKC Survey Data\Kyle - HMB\6 Survey Pics\DSCN0136.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8000"/>
                    </a14:imgEffect>
                  </a14:imgLayer>
                </a14:imgProps>
              </a:ext>
              <a:ext uri="{28A0092B-C50C-407E-A947-70E740481C1C}">
                <a14:useLocalDpi xmlns:a14="http://schemas.microsoft.com/office/drawing/2010/main" val="0"/>
              </a:ext>
            </a:extLst>
          </a:blip>
          <a:srcRect/>
          <a:stretch>
            <a:fillRect/>
          </a:stretch>
        </p:blipFill>
        <p:spPr bwMode="auto">
          <a:xfrm>
            <a:off x="0" y="0"/>
            <a:ext cx="9269821" cy="695236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200" y="152400"/>
            <a:ext cx="8991600" cy="769441"/>
          </a:xfrm>
          <a:prstGeom prst="rect">
            <a:avLst/>
          </a:prstGeom>
          <a:noFill/>
        </p:spPr>
        <p:txBody>
          <a:bodyPr wrap="square" rtlCol="0">
            <a:spAutoFit/>
          </a:bodyPr>
          <a:lstStyle/>
          <a:p>
            <a:pPr algn="ctr"/>
            <a:r>
              <a:rPr lang="en-US" sz="4400" dirty="0" smtClean="0"/>
              <a:t>Combined objectives June 2019</a:t>
            </a:r>
            <a:endParaRPr lang="en-US" sz="4400" dirty="0" smtClean="0"/>
          </a:p>
        </p:txBody>
      </p:sp>
      <p:sp>
        <p:nvSpPr>
          <p:cNvPr id="5" name="TextBox 4"/>
          <p:cNvSpPr txBox="1"/>
          <p:nvPr/>
        </p:nvSpPr>
        <p:spPr>
          <a:xfrm>
            <a:off x="82643" y="1828800"/>
            <a:ext cx="7851508" cy="3323987"/>
          </a:xfrm>
          <a:prstGeom prst="rect">
            <a:avLst/>
          </a:prstGeom>
          <a:noFill/>
        </p:spPr>
        <p:txBody>
          <a:bodyPr wrap="none" rtlCol="0">
            <a:spAutoFit/>
          </a:bodyPr>
          <a:lstStyle/>
          <a:p>
            <a:pPr marL="285750" indent="-285750">
              <a:buFont typeface="Arial" panose="020B0604020202020204" pitchFamily="34" charset="0"/>
              <a:buChar char="•"/>
            </a:pPr>
            <a:r>
              <a:rPr lang="en-US" sz="3000" dirty="0" smtClean="0"/>
              <a:t>Index area sampling early, given timing window</a:t>
            </a:r>
          </a:p>
          <a:p>
            <a:pPr marL="285750" indent="-285750">
              <a:buFont typeface="Arial" panose="020B0604020202020204" pitchFamily="34" charset="0"/>
              <a:buChar char="•"/>
            </a:pPr>
            <a:r>
              <a:rPr lang="en-US" sz="3000" dirty="0" smtClean="0"/>
              <a:t>Switch to pots for capture of BBRKC (n=150)</a:t>
            </a:r>
          </a:p>
          <a:p>
            <a:pPr marL="285750" indent="-285750">
              <a:buFont typeface="Arial" panose="020B0604020202020204" pitchFamily="34" charset="0"/>
              <a:buChar char="•"/>
            </a:pPr>
            <a:r>
              <a:rPr lang="en-US" sz="3000" dirty="0" smtClean="0"/>
              <a:t>Tag, release, detect acoustic tags (test in June)</a:t>
            </a:r>
          </a:p>
          <a:p>
            <a:pPr marL="285750" indent="-285750">
              <a:buFont typeface="Arial" panose="020B0604020202020204" pitchFamily="34" charset="0"/>
              <a:buChar char="•"/>
            </a:pPr>
            <a:r>
              <a:rPr lang="en-US" sz="3000" dirty="0" smtClean="0"/>
              <a:t>Capture/retention of crab for other studies</a:t>
            </a:r>
          </a:p>
          <a:p>
            <a:pPr marL="742950" lvl="1" indent="-285750">
              <a:buFont typeface="Arial" panose="020B0604020202020204" pitchFamily="34" charset="0"/>
              <a:buChar char="•"/>
            </a:pPr>
            <a:r>
              <a:rPr lang="en-US" sz="3000" dirty="0" smtClean="0"/>
              <a:t>Condition/lipids</a:t>
            </a:r>
          </a:p>
          <a:p>
            <a:pPr marL="742950" lvl="1" indent="-285750">
              <a:buFont typeface="Arial" panose="020B0604020202020204" pitchFamily="34" charset="0"/>
              <a:buChar char="•"/>
            </a:pPr>
            <a:r>
              <a:rPr lang="en-US" sz="3000" dirty="0" smtClean="0"/>
              <a:t>Live holding crab for gear/bycatch research</a:t>
            </a:r>
          </a:p>
          <a:p>
            <a:pPr marL="742950" lvl="1" indent="-285750">
              <a:buFont typeface="Arial" panose="020B0604020202020204" pitchFamily="34" charset="0"/>
              <a:buChar char="•"/>
            </a:pPr>
            <a:endParaRPr lang="en-US" sz="3000" dirty="0"/>
          </a:p>
        </p:txBody>
      </p:sp>
    </p:spTree>
    <p:extLst>
      <p:ext uri="{BB962C8B-B14F-4D97-AF65-F5344CB8AC3E}">
        <p14:creationId xmlns:p14="http://schemas.microsoft.com/office/powerpoint/2010/main" val="25483130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6010A3-E3C0-4665-A076-54431D964D41}"/>
              </a:ext>
            </a:extLst>
          </p:cNvPr>
          <p:cNvSpPr>
            <a:spLocks noGrp="1"/>
          </p:cNvSpPr>
          <p:nvPr>
            <p:ph type="ctrTitle"/>
          </p:nvPr>
        </p:nvSpPr>
        <p:spPr>
          <a:xfrm>
            <a:off x="-2986" y="5091761"/>
            <a:ext cx="6871992" cy="1264588"/>
          </a:xfrm>
        </p:spPr>
        <p:txBody>
          <a:bodyPr anchor="ctr">
            <a:noAutofit/>
          </a:bodyPr>
          <a:lstStyle/>
          <a:p>
            <a:r>
              <a:rPr lang="en-US" sz="3200" dirty="0"/>
              <a:t>Tanner Crab MSE Update</a:t>
            </a:r>
            <a:br>
              <a:rPr lang="en-US" sz="3200" dirty="0"/>
            </a:br>
            <a:endParaRPr lang="en-US" sz="3200" dirty="0"/>
          </a:p>
        </p:txBody>
      </p:sp>
      <p:sp>
        <p:nvSpPr>
          <p:cNvPr id="3" name="Subtitle 2">
            <a:extLst>
              <a:ext uri="{FF2B5EF4-FFF2-40B4-BE49-F238E27FC236}">
                <a16:creationId xmlns="" xmlns:a16="http://schemas.microsoft.com/office/drawing/2014/main" id="{534EEB74-FF43-459C-A6F9-8CBC2977031F}"/>
              </a:ext>
            </a:extLst>
          </p:cNvPr>
          <p:cNvSpPr>
            <a:spLocks noGrp="1"/>
          </p:cNvSpPr>
          <p:nvPr>
            <p:ph type="subTitle" idx="1"/>
          </p:nvPr>
        </p:nvSpPr>
        <p:spPr>
          <a:xfrm>
            <a:off x="6400800" y="4876800"/>
            <a:ext cx="2230655" cy="1264587"/>
          </a:xfrm>
        </p:spPr>
        <p:txBody>
          <a:bodyPr anchor="ctr">
            <a:noAutofit/>
          </a:bodyPr>
          <a:lstStyle/>
          <a:p>
            <a:pPr algn="l"/>
            <a:r>
              <a:rPr lang="en-US" sz="2000" dirty="0"/>
              <a:t>Madison Shipley</a:t>
            </a:r>
          </a:p>
          <a:p>
            <a:pPr algn="l"/>
            <a:r>
              <a:rPr lang="en-US" sz="2000" dirty="0"/>
              <a:t>Master’s Research</a:t>
            </a:r>
          </a:p>
          <a:p>
            <a:pPr algn="l"/>
            <a:r>
              <a:rPr lang="en-US" sz="2000" dirty="0"/>
              <a:t>January CPT 2019</a:t>
            </a:r>
          </a:p>
        </p:txBody>
      </p:sp>
      <p:pic>
        <p:nvPicPr>
          <p:cNvPr id="2050" name="Picture 2" descr="https://lh3.googleusercontent.com/b-mwJIBAuaexgPigOSIkqkze6-_nSj-Z2qKyW51RbdauR5RxALchAlmCfK6g1rAVnF58gGGzbu6Wpa8-ekEhnNlcuy6-Thk_xKeZ2NBP_3I5RZxH_6-RydEUedThKRQoVyY5d-2_ITKakEtGEJo9wYIq_NFa28N0iqWHxPNfmy4yWeONgLcA_9xW_i9vcQLjVcBhSzw8N2S3goqg-95CRo847vyEKClGqfFIbfwZXyAYwOptFucTlLM04_sjzyhX0cCKMIsrjCuIBh0eNoKPSsNBEpmGUC5ZfEG5k03tnfm2kUq8iVwL2DDKRefY2ycXYXZ_RVVX_z2IMvYMbNFWmRnMYRRBFO-pHphZi0HzUNSH0YEvt0Yt1QmaeUm2Zeyb3reQ7sM8OVvzeow4WDwAEJltvxNFA4R5RBOL9T-mb3QLdRlM5KsrPZKZ1elpEG5xRjIWzmrBI-4nNuOxvGDfC3powtYN9JKINJV52RsGusRl6X8_OgF_-elJ7jS8dNnps2u-E_LniEAR53ZIRdu-XPbxxm9IlhOrJlakdHfIlusg0RV6BTtqyEDRsnVy2g3by62EMzdIo_VBm1LB99L15hpvRPRxk0PKVQxKVcoFNqd6eX11OR_Mq04pe1vbBMU=w1551-h1163-no">
            <a:extLst>
              <a:ext uri="{FF2B5EF4-FFF2-40B4-BE49-F238E27FC236}">
                <a16:creationId xmlns="" xmlns:a16="http://schemas.microsoft.com/office/drawing/2014/main" id="{A59ECE03-3EAE-4FD9-A7CD-9B74916305F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366" b="31635"/>
          <a:stretch/>
        </p:blipFill>
        <p:spPr bwMode="auto">
          <a:xfrm>
            <a:off x="-2987" y="10"/>
            <a:ext cx="9144000" cy="4571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15927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42A5316D-ED2F-4F89-B4B4-8D9240B1A34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510168"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 xmlns:a16="http://schemas.microsoft.com/office/drawing/2014/main" id="{9AE81ED7-E0A6-4CD2-8BFF-E3894501ED37}"/>
              </a:ext>
            </a:extLst>
          </p:cNvPr>
          <p:cNvSpPr>
            <a:spLocks noGrp="1"/>
          </p:cNvSpPr>
          <p:nvPr>
            <p:ph type="title"/>
          </p:nvPr>
        </p:nvSpPr>
        <p:spPr>
          <a:xfrm>
            <a:off x="628650" y="2057400"/>
            <a:ext cx="2057400" cy="2743200"/>
          </a:xfrm>
          <a:prstGeom prst="ellipse">
            <a:avLst/>
          </a:prstGeom>
          <a:solidFill>
            <a:srgbClr val="262626"/>
          </a:solidFill>
          <a:ln w="174625" cmpd="thinThick">
            <a:solidFill>
              <a:srgbClr val="262626"/>
            </a:solidFill>
          </a:ln>
        </p:spPr>
        <p:txBody>
          <a:bodyPr anchor="ctr">
            <a:normAutofit/>
          </a:bodyPr>
          <a:lstStyle/>
          <a:p>
            <a:pPr algn="ctr"/>
            <a:r>
              <a:rPr lang="en-US" sz="2600">
                <a:solidFill>
                  <a:srgbClr val="FFFFFF"/>
                </a:solidFill>
              </a:rPr>
              <a:t>Schedule </a:t>
            </a:r>
          </a:p>
        </p:txBody>
      </p:sp>
      <p:graphicFrame>
        <p:nvGraphicFramePr>
          <p:cNvPr id="5" name="Content Placeholder 2">
            <a:extLst>
              <a:ext uri="{FF2B5EF4-FFF2-40B4-BE49-F238E27FC236}">
                <a16:creationId xmlns="" xmlns:a16="http://schemas.microsoft.com/office/drawing/2014/main" id="{4584EA0D-ABE9-4FF9-9370-62BAEB63208B}"/>
              </a:ext>
            </a:extLst>
          </p:cNvPr>
          <p:cNvGraphicFramePr>
            <a:graphicFrameLocks noGrp="1"/>
          </p:cNvGraphicFramePr>
          <p:nvPr>
            <p:ph idx="1"/>
            <p:extLst>
              <p:ext uri="{D42A27DB-BD31-4B8C-83A1-F6EECF244321}">
                <p14:modId xmlns:p14="http://schemas.microsoft.com/office/powerpoint/2010/main" val="3073564072"/>
              </p:ext>
            </p:extLst>
          </p:nvPr>
        </p:nvGraphicFramePr>
        <p:xfrm>
          <a:off x="2591602" y="616017"/>
          <a:ext cx="6552398" cy="57655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932846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kerio3.bigmountainmail.com/webmail/api/download/attachment/nrccorp.com/sgoodman/f4bba278-8ebf-4807-b4bc-8c218409df6b/76820/0-1/20160602_154732.jpg?version=427113&amp;sid=e39b2f80b2ae8d37fb12872654c3aabc421c5d624f9612362b29f1b2648db9a2&amp;mode=vie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142996" y="-1143000"/>
            <a:ext cx="6858003" cy="914400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6200" y="152400"/>
            <a:ext cx="8991600" cy="1846659"/>
          </a:xfrm>
          <a:prstGeom prst="rect">
            <a:avLst/>
          </a:prstGeom>
          <a:noFill/>
        </p:spPr>
        <p:txBody>
          <a:bodyPr wrap="square" rtlCol="0">
            <a:spAutoFit/>
          </a:bodyPr>
          <a:lstStyle/>
          <a:p>
            <a:pPr algn="ctr"/>
            <a:r>
              <a:rPr lang="en-US" sz="4800" dirty="0" smtClean="0">
                <a:solidFill>
                  <a:schemeClr val="bg1"/>
                </a:solidFill>
              </a:rPr>
              <a:t>BSFRF Research Update - 2019</a:t>
            </a:r>
          </a:p>
          <a:p>
            <a:pPr algn="ctr"/>
            <a:endParaRPr lang="en-US" dirty="0" smtClean="0">
              <a:solidFill>
                <a:schemeClr val="bg1"/>
              </a:solidFill>
            </a:endParaRPr>
          </a:p>
          <a:p>
            <a:pPr algn="ctr"/>
            <a:r>
              <a:rPr lang="en-US" sz="2400" dirty="0" smtClean="0">
                <a:solidFill>
                  <a:schemeClr val="bg1"/>
                </a:solidFill>
              </a:rPr>
              <a:t>Scott Goodman</a:t>
            </a:r>
            <a:r>
              <a:rPr lang="en-US" sz="2400" dirty="0">
                <a:solidFill>
                  <a:schemeClr val="bg1"/>
                </a:solidFill>
              </a:rPr>
              <a:t> </a:t>
            </a:r>
            <a:r>
              <a:rPr lang="en-US" sz="2400" dirty="0" smtClean="0">
                <a:solidFill>
                  <a:schemeClr val="bg1"/>
                </a:solidFill>
              </a:rPr>
              <a:t>| Executive Director</a:t>
            </a:r>
          </a:p>
          <a:p>
            <a:pPr algn="ctr"/>
            <a:r>
              <a:rPr lang="en-US" sz="2400" dirty="0" smtClean="0">
                <a:solidFill>
                  <a:schemeClr val="bg1"/>
                </a:solidFill>
              </a:rPr>
              <a:t>CPT Anchorage | 04.30.19</a:t>
            </a:r>
            <a:endParaRPr lang="en-US" sz="3200" dirty="0" smtClean="0">
              <a:solidFill>
                <a:schemeClr val="bg1"/>
              </a:solidFill>
            </a:endParaRPr>
          </a:p>
        </p:txBody>
      </p:sp>
      <p:sp>
        <p:nvSpPr>
          <p:cNvPr id="4" name="TextBox 3"/>
          <p:cNvSpPr txBox="1"/>
          <p:nvPr/>
        </p:nvSpPr>
        <p:spPr>
          <a:xfrm>
            <a:off x="3120781" y="5010090"/>
            <a:ext cx="2902438" cy="400110"/>
          </a:xfrm>
          <a:prstGeom prst="rect">
            <a:avLst/>
          </a:prstGeom>
          <a:noFill/>
        </p:spPr>
        <p:txBody>
          <a:bodyPr wrap="square" rtlCol="0">
            <a:spAutoFit/>
          </a:bodyPr>
          <a:lstStyle/>
          <a:p>
            <a:pPr algn="ctr"/>
            <a:r>
              <a:rPr lang="en-US" sz="2000" dirty="0" smtClean="0">
                <a:solidFill>
                  <a:schemeClr val="bg1"/>
                </a:solidFill>
              </a:rPr>
              <a:t>Scott Goodman, BSFRF</a:t>
            </a:r>
          </a:p>
        </p:txBody>
      </p:sp>
      <p:grpSp>
        <p:nvGrpSpPr>
          <p:cNvPr id="5" name="Group 4"/>
          <p:cNvGrpSpPr/>
          <p:nvPr/>
        </p:nvGrpSpPr>
        <p:grpSpPr>
          <a:xfrm>
            <a:off x="3505200" y="2497562"/>
            <a:ext cx="2202466" cy="1905000"/>
            <a:chOff x="3805106" y="2438400"/>
            <a:chExt cx="1528894" cy="1322401"/>
          </a:xfrm>
        </p:grpSpPr>
        <p:sp>
          <p:nvSpPr>
            <p:cNvPr id="7" name="Rectangle 6"/>
            <p:cNvSpPr/>
            <p:nvPr/>
          </p:nvSpPr>
          <p:spPr>
            <a:xfrm>
              <a:off x="3805106" y="2438400"/>
              <a:ext cx="1528894" cy="1322401"/>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6" descr="BSFRF-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69127" y="2484961"/>
              <a:ext cx="1422417" cy="1205624"/>
            </a:xfrm>
            <a:prstGeom prst="rect">
              <a:avLst/>
            </a:prstGeom>
            <a:noFill/>
            <a:effectLst/>
            <a:extLst>
              <a:ext uri="{909E8E84-426E-40DD-AFC4-6F175D3DCCD1}">
                <a14:hiddenFill xmlns:a14="http://schemas.microsoft.com/office/drawing/2010/main">
                  <a:solidFill>
                    <a:srgbClr val="FFFFFF"/>
                  </a:solidFill>
                </a14:hiddenFill>
              </a:ext>
            </a:extLst>
          </p:spPr>
        </p:pic>
      </p:grpSp>
      <p:pic>
        <p:nvPicPr>
          <p:cNvPr id="3" name="Picture 2" descr="C:\Projects\2303 BSFRF 2018\2018 Survey Data\RA 2018 SEG\Survey Pics\DSCN411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501" y="4648277"/>
            <a:ext cx="2743200" cy="205763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Projects\2303 BSFRF 2018\2018 Survey Data\RA 2018 SEG\Survey Pics\DSCN414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24600" y="4648276"/>
            <a:ext cx="2743200" cy="205763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Projects\2303 BSFRF 2018\2018 Survey Data\RA 2018 SEG\Survey Pics\DSCN419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00400" y="4648275"/>
            <a:ext cx="2743200" cy="205763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https://kerio3.bigmountainmail.com/webmail/api/download/attachment/nrccorp.com/sgoodman/f4bba278-8ebf-4807-b4bc-8c218409df6b/102838/0-1/IMG-20180630-WA0009.jpg?version=639956&amp;sid=5c5fd5beafad7cd0971b81e66e529021dabb76bada580a5e55c1378f9743c30c&amp;mode=view"/>
          <p:cNvPicPr/>
          <p:nvPr/>
        </p:nvPicPr>
        <p:blipFill rotWithShape="1">
          <a:blip r:embed="rId7" cstate="print">
            <a:extLst>
              <a:ext uri="{28A0092B-C50C-407E-A947-70E740481C1C}">
                <a14:useLocalDpi xmlns:a14="http://schemas.microsoft.com/office/drawing/2010/main" val="0"/>
              </a:ext>
            </a:extLst>
          </a:blip>
          <a:srcRect b="8218"/>
          <a:stretch/>
        </p:blipFill>
        <p:spPr bwMode="auto">
          <a:xfrm rot="5400000">
            <a:off x="6667499" y="2103158"/>
            <a:ext cx="2057400" cy="2743200"/>
          </a:xfrm>
          <a:prstGeom prst="rect">
            <a:avLst/>
          </a:prstGeom>
          <a:noFill/>
          <a:ln>
            <a:noFill/>
          </a:ln>
          <a:extLst>
            <a:ext uri="{53640926-AAD7-44D8-BBD7-CCE9431645EC}">
              <a14:shadowObscured xmlns:a14="http://schemas.microsoft.com/office/drawing/2010/main"/>
            </a:ext>
          </a:extLst>
        </p:spPr>
      </p:pic>
      <p:pic>
        <p:nvPicPr>
          <p:cNvPr id="6" name="Picture 2" descr="Image result for snow crab acoustic tag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200" y="2438400"/>
            <a:ext cx="2743200" cy="205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18850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Projects\2162 BSFRF 2013\RKC Survey Data\Kyle - HMB\6 Survey Pics\DSCN0136.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rcRect r="50000"/>
          <a:stretch/>
        </p:blipFill>
        <p:spPr bwMode="auto">
          <a:xfrm>
            <a:off x="4509091" y="0"/>
            <a:ext cx="463491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Projects\1847 BSFRF 2011 Prj2080\2011 Field Summaries\Snow Crab Growth Pics\DSCN4761.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15000"/>
                    </a14:imgEffect>
                  </a14:imgLayer>
                </a14:imgProps>
              </a:ext>
              <a:ext uri="{28A0092B-C50C-407E-A947-70E740481C1C}">
                <a14:useLocalDpi xmlns:a14="http://schemas.microsoft.com/office/drawing/2010/main" val="0"/>
              </a:ext>
            </a:extLst>
          </a:blip>
          <a:srcRect l="50688"/>
          <a:stretch/>
        </p:blipFill>
        <p:spPr bwMode="auto">
          <a:xfrm>
            <a:off x="0" y="424"/>
            <a:ext cx="4509090" cy="68575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200" y="152400"/>
            <a:ext cx="8991600" cy="830997"/>
          </a:xfrm>
          <a:prstGeom prst="rect">
            <a:avLst/>
          </a:prstGeom>
          <a:noFill/>
        </p:spPr>
        <p:txBody>
          <a:bodyPr wrap="square" rtlCol="0">
            <a:spAutoFit/>
          </a:bodyPr>
          <a:lstStyle/>
          <a:p>
            <a:pPr algn="ctr"/>
            <a:r>
              <a:rPr lang="en-US" sz="4800" dirty="0" smtClean="0">
                <a:solidFill>
                  <a:schemeClr val="bg1"/>
                </a:solidFill>
              </a:rPr>
              <a:t>BSFRF Research Update - 2019</a:t>
            </a:r>
          </a:p>
        </p:txBody>
      </p:sp>
      <p:sp>
        <p:nvSpPr>
          <p:cNvPr id="6" name="TextBox 5"/>
          <p:cNvSpPr txBox="1"/>
          <p:nvPr/>
        </p:nvSpPr>
        <p:spPr>
          <a:xfrm>
            <a:off x="457200" y="1524000"/>
            <a:ext cx="8252259" cy="1938992"/>
          </a:xfrm>
          <a:prstGeom prst="rect">
            <a:avLst/>
          </a:prstGeom>
          <a:noFill/>
        </p:spPr>
        <p:txBody>
          <a:bodyPr wrap="none" rtlCol="0">
            <a:spAutoFit/>
          </a:bodyPr>
          <a:lstStyle/>
          <a:p>
            <a:pPr marL="285750" indent="-285750">
              <a:buFont typeface="Arial" panose="020B0604020202020204" pitchFamily="34" charset="0"/>
              <a:buChar char="•"/>
            </a:pPr>
            <a:r>
              <a:rPr lang="en-US" sz="3000" dirty="0" smtClean="0">
                <a:solidFill>
                  <a:schemeClr val="bg1"/>
                </a:solidFill>
              </a:rPr>
              <a:t>Growth studies / sampling update</a:t>
            </a:r>
          </a:p>
          <a:p>
            <a:pPr marL="285750" indent="-285750">
              <a:buFont typeface="Arial" panose="020B0604020202020204" pitchFamily="34" charset="0"/>
              <a:buChar char="•"/>
            </a:pPr>
            <a:r>
              <a:rPr lang="en-US" sz="3000" dirty="0" smtClean="0">
                <a:solidFill>
                  <a:schemeClr val="bg1"/>
                </a:solidFill>
              </a:rPr>
              <a:t>Movement research / tag RD and project support</a:t>
            </a:r>
          </a:p>
          <a:p>
            <a:pPr marL="285750" indent="-285750">
              <a:buFont typeface="Arial" panose="020B0604020202020204" pitchFamily="34" charset="0"/>
              <a:buChar char="•"/>
            </a:pPr>
            <a:r>
              <a:rPr lang="en-US" sz="3000" dirty="0" smtClean="0">
                <a:solidFill>
                  <a:schemeClr val="bg1"/>
                </a:solidFill>
              </a:rPr>
              <a:t>Spatial research / trawl index area sampling</a:t>
            </a:r>
          </a:p>
          <a:p>
            <a:pPr marL="285750" indent="-285750">
              <a:buFont typeface="Arial" panose="020B0604020202020204" pitchFamily="34" charset="0"/>
              <a:buChar char="•"/>
            </a:pPr>
            <a:r>
              <a:rPr lang="en-US" sz="3000" dirty="0" smtClean="0">
                <a:solidFill>
                  <a:schemeClr val="bg1"/>
                </a:solidFill>
              </a:rPr>
              <a:t>Management support / </a:t>
            </a:r>
            <a:r>
              <a:rPr lang="en-US" sz="3000" dirty="0" err="1" smtClean="0">
                <a:solidFill>
                  <a:schemeClr val="bg1"/>
                </a:solidFill>
              </a:rPr>
              <a:t>bairdi</a:t>
            </a:r>
            <a:r>
              <a:rPr lang="en-US" sz="3000" dirty="0" smtClean="0">
                <a:solidFill>
                  <a:schemeClr val="bg1"/>
                </a:solidFill>
              </a:rPr>
              <a:t> MSE project update</a:t>
            </a:r>
            <a:endParaRPr lang="en-US" sz="3000" dirty="0">
              <a:solidFill>
                <a:schemeClr val="bg1"/>
              </a:solidFill>
            </a:endParaRPr>
          </a:p>
        </p:txBody>
      </p:sp>
    </p:spTree>
    <p:extLst>
      <p:ext uri="{BB962C8B-B14F-4D97-AF65-F5344CB8AC3E}">
        <p14:creationId xmlns:p14="http://schemas.microsoft.com/office/powerpoint/2010/main" val="16889153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Projects\2337 BSFRF 2019\Growth Pics\20190408_08332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50688"/>
          <a:stretch/>
        </p:blipFill>
        <p:spPr bwMode="auto">
          <a:xfrm>
            <a:off x="4509090" y="0"/>
            <a:ext cx="463491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Projects\1847 BSFRF 2011 Prj2080\2011 Field Summaries\Snow Crab Growth Pics\DSCN4761.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val="0"/>
              </a:ext>
            </a:extLst>
          </a:blip>
          <a:srcRect l="50688"/>
          <a:stretch/>
        </p:blipFill>
        <p:spPr bwMode="auto">
          <a:xfrm>
            <a:off x="0" y="424"/>
            <a:ext cx="4509090" cy="68575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200" y="152400"/>
            <a:ext cx="8991600" cy="830997"/>
          </a:xfrm>
          <a:prstGeom prst="rect">
            <a:avLst/>
          </a:prstGeom>
          <a:noFill/>
        </p:spPr>
        <p:txBody>
          <a:bodyPr wrap="square" rtlCol="0">
            <a:spAutoFit/>
          </a:bodyPr>
          <a:lstStyle/>
          <a:p>
            <a:pPr algn="ctr"/>
            <a:r>
              <a:rPr lang="en-US" sz="4800" dirty="0" smtClean="0">
                <a:solidFill>
                  <a:schemeClr val="bg1"/>
                </a:solidFill>
              </a:rPr>
              <a:t>Growth Studies – Sampling Update</a:t>
            </a:r>
          </a:p>
        </p:txBody>
      </p:sp>
      <p:sp>
        <p:nvSpPr>
          <p:cNvPr id="2" name="TextBox 1"/>
          <p:cNvSpPr txBox="1"/>
          <p:nvPr/>
        </p:nvSpPr>
        <p:spPr>
          <a:xfrm>
            <a:off x="152400" y="1305580"/>
            <a:ext cx="4253665" cy="523220"/>
          </a:xfrm>
          <a:prstGeom prst="rect">
            <a:avLst/>
          </a:prstGeom>
          <a:noFill/>
        </p:spPr>
        <p:txBody>
          <a:bodyPr wrap="none" rtlCol="0">
            <a:spAutoFit/>
          </a:bodyPr>
          <a:lstStyle/>
          <a:p>
            <a:r>
              <a:rPr lang="en-US" sz="2800" dirty="0" smtClean="0">
                <a:solidFill>
                  <a:schemeClr val="bg1"/>
                </a:solidFill>
              </a:rPr>
              <a:t>Bering Sea Sampling History</a:t>
            </a:r>
            <a:endParaRPr lang="en-US" sz="2800" dirty="0">
              <a:solidFill>
                <a:schemeClr val="bg1"/>
              </a:solidFill>
            </a:endParaRPr>
          </a:p>
        </p:txBody>
      </p:sp>
      <p:sp>
        <p:nvSpPr>
          <p:cNvPr id="9" name="TextBox 8"/>
          <p:cNvSpPr txBox="1"/>
          <p:nvPr/>
        </p:nvSpPr>
        <p:spPr>
          <a:xfrm>
            <a:off x="152400" y="2046744"/>
            <a:ext cx="3860096" cy="3108543"/>
          </a:xfrm>
          <a:prstGeom prst="rect">
            <a:avLst/>
          </a:prstGeom>
          <a:noFill/>
        </p:spPr>
        <p:txBody>
          <a:bodyPr wrap="none" rtlCol="0">
            <a:spAutoFit/>
          </a:bodyPr>
          <a:lstStyle/>
          <a:p>
            <a:pPr marL="457200" indent="-457200">
              <a:buFont typeface="Arial" panose="020B0604020202020204" pitchFamily="34" charset="0"/>
              <a:buChar char="•"/>
            </a:pPr>
            <a:r>
              <a:rPr lang="en-US" sz="2800" dirty="0" smtClean="0">
                <a:solidFill>
                  <a:schemeClr val="bg1"/>
                </a:solidFill>
              </a:rPr>
              <a:t>2011 </a:t>
            </a:r>
            <a:r>
              <a:rPr lang="en-US" sz="2800" dirty="0" err="1" smtClean="0">
                <a:solidFill>
                  <a:schemeClr val="bg1"/>
                </a:solidFill>
              </a:rPr>
              <a:t>Opilio</a:t>
            </a:r>
            <a:r>
              <a:rPr lang="en-US" sz="2800" dirty="0" smtClean="0">
                <a:solidFill>
                  <a:schemeClr val="bg1"/>
                </a:solidFill>
              </a:rPr>
              <a:t> Focus</a:t>
            </a:r>
          </a:p>
          <a:p>
            <a:pPr marL="457200" indent="-457200">
              <a:buFont typeface="Arial" panose="020B0604020202020204" pitchFamily="34" charset="0"/>
              <a:buChar char="•"/>
            </a:pPr>
            <a:r>
              <a:rPr lang="en-US" sz="2800" dirty="0" smtClean="0">
                <a:solidFill>
                  <a:schemeClr val="bg1"/>
                </a:solidFill>
              </a:rPr>
              <a:t>2012 </a:t>
            </a:r>
            <a:r>
              <a:rPr lang="en-US" sz="2800" dirty="0" err="1" smtClean="0">
                <a:solidFill>
                  <a:schemeClr val="bg1"/>
                </a:solidFill>
              </a:rPr>
              <a:t>Opilio</a:t>
            </a:r>
            <a:r>
              <a:rPr lang="en-US" sz="2800" dirty="0" smtClean="0">
                <a:solidFill>
                  <a:schemeClr val="bg1"/>
                </a:solidFill>
              </a:rPr>
              <a:t> Focus</a:t>
            </a:r>
          </a:p>
          <a:p>
            <a:pPr marL="457200" indent="-457200">
              <a:buFont typeface="Arial" panose="020B0604020202020204" pitchFamily="34" charset="0"/>
              <a:buChar char="•"/>
            </a:pPr>
            <a:r>
              <a:rPr lang="en-US" sz="2800" dirty="0" smtClean="0">
                <a:solidFill>
                  <a:schemeClr val="bg1"/>
                </a:solidFill>
              </a:rPr>
              <a:t>2013 </a:t>
            </a:r>
            <a:r>
              <a:rPr lang="en-US" sz="2800" dirty="0" err="1" smtClean="0">
                <a:solidFill>
                  <a:schemeClr val="bg1"/>
                </a:solidFill>
              </a:rPr>
              <a:t>Opi</a:t>
            </a:r>
            <a:r>
              <a:rPr lang="en-US" sz="2800" dirty="0" smtClean="0">
                <a:solidFill>
                  <a:schemeClr val="bg1"/>
                </a:solidFill>
              </a:rPr>
              <a:t>/</a:t>
            </a:r>
            <a:r>
              <a:rPr lang="en-US" sz="2800" dirty="0" err="1" smtClean="0">
                <a:solidFill>
                  <a:schemeClr val="bg1"/>
                </a:solidFill>
              </a:rPr>
              <a:t>Bairdi</a:t>
            </a:r>
            <a:r>
              <a:rPr lang="en-US" sz="2800" dirty="0" smtClean="0">
                <a:solidFill>
                  <a:schemeClr val="bg1"/>
                </a:solidFill>
              </a:rPr>
              <a:t> Focus</a:t>
            </a:r>
          </a:p>
          <a:p>
            <a:pPr marL="457200" indent="-457200">
              <a:buFont typeface="Arial" panose="020B0604020202020204" pitchFamily="34" charset="0"/>
              <a:buChar char="•"/>
            </a:pPr>
            <a:r>
              <a:rPr lang="en-US" sz="2800" dirty="0" smtClean="0">
                <a:solidFill>
                  <a:schemeClr val="bg1"/>
                </a:solidFill>
              </a:rPr>
              <a:t>2015 </a:t>
            </a:r>
            <a:r>
              <a:rPr lang="en-US" sz="2800" dirty="0" err="1" smtClean="0">
                <a:solidFill>
                  <a:schemeClr val="bg1"/>
                </a:solidFill>
              </a:rPr>
              <a:t>Opilio</a:t>
            </a:r>
            <a:r>
              <a:rPr lang="en-US" sz="2800" dirty="0" smtClean="0">
                <a:solidFill>
                  <a:schemeClr val="bg1"/>
                </a:solidFill>
              </a:rPr>
              <a:t> Focus</a:t>
            </a:r>
          </a:p>
          <a:p>
            <a:pPr marL="457200" indent="-457200">
              <a:buFont typeface="Arial" panose="020B0604020202020204" pitchFamily="34" charset="0"/>
              <a:buChar char="•"/>
            </a:pPr>
            <a:r>
              <a:rPr lang="en-US" sz="2800" dirty="0" smtClean="0">
                <a:solidFill>
                  <a:schemeClr val="bg1"/>
                </a:solidFill>
              </a:rPr>
              <a:t>2017 </a:t>
            </a:r>
            <a:r>
              <a:rPr lang="en-US" sz="2800" dirty="0" err="1" smtClean="0">
                <a:solidFill>
                  <a:schemeClr val="bg1"/>
                </a:solidFill>
              </a:rPr>
              <a:t>Opi</a:t>
            </a:r>
            <a:r>
              <a:rPr lang="en-US" sz="2800" dirty="0" smtClean="0">
                <a:solidFill>
                  <a:schemeClr val="bg1"/>
                </a:solidFill>
              </a:rPr>
              <a:t>/</a:t>
            </a:r>
            <a:r>
              <a:rPr lang="en-US" sz="2800" dirty="0" err="1" smtClean="0">
                <a:solidFill>
                  <a:schemeClr val="bg1"/>
                </a:solidFill>
              </a:rPr>
              <a:t>Bairdi</a:t>
            </a:r>
            <a:r>
              <a:rPr lang="en-US" sz="2800" dirty="0" smtClean="0">
                <a:solidFill>
                  <a:schemeClr val="bg1"/>
                </a:solidFill>
              </a:rPr>
              <a:t> </a:t>
            </a:r>
            <a:r>
              <a:rPr lang="en-US" sz="2800" dirty="0" smtClean="0">
                <a:solidFill>
                  <a:schemeClr val="bg1"/>
                </a:solidFill>
              </a:rPr>
              <a:t>Focus</a:t>
            </a:r>
          </a:p>
          <a:p>
            <a:pPr marL="457200" indent="-457200">
              <a:buFont typeface="Arial" panose="020B0604020202020204" pitchFamily="34" charset="0"/>
              <a:buChar char="•"/>
            </a:pPr>
            <a:r>
              <a:rPr lang="en-US" sz="2800" dirty="0" smtClean="0">
                <a:solidFill>
                  <a:srgbClr val="FFFF00"/>
                </a:solidFill>
              </a:rPr>
              <a:t>2019</a:t>
            </a:r>
            <a:r>
              <a:rPr lang="en-US" sz="2800" dirty="0">
                <a:solidFill>
                  <a:srgbClr val="FFFF00"/>
                </a:solidFill>
              </a:rPr>
              <a:t> </a:t>
            </a:r>
            <a:r>
              <a:rPr lang="en-US" sz="2800" dirty="0" err="1">
                <a:solidFill>
                  <a:srgbClr val="FFFF00"/>
                </a:solidFill>
              </a:rPr>
              <a:t>Opi</a:t>
            </a:r>
            <a:r>
              <a:rPr lang="en-US" sz="2800" dirty="0">
                <a:solidFill>
                  <a:srgbClr val="FFFF00"/>
                </a:solidFill>
              </a:rPr>
              <a:t>/</a:t>
            </a:r>
            <a:r>
              <a:rPr lang="en-US" sz="2800" dirty="0" err="1">
                <a:solidFill>
                  <a:srgbClr val="FFFF00"/>
                </a:solidFill>
              </a:rPr>
              <a:t>Bairdi</a:t>
            </a:r>
            <a:r>
              <a:rPr lang="en-US" sz="2800" dirty="0">
                <a:solidFill>
                  <a:srgbClr val="FFFF00"/>
                </a:solidFill>
              </a:rPr>
              <a:t> Focus</a:t>
            </a:r>
            <a:endParaRPr lang="en-US" sz="2800" dirty="0" smtClean="0">
              <a:solidFill>
                <a:srgbClr val="FFFF00"/>
              </a:solidFill>
            </a:endParaRPr>
          </a:p>
          <a:p>
            <a:pPr marL="457200" indent="-457200">
              <a:buFont typeface="Arial" panose="020B0604020202020204" pitchFamily="34" charset="0"/>
              <a:buChar char="•"/>
            </a:pPr>
            <a:endParaRPr lang="en-US" sz="2800" dirty="0">
              <a:solidFill>
                <a:schemeClr val="bg1"/>
              </a:solidFill>
            </a:endParaRPr>
          </a:p>
        </p:txBody>
      </p:sp>
      <p:sp>
        <p:nvSpPr>
          <p:cNvPr id="10" name="TextBox 9"/>
          <p:cNvSpPr txBox="1"/>
          <p:nvPr/>
        </p:nvSpPr>
        <p:spPr>
          <a:xfrm>
            <a:off x="4661735" y="1295400"/>
            <a:ext cx="3098925" cy="523220"/>
          </a:xfrm>
          <a:prstGeom prst="rect">
            <a:avLst/>
          </a:prstGeom>
          <a:noFill/>
        </p:spPr>
        <p:txBody>
          <a:bodyPr wrap="none" rtlCol="0">
            <a:spAutoFit/>
          </a:bodyPr>
          <a:lstStyle/>
          <a:p>
            <a:r>
              <a:rPr lang="en-US" sz="2800" dirty="0" smtClean="0">
                <a:solidFill>
                  <a:srgbClr val="FFFF00"/>
                </a:solidFill>
              </a:rPr>
              <a:t>April 2019 Sampling</a:t>
            </a:r>
            <a:endParaRPr lang="en-US" sz="2800" dirty="0">
              <a:solidFill>
                <a:srgbClr val="FFFF00"/>
              </a:solidFill>
            </a:endParaRPr>
          </a:p>
        </p:txBody>
      </p:sp>
      <p:sp>
        <p:nvSpPr>
          <p:cNvPr id="11" name="TextBox 10"/>
          <p:cNvSpPr txBox="1"/>
          <p:nvPr/>
        </p:nvSpPr>
        <p:spPr>
          <a:xfrm>
            <a:off x="4572000" y="2036564"/>
            <a:ext cx="4586192" cy="5262979"/>
          </a:xfrm>
          <a:prstGeom prst="rect">
            <a:avLst/>
          </a:prstGeom>
          <a:noFill/>
        </p:spPr>
        <p:txBody>
          <a:bodyPr wrap="none" rtlCol="0">
            <a:spAutoFit/>
          </a:bodyPr>
          <a:lstStyle/>
          <a:p>
            <a:pPr marL="457200" indent="-457200">
              <a:buFont typeface="Arial" panose="020B0604020202020204" pitchFamily="34" charset="0"/>
              <a:buChar char="•"/>
            </a:pPr>
            <a:r>
              <a:rPr lang="en-US" sz="2800" i="1" dirty="0" smtClean="0">
                <a:solidFill>
                  <a:schemeClr val="bg1"/>
                </a:solidFill>
              </a:rPr>
              <a:t>F/V Half Moon Bay</a:t>
            </a:r>
          </a:p>
          <a:p>
            <a:pPr marL="457200" indent="-457200">
              <a:buFont typeface="Arial" panose="020B0604020202020204" pitchFamily="34" charset="0"/>
              <a:buChar char="•"/>
            </a:pPr>
            <a:r>
              <a:rPr lang="en-US" sz="2800" dirty="0" err="1" smtClean="0">
                <a:solidFill>
                  <a:schemeClr val="bg1"/>
                </a:solidFill>
              </a:rPr>
              <a:t>Nephrops</a:t>
            </a:r>
            <a:r>
              <a:rPr lang="en-US" sz="2800" dirty="0" smtClean="0">
                <a:solidFill>
                  <a:schemeClr val="bg1"/>
                </a:solidFill>
              </a:rPr>
              <a:t> trawl &lt;4 m/tow</a:t>
            </a:r>
          </a:p>
          <a:p>
            <a:pPr marL="457200" indent="-457200">
              <a:buFont typeface="Arial" panose="020B0604020202020204" pitchFamily="34" charset="0"/>
              <a:buChar char="•"/>
            </a:pPr>
            <a:r>
              <a:rPr lang="en-US" sz="2800" dirty="0" smtClean="0">
                <a:solidFill>
                  <a:schemeClr val="bg1"/>
                </a:solidFill>
              </a:rPr>
              <a:t>6 days total, 4/7-4/12</a:t>
            </a:r>
          </a:p>
          <a:p>
            <a:pPr marL="457200" indent="-457200">
              <a:buFont typeface="Arial" panose="020B0604020202020204" pitchFamily="34" charset="0"/>
              <a:buChar char="•"/>
            </a:pPr>
            <a:r>
              <a:rPr lang="en-US" sz="2800" dirty="0" smtClean="0">
                <a:solidFill>
                  <a:schemeClr val="bg1"/>
                </a:solidFill>
              </a:rPr>
              <a:t>464 study crab retained</a:t>
            </a:r>
          </a:p>
          <a:p>
            <a:pPr marL="457200" indent="-457200">
              <a:buFont typeface="Arial" panose="020B0604020202020204" pitchFamily="34" charset="0"/>
              <a:buChar char="•"/>
            </a:pPr>
            <a:r>
              <a:rPr lang="en-US" sz="2800" dirty="0" err="1" smtClean="0">
                <a:solidFill>
                  <a:schemeClr val="bg1"/>
                </a:solidFill>
              </a:rPr>
              <a:t>Brd</a:t>
            </a:r>
            <a:r>
              <a:rPr lang="en-US" sz="2800" dirty="0" smtClean="0">
                <a:solidFill>
                  <a:schemeClr val="bg1"/>
                </a:solidFill>
              </a:rPr>
              <a:t> 113/132, </a:t>
            </a:r>
            <a:r>
              <a:rPr lang="en-US" sz="2800" dirty="0" err="1" smtClean="0">
                <a:solidFill>
                  <a:schemeClr val="bg1"/>
                </a:solidFill>
              </a:rPr>
              <a:t>Opi</a:t>
            </a:r>
            <a:r>
              <a:rPr lang="en-US" sz="2800" dirty="0" smtClean="0">
                <a:solidFill>
                  <a:schemeClr val="bg1"/>
                </a:solidFill>
              </a:rPr>
              <a:t> 100/119</a:t>
            </a:r>
          </a:p>
          <a:p>
            <a:pPr marL="457200" indent="-457200">
              <a:buFont typeface="Arial" panose="020B0604020202020204" pitchFamily="34" charset="0"/>
              <a:buChar char="•"/>
            </a:pPr>
            <a:r>
              <a:rPr lang="en-US" sz="2800" dirty="0" smtClean="0">
                <a:solidFill>
                  <a:schemeClr val="bg1"/>
                </a:solidFill>
              </a:rPr>
              <a:t>Special boat ride to KOD</a:t>
            </a:r>
          </a:p>
          <a:p>
            <a:pPr marL="457200" indent="-457200">
              <a:buFont typeface="Arial" panose="020B0604020202020204" pitchFamily="34" charset="0"/>
              <a:buChar char="•"/>
            </a:pPr>
            <a:r>
              <a:rPr lang="en-US" sz="2800" dirty="0" smtClean="0">
                <a:solidFill>
                  <a:schemeClr val="bg1"/>
                </a:solidFill>
              </a:rPr>
              <a:t>&lt;50 at sea mortalities</a:t>
            </a:r>
          </a:p>
          <a:p>
            <a:pPr marL="457200" indent="-457200">
              <a:buFont typeface="Arial" panose="020B0604020202020204" pitchFamily="34" charset="0"/>
              <a:buChar char="•"/>
            </a:pPr>
            <a:r>
              <a:rPr lang="en-US" sz="2800" dirty="0" smtClean="0">
                <a:solidFill>
                  <a:schemeClr val="bg1"/>
                </a:solidFill>
              </a:rPr>
              <a:t>4/17 @ KOD – crab </a:t>
            </a:r>
            <a:r>
              <a:rPr lang="en-US" sz="2800" dirty="0" smtClean="0">
                <a:solidFill>
                  <a:schemeClr val="bg1"/>
                </a:solidFill>
              </a:rPr>
              <a:t>condos</a:t>
            </a:r>
          </a:p>
          <a:p>
            <a:pPr marL="457200" indent="-457200">
              <a:buFont typeface="Arial" panose="020B0604020202020204" pitchFamily="34" charset="0"/>
              <a:buChar char="•"/>
            </a:pPr>
            <a:r>
              <a:rPr lang="en-US" sz="2800" dirty="0" smtClean="0">
                <a:solidFill>
                  <a:schemeClr val="bg1"/>
                </a:solidFill>
              </a:rPr>
              <a:t>Fill gaps / increase samples</a:t>
            </a:r>
          </a:p>
          <a:p>
            <a:pPr marL="457200" indent="-457200">
              <a:buFont typeface="Arial" panose="020B0604020202020204" pitchFamily="34" charset="0"/>
              <a:buChar char="•"/>
            </a:pPr>
            <a:r>
              <a:rPr lang="en-US" sz="2800" dirty="0" smtClean="0">
                <a:solidFill>
                  <a:schemeClr val="bg1"/>
                </a:solidFill>
              </a:rPr>
              <a:t>About 35 so far…</a:t>
            </a:r>
            <a:endParaRPr lang="en-US" sz="2800" dirty="0" smtClean="0">
              <a:solidFill>
                <a:schemeClr val="bg1"/>
              </a:solidFill>
            </a:endParaRPr>
          </a:p>
          <a:p>
            <a:pPr marL="457200" indent="-457200">
              <a:buFont typeface="Arial" panose="020B0604020202020204" pitchFamily="34" charset="0"/>
              <a:buChar char="•"/>
            </a:pPr>
            <a:endParaRPr lang="en-US" sz="2800" dirty="0" smtClean="0">
              <a:solidFill>
                <a:schemeClr val="bg1"/>
              </a:solidFill>
            </a:endParaRPr>
          </a:p>
          <a:p>
            <a:pPr marL="457200" indent="-457200">
              <a:buFont typeface="Arial" panose="020B0604020202020204" pitchFamily="34" charset="0"/>
              <a:buChar char="•"/>
            </a:pPr>
            <a:endParaRPr lang="en-US" sz="2800" dirty="0">
              <a:solidFill>
                <a:schemeClr val="bg1"/>
              </a:solidFill>
            </a:endParaRPr>
          </a:p>
        </p:txBody>
      </p:sp>
    </p:spTree>
    <p:extLst>
      <p:ext uri="{BB962C8B-B14F-4D97-AF65-F5344CB8AC3E}">
        <p14:creationId xmlns:p14="http://schemas.microsoft.com/office/powerpoint/2010/main" val="14507379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Projects\2337 BSFRF 2019\Growth Pics\20190408_08332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0688"/>
          <a:stretch/>
        </p:blipFill>
        <p:spPr bwMode="auto">
          <a:xfrm>
            <a:off x="4509090" y="0"/>
            <a:ext cx="463491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Projects\1847 BSFRF 2011 Prj2080\2011 Field Summaries\Snow Crab Growth Pics\DSCN4761.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15000"/>
                    </a14:imgEffect>
                  </a14:imgLayer>
                </a14:imgProps>
              </a:ext>
              <a:ext uri="{28A0092B-C50C-407E-A947-70E740481C1C}">
                <a14:useLocalDpi xmlns:a14="http://schemas.microsoft.com/office/drawing/2010/main" val="0"/>
              </a:ext>
            </a:extLst>
          </a:blip>
          <a:srcRect l="50688"/>
          <a:stretch/>
        </p:blipFill>
        <p:spPr bwMode="auto">
          <a:xfrm>
            <a:off x="0" y="424"/>
            <a:ext cx="4509090" cy="68575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200" y="152400"/>
            <a:ext cx="8991600" cy="830997"/>
          </a:xfrm>
          <a:prstGeom prst="rect">
            <a:avLst/>
          </a:prstGeom>
          <a:noFill/>
        </p:spPr>
        <p:txBody>
          <a:bodyPr wrap="square" rtlCol="0">
            <a:spAutoFit/>
          </a:bodyPr>
          <a:lstStyle/>
          <a:p>
            <a:pPr algn="ctr"/>
            <a:r>
              <a:rPr lang="en-US" sz="4800" dirty="0" smtClean="0">
                <a:solidFill>
                  <a:schemeClr val="bg1"/>
                </a:solidFill>
              </a:rPr>
              <a:t>Growth Studies – Sampling Update</a:t>
            </a:r>
          </a:p>
        </p:txBody>
      </p:sp>
      <p:pic>
        <p:nvPicPr>
          <p:cNvPr id="2050" name="Picture 2" descr="C:\Projects\2337 BSFRF 2019\growthstudy_201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4799" y="1066800"/>
            <a:ext cx="4239491" cy="54864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953000" y="1066800"/>
            <a:ext cx="3004284" cy="1384995"/>
          </a:xfrm>
          <a:prstGeom prst="rect">
            <a:avLst/>
          </a:prstGeom>
          <a:noFill/>
        </p:spPr>
        <p:txBody>
          <a:bodyPr wrap="none" rtlCol="0">
            <a:spAutoFit/>
          </a:bodyPr>
          <a:lstStyle/>
          <a:p>
            <a:r>
              <a:rPr lang="en-US" sz="2800" dirty="0" smtClean="0">
                <a:solidFill>
                  <a:schemeClr val="bg1"/>
                </a:solidFill>
              </a:rPr>
              <a:t>Highlight ability to </a:t>
            </a:r>
          </a:p>
          <a:p>
            <a:r>
              <a:rPr lang="en-US" sz="2800" dirty="0" smtClean="0">
                <a:solidFill>
                  <a:schemeClr val="bg1"/>
                </a:solidFill>
              </a:rPr>
              <a:t>combine </a:t>
            </a:r>
            <a:r>
              <a:rPr lang="en-US" sz="2800" dirty="0">
                <a:solidFill>
                  <a:schemeClr val="bg1"/>
                </a:solidFill>
              </a:rPr>
              <a:t>o</a:t>
            </a:r>
            <a:r>
              <a:rPr lang="en-US" sz="2800" dirty="0" smtClean="0">
                <a:solidFill>
                  <a:schemeClr val="bg1"/>
                </a:solidFill>
              </a:rPr>
              <a:t>bjectives</a:t>
            </a:r>
          </a:p>
          <a:p>
            <a:r>
              <a:rPr lang="en-US" sz="2800" dirty="0" smtClean="0">
                <a:solidFill>
                  <a:schemeClr val="bg1"/>
                </a:solidFill>
              </a:rPr>
              <a:t>“Adding Projects”</a:t>
            </a:r>
            <a:endParaRPr lang="en-US" sz="2800" dirty="0">
              <a:solidFill>
                <a:schemeClr val="bg1"/>
              </a:solidFill>
            </a:endParaRPr>
          </a:p>
        </p:txBody>
      </p:sp>
      <p:sp>
        <p:nvSpPr>
          <p:cNvPr id="13" name="TextBox 12"/>
          <p:cNvSpPr txBox="1"/>
          <p:nvPr/>
        </p:nvSpPr>
        <p:spPr>
          <a:xfrm>
            <a:off x="4541946" y="2514600"/>
            <a:ext cx="4525854" cy="3108543"/>
          </a:xfrm>
          <a:prstGeom prst="rect">
            <a:avLst/>
          </a:prstGeom>
          <a:noFill/>
        </p:spPr>
        <p:txBody>
          <a:bodyPr wrap="none" rtlCol="0">
            <a:spAutoFit/>
          </a:bodyPr>
          <a:lstStyle/>
          <a:p>
            <a:pPr marL="514350" indent="-514350">
              <a:buFont typeface="+mj-lt"/>
              <a:buAutoNum type="arabicParenR"/>
            </a:pPr>
            <a:r>
              <a:rPr lang="en-US" sz="2800" dirty="0" smtClean="0">
                <a:solidFill>
                  <a:schemeClr val="bg1"/>
                </a:solidFill>
              </a:rPr>
              <a:t>OPI growth data</a:t>
            </a:r>
          </a:p>
          <a:p>
            <a:pPr marL="514350" indent="-514350">
              <a:buFont typeface="+mj-lt"/>
              <a:buAutoNum type="arabicParenR"/>
            </a:pPr>
            <a:r>
              <a:rPr lang="en-US" sz="2800" dirty="0" smtClean="0">
                <a:solidFill>
                  <a:schemeClr val="bg1"/>
                </a:solidFill>
              </a:rPr>
              <a:t>BRD growth data</a:t>
            </a:r>
          </a:p>
          <a:p>
            <a:pPr marL="514350" indent="-514350">
              <a:buFont typeface="+mj-lt"/>
              <a:buAutoNum type="arabicParenR"/>
            </a:pPr>
            <a:r>
              <a:rPr lang="en-US" sz="2800" dirty="0" smtClean="0">
                <a:solidFill>
                  <a:schemeClr val="bg1"/>
                </a:solidFill>
              </a:rPr>
              <a:t>OPI condition samples</a:t>
            </a:r>
          </a:p>
          <a:p>
            <a:pPr marL="514350" indent="-514350">
              <a:buFont typeface="+mj-lt"/>
              <a:buAutoNum type="arabicParenR"/>
            </a:pPr>
            <a:r>
              <a:rPr lang="en-US" sz="2800" dirty="0" smtClean="0">
                <a:solidFill>
                  <a:schemeClr val="bg1"/>
                </a:solidFill>
              </a:rPr>
              <a:t>OPI black eye samples</a:t>
            </a:r>
          </a:p>
          <a:p>
            <a:pPr marL="514350" indent="-514350">
              <a:buFont typeface="+mj-lt"/>
              <a:buAutoNum type="arabicParenR"/>
            </a:pPr>
            <a:r>
              <a:rPr lang="en-US" sz="2800" dirty="0" smtClean="0">
                <a:solidFill>
                  <a:schemeClr val="bg1"/>
                </a:solidFill>
              </a:rPr>
              <a:t>OPI &lt;10 mm OA samples</a:t>
            </a:r>
          </a:p>
          <a:p>
            <a:pPr marL="514350" indent="-514350">
              <a:buFont typeface="+mj-lt"/>
              <a:buAutoNum type="arabicParenR"/>
            </a:pPr>
            <a:r>
              <a:rPr lang="en-US" sz="2800" dirty="0" smtClean="0">
                <a:solidFill>
                  <a:schemeClr val="bg1"/>
                </a:solidFill>
              </a:rPr>
              <a:t>Pollock juv. tissue samples</a:t>
            </a:r>
          </a:p>
          <a:p>
            <a:pPr marL="457200" indent="-457200">
              <a:buFont typeface="Arial" panose="020B0604020202020204" pitchFamily="34" charset="0"/>
              <a:buChar char="•"/>
            </a:pPr>
            <a:endParaRPr lang="en-US" sz="2800" dirty="0">
              <a:solidFill>
                <a:schemeClr val="bg1"/>
              </a:solidFill>
            </a:endParaRPr>
          </a:p>
        </p:txBody>
      </p:sp>
    </p:spTree>
    <p:extLst>
      <p:ext uri="{BB962C8B-B14F-4D97-AF65-F5344CB8AC3E}">
        <p14:creationId xmlns:p14="http://schemas.microsoft.com/office/powerpoint/2010/main" val="3524633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Projects\2162 BSFRF 2013\RKC Survey Data\Kyle - HMB\6 Survey Pics\DSCN0136.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8000"/>
                    </a14:imgEffect>
                  </a14:imgLayer>
                </a14:imgProps>
              </a:ext>
              <a:ext uri="{28A0092B-C50C-407E-A947-70E740481C1C}">
                <a14:useLocalDpi xmlns:a14="http://schemas.microsoft.com/office/drawing/2010/main" val="0"/>
              </a:ext>
            </a:extLst>
          </a:blip>
          <a:srcRect/>
          <a:stretch>
            <a:fillRect/>
          </a:stretch>
        </p:blipFill>
        <p:spPr bwMode="auto">
          <a:xfrm>
            <a:off x="0" y="0"/>
            <a:ext cx="9269821" cy="695236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200" y="152400"/>
            <a:ext cx="8991600" cy="830997"/>
          </a:xfrm>
          <a:prstGeom prst="rect">
            <a:avLst/>
          </a:prstGeom>
          <a:noFill/>
        </p:spPr>
        <p:txBody>
          <a:bodyPr wrap="square" rtlCol="0">
            <a:spAutoFit/>
          </a:bodyPr>
          <a:lstStyle/>
          <a:p>
            <a:pPr algn="ctr"/>
            <a:r>
              <a:rPr lang="en-US" sz="4800" dirty="0" smtClean="0"/>
              <a:t>Growth Studies – Sampling Update</a:t>
            </a:r>
          </a:p>
        </p:txBody>
      </p:sp>
      <p:pic>
        <p:nvPicPr>
          <p:cNvPr id="3077" name="Picture 5" descr="C:\Projects\2337 BSFRF 2019\Growth Pics\20190417_11162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 y="3695700"/>
            <a:ext cx="4114800" cy="30861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Projects\2337 BSFRF 2019\Growth Pics\20190417_10051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62502" y="3695700"/>
            <a:ext cx="4114800" cy="30861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Projects\2337 BSFRF 2019\Growth Pics\20190412_130318.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2011679" y="1292351"/>
            <a:ext cx="2926080" cy="219456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Projects\2337 BSFRF 2019\Growth Pics\20190417_132523.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4297680" y="1292352"/>
            <a:ext cx="2926080" cy="219456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Projects\2337 BSFRF 2019\Growth Pics\IMG-20190412-WA0005.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37248" y="920496"/>
            <a:ext cx="2194560" cy="2926080"/>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Projects\2337 BSFRF 2019\Growth Pics\IMG-20190417-WA0001.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6200" y="920496"/>
            <a:ext cx="2194560" cy="2926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40466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Projects\2162 BSFRF 2013\RKC Survey Data\Kyle - HMB\6 Survey Pics\DSCN0136.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8000"/>
                    </a14:imgEffect>
                  </a14:imgLayer>
                </a14:imgProps>
              </a:ext>
              <a:ext uri="{28A0092B-C50C-407E-A947-70E740481C1C}">
                <a14:useLocalDpi xmlns:a14="http://schemas.microsoft.com/office/drawing/2010/main" val="0"/>
              </a:ext>
            </a:extLst>
          </a:blip>
          <a:srcRect/>
          <a:stretch>
            <a:fillRect/>
          </a:stretch>
        </p:blipFill>
        <p:spPr bwMode="auto">
          <a:xfrm>
            <a:off x="0" y="0"/>
            <a:ext cx="9269821" cy="695236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200" y="152400"/>
            <a:ext cx="8991600" cy="800219"/>
          </a:xfrm>
          <a:prstGeom prst="rect">
            <a:avLst/>
          </a:prstGeom>
          <a:noFill/>
        </p:spPr>
        <p:txBody>
          <a:bodyPr wrap="square" rtlCol="0">
            <a:spAutoFit/>
          </a:bodyPr>
          <a:lstStyle/>
          <a:p>
            <a:pPr algn="ctr"/>
            <a:r>
              <a:rPr lang="en-US" sz="4600" dirty="0" smtClean="0"/>
              <a:t>Movement Research – Tagging Crabs</a:t>
            </a:r>
          </a:p>
        </p:txBody>
      </p:sp>
      <p:sp>
        <p:nvSpPr>
          <p:cNvPr id="8" name="TextBox 7"/>
          <p:cNvSpPr txBox="1"/>
          <p:nvPr/>
        </p:nvSpPr>
        <p:spPr>
          <a:xfrm>
            <a:off x="228600" y="1524000"/>
            <a:ext cx="8695714" cy="1938992"/>
          </a:xfrm>
          <a:prstGeom prst="rect">
            <a:avLst/>
          </a:prstGeom>
          <a:noFill/>
        </p:spPr>
        <p:txBody>
          <a:bodyPr wrap="none" rtlCol="0">
            <a:spAutoFit/>
          </a:bodyPr>
          <a:lstStyle/>
          <a:p>
            <a:pPr marL="285750" indent="-285750">
              <a:buFont typeface="Arial" panose="020B0604020202020204" pitchFamily="34" charset="0"/>
              <a:buChar char="•"/>
            </a:pPr>
            <a:r>
              <a:rPr lang="en-US" sz="3000" dirty="0" smtClean="0"/>
              <a:t>Traditional Approach – Current Tech/Focused Project</a:t>
            </a:r>
          </a:p>
          <a:p>
            <a:pPr marL="742950" lvl="1" indent="-285750">
              <a:buFont typeface="Arial" panose="020B0604020202020204" pitchFamily="34" charset="0"/>
              <a:buChar char="•"/>
            </a:pPr>
            <a:r>
              <a:rPr lang="en-US" sz="3000" dirty="0" smtClean="0"/>
              <a:t>Balancing effort on tags released and recovered</a:t>
            </a:r>
          </a:p>
          <a:p>
            <a:pPr marL="742950" lvl="1" indent="-285750">
              <a:buFont typeface="Arial" panose="020B0604020202020204" pitchFamily="34" charset="0"/>
              <a:buChar char="•"/>
            </a:pPr>
            <a:r>
              <a:rPr lang="en-US" sz="3000" dirty="0" smtClean="0"/>
              <a:t>Overcoming challenges of low recovery</a:t>
            </a:r>
          </a:p>
          <a:p>
            <a:pPr marL="742950" lvl="1" indent="-285750">
              <a:buFont typeface="Arial" panose="020B0604020202020204" pitchFamily="34" charset="0"/>
              <a:buChar char="•"/>
            </a:pPr>
            <a:r>
              <a:rPr lang="en-US" sz="3000" dirty="0" smtClean="0"/>
              <a:t>Leveraging existing resources and tech</a:t>
            </a:r>
            <a:endParaRPr lang="en-US" sz="3000" dirty="0"/>
          </a:p>
        </p:txBody>
      </p:sp>
      <p:sp>
        <p:nvSpPr>
          <p:cNvPr id="9" name="TextBox 8"/>
          <p:cNvSpPr txBox="1"/>
          <p:nvPr/>
        </p:nvSpPr>
        <p:spPr>
          <a:xfrm>
            <a:off x="228600" y="3928408"/>
            <a:ext cx="9067034" cy="2400657"/>
          </a:xfrm>
          <a:prstGeom prst="rect">
            <a:avLst/>
          </a:prstGeom>
          <a:noFill/>
        </p:spPr>
        <p:txBody>
          <a:bodyPr wrap="none" rtlCol="0">
            <a:spAutoFit/>
          </a:bodyPr>
          <a:lstStyle/>
          <a:p>
            <a:pPr marL="285750" indent="-285750">
              <a:buFont typeface="Arial" panose="020B0604020202020204" pitchFamily="34" charset="0"/>
              <a:buChar char="•"/>
            </a:pPr>
            <a:r>
              <a:rPr lang="en-US" sz="3000" dirty="0" smtClean="0"/>
              <a:t>New Approach – Tags R&amp;D, Acoustics /Focused Project</a:t>
            </a:r>
          </a:p>
          <a:p>
            <a:pPr marL="742950" lvl="1" indent="-285750">
              <a:buFont typeface="Arial" panose="020B0604020202020204" pitchFamily="34" charset="0"/>
              <a:buChar char="•"/>
            </a:pPr>
            <a:r>
              <a:rPr lang="en-US" sz="3000" dirty="0" smtClean="0"/>
              <a:t>Focusing on acoustic tech for maximizing “recovery”</a:t>
            </a:r>
          </a:p>
          <a:p>
            <a:pPr marL="742950" lvl="1" indent="-285750">
              <a:buFont typeface="Arial" panose="020B0604020202020204" pitchFamily="34" charset="0"/>
              <a:buChar char="•"/>
            </a:pPr>
            <a:r>
              <a:rPr lang="en-US" sz="3000" dirty="0" smtClean="0"/>
              <a:t>Getting more than 1 sample “ping” per recovery</a:t>
            </a:r>
            <a:endParaRPr lang="en-US" sz="3000" dirty="0" smtClean="0"/>
          </a:p>
          <a:p>
            <a:pPr marL="742950" lvl="1" indent="-285750">
              <a:buFont typeface="Arial" panose="020B0604020202020204" pitchFamily="34" charset="0"/>
              <a:buChar char="•"/>
            </a:pPr>
            <a:r>
              <a:rPr lang="en-US" sz="3000" dirty="0" smtClean="0"/>
              <a:t>Leveraging existing resources and </a:t>
            </a:r>
            <a:r>
              <a:rPr lang="en-US" sz="3000" dirty="0" smtClean="0"/>
              <a:t>tech</a:t>
            </a:r>
          </a:p>
          <a:p>
            <a:pPr marL="742950" lvl="1" indent="-285750">
              <a:buFont typeface="Arial" panose="020B0604020202020204" pitchFamily="34" charset="0"/>
              <a:buChar char="•"/>
            </a:pPr>
            <a:r>
              <a:rPr lang="en-US" sz="3000" dirty="0" smtClean="0"/>
              <a:t>Multi-year remote sensing methods</a:t>
            </a:r>
            <a:endParaRPr lang="en-US" sz="3000" dirty="0"/>
          </a:p>
        </p:txBody>
      </p:sp>
    </p:spTree>
    <p:extLst>
      <p:ext uri="{BB962C8B-B14F-4D97-AF65-F5344CB8AC3E}">
        <p14:creationId xmlns:p14="http://schemas.microsoft.com/office/powerpoint/2010/main" val="37552503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Projects\2162 BSFRF 2013\RKC Survey Data\Kyle - HMB\6 Survey Pics\DSCN0136.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8000"/>
                    </a14:imgEffect>
                  </a14:imgLayer>
                </a14:imgProps>
              </a:ext>
              <a:ext uri="{28A0092B-C50C-407E-A947-70E740481C1C}">
                <a14:useLocalDpi xmlns:a14="http://schemas.microsoft.com/office/drawing/2010/main" val="0"/>
              </a:ext>
            </a:extLst>
          </a:blip>
          <a:srcRect/>
          <a:stretch>
            <a:fillRect/>
          </a:stretch>
        </p:blipFill>
        <p:spPr bwMode="auto">
          <a:xfrm>
            <a:off x="0" y="0"/>
            <a:ext cx="9269821" cy="695236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200" y="152400"/>
            <a:ext cx="8991600" cy="800219"/>
          </a:xfrm>
          <a:prstGeom prst="rect">
            <a:avLst/>
          </a:prstGeom>
          <a:noFill/>
        </p:spPr>
        <p:txBody>
          <a:bodyPr wrap="square" rtlCol="0">
            <a:spAutoFit/>
          </a:bodyPr>
          <a:lstStyle/>
          <a:p>
            <a:pPr algn="ctr"/>
            <a:r>
              <a:rPr lang="en-US" sz="4600" dirty="0" smtClean="0"/>
              <a:t>Movement Research – Tagging Crabs</a:t>
            </a:r>
          </a:p>
        </p:txBody>
      </p:sp>
      <p:sp>
        <p:nvSpPr>
          <p:cNvPr id="8" name="TextBox 7"/>
          <p:cNvSpPr txBox="1"/>
          <p:nvPr/>
        </p:nvSpPr>
        <p:spPr>
          <a:xfrm>
            <a:off x="228600" y="1143000"/>
            <a:ext cx="8695714" cy="2400657"/>
          </a:xfrm>
          <a:prstGeom prst="rect">
            <a:avLst/>
          </a:prstGeom>
          <a:noFill/>
        </p:spPr>
        <p:txBody>
          <a:bodyPr wrap="none" rtlCol="0">
            <a:spAutoFit/>
          </a:bodyPr>
          <a:lstStyle/>
          <a:p>
            <a:pPr marL="285750" indent="-285750">
              <a:buFont typeface="Arial" panose="020B0604020202020204" pitchFamily="34" charset="0"/>
              <a:buChar char="•"/>
            </a:pPr>
            <a:r>
              <a:rPr lang="en-US" sz="3000" dirty="0" smtClean="0"/>
              <a:t>Traditional Approach – Current Tech/Focused Project</a:t>
            </a:r>
          </a:p>
          <a:p>
            <a:pPr marL="742950" lvl="1" indent="-285750">
              <a:buFont typeface="Arial" panose="020B0604020202020204" pitchFamily="34" charset="0"/>
              <a:buChar char="•"/>
            </a:pPr>
            <a:r>
              <a:rPr lang="en-US" sz="3000" dirty="0" smtClean="0"/>
              <a:t>Balancing effort on tags released and recovered</a:t>
            </a:r>
          </a:p>
          <a:p>
            <a:pPr marL="742950" lvl="1" indent="-285750">
              <a:buFont typeface="Arial" panose="020B0604020202020204" pitchFamily="34" charset="0"/>
              <a:buChar char="•"/>
            </a:pPr>
            <a:r>
              <a:rPr lang="en-US" sz="3000" dirty="0" smtClean="0"/>
              <a:t>Overcoming challenges of low recovery</a:t>
            </a:r>
          </a:p>
          <a:p>
            <a:pPr marL="742950" lvl="1" indent="-285750">
              <a:buFont typeface="Arial" panose="020B0604020202020204" pitchFamily="34" charset="0"/>
              <a:buChar char="•"/>
            </a:pPr>
            <a:r>
              <a:rPr lang="en-US" sz="3000" dirty="0" smtClean="0"/>
              <a:t>Leveraging existing resources and tech</a:t>
            </a:r>
          </a:p>
          <a:p>
            <a:pPr marL="742950" lvl="1" indent="-285750">
              <a:buFont typeface="Arial" panose="020B0604020202020204" pitchFamily="34" charset="0"/>
              <a:buChar char="•"/>
            </a:pPr>
            <a:r>
              <a:rPr lang="en-US" sz="3000" dirty="0"/>
              <a:t>L</a:t>
            </a:r>
            <a:r>
              <a:rPr lang="en-US" sz="3000" dirty="0" smtClean="0"/>
              <a:t>imited scale but potentially high impact results</a:t>
            </a:r>
            <a:endParaRPr lang="en-US" sz="3000" dirty="0"/>
          </a:p>
        </p:txBody>
      </p:sp>
      <p:pic>
        <p:nvPicPr>
          <p:cNvPr id="7" name="Picture 6" descr="V:\BSAI King Crab\SPECIAL PROJECTS\TannerTaggingPilotProject\Maps\2017 and 2018 Tanner tagging effort.png"/>
          <p:cNvPicPr/>
          <p:nvPr/>
        </p:nvPicPr>
        <p:blipFill rotWithShape="1">
          <a:blip r:embed="rId5" cstate="print">
            <a:extLst>
              <a:ext uri="{28A0092B-C50C-407E-A947-70E740481C1C}">
                <a14:useLocalDpi xmlns:a14="http://schemas.microsoft.com/office/drawing/2010/main" val="0"/>
              </a:ext>
            </a:extLst>
          </a:blip>
          <a:srcRect l="13880" t="11074" r="6567" b="9631"/>
          <a:stretch/>
        </p:blipFill>
        <p:spPr bwMode="auto">
          <a:xfrm>
            <a:off x="4952999" y="3581400"/>
            <a:ext cx="4012803" cy="3085743"/>
          </a:xfrm>
          <a:prstGeom prst="rect">
            <a:avLst/>
          </a:prstGeom>
          <a:noFill/>
          <a:ln>
            <a:noFill/>
          </a:ln>
          <a:extLst>
            <a:ext uri="{53640926-AAD7-44D8-BBD7-CCE9431645EC}">
              <a14:shadowObscured xmlns:a14="http://schemas.microsoft.com/office/drawing/2010/main"/>
            </a:ext>
          </a:extLst>
        </p:spPr>
      </p:pic>
      <p:pic>
        <p:nvPicPr>
          <p:cNvPr id="7169" name="Picture 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 y="3581400"/>
            <a:ext cx="4113864" cy="3090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1238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69"/>
                                        </p:tgtEl>
                                        <p:attrNameLst>
                                          <p:attrName>style.visibility</p:attrName>
                                        </p:attrNameLst>
                                      </p:cBhvr>
                                      <p:to>
                                        <p:strVal val="visible"/>
                                      </p:to>
                                    </p:set>
                                    <p:animEffect transition="in" filter="fade">
                                      <p:cBhvr>
                                        <p:cTn id="7" dur="250"/>
                                        <p:tgtEl>
                                          <p:spTgt spid="716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Projects\2162 BSFRF 2013\RKC Survey Data\Kyle - HMB\6 Survey Pics\DSCN0136.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8000"/>
                    </a14:imgEffect>
                  </a14:imgLayer>
                </a14:imgProps>
              </a:ext>
              <a:ext uri="{28A0092B-C50C-407E-A947-70E740481C1C}">
                <a14:useLocalDpi xmlns:a14="http://schemas.microsoft.com/office/drawing/2010/main" val="0"/>
              </a:ext>
            </a:extLst>
          </a:blip>
          <a:srcRect/>
          <a:stretch>
            <a:fillRect/>
          </a:stretch>
        </p:blipFill>
        <p:spPr bwMode="auto">
          <a:xfrm>
            <a:off x="0" y="0"/>
            <a:ext cx="9269821" cy="695236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200" y="152400"/>
            <a:ext cx="8991600" cy="800219"/>
          </a:xfrm>
          <a:prstGeom prst="rect">
            <a:avLst/>
          </a:prstGeom>
          <a:noFill/>
        </p:spPr>
        <p:txBody>
          <a:bodyPr wrap="square" rtlCol="0">
            <a:spAutoFit/>
          </a:bodyPr>
          <a:lstStyle/>
          <a:p>
            <a:pPr algn="ctr"/>
            <a:r>
              <a:rPr lang="en-US" sz="4600" dirty="0" smtClean="0"/>
              <a:t>Movement Research – Tagging Crabs</a:t>
            </a:r>
          </a:p>
        </p:txBody>
      </p:sp>
      <p:sp>
        <p:nvSpPr>
          <p:cNvPr id="9" name="TextBox 8"/>
          <p:cNvSpPr txBox="1"/>
          <p:nvPr/>
        </p:nvSpPr>
        <p:spPr>
          <a:xfrm>
            <a:off x="247448" y="1143000"/>
            <a:ext cx="9048952" cy="1938992"/>
          </a:xfrm>
          <a:prstGeom prst="rect">
            <a:avLst/>
          </a:prstGeom>
          <a:noFill/>
        </p:spPr>
        <p:txBody>
          <a:bodyPr wrap="none" rtlCol="0">
            <a:spAutoFit/>
          </a:bodyPr>
          <a:lstStyle/>
          <a:p>
            <a:pPr marL="285750" indent="-285750">
              <a:buFont typeface="Arial" panose="020B0604020202020204" pitchFamily="34" charset="0"/>
              <a:buChar char="•"/>
            </a:pPr>
            <a:r>
              <a:rPr lang="en-US" sz="3000" dirty="0" smtClean="0"/>
              <a:t>New Approach – Tags R&amp;D, Acoustics /Focused Project</a:t>
            </a:r>
          </a:p>
          <a:p>
            <a:pPr marL="742950" lvl="1" indent="-285750">
              <a:buFont typeface="Arial" panose="020B0604020202020204" pitchFamily="34" charset="0"/>
              <a:buChar char="•"/>
            </a:pPr>
            <a:r>
              <a:rPr lang="en-US" sz="3000" dirty="0" smtClean="0"/>
              <a:t>Focusing on acoustic tech for maximizing “recovery”</a:t>
            </a:r>
          </a:p>
          <a:p>
            <a:pPr marL="742950" lvl="1" indent="-285750">
              <a:buFont typeface="Arial" panose="020B0604020202020204" pitchFamily="34" charset="0"/>
              <a:buChar char="•"/>
            </a:pPr>
            <a:r>
              <a:rPr lang="en-US" sz="3000" dirty="0" smtClean="0"/>
              <a:t>Overcoming challenges of low recovery</a:t>
            </a:r>
          </a:p>
          <a:p>
            <a:pPr marL="742950" lvl="1" indent="-285750">
              <a:buFont typeface="Arial" panose="020B0604020202020204" pitchFamily="34" charset="0"/>
              <a:buChar char="•"/>
            </a:pPr>
            <a:r>
              <a:rPr lang="en-US" sz="3000" dirty="0" smtClean="0"/>
              <a:t>Leveraging existing resources and tech</a:t>
            </a:r>
            <a:endParaRPr lang="en-US" sz="3000" dirty="0"/>
          </a:p>
        </p:txBody>
      </p:sp>
      <p:pic>
        <p:nvPicPr>
          <p:cNvPr id="7" name="Picture 2" descr="Image result for sail drone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7447" y="3089080"/>
            <a:ext cx="4865653" cy="3247729"/>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Related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0200" y="1257915"/>
            <a:ext cx="3562350" cy="5078894"/>
          </a:xfrm>
          <a:prstGeom prst="rect">
            <a:avLst/>
          </a:prstGeom>
          <a:noFill/>
          <a:ln w="1270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1238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25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339</TotalTime>
  <Words>937</Words>
  <Application>Microsoft Office PowerPoint</Application>
  <PresentationFormat>On-screen Show (4:3)</PresentationFormat>
  <Paragraphs>188</Paragraphs>
  <Slides>28</Slides>
  <Notes>15</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Tanner Crab MSE Update </vt:lpstr>
      <vt:lpstr>Schedule </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dc:creator>
  <cp:lastModifiedBy>Scott</cp:lastModifiedBy>
  <cp:revision>31</cp:revision>
  <dcterms:created xsi:type="dcterms:W3CDTF">2019-04-30T15:11:08Z</dcterms:created>
  <dcterms:modified xsi:type="dcterms:W3CDTF">2019-05-01T00:16:11Z</dcterms:modified>
</cp:coreProperties>
</file>