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93" d="100"/>
          <a:sy n="93" d="100"/>
        </p:scale>
        <p:origin x="66" y="6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4854-21AC-4E1F-9C30-9E333C95CC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D95F78-3B17-424F-9D58-2C88BEA738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7AFC47-2FB3-4189-B9EB-856A2D9C7A6D}"/>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5" name="Footer Placeholder 4">
            <a:extLst>
              <a:ext uri="{FF2B5EF4-FFF2-40B4-BE49-F238E27FC236}">
                <a16:creationId xmlns:a16="http://schemas.microsoft.com/office/drawing/2014/main" id="{FC710832-07BF-4446-8057-78C89E859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045D3F-7059-4161-9A73-875B7EDFA645}"/>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2639402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45E1F-C555-44DD-9875-9ED5586FF4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C32011-9DB2-42F0-A31A-407E8D3172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9B0290-6C79-4E11-B891-42A3745785D3}"/>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5" name="Footer Placeholder 4">
            <a:extLst>
              <a:ext uri="{FF2B5EF4-FFF2-40B4-BE49-F238E27FC236}">
                <a16:creationId xmlns:a16="http://schemas.microsoft.com/office/drawing/2014/main" id="{4F4C9936-AC45-4841-945D-F6B89420D9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1F94AD-5F3B-4B03-8990-D15AFF0966D1}"/>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2398604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05225B-B41C-4F2F-939F-0ADDDA1DDCC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D6E737-CAD6-4D9F-BB45-6EC6EBF6D1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ECBC8D-B435-4992-BEB5-0995ADBC05FC}"/>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5" name="Footer Placeholder 4">
            <a:extLst>
              <a:ext uri="{FF2B5EF4-FFF2-40B4-BE49-F238E27FC236}">
                <a16:creationId xmlns:a16="http://schemas.microsoft.com/office/drawing/2014/main" id="{9BE1429C-D5DE-4A39-8063-F8046F6A5A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4A9DB-EC70-405D-A5BC-85F463A966BB}"/>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4019812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D5990-DE9F-4FA5-B2C6-211D67D436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78D1F3-E3E8-4456-86E0-D129EECA27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05AF5F-CA06-4F9F-A4EC-71978071E404}"/>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5" name="Footer Placeholder 4">
            <a:extLst>
              <a:ext uri="{FF2B5EF4-FFF2-40B4-BE49-F238E27FC236}">
                <a16:creationId xmlns:a16="http://schemas.microsoft.com/office/drawing/2014/main" id="{D17CA7C9-FD4E-43A5-A6DB-9E9C6A8507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E05299-CE06-4794-AF94-3C68A2CCCED8}"/>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3220453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E9ABB-2C84-4296-859F-18C599273E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8745C54-9C80-44AD-9043-1861CA68AF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133626-FAA0-4930-9EEA-3371B6438B5C}"/>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5" name="Footer Placeholder 4">
            <a:extLst>
              <a:ext uri="{FF2B5EF4-FFF2-40B4-BE49-F238E27FC236}">
                <a16:creationId xmlns:a16="http://schemas.microsoft.com/office/drawing/2014/main" id="{8D9CB739-DF64-471F-9C19-EDF266549A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FCF77B-3DE7-4ADB-81C9-74C0BB779A4C}"/>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1530170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BF8D4-6EF2-455C-8191-64B1CC9020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73480A-F221-4FF7-8A03-50A105E536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0E2E89-85B0-41B1-BF4C-53854E730F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72104B-BB63-4DAE-803A-45191ADCC1EF}"/>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6" name="Footer Placeholder 5">
            <a:extLst>
              <a:ext uri="{FF2B5EF4-FFF2-40B4-BE49-F238E27FC236}">
                <a16:creationId xmlns:a16="http://schemas.microsoft.com/office/drawing/2014/main" id="{8C638ED5-6303-41F4-8401-22FB67285F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1E1E4F-390F-46AD-8D03-DBCC8D6D8C9E}"/>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869549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E0EA5-307B-4F63-B42C-59AC6475765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86AFA4-8D38-4894-B695-561C5D0F0B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D41D40-BA54-4CA2-8771-75C1854358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9BF18F-CC65-4FD0-9387-3FACCE8582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A7F2B9-27C9-4E0B-9CA1-D202A009F5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352D4D-4354-42AE-8247-6554B28BD54E}"/>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8" name="Footer Placeholder 7">
            <a:extLst>
              <a:ext uri="{FF2B5EF4-FFF2-40B4-BE49-F238E27FC236}">
                <a16:creationId xmlns:a16="http://schemas.microsoft.com/office/drawing/2014/main" id="{328DF0A4-B20D-435B-BD74-7386CB6AD7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31C52F-E0A7-408A-A9A6-D89248E94A65}"/>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1350632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303F4-5C95-4E29-BFCA-8CC3A2EAB3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42233B-55B9-47B8-800D-86940A76F917}"/>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4" name="Footer Placeholder 3">
            <a:extLst>
              <a:ext uri="{FF2B5EF4-FFF2-40B4-BE49-F238E27FC236}">
                <a16:creationId xmlns:a16="http://schemas.microsoft.com/office/drawing/2014/main" id="{61977B63-6B8D-4C06-ABE7-1F01F5A5DE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B9F5D0-D954-4631-9B18-509F8A23F953}"/>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4157432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B1DC3D-EB83-453C-B2F5-4CBA8E3495C4}"/>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3" name="Footer Placeholder 2">
            <a:extLst>
              <a:ext uri="{FF2B5EF4-FFF2-40B4-BE49-F238E27FC236}">
                <a16:creationId xmlns:a16="http://schemas.microsoft.com/office/drawing/2014/main" id="{70D70AE2-3131-4EC4-A5A9-30FDEA70F1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F2C40A-B614-42B8-8D4A-E42B627CF51F}"/>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1427955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6AA88-59C1-44E2-BA61-47E2B80C8B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850BE8-F1C7-4399-A6A0-1142AEB600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E422A6-AAC2-47ED-A5D7-ECFBB83728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135ABD-A1C0-4D37-9DBD-26856C356C23}"/>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6" name="Footer Placeholder 5">
            <a:extLst>
              <a:ext uri="{FF2B5EF4-FFF2-40B4-BE49-F238E27FC236}">
                <a16:creationId xmlns:a16="http://schemas.microsoft.com/office/drawing/2014/main" id="{C96A8D2A-1818-4B4B-9C69-E9680D0D1E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45833B-EB35-4D45-BA42-C8D1F07A8DA8}"/>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2613243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9710A-E924-4F23-A272-152DD36B20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AC6B57F-7A13-473E-A713-5BCBD941F3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5F50DE-6AF9-4C61-AE46-B6935E2A2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DE286A-2325-43E3-B5F1-45CA53381697}"/>
              </a:ext>
            </a:extLst>
          </p:cNvPr>
          <p:cNvSpPr>
            <a:spLocks noGrp="1"/>
          </p:cNvSpPr>
          <p:nvPr>
            <p:ph type="dt" sz="half" idx="10"/>
          </p:nvPr>
        </p:nvSpPr>
        <p:spPr/>
        <p:txBody>
          <a:bodyPr/>
          <a:lstStyle/>
          <a:p>
            <a:fld id="{F61204CA-42AB-45C6-B1A0-463228E40122}" type="datetimeFigureOut">
              <a:rPr lang="en-US" smtClean="0"/>
              <a:t>9/14/2020</a:t>
            </a:fld>
            <a:endParaRPr lang="en-US"/>
          </a:p>
        </p:txBody>
      </p:sp>
      <p:sp>
        <p:nvSpPr>
          <p:cNvPr id="6" name="Footer Placeholder 5">
            <a:extLst>
              <a:ext uri="{FF2B5EF4-FFF2-40B4-BE49-F238E27FC236}">
                <a16:creationId xmlns:a16="http://schemas.microsoft.com/office/drawing/2014/main" id="{F9145752-1399-4C96-86C9-06ED11F9A0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1271D6-95B0-4023-A099-2BB7679CE2B3}"/>
              </a:ext>
            </a:extLst>
          </p:cNvPr>
          <p:cNvSpPr>
            <a:spLocks noGrp="1"/>
          </p:cNvSpPr>
          <p:nvPr>
            <p:ph type="sldNum" sz="quarter" idx="12"/>
          </p:nvPr>
        </p:nvSpPr>
        <p:spPr/>
        <p:txBody>
          <a:bodyPr/>
          <a:lstStyle/>
          <a:p>
            <a:fld id="{88B0DE6D-8483-4D21-9321-52FE7C8E68FB}" type="slidenum">
              <a:rPr lang="en-US" smtClean="0"/>
              <a:t>‹#›</a:t>
            </a:fld>
            <a:endParaRPr lang="en-US"/>
          </a:p>
        </p:txBody>
      </p:sp>
    </p:spTree>
    <p:extLst>
      <p:ext uri="{BB962C8B-B14F-4D97-AF65-F5344CB8AC3E}">
        <p14:creationId xmlns:p14="http://schemas.microsoft.com/office/powerpoint/2010/main" val="3330246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D82DC8-7BF7-4D79-8E15-ACBCBEBD35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CCA30E-A6F5-4C8B-AC4B-390D097DF8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80D27-09DB-44D2-8127-974B3059B7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1204CA-42AB-45C6-B1A0-463228E40122}" type="datetimeFigureOut">
              <a:rPr lang="en-US" smtClean="0"/>
              <a:t>9/14/2020</a:t>
            </a:fld>
            <a:endParaRPr lang="en-US"/>
          </a:p>
        </p:txBody>
      </p:sp>
      <p:sp>
        <p:nvSpPr>
          <p:cNvPr id="5" name="Footer Placeholder 4">
            <a:extLst>
              <a:ext uri="{FF2B5EF4-FFF2-40B4-BE49-F238E27FC236}">
                <a16:creationId xmlns:a16="http://schemas.microsoft.com/office/drawing/2014/main" id="{567FC65E-EB28-4A29-B964-B96CC84145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878C6E-83B4-45C5-9E52-3B045C57BD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B0DE6D-8483-4D21-9321-52FE7C8E68FB}" type="slidenum">
              <a:rPr lang="en-US" smtClean="0"/>
              <a:t>‹#›</a:t>
            </a:fld>
            <a:endParaRPr lang="en-US"/>
          </a:p>
        </p:txBody>
      </p:sp>
    </p:spTree>
    <p:extLst>
      <p:ext uri="{BB962C8B-B14F-4D97-AF65-F5344CB8AC3E}">
        <p14:creationId xmlns:p14="http://schemas.microsoft.com/office/powerpoint/2010/main" val="612896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45BD5E1-D8BE-4E36-AE95-C7D62707AC54}"/>
              </a:ext>
            </a:extLst>
          </p:cNvPr>
          <p:cNvPicPr>
            <a:picLocks noChangeAspect="1"/>
          </p:cNvPicPr>
          <p:nvPr/>
        </p:nvPicPr>
        <p:blipFill>
          <a:blip r:embed="rId2"/>
          <a:stretch>
            <a:fillRect/>
          </a:stretch>
        </p:blipFill>
        <p:spPr>
          <a:xfrm>
            <a:off x="977847" y="91440"/>
            <a:ext cx="9951626" cy="6675120"/>
          </a:xfrm>
          <a:prstGeom prst="rect">
            <a:avLst/>
          </a:prstGeom>
        </p:spPr>
      </p:pic>
    </p:spTree>
    <p:extLst>
      <p:ext uri="{BB962C8B-B14F-4D97-AF65-F5344CB8AC3E}">
        <p14:creationId xmlns:p14="http://schemas.microsoft.com/office/powerpoint/2010/main" val="2889751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5A09EA5-88E2-4523-8C7F-97EF7C8A4622}"/>
              </a:ext>
            </a:extLst>
          </p:cNvPr>
          <p:cNvPicPr>
            <a:picLocks noChangeAspect="1"/>
          </p:cNvPicPr>
          <p:nvPr/>
        </p:nvPicPr>
        <p:blipFill>
          <a:blip r:embed="rId2"/>
          <a:stretch>
            <a:fillRect/>
          </a:stretch>
        </p:blipFill>
        <p:spPr>
          <a:xfrm>
            <a:off x="1383263" y="102268"/>
            <a:ext cx="9649938" cy="6653463"/>
          </a:xfrm>
          <a:prstGeom prst="rect">
            <a:avLst/>
          </a:prstGeom>
        </p:spPr>
      </p:pic>
    </p:spTree>
    <p:extLst>
      <p:ext uri="{BB962C8B-B14F-4D97-AF65-F5344CB8AC3E}">
        <p14:creationId xmlns:p14="http://schemas.microsoft.com/office/powerpoint/2010/main" val="839825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7300" y="1997839"/>
            <a:ext cx="7886700" cy="3785652"/>
          </a:xfrm>
          <a:prstGeom prst="rect">
            <a:avLst/>
          </a:prstGeom>
        </p:spPr>
        <p:txBody>
          <a:bodyPr wrap="square">
            <a:spAutoFit/>
          </a:bodyPr>
          <a:lstStyle/>
          <a:p>
            <a:r>
              <a:rPr lang="en-US" sz="2400" dirty="0"/>
              <a:t>1. No additional ABC buffers for any stock assessment to account for the loss of the 2020 survey</a:t>
            </a:r>
            <a:br>
              <a:rPr lang="en-US" sz="2400" dirty="0"/>
            </a:br>
            <a:endParaRPr lang="en-US" sz="2400" dirty="0"/>
          </a:p>
          <a:p>
            <a:r>
              <a:rPr lang="en-US" sz="2400" dirty="0"/>
              <a:t>2. Add the same additional ABC buffer for all assessments affected by the loss of the survey (example 10% additional buffer).</a:t>
            </a:r>
          </a:p>
          <a:p>
            <a:endParaRPr lang="en-US" sz="2400" dirty="0"/>
          </a:p>
          <a:p>
            <a:r>
              <a:rPr lang="en-US" sz="2400" dirty="0"/>
              <a:t>3. Take a species-by-species approach to decide on a buffer. An additional buffer should be considered only for stocks where assessment uncertainty increases substantially. </a:t>
            </a:r>
          </a:p>
        </p:txBody>
      </p:sp>
      <p:sp>
        <p:nvSpPr>
          <p:cNvPr id="3" name="Rectangle 2"/>
          <p:cNvSpPr/>
          <p:nvPr/>
        </p:nvSpPr>
        <p:spPr>
          <a:xfrm>
            <a:off x="1450213" y="745609"/>
            <a:ext cx="9385390" cy="1077218"/>
          </a:xfrm>
          <a:prstGeom prst="rect">
            <a:avLst/>
          </a:prstGeom>
        </p:spPr>
        <p:txBody>
          <a:bodyPr wrap="none">
            <a:spAutoFit/>
          </a:bodyPr>
          <a:lstStyle/>
          <a:p>
            <a:r>
              <a:rPr lang="en-US" sz="3200" dirty="0"/>
              <a:t>Options for dealing with the increased uncertainty due </a:t>
            </a:r>
          </a:p>
          <a:p>
            <a:r>
              <a:rPr lang="en-US" sz="3200" dirty="0"/>
              <a:t>the loss of the 2020 EBS bottom trawl survey:</a:t>
            </a:r>
          </a:p>
        </p:txBody>
      </p:sp>
    </p:spTree>
    <p:extLst>
      <p:ext uri="{BB962C8B-B14F-4D97-AF65-F5344CB8AC3E}">
        <p14:creationId xmlns:p14="http://schemas.microsoft.com/office/powerpoint/2010/main" val="2293454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264662" y="1684202"/>
                <a:ext cx="9853611" cy="4465325"/>
              </a:xfrm>
              <a:prstGeom prst="rect">
                <a:avLst/>
              </a:prstGeom>
            </p:spPr>
            <p:txBody>
              <a:bodyPr wrap="square">
                <a:spAutoFit/>
              </a:bodyPr>
              <a:lstStyle/>
              <a:p>
                <a:r>
                  <a:rPr lang="en-US" sz="2000" dirty="0"/>
                  <a:t>This method evaluates the impact of different hypothetical 2020 survey outcomes, and is based on a SSC recommendation in its June minutes. For the survey time series fit in proposed base model for this year, calculate the multiplicative residuals, </a:t>
                </a:r>
                <a14:m>
                  <m:oMath xmlns:m="http://schemas.openxmlformats.org/officeDocument/2006/math">
                    <m:f>
                      <m:fPr>
                        <m:type m:val="lin"/>
                        <m:ctrlPr>
                          <a:rPr lang="en-US" sz="2000" i="1">
                            <a:latin typeface="Cambria Math" panose="02040503050406030204" pitchFamily="18" charset="0"/>
                          </a:rPr>
                        </m:ctrlPr>
                      </m:fPr>
                      <m:num>
                        <m:sSub>
                          <m:sSubPr>
                            <m:ctrlPr>
                              <a:rPr lang="en-US" sz="2000" i="1">
                                <a:latin typeface="Cambria Math" panose="02040503050406030204" pitchFamily="18" charset="0"/>
                              </a:rPr>
                            </m:ctrlPr>
                          </m:sSubPr>
                          <m:e>
                            <m:acc>
                              <m:accPr>
                                <m:chr m:val="̂"/>
                                <m:ctrlPr>
                                  <a:rPr lang="en-US" sz="2000" i="1">
                                    <a:latin typeface="Cambria Math" panose="02040503050406030204" pitchFamily="18" charset="0"/>
                                  </a:rPr>
                                </m:ctrlPr>
                              </m:accPr>
                              <m:e>
                                <m:r>
                                  <a:rPr lang="en-US" sz="2000" i="1">
                                    <a:latin typeface="Cambria Math" panose="02040503050406030204" pitchFamily="18" charset="0"/>
                                  </a:rPr>
                                  <m:t>𝑦</m:t>
                                </m:r>
                              </m:e>
                            </m:acc>
                          </m:e>
                          <m:sub>
                            <m:r>
                              <a:rPr lang="en-US" sz="2000" i="1">
                                <a:latin typeface="Cambria Math" panose="02040503050406030204" pitchFamily="18" charset="0"/>
                              </a:rPr>
                              <m:t>𝑖</m:t>
                            </m:r>
                          </m:sub>
                        </m:sSub>
                      </m:num>
                      <m:den>
                        <m:sSub>
                          <m:sSubPr>
                            <m:ctrlPr>
                              <a:rPr lang="en-US" sz="2000" i="1">
                                <a:latin typeface="Cambria Math" panose="02040503050406030204" pitchFamily="18" charset="0"/>
                              </a:rPr>
                            </m:ctrlPr>
                          </m:sSubPr>
                          <m:e>
                            <m:r>
                              <a:rPr lang="en-US" sz="2000" i="1">
                                <a:latin typeface="Cambria Math" panose="02040503050406030204" pitchFamily="18" charset="0"/>
                              </a:rPr>
                              <m:t>𝑦</m:t>
                            </m:r>
                          </m:e>
                          <m:sub>
                            <m:r>
                              <a:rPr lang="en-US" sz="2000" i="1">
                                <a:latin typeface="Cambria Math" panose="02040503050406030204" pitchFamily="18" charset="0"/>
                              </a:rPr>
                              <m:t>𝑖</m:t>
                            </m:r>
                          </m:sub>
                        </m:sSub>
                      </m:den>
                    </m:f>
                  </m:oMath>
                </a14:m>
                <a:r>
                  <a:rPr lang="en-US" sz="2000" dirty="0"/>
                  <a:t>, where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𝑦</m:t>
                        </m:r>
                      </m:e>
                      <m:sub>
                        <m:r>
                          <a:rPr lang="en-US" sz="2000" i="1">
                            <a:latin typeface="Cambria Math" panose="02040503050406030204" pitchFamily="18" charset="0"/>
                          </a:rPr>
                          <m:t>𝑖</m:t>
                        </m:r>
                      </m:sub>
                    </m:sSub>
                  </m:oMath>
                </a14:m>
                <a:r>
                  <a:rPr lang="en-US" sz="2000" dirty="0"/>
                  <a:t> is observed survey observation, and </a:t>
                </a:r>
                <a14:m>
                  <m:oMath xmlns:m="http://schemas.openxmlformats.org/officeDocument/2006/math">
                    <m:sSub>
                      <m:sSubPr>
                        <m:ctrlPr>
                          <a:rPr lang="en-US" sz="2000" i="1">
                            <a:latin typeface="Cambria Math" panose="02040503050406030204" pitchFamily="18" charset="0"/>
                          </a:rPr>
                        </m:ctrlPr>
                      </m:sSubPr>
                      <m:e>
                        <m:acc>
                          <m:accPr>
                            <m:chr m:val="̂"/>
                            <m:ctrlPr>
                              <a:rPr lang="en-US" sz="2000" i="1">
                                <a:latin typeface="Cambria Math" panose="02040503050406030204" pitchFamily="18" charset="0"/>
                              </a:rPr>
                            </m:ctrlPr>
                          </m:accPr>
                          <m:e>
                            <m:r>
                              <a:rPr lang="en-US" sz="2000" i="1">
                                <a:latin typeface="Cambria Math" panose="02040503050406030204" pitchFamily="18" charset="0"/>
                              </a:rPr>
                              <m:t>𝑦</m:t>
                            </m:r>
                          </m:e>
                        </m:acc>
                      </m:e>
                      <m:sub>
                        <m:r>
                          <a:rPr lang="en-US" sz="2000" i="1">
                            <a:latin typeface="Cambria Math" panose="02040503050406030204" pitchFamily="18" charset="0"/>
                          </a:rPr>
                          <m:t>𝑖</m:t>
                        </m:r>
                      </m:sub>
                    </m:sSub>
                  </m:oMath>
                </a14:m>
                <a:r>
                  <a:rPr lang="en-US" sz="2000" dirty="0"/>
                  <a:t> is the predicated survey observation after fitting the model. Obtain the 25</a:t>
                </a:r>
                <a:r>
                  <a:rPr lang="en-US" sz="2000" baseline="30000" dirty="0"/>
                  <a:t>th</a:t>
                </a:r>
                <a:r>
                  <a:rPr lang="en-US" sz="2000" dirty="0"/>
                  <a:t> and the 75</a:t>
                </a:r>
                <a:r>
                  <a:rPr lang="en-US" sz="2000" baseline="30000" dirty="0"/>
                  <a:t>th</a:t>
                </a:r>
                <a:r>
                  <a:rPr lang="en-US" sz="2000" dirty="0"/>
                  <a:t> percentiles of the multiplicative residuals (in R: quantile(</a:t>
                </a:r>
                <a:r>
                  <a:rPr lang="en-US" sz="2000" dirty="0" err="1"/>
                  <a:t>mresids,prob</a:t>
                </a:r>
                <a:r>
                  <a:rPr lang="en-US" sz="2000" dirty="0"/>
                  <a:t>=c(0.25,.75)).  The rationale for the 25</a:t>
                </a:r>
                <a:r>
                  <a:rPr lang="en-US" sz="2000" baseline="30000" dirty="0"/>
                  <a:t>th</a:t>
                </a:r>
                <a:r>
                  <a:rPr lang="en-US" sz="2000" dirty="0"/>
                  <a:t> and 75th percentiles is that they are a typical high and low value for the survey. Obtain the predicated survey value for the 2020 by putting in a trial survey value for 2020 with a very high CV, say 100, so that the model does not attempt to fit that observation. Multiply the predicted survey value by the 25</a:t>
                </a:r>
                <a:r>
                  <a:rPr lang="en-US" sz="2000" baseline="30000" dirty="0"/>
                  <a:t>th</a:t>
                </a:r>
                <a:r>
                  <a:rPr lang="en-US" sz="2000" dirty="0"/>
                  <a:t> and 75</a:t>
                </a:r>
                <a:r>
                  <a:rPr lang="en-US" sz="2000" baseline="30000" dirty="0"/>
                  <a:t>th</a:t>
                </a:r>
                <a:r>
                  <a:rPr lang="en-US" sz="2000" dirty="0"/>
                  <a:t> percentile of the multiplicative residual for a high and a low survey observation for 2020. Assume a CV equal to the median survey CV and fit these values in two model runs to evaluate sensitivity of ending year survey sensitivity. Large changes in management quantities such as OFL and MMB indicate high sensitivity.</a:t>
                </a:r>
              </a:p>
              <a:p>
                <a:r>
                  <a:rPr lang="en-US" sz="2000" dirty="0"/>
                  <a:t> </a:t>
                </a:r>
              </a:p>
            </p:txBody>
          </p:sp>
        </mc:Choice>
        <mc:Fallback xmlns="">
          <p:sp>
            <p:nvSpPr>
              <p:cNvPr id="2" name="Rectangle 1"/>
              <p:cNvSpPr>
                <a:spLocks noRot="1" noChangeAspect="1" noMove="1" noResize="1" noEditPoints="1" noAdjustHandles="1" noChangeArrowheads="1" noChangeShapeType="1" noTextEdit="1"/>
              </p:cNvSpPr>
              <p:nvPr/>
            </p:nvSpPr>
            <p:spPr>
              <a:xfrm>
                <a:off x="1264662" y="1684202"/>
                <a:ext cx="9853611" cy="4465325"/>
              </a:xfrm>
              <a:prstGeom prst="rect">
                <a:avLst/>
              </a:prstGeom>
              <a:blipFill rotWithShape="0">
                <a:blip r:embed="rId2"/>
                <a:stretch>
                  <a:fillRect l="-618" t="-682"/>
                </a:stretch>
              </a:blipFill>
            </p:spPr>
            <p:txBody>
              <a:bodyPr/>
              <a:lstStyle/>
              <a:p>
                <a:r>
                  <a:rPr lang="en-US">
                    <a:noFill/>
                  </a:rPr>
                  <a:t> </a:t>
                </a:r>
              </a:p>
            </p:txBody>
          </p:sp>
        </mc:Fallback>
      </mc:AlternateContent>
      <p:sp>
        <p:nvSpPr>
          <p:cNvPr id="3" name="Rectangle 2"/>
          <p:cNvSpPr/>
          <p:nvPr/>
        </p:nvSpPr>
        <p:spPr>
          <a:xfrm>
            <a:off x="1450213" y="745609"/>
            <a:ext cx="10806548" cy="584775"/>
          </a:xfrm>
          <a:prstGeom prst="rect">
            <a:avLst/>
          </a:prstGeom>
        </p:spPr>
        <p:txBody>
          <a:bodyPr wrap="none">
            <a:spAutoFit/>
          </a:bodyPr>
          <a:lstStyle/>
          <a:p>
            <a:r>
              <a:rPr lang="en-US" sz="3200" i="1" dirty="0"/>
              <a:t>Approach 3: Sensitivity analysis with high and low proxy surveys</a:t>
            </a:r>
            <a:endParaRPr lang="en-US" sz="3200" dirty="0"/>
          </a:p>
        </p:txBody>
      </p:sp>
    </p:spTree>
    <p:extLst>
      <p:ext uri="{BB962C8B-B14F-4D97-AF65-F5344CB8AC3E}">
        <p14:creationId xmlns:p14="http://schemas.microsoft.com/office/powerpoint/2010/main" val="19683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319</Words>
  <Application>Microsoft Office PowerPoint</Application>
  <PresentationFormat>Widescreen</PresentationFormat>
  <Paragraphs>9</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Armstrong</dc:creator>
  <cp:lastModifiedBy>Jim Armstrong</cp:lastModifiedBy>
  <cp:revision>3</cp:revision>
  <dcterms:created xsi:type="dcterms:W3CDTF">2020-09-11T18:52:45Z</dcterms:created>
  <dcterms:modified xsi:type="dcterms:W3CDTF">2020-09-14T15:36:04Z</dcterms:modified>
</cp:coreProperties>
</file>