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6" r:id="rId1"/>
  </p:sldMasterIdLst>
  <p:notesMasterIdLst>
    <p:notesMasterId r:id="rId42"/>
  </p:notesMasterIdLst>
  <p:sldIdLst>
    <p:sldId id="256" r:id="rId2"/>
    <p:sldId id="257" r:id="rId3"/>
    <p:sldId id="259" r:id="rId4"/>
    <p:sldId id="260" r:id="rId5"/>
    <p:sldId id="261" r:id="rId6"/>
    <p:sldId id="277" r:id="rId7"/>
    <p:sldId id="258" r:id="rId8"/>
    <p:sldId id="262" r:id="rId9"/>
    <p:sldId id="301" r:id="rId10"/>
    <p:sldId id="268" r:id="rId11"/>
    <p:sldId id="267" r:id="rId12"/>
    <p:sldId id="275" r:id="rId13"/>
    <p:sldId id="263" r:id="rId14"/>
    <p:sldId id="296" r:id="rId15"/>
    <p:sldId id="297" r:id="rId16"/>
    <p:sldId id="303" r:id="rId17"/>
    <p:sldId id="300" r:id="rId18"/>
    <p:sldId id="298" r:id="rId19"/>
    <p:sldId id="270" r:id="rId20"/>
    <p:sldId id="283" r:id="rId21"/>
    <p:sldId id="284" r:id="rId22"/>
    <p:sldId id="285" r:id="rId23"/>
    <p:sldId id="295" r:id="rId24"/>
    <p:sldId id="272" r:id="rId25"/>
    <p:sldId id="273" r:id="rId26"/>
    <p:sldId id="265" r:id="rId27"/>
    <p:sldId id="302" r:id="rId28"/>
    <p:sldId id="304" r:id="rId29"/>
    <p:sldId id="266" r:id="rId30"/>
    <p:sldId id="299" r:id="rId31"/>
    <p:sldId id="282" r:id="rId32"/>
    <p:sldId id="290" r:id="rId33"/>
    <p:sldId id="291" r:id="rId34"/>
    <p:sldId id="292" r:id="rId35"/>
    <p:sldId id="293" r:id="rId36"/>
    <p:sldId id="281" r:id="rId37"/>
    <p:sldId id="294" r:id="rId38"/>
    <p:sldId id="289" r:id="rId39"/>
    <p:sldId id="278" r:id="rId40"/>
    <p:sldId id="274" r:id="rId4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477" autoAdjust="0"/>
  </p:normalViewPr>
  <p:slideViewPr>
    <p:cSldViewPr snapToGrid="0">
      <p:cViewPr varScale="1">
        <p:scale>
          <a:sx n="81" d="100"/>
          <a:sy n="81" d="100"/>
        </p:scale>
        <p:origin x="70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4AC898-887F-4E4A-880F-ED8BC78BF751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466A19-0E34-4122-A87A-424183F21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011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2019 trawl survey saw an increase in crab caught and the distribution was similar to 2018 – no large amount of crab at R-24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466A19-0E34-4122-A87A-424183F21E8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89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Dashed line is </a:t>
            </a:r>
            <a:r>
              <a:rPr lang="en-US" dirty="0" err="1"/>
              <a:t>fbar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466A19-0E34-4122-A87A-424183F21E8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2355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Fit to catch.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466A19-0E34-4122-A87A-424183F21E8B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9207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02F65B87-15A9-49FE-98E0-BF4A8D794CAD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ADDE4D8-4EF7-4D4E-8BFC-EAE3C6084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4010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5B87-15A9-49FE-98E0-BF4A8D794CAD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DE4D8-4EF7-4D4E-8BFC-EAE3C6084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747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5B87-15A9-49FE-98E0-BF4A8D794CAD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DE4D8-4EF7-4D4E-8BFC-EAE3C6084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170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5B87-15A9-49FE-98E0-BF4A8D794CAD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DE4D8-4EF7-4D4E-8BFC-EAE3C6084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423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5B87-15A9-49FE-98E0-BF4A8D794CAD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DE4D8-4EF7-4D4E-8BFC-EAE3C6084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05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5B87-15A9-49FE-98E0-BF4A8D794CAD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DE4D8-4EF7-4D4E-8BFC-EAE3C6084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819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5B87-15A9-49FE-98E0-BF4A8D794CAD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DE4D8-4EF7-4D4E-8BFC-EAE3C6084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3281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5B87-15A9-49FE-98E0-BF4A8D794CAD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DE4D8-4EF7-4D4E-8BFC-EAE3C6084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5964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5B87-15A9-49FE-98E0-BF4A8D794CAD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DE4D8-4EF7-4D4E-8BFC-EAE3C6084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009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5B87-15A9-49FE-98E0-BF4A8D794CAD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DE4D8-4EF7-4D4E-8BFC-EAE3C6084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974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5B87-15A9-49FE-98E0-BF4A8D794CAD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DE4D8-4EF7-4D4E-8BFC-EAE3C6084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5221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5B87-15A9-49FE-98E0-BF4A8D794CAD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DE4D8-4EF7-4D4E-8BFC-EAE3C6084AE8}" type="slidenum">
              <a:rPr lang="en-US" smtClean="0"/>
              <a:t>‹#›</a:t>
            </a:fld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732250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5B87-15A9-49FE-98E0-BF4A8D794CAD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DE4D8-4EF7-4D4E-8BFC-EAE3C6084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6056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5B87-15A9-49FE-98E0-BF4A8D794CAD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DE4D8-4EF7-4D4E-8BFC-EAE3C6084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7187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5B87-15A9-49FE-98E0-BF4A8D794CAD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DE4D8-4EF7-4D4E-8BFC-EAE3C6084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9351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5B87-15A9-49FE-98E0-BF4A8D794CAD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DE4D8-4EF7-4D4E-8BFC-EAE3C6084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76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5B87-15A9-49FE-98E0-BF4A8D794CAD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DE4D8-4EF7-4D4E-8BFC-EAE3C6084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9100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5B87-15A9-49FE-98E0-BF4A8D794CAD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DE4D8-4EF7-4D4E-8BFC-EAE3C6084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532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F65B87-15A9-49FE-98E0-BF4A8D794CAD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DE4D8-4EF7-4D4E-8BFC-EAE3C6084A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0569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67" r:id="rId1"/>
    <p:sldLayoutId id="2147484068" r:id="rId2"/>
    <p:sldLayoutId id="2147484069" r:id="rId3"/>
    <p:sldLayoutId id="2147484070" r:id="rId4"/>
    <p:sldLayoutId id="2147484071" r:id="rId5"/>
    <p:sldLayoutId id="2147484072" r:id="rId6"/>
    <p:sldLayoutId id="2147484073" r:id="rId7"/>
    <p:sldLayoutId id="2147484074" r:id="rId8"/>
    <p:sldLayoutId id="2147484075" r:id="rId9"/>
    <p:sldLayoutId id="2147484076" r:id="rId10"/>
    <p:sldLayoutId id="2147484077" r:id="rId11"/>
    <p:sldLayoutId id="2147484078" r:id="rId12"/>
    <p:sldLayoutId id="2147484079" r:id="rId13"/>
    <p:sldLayoutId id="2147484080" r:id="rId14"/>
    <p:sldLayoutId id="2147484081" r:id="rId15"/>
    <p:sldLayoutId id="2147484082" r:id="rId16"/>
    <p:sldLayoutId id="2147484083" r:id="rId17"/>
    <p:sldLayoutId id="2147484084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A070EAD-1DCD-4F3D-BA84-799B891A0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F9CE63-17AE-4A26-B2EE-A51FA72076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8960" y="324694"/>
            <a:ext cx="7559039" cy="3027360"/>
          </a:xfrm>
        </p:spPr>
        <p:txBody>
          <a:bodyPr>
            <a:normAutofit/>
          </a:bodyPr>
          <a:lstStyle/>
          <a:p>
            <a:r>
              <a:rPr lang="en-US" sz="6600" dirty="0"/>
              <a:t>Saint Matthew Blue king crab stock assessment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AD674C-A5F3-4DF7-90C1-9A66C693B1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89922" y="3352054"/>
            <a:ext cx="7539989" cy="1108075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2400" dirty="0">
                <a:solidFill>
                  <a:schemeClr val="tx1"/>
                </a:solidFill>
              </a:rPr>
              <a:t>Katie Palof &amp; Jie Zheng</a:t>
            </a:r>
          </a:p>
          <a:p>
            <a:pPr>
              <a:lnSpc>
                <a:spcPct val="110000"/>
              </a:lnSpc>
            </a:pPr>
            <a:r>
              <a:rPr lang="en-US" sz="2400" dirty="0">
                <a:solidFill>
                  <a:schemeClr val="tx1"/>
                </a:solidFill>
              </a:rPr>
              <a:t>Crab plan team</a:t>
            </a:r>
          </a:p>
          <a:p>
            <a:pPr>
              <a:lnSpc>
                <a:spcPct val="110000"/>
              </a:lnSpc>
            </a:pPr>
            <a:r>
              <a:rPr lang="en-US" sz="2400" dirty="0">
                <a:solidFill>
                  <a:schemeClr val="tx1"/>
                </a:solidFill>
              </a:rPr>
              <a:t>September 2019</a:t>
            </a:r>
          </a:p>
          <a:p>
            <a:pPr>
              <a:lnSpc>
                <a:spcPct val="110000"/>
              </a:lnSpc>
            </a:pPr>
            <a:endParaRPr lang="en-US" sz="2400" dirty="0"/>
          </a:p>
          <a:p>
            <a:pPr>
              <a:lnSpc>
                <a:spcPct val="110000"/>
              </a:lnSpc>
            </a:pPr>
            <a:r>
              <a:rPr lang="en-US" sz="2400" dirty="0"/>
              <a:t>Acknowledgements: Jim Ianelli and Andre Punt for their assistance.</a:t>
            </a:r>
          </a:p>
          <a:p>
            <a:pPr>
              <a:lnSpc>
                <a:spcPct val="110000"/>
              </a:lnSpc>
            </a:pPr>
            <a:endParaRPr lang="en-US" sz="2400" dirty="0">
              <a:solidFill>
                <a:schemeClr val="tx1"/>
              </a:solidFill>
            </a:endParaRPr>
          </a:p>
          <a:p>
            <a:pPr>
              <a:lnSpc>
                <a:spcPct val="110000"/>
              </a:lnSpc>
            </a:pPr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E471E13-6104-4637-8A8F-B545529B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>
                  <a:alpha val="60000"/>
                </a:schemeClr>
              </a:gs>
              <a:gs pos="100000">
                <a:schemeClr val="bg2">
                  <a:lumMod val="60000"/>
                  <a:lumOff val="40000"/>
                  <a:alpha val="80000"/>
                </a:schemeClr>
              </a:gs>
            </a:gsLst>
            <a:lin ang="5400000" scaled="0"/>
            <a:tileRect/>
          </a:gradFill>
        </p:grpSpPr>
        <p:sp>
          <p:nvSpPr>
            <p:cNvPr id="11" name="Rectangle 5">
              <a:extLst>
                <a:ext uri="{FF2B5EF4-FFF2-40B4-BE49-F238E27FC236}">
                  <a16:creationId xmlns:a16="http://schemas.microsoft.com/office/drawing/2014/main" id="{802F412D-6781-427D-AB79-09FD610CCE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8471B962-D824-43CE-B5DD-704B305B28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ED60EBD3-FA75-460B-AFBD-3F234A0CAA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Rectangle 8">
              <a:extLst>
                <a:ext uri="{FF2B5EF4-FFF2-40B4-BE49-F238E27FC236}">
                  <a16:creationId xmlns:a16="http://schemas.microsoft.com/office/drawing/2014/main" id="{D0791244-FBF2-49D9-BDBC-E2E58C86B4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EE4C4B1-195C-40F5-A78F-2EB7ED6E6F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22766AF8-3850-41E4-80D0-321D9A13D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834F8EE-AB04-42FE-AE7B-3E9C6ACA0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C86BB534-4617-4275-908E-357CF2246C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B6DEB58B-8D28-4BE9-9CA9-F4B3A083BC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25A772BC-4720-4EC2-AD61-A7B74E915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60D6B27E-FAC5-4267-80A9-DE4D2E02B8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1F39FA83-D8C8-4CE3-9C62-10375FD041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E09B4CF3-A51F-4787-81FE-F5C79BA426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6695CB35-74E4-43C0-89F5-9FDA59B3A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945450CE-FB13-4C46-825F-5BB191703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E80AA0B2-7FE7-4B75-AC25-E0F6C0FE45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2E81F7C1-AD8F-41A0-91A8-E05F66CB0E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F4E8A538-9FFA-4C76-BCE2-D54F56A115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3C412824-3CBA-4E74-B2FD-936EA70486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E28DC1F0-74FF-4D97-BD4D-FD42DE4AC6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77CEC4FA-6FD3-4ABF-BF98-94E7947A55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D4E61DA7-BFA9-48AF-BD6F-EBB15C2359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57164D6A-1DD9-43AE-878F-A413DC26FB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4949EBA6-53D9-4F2D-91DB-EA7AE260F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0AFEA5FA-F759-441C-A0BC-7EDC79A672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5B913AE0-5DC8-4244-8C26-ED97F834E3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A87DB58A-25D2-46F1-85E3-06F964D016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E7AE8209-F3E7-4ACA-98D0-90B282A147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Rectangle 33">
              <a:extLst>
                <a:ext uri="{FF2B5EF4-FFF2-40B4-BE49-F238E27FC236}">
                  <a16:creationId xmlns:a16="http://schemas.microsoft.com/office/drawing/2014/main" id="{1CED7927-A7C7-444A-A8F3-6348852AEF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08BEDF90-F9A6-4DE4-94B6-43E4160394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36540D5F-1C77-438A-BF12-56455C4720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52FC779A-BC55-40AC-8FFD-E014F8C05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63E42DE5-DC0E-4043-8A35-20C53074A2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41581FA6-993A-4899-ADF1-0A83A6234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33C4FDB9-01D2-4CB0-BFED-216CAC7EB8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34E715AB-2B68-41C4-A61F-02C413F242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D3861C35-D060-408D-9871-4DA2D0547B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B4F4F38F-33FE-48A0-986D-FB771F18BE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50FCFC8E-2DC3-4F27-9E02-196830E78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3A6EE414-1500-4144-B453-BA950E5107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Rectangle 45">
              <a:extLst>
                <a:ext uri="{FF2B5EF4-FFF2-40B4-BE49-F238E27FC236}">
                  <a16:creationId xmlns:a16="http://schemas.microsoft.com/office/drawing/2014/main" id="{0C1A9D8A-5515-4C84-AE17-A6D5124383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E8E7C8C7-FE85-4C8F-960C-3748511E08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33DF2ED7-F601-4A9F-AA50-822ED85D56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FEDB3A05-6FDD-4E87-B800-8F99752444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AD6225C0-E391-49D5-9A7B-57C5ED60E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B814B458-45E5-451C-9CBD-027E3776A4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59167140-9A0D-4FE7-8E37-2CD6130116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D38B213-991B-495D-8886-04CAD44C7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67C1C3DA-3972-4D98-9D9E-390461B288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72F8941-61DB-48E1-B9C1-E732470563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57B495F-5C9B-435F-8D39-45CC57471F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B607428B-B7C9-4017-84F8-19C9B2134A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A20C5139-2108-4F5E-B892-64F1D8605E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C2A51623-F2F3-4584-93F5-598E56A5F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41364767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04F9F-F51C-46D5-89C6-F55A57CD4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DC5BFA-5EB1-46DD-B1BE-EF9D6BA30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1704512"/>
            <a:ext cx="9905999" cy="4385569"/>
          </a:xfrm>
        </p:spPr>
        <p:txBody>
          <a:bodyPr>
            <a:normAutofit/>
          </a:bodyPr>
          <a:lstStyle/>
          <a:p>
            <a:r>
              <a:rPr lang="en-US" dirty="0"/>
              <a:t>Stock status</a:t>
            </a:r>
          </a:p>
          <a:p>
            <a:pPr lvl="1"/>
            <a:r>
              <a:rPr lang="en-US" dirty="0"/>
              <a:t>Background on SMBKC</a:t>
            </a:r>
          </a:p>
          <a:p>
            <a:pPr lvl="1"/>
            <a:r>
              <a:rPr lang="en-US" dirty="0"/>
              <a:t>SCC / CPT comments and responses</a:t>
            </a:r>
          </a:p>
          <a:p>
            <a:pPr lvl="1"/>
            <a:r>
              <a:rPr lang="en-US" dirty="0"/>
              <a:t>New data and model options</a:t>
            </a:r>
          </a:p>
          <a:p>
            <a:r>
              <a:rPr lang="en-US" dirty="0"/>
              <a:t>Reference point time frame considerations – Regime shift?</a:t>
            </a:r>
          </a:p>
          <a:p>
            <a:pPr lvl="1"/>
            <a:r>
              <a:rPr lang="en-US" dirty="0"/>
              <a:t>Recommended OFL / ABC</a:t>
            </a:r>
          </a:p>
          <a:p>
            <a:r>
              <a:rPr lang="en-US" dirty="0"/>
              <a:t>ESP – presented by Erin</a:t>
            </a:r>
          </a:p>
          <a:p>
            <a:r>
              <a:rPr lang="en-US" dirty="0"/>
              <a:t>Rebuilding projections – keep in mind reference point time frame </a:t>
            </a:r>
          </a:p>
        </p:txBody>
      </p:sp>
    </p:spTree>
    <p:extLst>
      <p:ext uri="{BB962C8B-B14F-4D97-AF65-F5344CB8AC3E}">
        <p14:creationId xmlns:p14="http://schemas.microsoft.com/office/powerpoint/2010/main" val="2652327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1DA1E-1F97-4CC2-BB7B-8B2D0565F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CE8618-9E52-45C7-9B3F-5CC844AB71C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Declared “Overfished”, no overfishing occurring</a:t>
            </a:r>
          </a:p>
          <a:p>
            <a:r>
              <a:rPr lang="en-US" dirty="0"/>
              <a:t>Rebuilding plan currently being constructed</a:t>
            </a:r>
          </a:p>
          <a:p>
            <a:pPr lvl="1"/>
            <a:r>
              <a:rPr lang="en-US" dirty="0"/>
              <a:t>Initial rebuilding projections presented in May</a:t>
            </a:r>
          </a:p>
          <a:p>
            <a:r>
              <a:rPr lang="en-US" dirty="0"/>
              <a:t>2019 NOAA trawl survey biomass (of &gt;90mm males) up 89% from 2018.</a:t>
            </a:r>
          </a:p>
          <a:p>
            <a:r>
              <a:rPr lang="en-US" dirty="0"/>
              <a:t>Still overall poor model fit to recent years in the two surveys</a:t>
            </a:r>
          </a:p>
        </p:txBody>
      </p:sp>
    </p:spTree>
    <p:extLst>
      <p:ext uri="{BB962C8B-B14F-4D97-AF65-F5344CB8AC3E}">
        <p14:creationId xmlns:p14="http://schemas.microsoft.com/office/powerpoint/2010/main" val="633017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293B8-9A08-4125-9EAD-254CC71D4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SSC/CPT comments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22CE54-AF93-483D-B461-CE2D29ED2F4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Reference Point Time Frames</a:t>
            </a:r>
          </a:p>
          <a:p>
            <a:pPr lvl="1"/>
            <a:r>
              <a:rPr lang="en-US" dirty="0"/>
              <a:t>Consider method that doesn’t rely on a stock-recruit relationship (STARS)</a:t>
            </a:r>
          </a:p>
          <a:p>
            <a:pPr lvl="1"/>
            <a:r>
              <a:rPr lang="en-US" dirty="0"/>
              <a:t>Bring forth both entire time frame (1978 – 2018) as well as current regime (1996-2018)</a:t>
            </a:r>
          </a:p>
          <a:p>
            <a:r>
              <a:rPr lang="en-US" dirty="0"/>
              <a:t>Rebuilding Analysis</a:t>
            </a:r>
          </a:p>
          <a:p>
            <a:pPr lvl="1"/>
            <a:r>
              <a:rPr lang="en-US" dirty="0"/>
              <a:t>Bring forth projections 1 and 5 – both use random recruitment draws, and have matching reference point and recruitment years</a:t>
            </a:r>
          </a:p>
          <a:p>
            <a:pPr lvl="1"/>
            <a:r>
              <a:rPr lang="en-US" dirty="0"/>
              <a:t>Examine the effect of increased bycatch on the rebuilding projections</a:t>
            </a:r>
          </a:p>
        </p:txBody>
      </p:sp>
    </p:spTree>
    <p:extLst>
      <p:ext uri="{BB962C8B-B14F-4D97-AF65-F5344CB8AC3E}">
        <p14:creationId xmlns:p14="http://schemas.microsoft.com/office/powerpoint/2010/main" val="4087537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74A737ED-4EE9-45A6-985D-F7234C30CFA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784" y="234314"/>
            <a:ext cx="10202431" cy="6100008"/>
          </a:xfrm>
        </p:spPr>
      </p:pic>
    </p:spTree>
    <p:extLst>
      <p:ext uri="{BB962C8B-B14F-4D97-AF65-F5344CB8AC3E}">
        <p14:creationId xmlns:p14="http://schemas.microsoft.com/office/powerpoint/2010/main" val="4250056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1274765-00D6-4EB7-9ED5-7B99848FF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</a:rPr>
              <a:t>Bering Sea Trawl survey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6010516-1F61-4E24-A8AB-82A964ADD6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20" y="2249487"/>
            <a:ext cx="2862444" cy="39573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</a:rPr>
              <a:t>2019</a:t>
            </a:r>
          </a:p>
          <a:p>
            <a:pPr>
              <a:buFontTx/>
              <a:buChar char="-"/>
            </a:pPr>
            <a:r>
              <a:rPr lang="en-US" sz="2000" dirty="0">
                <a:solidFill>
                  <a:srgbClr val="FFFFFF"/>
                </a:solidFill>
              </a:rPr>
              <a:t>Male crab greater than &gt;90mm </a:t>
            </a:r>
          </a:p>
          <a:p>
            <a:pPr>
              <a:buFontTx/>
              <a:buChar char="-"/>
            </a:pPr>
            <a:r>
              <a:rPr lang="en-US" sz="2000" dirty="0">
                <a:solidFill>
                  <a:srgbClr val="FFFFFF"/>
                </a:solidFill>
              </a:rPr>
              <a:t>No large catch at R-24</a:t>
            </a:r>
          </a:p>
          <a:p>
            <a:pPr>
              <a:buFontTx/>
              <a:buChar char="-"/>
            </a:pPr>
            <a:r>
              <a:rPr lang="en-US" sz="2000" dirty="0">
                <a:solidFill>
                  <a:srgbClr val="FFFFFF"/>
                </a:solidFill>
              </a:rPr>
              <a:t>Overall increase in crab in survey stations south and south east of the island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9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1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6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40E6D73A-8EB3-40A7-8641-79940E60D9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9050" y="143358"/>
            <a:ext cx="6666001" cy="6666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190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8000"/>
                <a:hueMod val="94000"/>
                <a:satMod val="148000"/>
                <a:lumMod val="150000"/>
              </a:schemeClr>
            </a:gs>
            <a:gs pos="100000">
              <a:schemeClr val="bg1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" name="Rectangle 55">
            <a:extLst>
              <a:ext uri="{FF2B5EF4-FFF2-40B4-BE49-F238E27FC236}">
                <a16:creationId xmlns:a16="http://schemas.microsoft.com/office/drawing/2014/main" id="{E9B448F0-DA06-4165-AB5F-4330A20E0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8" name="Picture 2">
            <a:extLst>
              <a:ext uri="{FF2B5EF4-FFF2-40B4-BE49-F238E27FC236}">
                <a16:creationId xmlns:a16="http://schemas.microsoft.com/office/drawing/2014/main" id="{92D83638-A467-411A-9C31-FE9A111CD8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0" name="Group 59">
            <a:extLst>
              <a:ext uri="{FF2B5EF4-FFF2-40B4-BE49-F238E27FC236}">
                <a16:creationId xmlns:a16="http://schemas.microsoft.com/office/drawing/2014/main" id="{2576BCDF-119F-4EB5-83D7-ED823C93E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solidFill>
            <a:schemeClr val="tx2">
              <a:alpha val="45000"/>
            </a:schemeClr>
          </a:solidFill>
        </p:grpSpPr>
        <p:sp>
          <p:nvSpPr>
            <p:cNvPr id="61" name="Rectangle 5">
              <a:extLst>
                <a:ext uri="{FF2B5EF4-FFF2-40B4-BE49-F238E27FC236}">
                  <a16:creationId xmlns:a16="http://schemas.microsoft.com/office/drawing/2014/main" id="{43D63E8F-FD8A-4CE3-B7C9-3E9E2B66B5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2" name="Freeform 6">
              <a:extLst>
                <a:ext uri="{FF2B5EF4-FFF2-40B4-BE49-F238E27FC236}">
                  <a16:creationId xmlns:a16="http://schemas.microsoft.com/office/drawing/2014/main" id="{D107D890-1831-46D8-90FB-F2FC0B2884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7">
              <a:extLst>
                <a:ext uri="{FF2B5EF4-FFF2-40B4-BE49-F238E27FC236}">
                  <a16:creationId xmlns:a16="http://schemas.microsoft.com/office/drawing/2014/main" id="{02440904-A4EC-4F72-8E22-AAF4D9DB5C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8">
              <a:extLst>
                <a:ext uri="{FF2B5EF4-FFF2-40B4-BE49-F238E27FC236}">
                  <a16:creationId xmlns:a16="http://schemas.microsoft.com/office/drawing/2014/main" id="{625E9C1F-1569-416B-A85C-FA14348722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9">
              <a:extLst>
                <a:ext uri="{FF2B5EF4-FFF2-40B4-BE49-F238E27FC236}">
                  <a16:creationId xmlns:a16="http://schemas.microsoft.com/office/drawing/2014/main" id="{3A186C77-43BF-4B1B-8170-48944F3057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Freeform 10">
              <a:extLst>
                <a:ext uri="{FF2B5EF4-FFF2-40B4-BE49-F238E27FC236}">
                  <a16:creationId xmlns:a16="http://schemas.microsoft.com/office/drawing/2014/main" id="{FA8D72C1-8526-44B4-9333-5E0057ECC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7" name="Freeform 11">
              <a:extLst>
                <a:ext uri="{FF2B5EF4-FFF2-40B4-BE49-F238E27FC236}">
                  <a16:creationId xmlns:a16="http://schemas.microsoft.com/office/drawing/2014/main" id="{790E4BA0-9C47-48B6-AA4A-8FC22DA95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8" name="Freeform 12">
              <a:extLst>
                <a:ext uri="{FF2B5EF4-FFF2-40B4-BE49-F238E27FC236}">
                  <a16:creationId xmlns:a16="http://schemas.microsoft.com/office/drawing/2014/main" id="{FD051475-431F-4B9D-94C6-7B49A69582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13">
              <a:extLst>
                <a:ext uri="{FF2B5EF4-FFF2-40B4-BE49-F238E27FC236}">
                  <a16:creationId xmlns:a16="http://schemas.microsoft.com/office/drawing/2014/main" id="{82255D2F-85A1-4A19-8BC4-EB2715F36C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Freeform 14">
              <a:extLst>
                <a:ext uri="{FF2B5EF4-FFF2-40B4-BE49-F238E27FC236}">
                  <a16:creationId xmlns:a16="http://schemas.microsoft.com/office/drawing/2014/main" id="{EBC3A004-9794-4EFA-83F0-989248797C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1" name="Freeform 15">
              <a:extLst>
                <a:ext uri="{FF2B5EF4-FFF2-40B4-BE49-F238E27FC236}">
                  <a16:creationId xmlns:a16="http://schemas.microsoft.com/office/drawing/2014/main" id="{6EFD9FC3-E11A-44E3-BCAC-A07F3C601F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Line 16">
              <a:extLst>
                <a:ext uri="{FF2B5EF4-FFF2-40B4-BE49-F238E27FC236}">
                  <a16:creationId xmlns:a16="http://schemas.microsoft.com/office/drawing/2014/main" id="{AB6AB6F7-6592-4028-B349-1C0E53A29C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73" name="Freeform 17">
              <a:extLst>
                <a:ext uri="{FF2B5EF4-FFF2-40B4-BE49-F238E27FC236}">
                  <a16:creationId xmlns:a16="http://schemas.microsoft.com/office/drawing/2014/main" id="{6C2415E6-F914-4C11-B48B-4910AA6CA6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8">
              <a:extLst>
                <a:ext uri="{FF2B5EF4-FFF2-40B4-BE49-F238E27FC236}">
                  <a16:creationId xmlns:a16="http://schemas.microsoft.com/office/drawing/2014/main" id="{2412013C-072A-489E-851A-CFEF91A9A6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9">
              <a:extLst>
                <a:ext uri="{FF2B5EF4-FFF2-40B4-BE49-F238E27FC236}">
                  <a16:creationId xmlns:a16="http://schemas.microsoft.com/office/drawing/2014/main" id="{DE93DF9F-296F-4DE4-8813-D8C04DE4CF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20">
              <a:extLst>
                <a:ext uri="{FF2B5EF4-FFF2-40B4-BE49-F238E27FC236}">
                  <a16:creationId xmlns:a16="http://schemas.microsoft.com/office/drawing/2014/main" id="{F440D966-5030-460C-9916-BF9B915421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Rectangle 21">
              <a:extLst>
                <a:ext uri="{FF2B5EF4-FFF2-40B4-BE49-F238E27FC236}">
                  <a16:creationId xmlns:a16="http://schemas.microsoft.com/office/drawing/2014/main" id="{1EFE245D-BA05-4F4D-A6E8-40739F48E7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8" name="Freeform 22">
              <a:extLst>
                <a:ext uri="{FF2B5EF4-FFF2-40B4-BE49-F238E27FC236}">
                  <a16:creationId xmlns:a16="http://schemas.microsoft.com/office/drawing/2014/main" id="{ED67811C-F735-441C-98A6-2517EC099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23">
              <a:extLst>
                <a:ext uri="{FF2B5EF4-FFF2-40B4-BE49-F238E27FC236}">
                  <a16:creationId xmlns:a16="http://schemas.microsoft.com/office/drawing/2014/main" id="{3070FC44-32F9-470F-A131-868F3F1DB7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24">
              <a:extLst>
                <a:ext uri="{FF2B5EF4-FFF2-40B4-BE49-F238E27FC236}">
                  <a16:creationId xmlns:a16="http://schemas.microsoft.com/office/drawing/2014/main" id="{95FB52C7-C779-4E3F-978C-4595FEF868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25">
              <a:extLst>
                <a:ext uri="{FF2B5EF4-FFF2-40B4-BE49-F238E27FC236}">
                  <a16:creationId xmlns:a16="http://schemas.microsoft.com/office/drawing/2014/main" id="{D4EB1759-62AC-4B24-9DC6-E4F8737E8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6">
              <a:extLst>
                <a:ext uri="{FF2B5EF4-FFF2-40B4-BE49-F238E27FC236}">
                  <a16:creationId xmlns:a16="http://schemas.microsoft.com/office/drawing/2014/main" id="{7BF6FB39-864B-4F58-86E8-790E16FB3C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7">
              <a:extLst>
                <a:ext uri="{FF2B5EF4-FFF2-40B4-BE49-F238E27FC236}">
                  <a16:creationId xmlns:a16="http://schemas.microsoft.com/office/drawing/2014/main" id="{5FE4FA46-B51C-43DA-87FC-2644ED117A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8">
              <a:extLst>
                <a:ext uri="{FF2B5EF4-FFF2-40B4-BE49-F238E27FC236}">
                  <a16:creationId xmlns:a16="http://schemas.microsoft.com/office/drawing/2014/main" id="{25DD1322-2D3A-4E7B-B23B-B4F96E02C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9">
              <a:extLst>
                <a:ext uri="{FF2B5EF4-FFF2-40B4-BE49-F238E27FC236}">
                  <a16:creationId xmlns:a16="http://schemas.microsoft.com/office/drawing/2014/main" id="{6E4FFBEB-52BB-494D-AD99-A0F072AB6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30">
              <a:extLst>
                <a:ext uri="{FF2B5EF4-FFF2-40B4-BE49-F238E27FC236}">
                  <a16:creationId xmlns:a16="http://schemas.microsoft.com/office/drawing/2014/main" id="{7DE92406-3F65-4333-BAAA-A9A7B5AEE9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31">
              <a:extLst>
                <a:ext uri="{FF2B5EF4-FFF2-40B4-BE49-F238E27FC236}">
                  <a16:creationId xmlns:a16="http://schemas.microsoft.com/office/drawing/2014/main" id="{B8B0FFC4-D1BB-4BB9-A224-BB78BFD338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D581CC9-EC9E-43CB-B1F1-A036580D6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300" y="78051"/>
            <a:ext cx="9906000" cy="1117073"/>
          </a:xfrm>
        </p:spPr>
        <p:txBody>
          <a:bodyPr/>
          <a:lstStyle/>
          <a:p>
            <a:pPr algn="ctr"/>
            <a:r>
              <a:rPr lang="en-US" sz="4000" dirty="0"/>
              <a:t>Model options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1CD6F8-AE51-4CD6-A35D-DDFE16D5ED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06500" y="1383718"/>
            <a:ext cx="9840911" cy="4687336"/>
          </a:xfrm>
        </p:spPr>
        <p:txBody>
          <a:bodyPr anchor="t">
            <a:noAutofit/>
          </a:bodyPr>
          <a:lstStyle/>
          <a:p>
            <a:pPr>
              <a:lnSpc>
                <a:spcPct val="110000"/>
              </a:lnSpc>
            </a:pPr>
            <a:r>
              <a:rPr lang="en-US" sz="2000" b="1" dirty="0"/>
              <a:t>18.0 - 2018 Model</a:t>
            </a:r>
            <a:endParaRPr lang="en-US" sz="2000" dirty="0"/>
          </a:p>
          <a:p>
            <a:pPr lvl="1">
              <a:lnSpc>
                <a:spcPct val="110000"/>
              </a:lnSpc>
            </a:pPr>
            <a:r>
              <a:rPr lang="en-US" dirty="0"/>
              <a:t>the 2018 recommended model without any new data (16.0)</a:t>
            </a:r>
          </a:p>
          <a:p>
            <a:pPr>
              <a:lnSpc>
                <a:spcPct val="110000"/>
              </a:lnSpc>
            </a:pPr>
            <a:r>
              <a:rPr lang="en-US" sz="2000" b="1" dirty="0"/>
              <a:t>19.0 - 2019 Reference Model</a:t>
            </a:r>
            <a:endParaRPr lang="en-US" sz="2000" dirty="0"/>
          </a:p>
          <a:p>
            <a:pPr lvl="1">
              <a:lnSpc>
                <a:spcPct val="110000"/>
              </a:lnSpc>
            </a:pPr>
            <a:r>
              <a:rPr lang="en-US" dirty="0"/>
              <a:t>new data for 2019: NMFS trawl-survey and bycatch updates for groundfish</a:t>
            </a:r>
          </a:p>
          <a:p>
            <a:pPr>
              <a:lnSpc>
                <a:spcPct val="110000"/>
              </a:lnSpc>
            </a:pPr>
            <a:r>
              <a:rPr lang="en-US" sz="2000" b="1" dirty="0"/>
              <a:t>19.0a - 2019 Model - alt reference pts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 model 19.0 with alternative time frames for reference points and projections</a:t>
            </a:r>
          </a:p>
          <a:p>
            <a:pPr>
              <a:lnSpc>
                <a:spcPct val="110000"/>
              </a:lnSpc>
            </a:pPr>
            <a:r>
              <a:rPr lang="en-US" sz="2000" b="1" dirty="0"/>
              <a:t>19.1 - Fit survey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an exploratory scenario that’s the same as the reference model except the NMFS trawl survey is up-weighted by NMFS = 1</a:t>
            </a:r>
            <a:r>
              <a:rPr lang="en-US" i="1" dirty="0"/>
              <a:t>.</a:t>
            </a:r>
            <a:r>
              <a:rPr lang="en-US" dirty="0"/>
              <a:t>5 and the ADF&amp;G pot survey is up-weighted by ADFG = 2</a:t>
            </a:r>
          </a:p>
          <a:p>
            <a:pPr>
              <a:lnSpc>
                <a:spcPct val="110000"/>
              </a:lnSpc>
            </a:pPr>
            <a:r>
              <a:rPr lang="en-US" sz="2000" b="1" dirty="0"/>
              <a:t>19.2 - add CV pot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includes an estimated additional CV on the ADF&amp;G pot survey</a:t>
            </a:r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8DB4BB99-C854-45F9-BED1-63D15E3A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solidFill>
            <a:schemeClr val="tx2">
              <a:alpha val="45000"/>
            </a:schemeClr>
          </a:solidFill>
        </p:grpSpPr>
        <p:sp>
          <p:nvSpPr>
            <p:cNvPr id="90" name="Freeform 32">
              <a:extLst>
                <a:ext uri="{FF2B5EF4-FFF2-40B4-BE49-F238E27FC236}">
                  <a16:creationId xmlns:a16="http://schemas.microsoft.com/office/drawing/2014/main" id="{5D1CCC4C-284C-4BF6-97D9-D974674634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33">
              <a:extLst>
                <a:ext uri="{FF2B5EF4-FFF2-40B4-BE49-F238E27FC236}">
                  <a16:creationId xmlns:a16="http://schemas.microsoft.com/office/drawing/2014/main" id="{35D82D1B-EB09-4028-9107-D60B547C7B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4">
              <a:extLst>
                <a:ext uri="{FF2B5EF4-FFF2-40B4-BE49-F238E27FC236}">
                  <a16:creationId xmlns:a16="http://schemas.microsoft.com/office/drawing/2014/main" id="{1389EE93-8059-437E-8507-7557AD68FB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5">
              <a:extLst>
                <a:ext uri="{FF2B5EF4-FFF2-40B4-BE49-F238E27FC236}">
                  <a16:creationId xmlns:a16="http://schemas.microsoft.com/office/drawing/2014/main" id="{377C05DC-75FF-4426-A34F-DBF0C7E7BE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6">
              <a:extLst>
                <a:ext uri="{FF2B5EF4-FFF2-40B4-BE49-F238E27FC236}">
                  <a16:creationId xmlns:a16="http://schemas.microsoft.com/office/drawing/2014/main" id="{03D385C8-866D-437D-91B1-2E3ECDD88E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Freeform 37">
              <a:extLst>
                <a:ext uri="{FF2B5EF4-FFF2-40B4-BE49-F238E27FC236}">
                  <a16:creationId xmlns:a16="http://schemas.microsoft.com/office/drawing/2014/main" id="{3F649CBB-748F-4C79-A14F-C531C40B08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6" name="Freeform 38">
              <a:extLst>
                <a:ext uri="{FF2B5EF4-FFF2-40B4-BE49-F238E27FC236}">
                  <a16:creationId xmlns:a16="http://schemas.microsoft.com/office/drawing/2014/main" id="{7F4622C0-84AF-41F1-9128-FE73CADD36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9">
              <a:extLst>
                <a:ext uri="{FF2B5EF4-FFF2-40B4-BE49-F238E27FC236}">
                  <a16:creationId xmlns:a16="http://schemas.microsoft.com/office/drawing/2014/main" id="{CC6F29C1-A471-4CDE-8C21-E4B15C5EF4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40">
              <a:extLst>
                <a:ext uri="{FF2B5EF4-FFF2-40B4-BE49-F238E27FC236}">
                  <a16:creationId xmlns:a16="http://schemas.microsoft.com/office/drawing/2014/main" id="{67F5B7DA-86C7-4AE0-96B6-D7F5AA51E2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Rectangle 41">
              <a:extLst>
                <a:ext uri="{FF2B5EF4-FFF2-40B4-BE49-F238E27FC236}">
                  <a16:creationId xmlns:a16="http://schemas.microsoft.com/office/drawing/2014/main" id="{0FA481E3-0439-484A-AC9B-19D58B98E4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18006712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40E16-1AF2-40DB-814C-790555B74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4906" y="306059"/>
            <a:ext cx="9395927" cy="627797"/>
          </a:xfrm>
        </p:spPr>
        <p:txBody>
          <a:bodyPr>
            <a:normAutofit/>
          </a:bodyPr>
          <a:lstStyle/>
          <a:p>
            <a:r>
              <a:rPr lang="en-US" dirty="0"/>
              <a:t>Reference model – new data</a:t>
            </a:r>
          </a:p>
        </p:txBody>
      </p:sp>
      <p:pic>
        <p:nvPicPr>
          <p:cNvPr id="10" name="Picture 9" descr="A close up of a map&#10;&#10;Description automatically generated">
            <a:extLst>
              <a:ext uri="{FF2B5EF4-FFF2-40B4-BE49-F238E27FC236}">
                <a16:creationId xmlns:a16="http://schemas.microsoft.com/office/drawing/2014/main" id="{AE60F0B0-80A1-42B9-8214-DB00292623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7000"/>
            <a:ext cx="12192000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5240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light, traffic&#10;&#10;Description automatically generated">
            <a:extLst>
              <a:ext uri="{FF2B5EF4-FFF2-40B4-BE49-F238E27FC236}">
                <a16:creationId xmlns:a16="http://schemas.microsoft.com/office/drawing/2014/main" id="{A361AB57-6717-443B-B882-2A70C6F743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7264" y="362230"/>
            <a:ext cx="7231062" cy="5877252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30181574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068D0EE-C6C8-484A-AFB7-3602BA27F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DE5FB8C-CC3F-4C24-BF4F-1B5999DE6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close up of a map&#10;&#10;Description automatically generated">
            <a:extLst>
              <a:ext uri="{FF2B5EF4-FFF2-40B4-BE49-F238E27FC236}">
                <a16:creationId xmlns:a16="http://schemas.microsoft.com/office/drawing/2014/main" id="{C2B2BC81-4076-41D6-A355-3B3DC93EB7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40" y="643467"/>
            <a:ext cx="10027919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2858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C068D0EE-C6C8-484A-AFB7-3602BA27F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DE5FB8C-CC3F-4C24-BF4F-1B5999DE6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close up of a map&#10;&#10;Description automatically generated">
            <a:extLst>
              <a:ext uri="{FF2B5EF4-FFF2-40B4-BE49-F238E27FC236}">
                <a16:creationId xmlns:a16="http://schemas.microsoft.com/office/drawing/2014/main" id="{CE43CE0A-B0AB-44EB-91E6-4B0E559038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40" y="643467"/>
            <a:ext cx="10027919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9028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8000"/>
                <a:hueMod val="94000"/>
                <a:satMod val="148000"/>
                <a:lumMod val="150000"/>
              </a:schemeClr>
            </a:gs>
            <a:gs pos="100000">
              <a:schemeClr val="bg1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9B448F0-DA06-4165-AB5F-4330A20E0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92D83638-A467-411A-9C31-FE9A111CD8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576BCDF-119F-4EB5-83D7-ED823C93E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solidFill>
            <a:schemeClr val="tx2">
              <a:alpha val="45000"/>
            </a:schemeClr>
          </a:solidFill>
        </p:grpSpPr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43D63E8F-FD8A-4CE3-B7C9-3E9E2B66B5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D107D890-1831-46D8-90FB-F2FC0B2884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02440904-A4EC-4F72-8E22-AAF4D9DB5C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625E9C1F-1569-416B-A85C-FA14348722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3A186C77-43BF-4B1B-8170-48944F3057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FA8D72C1-8526-44B4-9333-5E0057ECC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790E4BA0-9C47-48B6-AA4A-8FC22DA95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FD051475-431F-4B9D-94C6-7B49A69582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82255D2F-85A1-4A19-8BC4-EB2715F36C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EBC3A004-9794-4EFA-83F0-989248797C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6EFD9FC3-E11A-44E3-BCAC-A07F3C601F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Line 16">
              <a:extLst>
                <a:ext uri="{FF2B5EF4-FFF2-40B4-BE49-F238E27FC236}">
                  <a16:creationId xmlns:a16="http://schemas.microsoft.com/office/drawing/2014/main" id="{AB6AB6F7-6592-4028-B349-1C0E53A29C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6C2415E6-F914-4C11-B48B-4910AA6CA6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2412013C-072A-489E-851A-CFEF91A9A6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9">
              <a:extLst>
                <a:ext uri="{FF2B5EF4-FFF2-40B4-BE49-F238E27FC236}">
                  <a16:creationId xmlns:a16="http://schemas.microsoft.com/office/drawing/2014/main" id="{DE93DF9F-296F-4DE4-8813-D8C04DE4CF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0">
              <a:extLst>
                <a:ext uri="{FF2B5EF4-FFF2-40B4-BE49-F238E27FC236}">
                  <a16:creationId xmlns:a16="http://schemas.microsoft.com/office/drawing/2014/main" id="{F440D966-5030-460C-9916-BF9B915421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Rectangle 21">
              <a:extLst>
                <a:ext uri="{FF2B5EF4-FFF2-40B4-BE49-F238E27FC236}">
                  <a16:creationId xmlns:a16="http://schemas.microsoft.com/office/drawing/2014/main" id="{1EFE245D-BA05-4F4D-A6E8-40739F48E7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id="{ED67811C-F735-441C-98A6-2517EC099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3">
              <a:extLst>
                <a:ext uri="{FF2B5EF4-FFF2-40B4-BE49-F238E27FC236}">
                  <a16:creationId xmlns:a16="http://schemas.microsoft.com/office/drawing/2014/main" id="{3070FC44-32F9-470F-A131-868F3F1DB7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4">
              <a:extLst>
                <a:ext uri="{FF2B5EF4-FFF2-40B4-BE49-F238E27FC236}">
                  <a16:creationId xmlns:a16="http://schemas.microsoft.com/office/drawing/2014/main" id="{95FB52C7-C779-4E3F-978C-4595FEF868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5">
              <a:extLst>
                <a:ext uri="{FF2B5EF4-FFF2-40B4-BE49-F238E27FC236}">
                  <a16:creationId xmlns:a16="http://schemas.microsoft.com/office/drawing/2014/main" id="{D4EB1759-62AC-4B24-9DC6-E4F8737E8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6">
              <a:extLst>
                <a:ext uri="{FF2B5EF4-FFF2-40B4-BE49-F238E27FC236}">
                  <a16:creationId xmlns:a16="http://schemas.microsoft.com/office/drawing/2014/main" id="{7BF6FB39-864B-4F58-86E8-790E16FB3C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7">
              <a:extLst>
                <a:ext uri="{FF2B5EF4-FFF2-40B4-BE49-F238E27FC236}">
                  <a16:creationId xmlns:a16="http://schemas.microsoft.com/office/drawing/2014/main" id="{5FE4FA46-B51C-43DA-87FC-2644ED117A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8">
              <a:extLst>
                <a:ext uri="{FF2B5EF4-FFF2-40B4-BE49-F238E27FC236}">
                  <a16:creationId xmlns:a16="http://schemas.microsoft.com/office/drawing/2014/main" id="{25DD1322-2D3A-4E7B-B23B-B4F96E02C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9">
              <a:extLst>
                <a:ext uri="{FF2B5EF4-FFF2-40B4-BE49-F238E27FC236}">
                  <a16:creationId xmlns:a16="http://schemas.microsoft.com/office/drawing/2014/main" id="{6E4FFBEB-52BB-494D-AD99-A0F072AB6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0">
              <a:extLst>
                <a:ext uri="{FF2B5EF4-FFF2-40B4-BE49-F238E27FC236}">
                  <a16:creationId xmlns:a16="http://schemas.microsoft.com/office/drawing/2014/main" id="{7DE92406-3F65-4333-BAAA-A9A7B5AEE9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1">
              <a:extLst>
                <a:ext uri="{FF2B5EF4-FFF2-40B4-BE49-F238E27FC236}">
                  <a16:creationId xmlns:a16="http://schemas.microsoft.com/office/drawing/2014/main" id="{B8B0FFC4-D1BB-4BB9-A224-BB78BFD338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D581CC9-EC9E-43CB-B1F1-A036580D6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206" y="149602"/>
            <a:ext cx="9906000" cy="1117073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Model options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1CD6F8-AE51-4CD6-A35D-DDFE16D5ED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79510" y="1416276"/>
            <a:ext cx="9840911" cy="3541714"/>
          </a:xfrm>
        </p:spPr>
        <p:txBody>
          <a:bodyPr anchor="t">
            <a:noAutofit/>
          </a:bodyPr>
          <a:lstStyle/>
          <a:p>
            <a:pPr>
              <a:lnSpc>
                <a:spcPct val="110000"/>
              </a:lnSpc>
            </a:pPr>
            <a:r>
              <a:rPr lang="en-US" sz="2000" b="1" dirty="0"/>
              <a:t>18.0 - 2018 Model</a:t>
            </a:r>
            <a:endParaRPr lang="en-US" sz="2000" dirty="0"/>
          </a:p>
          <a:p>
            <a:pPr lvl="1">
              <a:lnSpc>
                <a:spcPct val="110000"/>
              </a:lnSpc>
            </a:pPr>
            <a:r>
              <a:rPr lang="en-US" dirty="0"/>
              <a:t>the 2018 recommended model without any new data (16.0)</a:t>
            </a:r>
          </a:p>
          <a:p>
            <a:pPr>
              <a:lnSpc>
                <a:spcPct val="110000"/>
              </a:lnSpc>
            </a:pPr>
            <a:r>
              <a:rPr lang="en-US" sz="2000" b="1" dirty="0"/>
              <a:t>19.0 - 2019 Reference Model</a:t>
            </a:r>
            <a:endParaRPr lang="en-US" sz="2000" dirty="0"/>
          </a:p>
          <a:p>
            <a:pPr lvl="1">
              <a:lnSpc>
                <a:spcPct val="110000"/>
              </a:lnSpc>
            </a:pPr>
            <a:r>
              <a:rPr lang="en-US" dirty="0"/>
              <a:t>new data for 2019: NMFS trawl-survey and bycatch updates for groundfish</a:t>
            </a:r>
          </a:p>
          <a:p>
            <a:pPr>
              <a:lnSpc>
                <a:spcPct val="110000"/>
              </a:lnSpc>
            </a:pPr>
            <a:r>
              <a:rPr lang="en-US" sz="2000" b="1" dirty="0"/>
              <a:t>19.0a - 2019 Model - alt reference pts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 model 19.0 with alternative time frames for reference points and projections</a:t>
            </a:r>
          </a:p>
          <a:p>
            <a:pPr>
              <a:lnSpc>
                <a:spcPct val="110000"/>
              </a:lnSpc>
            </a:pPr>
            <a:r>
              <a:rPr lang="en-US" sz="2000" b="1" dirty="0"/>
              <a:t>19.1 - Fit survey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an exploratory scenario that’s the same as the reference model except the NMFS trawl survey is up-weighted by NMFS = 1</a:t>
            </a:r>
            <a:r>
              <a:rPr lang="en-US" i="1" dirty="0"/>
              <a:t>.</a:t>
            </a:r>
            <a:r>
              <a:rPr lang="en-US" dirty="0"/>
              <a:t>5 and the ADF&amp;G pot survey is up-weighted by ADFG = 2</a:t>
            </a:r>
          </a:p>
          <a:p>
            <a:pPr>
              <a:lnSpc>
                <a:spcPct val="110000"/>
              </a:lnSpc>
            </a:pPr>
            <a:r>
              <a:rPr lang="en-US" sz="2000" b="1" dirty="0"/>
              <a:t>19.2 - add CV pot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includes an estimated additional CV on the ADF&amp;G pot survey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DB4BB99-C854-45F9-BED1-63D15E3A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solidFill>
            <a:schemeClr val="tx2">
              <a:alpha val="45000"/>
            </a:schemeClr>
          </a:solidFill>
        </p:grpSpPr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id="{5D1CCC4C-284C-4BF6-97D9-D974674634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3">
              <a:extLst>
                <a:ext uri="{FF2B5EF4-FFF2-40B4-BE49-F238E27FC236}">
                  <a16:creationId xmlns:a16="http://schemas.microsoft.com/office/drawing/2014/main" id="{35D82D1B-EB09-4028-9107-D60B547C7B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id="{1389EE93-8059-437E-8507-7557AD68FB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id="{377C05DC-75FF-4426-A34F-DBF0C7E7BE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id="{03D385C8-866D-437D-91B1-2E3ECDD88E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id="{3F649CBB-748F-4C79-A14F-C531C40B08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id="{7F4622C0-84AF-41F1-9128-FE73CADD36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39">
              <a:extLst>
                <a:ext uri="{FF2B5EF4-FFF2-40B4-BE49-F238E27FC236}">
                  <a16:creationId xmlns:a16="http://schemas.microsoft.com/office/drawing/2014/main" id="{CC6F29C1-A471-4CDE-8C21-E4B15C5EF4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0">
              <a:extLst>
                <a:ext uri="{FF2B5EF4-FFF2-40B4-BE49-F238E27FC236}">
                  <a16:creationId xmlns:a16="http://schemas.microsoft.com/office/drawing/2014/main" id="{67F5B7DA-86C7-4AE0-96B6-D7F5AA51E2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Rectangle 41">
              <a:extLst>
                <a:ext uri="{FF2B5EF4-FFF2-40B4-BE49-F238E27FC236}">
                  <a16:creationId xmlns:a16="http://schemas.microsoft.com/office/drawing/2014/main" id="{0FA481E3-0439-484A-AC9B-19D58B98E4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26200868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068D0EE-C6C8-484A-AFB7-3602BA27F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E5FB8C-CC3F-4C24-BF4F-1B5999DE6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close up of a map&#10;&#10;Description automatically generated">
            <a:extLst>
              <a:ext uri="{FF2B5EF4-FFF2-40B4-BE49-F238E27FC236}">
                <a16:creationId xmlns:a16="http://schemas.microsoft.com/office/drawing/2014/main" id="{959842C3-F4D5-45F7-BF57-D86E67EF99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157111"/>
            <a:ext cx="10905066" cy="4543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262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068D0EE-C6C8-484A-AFB7-3602BA27F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E5FB8C-CC3F-4C24-BF4F-1B5999DE6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id="{AEDECB7F-7B96-43C7-85D9-8451C6E030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40" y="643467"/>
            <a:ext cx="10027919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4163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068D0EE-C6C8-484A-AFB7-3602BA27F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E5FB8C-CC3F-4C24-BF4F-1B5999DE6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id="{A4BB81FF-C862-4A19-9183-5F2779CCC2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40" y="643467"/>
            <a:ext cx="10027919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5443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8" name="Rectangle 57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0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Rectangle 61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4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F8A99C1-E721-45F9-8BB9-2F7F5681E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</a:rPr>
              <a:t>Add CV Pot survey	</a:t>
            </a:r>
          </a:p>
        </p:txBody>
      </p:sp>
      <p:sp>
        <p:nvSpPr>
          <p:cNvPr id="55" name="Content Placeholder 54">
            <a:extLst>
              <a:ext uri="{FF2B5EF4-FFF2-40B4-BE49-F238E27FC236}">
                <a16:creationId xmlns:a16="http://schemas.microsoft.com/office/drawing/2014/main" id="{882B9A8E-2B93-42B0-A164-84FB8EEF46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20" y="2249487"/>
            <a:ext cx="2862444" cy="3957302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FFFF"/>
                </a:solidFill>
              </a:rPr>
              <a:t>Large estimated additional CV</a:t>
            </a:r>
          </a:p>
          <a:p>
            <a:r>
              <a:rPr lang="en-US" sz="2800" dirty="0">
                <a:solidFill>
                  <a:srgbClr val="FFFFFF"/>
                </a:solidFill>
              </a:rPr>
              <a:t>Flexibility in survey fit 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8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1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79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84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5" name="Content Placeholder 4" descr="A close up of a map&#10;&#10;Description automatically generated">
            <a:extLst>
              <a:ext uri="{FF2B5EF4-FFF2-40B4-BE49-F238E27FC236}">
                <a16:creationId xmlns:a16="http://schemas.microsoft.com/office/drawing/2014/main" id="{4C69AFA7-A509-4B14-A6E7-D5A9E677A2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193" y="1244188"/>
            <a:ext cx="7890301" cy="438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800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068D0EE-C6C8-484A-AFB7-3602BA27F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DE5FB8C-CC3F-4C24-BF4F-1B5999DE6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B28A5F-8F42-43AE-9FED-0A33DF4C7D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40" y="643467"/>
            <a:ext cx="10027919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4111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068D0EE-C6C8-484A-AFB7-3602BA27F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DE5FB8C-CC3F-4C24-BF4F-1B5999DE6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close up of a map&#10;&#10;Description automatically generated">
            <a:extLst>
              <a:ext uri="{FF2B5EF4-FFF2-40B4-BE49-F238E27FC236}">
                <a16:creationId xmlns:a16="http://schemas.microsoft.com/office/drawing/2014/main" id="{EE285083-FDBA-400C-A88D-107859AEB8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40" y="643467"/>
            <a:ext cx="10027919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9042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068D0EE-C6C8-484A-AFB7-3602BA27F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DE5FB8C-CC3F-4C24-BF4F-1B5999DE6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close up of a map&#10;&#10;Description automatically generated">
            <a:extLst>
              <a:ext uri="{FF2B5EF4-FFF2-40B4-BE49-F238E27FC236}">
                <a16:creationId xmlns:a16="http://schemas.microsoft.com/office/drawing/2014/main" id="{494520EC-61D3-4256-8691-DDE2C41A13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40" y="643467"/>
            <a:ext cx="10027919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1085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068D0EE-C6C8-484A-AFB7-3602BA27F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E5FB8C-CC3F-4C24-BF4F-1B5999DE6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id="{0274D1B2-E3F1-4FB1-8D55-9BD9D3B21D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593" y="643467"/>
            <a:ext cx="9470813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5364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068D0EE-C6C8-484A-AFB7-3602BA27F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DE5FB8C-CC3F-4C24-BF4F-1B5999DE6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0C938528-7466-4E02-9E93-2D250424C1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147" y="643467"/>
            <a:ext cx="8913705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0321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C068D0EE-C6C8-484A-AFB7-3602BA27F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DE5FB8C-CC3F-4C24-BF4F-1B5999DE6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356A6745-5FE6-4047-8B65-684DC3D670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593" y="643467"/>
            <a:ext cx="9470813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0422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2007AD-81AD-4696-BF11-DD3F0AE756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874" y="989815"/>
            <a:ext cx="9916251" cy="510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708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4758BE-F3DF-4E8F-98A8-0865DF7A88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4049"/>
            <a:ext cx="12192000" cy="25268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41C91AE-DA4B-4AFD-84D2-E6E0D8045055}"/>
              </a:ext>
            </a:extLst>
          </p:cNvPr>
          <p:cNvSpPr txBox="1"/>
          <p:nvPr/>
        </p:nvSpPr>
        <p:spPr>
          <a:xfrm>
            <a:off x="876694" y="3466707"/>
            <a:ext cx="105014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Recommend reference model for OFL/ABC for this coming year.</a:t>
            </a:r>
          </a:p>
          <a:p>
            <a:pPr marL="342900" indent="-342900">
              <a:buFontTx/>
              <a:buChar char="-"/>
            </a:pPr>
            <a:r>
              <a:rPr lang="en-US" sz="2400" dirty="0"/>
              <a:t>Consistency between assessment model and rebuilding plan </a:t>
            </a:r>
          </a:p>
          <a:p>
            <a:pPr marL="342900" indent="-342900">
              <a:buFontTx/>
              <a:buChar char="-"/>
            </a:pPr>
            <a:r>
              <a:rPr lang="en-US" sz="2400" dirty="0"/>
              <a:t>Subjectivity of survey weighting </a:t>
            </a:r>
          </a:p>
          <a:p>
            <a:endParaRPr lang="en-US" sz="2400" dirty="0"/>
          </a:p>
          <a:p>
            <a:r>
              <a:rPr lang="en-US" sz="2400" dirty="0"/>
              <a:t>Concerns:</a:t>
            </a:r>
          </a:p>
          <a:p>
            <a:pPr marL="342900" indent="-342900">
              <a:buFontTx/>
              <a:buChar char="-"/>
            </a:pPr>
            <a:r>
              <a:rPr lang="en-US" sz="2400" dirty="0"/>
              <a:t>Overall fit to the survey data in recent years</a:t>
            </a:r>
          </a:p>
          <a:p>
            <a:pPr marL="342900" indent="-342900">
              <a:buFontTx/>
              <a:buChar char="-"/>
            </a:pPr>
            <a:r>
              <a:rPr lang="en-US" sz="2400" dirty="0"/>
              <a:t>Reconciling pot and trawl survey trajectory differences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813357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38DA6BF-3D59-421F-AB5C-52909A530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362" y="1571513"/>
            <a:ext cx="10711276" cy="3591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6799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2">
            <a:extLst>
              <a:ext uri="{FF2B5EF4-FFF2-40B4-BE49-F238E27FC236}">
                <a16:creationId xmlns:a16="http://schemas.microsoft.com/office/drawing/2014/main" id="{5FF7B57D-FF7B-48B3-9F60-9BCEEECF9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8" name="Group 15">
            <a:extLst>
              <a:ext uri="{FF2B5EF4-FFF2-40B4-BE49-F238E27FC236}">
                <a16:creationId xmlns:a16="http://schemas.microsoft.com/office/drawing/2014/main" id="{EB95AFDF-FA7D-4311-9C65-6D507D92F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60" name="Group 16">
              <a:extLst>
                <a:ext uri="{FF2B5EF4-FFF2-40B4-BE49-F238E27FC236}">
                  <a16:creationId xmlns:a16="http://schemas.microsoft.com/office/drawing/2014/main" id="{9A5CCD98-20C1-4404-B788-FDA92F8A44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62" name="Rectangle 5">
                <a:extLst>
                  <a:ext uri="{FF2B5EF4-FFF2-40B4-BE49-F238E27FC236}">
                    <a16:creationId xmlns:a16="http://schemas.microsoft.com/office/drawing/2014/main" id="{C1424C76-B5C3-468E-86FA-8D9B269053D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64" name="Freeform 6">
                <a:extLst>
                  <a:ext uri="{FF2B5EF4-FFF2-40B4-BE49-F238E27FC236}">
                    <a16:creationId xmlns:a16="http://schemas.microsoft.com/office/drawing/2014/main" id="{B3922267-72C9-403B-A6DE-7D0A43D554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93" name="Freeform 7">
                <a:extLst>
                  <a:ext uri="{FF2B5EF4-FFF2-40B4-BE49-F238E27FC236}">
                    <a16:creationId xmlns:a16="http://schemas.microsoft.com/office/drawing/2014/main" id="{7276DB68-2E8D-4723-852B-7476DD38FED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94" name="Freeform 8">
                <a:extLst>
                  <a:ext uri="{FF2B5EF4-FFF2-40B4-BE49-F238E27FC236}">
                    <a16:creationId xmlns:a16="http://schemas.microsoft.com/office/drawing/2014/main" id="{0A155711-4993-4D1E-89EA-A397C164F0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95" name="Freeform 9">
                <a:extLst>
                  <a:ext uri="{FF2B5EF4-FFF2-40B4-BE49-F238E27FC236}">
                    <a16:creationId xmlns:a16="http://schemas.microsoft.com/office/drawing/2014/main" id="{2AB42136-2551-4CAA-857F-65FA3247B49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96" name="Freeform 10">
                <a:extLst>
                  <a:ext uri="{FF2B5EF4-FFF2-40B4-BE49-F238E27FC236}">
                    <a16:creationId xmlns:a16="http://schemas.microsoft.com/office/drawing/2014/main" id="{7C2ADEA1-EA3E-4C0E-A28E-460092F7FF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97" name="Freeform 11">
                <a:extLst>
                  <a:ext uri="{FF2B5EF4-FFF2-40B4-BE49-F238E27FC236}">
                    <a16:creationId xmlns:a16="http://schemas.microsoft.com/office/drawing/2014/main" id="{B04584B3-081C-4286-A840-AB5B16B10A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98" name="Freeform 12">
                <a:extLst>
                  <a:ext uri="{FF2B5EF4-FFF2-40B4-BE49-F238E27FC236}">
                    <a16:creationId xmlns:a16="http://schemas.microsoft.com/office/drawing/2014/main" id="{3AB388FD-C246-4936-A041-E0413A13298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99" name="Freeform 13">
                <a:extLst>
                  <a:ext uri="{FF2B5EF4-FFF2-40B4-BE49-F238E27FC236}">
                    <a16:creationId xmlns:a16="http://schemas.microsoft.com/office/drawing/2014/main" id="{57692343-2D12-4F57-836C-945D407B68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14">
                <a:extLst>
                  <a:ext uri="{FF2B5EF4-FFF2-40B4-BE49-F238E27FC236}">
                    <a16:creationId xmlns:a16="http://schemas.microsoft.com/office/drawing/2014/main" id="{062EE710-0210-4840-8698-E0DF1C61700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15">
                <a:extLst>
                  <a:ext uri="{FF2B5EF4-FFF2-40B4-BE49-F238E27FC236}">
                    <a16:creationId xmlns:a16="http://schemas.microsoft.com/office/drawing/2014/main" id="{161892F4-6071-40CD-8E18-CDEE0C91B58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Line 16">
                <a:extLst>
                  <a:ext uri="{FF2B5EF4-FFF2-40B4-BE49-F238E27FC236}">
                    <a16:creationId xmlns:a16="http://schemas.microsoft.com/office/drawing/2014/main" id="{3E6BBE44-8D88-407D-B1C6-10C89DD6173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41" name="Freeform 17">
                <a:extLst>
                  <a:ext uri="{FF2B5EF4-FFF2-40B4-BE49-F238E27FC236}">
                    <a16:creationId xmlns:a16="http://schemas.microsoft.com/office/drawing/2014/main" id="{1E90AE6E-328E-4730-825C-B5130F5CFC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00" name="Freeform 18">
                <a:extLst>
                  <a:ext uri="{FF2B5EF4-FFF2-40B4-BE49-F238E27FC236}">
                    <a16:creationId xmlns:a16="http://schemas.microsoft.com/office/drawing/2014/main" id="{24EC969F-6E4A-4163-ABDA-4674429A3DC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01" name="Freeform 19">
                <a:extLst>
                  <a:ext uri="{FF2B5EF4-FFF2-40B4-BE49-F238E27FC236}">
                    <a16:creationId xmlns:a16="http://schemas.microsoft.com/office/drawing/2014/main" id="{1B735C94-B049-42C6-9DEF-5DB70D58CE4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02" name="Freeform 20">
                <a:extLst>
                  <a:ext uri="{FF2B5EF4-FFF2-40B4-BE49-F238E27FC236}">
                    <a16:creationId xmlns:a16="http://schemas.microsoft.com/office/drawing/2014/main" id="{051C02E6-1954-478B-AEAE-BF8F36BE941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03" name="Rectangle 21">
                <a:extLst>
                  <a:ext uri="{FF2B5EF4-FFF2-40B4-BE49-F238E27FC236}">
                    <a16:creationId xmlns:a16="http://schemas.microsoft.com/office/drawing/2014/main" id="{6710B1C0-310A-48D0-B824-459D9AFC2FB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104" name="Freeform 22">
                <a:extLst>
                  <a:ext uri="{FF2B5EF4-FFF2-40B4-BE49-F238E27FC236}">
                    <a16:creationId xmlns:a16="http://schemas.microsoft.com/office/drawing/2014/main" id="{1204A606-D9A6-4DC6-9F0E-D516EA1EB95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05" name="Freeform 23">
                <a:extLst>
                  <a:ext uri="{FF2B5EF4-FFF2-40B4-BE49-F238E27FC236}">
                    <a16:creationId xmlns:a16="http://schemas.microsoft.com/office/drawing/2014/main" id="{EE569555-0243-4979-A537-C9B4AFD5F25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06" name="Freeform 24">
                <a:extLst>
                  <a:ext uri="{FF2B5EF4-FFF2-40B4-BE49-F238E27FC236}">
                    <a16:creationId xmlns:a16="http://schemas.microsoft.com/office/drawing/2014/main" id="{D52A977D-4993-48AF-A792-F2DE0963914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07" name="Freeform 25">
                <a:extLst>
                  <a:ext uri="{FF2B5EF4-FFF2-40B4-BE49-F238E27FC236}">
                    <a16:creationId xmlns:a16="http://schemas.microsoft.com/office/drawing/2014/main" id="{93CFF2DC-E52E-4D99-97D5-B0D7B792E5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08" name="Freeform 26">
                <a:extLst>
                  <a:ext uri="{FF2B5EF4-FFF2-40B4-BE49-F238E27FC236}">
                    <a16:creationId xmlns:a16="http://schemas.microsoft.com/office/drawing/2014/main" id="{5E175372-AF09-42A7-B3D0-226C8348917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09" name="Freeform 27">
                <a:extLst>
                  <a:ext uri="{FF2B5EF4-FFF2-40B4-BE49-F238E27FC236}">
                    <a16:creationId xmlns:a16="http://schemas.microsoft.com/office/drawing/2014/main" id="{ABF20BA9-F4B2-49EA-A573-578B189774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52" name="Freeform 28">
                <a:extLst>
                  <a:ext uri="{FF2B5EF4-FFF2-40B4-BE49-F238E27FC236}">
                    <a16:creationId xmlns:a16="http://schemas.microsoft.com/office/drawing/2014/main" id="{AA3A7A4B-C811-4E23-8BFD-5823A032DA3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53" name="Freeform 29">
                <a:extLst>
                  <a:ext uri="{FF2B5EF4-FFF2-40B4-BE49-F238E27FC236}">
                    <a16:creationId xmlns:a16="http://schemas.microsoft.com/office/drawing/2014/main" id="{47537781-F057-4B97-AD8F-12FE9BE599A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54" name="Freeform 30">
                <a:extLst>
                  <a:ext uri="{FF2B5EF4-FFF2-40B4-BE49-F238E27FC236}">
                    <a16:creationId xmlns:a16="http://schemas.microsoft.com/office/drawing/2014/main" id="{078883C7-EB52-4BB7-A9A7-F8C046A8331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55" name="Freeform 31">
                <a:extLst>
                  <a:ext uri="{FF2B5EF4-FFF2-40B4-BE49-F238E27FC236}">
                    <a16:creationId xmlns:a16="http://schemas.microsoft.com/office/drawing/2014/main" id="{63CCBBF8-5972-4ED3-AB5B-46DC425B17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10" name="Group 17">
              <a:extLst>
                <a:ext uri="{FF2B5EF4-FFF2-40B4-BE49-F238E27FC236}">
                  <a16:creationId xmlns:a16="http://schemas.microsoft.com/office/drawing/2014/main" id="{A8C19883-37FB-437C-A3AA-89AA6239D3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1" name="Freeform 32">
                <a:extLst>
                  <a:ext uri="{FF2B5EF4-FFF2-40B4-BE49-F238E27FC236}">
                    <a16:creationId xmlns:a16="http://schemas.microsoft.com/office/drawing/2014/main" id="{AF1753DD-4CEF-45EC-B952-90EA8895D7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12" name="Freeform 33">
                <a:extLst>
                  <a:ext uri="{FF2B5EF4-FFF2-40B4-BE49-F238E27FC236}">
                    <a16:creationId xmlns:a16="http://schemas.microsoft.com/office/drawing/2014/main" id="{5B9356DB-C1BE-4D76-8FA7-4FBAA12D1D3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13" name="Freeform 34">
                <a:extLst>
                  <a:ext uri="{FF2B5EF4-FFF2-40B4-BE49-F238E27FC236}">
                    <a16:creationId xmlns:a16="http://schemas.microsoft.com/office/drawing/2014/main" id="{C4F59561-572D-42BA-A6FD-F3AFA1A394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14" name="Freeform 35">
                <a:extLst>
                  <a:ext uri="{FF2B5EF4-FFF2-40B4-BE49-F238E27FC236}">
                    <a16:creationId xmlns:a16="http://schemas.microsoft.com/office/drawing/2014/main" id="{BB7A51A1-D509-4494-BAE2-1B96CAD4DB3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15" name="Freeform 36">
                <a:extLst>
                  <a:ext uri="{FF2B5EF4-FFF2-40B4-BE49-F238E27FC236}">
                    <a16:creationId xmlns:a16="http://schemas.microsoft.com/office/drawing/2014/main" id="{D3FE0B5A-55DE-4E56-8E9B-B92D1DB9A89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16" name="Freeform 37">
                <a:extLst>
                  <a:ext uri="{FF2B5EF4-FFF2-40B4-BE49-F238E27FC236}">
                    <a16:creationId xmlns:a16="http://schemas.microsoft.com/office/drawing/2014/main" id="{F125661C-3A0E-4B6E-B2AB-1B08C89251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17" name="Freeform 38">
                <a:extLst>
                  <a:ext uri="{FF2B5EF4-FFF2-40B4-BE49-F238E27FC236}">
                    <a16:creationId xmlns:a16="http://schemas.microsoft.com/office/drawing/2014/main" id="{39304006-EE77-438A-A0D1-537322356C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18" name="Freeform 39">
                <a:extLst>
                  <a:ext uri="{FF2B5EF4-FFF2-40B4-BE49-F238E27FC236}">
                    <a16:creationId xmlns:a16="http://schemas.microsoft.com/office/drawing/2014/main" id="{C6031DEB-4109-4049-82CF-DD06483A2CA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19" name="Freeform 40">
                <a:extLst>
                  <a:ext uri="{FF2B5EF4-FFF2-40B4-BE49-F238E27FC236}">
                    <a16:creationId xmlns:a16="http://schemas.microsoft.com/office/drawing/2014/main" id="{65FC2657-18D6-4490-88D6-32E6B1C6FB1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0" name="Rectangle 41">
                <a:extLst>
                  <a:ext uri="{FF2B5EF4-FFF2-40B4-BE49-F238E27FC236}">
                    <a16:creationId xmlns:a16="http://schemas.microsoft.com/office/drawing/2014/main" id="{20BEA03B-3EAD-4FA2-BC9D-25A14D635C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 useBgFill="1">
        <p:nvSpPr>
          <p:cNvPr id="57" name="Rectangle 56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9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Rectangle 60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0F49CD-1F29-4DCB-9D65-9C74B83A9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Reference point time frame?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5B91D1-8853-4F1E-BBCB-9A5E20BBA6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6743" y="2249487"/>
            <a:ext cx="3108018" cy="3957302"/>
          </a:xfrm>
        </p:spPr>
        <p:txBody>
          <a:bodyPr vert="horz" lIns="91440" tIns="45720" rIns="91440" bIns="45720" rtlCol="0">
            <a:noAutofit/>
          </a:bodyPr>
          <a:lstStyle/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FFFF"/>
                </a:solidFill>
              </a:rPr>
              <a:t>Both STARS and breakpoint analysis suggest a break in recruitment in 1996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FFFF"/>
                </a:solidFill>
              </a:rPr>
              <a:t>Responds to current regime and sets realistic expectations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FFFF"/>
                </a:solidFill>
              </a:rPr>
              <a:t>Concerns:</a:t>
            </a:r>
          </a:p>
          <a:p>
            <a:pPr marL="800100" lvl="1" indent="-2286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FFFF"/>
                </a:solidFill>
              </a:rPr>
              <a:t>Both methods are based on model output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800" dirty="0">
              <a:solidFill>
                <a:srgbClr val="FFFFFF"/>
              </a:solidFill>
            </a:endParaRP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6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7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8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1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78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83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9" name="Content Placeholder 8" descr="A close up of a map&#10;&#10;Description automatically generated">
            <a:extLst>
              <a:ext uri="{FF2B5EF4-FFF2-40B4-BE49-F238E27FC236}">
                <a16:creationId xmlns:a16="http://schemas.microsoft.com/office/drawing/2014/main" id="{F1C2960E-0DFA-4A79-81D6-2A6279BDBB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863" y="643467"/>
            <a:ext cx="6679874" cy="556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7908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AB082-46BE-47F9-A79A-A46453838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points	/ 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08FA56-1B91-428E-9A42-D9C0C3E14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Most probably assumption on regime / expectations of the stock?</a:t>
            </a:r>
          </a:p>
          <a:p>
            <a:r>
              <a:rPr lang="en-US" dirty="0"/>
              <a:t>Change B</a:t>
            </a:r>
            <a:r>
              <a:rPr lang="en-US" baseline="-25000" dirty="0"/>
              <a:t>MSY</a:t>
            </a:r>
            <a:r>
              <a:rPr lang="en-US" dirty="0"/>
              <a:t> proxy years?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Recommendations:</a:t>
            </a:r>
          </a:p>
          <a:p>
            <a:r>
              <a:rPr lang="en-US" dirty="0"/>
              <a:t>Future work on model fit to surveys </a:t>
            </a:r>
          </a:p>
          <a:p>
            <a:r>
              <a:rPr lang="en-US" dirty="0"/>
              <a:t>Research priority on relationship between the two surveys / spatial extent of the stock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4516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map&#10;&#10;Description automatically generated">
            <a:extLst>
              <a:ext uri="{FF2B5EF4-FFF2-40B4-BE49-F238E27FC236}">
                <a16:creationId xmlns:a16="http://schemas.microsoft.com/office/drawing/2014/main" id="{D9A8775A-F765-4A68-8115-6968DC2AC0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451" y="974208"/>
            <a:ext cx="10027919" cy="5571066"/>
          </a:xfrm>
          <a:prstGeom prst="rect">
            <a:avLst/>
          </a:prstGeom>
        </p:spPr>
      </p:pic>
      <p:sp>
        <p:nvSpPr>
          <p:cNvPr id="14" name="Title 13">
            <a:extLst>
              <a:ext uri="{FF2B5EF4-FFF2-40B4-BE49-F238E27FC236}">
                <a16:creationId xmlns:a16="http://schemas.microsoft.com/office/drawing/2014/main" id="{CFBF4388-2748-415A-99BC-83788A733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451" y="50079"/>
            <a:ext cx="9905998" cy="1054787"/>
          </a:xfrm>
        </p:spPr>
        <p:txBody>
          <a:bodyPr/>
          <a:lstStyle/>
          <a:p>
            <a:r>
              <a:rPr lang="en-US" dirty="0"/>
              <a:t>Fishing Mortality</a:t>
            </a:r>
          </a:p>
        </p:txBody>
      </p:sp>
    </p:spTree>
    <p:extLst>
      <p:ext uri="{BB962C8B-B14F-4D97-AF65-F5344CB8AC3E}">
        <p14:creationId xmlns:p14="http://schemas.microsoft.com/office/powerpoint/2010/main" val="21719270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A070EAD-1DCD-4F3D-BA84-799B891A0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C972D8-E6EE-4101-A22E-1704108A42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8960" y="1122363"/>
            <a:ext cx="7559039" cy="3027360"/>
          </a:xfrm>
        </p:spPr>
        <p:txBody>
          <a:bodyPr>
            <a:normAutofit/>
          </a:bodyPr>
          <a:lstStyle/>
          <a:p>
            <a:r>
              <a:rPr lang="en-US" sz="5400"/>
              <a:t>Rebuilding projections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72DD81-8BF8-427C-93DA-11DD8CD4A9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28010" y="4149724"/>
            <a:ext cx="7539989" cy="1108075"/>
          </a:xfrm>
        </p:spPr>
        <p:txBody>
          <a:bodyPr>
            <a:normAutofit/>
          </a:bodyPr>
          <a:lstStyle/>
          <a:p>
            <a:endParaRPr lang="en-US" sz="2400">
              <a:solidFill>
                <a:schemeClr val="tx1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E471E13-6104-4637-8A8F-B545529B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>
                  <a:alpha val="60000"/>
                </a:schemeClr>
              </a:gs>
              <a:gs pos="100000">
                <a:schemeClr val="bg2">
                  <a:lumMod val="60000"/>
                  <a:lumOff val="40000"/>
                  <a:alpha val="80000"/>
                </a:schemeClr>
              </a:gs>
            </a:gsLst>
            <a:lin ang="5400000" scaled="0"/>
            <a:tileRect/>
          </a:gradFill>
        </p:grpSpPr>
        <p:sp>
          <p:nvSpPr>
            <p:cNvPr id="11" name="Rectangle 5">
              <a:extLst>
                <a:ext uri="{FF2B5EF4-FFF2-40B4-BE49-F238E27FC236}">
                  <a16:creationId xmlns:a16="http://schemas.microsoft.com/office/drawing/2014/main" id="{802F412D-6781-427D-AB79-09FD610CCE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8471B962-D824-43CE-B5DD-704B305B28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ED60EBD3-FA75-460B-AFBD-3F234A0CAA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Rectangle 8">
              <a:extLst>
                <a:ext uri="{FF2B5EF4-FFF2-40B4-BE49-F238E27FC236}">
                  <a16:creationId xmlns:a16="http://schemas.microsoft.com/office/drawing/2014/main" id="{D0791244-FBF2-49D9-BDBC-E2E58C86B4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EE4C4B1-195C-40F5-A78F-2EB7ED6E6F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22766AF8-3850-41E4-80D0-321D9A13D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834F8EE-AB04-42FE-AE7B-3E9C6ACA0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C86BB534-4617-4275-908E-357CF2246C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B6DEB58B-8D28-4BE9-9CA9-F4B3A083BC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25A772BC-4720-4EC2-AD61-A7B74E915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60D6B27E-FAC5-4267-80A9-DE4D2E02B8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1F39FA83-D8C8-4CE3-9C62-10375FD041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E09B4CF3-A51F-4787-81FE-F5C79BA426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6695CB35-74E4-43C0-89F5-9FDA59B3A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945450CE-FB13-4C46-825F-5BB191703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E80AA0B2-7FE7-4B75-AC25-E0F6C0FE45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2E81F7C1-AD8F-41A0-91A8-E05F66CB0E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F4E8A538-9FFA-4C76-BCE2-D54F56A115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3C412824-3CBA-4E74-B2FD-936EA70486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E28DC1F0-74FF-4D97-BD4D-FD42DE4AC6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77CEC4FA-6FD3-4ABF-BF98-94E7947A55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D4E61DA7-BFA9-48AF-BD6F-EBB15C2359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57164D6A-1DD9-43AE-878F-A413DC26FB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4949EBA6-53D9-4F2D-91DB-EA7AE260F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0AFEA5FA-F759-441C-A0BC-7EDC79A672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5B913AE0-5DC8-4244-8C26-ED97F834E3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A87DB58A-25D2-46F1-85E3-06F964D016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E7AE8209-F3E7-4ACA-98D0-90B282A147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Rectangle 33">
              <a:extLst>
                <a:ext uri="{FF2B5EF4-FFF2-40B4-BE49-F238E27FC236}">
                  <a16:creationId xmlns:a16="http://schemas.microsoft.com/office/drawing/2014/main" id="{1CED7927-A7C7-444A-A8F3-6348852AEF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08BEDF90-F9A6-4DE4-94B6-43E4160394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36540D5F-1C77-438A-BF12-56455C4720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52FC779A-BC55-40AC-8FFD-E014F8C05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63E42DE5-DC0E-4043-8A35-20C53074A2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41581FA6-993A-4899-ADF1-0A83A6234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33C4FDB9-01D2-4CB0-BFED-216CAC7EB8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34E715AB-2B68-41C4-A61F-02C413F242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D3861C35-D060-408D-9871-4DA2D0547B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B4F4F38F-33FE-48A0-986D-FB771F18BE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50FCFC8E-2DC3-4F27-9E02-196830E78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3A6EE414-1500-4144-B453-BA950E5107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Rectangle 45">
              <a:extLst>
                <a:ext uri="{FF2B5EF4-FFF2-40B4-BE49-F238E27FC236}">
                  <a16:creationId xmlns:a16="http://schemas.microsoft.com/office/drawing/2014/main" id="{0C1A9D8A-5515-4C84-AE17-A6D5124383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E8E7C8C7-FE85-4C8F-960C-3748511E08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33DF2ED7-F601-4A9F-AA50-822ED85D56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FEDB3A05-6FDD-4E87-B800-8F99752444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AD6225C0-E391-49D5-9A7B-57C5ED60E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B814B458-45E5-451C-9CBD-027E3776A4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59167140-9A0D-4FE7-8E37-2CD6130116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D38B213-991B-495D-8886-04CAD44C7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67C1C3DA-3972-4D98-9D9E-390461B288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72F8941-61DB-48E1-B9C1-E732470563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57B495F-5C9B-435F-8D39-45CC57471F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B607428B-B7C9-4017-84F8-19C9B2134A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A20C5139-2108-4F5E-B892-64F1D8605E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C2A51623-F2F3-4584-93F5-598E56A5F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35123053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974F6-0E6B-43DE-ACC3-09D23D9FE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 of early work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2F9ABC-5280-4792-8632-F609AB5674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Bycatch of SMBKC minimal in groundfish fisheries (recent time frame) and does not impact projection output</a:t>
            </a:r>
          </a:p>
          <a:p>
            <a:r>
              <a:rPr lang="en-US" dirty="0"/>
              <a:t>May/June consensus to use “random recruitment” for projections</a:t>
            </a:r>
          </a:p>
          <a:p>
            <a:r>
              <a:rPr lang="en-US" dirty="0"/>
              <a:t>Fishing rate of F = 0.18 was taken out of projections, upper max is consistent with the current state harvest policy</a:t>
            </a:r>
          </a:p>
          <a:p>
            <a:r>
              <a:rPr lang="en-US" dirty="0"/>
              <a:t>Projection outcome directly linked to recruitment assumptions</a:t>
            </a:r>
          </a:p>
        </p:txBody>
      </p:sp>
    </p:spTree>
    <p:extLst>
      <p:ext uri="{BB962C8B-B14F-4D97-AF65-F5344CB8AC3E}">
        <p14:creationId xmlns:p14="http://schemas.microsoft.com/office/powerpoint/2010/main" val="13566436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247EAD4-ABA0-4012-A72C-C3C3C2538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Projection options	</a:t>
            </a:r>
          </a:p>
        </p:txBody>
      </p:sp>
      <p:graphicFrame>
        <p:nvGraphicFramePr>
          <p:cNvPr id="2" name="Table 4">
            <a:extLst>
              <a:ext uri="{FF2B5EF4-FFF2-40B4-BE49-F238E27FC236}">
                <a16:creationId xmlns:a16="http://schemas.microsoft.com/office/drawing/2014/main" id="{DBA43370-6615-480D-B0CC-534D7BBDB1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3886417"/>
              </p:ext>
            </p:extLst>
          </p:nvPr>
        </p:nvGraphicFramePr>
        <p:xfrm>
          <a:off x="1141413" y="2249488"/>
          <a:ext cx="9906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6500">
                  <a:extLst>
                    <a:ext uri="{9D8B030D-6E8A-4147-A177-3AD203B41FA5}">
                      <a16:colId xmlns:a16="http://schemas.microsoft.com/office/drawing/2014/main" val="1146225900"/>
                    </a:ext>
                  </a:extLst>
                </a:gridCol>
                <a:gridCol w="2476500">
                  <a:extLst>
                    <a:ext uri="{9D8B030D-6E8A-4147-A177-3AD203B41FA5}">
                      <a16:colId xmlns:a16="http://schemas.microsoft.com/office/drawing/2014/main" val="3684666142"/>
                    </a:ext>
                  </a:extLst>
                </a:gridCol>
                <a:gridCol w="2476500">
                  <a:extLst>
                    <a:ext uri="{9D8B030D-6E8A-4147-A177-3AD203B41FA5}">
                      <a16:colId xmlns:a16="http://schemas.microsoft.com/office/drawing/2014/main" val="633215547"/>
                    </a:ext>
                  </a:extLst>
                </a:gridCol>
                <a:gridCol w="2476500">
                  <a:extLst>
                    <a:ext uri="{9D8B030D-6E8A-4147-A177-3AD203B41FA5}">
                      <a16:colId xmlns:a16="http://schemas.microsoft.com/office/drawing/2014/main" val="665183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Projection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Recruitment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  <a:r>
                        <a:rPr lang="en-US" baseline="-25000" dirty="0"/>
                        <a:t>MSY</a:t>
                      </a:r>
                      <a:r>
                        <a:rPr lang="en-US" dirty="0"/>
                        <a:t> proxy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Recruitment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300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Random recruitment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1978-2018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1978-2018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242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Random recruitment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1996-2018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1996-2018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8701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17C53D2-34D6-496D-8F97-A4D929A76BEC}"/>
              </a:ext>
            </a:extLst>
          </p:cNvPr>
          <p:cNvSpPr txBox="1"/>
          <p:nvPr/>
        </p:nvSpPr>
        <p:spPr>
          <a:xfrm>
            <a:off x="1141413" y="3787219"/>
            <a:ext cx="990599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Random recruitment – random draws from the recruitment time frame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Groundfish bycatch is present at average recent levels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 = 0 (no direct fishing) and an F = state harvest policy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414642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068D0EE-C6C8-484A-AFB7-3602BA27F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E5FB8C-CC3F-4C24-BF4F-1B5999DE6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1CCEF8CD-0388-4D15-A178-C4B166D3BD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702733"/>
            <a:ext cx="10905066" cy="5452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7701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068D0EE-C6C8-484A-AFB7-3602BA27F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DE5FB8C-CC3F-4C24-BF4F-1B5999DE6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79B38524-38A8-4E74-A722-A30A0A6B78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702733"/>
            <a:ext cx="10905066" cy="5452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5377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EAF3E-E77A-4B9B-A474-B74C91A3E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baseline="-25000" dirty="0"/>
              <a:t>MIN</a:t>
            </a:r>
            <a:r>
              <a:rPr lang="en-US" dirty="0"/>
              <a:t> options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B044ADE-99A4-4826-AD9D-EA799EC365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7901805"/>
              </p:ext>
            </p:extLst>
          </p:nvPr>
        </p:nvGraphicFramePr>
        <p:xfrm>
          <a:off x="1141413" y="2249488"/>
          <a:ext cx="9558011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0958">
                  <a:extLst>
                    <a:ext uri="{9D8B030D-6E8A-4147-A177-3AD203B41FA5}">
                      <a16:colId xmlns:a16="http://schemas.microsoft.com/office/drawing/2014/main" val="275238424"/>
                    </a:ext>
                  </a:extLst>
                </a:gridCol>
                <a:gridCol w="2300140">
                  <a:extLst>
                    <a:ext uri="{9D8B030D-6E8A-4147-A177-3AD203B41FA5}">
                      <a16:colId xmlns:a16="http://schemas.microsoft.com/office/drawing/2014/main" val="2794361499"/>
                    </a:ext>
                  </a:extLst>
                </a:gridCol>
                <a:gridCol w="1809947">
                  <a:extLst>
                    <a:ext uri="{9D8B030D-6E8A-4147-A177-3AD203B41FA5}">
                      <a16:colId xmlns:a16="http://schemas.microsoft.com/office/drawing/2014/main" val="502856511"/>
                    </a:ext>
                  </a:extLst>
                </a:gridCol>
                <a:gridCol w="2432115">
                  <a:extLst>
                    <a:ext uri="{9D8B030D-6E8A-4147-A177-3AD203B41FA5}">
                      <a16:colId xmlns:a16="http://schemas.microsoft.com/office/drawing/2014/main" val="2933312582"/>
                    </a:ext>
                  </a:extLst>
                </a:gridCol>
                <a:gridCol w="1564851">
                  <a:extLst>
                    <a:ext uri="{9D8B030D-6E8A-4147-A177-3AD203B41FA5}">
                      <a16:colId xmlns:a16="http://schemas.microsoft.com/office/drawing/2014/main" val="1928705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Projection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Recruitment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  <a:r>
                        <a:rPr lang="en-US" baseline="-25000" dirty="0"/>
                        <a:t>MSY</a:t>
                      </a:r>
                      <a:r>
                        <a:rPr lang="en-US" dirty="0"/>
                        <a:t> proxy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Recruitment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</a:t>
                      </a:r>
                      <a:r>
                        <a:rPr lang="en-US" baseline="-25000" dirty="0" err="1"/>
                        <a:t>min</a:t>
                      </a:r>
                      <a:endParaRPr lang="en-US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451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Random recruitment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1978-2018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1978-2018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6.05 </a:t>
                      </a:r>
                      <a:r>
                        <a:rPr lang="en-US" dirty="0" err="1"/>
                        <a:t>yrs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990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Random recruitment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1996-2018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1996-2018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9.0 </a:t>
                      </a:r>
                      <a:r>
                        <a:rPr lang="en-US" dirty="0" err="1"/>
                        <a:t>ys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24619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B3FD879-3477-4439-B27F-DA3046ADD483}"/>
              </a:ext>
            </a:extLst>
          </p:cNvPr>
          <p:cNvSpPr txBox="1"/>
          <p:nvPr/>
        </p:nvSpPr>
        <p:spPr>
          <a:xfrm>
            <a:off x="1141413" y="3695307"/>
            <a:ext cx="95580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No directed fishing (F = 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Recent bycatch levels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What if bycatch increases?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875974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1FEEB7-A7F3-4C2B-83C7-9728081DB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FFFFFF"/>
                </a:solidFill>
              </a:rPr>
              <a:t>Increased Bycatch 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F4C42A4-DFF5-4003-A4A5-A312176866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20" y="2249487"/>
            <a:ext cx="2862444" cy="395730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Max observed bycatch levels</a:t>
            </a:r>
          </a:p>
          <a:p>
            <a:r>
              <a:rPr lang="en-US" dirty="0">
                <a:solidFill>
                  <a:srgbClr val="FFFFFF"/>
                </a:solidFill>
              </a:rPr>
              <a:t>Persist at this level throughout 50 year projection</a:t>
            </a:r>
          </a:p>
          <a:p>
            <a:endParaRPr lang="en-US" dirty="0">
              <a:solidFill>
                <a:srgbClr val="FFFFFF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1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3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8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5" name="Content Placeholder 4" descr="A screenshot of a map&#10;&#10;Description automatically generated">
            <a:extLst>
              <a:ext uri="{FF2B5EF4-FFF2-40B4-BE49-F238E27FC236}">
                <a16:creationId xmlns:a16="http://schemas.microsoft.com/office/drawing/2014/main" id="{936E8F83-B706-43B3-90F5-E4B8134520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778" y="1715737"/>
            <a:ext cx="6844045" cy="3422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030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068D0EE-C6C8-484A-AFB7-3602BA27F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DE5FB8C-CC3F-4C24-BF4F-1B5999DE6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 up of a map&#10;&#10;Description automatically generated">
            <a:extLst>
              <a:ext uri="{FF2B5EF4-FFF2-40B4-BE49-F238E27FC236}">
                <a16:creationId xmlns:a16="http://schemas.microsoft.com/office/drawing/2014/main" id="{B9D6BF35-7353-4E3B-83C6-EA37E90ED5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702733"/>
            <a:ext cx="10905066" cy="5452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3507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EAF3E-E77A-4B9B-A474-B74C91A3E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baseline="-25000" dirty="0"/>
              <a:t>MIN</a:t>
            </a:r>
            <a:r>
              <a:rPr lang="en-US" dirty="0"/>
              <a:t> options – under max observed bycatch levels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B044ADE-99A4-4826-AD9D-EA799EC365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9415583"/>
              </p:ext>
            </p:extLst>
          </p:nvPr>
        </p:nvGraphicFramePr>
        <p:xfrm>
          <a:off x="1141413" y="2249488"/>
          <a:ext cx="9558011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0958">
                  <a:extLst>
                    <a:ext uri="{9D8B030D-6E8A-4147-A177-3AD203B41FA5}">
                      <a16:colId xmlns:a16="http://schemas.microsoft.com/office/drawing/2014/main" val="275238424"/>
                    </a:ext>
                  </a:extLst>
                </a:gridCol>
                <a:gridCol w="2300140">
                  <a:extLst>
                    <a:ext uri="{9D8B030D-6E8A-4147-A177-3AD203B41FA5}">
                      <a16:colId xmlns:a16="http://schemas.microsoft.com/office/drawing/2014/main" val="2794361499"/>
                    </a:ext>
                  </a:extLst>
                </a:gridCol>
                <a:gridCol w="1809947">
                  <a:extLst>
                    <a:ext uri="{9D8B030D-6E8A-4147-A177-3AD203B41FA5}">
                      <a16:colId xmlns:a16="http://schemas.microsoft.com/office/drawing/2014/main" val="502856511"/>
                    </a:ext>
                  </a:extLst>
                </a:gridCol>
                <a:gridCol w="2432115">
                  <a:extLst>
                    <a:ext uri="{9D8B030D-6E8A-4147-A177-3AD203B41FA5}">
                      <a16:colId xmlns:a16="http://schemas.microsoft.com/office/drawing/2014/main" val="2933312582"/>
                    </a:ext>
                  </a:extLst>
                </a:gridCol>
                <a:gridCol w="1564851">
                  <a:extLst>
                    <a:ext uri="{9D8B030D-6E8A-4147-A177-3AD203B41FA5}">
                      <a16:colId xmlns:a16="http://schemas.microsoft.com/office/drawing/2014/main" val="1928705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Projection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Recruitment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  <a:r>
                        <a:rPr lang="en-US" baseline="-25000" dirty="0"/>
                        <a:t>MSY</a:t>
                      </a:r>
                      <a:r>
                        <a:rPr lang="en-US" dirty="0"/>
                        <a:t> proxy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Recruitment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</a:t>
                      </a:r>
                      <a:r>
                        <a:rPr lang="en-US" baseline="-25000" dirty="0" err="1"/>
                        <a:t>min</a:t>
                      </a:r>
                      <a:endParaRPr lang="en-US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451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 – 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Random recruitment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1978-2018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1978-2018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6.5 </a:t>
                      </a:r>
                      <a:r>
                        <a:rPr lang="en-US" dirty="0" err="1"/>
                        <a:t>yrs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990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 – aa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Random recruitment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1996-2018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1996-2018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11.25 </a:t>
                      </a:r>
                      <a:r>
                        <a:rPr lang="en-US" dirty="0" err="1"/>
                        <a:t>ys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24619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B3FD879-3477-4439-B27F-DA3046ADD483}"/>
              </a:ext>
            </a:extLst>
          </p:cNvPr>
          <p:cNvSpPr txBox="1"/>
          <p:nvPr/>
        </p:nvSpPr>
        <p:spPr>
          <a:xfrm>
            <a:off x="1141413" y="3695307"/>
            <a:ext cx="955801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No directed fishing (F = 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Bycatch equivalent to 2007 levels – about 10x higher than recent levels.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480368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AB082-46BE-47F9-A79A-A46453838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points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08FA56-1B91-428E-9A42-D9C0C3E14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 probably assumption on recruitment and expectations of stock potential?</a:t>
            </a:r>
          </a:p>
          <a:p>
            <a:r>
              <a:rPr lang="en-US" dirty="0"/>
              <a:t>Change B</a:t>
            </a:r>
            <a:r>
              <a:rPr lang="en-US" baseline="-25000" dirty="0"/>
              <a:t>MSY</a:t>
            </a:r>
            <a:r>
              <a:rPr lang="en-US" dirty="0"/>
              <a:t> proxy years? </a:t>
            </a:r>
          </a:p>
          <a:p>
            <a:r>
              <a:rPr lang="en-US" dirty="0"/>
              <a:t>T</a:t>
            </a:r>
            <a:r>
              <a:rPr lang="en-US" baseline="-25000" dirty="0"/>
              <a:t>MIN</a:t>
            </a:r>
            <a:r>
              <a:rPr lang="en-US" dirty="0"/>
              <a:t> based on these choices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568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id="{0A4CD373-5388-4F55-9495-8603779EF8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945" y="368553"/>
            <a:ext cx="6834370" cy="569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4937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011891-5187-4CC7-96CA-67C35798F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40906"/>
            <a:ext cx="12192000" cy="3976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0951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860</Words>
  <Application>Microsoft Office PowerPoint</Application>
  <PresentationFormat>Widescreen</PresentationFormat>
  <Paragraphs>153</Paragraphs>
  <Slides>40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Arial</vt:lpstr>
      <vt:lpstr>Calibri</vt:lpstr>
      <vt:lpstr>Tw Cen MT</vt:lpstr>
      <vt:lpstr>Circuit</vt:lpstr>
      <vt:lpstr>Saint Matthew Blue king crab stock assessment</vt:lpstr>
      <vt:lpstr>Outline</vt:lpstr>
      <vt:lpstr>Overview </vt:lpstr>
      <vt:lpstr>SSC/CPT comments</vt:lpstr>
      <vt:lpstr>PowerPoint Presentation</vt:lpstr>
      <vt:lpstr>Bering Sea Trawl survey</vt:lpstr>
      <vt:lpstr>Model options</vt:lpstr>
      <vt:lpstr>Reference model – new data</vt:lpstr>
      <vt:lpstr>PowerPoint Presentation</vt:lpstr>
      <vt:lpstr>PowerPoint Presentation</vt:lpstr>
      <vt:lpstr>PowerPoint Presentation</vt:lpstr>
      <vt:lpstr>Model options</vt:lpstr>
      <vt:lpstr>PowerPoint Presentation</vt:lpstr>
      <vt:lpstr>PowerPoint Presentation</vt:lpstr>
      <vt:lpstr>PowerPoint Presentation</vt:lpstr>
      <vt:lpstr>Add CV Pot survey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Reference point time frame?</vt:lpstr>
      <vt:lpstr>Decision points / Recommendations</vt:lpstr>
      <vt:lpstr>Fishing Mortality</vt:lpstr>
      <vt:lpstr>Rebuilding projections</vt:lpstr>
      <vt:lpstr>Recap of early work </vt:lpstr>
      <vt:lpstr>Projection options </vt:lpstr>
      <vt:lpstr>PowerPoint Presentation</vt:lpstr>
      <vt:lpstr>PowerPoint Presentation</vt:lpstr>
      <vt:lpstr>TMIN options</vt:lpstr>
      <vt:lpstr>Increased Bycatch </vt:lpstr>
      <vt:lpstr>PowerPoint Presentation</vt:lpstr>
      <vt:lpstr>TMIN options – under max observed bycatch levels</vt:lpstr>
      <vt:lpstr>Decision points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Saint Matthew Blue king crab stock assessment</dc:title>
  <dc:creator>Palof, Katie J (DFG)</dc:creator>
  <cp:lastModifiedBy>Palof, Katie J (DFG)</cp:lastModifiedBy>
  <cp:revision>4</cp:revision>
  <dcterms:created xsi:type="dcterms:W3CDTF">2019-09-18T17:30:53Z</dcterms:created>
  <dcterms:modified xsi:type="dcterms:W3CDTF">2019-09-18T17:52:25Z</dcterms:modified>
</cp:coreProperties>
</file>