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72" r:id="rId1"/>
  </p:sldMasterIdLst>
  <p:notesMasterIdLst>
    <p:notesMasterId r:id="rId10"/>
  </p:notesMasterIdLst>
  <p:sldIdLst>
    <p:sldId id="292" r:id="rId2"/>
    <p:sldId id="263" r:id="rId3"/>
    <p:sldId id="301" r:id="rId4"/>
    <p:sldId id="302" r:id="rId5"/>
    <p:sldId id="304" r:id="rId6"/>
    <p:sldId id="305" r:id="rId7"/>
    <p:sldId id="306" r:id="rId8"/>
    <p:sldId id="307"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203" autoAdjust="0"/>
  </p:normalViewPr>
  <p:slideViewPr>
    <p:cSldViewPr snapToGrid="0">
      <p:cViewPr varScale="1">
        <p:scale>
          <a:sx n="91" d="100"/>
          <a:sy n="91" d="100"/>
        </p:scale>
        <p:origin x="12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900B49-6513-467C-A7E7-530B07C77D9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5BA21-56C6-4AB7-83CC-2F1385E1A7B5}" type="slidenum">
              <a:rPr lang="en-US" smtClean="0"/>
              <a:t>‹#›</a:t>
            </a:fld>
            <a:endParaRPr lang="en-US"/>
          </a:p>
        </p:txBody>
      </p:sp>
    </p:spTree>
    <p:extLst>
      <p:ext uri="{BB962C8B-B14F-4D97-AF65-F5344CB8AC3E}">
        <p14:creationId xmlns:p14="http://schemas.microsoft.com/office/powerpoint/2010/main" val="193866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E5D3C-42B6-4040-9155-2FB2458F9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DC7EB-23ED-64E4-AFAA-65ADBA0CF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435FF-8E61-09D6-685C-87020472B3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238D0B-EB12-ED0E-D5A8-C80B5B9A504A}"/>
              </a:ext>
            </a:extLst>
          </p:cNvPr>
          <p:cNvSpPr>
            <a:spLocks noGrp="1"/>
          </p:cNvSpPr>
          <p:nvPr>
            <p:ph type="sldNum" sz="quarter" idx="5"/>
          </p:nvPr>
        </p:nvSpPr>
        <p:spPr/>
        <p:txBody>
          <a:bodyPr/>
          <a:lstStyle/>
          <a:p>
            <a:fld id="{CAF5BA21-56C6-4AB7-83CC-2F1385E1A7B5}" type="slidenum">
              <a:rPr lang="en-US" smtClean="0"/>
              <a:t>1</a:t>
            </a:fld>
            <a:endParaRPr lang="en-US"/>
          </a:p>
        </p:txBody>
      </p:sp>
    </p:spTree>
    <p:extLst>
      <p:ext uri="{BB962C8B-B14F-4D97-AF65-F5344CB8AC3E}">
        <p14:creationId xmlns:p14="http://schemas.microsoft.com/office/powerpoint/2010/main" val="447704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2</a:t>
            </a:fld>
            <a:endParaRPr lang="en-US"/>
          </a:p>
        </p:txBody>
      </p:sp>
    </p:spTree>
    <p:extLst>
      <p:ext uri="{BB962C8B-B14F-4D97-AF65-F5344CB8AC3E}">
        <p14:creationId xmlns:p14="http://schemas.microsoft.com/office/powerpoint/2010/main" val="3051083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h67538ed0f2faffeb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h67538ed0f2faffeb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h5a0acf29bc8b4fbb_37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h5a0acf29bc8b4fbb_37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h67538ed0f2faffe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h67538ed0f2faffe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h378dba8d3cd7e44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h378dba8d3cd7e44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h2687882dcf9f668e_5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h2687882dcf9f668e_5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h2687882dcf9f668e_5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h2687882dcf9f668e_5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1600" cap="none">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D9744B24-C475-49ED-A9F6-5AEAA5638FE9}" type="datetime9">
              <a:rPr lang="en-US" smtClean="0"/>
              <a:t>10/15/2026 8:09:05 PM</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5253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3678303"/>
          </a:xfrm>
        </p:spPr>
        <p:txBody>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F2F5558-3A3D-4B70-A0D6-1D3C25CBEDC8}" type="datetime9">
              <a:rPr lang="en-US" smtClean="0"/>
              <a:t>10/15/2026 8:09:06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Slide Number Placeholder 5">
            <a:extLst>
              <a:ext uri="{FF2B5EF4-FFF2-40B4-BE49-F238E27FC236}">
                <a16:creationId xmlns:a16="http://schemas.microsoft.com/office/drawing/2014/main" id="{AFBBB4F5-F5C0-3DE5-7BB2-38F27D523FFA}"/>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69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6C45175-6748-432B-9076-C26E5E6A28C1}" type="datetime9">
              <a:rPr lang="en-US" smtClean="0"/>
              <a:t>10/15/2026 8:09:06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5">
            <a:extLst>
              <a:ext uri="{FF2B5EF4-FFF2-40B4-BE49-F238E27FC236}">
                <a16:creationId xmlns:a16="http://schemas.microsoft.com/office/drawing/2014/main" id="{1B6EBFB1-0F96-0EBC-E165-502F7C1A14BB}"/>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4600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7" y="2228003"/>
            <a:ext cx="5422392" cy="3633047"/>
          </a:xfrm>
        </p:spPr>
        <p:txBody>
          <a:bodyPr>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3BBA6DD-0CFE-450E-95A9-89E22E6EF379}" type="datetime9">
              <a:rPr lang="en-US" smtClean="0"/>
              <a:t>10/15/2026 8:09:06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Slide Number Placeholder 5">
            <a:extLst>
              <a:ext uri="{FF2B5EF4-FFF2-40B4-BE49-F238E27FC236}">
                <a16:creationId xmlns:a16="http://schemas.microsoft.com/office/drawing/2014/main" id="{DBE2F0C4-5340-8A6E-762E-8DB5349C1D34}"/>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678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79D0A4E-489F-4677-B6C1-E365F3B8CA78}" type="datetime9">
              <a:rPr lang="en-US" smtClean="0"/>
              <a:t>10/15/2026 8:09:06 PM</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2" name="Slide Number Placeholder 5">
            <a:extLst>
              <a:ext uri="{FF2B5EF4-FFF2-40B4-BE49-F238E27FC236}">
                <a16:creationId xmlns:a16="http://schemas.microsoft.com/office/drawing/2014/main" id="{18832E43-BA55-F2F9-49F2-953BC7661308}"/>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7239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F4FCC1C-A017-426A-B7E5-235B56F91762}" type="datetime9">
              <a:rPr lang="en-US" smtClean="0"/>
              <a:t>10/15/2026 8:09:06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EDF0EAE9-E4C3-BD9E-2446-D2529345174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663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8EAD5-A098-421F-9E96-011FEC0CE577}" type="datetime9">
              <a:rPr lang="en-US" smtClean="0"/>
              <a:t>10/15/2026 8:09:06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758C35DB-5CEC-7E65-0C77-9F13D150C67A}"/>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531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latin typeface="Arial" panose="020B0604020202020204" pitchFamily="34" charset="0"/>
                <a:ea typeface="Verdana" panose="020B0604030504040204" pitchFamily="34" charset="0"/>
                <a:cs typeface="Arial" panose="020B0604020202020204" pitchFamily="34" charset="0"/>
              </a:defRPr>
            </a:lvl1pPr>
            <a:lvl2pPr>
              <a:defRPr sz="1800">
                <a:solidFill>
                  <a:schemeClr val="tx2"/>
                </a:solidFill>
                <a:latin typeface="Arial" panose="020B0604020202020204" pitchFamily="34" charset="0"/>
                <a:ea typeface="Verdana" panose="020B0604030504040204" pitchFamily="34" charset="0"/>
                <a:cs typeface="Arial" panose="020B0604020202020204" pitchFamily="34" charset="0"/>
              </a:defRPr>
            </a:lvl2pPr>
            <a:lvl3pPr>
              <a:defRPr sz="1600">
                <a:solidFill>
                  <a:schemeClr val="tx2"/>
                </a:solidFill>
                <a:latin typeface="Arial" panose="020B0604020202020204" pitchFamily="34" charset="0"/>
                <a:ea typeface="Verdana" panose="020B0604030504040204" pitchFamily="34" charset="0"/>
                <a:cs typeface="Arial" panose="020B0604020202020204" pitchFamily="34" charset="0"/>
              </a:defRPr>
            </a:lvl3pPr>
            <a:lvl4pPr>
              <a:defRPr sz="1400">
                <a:solidFill>
                  <a:schemeClr val="tx2"/>
                </a:solidFill>
                <a:latin typeface="Arial" panose="020B0604020202020204" pitchFamily="34" charset="0"/>
                <a:ea typeface="Verdana" panose="020B0604030504040204" pitchFamily="34" charset="0"/>
                <a:cs typeface="Arial" panose="020B0604020202020204" pitchFamily="34" charset="0"/>
              </a:defRPr>
            </a:lvl4pPr>
            <a:lvl5pPr>
              <a:defRPr sz="1400">
                <a:solidFill>
                  <a:schemeClr val="tx2"/>
                </a:solidFill>
                <a:latin typeface="Arial" panose="020B0604020202020204" pitchFamily="34" charset="0"/>
                <a:ea typeface="Verdana" panose="020B0604030504040204" pitchFamily="34" charset="0"/>
                <a:cs typeface="Arial" panose="020B0604020202020204" pitchFamily="34" charset="0"/>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D4405DDE-5238-4594-81D1-234D040EAB2E}" type="datetime9">
              <a:rPr lang="en-US" smtClean="0"/>
              <a:t>10/15/2026 8:09:06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8" name="Slide Number Placeholder 5">
            <a:extLst>
              <a:ext uri="{FF2B5EF4-FFF2-40B4-BE49-F238E27FC236}">
                <a16:creationId xmlns:a16="http://schemas.microsoft.com/office/drawing/2014/main" id="{98EDD4F5-B9CF-DE07-8348-9689F9625CF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2582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5B86215-36EA-4A6F-8365-B3D3FBF28552}" type="datetime9">
              <a:rPr lang="en-US" smtClean="0"/>
              <a:t>10/15/2026 8:09:06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Slide Number Placeholder 5">
            <a:extLst>
              <a:ext uri="{FF2B5EF4-FFF2-40B4-BE49-F238E27FC236}">
                <a16:creationId xmlns:a16="http://schemas.microsoft.com/office/drawing/2014/main" id="{34ABF2D3-AEFE-DF7B-27D3-4FFCA4EBF3C5}"/>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7195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6473101-6B0C-4619-B148-99F146E64B67}" type="datetime9">
              <a:rPr lang="en-US" smtClean="0"/>
              <a:t>10/15/2026 8:09:06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Slide Number Placeholder 5">
            <a:extLst>
              <a:ext uri="{FF2B5EF4-FFF2-40B4-BE49-F238E27FC236}">
                <a16:creationId xmlns:a16="http://schemas.microsoft.com/office/drawing/2014/main" id="{F86DD35E-D0AF-7D5A-D9B5-A3FC91493FAF}"/>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720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E2A936B0-34BE-4160-85B9-531376AD1F01}" type="datetime9">
              <a:rPr lang="en-US" smtClean="0"/>
              <a:t>10/15/2026 8:09:06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8" name="Slide Number Placeholder 5">
            <a:extLst>
              <a:ext uri="{FF2B5EF4-FFF2-40B4-BE49-F238E27FC236}">
                <a16:creationId xmlns:a16="http://schemas.microsoft.com/office/drawing/2014/main" id="{468C927F-1818-1424-F28F-3F263E967D0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9204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8" name="Rectangle 7"/>
          <p:cNvSpPr>
            <a:spLocks noChangeAspect="1"/>
          </p:cNvSpPr>
          <p:nvPr userDrawn="1"/>
        </p:nvSpPr>
        <p:spPr>
          <a:xfrm>
            <a:off x="603529" y="5565058"/>
            <a:ext cx="10984943" cy="83574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chemeClr val="accent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fld id="{375BF9B2-77FE-49C2-9FB0-682676EC7BA5}" type="datetime9">
              <a:rPr lang="en-US" smtClean="0"/>
              <a:t>10/15/2026 8:09:06 PM</a:t>
            </a:fld>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9" name="Picture Placeholder 9">
            <a:extLst>
              <a:ext uri="{FF2B5EF4-FFF2-40B4-BE49-F238E27FC236}">
                <a16:creationId xmlns:a16="http://schemas.microsoft.com/office/drawing/2014/main" id="{18C50BD2-D693-4B76-839B-C2E20D3C1DA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Slide Number Placeholder 5">
            <a:extLst>
              <a:ext uri="{FF2B5EF4-FFF2-40B4-BE49-F238E27FC236}">
                <a16:creationId xmlns:a16="http://schemas.microsoft.com/office/drawing/2014/main" id="{849FED8B-BD86-0896-9214-1EC926431A0C}"/>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4728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35E538-6DFB-4526-BC8A-ABD7D17544D5}" type="datetime9">
              <a:rPr lang="en-US" smtClean="0"/>
              <a:t>10/15/2026 8:09:06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Picture Placeholder 9">
            <a:extLst>
              <a:ext uri="{FF2B5EF4-FFF2-40B4-BE49-F238E27FC236}">
                <a16:creationId xmlns:a16="http://schemas.microsoft.com/office/drawing/2014/main" id="{78F32D63-4028-48AE-9C6D-CFE0636D8924}"/>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8" name="Rectangle 7">
            <a:extLst>
              <a:ext uri="{FF2B5EF4-FFF2-40B4-BE49-F238E27FC236}">
                <a16:creationId xmlns:a16="http://schemas.microsoft.com/office/drawing/2014/main" id="{16A5B7A0-A98C-4DF5-B8D3-01AD938FA37E}"/>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a:extLst>
              <a:ext uri="{FF2B5EF4-FFF2-40B4-BE49-F238E27FC236}">
                <a16:creationId xmlns:a16="http://schemas.microsoft.com/office/drawing/2014/main" id="{18FDDBEB-657F-41D9-AAD9-C0B4F145F0FE}"/>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72E0A780-6A42-6D39-F55C-87C83445BCC1}"/>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4721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603529" y="5141973"/>
            <a:ext cx="10984943"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5137" y="5262296"/>
            <a:ext cx="4715500" cy="689514"/>
          </a:xfrm>
        </p:spPr>
        <p:txBody>
          <a:bodyPr anchor="ctr"/>
          <a:lstStyle>
            <a:lvl1pPr algn="l">
              <a:defRPr sz="20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95199" y="601200"/>
            <a:ext cx="10987200" cy="4204800"/>
          </a:xfrm>
        </p:spPr>
        <p:txBody>
          <a:bodyPr anchor="ctr">
            <a:normAutofit/>
          </a:bodyPr>
          <a:lstStyle>
            <a:lvl1pPr marL="0" indent="0">
              <a:buNone/>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687103"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137099B-B04B-4BF1-AF3D-14873A6B1D83}" type="datetime9">
              <a:rPr lang="en-US" smtClean="0"/>
              <a:t>10/15/2026 8:09:06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10" name="Picture Placeholder 9">
            <a:extLst>
              <a:ext uri="{FF2B5EF4-FFF2-40B4-BE49-F238E27FC236}">
                <a16:creationId xmlns:a16="http://schemas.microsoft.com/office/drawing/2014/main" id="{31FAC6BA-7464-4C75-A91B-CE998EA13979}"/>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8" name="Slide Number Placeholder 5">
            <a:extLst>
              <a:ext uri="{FF2B5EF4-FFF2-40B4-BE49-F238E27FC236}">
                <a16:creationId xmlns:a16="http://schemas.microsoft.com/office/drawing/2014/main" id="{27BBF998-C2B6-2692-E4F0-A75F290E1C1C}"/>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3318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rmAutofit/>
          </a:bodyPr>
          <a:lstStyle>
            <a:lvl1pPr algn="l">
              <a:defRPr sz="24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597458" y="599725"/>
            <a:ext cx="10984941"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1AF3073C-7619-45C9-B2F9-23E56F19647F}" type="datetime9">
              <a:rPr lang="en-US" smtClean="0"/>
              <a:t>10/15/2026 8:09:06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C9B07230-655A-460D-B205-2888BE05A86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Slide Number Placeholder 5">
            <a:extLst>
              <a:ext uri="{FF2B5EF4-FFF2-40B4-BE49-F238E27FC236}">
                <a16:creationId xmlns:a16="http://schemas.microsoft.com/office/drawing/2014/main" id="{2607E69F-5A2E-7A55-35F1-C32C1F88F6C9}"/>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2519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EB8838-9DB3-436F-A99A-82FA26429ACD}" type="datetime9">
              <a:rPr lang="en-US" smtClean="0"/>
              <a:t>10/15/2026 8:09:06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BC280C83-0990-4DBA-9150-E5E4C5A3D4E5}"/>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Rectangle 8">
            <a:extLst>
              <a:ext uri="{FF2B5EF4-FFF2-40B4-BE49-F238E27FC236}">
                <a16:creationId xmlns:a16="http://schemas.microsoft.com/office/drawing/2014/main" id="{51DB7A51-2938-4A7B-A5C7-3F00ABC704F2}"/>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4B96872D-199B-4969-8936-9714E4BE6D9F}"/>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9F792A2C-A53D-6E05-2239-B5EB5F4806A1}"/>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7376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7431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993673" y="5956137"/>
            <a:ext cx="1263563" cy="365125"/>
          </a:xfrm>
        </p:spPr>
        <p:txBody>
          <a:bodyPr/>
          <a:lstStyle>
            <a:lvl1pPr>
              <a:defRPr>
                <a:solidFill>
                  <a:schemeClr val="accent1">
                    <a:lumMod val="75000"/>
                    <a:lumOff val="25000"/>
                  </a:schemeClr>
                </a:solidFill>
              </a:defRPr>
            </a:lvl1pPr>
          </a:lstStyle>
          <a:p>
            <a:fld id="{6C58BDE9-57F4-4DCB-8682-9B0BFF0D3570}" type="datetime9">
              <a:rPr lang="en-US" smtClean="0"/>
              <a:t>10/15/2026 8:09:06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8" name="Picture Placeholder 9">
            <a:extLst>
              <a:ext uri="{FF2B5EF4-FFF2-40B4-BE49-F238E27FC236}">
                <a16:creationId xmlns:a16="http://schemas.microsoft.com/office/drawing/2014/main" id="{D354B163-6C4F-45DB-A034-51A5B30DD427}"/>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Slide Number Placeholder 5">
            <a:extLst>
              <a:ext uri="{FF2B5EF4-FFF2-40B4-BE49-F238E27FC236}">
                <a16:creationId xmlns:a16="http://schemas.microsoft.com/office/drawing/2014/main" id="{875FF6A0-ADEC-5E3B-F26B-DBA80ACEB094}"/>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2188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8" y="5141976"/>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43912"/>
            <a:ext cx="11029615" cy="1497507"/>
          </a:xfrm>
        </p:spPr>
        <p:txBody>
          <a:bodyPr anchor="b">
            <a:normAutofit/>
          </a:bodyPr>
          <a:lstStyle>
            <a:lvl1pPr algn="l">
              <a:defRPr sz="27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581194" y="4541417"/>
            <a:ext cx="11029615"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4A24068-2D60-4722-848F-ED5BD549D920}" type="datetime9">
              <a:rPr lang="en-US" smtClean="0"/>
              <a:t>10/15/2026 8:09:06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9" name="Picture Placeholder 9">
            <a:extLst>
              <a:ext uri="{FF2B5EF4-FFF2-40B4-BE49-F238E27FC236}">
                <a16:creationId xmlns:a16="http://schemas.microsoft.com/office/drawing/2014/main" id="{60ECD88C-B2CE-4747-BF15-020C37E38D42}"/>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4745BCAC-898A-4739-BD0E-5F07CEE60A79}"/>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7" name="Slide Number Placeholder 5">
            <a:extLst>
              <a:ext uri="{FF2B5EF4-FFF2-40B4-BE49-F238E27FC236}">
                <a16:creationId xmlns:a16="http://schemas.microsoft.com/office/drawing/2014/main" id="{7F71B5F3-D036-70E9-2D87-DDF53916FC27}"/>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DC60B5C-7D83-4A00-A669-E6CAF7AC4935}" type="datetime9">
              <a:rPr lang="en-US" smtClean="0"/>
              <a:t>10/15/2026 8:09:06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9" name="Picture Placeholder 9">
            <a:extLst>
              <a:ext uri="{FF2B5EF4-FFF2-40B4-BE49-F238E27FC236}">
                <a16:creationId xmlns:a16="http://schemas.microsoft.com/office/drawing/2014/main" id="{6E537A51-93E5-4A33-A30C-A1ABDBE1842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86C967C7-6CE4-46B2-804B-B59D271138B7}"/>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1" name="Rectangle 10">
            <a:extLst>
              <a:ext uri="{FF2B5EF4-FFF2-40B4-BE49-F238E27FC236}">
                <a16:creationId xmlns:a16="http://schemas.microsoft.com/office/drawing/2014/main" id="{D1D1FA29-4768-4E60-A6D7-D432703E8E04}"/>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a:extLst>
              <a:ext uri="{FF2B5EF4-FFF2-40B4-BE49-F238E27FC236}">
                <a16:creationId xmlns:a16="http://schemas.microsoft.com/office/drawing/2014/main" id="{70ECD76F-89E0-4FB1-A1F5-F9C9E494EAF3}"/>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78CFD0A5-2429-33BE-F5D7-3260B378EA37}"/>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47E54-FC2B-4080-A410-F494FD133016}" type="datetime9">
              <a:rPr lang="en-US" smtClean="0"/>
              <a:t>10/15/2026 8:09:06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5" name="Picture Placeholder 9">
            <a:extLst>
              <a:ext uri="{FF2B5EF4-FFF2-40B4-BE49-F238E27FC236}">
                <a16:creationId xmlns:a16="http://schemas.microsoft.com/office/drawing/2014/main" id="{0D165EC4-2C00-48CD-B2A1-12555C9EA0E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6" name="Picture Placeholder 9">
            <a:extLst>
              <a:ext uri="{FF2B5EF4-FFF2-40B4-BE49-F238E27FC236}">
                <a16:creationId xmlns:a16="http://schemas.microsoft.com/office/drawing/2014/main" id="{BCE72FD7-7235-43F1-835C-35F26640CB3C}"/>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7" name="Slide Number Placeholder 5">
            <a:extLst>
              <a:ext uri="{FF2B5EF4-FFF2-40B4-BE49-F238E27FC236}">
                <a16:creationId xmlns:a16="http://schemas.microsoft.com/office/drawing/2014/main" id="{2B10C96B-CF79-EA0E-F323-CF936C490318}"/>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15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4" y="5262298"/>
            <a:ext cx="5869987"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BA9138F-50A6-4F25-B222-EF55B618B140}" type="datetime9">
              <a:rPr lang="en-US" smtClean="0"/>
              <a:t>10/15/2026 8:09:06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10" name="Picture Placeholder 9">
            <a:extLst>
              <a:ext uri="{FF2B5EF4-FFF2-40B4-BE49-F238E27FC236}">
                <a16:creationId xmlns:a16="http://schemas.microsoft.com/office/drawing/2014/main" id="{FA4FFB8C-88C5-469B-BBE5-2F9578EB3B2E}"/>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0B06A6D8-59B6-48EF-97A3-580C263862A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8" name="Slide Number Placeholder 5">
            <a:extLst>
              <a:ext uri="{FF2B5EF4-FFF2-40B4-BE49-F238E27FC236}">
                <a16:creationId xmlns:a16="http://schemas.microsoft.com/office/drawing/2014/main" id="{78964B93-FFB2-E268-FF49-9DA88DD2A9B9}"/>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18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81193" y="5260129"/>
            <a:ext cx="11029617"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p>
            <a:fld id="{CBD3E7E8-3B05-4AE7-A6BD-103AE858B086}" type="datetime9">
              <a:rPr lang="en-US" smtClean="0"/>
              <a:t>10/15/2026 8:09:06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27769484-71D0-4024-B237-583943195596}"/>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5C9C32F3-1DF0-4FA3-BD8A-B66513D842B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0" name="Slide Number Placeholder 5">
            <a:extLst>
              <a:ext uri="{FF2B5EF4-FFF2-40B4-BE49-F238E27FC236}">
                <a16:creationId xmlns:a16="http://schemas.microsoft.com/office/drawing/2014/main" id="{ABBD6585-1AC1-33E6-6730-42D8E09EB9ED}"/>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74923" y="1523259"/>
            <a:ext cx="10653003" cy="4335538"/>
          </a:xfrm>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F2DDADE-17DA-4F98-B2E3-F34FF9432006}" type="datetime9">
              <a:rPr lang="en-US" smtClean="0"/>
              <a:t>10/15/2026 8:09:06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0" name="Picture Placeholder 9">
            <a:extLst>
              <a:ext uri="{FF2B5EF4-FFF2-40B4-BE49-F238E27FC236}">
                <a16:creationId xmlns:a16="http://schemas.microsoft.com/office/drawing/2014/main" id="{982CC4F0-86ED-48D1-9558-7307A0C81BD5}"/>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8E3E1CD5-CFCA-42EE-9113-0B154D972C8A}"/>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2" name="Rectangle 11">
            <a:extLst>
              <a:ext uri="{FF2B5EF4-FFF2-40B4-BE49-F238E27FC236}">
                <a16:creationId xmlns:a16="http://schemas.microsoft.com/office/drawing/2014/main" id="{66E8F43A-E827-4977-A0E1-A59D07237096}"/>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
            <a:extLst>
              <a:ext uri="{FF2B5EF4-FFF2-40B4-BE49-F238E27FC236}">
                <a16:creationId xmlns:a16="http://schemas.microsoft.com/office/drawing/2014/main" id="{94554E60-40A6-46E8-BD15-27BDC40B01C5}"/>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2"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2" y="675728"/>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5" y="675728"/>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4" y="5956139"/>
            <a:ext cx="1328141" cy="365125"/>
          </a:xfrm>
        </p:spPr>
        <p:txBody>
          <a:bodyPr/>
          <a:lstStyle>
            <a:lvl1pPr>
              <a:defRPr>
                <a:solidFill>
                  <a:schemeClr val="accent1">
                    <a:lumMod val="75000"/>
                    <a:lumOff val="25000"/>
                  </a:schemeClr>
                </a:solidFill>
              </a:defRPr>
            </a:lvl1pPr>
          </a:lstStyle>
          <a:p>
            <a:fld id="{C7334088-16FC-4589-971E-E4B6D26B846D}" type="datetime9">
              <a:rPr lang="en-US" smtClean="0"/>
              <a:t>10/15/2026 8:09:06 PM</a:t>
            </a:fld>
            <a:endParaRPr lang="en-US" dirty="0"/>
          </a:p>
        </p:txBody>
      </p:sp>
      <p:sp>
        <p:nvSpPr>
          <p:cNvPr id="5" name="Footer Placeholder 4"/>
          <p:cNvSpPr>
            <a:spLocks noGrp="1"/>
          </p:cNvSpPr>
          <p:nvPr>
            <p:ph type="ftr" sz="quarter" idx="11"/>
          </p:nvPr>
        </p:nvSpPr>
        <p:spPr>
          <a:xfrm>
            <a:off x="774925" y="5951813"/>
            <a:ext cx="7896279" cy="365125"/>
          </a:xfrm>
        </p:spPr>
        <p:txBody>
          <a:bodyPr/>
          <a:lstStyle/>
          <a:p>
            <a:endParaRPr lang="en-US" dirty="0"/>
          </a:p>
        </p:txBody>
      </p:sp>
      <p:sp>
        <p:nvSpPr>
          <p:cNvPr id="6" name="Slide Number Placeholder 5"/>
          <p:cNvSpPr>
            <a:spLocks noGrp="1"/>
          </p:cNvSpPr>
          <p:nvPr>
            <p:ph type="sldNum" sz="quarter" idx="12"/>
          </p:nvPr>
        </p:nvSpPr>
        <p:spPr>
          <a:xfrm>
            <a:off x="10446616" y="5956139"/>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8" name="Picture Placeholder 9">
            <a:extLst>
              <a:ext uri="{FF2B5EF4-FFF2-40B4-BE49-F238E27FC236}">
                <a16:creationId xmlns:a16="http://schemas.microsoft.com/office/drawing/2014/main" id="{B48ED5C0-EC13-437C-B526-EF7919E97CE6}"/>
              </a:ext>
            </a:extLst>
          </p:cNvPr>
          <p:cNvSpPr>
            <a:spLocks noGrp="1"/>
          </p:cNvSpPr>
          <p:nvPr>
            <p:ph type="pic" sz="quarter" idx="13" hasCustomPrompt="1"/>
          </p:nvPr>
        </p:nvSpPr>
        <p:spPr>
          <a:xfrm>
            <a:off x="334901" y="5681499"/>
            <a:ext cx="1013733"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91A95823-A39A-4BD7-9037-1A11F0730446}"/>
              </a:ext>
            </a:extLst>
          </p:cNvPr>
          <p:cNvSpPr>
            <a:spLocks noGrp="1"/>
          </p:cNvSpPr>
          <p:nvPr>
            <p:ph type="pic" sz="quarter" idx="14" hasCustomPrompt="1"/>
          </p:nvPr>
        </p:nvSpPr>
        <p:spPr>
          <a:xfrm>
            <a:off x="8203904"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latin typeface="Arial" panose="020B0604020202020204" pitchFamily="34" charset="0"/>
                <a:cs typeface="Arial" panose="020B0604020202020204" pitchFamily="34" charset="0"/>
              </a:defRPr>
            </a:lvl1pPr>
          </a:lstStyle>
          <a:p>
            <a:fld id="{60E7A46D-A571-4B26-A419-652B9B398408}" type="datetime9">
              <a:rPr lang="en-US" smtClean="0"/>
              <a:t>10/15/2026 8:09:05 PM</a:t>
            </a:fld>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10927672" y="5956137"/>
            <a:ext cx="1052510" cy="365125"/>
          </a:xfrm>
          <a:prstGeom prst="rect">
            <a:avLst/>
          </a:prstGeom>
        </p:spPr>
        <p:txBody>
          <a:bodyPr vert="horz" lIns="91440" tIns="45720" rIns="91440" bIns="45720" rtlCol="0" anchor="ctr"/>
          <a:lstStyle>
            <a:lvl1pPr algn="r">
              <a:defRPr sz="900">
                <a:solidFill>
                  <a:schemeClr val="accent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latin typeface="Arial" panose="020B0604020202020204" pitchFamily="34" charset="0"/>
              <a:cs typeface="Arial" panose="020B0604020202020204" pitchFamily="34" charset="0"/>
            </a:endParaRP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a:extLst>
              <a:ext uri="{FF2B5EF4-FFF2-40B4-BE49-F238E27FC236}">
                <a16:creationId xmlns:a16="http://schemas.microsoft.com/office/drawing/2014/main" id="{AF5F19CD-FC24-EB7B-7CA6-1B384F82A767}"/>
              </a:ext>
            </a:extLst>
          </p:cNvPr>
          <p:cNvPicPr>
            <a:picLocks noChangeAspect="1"/>
          </p:cNvPicPr>
          <p:nvPr userDrawn="1"/>
        </p:nvPicPr>
        <p:blipFill>
          <a:blip r:embed="rId2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247189" y="5960314"/>
            <a:ext cx="461820" cy="348117"/>
          </a:xfrm>
          <a:prstGeom prst="rect">
            <a:avLst/>
          </a:prstGeom>
        </p:spPr>
      </p:pic>
    </p:spTree>
    <p:extLst>
      <p:ext uri="{BB962C8B-B14F-4D97-AF65-F5344CB8AC3E}">
        <p14:creationId xmlns:p14="http://schemas.microsoft.com/office/powerpoint/2010/main" val="3023471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3" r:id="rId12"/>
    <p:sldLayoutId id="2147483666" r:id="rId13"/>
    <p:sldLayoutId id="2147483668" r:id="rId14"/>
    <p:sldLayoutId id="2147483669" r:id="rId15"/>
    <p:sldLayoutId id="2147483670" r:id="rId16"/>
    <p:sldLayoutId id="2147483671" r:id="rId17"/>
    <p:sldLayoutId id="2147483651" r:id="rId18"/>
    <p:sldLayoutId id="2147483654" r:id="rId19"/>
    <p:sldLayoutId id="2147483655" r:id="rId20"/>
    <p:sldLayoutId id="2147483656" r:id="rId21"/>
    <p:sldLayoutId id="2147483657" r:id="rId22"/>
    <p:sldLayoutId id="2147483658" r:id="rId23"/>
    <p:sldLayoutId id="2147483659" r:id="rId24"/>
  </p:sldLayoutIdLst>
  <p:hf hdr="0" ftr="0" dt="0"/>
  <p:txStyles>
    <p:titleStyle>
      <a:lvl1pPr algn="l" defTabSz="457200" rtl="0" eaLnBrk="1" latinLnBrk="0" hangingPunct="1">
        <a:spcBef>
          <a:spcPct val="0"/>
        </a:spcBef>
        <a:buNone/>
        <a:defRPr sz="2800" b="0" kern="1200" cap="none">
          <a:solidFill>
            <a:schemeClr val="bg1"/>
          </a:solidFill>
          <a:latin typeface="+mj-lt"/>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BE014-3312-9E02-D2B8-5754F9DD13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A7A9AF-E0F5-E023-2155-E8002B2DBA2F}"/>
              </a:ext>
            </a:extLst>
          </p:cNvPr>
          <p:cNvSpPr>
            <a:spLocks noGrp="1"/>
          </p:cNvSpPr>
          <p:nvPr>
            <p:ph type="ctrTitle"/>
          </p:nvPr>
        </p:nvSpPr>
        <p:spPr/>
        <p:txBody>
          <a:bodyPr>
            <a:normAutofit/>
          </a:bodyPr>
          <a:lstStyle/>
          <a:p>
            <a:pPr lvl="0" algn="ctr">
              <a:spcBef>
                <a:spcPts val="0"/>
              </a:spcBef>
            </a:pPr>
            <a:r>
              <a:rPr lang="en-US" sz="4000" dirty="0">
                <a:solidFill>
                  <a:srgbClr val="0B5394"/>
                </a:solidFill>
              </a:rPr>
              <a:t>Part 5: </a:t>
            </a:r>
            <a:r>
              <a:rPr lang="en" sz="4000" dirty="0">
                <a:solidFill>
                  <a:srgbClr val="0B5394"/>
                </a:solidFill>
              </a:rPr>
              <a:t>Ongoing NPFMC Actions</a:t>
            </a:r>
            <a:br>
              <a:rPr lang="en-US" dirty="0">
                <a:solidFill>
                  <a:srgbClr val="0B5394"/>
                </a:solidFill>
              </a:rPr>
            </a:br>
            <a:r>
              <a:rPr lang="en-US" sz="2000" dirty="0"/>
              <a:t>Scope: Council actions underway related to habitat, </a:t>
            </a:r>
            <a:br>
              <a:rPr lang="en-US" sz="2000" dirty="0"/>
            </a:br>
            <a:r>
              <a:rPr lang="en-US" sz="2000" dirty="0"/>
              <a:t>trawl gear bottom contact, and gear innovation</a:t>
            </a:r>
            <a:endParaRPr lang="en-US" sz="2000" dirty="0">
              <a:latin typeface="+mn-lt"/>
              <a:ea typeface="Calibri" panose="020F0502020204030204" pitchFamily="34" charset="0"/>
              <a:cs typeface="Calibri" panose="020F0502020204030204" pitchFamily="34" charset="0"/>
            </a:endParaRPr>
          </a:p>
        </p:txBody>
      </p:sp>
      <p:sp>
        <p:nvSpPr>
          <p:cNvPr id="4" name="Subtitle 3">
            <a:extLst>
              <a:ext uri="{FF2B5EF4-FFF2-40B4-BE49-F238E27FC236}">
                <a16:creationId xmlns:a16="http://schemas.microsoft.com/office/drawing/2014/main" id="{ADC7CFAD-FEB9-1EBB-D946-0731A38D17C1}"/>
              </a:ext>
            </a:extLst>
          </p:cNvPr>
          <p:cNvSpPr>
            <a:spLocks noGrp="1"/>
          </p:cNvSpPr>
          <p:nvPr>
            <p:ph type="subTitle" idx="1"/>
          </p:nvPr>
        </p:nvSpPr>
        <p:spPr>
          <a:xfrm>
            <a:off x="599227" y="3246436"/>
            <a:ext cx="10993546" cy="772408"/>
          </a:xfrm>
        </p:spPr>
        <p:txBody>
          <a:bodyPr>
            <a:normAutofit/>
          </a:bodyPr>
          <a:lstStyle/>
          <a:p>
            <a:pPr lvl="0">
              <a:lnSpc>
                <a:spcPct val="80000"/>
              </a:lnSpc>
              <a:spcBef>
                <a:spcPts val="0"/>
              </a:spcBef>
              <a:spcAft>
                <a:spcPts val="0"/>
              </a:spcAft>
            </a:pPr>
            <a:r>
              <a:rPr lang="en-US" dirty="0">
                <a:solidFill>
                  <a:schemeClr val="bg1"/>
                </a:solidFill>
              </a:rPr>
              <a:t>Sarah Marrinan, NPFMC</a:t>
            </a:r>
          </a:p>
        </p:txBody>
      </p:sp>
    </p:spTree>
    <p:extLst>
      <p:ext uri="{BB962C8B-B14F-4D97-AF65-F5344CB8AC3E}">
        <p14:creationId xmlns:p14="http://schemas.microsoft.com/office/powerpoint/2010/main" val="391603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3E4C-CD6E-A9C2-6089-81C7DDF1B8B4}"/>
              </a:ext>
            </a:extLst>
          </p:cNvPr>
          <p:cNvSpPr>
            <a:spLocks noGrp="1"/>
          </p:cNvSpPr>
          <p:nvPr>
            <p:ph type="title"/>
          </p:nvPr>
        </p:nvSpPr>
        <p:spPr/>
        <p:txBody>
          <a:bodyPr/>
          <a:lstStyle/>
          <a:p>
            <a:pPr lvl="0">
              <a:spcBef>
                <a:spcPts val="0"/>
              </a:spcBef>
            </a:pPr>
            <a:r>
              <a:rPr lang="en-US" dirty="0"/>
              <a:t>Consideration of Pelagic Trawl Gear Performance Standard</a:t>
            </a:r>
            <a:endParaRPr lang="en-US" sz="1800" dirty="0">
              <a:solidFill>
                <a:schemeClr val="dk1"/>
              </a:solidFill>
              <a:highlight>
                <a:schemeClr val="accent6"/>
              </a:highlight>
              <a:latin typeface="Calibri"/>
              <a:ea typeface="Calibri"/>
              <a:cs typeface="Calibri"/>
              <a:sym typeface="Calibri"/>
            </a:endParaRPr>
          </a:p>
        </p:txBody>
      </p:sp>
      <p:sp>
        <p:nvSpPr>
          <p:cNvPr id="3" name="Content Placeholder 2">
            <a:extLst>
              <a:ext uri="{FF2B5EF4-FFF2-40B4-BE49-F238E27FC236}">
                <a16:creationId xmlns:a16="http://schemas.microsoft.com/office/drawing/2014/main" id="{32477B8F-91A3-6CDE-F8C7-421054F0BA03}"/>
              </a:ext>
            </a:extLst>
          </p:cNvPr>
          <p:cNvSpPr>
            <a:spLocks noGrp="1"/>
          </p:cNvSpPr>
          <p:nvPr>
            <p:ph idx="1"/>
          </p:nvPr>
        </p:nvSpPr>
        <p:spPr>
          <a:xfrm>
            <a:off x="581192" y="2077156"/>
            <a:ext cx="11029616" cy="4244106"/>
          </a:xfrm>
        </p:spPr>
        <p:txBody>
          <a:bodyPr>
            <a:normAutofit fontScale="85000" lnSpcReduction="20000"/>
          </a:bodyPr>
          <a:lstStyle/>
          <a:p>
            <a:pPr marL="285750" lvl="0" indent="-285750">
              <a:buFont typeface="Wingdings" panose="05000000000000000000" pitchFamily="2" charset="2"/>
              <a:buChar char="§"/>
            </a:pPr>
            <a:r>
              <a:rPr lang="en-US" b="1" dirty="0"/>
              <a:t>This is identified as one of the Council’s explicit top priorities</a:t>
            </a:r>
          </a:p>
          <a:p>
            <a:pPr marL="285750" lvl="0" indent="-285750">
              <a:buFont typeface="Wingdings" panose="05000000000000000000" pitchFamily="2" charset="2"/>
              <a:buChar char="§"/>
            </a:pPr>
            <a:r>
              <a:rPr lang="en-US" dirty="0"/>
              <a:t>In June 2026, the Council focused on regulatory mechanisms to reduce bottom contact of pelagic trawl gear in areas currently closed to non-pelagic trawl gear, while still meeting other legal requirements such as maintaining optimum yield for the fisheries and minimizing salmon bycatch.</a:t>
            </a:r>
          </a:p>
          <a:p>
            <a:pPr marL="285750" lvl="0" indent="-285750">
              <a:buFont typeface="Wingdings" panose="05000000000000000000" pitchFamily="2" charset="2"/>
              <a:buChar char="§"/>
            </a:pPr>
            <a:r>
              <a:rPr lang="en-US" dirty="0"/>
              <a:t>The Council stated its focus is on unobserved crab mortality, not benthic habitat effects</a:t>
            </a:r>
          </a:p>
          <a:p>
            <a:pPr marL="915750" lvl="1" indent="-285750">
              <a:buFont typeface="Wingdings" panose="05000000000000000000" pitchFamily="2" charset="2"/>
              <a:buChar char="§"/>
            </a:pPr>
            <a:r>
              <a:rPr lang="en-US" dirty="0"/>
              <a:t>In light of depressed red king crab populations and significantly changing ecosystem conditions</a:t>
            </a:r>
          </a:p>
          <a:p>
            <a:pPr marL="915750" lvl="1" indent="-285750">
              <a:buFont typeface="Wingdings" panose="05000000000000000000" pitchFamily="2" charset="2"/>
              <a:buChar char="§"/>
            </a:pPr>
            <a:r>
              <a:rPr lang="en-US" dirty="0"/>
              <a:t>Because the EFH reviews have not identified significant benthic habitat impacts from any fishing sector gear type (conclusions are that adverse effects of fishing activity on EFH are no more than minimal and temporary)</a:t>
            </a:r>
          </a:p>
          <a:p>
            <a:pPr marL="285750" lvl="0" indent="-285750">
              <a:buFont typeface="Wingdings" panose="05000000000000000000" pitchFamily="2" charset="2"/>
              <a:buChar char="§"/>
            </a:pPr>
            <a:r>
              <a:rPr lang="en-US" dirty="0"/>
              <a:t>The Council’s next step is to use the upcoming staff analysis to develop new management measures to reduce bottom contact by pelagic trawl gear.</a:t>
            </a:r>
          </a:p>
          <a:p>
            <a:pPr marL="285750" lvl="0" indent="-285750">
              <a:buFont typeface="Wingdings" panose="05000000000000000000" pitchFamily="2" charset="2"/>
              <a:buChar char="§"/>
            </a:pPr>
            <a:r>
              <a:rPr lang="en-US" dirty="0"/>
              <a:t>The Council continues to endorse ongoing gear research on pelagic trawl gear innovation in support of future management actions.</a:t>
            </a:r>
          </a:p>
        </p:txBody>
      </p:sp>
      <p:sp>
        <p:nvSpPr>
          <p:cNvPr id="4" name="Slide Number Placeholder 3">
            <a:extLst>
              <a:ext uri="{FF2B5EF4-FFF2-40B4-BE49-F238E27FC236}">
                <a16:creationId xmlns:a16="http://schemas.microsoft.com/office/drawing/2014/main" id="{70463209-E5C9-83B6-5A73-830985732E3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81963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2" name="Title 1">
            <a:extLst>
              <a:ext uri="{FF2B5EF4-FFF2-40B4-BE49-F238E27FC236}">
                <a16:creationId xmlns:a16="http://schemas.microsoft.com/office/drawing/2014/main" id="{DEA690F5-CAB9-9586-2545-A872970D913C}"/>
              </a:ext>
            </a:extLst>
          </p:cNvPr>
          <p:cNvSpPr>
            <a:spLocks noGrp="1"/>
          </p:cNvSpPr>
          <p:nvPr>
            <p:ph type="title"/>
          </p:nvPr>
        </p:nvSpPr>
        <p:spPr/>
        <p:txBody>
          <a:bodyPr/>
          <a:lstStyle/>
          <a:p>
            <a:r>
              <a:rPr lang="en" dirty="0"/>
              <a:t> Voluntary Crab Closures</a:t>
            </a:r>
            <a:endParaRPr lang="en-US" dirty="0"/>
          </a:p>
        </p:txBody>
      </p:sp>
      <p:sp>
        <p:nvSpPr>
          <p:cNvPr id="403" name="Google Shape;403;p58"/>
          <p:cNvSpPr txBox="1">
            <a:spLocks noGrp="1"/>
          </p:cNvSpPr>
          <p:nvPr>
            <p:ph idx="1"/>
          </p:nvPr>
        </p:nvSpPr>
        <p:spPr>
          <a:xfrm>
            <a:off x="492292" y="1845028"/>
            <a:ext cx="5298907" cy="4530372"/>
          </a:xfrm>
          <a:prstGeom prst="rect">
            <a:avLst/>
          </a:prstGeom>
        </p:spPr>
        <p:txBody>
          <a:bodyPr spcFirstLastPara="1" vert="horz" wrap="square" lIns="121900" tIns="121900" rIns="121900" bIns="121900" rtlCol="0" anchor="t" anchorCtr="0">
            <a:normAutofit fontScale="92500" lnSpcReduction="10000"/>
          </a:bodyPr>
          <a:lstStyle/>
          <a:p>
            <a:pPr marL="609585">
              <a:spcBef>
                <a:spcPts val="800"/>
              </a:spcBef>
              <a:spcAft>
                <a:spcPts val="0"/>
              </a:spcAft>
            </a:pPr>
            <a:endParaRPr sz="20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000" dirty="0">
                <a:solidFill>
                  <a:schemeClr val="dk1"/>
                </a:solidFill>
                <a:latin typeface="Calibri"/>
                <a:ea typeface="Calibri"/>
                <a:cs typeface="Calibri"/>
                <a:sym typeface="Calibri"/>
              </a:rPr>
              <a:t>The Council also requested the pollock industry develop spatial closures during the A season in 2026 (and again in 2027), while articulating that salmon bycatch avoidance remains the highest priority. </a:t>
            </a:r>
            <a:endParaRPr sz="2000" dirty="0">
              <a:solidFill>
                <a:schemeClr val="dk1"/>
              </a:solidFill>
              <a:latin typeface="Calibri"/>
              <a:ea typeface="Calibri"/>
              <a:cs typeface="Calibri"/>
              <a:sym typeface="Calibri"/>
            </a:endParaRPr>
          </a:p>
          <a:p>
            <a:pPr marL="609585">
              <a:spcBef>
                <a:spcPts val="0"/>
              </a:spcBef>
              <a:spcAft>
                <a:spcPts val="0"/>
              </a:spcAft>
            </a:pPr>
            <a:endParaRPr sz="20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000" dirty="0">
                <a:solidFill>
                  <a:schemeClr val="dk1"/>
                </a:solidFill>
                <a:latin typeface="Calibri"/>
                <a:ea typeface="Calibri"/>
                <a:cs typeface="Calibri"/>
                <a:sym typeface="Calibri"/>
              </a:rPr>
              <a:t>In June 2026, the Council received presentations from pollock industry representatives on these dynamic spatial closures that were used for crab avoidance in the 2026 A season inside and outside the Red King Crab Savings Area (RKCSA).</a:t>
            </a:r>
            <a:endParaRPr sz="2000" dirty="0">
              <a:solidFill>
                <a:schemeClr val="dk1"/>
              </a:solidFill>
              <a:latin typeface="Calibri"/>
              <a:ea typeface="Calibri"/>
              <a:cs typeface="Calibri"/>
              <a:sym typeface="Calibri"/>
            </a:endParaRPr>
          </a:p>
          <a:p>
            <a:pPr marL="609585">
              <a:spcBef>
                <a:spcPts val="0"/>
              </a:spcBef>
              <a:spcAft>
                <a:spcPts val="0"/>
              </a:spcAft>
            </a:pPr>
            <a:r>
              <a:rPr lang="en" sz="2000" dirty="0">
                <a:solidFill>
                  <a:srgbClr val="980000"/>
                </a:solidFill>
                <a:latin typeface="Calibri"/>
                <a:ea typeface="Calibri"/>
                <a:cs typeface="Calibri"/>
                <a:sym typeface="Calibri"/>
              </a:rPr>
              <a:t> </a:t>
            </a:r>
            <a:endParaRPr sz="2000" dirty="0">
              <a:solidFill>
                <a:srgbClr val="980000"/>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000" dirty="0">
                <a:solidFill>
                  <a:schemeClr val="dk1"/>
                </a:solidFill>
                <a:latin typeface="Calibri"/>
                <a:ea typeface="Calibri"/>
                <a:cs typeface="Calibri"/>
                <a:sym typeface="Calibri"/>
              </a:rPr>
              <a:t>This area already prohibits non-pelagic trawling</a:t>
            </a:r>
            <a:r>
              <a:rPr lang="en" sz="2000" dirty="0">
                <a:solidFill>
                  <a:srgbClr val="FF0000"/>
                </a:solidFill>
                <a:latin typeface="Calibri"/>
                <a:ea typeface="Calibri"/>
                <a:cs typeface="Calibri"/>
                <a:sym typeface="Calibri"/>
              </a:rPr>
              <a:t> </a:t>
            </a:r>
            <a:r>
              <a:rPr lang="en" sz="2000" dirty="0">
                <a:solidFill>
                  <a:schemeClr val="dk1"/>
                </a:solidFill>
                <a:latin typeface="Calibri"/>
                <a:ea typeface="Calibri"/>
                <a:cs typeface="Calibri"/>
                <a:sym typeface="Calibri"/>
              </a:rPr>
              <a:t>as a crab protection measure.</a:t>
            </a:r>
            <a:endParaRPr sz="2667" dirty="0"/>
          </a:p>
        </p:txBody>
      </p:sp>
      <p:pic>
        <p:nvPicPr>
          <p:cNvPr id="404" name="Google Shape;404;p58"/>
          <p:cNvPicPr preferRelativeResize="0"/>
          <p:nvPr/>
        </p:nvPicPr>
        <p:blipFill>
          <a:blip r:embed="rId3">
            <a:alphaModFix/>
          </a:blip>
          <a:stretch>
            <a:fillRect/>
          </a:stretch>
        </p:blipFill>
        <p:spPr>
          <a:xfrm>
            <a:off x="6096000" y="1198734"/>
            <a:ext cx="5857032" cy="4530372"/>
          </a:xfrm>
          <a:prstGeom prst="rect">
            <a:avLst/>
          </a:prstGeom>
          <a:noFill/>
          <a:ln>
            <a:noFill/>
          </a:ln>
        </p:spPr>
      </p:pic>
      <p:sp>
        <p:nvSpPr>
          <p:cNvPr id="3" name="Slide Number Placeholder 2">
            <a:extLst>
              <a:ext uri="{FF2B5EF4-FFF2-40B4-BE49-F238E27FC236}">
                <a16:creationId xmlns:a16="http://schemas.microsoft.com/office/drawing/2014/main" id="{6CDE76BF-DD1D-DBE4-0A7D-82F9E1EEEE2F}"/>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2" name="Title 1">
            <a:extLst>
              <a:ext uri="{FF2B5EF4-FFF2-40B4-BE49-F238E27FC236}">
                <a16:creationId xmlns:a16="http://schemas.microsoft.com/office/drawing/2014/main" id="{05850619-48CE-22C4-7C63-6EB47323C838}"/>
              </a:ext>
            </a:extLst>
          </p:cNvPr>
          <p:cNvSpPr>
            <a:spLocks noGrp="1"/>
          </p:cNvSpPr>
          <p:nvPr>
            <p:ph type="title"/>
          </p:nvPr>
        </p:nvSpPr>
        <p:spPr/>
        <p:txBody>
          <a:bodyPr/>
          <a:lstStyle/>
          <a:p>
            <a:r>
              <a:rPr lang="en-US" dirty="0"/>
              <a:t>Consideration of Kodiak Tanner Crab Protection Measures</a:t>
            </a:r>
            <a:br>
              <a:rPr lang="en-US" sz="2000" dirty="0"/>
            </a:br>
            <a:endParaRPr lang="en-US" dirty="0"/>
          </a:p>
        </p:txBody>
      </p:sp>
      <p:sp>
        <p:nvSpPr>
          <p:cNvPr id="409" name="Google Shape;409;p59"/>
          <p:cNvSpPr txBox="1">
            <a:spLocks noGrp="1"/>
          </p:cNvSpPr>
          <p:nvPr>
            <p:ph idx="1"/>
          </p:nvPr>
        </p:nvSpPr>
        <p:spPr>
          <a:xfrm>
            <a:off x="4992300" y="1948836"/>
            <a:ext cx="6772108" cy="4207008"/>
          </a:xfrm>
          <a:prstGeom prst="rect">
            <a:avLst/>
          </a:prstGeom>
        </p:spPr>
        <p:txBody>
          <a:bodyPr spcFirstLastPara="1" vert="horz" wrap="square" lIns="121900" tIns="121900" rIns="121900" bIns="121900" rtlCol="0" anchor="t" anchorCtr="0">
            <a:normAutofit/>
          </a:bodyPr>
          <a:lstStyle/>
          <a:p>
            <a:pPr marL="609585" indent="-420995">
              <a:lnSpc>
                <a:spcPct val="80000"/>
              </a:lnSpc>
              <a:spcBef>
                <a:spcPts val="0"/>
              </a:spcBef>
              <a:spcAft>
                <a:spcPts val="0"/>
              </a:spcAft>
              <a:buClr>
                <a:schemeClr val="dk1"/>
              </a:buClr>
              <a:buSzPts val="1373"/>
              <a:buFont typeface="Calibri"/>
              <a:buChar char="●"/>
            </a:pPr>
            <a:r>
              <a:rPr lang="en" sz="1831" b="1" dirty="0">
                <a:solidFill>
                  <a:schemeClr val="dk1"/>
                </a:solidFill>
                <a:latin typeface="Calibri"/>
                <a:ea typeface="Calibri"/>
                <a:cs typeface="Calibri"/>
                <a:sym typeface="Calibri"/>
              </a:rPr>
              <a:t>This is one of the Council’s explicit top priorities.</a:t>
            </a:r>
            <a:endParaRPr sz="1831" b="1" dirty="0">
              <a:solidFill>
                <a:schemeClr val="dk1"/>
              </a:solidFill>
              <a:latin typeface="Calibri"/>
              <a:ea typeface="Calibri"/>
              <a:cs typeface="Calibri"/>
              <a:sym typeface="Calibri"/>
            </a:endParaRPr>
          </a:p>
          <a:p>
            <a:pPr marL="609585">
              <a:lnSpc>
                <a:spcPct val="80000"/>
              </a:lnSpc>
              <a:spcBef>
                <a:spcPts val="0"/>
              </a:spcBef>
              <a:spcAft>
                <a:spcPts val="0"/>
              </a:spcAft>
            </a:pPr>
            <a:r>
              <a:rPr lang="en" sz="1831" b="1" dirty="0">
                <a:solidFill>
                  <a:schemeClr val="dk1"/>
                </a:solidFill>
                <a:latin typeface="Calibri"/>
                <a:ea typeface="Calibri"/>
                <a:cs typeface="Calibri"/>
                <a:sym typeface="Calibri"/>
              </a:rPr>
              <a:t> </a:t>
            </a:r>
            <a:endParaRPr sz="1831" b="1" dirty="0">
              <a:solidFill>
                <a:schemeClr val="dk1"/>
              </a:solidFill>
              <a:latin typeface="Calibri"/>
              <a:ea typeface="Calibri"/>
              <a:cs typeface="Calibri"/>
              <a:sym typeface="Calibri"/>
            </a:endParaRPr>
          </a:p>
          <a:p>
            <a:pPr marL="609585" indent="-420995">
              <a:lnSpc>
                <a:spcPct val="80000"/>
              </a:lnSpc>
              <a:spcBef>
                <a:spcPts val="0"/>
              </a:spcBef>
              <a:spcAft>
                <a:spcPts val="0"/>
              </a:spcAft>
              <a:buClr>
                <a:schemeClr val="dk1"/>
              </a:buClr>
              <a:buSzPts val="1373"/>
              <a:buFont typeface="Calibri"/>
              <a:buChar char="●"/>
            </a:pPr>
            <a:r>
              <a:rPr lang="en" sz="1831" dirty="0">
                <a:solidFill>
                  <a:schemeClr val="dk1"/>
                </a:solidFill>
                <a:latin typeface="Calibri"/>
                <a:ea typeface="Calibri"/>
                <a:cs typeface="Calibri"/>
                <a:sym typeface="Calibri"/>
              </a:rPr>
              <a:t>The Council is considering closing additional areas to bottom trawl, pelagic trawl and/or pot gear around Kodiak to protect Gulf of Alaska Tanner crab (a state managed fishery). The areas under consideration are where high densities of Tanner crab are known to occur during important life stages</a:t>
            </a:r>
            <a:endParaRPr sz="1831" dirty="0">
              <a:solidFill>
                <a:schemeClr val="dk1"/>
              </a:solidFill>
              <a:latin typeface="Calibri"/>
              <a:ea typeface="Calibri"/>
              <a:cs typeface="Calibri"/>
              <a:sym typeface="Calibri"/>
            </a:endParaRPr>
          </a:p>
          <a:p>
            <a:pPr marL="609585">
              <a:lnSpc>
                <a:spcPct val="80000"/>
              </a:lnSpc>
              <a:spcBef>
                <a:spcPts val="0"/>
              </a:spcBef>
              <a:spcAft>
                <a:spcPts val="0"/>
              </a:spcAft>
            </a:pPr>
            <a:endParaRPr sz="1831" dirty="0">
              <a:solidFill>
                <a:schemeClr val="dk1"/>
              </a:solidFill>
              <a:latin typeface="Calibri"/>
              <a:ea typeface="Calibri"/>
              <a:cs typeface="Calibri"/>
              <a:sym typeface="Calibri"/>
            </a:endParaRPr>
          </a:p>
          <a:p>
            <a:pPr marL="609585" indent="-420995">
              <a:lnSpc>
                <a:spcPct val="80000"/>
              </a:lnSpc>
              <a:spcBef>
                <a:spcPts val="0"/>
              </a:spcBef>
              <a:spcAft>
                <a:spcPts val="0"/>
              </a:spcAft>
              <a:buClr>
                <a:schemeClr val="dk1"/>
              </a:buClr>
              <a:buSzPts val="1373"/>
              <a:buFont typeface="Calibri"/>
              <a:buChar char="●"/>
            </a:pPr>
            <a:r>
              <a:rPr lang="en" sz="1831" dirty="0">
                <a:solidFill>
                  <a:schemeClr val="dk1"/>
                </a:solidFill>
                <a:latin typeface="Calibri"/>
                <a:ea typeface="Calibri"/>
                <a:cs typeface="Calibri"/>
                <a:sym typeface="Calibri"/>
              </a:rPr>
              <a:t>The Council’s objective is to further conserve and protect Tanner crab around Kodiak Island, while minimizing negative impacts on groundfish fisheries, as both crab and groundfish fisheries are important to the harvesting, processing, and support sectors in Kodiak.</a:t>
            </a:r>
            <a:endParaRPr sz="1831" dirty="0">
              <a:solidFill>
                <a:schemeClr val="dk1"/>
              </a:solidFill>
              <a:latin typeface="Calibri"/>
              <a:ea typeface="Calibri"/>
              <a:cs typeface="Calibri"/>
              <a:sym typeface="Calibri"/>
            </a:endParaRPr>
          </a:p>
          <a:p>
            <a:pPr marL="609585">
              <a:lnSpc>
                <a:spcPct val="80000"/>
              </a:lnSpc>
              <a:spcBef>
                <a:spcPts val="0"/>
              </a:spcBef>
              <a:spcAft>
                <a:spcPts val="0"/>
              </a:spcAft>
            </a:pPr>
            <a:r>
              <a:rPr lang="en" sz="1831" dirty="0">
                <a:solidFill>
                  <a:schemeClr val="dk1"/>
                </a:solidFill>
                <a:latin typeface="Calibri"/>
                <a:ea typeface="Calibri"/>
                <a:cs typeface="Calibri"/>
                <a:sym typeface="Calibri"/>
              </a:rPr>
              <a:t> </a:t>
            </a:r>
            <a:endParaRPr sz="1831" dirty="0">
              <a:solidFill>
                <a:schemeClr val="dk1"/>
              </a:solidFill>
              <a:latin typeface="Calibri"/>
              <a:ea typeface="Calibri"/>
              <a:cs typeface="Calibri"/>
              <a:sym typeface="Calibri"/>
            </a:endParaRPr>
          </a:p>
          <a:p>
            <a:pPr marL="609585" indent="-420995">
              <a:lnSpc>
                <a:spcPct val="80000"/>
              </a:lnSpc>
              <a:spcBef>
                <a:spcPts val="0"/>
              </a:spcBef>
              <a:spcAft>
                <a:spcPts val="0"/>
              </a:spcAft>
              <a:buClr>
                <a:schemeClr val="dk1"/>
              </a:buClr>
              <a:buSzPts val="1373"/>
              <a:buFont typeface="Calibri"/>
              <a:buChar char="●"/>
            </a:pPr>
            <a:r>
              <a:rPr lang="en" sz="1831" dirty="0">
                <a:solidFill>
                  <a:schemeClr val="dk1"/>
                </a:solidFill>
                <a:latin typeface="Calibri"/>
                <a:ea typeface="Calibri"/>
                <a:cs typeface="Calibri"/>
                <a:sym typeface="Calibri"/>
              </a:rPr>
              <a:t>As with all actions, the Council must consider impacts to fishing and processing participants, communities, impacts to other bycatch species, impacts on safety, etc. </a:t>
            </a:r>
            <a:endParaRPr sz="1584" dirty="0">
              <a:solidFill>
                <a:schemeClr val="dk1"/>
              </a:solidFill>
              <a:latin typeface="Calibri"/>
              <a:ea typeface="Calibri"/>
              <a:cs typeface="Calibri"/>
              <a:sym typeface="Calibri"/>
            </a:endParaRPr>
          </a:p>
        </p:txBody>
      </p:sp>
      <p:pic>
        <p:nvPicPr>
          <p:cNvPr id="410" name="Google Shape;410;p59"/>
          <p:cNvPicPr preferRelativeResize="0"/>
          <p:nvPr/>
        </p:nvPicPr>
        <p:blipFill>
          <a:blip r:embed="rId3">
            <a:alphaModFix/>
          </a:blip>
          <a:stretch>
            <a:fillRect/>
          </a:stretch>
        </p:blipFill>
        <p:spPr>
          <a:xfrm>
            <a:off x="210333" y="1521186"/>
            <a:ext cx="4935566" cy="4828450"/>
          </a:xfrm>
          <a:prstGeom prst="rect">
            <a:avLst/>
          </a:prstGeom>
          <a:noFill/>
          <a:ln>
            <a:noFill/>
          </a:ln>
        </p:spPr>
      </p:pic>
      <p:sp>
        <p:nvSpPr>
          <p:cNvPr id="412" name="Google Shape;412;p59"/>
          <p:cNvSpPr txBox="1"/>
          <p:nvPr/>
        </p:nvSpPr>
        <p:spPr>
          <a:xfrm>
            <a:off x="270367" y="6256900"/>
            <a:ext cx="10875600" cy="574540"/>
          </a:xfrm>
          <a:prstGeom prst="rect">
            <a:avLst/>
          </a:prstGeom>
          <a:noFill/>
          <a:ln>
            <a:noFill/>
          </a:ln>
        </p:spPr>
        <p:txBody>
          <a:bodyPr spcFirstLastPara="1" wrap="square" lIns="121900" tIns="121900" rIns="121900" bIns="121900" anchor="t" anchorCtr="0">
            <a:spAutoFit/>
          </a:bodyPr>
          <a:lstStyle/>
          <a:p>
            <a:pPr>
              <a:spcAft>
                <a:spcPts val="800"/>
              </a:spcAft>
            </a:pPr>
            <a:r>
              <a:rPr lang="en" sz="1467" b="1">
                <a:solidFill>
                  <a:schemeClr val="dk1"/>
                </a:solidFill>
                <a:latin typeface="Calibri"/>
                <a:ea typeface="Calibri"/>
                <a:cs typeface="Calibri"/>
                <a:sym typeface="Calibri"/>
              </a:rPr>
              <a:t>Figure: Alternative 2, Element 1, Options 1, 2, and 3; </a:t>
            </a:r>
            <a:r>
              <a:rPr lang="en" sz="1467">
                <a:solidFill>
                  <a:schemeClr val="dk1"/>
                </a:solidFill>
                <a:latin typeface="Calibri"/>
                <a:ea typeface="Calibri"/>
                <a:cs typeface="Calibri"/>
                <a:sym typeface="Calibri"/>
              </a:rPr>
              <a:t>see motion for full consideration of proposed changes</a:t>
            </a:r>
            <a:endParaRPr sz="1467"/>
          </a:p>
        </p:txBody>
      </p:sp>
      <p:sp>
        <p:nvSpPr>
          <p:cNvPr id="3" name="Slide Number Placeholder 2">
            <a:extLst>
              <a:ext uri="{FF2B5EF4-FFF2-40B4-BE49-F238E27FC236}">
                <a16:creationId xmlns:a16="http://schemas.microsoft.com/office/drawing/2014/main" id="{4BD1263E-26A2-ADA3-F121-EF9CBCD4CC82}"/>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2" name="Title 1">
            <a:extLst>
              <a:ext uri="{FF2B5EF4-FFF2-40B4-BE49-F238E27FC236}">
                <a16:creationId xmlns:a16="http://schemas.microsoft.com/office/drawing/2014/main" id="{851C39E9-3D0F-0C26-1654-76BBF9734CE5}"/>
              </a:ext>
            </a:extLst>
          </p:cNvPr>
          <p:cNvSpPr>
            <a:spLocks noGrp="1"/>
          </p:cNvSpPr>
          <p:nvPr>
            <p:ph type="title"/>
          </p:nvPr>
        </p:nvSpPr>
        <p:spPr/>
        <p:txBody>
          <a:bodyPr/>
          <a:lstStyle/>
          <a:p>
            <a:r>
              <a:rPr lang="en-US" dirty="0"/>
              <a:t>Essential Fish Habitat 5-yr Review</a:t>
            </a:r>
          </a:p>
        </p:txBody>
      </p:sp>
      <p:sp>
        <p:nvSpPr>
          <p:cNvPr id="417" name="Google Shape;417;p60"/>
          <p:cNvSpPr txBox="1">
            <a:spLocks noGrp="1"/>
          </p:cNvSpPr>
          <p:nvPr>
            <p:ph idx="1"/>
          </p:nvPr>
        </p:nvSpPr>
        <p:spPr>
          <a:prstGeom prst="rect">
            <a:avLst/>
          </a:prstGeom>
        </p:spPr>
        <p:txBody>
          <a:bodyPr spcFirstLastPara="1" vert="horz" wrap="square" lIns="121900" tIns="121900" rIns="121900" bIns="121900" rtlCol="0" anchor="t" anchorCtr="0">
            <a:normAutofit/>
          </a:bodyPr>
          <a:lstStyle/>
          <a:p>
            <a:pPr marL="342900" lvl="0" indent="-342900">
              <a:buFont typeface="Arial" panose="020B0604020202020204" pitchFamily="34" charset="0"/>
              <a:buChar char="•"/>
            </a:pPr>
            <a:r>
              <a:rPr lang="en-US" dirty="0"/>
              <a:t>The next EFH 5-year review is scheduled to occur in 2028.</a:t>
            </a:r>
          </a:p>
          <a:p>
            <a:pPr marL="342900" lvl="0" indent="-342900">
              <a:buFont typeface="Arial" panose="020B0604020202020204" pitchFamily="34" charset="0"/>
              <a:buChar char="•"/>
            </a:pPr>
            <a:r>
              <a:rPr lang="en-US" dirty="0"/>
              <a:t>This will include a process where components of the review are presented to the SSC and Council in steps. </a:t>
            </a:r>
          </a:p>
          <a:p>
            <a:pPr marL="342900" lvl="0" indent="-342900">
              <a:buFont typeface="Arial" panose="020B0604020202020204" pitchFamily="34" charset="0"/>
              <a:buChar char="•"/>
            </a:pPr>
            <a:r>
              <a:rPr lang="en-US" dirty="0"/>
              <a:t>The next step will be in Feb 2027, with the SSC review of EFH Fishing Effects (FE) progress update, including planned FE model updates in progress and FE model analysis draft methods, supporting the EFH FE evaluation. </a:t>
            </a:r>
          </a:p>
        </p:txBody>
      </p:sp>
      <p:sp>
        <p:nvSpPr>
          <p:cNvPr id="3" name="Slide Number Placeholder 2">
            <a:extLst>
              <a:ext uri="{FF2B5EF4-FFF2-40B4-BE49-F238E27FC236}">
                <a16:creationId xmlns:a16="http://schemas.microsoft.com/office/drawing/2014/main" id="{BF2BB71F-CB05-DFE5-1F38-FD0E80B916CF}"/>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2" name="Title 1">
            <a:extLst>
              <a:ext uri="{FF2B5EF4-FFF2-40B4-BE49-F238E27FC236}">
                <a16:creationId xmlns:a16="http://schemas.microsoft.com/office/drawing/2014/main" id="{96AB6565-A3C7-3DDD-AA92-192FA45BFA99}"/>
              </a:ext>
            </a:extLst>
          </p:cNvPr>
          <p:cNvSpPr>
            <a:spLocks noGrp="1"/>
          </p:cNvSpPr>
          <p:nvPr>
            <p:ph type="title"/>
          </p:nvPr>
        </p:nvSpPr>
        <p:spPr/>
        <p:txBody>
          <a:bodyPr/>
          <a:lstStyle/>
          <a:p>
            <a:r>
              <a:rPr lang="en-US" dirty="0"/>
              <a:t>Summary notes</a:t>
            </a:r>
          </a:p>
        </p:txBody>
      </p:sp>
      <p:sp>
        <p:nvSpPr>
          <p:cNvPr id="422" name="Google Shape;422;p61"/>
          <p:cNvSpPr txBox="1">
            <a:spLocks noGrp="1"/>
          </p:cNvSpPr>
          <p:nvPr>
            <p:ph idx="1"/>
          </p:nvPr>
        </p:nvSpPr>
        <p:spPr>
          <a:xfrm>
            <a:off x="581192" y="1854200"/>
            <a:ext cx="11029616" cy="4851400"/>
          </a:xfrm>
          <a:prstGeom prst="rect">
            <a:avLst/>
          </a:prstGeom>
        </p:spPr>
        <p:txBody>
          <a:bodyPr spcFirstLastPara="1" vert="horz" wrap="square" lIns="121900" tIns="121900" rIns="121900" bIns="121900" rtlCol="0" anchor="t" anchorCtr="0">
            <a:normAutofit fontScale="70000" lnSpcReduction="20000"/>
          </a:bodyPr>
          <a:lstStyle/>
          <a:p>
            <a:pPr>
              <a:spcBef>
                <a:spcPts val="800"/>
              </a:spcBef>
              <a:spcAft>
                <a:spcPts val="0"/>
              </a:spcAft>
            </a:pPr>
            <a:r>
              <a:rPr lang="en" sz="2667" b="1" dirty="0">
                <a:solidFill>
                  <a:schemeClr val="dk1"/>
                </a:solidFill>
                <a:latin typeface="Calibri"/>
                <a:ea typeface="Calibri"/>
                <a:cs typeface="Calibri"/>
                <a:sym typeface="Calibri"/>
              </a:rPr>
              <a:t>Part 1: Fisheries Description</a:t>
            </a:r>
            <a:endParaRPr sz="2667" b="1" dirty="0">
              <a:solidFill>
                <a:schemeClr val="dk1"/>
              </a:solidFill>
              <a:latin typeface="Calibri"/>
              <a:ea typeface="Calibri"/>
              <a:cs typeface="Calibri"/>
              <a:sym typeface="Calibri"/>
            </a:endParaRPr>
          </a:p>
          <a:p>
            <a:pPr marL="609585" indent="-423323">
              <a:spcBef>
                <a:spcPts val="800"/>
              </a:spcBef>
              <a:spcAft>
                <a:spcPts val="0"/>
              </a:spcAft>
              <a:buClr>
                <a:schemeClr val="dk1"/>
              </a:buClr>
              <a:buSzPts val="1400"/>
              <a:buFont typeface="Calibri"/>
              <a:buChar char="●"/>
            </a:pPr>
            <a:r>
              <a:rPr lang="en" sz="2300" dirty="0">
                <a:solidFill>
                  <a:schemeClr val="dk1"/>
                </a:solidFill>
                <a:latin typeface="Calibri"/>
                <a:ea typeface="Calibri"/>
                <a:cs typeface="Calibri"/>
                <a:sym typeface="Calibri"/>
              </a:rPr>
              <a:t>Pelagic trawl fishing in State waters primarily occurs in 1) areas of the WGOA, 2) areas around Kodiak Island, and 3) the Prince William Sound pollock fishery. Many of these vessels are from the WGOA and Kodiak and catch is delivered to Kodiak, Sand Point and Akutan, AK. Most vessels utilize state waters for a portion of their catch and some vessels are highly dependent on state waters.</a:t>
            </a:r>
            <a:endParaRPr sz="2300" dirty="0">
              <a:solidFill>
                <a:schemeClr val="dk1"/>
              </a:solidFill>
              <a:latin typeface="Calibri"/>
              <a:ea typeface="Calibri"/>
              <a:cs typeface="Calibri"/>
              <a:sym typeface="Calibri"/>
            </a:endParaRPr>
          </a:p>
          <a:p>
            <a:pPr marL="609585" indent="-423323">
              <a:spcBef>
                <a:spcPts val="0"/>
              </a:spcBef>
              <a:spcAft>
                <a:spcPts val="0"/>
              </a:spcAft>
              <a:buClr>
                <a:schemeClr val="dk1"/>
              </a:buClr>
              <a:buSzPts val="1400"/>
              <a:buFont typeface="Calibri"/>
              <a:buChar char="●"/>
            </a:pPr>
            <a:r>
              <a:rPr lang="en" sz="2300" dirty="0">
                <a:solidFill>
                  <a:schemeClr val="dk1"/>
                </a:solidFill>
                <a:latin typeface="Calibri"/>
                <a:ea typeface="Calibri"/>
                <a:cs typeface="Calibri"/>
                <a:sym typeface="Calibri"/>
              </a:rPr>
              <a:t>Most of the AI is closed to non-pelagic trawl, but there are some distinct areas still open. Trawl fishing West of 170 W long primarily includes vessels &lt;100’ participating in the State managed AI Subdistrict Pacific cod fishery and some activity from Amendment 80 and TLAS vessels.</a:t>
            </a:r>
            <a:endParaRPr sz="23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300" dirty="0">
                <a:solidFill>
                  <a:schemeClr val="dk1"/>
                </a:solidFill>
                <a:latin typeface="Calibri"/>
                <a:ea typeface="Calibri"/>
                <a:cs typeface="Calibri"/>
                <a:sym typeface="Calibri"/>
              </a:rPr>
              <a:t>All vessels that have been fishing with trawl gear in state waters have an FFP which means they must comply with federal monitoring and reporting requirements.</a:t>
            </a:r>
            <a:endParaRPr sz="2300" dirty="0">
              <a:solidFill>
                <a:schemeClr val="dk1"/>
              </a:solidFill>
              <a:latin typeface="Calibri"/>
              <a:ea typeface="Calibri"/>
              <a:cs typeface="Calibri"/>
              <a:sym typeface="Calibri"/>
            </a:endParaRPr>
          </a:p>
          <a:p>
            <a:pPr>
              <a:spcBef>
                <a:spcPts val="800"/>
              </a:spcBef>
              <a:spcAft>
                <a:spcPts val="0"/>
              </a:spcAft>
            </a:pPr>
            <a:r>
              <a:rPr lang="en" sz="2667" b="1" dirty="0">
                <a:solidFill>
                  <a:schemeClr val="dk1"/>
                </a:solidFill>
                <a:latin typeface="Calibri"/>
                <a:ea typeface="Calibri"/>
                <a:cs typeface="Calibri"/>
                <a:sym typeface="Calibri"/>
              </a:rPr>
              <a:t>Part 2: Management Measures</a:t>
            </a:r>
            <a:endParaRPr sz="2667" b="1" dirty="0">
              <a:solidFill>
                <a:schemeClr val="dk1"/>
              </a:solidFill>
              <a:latin typeface="Calibri"/>
              <a:ea typeface="Calibri"/>
              <a:cs typeface="Calibri"/>
              <a:sym typeface="Calibri"/>
            </a:endParaRPr>
          </a:p>
          <a:p>
            <a:pPr marL="609585" indent="-431789">
              <a:spcBef>
                <a:spcPts val="800"/>
              </a:spcBef>
              <a:spcAft>
                <a:spcPts val="0"/>
              </a:spcAft>
              <a:buClr>
                <a:schemeClr val="dk1"/>
              </a:buClr>
              <a:buSzPts val="1500"/>
              <a:buFont typeface="Calibri"/>
              <a:buChar char="●"/>
            </a:pPr>
            <a:r>
              <a:rPr lang="en" sz="2300" dirty="0">
                <a:solidFill>
                  <a:schemeClr val="dk1"/>
                </a:solidFill>
                <a:latin typeface="Calibri"/>
                <a:ea typeface="Calibri"/>
                <a:cs typeface="Calibri"/>
                <a:sym typeface="Calibri"/>
              </a:rPr>
              <a:t>There are many types of area closures in Federal waters designed around a specific intent (e.g., protections for sensitive habitat, bycatch reduction, etc.)</a:t>
            </a:r>
            <a:endParaRPr sz="23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300" dirty="0">
                <a:solidFill>
                  <a:schemeClr val="dk1"/>
                </a:solidFill>
                <a:latin typeface="Calibri"/>
                <a:ea typeface="Calibri"/>
                <a:cs typeface="Calibri"/>
                <a:sym typeface="Calibri"/>
              </a:rPr>
              <a:t>The AIHCA was designed to ‘freeze the footprint’ of non-pelagic trawl fishing the AIHCA and protect sensitive habitats, such as cold water corals and relatively undisturbed areas.</a:t>
            </a:r>
            <a:endParaRPr sz="23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300" dirty="0">
                <a:solidFill>
                  <a:schemeClr val="dk1"/>
                </a:solidFill>
                <a:latin typeface="Calibri"/>
                <a:ea typeface="Calibri"/>
                <a:cs typeface="Calibri"/>
                <a:sym typeface="Calibri"/>
              </a:rPr>
              <a:t>Salmon excluders have been fully adopted in the Bering Sea pollock fishery and widely adopted in the GOA to minimize salmon bycatch.</a:t>
            </a:r>
            <a:endParaRPr sz="2300" dirty="0">
              <a:solidFill>
                <a:schemeClr val="dk1"/>
              </a:solidFill>
              <a:latin typeface="Calibri"/>
              <a:ea typeface="Calibri"/>
              <a:cs typeface="Calibri"/>
              <a:sym typeface="Calibri"/>
            </a:endParaRPr>
          </a:p>
          <a:p>
            <a:pPr marL="609585" indent="-431789">
              <a:spcBef>
                <a:spcPts val="0"/>
              </a:spcBef>
              <a:spcAft>
                <a:spcPts val="0"/>
              </a:spcAft>
              <a:buClr>
                <a:schemeClr val="dk1"/>
              </a:buClr>
              <a:buSzPts val="1500"/>
              <a:buFont typeface="Calibri"/>
              <a:buChar char="●"/>
            </a:pPr>
            <a:r>
              <a:rPr lang="en" sz="2300" dirty="0">
                <a:solidFill>
                  <a:schemeClr val="dk1"/>
                </a:solidFill>
                <a:latin typeface="Calibri"/>
                <a:ea typeface="Calibri"/>
                <a:cs typeface="Calibri"/>
                <a:sym typeface="Calibri"/>
              </a:rPr>
              <a:t>While some excluder designs have been used for years now, there is also ongoing innovation and customization in the design, as they are not a one-size-fits all tool.</a:t>
            </a:r>
            <a:endParaRPr sz="2300" dirty="0">
              <a:solidFill>
                <a:schemeClr val="dk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624EB7CF-42DA-CB96-52DF-7393D307D59A}"/>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2" name="Title 1">
            <a:extLst>
              <a:ext uri="{FF2B5EF4-FFF2-40B4-BE49-F238E27FC236}">
                <a16:creationId xmlns:a16="http://schemas.microsoft.com/office/drawing/2014/main" id="{B2265E43-C21E-BFAB-2BCD-5DF7EA87863F}"/>
              </a:ext>
            </a:extLst>
          </p:cNvPr>
          <p:cNvSpPr>
            <a:spLocks noGrp="1"/>
          </p:cNvSpPr>
          <p:nvPr>
            <p:ph type="title"/>
          </p:nvPr>
        </p:nvSpPr>
        <p:spPr/>
        <p:txBody>
          <a:bodyPr/>
          <a:lstStyle/>
          <a:p>
            <a:r>
              <a:rPr lang="en-US" dirty="0"/>
              <a:t>Summary notes</a:t>
            </a:r>
          </a:p>
        </p:txBody>
      </p:sp>
      <p:sp>
        <p:nvSpPr>
          <p:cNvPr id="3" name="Slide Number Placeholder 2">
            <a:extLst>
              <a:ext uri="{FF2B5EF4-FFF2-40B4-BE49-F238E27FC236}">
                <a16:creationId xmlns:a16="http://schemas.microsoft.com/office/drawing/2014/main" id="{0426257F-B4CF-7ED5-0C93-FCACC457D362}"/>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4" name="Google Shape;422;p61">
            <a:extLst>
              <a:ext uri="{FF2B5EF4-FFF2-40B4-BE49-F238E27FC236}">
                <a16:creationId xmlns:a16="http://schemas.microsoft.com/office/drawing/2014/main" id="{FA709E6A-2D79-6BF7-A50C-DD467635CE1D}"/>
              </a:ext>
            </a:extLst>
          </p:cNvPr>
          <p:cNvSpPr txBox="1">
            <a:spLocks/>
          </p:cNvSpPr>
          <p:nvPr/>
        </p:nvSpPr>
        <p:spPr>
          <a:xfrm>
            <a:off x="581192" y="1854200"/>
            <a:ext cx="11029616" cy="4851400"/>
          </a:xfrm>
          <a:prstGeom prst="rect">
            <a:avLst/>
          </a:prstGeom>
        </p:spPr>
        <p:txBody>
          <a:bodyPr spcFirstLastPara="1" vert="horz" wrap="square" lIns="121900" tIns="121900" rIns="121900" bIns="121900" rtlCol="0" anchor="t" anchorCtr="0">
            <a:normAutofit fontScale="70000" lnSpcReduction="20000"/>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800"/>
              </a:spcBef>
              <a:spcAft>
                <a:spcPts val="0"/>
              </a:spcAft>
            </a:pPr>
            <a:r>
              <a:rPr lang="en-US" sz="2667" b="1" dirty="0">
                <a:solidFill>
                  <a:schemeClr val="dk1"/>
                </a:solidFill>
                <a:latin typeface="Calibri"/>
                <a:ea typeface="Calibri"/>
                <a:cs typeface="Calibri"/>
                <a:sym typeface="Calibri"/>
              </a:rPr>
              <a:t>Part 3: Essential Fish Habitat</a:t>
            </a:r>
          </a:p>
          <a:p>
            <a:pPr marL="609585" indent="-431789">
              <a:spcBef>
                <a:spcPts val="0"/>
              </a:spcBef>
              <a:spcAft>
                <a:spcPts val="0"/>
              </a:spcAft>
              <a:buClr>
                <a:schemeClr val="dk1"/>
              </a:buClr>
              <a:buSzPts val="1500"/>
              <a:buFont typeface="Calibri"/>
              <a:buChar char="●"/>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Identification of EFH is a Federal requirement under the Magnuson-Stevens Act</a:t>
            </a:r>
          </a:p>
          <a:p>
            <a:pPr marL="609585" indent="-431789">
              <a:spcBef>
                <a:spcPts val="0"/>
              </a:spcBef>
              <a:spcAft>
                <a:spcPts val="0"/>
              </a:spcAft>
              <a:buClr>
                <a:schemeClr val="dk1"/>
              </a:buClr>
              <a:buSzPts val="1500"/>
              <a:buFont typeface="Calibri"/>
              <a:buChar char="●"/>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Adverse fishing effects on EFH are required to be mitigated and evaluated for whether they meet a threshold of ‘more than minimal and not temporary’. </a:t>
            </a:r>
          </a:p>
          <a:p>
            <a:pPr marL="609585" indent="-431789">
              <a:spcBef>
                <a:spcPts val="0"/>
              </a:spcBef>
              <a:spcAft>
                <a:spcPts val="0"/>
              </a:spcAft>
              <a:buClr>
                <a:schemeClr val="dk1"/>
              </a:buClr>
              <a:buSzPts val="1500"/>
              <a:buFont typeface="Calibri"/>
              <a:buChar char="●"/>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In the North Pacific, there is a specific 5-year review process that is peer-reviewed and is continually improving as information is available.</a:t>
            </a:r>
          </a:p>
          <a:p>
            <a:pPr marL="609585" indent="-431789">
              <a:spcBef>
                <a:spcPts val="0"/>
              </a:spcBef>
              <a:spcAft>
                <a:spcPts val="0"/>
              </a:spcAft>
              <a:buClr>
                <a:schemeClr val="dk1"/>
              </a:buClr>
              <a:buSzPts val="1500"/>
              <a:buFont typeface="Calibri"/>
              <a:buChar char="●"/>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This review has shown that with the existing protection measures</a:t>
            </a: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 </a:t>
            </a: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fishing effects in the North Pacific do not meet the threshold of more than minimal and not temporary.</a:t>
            </a:r>
            <a:endParaRPr lang="en-US" sz="2300" dirty="0">
              <a:solidFill>
                <a:schemeClr val="dk1"/>
              </a:solidFill>
              <a:latin typeface="Calibri"/>
              <a:ea typeface="Calibri"/>
              <a:cs typeface="Calibri"/>
              <a:sym typeface="Calibri"/>
            </a:endParaRPr>
          </a:p>
          <a:p>
            <a:pPr>
              <a:spcBef>
                <a:spcPts val="800"/>
              </a:spcBef>
              <a:spcAft>
                <a:spcPts val="0"/>
              </a:spcAft>
            </a:pPr>
            <a:r>
              <a:rPr lang="en-US" sz="2667" b="1" dirty="0">
                <a:solidFill>
                  <a:schemeClr val="dk1"/>
                </a:solidFill>
                <a:latin typeface="Calibri"/>
                <a:ea typeface="Calibri"/>
                <a:cs typeface="Calibri"/>
                <a:sym typeface="Calibri"/>
              </a:rPr>
              <a:t>Part 4: State of the Technology</a:t>
            </a:r>
          </a:p>
          <a:p>
            <a:pPr marL="609585" indent="-431789">
              <a:spcBef>
                <a:spcPts val="800"/>
              </a:spcBef>
              <a:spcAft>
                <a:spcPts val="0"/>
              </a:spcAft>
              <a:buClr>
                <a:schemeClr val="dk1"/>
              </a:buClr>
              <a:buSzPts val="1500"/>
              <a:buFont typeface="Calibri"/>
              <a:buChar char="●"/>
            </a:pPr>
            <a:r>
              <a:rPr lang="en-US" sz="2300" dirty="0">
                <a:solidFill>
                  <a:schemeClr val="dk1"/>
                </a:solidFill>
                <a:latin typeface="Calibri"/>
                <a:ea typeface="Calibri"/>
                <a:cs typeface="Calibri"/>
                <a:sym typeface="Calibri"/>
              </a:rPr>
              <a:t>Ongoing work is being done to improve our understanding of fishing gear impacts. Specifically, work is being done to catalog how every pelagic trawl net in the Bering Sea and GOA impacts EFH (rather than general characterizations).</a:t>
            </a:r>
          </a:p>
          <a:p>
            <a:pPr marL="609585" indent="-431789">
              <a:spcBef>
                <a:spcPts val="0"/>
              </a:spcBef>
              <a:spcAft>
                <a:spcPts val="0"/>
              </a:spcAft>
              <a:buClr>
                <a:schemeClr val="dk1"/>
              </a:buClr>
              <a:buSzPts val="1500"/>
              <a:buFont typeface="Calibri"/>
              <a:buChar char="●"/>
            </a:pPr>
            <a:r>
              <a:rPr lang="en-US" sz="2300" dirty="0">
                <a:solidFill>
                  <a:schemeClr val="dk1"/>
                </a:solidFill>
                <a:latin typeface="Calibri"/>
                <a:ea typeface="Calibri"/>
                <a:cs typeface="Calibri"/>
                <a:sym typeface="Calibri"/>
              </a:rPr>
              <a:t>Work is also being done to continue to identify ways to minimize impacts of that gear on habitat and bycatch where possible. This research gear design and innovation often comes through EFPs initiated by the fishing industry.</a:t>
            </a:r>
          </a:p>
          <a:p>
            <a:pPr marL="609585" indent="-431789">
              <a:spcBef>
                <a:spcPts val="0"/>
              </a:spcBef>
              <a:spcAft>
                <a:spcPts val="0"/>
              </a:spcAft>
              <a:buClr>
                <a:schemeClr val="dk1"/>
              </a:buClr>
              <a:buSzPts val="1500"/>
              <a:buFont typeface="Calibri"/>
              <a:buChar char="●"/>
            </a:pPr>
            <a:r>
              <a:rPr lang="en-US" sz="2300" dirty="0">
                <a:solidFill>
                  <a:schemeClr val="dk1"/>
                </a:solidFill>
                <a:latin typeface="Calibri"/>
                <a:ea typeface="Calibri"/>
                <a:cs typeface="Calibri"/>
                <a:sym typeface="Calibri"/>
              </a:rPr>
              <a:t>The Trident modified footrope EFP is an example of efforts underway to reduce bottom contact through changes in design.</a:t>
            </a:r>
          </a:p>
          <a:p>
            <a:pPr marL="609585" indent="-431789">
              <a:spcBef>
                <a:spcPts val="0"/>
              </a:spcBef>
              <a:spcAft>
                <a:spcPts val="0"/>
              </a:spcAft>
              <a:buClr>
                <a:schemeClr val="dk1"/>
              </a:buClr>
              <a:buSzPts val="1500"/>
              <a:buFont typeface="Calibri"/>
              <a:buChar char="●"/>
            </a:pPr>
            <a:r>
              <a:rPr lang="en-US" sz="2300" dirty="0">
                <a:solidFill>
                  <a:schemeClr val="dk1"/>
                </a:solidFill>
                <a:latin typeface="Calibri"/>
                <a:ea typeface="Calibri"/>
                <a:cs typeface="Calibri"/>
                <a:sym typeface="Calibri"/>
              </a:rPr>
              <a:t>New technology aims to work towards goals of minimizing habitat and bycatch impacts without compromising efficiencies.</a:t>
            </a:r>
          </a:p>
          <a:p>
            <a:pPr marL="609585" indent="-431789">
              <a:spcBef>
                <a:spcPts val="0"/>
              </a:spcBef>
              <a:spcAft>
                <a:spcPts val="0"/>
              </a:spcAft>
              <a:buClr>
                <a:schemeClr val="dk1"/>
              </a:buClr>
              <a:buSzPts val="1500"/>
              <a:buFont typeface="Calibri"/>
              <a:buChar char="●"/>
            </a:pPr>
            <a:r>
              <a:rPr lang="en-US" sz="2300" dirty="0">
                <a:solidFill>
                  <a:schemeClr val="dk1"/>
                </a:solidFill>
                <a:latin typeface="Calibri"/>
                <a:ea typeface="Calibri"/>
                <a:cs typeface="Calibri"/>
                <a:sym typeface="Calibri"/>
              </a:rPr>
              <a:t>Once these changes have been proven they can be implemented into a management system (bottom trawl raised sweeps and trawl EM are examples of this that have been implemented in the past).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2" name="Title 1">
            <a:extLst>
              <a:ext uri="{FF2B5EF4-FFF2-40B4-BE49-F238E27FC236}">
                <a16:creationId xmlns:a16="http://schemas.microsoft.com/office/drawing/2014/main" id="{2EBB9A10-F4DD-A080-FB6A-EA6A08F91617}"/>
              </a:ext>
            </a:extLst>
          </p:cNvPr>
          <p:cNvSpPr>
            <a:spLocks noGrp="1"/>
          </p:cNvSpPr>
          <p:nvPr>
            <p:ph type="title"/>
          </p:nvPr>
        </p:nvSpPr>
        <p:spPr/>
        <p:txBody>
          <a:bodyPr/>
          <a:lstStyle/>
          <a:p>
            <a:r>
              <a:rPr lang="en-US" dirty="0"/>
              <a:t>Summary notes</a:t>
            </a:r>
          </a:p>
        </p:txBody>
      </p:sp>
      <p:sp>
        <p:nvSpPr>
          <p:cNvPr id="432" name="Google Shape;432;p63"/>
          <p:cNvSpPr txBox="1">
            <a:spLocks noGrp="1"/>
          </p:cNvSpPr>
          <p:nvPr>
            <p:ph idx="1"/>
          </p:nvPr>
        </p:nvSpPr>
        <p:spPr>
          <a:xfrm>
            <a:off x="581192" y="2180496"/>
            <a:ext cx="11029615" cy="3063533"/>
          </a:xfrm>
          <a:prstGeom prst="rect">
            <a:avLst/>
          </a:prstGeom>
        </p:spPr>
        <p:txBody>
          <a:bodyPr spcFirstLastPara="1" vert="horz" wrap="square" lIns="121900" tIns="121900" rIns="121900" bIns="121900" rtlCol="0" anchor="t" anchorCtr="0">
            <a:normAutofit/>
          </a:bodyPr>
          <a:lstStyle/>
          <a:p>
            <a:pPr>
              <a:spcBef>
                <a:spcPts val="800"/>
              </a:spcBef>
              <a:spcAft>
                <a:spcPts val="0"/>
              </a:spcAft>
            </a:pPr>
            <a:r>
              <a:rPr lang="en" sz="2667" b="1" dirty="0">
                <a:solidFill>
                  <a:schemeClr val="dk1"/>
                </a:solidFill>
                <a:latin typeface="Calibri"/>
                <a:ea typeface="Calibri"/>
                <a:cs typeface="Calibri"/>
                <a:sym typeface="Calibri"/>
              </a:rPr>
              <a:t>Part 5: Ongoing Council actions</a:t>
            </a:r>
          </a:p>
          <a:p>
            <a:pPr marL="626529" indent="-457200">
              <a:spcBef>
                <a:spcPts val="800"/>
              </a:spcBef>
              <a:spcAft>
                <a:spcPts val="0"/>
              </a:spcAft>
              <a:buClr>
                <a:schemeClr val="dk1"/>
              </a:buClr>
              <a:buSzPts val="1600"/>
              <a:buFont typeface="Arial" panose="020B0604020202020204" pitchFamily="34" charset="0"/>
              <a:buChar char="•"/>
            </a:pPr>
            <a:r>
              <a:rPr lang="en-US" sz="1600" dirty="0">
                <a:solidFill>
                  <a:schemeClr val="dk1"/>
                </a:solidFill>
                <a:latin typeface="Calibri"/>
                <a:ea typeface="Calibri"/>
                <a:cs typeface="Calibri"/>
                <a:sym typeface="Calibri"/>
              </a:rPr>
              <a:t>The Council is actively reviewing better ways to consider the pelagic trawl gear performance standard, to measure bottom contact, and address concerns around unobserved crab mortality.</a:t>
            </a:r>
          </a:p>
          <a:p>
            <a:pPr marL="626529" indent="-457200">
              <a:spcBef>
                <a:spcPts val="0"/>
              </a:spcBef>
              <a:spcAft>
                <a:spcPts val="0"/>
              </a:spcAft>
              <a:buClr>
                <a:schemeClr val="dk1"/>
              </a:buClr>
              <a:buSzPts val="1600"/>
              <a:buFont typeface="Arial" panose="020B0604020202020204" pitchFamily="34" charset="0"/>
              <a:buChar char="•"/>
            </a:pPr>
            <a:r>
              <a:rPr lang="en-US" sz="1600" dirty="0">
                <a:solidFill>
                  <a:schemeClr val="dk1"/>
                </a:solidFill>
                <a:latin typeface="Calibri"/>
                <a:ea typeface="Calibri"/>
                <a:cs typeface="Calibri"/>
                <a:sym typeface="Calibri"/>
              </a:rPr>
              <a:t>In the meantime, the Council has requested industry collaboration in using dynamic spatial closures for the protection of crab, in particular in and around the Red King Crab Savings Area, while also prioritizing avoidance of salmon bycatch.</a:t>
            </a:r>
          </a:p>
          <a:p>
            <a:pPr marL="626529" indent="-457200">
              <a:spcBef>
                <a:spcPts val="0"/>
              </a:spcBef>
              <a:spcAft>
                <a:spcPts val="0"/>
              </a:spcAft>
              <a:buClr>
                <a:schemeClr val="dk1"/>
              </a:buClr>
              <a:buSzPts val="1600"/>
              <a:buFont typeface="Arial" panose="020B0604020202020204" pitchFamily="34" charset="0"/>
              <a:buChar char="•"/>
            </a:pPr>
            <a:r>
              <a:rPr lang="en-US" sz="1600" dirty="0">
                <a:solidFill>
                  <a:schemeClr val="dk1"/>
                </a:solidFill>
                <a:latin typeface="Calibri"/>
                <a:ea typeface="Calibri"/>
                <a:cs typeface="Calibri"/>
                <a:sym typeface="Calibri"/>
              </a:rPr>
              <a:t>The Council is reviewing fishing area closures options around Kodiak Island to protect Tanner crab.  </a:t>
            </a:r>
          </a:p>
          <a:p>
            <a:pPr marL="626529" indent="-457200">
              <a:spcBef>
                <a:spcPts val="0"/>
              </a:spcBef>
              <a:spcAft>
                <a:spcPts val="0"/>
              </a:spcAft>
              <a:buClr>
                <a:schemeClr val="dk1"/>
              </a:buClr>
              <a:buSzPts val="1600"/>
              <a:buFont typeface="Arial" panose="020B0604020202020204" pitchFamily="34" charset="0"/>
              <a:buChar char="•"/>
            </a:pPr>
            <a:r>
              <a:rPr lang="en-US" sz="1600" dirty="0">
                <a:solidFill>
                  <a:schemeClr val="dk1"/>
                </a:solidFill>
                <a:latin typeface="Calibri"/>
                <a:ea typeface="Calibri"/>
                <a:cs typeface="Calibri"/>
                <a:sym typeface="Calibri"/>
              </a:rPr>
              <a:t>Council and NMFS are continuously evaluating commercial fishing effects on habitat and identifying EFH through a 5-year review process. Although the review is every 5 years (next scheduled 2028), the work to support this review is continuous. The Council is currently engaging with the workplan and methodology for the next review.</a:t>
            </a:r>
            <a:endParaRPr lang="en-US" sz="1600" dirty="0">
              <a:solidFill>
                <a:schemeClr val="dk1"/>
              </a:solidFill>
            </a:endParaRPr>
          </a:p>
          <a:p>
            <a:pPr>
              <a:spcBef>
                <a:spcPts val="800"/>
              </a:spcBef>
              <a:spcAft>
                <a:spcPts val="0"/>
              </a:spcAft>
            </a:pPr>
            <a:endParaRPr sz="2667" b="1" dirty="0">
              <a:solidFill>
                <a:schemeClr val="dk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9BFDBF4D-690D-5169-2C5D-7769B8213B50}"/>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279</TotalTime>
  <Words>1242</Words>
  <Application>Microsoft Office PowerPoint</Application>
  <PresentationFormat>Widescreen</PresentationFormat>
  <Paragraphs>67</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Wingdings</vt:lpstr>
      <vt:lpstr>Wingdings 2</vt:lpstr>
      <vt:lpstr>Dividend</vt:lpstr>
      <vt:lpstr>Part 5: Ongoing NPFMC Actions Scope: Council actions underway related to habitat,  trawl gear bottom contact, and gear innovation</vt:lpstr>
      <vt:lpstr>Consideration of Pelagic Trawl Gear Performance Standard</vt:lpstr>
      <vt:lpstr> Voluntary Crab Closures</vt:lpstr>
      <vt:lpstr>Consideration of Kodiak Tanner Crab Protection Measures </vt:lpstr>
      <vt:lpstr>Essential Fish Habitat 5-yr Review</vt:lpstr>
      <vt:lpstr>Summary notes</vt:lpstr>
      <vt:lpstr>Summary notes</vt:lpstr>
      <vt:lpstr>Summary notes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LaBelle</dc:creator>
  <cp:lastModifiedBy>Sarah Marrinan</cp:lastModifiedBy>
  <cp:revision>30</cp:revision>
  <dcterms:created xsi:type="dcterms:W3CDTF">2020-09-17T00:42:38Z</dcterms:created>
  <dcterms:modified xsi:type="dcterms:W3CDTF">2026-10-16T04:22:47Z</dcterms:modified>
</cp:coreProperties>
</file>