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24"/>
  </p:notesMasterIdLst>
  <p:handoutMasterIdLst>
    <p:handoutMasterId r:id="rId25"/>
  </p:handoutMasterIdLst>
  <p:sldIdLst>
    <p:sldId id="285" r:id="rId4"/>
    <p:sldId id="316" r:id="rId5"/>
    <p:sldId id="289" r:id="rId6"/>
    <p:sldId id="300" r:id="rId7"/>
    <p:sldId id="308" r:id="rId8"/>
    <p:sldId id="309" r:id="rId9"/>
    <p:sldId id="306" r:id="rId10"/>
    <p:sldId id="307" r:id="rId11"/>
    <p:sldId id="305" r:id="rId12"/>
    <p:sldId id="315" r:id="rId13"/>
    <p:sldId id="303" r:id="rId14"/>
    <p:sldId id="304" r:id="rId15"/>
    <p:sldId id="302" r:id="rId16"/>
    <p:sldId id="310" r:id="rId17"/>
    <p:sldId id="311" r:id="rId18"/>
    <p:sldId id="312" r:id="rId19"/>
    <p:sldId id="313" r:id="rId20"/>
    <p:sldId id="301" r:id="rId21"/>
    <p:sldId id="314" r:id="rId22"/>
    <p:sldId id="284" r:id="rId23"/>
  </p:sldIdLst>
  <p:sldSz cx="9144000" cy="6858000" type="screen4x3"/>
  <p:notesSz cx="6954838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616FBA-D784-490A-AC3C-5E1CE4016E1D}">
          <p14:sldIdLst>
            <p14:sldId id="285"/>
            <p14:sldId id="316"/>
            <p14:sldId id="289"/>
            <p14:sldId id="300"/>
            <p14:sldId id="308"/>
            <p14:sldId id="309"/>
            <p14:sldId id="306"/>
            <p14:sldId id="307"/>
            <p14:sldId id="305"/>
            <p14:sldId id="315"/>
            <p14:sldId id="303"/>
            <p14:sldId id="304"/>
            <p14:sldId id="302"/>
            <p14:sldId id="310"/>
            <p14:sldId id="311"/>
            <p14:sldId id="312"/>
            <p14:sldId id="313"/>
            <p14:sldId id="301"/>
            <p14:sldId id="314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85">
          <p15:clr>
            <a:srgbClr val="A4A3A4"/>
          </p15:clr>
        </p15:guide>
        <p15:guide id="2" orient="horz" pos="758">
          <p15:clr>
            <a:srgbClr val="A4A3A4"/>
          </p15:clr>
        </p15:guide>
        <p15:guide id="3" pos="28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C9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1" autoAdjust="0"/>
    <p:restoredTop sz="89708" autoAdjust="0"/>
  </p:normalViewPr>
  <p:slideViewPr>
    <p:cSldViewPr snapToGrid="0" snapToObjects="1">
      <p:cViewPr varScale="1">
        <p:scale>
          <a:sx n="73" d="100"/>
          <a:sy n="73" d="100"/>
        </p:scale>
        <p:origin x="1056" y="54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772668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19" tIns="46259" rIns="92519" bIns="462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7136"/>
            <a:ext cx="5563870" cy="4156234"/>
          </a:xfrm>
          <a:prstGeom prst="rect">
            <a:avLst/>
          </a:prstGeom>
        </p:spPr>
        <p:txBody>
          <a:bodyPr vert="horz" lIns="92519" tIns="46259" rIns="92519" bIns="462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2668"/>
            <a:ext cx="3013763" cy="461804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68CC5-9B2F-654B-A985-9D92985445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7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3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37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58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30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3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8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57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48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41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8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42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64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67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46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84063"/>
            <a:ext cx="6984125" cy="60240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>
              <a:defRPr sz="4000" b="0" i="0">
                <a:solidFill>
                  <a:srgbClr val="13B9C2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068331"/>
            <a:ext cx="6306207" cy="5970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85000"/>
              </a:lnSpc>
              <a:spcBef>
                <a:spcPts val="800"/>
              </a:spcBef>
              <a:buNone/>
              <a:defRPr sz="2800">
                <a:solidFill>
                  <a:schemeClr val="bg1">
                    <a:lumMod val="50000"/>
                  </a:schemeClr>
                </a:solidFill>
                <a:latin typeface="Cambria" charset="0"/>
                <a:ea typeface="Cambria" charset="0"/>
                <a:cs typeface="Cambria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5801" y="6317618"/>
            <a:ext cx="6697793" cy="540383"/>
          </a:xfrm>
          <a:prstGeom prst="rect">
            <a:avLst/>
          </a:prstGeom>
          <a:ln>
            <a:noFill/>
          </a:ln>
          <a:effectLst/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2">
                    <a:lumMod val="25000"/>
                  </a:schemeClr>
                </a:solidFill>
              </a:rPr>
              <a:t>U.S. Department of Commerce | National Oceanic and Atmospheric Administration | National Marine Fisheries Service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26124" y="6304130"/>
            <a:ext cx="559676" cy="55387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13B9C2"/>
                </a:solidFill>
                <a:latin typeface="Arial Narrow" charset="0"/>
                <a:ea typeface="Arial Narrow" charset="0"/>
                <a:cs typeface="Arial Narrow" charset="0"/>
              </a:rPr>
              <a:t>Page </a:t>
            </a:r>
            <a:fld id="{632D3AEB-7CBE-3049-91AC-335C6B4F5BF6}" type="slidenum">
              <a:rPr lang="en-US" sz="1200" b="1" i="0" smtClean="0">
                <a:solidFill>
                  <a:srgbClr val="13B9C2"/>
                </a:solidFill>
                <a:latin typeface="Arial Narrow" charset="0"/>
                <a:ea typeface="Arial Narrow" charset="0"/>
                <a:cs typeface="Arial Narrow" charset="0"/>
              </a:rPr>
              <a:pPr marL="0" marR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b="1" i="0" dirty="0">
              <a:solidFill>
                <a:srgbClr val="13B9C2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68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push dir="u"/>
      </p:transition>
    </mc:Choice>
    <mc:Fallback xmlns="">
      <p:transition spd="slow" advClick="0" advTm="5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6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isheries.noaa.gov/alaska/commercial-fishing/fisheries-catch-and-landings-reports#bsai-prohibited-specie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749" y="2130128"/>
            <a:ext cx="6929022" cy="1976924"/>
          </a:xfrm>
        </p:spPr>
        <p:txBody>
          <a:bodyPr/>
          <a:lstStyle/>
          <a:p>
            <a:pPr algn="ctr"/>
            <a:r>
              <a:rPr lang="en-US" sz="6000" dirty="0"/>
              <a:t>Incidental Crab Catch in </a:t>
            </a:r>
            <a:r>
              <a:rPr lang="en-US" sz="6000" dirty="0" err="1"/>
              <a:t>Groundfish</a:t>
            </a:r>
            <a:r>
              <a:rPr lang="en-US" sz="6000" dirty="0"/>
              <a:t> Fisheries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6593983"/>
            <a:ext cx="154546" cy="264017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Alaska Region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523959" y="6136861"/>
            <a:ext cx="5484812" cy="577850"/>
          </a:xfrm>
        </p:spPr>
        <p:txBody>
          <a:bodyPr/>
          <a:lstStyle/>
          <a:p>
            <a:r>
              <a:rPr lang="en-US" dirty="0" smtClean="0"/>
              <a:t>September 2019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273" y="6409317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Krista Milani</a:t>
            </a:r>
          </a:p>
        </p:txBody>
      </p:sp>
    </p:spTree>
    <p:extLst>
      <p:ext uri="{BB962C8B-B14F-4D97-AF65-F5344CB8AC3E}">
        <p14:creationId xmlns:p14="http://schemas.microsoft.com/office/powerpoint/2010/main" val="371852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75419FA-6EA6-0C48-98A3-6548D979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Observer Program Crab Lengths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FAF4BEB-668B-2D48-B354-2CECA4743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4040" y="1068331"/>
            <a:ext cx="6136544" cy="597011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North Pacific Observer Program </a:t>
            </a:r>
            <a:r>
              <a:rPr lang="en-US" dirty="0" smtClean="0"/>
              <a:t>may be switching from measuring and reporting crab </a:t>
            </a:r>
            <a:r>
              <a:rPr lang="en-US" dirty="0" smtClean="0"/>
              <a:t>biological lengths to the </a:t>
            </a:r>
            <a:r>
              <a:rPr lang="en-US" dirty="0"/>
              <a:t>nearest 5mm (e.g. </a:t>
            </a:r>
            <a:r>
              <a:rPr lang="en-US" dirty="0" smtClean="0"/>
              <a:t>113,118,123,128) to measuring crab with </a:t>
            </a:r>
            <a:r>
              <a:rPr lang="en-US" dirty="0" err="1"/>
              <a:t>vernier</a:t>
            </a:r>
            <a:r>
              <a:rPr lang="en-US" dirty="0"/>
              <a:t> calipers and reporting lengths to the </a:t>
            </a:r>
            <a:r>
              <a:rPr lang="en-US" dirty="0" smtClean="0"/>
              <a:t>millimeter (the earliest would be 2021).  We’d like to </a:t>
            </a:r>
            <a:r>
              <a:rPr lang="en-US" dirty="0"/>
              <a:t>determine if this will cause any data concerns (with old v. new data</a:t>
            </a:r>
            <a:r>
              <a:rPr lang="en-US" dirty="0" smtClean="0"/>
              <a:t>). If you have any questions or concerns, please contact:</a:t>
            </a:r>
            <a:endParaRPr lang="en-US" dirty="0"/>
          </a:p>
          <a:p>
            <a:r>
              <a:rPr lang="en-US" dirty="0" smtClean="0"/>
              <a:t>Paul </a:t>
            </a:r>
            <a:r>
              <a:rPr lang="en-US" dirty="0"/>
              <a:t>McCluskey 206-526-4182</a:t>
            </a:r>
          </a:p>
          <a:p>
            <a:r>
              <a:rPr lang="en-US" dirty="0">
                <a:solidFill>
                  <a:srgbClr val="2A7DE2"/>
                </a:solidFill>
              </a:rPr>
              <a:t>paul.mccluskey@noaa.gov</a:t>
            </a:r>
            <a:r>
              <a:rPr lang="en-US" dirty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-497" t="829" r="497" b="24215"/>
          <a:stretch/>
        </p:blipFill>
        <p:spPr>
          <a:xfrm>
            <a:off x="5629013" y="4546832"/>
            <a:ext cx="3374044" cy="1652631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98193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697" y="119193"/>
            <a:ext cx="8229600" cy="676014"/>
          </a:xfrm>
        </p:spPr>
        <p:txBody>
          <a:bodyPr/>
          <a:lstStyle/>
          <a:p>
            <a:pPr algn="ctr"/>
            <a:r>
              <a:rPr lang="en-US" dirty="0" smtClean="0"/>
              <a:t>Vessels in Full Coverage vs Partial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795207"/>
            <a:ext cx="9143999" cy="452596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Full coverage vessels (1 or 2 observers 100% of the time)</a:t>
            </a:r>
          </a:p>
          <a:p>
            <a:pPr lvl="1"/>
            <a:r>
              <a:rPr lang="en-US" sz="2000" dirty="0" smtClean="0">
                <a:solidFill>
                  <a:srgbClr val="1E5C90"/>
                </a:solidFill>
              </a:rPr>
              <a:t>Catcher Processors (limited </a:t>
            </a:r>
            <a:r>
              <a:rPr lang="en-US" sz="2000" dirty="0" smtClean="0"/>
              <a:t>exceptions for non-trawl CPs)</a:t>
            </a:r>
          </a:p>
          <a:p>
            <a:pPr lvl="1"/>
            <a:r>
              <a:rPr lang="en-US" sz="2000" dirty="0" smtClean="0"/>
              <a:t>Motherships</a:t>
            </a:r>
          </a:p>
          <a:p>
            <a:pPr lvl="1"/>
            <a:r>
              <a:rPr lang="en-US" sz="2000" dirty="0" smtClean="0"/>
              <a:t>AFA Pollock catcher vessels delivering </a:t>
            </a:r>
            <a:r>
              <a:rPr lang="en-US" sz="2000" dirty="0" err="1" smtClean="0"/>
              <a:t>shoreside</a:t>
            </a:r>
            <a:endParaRPr lang="en-US" sz="2000" dirty="0" smtClean="0"/>
          </a:p>
          <a:p>
            <a:pPr lvl="1"/>
            <a:r>
              <a:rPr lang="en-US" sz="2000" dirty="0" smtClean="0"/>
              <a:t>Non-Pollock BSAI trawl catcher vessels can opt for 100% coverage during all fishing.</a:t>
            </a:r>
          </a:p>
          <a:p>
            <a:r>
              <a:rPr lang="en-US" sz="2000" b="1" dirty="0" smtClean="0"/>
              <a:t>Partial Coverage</a:t>
            </a:r>
          </a:p>
          <a:p>
            <a:pPr lvl="1"/>
            <a:r>
              <a:rPr lang="en-US" sz="2000" dirty="0" smtClean="0"/>
              <a:t>Catcher Vessels fishing </a:t>
            </a:r>
            <a:r>
              <a:rPr lang="en-US" sz="2000" dirty="0" err="1" smtClean="0"/>
              <a:t>groundfish</a:t>
            </a:r>
            <a:endParaRPr lang="en-US" sz="2000" dirty="0" smtClean="0"/>
          </a:p>
          <a:p>
            <a:pPr lvl="1"/>
            <a:r>
              <a:rPr lang="en-US" sz="2000" dirty="0" smtClean="0"/>
              <a:t>Catcher Vessels fishing IFQ/CDQ halibut/sablefish</a:t>
            </a:r>
          </a:p>
          <a:p>
            <a:pPr lvl="1"/>
            <a:r>
              <a:rPr lang="en-US" sz="2000" dirty="0" smtClean="0"/>
              <a:t>Small non-trawl Catcher Processors</a:t>
            </a:r>
          </a:p>
          <a:p>
            <a:r>
              <a:rPr lang="en-US" sz="2000" b="1" dirty="0" smtClean="0"/>
              <a:t>No observer coverage</a:t>
            </a:r>
          </a:p>
          <a:p>
            <a:pPr lvl="1"/>
            <a:r>
              <a:rPr lang="en-US" sz="2000" dirty="0"/>
              <a:t>Vessels using </a:t>
            </a:r>
            <a:r>
              <a:rPr lang="en-US" sz="2000" dirty="0" smtClean="0"/>
              <a:t>Electronic Monitoring </a:t>
            </a:r>
            <a:r>
              <a:rPr lang="en-US" sz="2000" dirty="0"/>
              <a:t>(30% selection rate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40 feet and under</a:t>
            </a:r>
          </a:p>
          <a:p>
            <a:pPr lvl="1"/>
            <a:r>
              <a:rPr lang="en-US" sz="2000" dirty="0"/>
              <a:t>Jig </a:t>
            </a:r>
            <a:r>
              <a:rPr lang="en-US" sz="2000" dirty="0" smtClean="0"/>
              <a:t>Catcher Vessels</a:t>
            </a:r>
            <a:endParaRPr lang="en-US" sz="2000" dirty="0"/>
          </a:p>
          <a:p>
            <a:pPr lvl="1"/>
            <a:r>
              <a:rPr lang="en-US" sz="2000" dirty="0" smtClean="0"/>
              <a:t>No FFP (can only fish inside three miles)</a:t>
            </a:r>
          </a:p>
          <a:p>
            <a:pPr lvl="1"/>
            <a:r>
              <a:rPr lang="en-US" sz="2000" dirty="0" smtClean="0"/>
              <a:t>State Guideline Harvest Level fisheries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26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9" y="0"/>
            <a:ext cx="91440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Groundfish</a:t>
            </a:r>
            <a:r>
              <a:rPr lang="en-US" b="1" dirty="0" smtClean="0"/>
              <a:t> Observer Coverage Rates (Partial Coverage vessels only)</a:t>
            </a:r>
            <a:endParaRPr lang="en-US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9" y="4769447"/>
            <a:ext cx="8343071" cy="15122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6" y="983795"/>
            <a:ext cx="9061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Prior to 2013 observer coverage </a:t>
            </a:r>
            <a:r>
              <a:rPr lang="en-US" sz="2400" dirty="0" smtClean="0">
                <a:solidFill>
                  <a:srgbClr val="1E5C90"/>
                </a:solidFill>
              </a:rPr>
              <a:t>for CVs &gt;= 60 </a:t>
            </a:r>
            <a:r>
              <a:rPr lang="en-US" sz="2400" dirty="0" err="1" smtClean="0">
                <a:solidFill>
                  <a:srgbClr val="1E5C90"/>
                </a:solidFill>
              </a:rPr>
              <a:t>ft</a:t>
            </a:r>
            <a:r>
              <a:rPr lang="en-US" sz="2400" dirty="0" smtClean="0">
                <a:solidFill>
                  <a:srgbClr val="1E5C90"/>
                </a:solidFill>
              </a:rPr>
              <a:t> and &lt;125 </a:t>
            </a:r>
            <a:r>
              <a:rPr lang="en-US" sz="2400" dirty="0" err="1" smtClean="0">
                <a:solidFill>
                  <a:srgbClr val="1E5C90"/>
                </a:solidFill>
              </a:rPr>
              <a:t>ft</a:t>
            </a:r>
            <a:r>
              <a:rPr lang="en-US" sz="2400" dirty="0" smtClean="0">
                <a:solidFill>
                  <a:srgbClr val="1E5C90"/>
                </a:solidFill>
              </a:rPr>
              <a:t> was </a:t>
            </a:r>
            <a:r>
              <a:rPr lang="en-US" sz="2400" dirty="0">
                <a:solidFill>
                  <a:srgbClr val="1E5C90"/>
                </a:solidFill>
              </a:rPr>
              <a:t>based on 30% of fishing days by gear </a:t>
            </a:r>
            <a:r>
              <a:rPr lang="en-US" sz="2400">
                <a:solidFill>
                  <a:srgbClr val="1E5C90"/>
                </a:solidFill>
              </a:rPr>
              <a:t>and </a:t>
            </a:r>
            <a:r>
              <a:rPr lang="en-US" sz="2400" smtClean="0">
                <a:solidFill>
                  <a:srgbClr val="1E5C90"/>
                </a:solidFill>
              </a:rPr>
              <a:t>quarter,  </a:t>
            </a:r>
            <a:r>
              <a:rPr lang="en-US" sz="2400" dirty="0" smtClean="0">
                <a:solidFill>
                  <a:srgbClr val="1E5C90"/>
                </a:solidFill>
              </a:rPr>
              <a:t>&gt;= 125 </a:t>
            </a:r>
            <a:r>
              <a:rPr lang="en-US" sz="2400" dirty="0" err="1" smtClean="0">
                <a:solidFill>
                  <a:srgbClr val="1E5C90"/>
                </a:solidFill>
              </a:rPr>
              <a:t>ft</a:t>
            </a:r>
            <a:r>
              <a:rPr lang="en-US" sz="2400" dirty="0" smtClean="0">
                <a:solidFill>
                  <a:srgbClr val="1E5C90"/>
                </a:solidFill>
              </a:rPr>
              <a:t> CVs and CPs were 100%</a:t>
            </a:r>
            <a:endParaRPr lang="en-US" sz="2400" dirty="0">
              <a:solidFill>
                <a:srgbClr val="1E5C9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2013 observer program restructured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In 2013 and 2014 partial observer coverage rates were the same for all gear types on vessels 57.5 feet and larger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14.5% in 2013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16% in 2014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2015 partial observer coverage rates were split by vessel size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24% on vessels 57.5 feet and larger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E5C90"/>
                </a:solidFill>
              </a:rPr>
              <a:t>12% on vessels 40-57.5 feet</a:t>
            </a:r>
          </a:p>
        </p:txBody>
      </p:sp>
    </p:spTree>
    <p:extLst>
      <p:ext uri="{BB962C8B-B14F-4D97-AF65-F5344CB8AC3E}">
        <p14:creationId xmlns:p14="http://schemas.microsoft.com/office/powerpoint/2010/main" val="13768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232385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Incidental Crab Catch in </a:t>
            </a:r>
            <a:r>
              <a:rPr lang="en-US" dirty="0" err="1" smtClean="0"/>
              <a:t>Groundfish</a:t>
            </a:r>
            <a:r>
              <a:rPr lang="en-US" dirty="0" smtClean="0"/>
              <a:t> Fisheries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0366"/>
            <a:ext cx="8229600" cy="196078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All weights are in kilograms</a:t>
            </a:r>
          </a:p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Mortality has not been applied</a:t>
            </a:r>
          </a:p>
          <a:p>
            <a:r>
              <a:rPr lang="en-US" sz="11200" dirty="0">
                <a:solidFill>
                  <a:srgbClr val="1E5C90"/>
                </a:solidFill>
                <a:cs typeface="Arial" panose="020B0604020202020204" pitchFamily="34" charset="0"/>
              </a:rPr>
              <a:t>All weights are extrapolated from observer </a:t>
            </a:r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data</a:t>
            </a:r>
          </a:p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All weights came from AKFIN database </a:t>
            </a:r>
          </a:p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Incidental catch data in this presentation are for the crab year (July 1 to June 30) except for Pribilof Island Golden king crab which is a calendar year</a:t>
            </a:r>
          </a:p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Fixed gear includes pot, hook-and-line, and jig</a:t>
            </a:r>
          </a:p>
          <a:p>
            <a:r>
              <a:rPr lang="en-US" sz="11200" dirty="0" smtClean="0">
                <a:solidFill>
                  <a:srgbClr val="1E5C90"/>
                </a:solidFill>
                <a:cs typeface="Arial" panose="020B0604020202020204" pitchFamily="34" charset="0"/>
              </a:rPr>
              <a:t>Trawl gear includes non-pelagic and pelagic trawl</a:t>
            </a:r>
          </a:p>
          <a:p>
            <a:endParaRPr lang="en-US" dirty="0" smtClean="0">
              <a:solidFill>
                <a:srgbClr val="1E5C9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181" y="908399"/>
            <a:ext cx="2826327" cy="18842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85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4581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Norton Sound Red King Crab Incidental Catch in </a:t>
            </a:r>
            <a:r>
              <a:rPr lang="en-US" dirty="0" err="1" smtClean="0"/>
              <a:t>Groundfish</a:t>
            </a:r>
            <a:r>
              <a:rPr lang="en-US" dirty="0" smtClean="0"/>
              <a:t> Fisheries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1" y="1662862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1E5C90"/>
                </a:solidFill>
              </a:rPr>
              <a:t>Data by year is confidential</a:t>
            </a:r>
          </a:p>
          <a:p>
            <a:r>
              <a:rPr lang="en-US" dirty="0" smtClean="0">
                <a:solidFill>
                  <a:srgbClr val="1E5C90"/>
                </a:solidFill>
              </a:rPr>
              <a:t>From 2014/15 – 2018/19 there is a total of 19 kg of red king crab taken from </a:t>
            </a:r>
            <a:r>
              <a:rPr lang="en-US" dirty="0" err="1" smtClean="0">
                <a:solidFill>
                  <a:srgbClr val="1E5C90"/>
                </a:solidFill>
              </a:rPr>
              <a:t>groundfish</a:t>
            </a:r>
            <a:r>
              <a:rPr lang="en-US" dirty="0" smtClean="0">
                <a:solidFill>
                  <a:srgbClr val="1E5C90"/>
                </a:solidFill>
              </a:rPr>
              <a:t> fisheries</a:t>
            </a:r>
            <a:endParaRPr lang="en-US" dirty="0">
              <a:solidFill>
                <a:srgbClr val="1E5C9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017" y="3380970"/>
            <a:ext cx="4211782" cy="28078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38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193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Pribilof Island Golden King Crab Incidental Catch in </a:t>
            </a:r>
            <a:r>
              <a:rPr lang="en-US" dirty="0" err="1" smtClean="0"/>
              <a:t>Groundfish</a:t>
            </a:r>
            <a:r>
              <a:rPr lang="en-US" dirty="0" smtClean="0"/>
              <a:t> Fisheries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6676" y="3525715"/>
            <a:ext cx="6260123" cy="220754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97395"/>
            <a:ext cx="8442960" cy="471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62" y="235527"/>
            <a:ext cx="7324438" cy="9244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Aleutian Islands Red King Crab Incidental Catch in </a:t>
            </a:r>
            <a:r>
              <a:rPr lang="en-US" dirty="0" err="1" smtClean="0"/>
              <a:t>Groundfish</a:t>
            </a:r>
            <a:r>
              <a:rPr lang="en-US" dirty="0" smtClean="0"/>
              <a:t> Fisheries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8356600" y="5733256"/>
            <a:ext cx="3302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" y="1412715"/>
            <a:ext cx="8161020" cy="436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68836"/>
            <a:ext cx="1057564" cy="355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33818" y="147782"/>
            <a:ext cx="41101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E5C90"/>
                </a:solidFill>
              </a:rPr>
              <a:t>Incidental crab catch for overfished stocks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E5C90"/>
                </a:solidFill>
              </a:rPr>
              <a:t>Overfishing occurred in the Pribilof Island blue king crab fishery in the 2015/16 season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E5C90"/>
                </a:solidFill>
              </a:rPr>
              <a:t>No other overfishing has occurred since 2014/15 for either stock</a:t>
            </a:r>
            <a:endParaRPr lang="en-US" sz="2000" dirty="0">
              <a:solidFill>
                <a:srgbClr val="1E5C9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635868" y="4615962"/>
            <a:ext cx="3050931" cy="111729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147782"/>
            <a:ext cx="4892040" cy="312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62" y="3318286"/>
            <a:ext cx="5334000" cy="30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0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268" y="33858"/>
            <a:ext cx="2532185" cy="790314"/>
          </a:xfrm>
        </p:spPr>
        <p:txBody>
          <a:bodyPr>
            <a:noAutofit/>
          </a:bodyPr>
          <a:lstStyle/>
          <a:p>
            <a:r>
              <a:rPr lang="en-US" sz="2800" dirty="0" smtClean="0"/>
              <a:t>Incidental Catch of </a:t>
            </a:r>
            <a:r>
              <a:rPr lang="en-US" sz="2800" dirty="0"/>
              <a:t>O</a:t>
            </a:r>
            <a:r>
              <a:rPr lang="en-US" sz="2800" dirty="0" smtClean="0"/>
              <a:t>verfished Stocks are </a:t>
            </a:r>
            <a:r>
              <a:rPr lang="en-US" sz="2800" dirty="0"/>
              <a:t>U</a:t>
            </a:r>
            <a:r>
              <a:rPr lang="en-US" sz="2800" dirty="0" smtClean="0"/>
              <a:t>pdated </a:t>
            </a:r>
            <a:r>
              <a:rPr lang="en-US" sz="2800" dirty="0"/>
              <a:t>W</a:t>
            </a:r>
            <a:r>
              <a:rPr lang="en-US" sz="2800" dirty="0" smtClean="0"/>
              <a:t>eekly on NOAA Website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828800" y="908355"/>
            <a:ext cx="160018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85" y="175587"/>
            <a:ext cx="6294637" cy="3197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402" y="3446891"/>
            <a:ext cx="6389051" cy="30279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06262" y="4803673"/>
            <a:ext cx="25050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https://www.fisheries.noaa.gov/alaska/commercial-fishing/fisheries-catch-and-landings-reports#bsai-prohibited-species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255" y="6985372"/>
            <a:ext cx="2147455" cy="32789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80713" y="212437"/>
            <a:ext cx="389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Eastern Aleutian Islands (EAI) Golden king crab </a:t>
            </a:r>
            <a:r>
              <a:rPr lang="en-US" dirty="0"/>
              <a:t>is East of 174</a:t>
            </a:r>
            <a:r>
              <a:rPr lang="en-US" dirty="0" smtClean="0"/>
              <a:t>° W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128" y="5541818"/>
            <a:ext cx="3833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Western </a:t>
            </a:r>
            <a:r>
              <a:rPr lang="en-US" dirty="0"/>
              <a:t>Aleutian Islands </a:t>
            </a:r>
            <a:r>
              <a:rPr lang="en-US" dirty="0" smtClean="0"/>
              <a:t>(WAI</a:t>
            </a:r>
            <a:r>
              <a:rPr lang="en-US" dirty="0"/>
              <a:t>) Golden king crab is </a:t>
            </a:r>
            <a:r>
              <a:rPr lang="en-US" dirty="0" smtClean="0"/>
              <a:t>West </a:t>
            </a:r>
            <a:r>
              <a:rPr lang="en-US" dirty="0"/>
              <a:t>of 174° 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7992" y="4308231"/>
            <a:ext cx="3648808" cy="14250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3" y="88714"/>
            <a:ext cx="5029200" cy="320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507" y="3352800"/>
            <a:ext cx="517398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82691"/>
            <a:ext cx="2165927" cy="4664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94036" y="92364"/>
            <a:ext cx="3749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Eastern Bering Sea (EBS) Tanner crab </a:t>
            </a:r>
            <a:r>
              <a:rPr lang="en-US" dirty="0"/>
              <a:t>is East of 166° W</a:t>
            </a:r>
          </a:p>
        </p:txBody>
      </p:sp>
      <p:sp>
        <p:nvSpPr>
          <p:cNvPr id="7" name="Rectangle 6"/>
          <p:cNvSpPr/>
          <p:nvPr/>
        </p:nvSpPr>
        <p:spPr>
          <a:xfrm>
            <a:off x="286326" y="5662317"/>
            <a:ext cx="3999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Western </a:t>
            </a:r>
            <a:r>
              <a:rPr lang="en-US" dirty="0"/>
              <a:t>Bering Sea </a:t>
            </a:r>
            <a:r>
              <a:rPr lang="en-US" dirty="0" smtClean="0"/>
              <a:t>(WBS</a:t>
            </a:r>
            <a:r>
              <a:rPr lang="en-US" dirty="0"/>
              <a:t>) Tanner crab is </a:t>
            </a:r>
            <a:r>
              <a:rPr lang="en-US" dirty="0" smtClean="0"/>
              <a:t>West </a:t>
            </a:r>
            <a:r>
              <a:rPr lang="en-US" dirty="0"/>
              <a:t>of 166° 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" y="116082"/>
            <a:ext cx="5334000" cy="30556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04" y="3195420"/>
            <a:ext cx="5052060" cy="31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193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0" y="127985"/>
            <a:ext cx="5189220" cy="327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960" y="3429000"/>
            <a:ext cx="538734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0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051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2017/18 Bering Sea Snow Crab Incidental Catch in Trawl </a:t>
            </a:r>
            <a:r>
              <a:rPr lang="en-US" dirty="0" err="1" smtClean="0"/>
              <a:t>Groundfish</a:t>
            </a:r>
            <a:r>
              <a:rPr lang="en-US" dirty="0" smtClean="0"/>
              <a:t> Fisheries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Content Placeholder 10"/>
          <p:cNvPicPr>
            <a:picLocks noGrp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5136" y="1175327"/>
            <a:ext cx="7780028" cy="5055755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23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004" y="0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2018/19 </a:t>
            </a:r>
            <a:r>
              <a:rPr lang="en-US" dirty="0"/>
              <a:t>Bering Sea Snow Crab Incidental Catch in Trawl </a:t>
            </a:r>
            <a:r>
              <a:rPr lang="en-US" dirty="0" err="1"/>
              <a:t>Groundfish</a:t>
            </a:r>
            <a:r>
              <a:rPr lang="en-US" dirty="0"/>
              <a:t> Fisheries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6836" y="1034474"/>
            <a:ext cx="7056582" cy="5237018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16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182" y="245876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2017/18 </a:t>
            </a:r>
            <a:r>
              <a:rPr lang="en-US" dirty="0" smtClean="0"/>
              <a:t>Pribilof Island Red </a:t>
            </a:r>
            <a:r>
              <a:rPr lang="en-US" dirty="0"/>
              <a:t>Crab Incidental Catch in Trawl </a:t>
            </a:r>
            <a:r>
              <a:rPr lang="en-US" dirty="0" err="1"/>
              <a:t>Groundfish</a:t>
            </a:r>
            <a:r>
              <a:rPr lang="en-US" dirty="0"/>
              <a:t> Fisheries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0224" y="1375503"/>
            <a:ext cx="7187012" cy="4748206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659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45876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2018/19 Pribilof Island Red </a:t>
            </a:r>
            <a:r>
              <a:rPr lang="en-US" dirty="0"/>
              <a:t>Crab Incidental Catch in Trawl </a:t>
            </a:r>
            <a:r>
              <a:rPr lang="en-US" dirty="0" err="1"/>
              <a:t>Groundfish</a:t>
            </a:r>
            <a:r>
              <a:rPr lang="en-US" dirty="0"/>
              <a:t> Fisheries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6226" y="1375503"/>
            <a:ext cx="7233374" cy="4766679"/>
          </a:xfrm>
          <a:prstGeom prst="rect">
            <a:avLst/>
          </a:prstGeom>
          <a:ln w="15875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910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055"/>
            <a:ext cx="8229600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Bristol Bay Red </a:t>
            </a:r>
            <a:r>
              <a:rPr lang="en-US" dirty="0"/>
              <a:t>K</a:t>
            </a:r>
            <a:r>
              <a:rPr lang="en-US" dirty="0" smtClean="0"/>
              <a:t>ing </a:t>
            </a:r>
            <a:r>
              <a:rPr lang="en-US" dirty="0"/>
              <a:t>C</a:t>
            </a:r>
            <a:r>
              <a:rPr lang="en-US" dirty="0" smtClean="0"/>
              <a:t>rab </a:t>
            </a:r>
            <a:r>
              <a:rPr lang="en-US" dirty="0"/>
              <a:t>I</a:t>
            </a:r>
            <a:r>
              <a:rPr lang="en-US" dirty="0" smtClean="0"/>
              <a:t>ncidental </a:t>
            </a:r>
            <a:r>
              <a:rPr lang="en-US" dirty="0"/>
              <a:t>C</a:t>
            </a:r>
            <a:r>
              <a:rPr lang="en-US" dirty="0" smtClean="0"/>
              <a:t>atch in </a:t>
            </a:r>
            <a:r>
              <a:rPr lang="en-US" dirty="0" err="1"/>
              <a:t>G</a:t>
            </a:r>
            <a:r>
              <a:rPr lang="en-US" dirty="0" err="1" smtClean="0"/>
              <a:t>roundfish</a:t>
            </a:r>
            <a:r>
              <a:rPr lang="en-US" dirty="0" smtClean="0"/>
              <a:t> Fisheries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07293"/>
            <a:ext cx="82296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7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71" y="457200"/>
            <a:ext cx="7024255" cy="60498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2670" y="194426"/>
            <a:ext cx="7938655" cy="6012872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 rot="19772072">
            <a:off x="6086764" y="4936836"/>
            <a:ext cx="591127" cy="23090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0215077">
            <a:off x="7056582" y="4387273"/>
            <a:ext cx="434109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533" y="489397"/>
            <a:ext cx="8229600" cy="67601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" y="182329"/>
            <a:ext cx="9130864" cy="5486896"/>
          </a:xfrm>
        </p:spPr>
      </p:pic>
      <p:sp>
        <p:nvSpPr>
          <p:cNvPr id="9" name="TextBox 8"/>
          <p:cNvSpPr txBox="1"/>
          <p:nvPr/>
        </p:nvSpPr>
        <p:spPr>
          <a:xfrm>
            <a:off x="6349285" y="5710876"/>
            <a:ext cx="279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 courtesy of Sam </a:t>
            </a:r>
            <a:r>
              <a:rPr lang="en-US" dirty="0" err="1" smtClean="0"/>
              <a:t>Zmolek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136" y="249503"/>
            <a:ext cx="123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Thank you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5148</TotalTime>
  <Words>690</Words>
  <Application>Microsoft Office PowerPoint</Application>
  <PresentationFormat>On-screen Show (4:3)</PresentationFormat>
  <Paragraphs>95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Arial Narrow Bold</vt:lpstr>
      <vt:lpstr>Calibri</vt:lpstr>
      <vt:lpstr>Cambria</vt:lpstr>
      <vt:lpstr>NOAA Fisheries Content Slides</vt:lpstr>
      <vt:lpstr>NOAA Divider Slides</vt:lpstr>
      <vt:lpstr>NOAA Title Options</vt:lpstr>
      <vt:lpstr>Incidental Crab Catch in Groundfish Fisheries</vt:lpstr>
      <vt:lpstr>Observer Program Crab Lengths</vt:lpstr>
      <vt:lpstr>Vessels in Full Coverage vs Partial Coverage</vt:lpstr>
      <vt:lpstr>Groundfish Observer Coverage Rates (Partial Coverage vessels only)</vt:lpstr>
      <vt:lpstr>Incidental Crab Catch in Groundfish Fisheries</vt:lpstr>
      <vt:lpstr>Norton Sound Red King Crab Incidental Catch in Groundfish Fisheries</vt:lpstr>
      <vt:lpstr>Pribilof Island Golden King Crab Incidental Catch in Groundfish Fisheries </vt:lpstr>
      <vt:lpstr>Aleutian Islands Red King Crab Incidental Catch in Groundfish Fisheries </vt:lpstr>
      <vt:lpstr>PowerPoint Presentation</vt:lpstr>
      <vt:lpstr>Incidental Catch of Overfished Stocks are Updated Weekly on NOAA Website</vt:lpstr>
      <vt:lpstr>PowerPoint Presentation</vt:lpstr>
      <vt:lpstr>PowerPoint Presentation</vt:lpstr>
      <vt:lpstr> </vt:lpstr>
      <vt:lpstr>2017/18 Bering Sea Snow Crab Incidental Catch in Trawl Groundfish Fisheries </vt:lpstr>
      <vt:lpstr>2018/19 Bering Sea Snow Crab Incidental Catch in Trawl Groundfish Fisheries</vt:lpstr>
      <vt:lpstr>2017/18 Pribilof Island Red Crab Incidental Catch in Trawl Groundfish Fisheries</vt:lpstr>
      <vt:lpstr>2018/19 Pribilof Island Red Crab Incidental Catch in Trawl Groundfish Fisheries</vt:lpstr>
      <vt:lpstr>Bristol Bay Red King Crab Incidental Catch in Groundfish Fisheries </vt:lpstr>
      <vt:lpstr>PowerPoint Presentation</vt:lpstr>
      <vt:lpstr>PowerPoint Presentation</vt:lpstr>
    </vt:vector>
  </TitlesOfParts>
  <Company>Janin/Cliff Design,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Krista Milani</cp:lastModifiedBy>
  <cp:revision>304</cp:revision>
  <cp:lastPrinted>2019-09-06T19:10:36Z</cp:lastPrinted>
  <dcterms:created xsi:type="dcterms:W3CDTF">2012-07-23T20:47:30Z</dcterms:created>
  <dcterms:modified xsi:type="dcterms:W3CDTF">2019-09-13T20:06:56Z</dcterms:modified>
</cp:coreProperties>
</file>