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72" r:id="rId1"/>
  </p:sldMasterIdLst>
  <p:notesMasterIdLst>
    <p:notesMasterId r:id="rId44"/>
  </p:notesMasterIdLst>
  <p:sldIdLst>
    <p:sldId id="260" r:id="rId2"/>
    <p:sldId id="263" r:id="rId3"/>
    <p:sldId id="257" r:id="rId4"/>
    <p:sldId id="266" r:id="rId5"/>
    <p:sldId id="264" r:id="rId6"/>
    <p:sldId id="265" r:id="rId7"/>
    <p:sldId id="269" r:id="rId8"/>
    <p:sldId id="270" r:id="rId9"/>
    <p:sldId id="268" r:id="rId10"/>
    <p:sldId id="267" r:id="rId11"/>
    <p:sldId id="271" r:id="rId12"/>
    <p:sldId id="272" r:id="rId13"/>
    <p:sldId id="273" r:id="rId14"/>
    <p:sldId id="274" r:id="rId15"/>
    <p:sldId id="275" r:id="rId16"/>
    <p:sldId id="276" r:id="rId17"/>
    <p:sldId id="277" r:id="rId18"/>
    <p:sldId id="278" r:id="rId19"/>
    <p:sldId id="279" r:id="rId20"/>
    <p:sldId id="281" r:id="rId21"/>
    <p:sldId id="283" r:id="rId22"/>
    <p:sldId id="282" r:id="rId23"/>
    <p:sldId id="280"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303" r:id="rId39"/>
    <p:sldId id="299" r:id="rId40"/>
    <p:sldId id="300" r:id="rId41"/>
    <p:sldId id="301" r:id="rId42"/>
    <p:sldId id="302"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82688" autoAdjust="0"/>
  </p:normalViewPr>
  <p:slideViewPr>
    <p:cSldViewPr snapToGrid="0">
      <p:cViewPr varScale="1">
        <p:scale>
          <a:sx n="91" d="100"/>
          <a:sy n="91" d="100"/>
        </p:scale>
        <p:origin x="133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900B49-6513-467C-A7E7-530B07C77D98}" type="datetimeFigureOut">
              <a:rPr lang="en-US" smtClean="0"/>
              <a:t>10/15/2026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F5BA21-56C6-4AB7-83CC-2F1385E1A7B5}" type="slidenum">
              <a:rPr lang="en-US" smtClean="0"/>
              <a:t>‹#›</a:t>
            </a:fld>
            <a:endParaRPr lang="en-US"/>
          </a:p>
        </p:txBody>
      </p:sp>
    </p:spTree>
    <p:extLst>
      <p:ext uri="{BB962C8B-B14F-4D97-AF65-F5344CB8AC3E}">
        <p14:creationId xmlns:p14="http://schemas.microsoft.com/office/powerpoint/2010/main" val="1938663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1</a:t>
            </a:fld>
            <a:endParaRPr lang="en-US"/>
          </a:p>
        </p:txBody>
      </p:sp>
    </p:spTree>
    <p:extLst>
      <p:ext uri="{BB962C8B-B14F-4D97-AF65-F5344CB8AC3E}">
        <p14:creationId xmlns:p14="http://schemas.microsoft.com/office/powerpoint/2010/main" val="1632746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2</a:t>
            </a:fld>
            <a:endParaRPr lang="en-US"/>
          </a:p>
        </p:txBody>
      </p:sp>
    </p:spTree>
    <p:extLst>
      <p:ext uri="{BB962C8B-B14F-4D97-AF65-F5344CB8AC3E}">
        <p14:creationId xmlns:p14="http://schemas.microsoft.com/office/powerpoint/2010/main" val="3909218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h45d4ea2f5b20f77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h45d4ea2f5b20f77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4</a:t>
            </a:fld>
            <a:endParaRPr lang="en-US"/>
          </a:p>
        </p:txBody>
      </p:sp>
    </p:spTree>
    <p:extLst>
      <p:ext uri="{BB962C8B-B14F-4D97-AF65-F5344CB8AC3E}">
        <p14:creationId xmlns:p14="http://schemas.microsoft.com/office/powerpoint/2010/main" val="2504699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5</a:t>
            </a:fld>
            <a:endParaRPr lang="en-US"/>
          </a:p>
        </p:txBody>
      </p:sp>
    </p:spTree>
    <p:extLst>
      <p:ext uri="{BB962C8B-B14F-4D97-AF65-F5344CB8AC3E}">
        <p14:creationId xmlns:p14="http://schemas.microsoft.com/office/powerpoint/2010/main" val="12017597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6</a:t>
            </a:fld>
            <a:endParaRPr lang="en-US"/>
          </a:p>
        </p:txBody>
      </p:sp>
    </p:spTree>
    <p:extLst>
      <p:ext uri="{BB962C8B-B14F-4D97-AF65-F5344CB8AC3E}">
        <p14:creationId xmlns:p14="http://schemas.microsoft.com/office/powerpoint/2010/main" val="4211984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7</a:t>
            </a:fld>
            <a:endParaRPr lang="en-US"/>
          </a:p>
        </p:txBody>
      </p:sp>
    </p:spTree>
    <p:extLst>
      <p:ext uri="{BB962C8B-B14F-4D97-AF65-F5344CB8AC3E}">
        <p14:creationId xmlns:p14="http://schemas.microsoft.com/office/powerpoint/2010/main" val="33312676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8</a:t>
            </a:fld>
            <a:endParaRPr lang="en-US"/>
          </a:p>
        </p:txBody>
      </p:sp>
    </p:spTree>
    <p:extLst>
      <p:ext uri="{BB962C8B-B14F-4D97-AF65-F5344CB8AC3E}">
        <p14:creationId xmlns:p14="http://schemas.microsoft.com/office/powerpoint/2010/main" val="22954036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9</a:t>
            </a:fld>
            <a:endParaRPr lang="en-US"/>
          </a:p>
        </p:txBody>
      </p:sp>
    </p:spTree>
    <p:extLst>
      <p:ext uri="{BB962C8B-B14F-4D97-AF65-F5344CB8AC3E}">
        <p14:creationId xmlns:p14="http://schemas.microsoft.com/office/powerpoint/2010/main" val="19263664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10</a:t>
            </a:fld>
            <a:endParaRPr lang="en-US"/>
          </a:p>
        </p:txBody>
      </p:sp>
    </p:spTree>
    <p:extLst>
      <p:ext uri="{BB962C8B-B14F-4D97-AF65-F5344CB8AC3E}">
        <p14:creationId xmlns:p14="http://schemas.microsoft.com/office/powerpoint/2010/main" val="1951228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11</a:t>
            </a:fld>
            <a:endParaRPr lang="en-US"/>
          </a:p>
        </p:txBody>
      </p:sp>
    </p:spTree>
    <p:extLst>
      <p:ext uri="{BB962C8B-B14F-4D97-AF65-F5344CB8AC3E}">
        <p14:creationId xmlns:p14="http://schemas.microsoft.com/office/powerpoint/2010/main" val="1403731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12</a:t>
            </a:fld>
            <a:endParaRPr lang="en-US"/>
          </a:p>
        </p:txBody>
      </p:sp>
    </p:spTree>
    <p:extLst>
      <p:ext uri="{BB962C8B-B14F-4D97-AF65-F5344CB8AC3E}">
        <p14:creationId xmlns:p14="http://schemas.microsoft.com/office/powerpoint/2010/main" val="35151493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13</a:t>
            </a:fld>
            <a:endParaRPr lang="en-US"/>
          </a:p>
        </p:txBody>
      </p:sp>
    </p:spTree>
    <p:extLst>
      <p:ext uri="{BB962C8B-B14F-4D97-AF65-F5344CB8AC3E}">
        <p14:creationId xmlns:p14="http://schemas.microsoft.com/office/powerpoint/2010/main" val="2987716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14</a:t>
            </a:fld>
            <a:endParaRPr lang="en-US"/>
          </a:p>
        </p:txBody>
      </p:sp>
    </p:spTree>
    <p:extLst>
      <p:ext uri="{BB962C8B-B14F-4D97-AF65-F5344CB8AC3E}">
        <p14:creationId xmlns:p14="http://schemas.microsoft.com/office/powerpoint/2010/main" val="4250314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15</a:t>
            </a:fld>
            <a:endParaRPr lang="en-US"/>
          </a:p>
        </p:txBody>
      </p:sp>
    </p:spTree>
    <p:extLst>
      <p:ext uri="{BB962C8B-B14F-4D97-AF65-F5344CB8AC3E}">
        <p14:creationId xmlns:p14="http://schemas.microsoft.com/office/powerpoint/2010/main" val="36204569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16</a:t>
            </a:fld>
            <a:endParaRPr lang="en-US"/>
          </a:p>
        </p:txBody>
      </p:sp>
    </p:spTree>
    <p:extLst>
      <p:ext uri="{BB962C8B-B14F-4D97-AF65-F5344CB8AC3E}">
        <p14:creationId xmlns:p14="http://schemas.microsoft.com/office/powerpoint/2010/main" val="2353651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17</a:t>
            </a:fld>
            <a:endParaRPr lang="en-US"/>
          </a:p>
        </p:txBody>
      </p:sp>
    </p:spTree>
    <p:extLst>
      <p:ext uri="{BB962C8B-B14F-4D97-AF65-F5344CB8AC3E}">
        <p14:creationId xmlns:p14="http://schemas.microsoft.com/office/powerpoint/2010/main" val="23645031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18</a:t>
            </a:fld>
            <a:endParaRPr lang="en-US"/>
          </a:p>
        </p:txBody>
      </p:sp>
    </p:spTree>
    <p:extLst>
      <p:ext uri="{BB962C8B-B14F-4D97-AF65-F5344CB8AC3E}">
        <p14:creationId xmlns:p14="http://schemas.microsoft.com/office/powerpoint/2010/main" val="25016716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20</a:t>
            </a:fld>
            <a:endParaRPr lang="en-US"/>
          </a:p>
        </p:txBody>
      </p:sp>
    </p:spTree>
    <p:extLst>
      <p:ext uri="{BB962C8B-B14F-4D97-AF65-F5344CB8AC3E}">
        <p14:creationId xmlns:p14="http://schemas.microsoft.com/office/powerpoint/2010/main" val="10146377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22</a:t>
            </a:fld>
            <a:endParaRPr lang="en-US"/>
          </a:p>
        </p:txBody>
      </p:sp>
    </p:spTree>
    <p:extLst>
      <p:ext uri="{BB962C8B-B14F-4D97-AF65-F5344CB8AC3E}">
        <p14:creationId xmlns:p14="http://schemas.microsoft.com/office/powerpoint/2010/main" val="37793335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93233-FAD6-0061-0857-BD97985E1B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77A9D7-B8D8-4E8D-5FD4-DAD38E1441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5E122B-E01B-805E-E6DA-6F5877DA10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96594F1-1D11-2500-16F6-42E226B5D5A0}"/>
              </a:ext>
            </a:extLst>
          </p:cNvPr>
          <p:cNvSpPr>
            <a:spLocks noGrp="1"/>
          </p:cNvSpPr>
          <p:nvPr>
            <p:ph type="sldNum" sz="quarter" idx="5"/>
          </p:nvPr>
        </p:nvSpPr>
        <p:spPr/>
        <p:txBody>
          <a:bodyPr/>
          <a:lstStyle/>
          <a:p>
            <a:fld id="{CAF5BA21-56C6-4AB7-83CC-2F1385E1A7B5}" type="slidenum">
              <a:rPr lang="en-US" smtClean="0"/>
              <a:t>24</a:t>
            </a:fld>
            <a:endParaRPr lang="en-US"/>
          </a:p>
        </p:txBody>
      </p:sp>
    </p:spTree>
    <p:extLst>
      <p:ext uri="{BB962C8B-B14F-4D97-AF65-F5344CB8AC3E}">
        <p14:creationId xmlns:p14="http://schemas.microsoft.com/office/powerpoint/2010/main" val="41003377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25</a:t>
            </a:fld>
            <a:endParaRPr lang="en-US"/>
          </a:p>
        </p:txBody>
      </p:sp>
    </p:spTree>
    <p:extLst>
      <p:ext uri="{BB962C8B-B14F-4D97-AF65-F5344CB8AC3E}">
        <p14:creationId xmlns:p14="http://schemas.microsoft.com/office/powerpoint/2010/main" val="5030202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53D8F-F808-AED1-9093-5E22B32462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CCF4D6-B531-1EF5-F469-497DB11648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B98DDF-C812-FFDE-33A9-E277C56B9C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ED179E-9AFF-8837-282A-3FBC48B8F67F}"/>
              </a:ext>
            </a:extLst>
          </p:cNvPr>
          <p:cNvSpPr>
            <a:spLocks noGrp="1"/>
          </p:cNvSpPr>
          <p:nvPr>
            <p:ph type="sldNum" sz="quarter" idx="5"/>
          </p:nvPr>
        </p:nvSpPr>
        <p:spPr/>
        <p:txBody>
          <a:bodyPr/>
          <a:lstStyle/>
          <a:p>
            <a:fld id="{CAF5BA21-56C6-4AB7-83CC-2F1385E1A7B5}" type="slidenum">
              <a:rPr lang="en-US" smtClean="0"/>
              <a:t>26</a:t>
            </a:fld>
            <a:endParaRPr lang="en-US"/>
          </a:p>
        </p:txBody>
      </p:sp>
    </p:spTree>
    <p:extLst>
      <p:ext uri="{BB962C8B-B14F-4D97-AF65-F5344CB8AC3E}">
        <p14:creationId xmlns:p14="http://schemas.microsoft.com/office/powerpoint/2010/main" val="26317492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3fb059e80bf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3fb059e80bf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h2687882dcf9f668e_52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h2687882dcf9f668e_52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3fb059e80bf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3fb059e80bf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f9d98b19c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f9d98b19c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E5D3C-42B6-4040-9155-2FB2458F93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BDC7EB-23ED-64E4-AFAA-65ADBA0CF9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B435FF-8E61-09D6-685C-87020472B3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C238D0B-EB12-ED0E-D5A8-C80B5B9A504A}"/>
              </a:ext>
            </a:extLst>
          </p:cNvPr>
          <p:cNvSpPr>
            <a:spLocks noGrp="1"/>
          </p:cNvSpPr>
          <p:nvPr>
            <p:ph type="sldNum" sz="quarter" idx="5"/>
          </p:nvPr>
        </p:nvSpPr>
        <p:spPr/>
        <p:txBody>
          <a:bodyPr/>
          <a:lstStyle/>
          <a:p>
            <a:fld id="{CAF5BA21-56C6-4AB7-83CC-2F1385E1A7B5}" type="slidenum">
              <a:rPr lang="en-US" smtClean="0"/>
              <a:t>31</a:t>
            </a:fld>
            <a:endParaRPr lang="en-US"/>
          </a:p>
        </p:txBody>
      </p:sp>
    </p:spTree>
    <p:extLst>
      <p:ext uri="{BB962C8B-B14F-4D97-AF65-F5344CB8AC3E}">
        <p14:creationId xmlns:p14="http://schemas.microsoft.com/office/powerpoint/2010/main" val="4477042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h2687882dcf9f668e_34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h2687882dcf9f668e_34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h59af9e2023775907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h59af9e2023775907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h59af9e2023775907_1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 name="Google Shape;296;h59af9e2023775907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h59af9e2023775907_1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h59af9e2023775907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h59af9e2023775907_1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h59af9e2023775907_1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h59af9e2023775907_1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h59af9e2023775907_1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F5BA21-56C6-4AB7-83CC-2F1385E1A7B5}" type="slidenum">
              <a:rPr lang="en-US" smtClean="0"/>
              <a:t>38</a:t>
            </a:fld>
            <a:endParaRPr lang="en-US"/>
          </a:p>
        </p:txBody>
      </p:sp>
    </p:spTree>
    <p:extLst>
      <p:ext uri="{BB962C8B-B14F-4D97-AF65-F5344CB8AC3E}">
        <p14:creationId xmlns:p14="http://schemas.microsoft.com/office/powerpoint/2010/main" val="27661345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h1e057be31305850e_35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h1e057be31305850e_35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h59af9e2023775907_1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h59af9e2023775907_1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h1e057be31305850e_35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h1e057be31305850e_35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h1e057be31305850e_35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h1e057be31305850e_35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581194" y="2495445"/>
            <a:ext cx="10993546" cy="590321"/>
          </a:xfrm>
        </p:spPr>
        <p:txBody>
          <a:bodyPr anchor="t">
            <a:normAutofit/>
          </a:bodyPr>
          <a:lstStyle>
            <a:lvl1pPr marL="0" indent="0" algn="l">
              <a:buNone/>
              <a:defRPr sz="1600" cap="none">
                <a:solidFill>
                  <a:schemeClr val="accent2"/>
                </a:solidFill>
                <a:latin typeface="Arial" panose="020B0604020202020204" pitchFamily="34" charset="0"/>
                <a:ea typeface="Verdana" panose="020B060403050404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DAD65858-CED4-4327-8543-D8E3F0C5A241}" type="datetime9">
              <a:rPr lang="en-US" smtClean="0"/>
              <a:t>10/15/2026 7:32:03 PM</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15253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2" y="702156"/>
            <a:ext cx="11029616" cy="1013800"/>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581192" y="2180496"/>
            <a:ext cx="11029615" cy="3678303"/>
          </a:xfrm>
        </p:spPr>
        <p:txBody>
          <a:bodyPr/>
          <a:lstStyle>
            <a:lvl1pPr>
              <a:defRPr>
                <a:latin typeface="Arial" panose="020B0604020202020204" pitchFamily="34" charset="0"/>
                <a:ea typeface="Verdana" panose="020B0604030504040204" pitchFamily="34" charset="0"/>
                <a:cs typeface="Arial" panose="020B0604020202020204" pitchFamily="34" charset="0"/>
              </a:defRPr>
            </a:lvl1pPr>
            <a:lvl2pPr>
              <a:defRPr>
                <a:latin typeface="Arial" panose="020B0604020202020204" pitchFamily="34" charset="0"/>
                <a:ea typeface="Verdana" panose="020B0604030504040204" pitchFamily="34" charset="0"/>
                <a:cs typeface="Arial" panose="020B0604020202020204" pitchFamily="34" charset="0"/>
              </a:defRPr>
            </a:lvl2pPr>
            <a:lvl3pPr>
              <a:defRPr>
                <a:latin typeface="Arial" panose="020B0604020202020204" pitchFamily="34" charset="0"/>
                <a:ea typeface="Verdana" panose="020B0604030504040204" pitchFamily="34" charset="0"/>
                <a:cs typeface="Arial" panose="020B0604020202020204" pitchFamily="34" charset="0"/>
              </a:defRPr>
            </a:lvl3pPr>
            <a:lvl4pPr>
              <a:defRPr>
                <a:latin typeface="Arial" panose="020B0604020202020204" pitchFamily="34" charset="0"/>
                <a:ea typeface="Verdana" panose="020B0604030504040204" pitchFamily="34" charset="0"/>
                <a:cs typeface="Arial" panose="020B0604020202020204" pitchFamily="34" charset="0"/>
              </a:defRPr>
            </a:lvl4pPr>
            <a:lvl5pPr>
              <a:defRPr>
                <a:latin typeface="Arial" panose="020B0604020202020204" pitchFamily="34" charset="0"/>
                <a:ea typeface="Verdana" panose="020B060403050404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DFA7367-FA1A-42A4-8555-B4C1BD0BCC2F}" type="datetime9">
              <a:rPr lang="en-US" smtClean="0"/>
              <a:t>10/15/2026 7:32:03 PM</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Slide Number Placeholder 5">
            <a:extLst>
              <a:ext uri="{FF2B5EF4-FFF2-40B4-BE49-F238E27FC236}">
                <a16:creationId xmlns:a16="http://schemas.microsoft.com/office/drawing/2014/main" id="{AFBBB4F5-F5C0-3DE5-7BB2-38F27D523FFA}"/>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36952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latin typeface="Arial" panose="020B0604020202020204" pitchFamily="34" charset="0"/>
                <a:ea typeface="Verdana" panose="020B060403050404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4711DE29-00DE-4015-81EF-B983F26B68C4}" type="datetime9">
              <a:rPr lang="en-US" smtClean="0"/>
              <a:t>10/15/2026 7:32:03 PM</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5">
            <a:extLst>
              <a:ext uri="{FF2B5EF4-FFF2-40B4-BE49-F238E27FC236}">
                <a16:creationId xmlns:a16="http://schemas.microsoft.com/office/drawing/2014/main" id="{1B6EBFB1-0F96-0EBC-E165-502F7C1A14BB}"/>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14600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lvl1pPr>
              <a:defRPr>
                <a:latin typeface="Arial" panose="020B0604020202020204" pitchFamily="34" charset="0"/>
                <a:ea typeface="Verdana" panose="020B0604030504040204" pitchFamily="34" charset="0"/>
                <a:cs typeface="Arial" panose="020B0604020202020204" pitchFamily="34" charset="0"/>
              </a:defRPr>
            </a:lvl1pPr>
            <a:lvl2pPr>
              <a:defRPr>
                <a:latin typeface="Arial" panose="020B0604020202020204" pitchFamily="34" charset="0"/>
                <a:ea typeface="Verdana" panose="020B0604030504040204" pitchFamily="34" charset="0"/>
                <a:cs typeface="Arial" panose="020B0604020202020204" pitchFamily="34" charset="0"/>
              </a:defRPr>
            </a:lvl2pPr>
            <a:lvl3pPr>
              <a:defRPr>
                <a:latin typeface="Arial" panose="020B0604020202020204" pitchFamily="34" charset="0"/>
                <a:ea typeface="Verdana" panose="020B0604030504040204" pitchFamily="34" charset="0"/>
                <a:cs typeface="Arial" panose="020B0604020202020204" pitchFamily="34" charset="0"/>
              </a:defRPr>
            </a:lvl3pPr>
            <a:lvl4pPr>
              <a:defRPr>
                <a:latin typeface="Arial" panose="020B0604020202020204" pitchFamily="34" charset="0"/>
                <a:ea typeface="Verdana" panose="020B0604030504040204" pitchFamily="34" charset="0"/>
                <a:cs typeface="Arial" panose="020B0604020202020204" pitchFamily="34" charset="0"/>
              </a:defRPr>
            </a:lvl4pPr>
            <a:lvl5pPr>
              <a:defRPr>
                <a:latin typeface="Arial" panose="020B0604020202020204" pitchFamily="34" charset="0"/>
                <a:ea typeface="Verdana" panose="020B060403050404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88417" y="2228003"/>
            <a:ext cx="5422392" cy="3633047"/>
          </a:xfrm>
        </p:spPr>
        <p:txBody>
          <a:bodyPr>
            <a:normAutofit/>
          </a:bodyPr>
          <a:lstStyle>
            <a:lvl1pPr>
              <a:defRPr>
                <a:latin typeface="Arial" panose="020B0604020202020204" pitchFamily="34" charset="0"/>
                <a:ea typeface="Verdana" panose="020B0604030504040204" pitchFamily="34" charset="0"/>
                <a:cs typeface="Arial" panose="020B0604020202020204" pitchFamily="34" charset="0"/>
              </a:defRPr>
            </a:lvl1pPr>
            <a:lvl2pPr>
              <a:defRPr>
                <a:latin typeface="Arial" panose="020B0604020202020204" pitchFamily="34" charset="0"/>
                <a:ea typeface="Verdana" panose="020B0604030504040204" pitchFamily="34" charset="0"/>
                <a:cs typeface="Arial" panose="020B0604020202020204" pitchFamily="34" charset="0"/>
              </a:defRPr>
            </a:lvl2pPr>
            <a:lvl3pPr>
              <a:defRPr>
                <a:latin typeface="Arial" panose="020B0604020202020204" pitchFamily="34" charset="0"/>
                <a:ea typeface="Verdana" panose="020B0604030504040204" pitchFamily="34" charset="0"/>
                <a:cs typeface="Arial" panose="020B0604020202020204" pitchFamily="34" charset="0"/>
              </a:defRPr>
            </a:lvl3pPr>
            <a:lvl4pPr>
              <a:defRPr>
                <a:latin typeface="Arial" panose="020B0604020202020204" pitchFamily="34" charset="0"/>
                <a:ea typeface="Verdana" panose="020B0604030504040204" pitchFamily="34" charset="0"/>
                <a:cs typeface="Arial" panose="020B0604020202020204" pitchFamily="34" charset="0"/>
              </a:defRPr>
            </a:lvl4pPr>
            <a:lvl5pPr>
              <a:defRPr>
                <a:latin typeface="Arial" panose="020B0604020202020204" pitchFamily="34" charset="0"/>
                <a:ea typeface="Verdana" panose="020B060403050404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1650BF60-D0B3-4A17-A486-034542E5F894}" type="datetime9">
              <a:rPr lang="en-US" smtClean="0"/>
              <a:t>10/15/2026 7:32:03 PM</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Slide Number Placeholder 5">
            <a:extLst>
              <a:ext uri="{FF2B5EF4-FFF2-40B4-BE49-F238E27FC236}">
                <a16:creationId xmlns:a16="http://schemas.microsoft.com/office/drawing/2014/main" id="{DBE2F0C4-5340-8A6E-762E-8DB5349C1D34}"/>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86787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latin typeface="Arial" panose="020B0604020202020204" pitchFamily="34" charset="0"/>
                <a:ea typeface="Verdana" panose="020B060403050404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lvl1pPr>
              <a:defRPr>
                <a:latin typeface="Arial" panose="020B0604020202020204" pitchFamily="34" charset="0"/>
                <a:ea typeface="Verdana" panose="020B0604030504040204" pitchFamily="34" charset="0"/>
                <a:cs typeface="Arial" panose="020B0604020202020204" pitchFamily="34" charset="0"/>
              </a:defRPr>
            </a:lvl1pPr>
            <a:lvl2pPr>
              <a:defRPr>
                <a:latin typeface="Arial" panose="020B0604020202020204" pitchFamily="34" charset="0"/>
                <a:ea typeface="Verdana" panose="020B0604030504040204" pitchFamily="34" charset="0"/>
                <a:cs typeface="Arial" panose="020B0604020202020204" pitchFamily="34" charset="0"/>
              </a:defRPr>
            </a:lvl2pPr>
            <a:lvl3pPr>
              <a:defRPr>
                <a:latin typeface="Arial" panose="020B0604020202020204" pitchFamily="34" charset="0"/>
                <a:ea typeface="Verdana" panose="020B0604030504040204" pitchFamily="34" charset="0"/>
                <a:cs typeface="Arial" panose="020B0604020202020204" pitchFamily="34" charset="0"/>
              </a:defRPr>
            </a:lvl3pPr>
            <a:lvl4pPr>
              <a:defRPr>
                <a:latin typeface="Arial" panose="020B0604020202020204" pitchFamily="34" charset="0"/>
                <a:ea typeface="Verdana" panose="020B0604030504040204" pitchFamily="34" charset="0"/>
                <a:cs typeface="Arial" panose="020B0604020202020204" pitchFamily="34" charset="0"/>
              </a:defRPr>
            </a:lvl4pPr>
            <a:lvl5pPr>
              <a:defRPr>
                <a:latin typeface="Arial" panose="020B0604020202020204" pitchFamily="34" charset="0"/>
                <a:ea typeface="Verdana" panose="020B060403050404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latin typeface="Arial" panose="020B0604020202020204" pitchFamily="34" charset="0"/>
                <a:ea typeface="Verdana" panose="020B060403050404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lvl1pPr>
              <a:defRPr>
                <a:latin typeface="Arial" panose="020B0604020202020204" pitchFamily="34" charset="0"/>
                <a:ea typeface="Verdana" panose="020B0604030504040204" pitchFamily="34" charset="0"/>
                <a:cs typeface="Arial" panose="020B0604020202020204" pitchFamily="34" charset="0"/>
              </a:defRPr>
            </a:lvl1pPr>
            <a:lvl2pPr>
              <a:defRPr>
                <a:latin typeface="Arial" panose="020B0604020202020204" pitchFamily="34" charset="0"/>
                <a:ea typeface="Verdana" panose="020B0604030504040204" pitchFamily="34" charset="0"/>
                <a:cs typeface="Arial" panose="020B0604020202020204" pitchFamily="34" charset="0"/>
              </a:defRPr>
            </a:lvl2pPr>
            <a:lvl3pPr>
              <a:defRPr>
                <a:latin typeface="Arial" panose="020B0604020202020204" pitchFamily="34" charset="0"/>
                <a:ea typeface="Verdana" panose="020B0604030504040204" pitchFamily="34" charset="0"/>
                <a:cs typeface="Arial" panose="020B0604020202020204" pitchFamily="34" charset="0"/>
              </a:defRPr>
            </a:lvl3pPr>
            <a:lvl4pPr>
              <a:defRPr>
                <a:latin typeface="Arial" panose="020B0604020202020204" pitchFamily="34" charset="0"/>
                <a:ea typeface="Verdana" panose="020B0604030504040204" pitchFamily="34" charset="0"/>
                <a:cs typeface="Arial" panose="020B0604020202020204" pitchFamily="34" charset="0"/>
              </a:defRPr>
            </a:lvl4pPr>
            <a:lvl5pPr>
              <a:defRPr>
                <a:latin typeface="Arial" panose="020B0604020202020204" pitchFamily="34" charset="0"/>
                <a:ea typeface="Verdana" panose="020B060403050404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0C73FF7C-58A4-4CED-88D4-2129C01B362B}" type="datetime9">
              <a:rPr lang="en-US" smtClean="0"/>
              <a:t>10/15/2026 7:32:03 PM</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2" name="Slide Number Placeholder 5">
            <a:extLst>
              <a:ext uri="{FF2B5EF4-FFF2-40B4-BE49-F238E27FC236}">
                <a16:creationId xmlns:a16="http://schemas.microsoft.com/office/drawing/2014/main" id="{18832E43-BA55-F2F9-49F2-953BC7661308}"/>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97239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D091F78-28B5-4632-AF24-4015A3B6CACE}" type="datetime9">
              <a:rPr lang="en-US" smtClean="0"/>
              <a:t>10/15/2026 7:32:03 PM</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 name="Title 1"/>
          <p:cNvSpPr>
            <a:spLocks noGrp="1"/>
          </p:cNvSpPr>
          <p:nvPr>
            <p:ph type="title"/>
          </p:nvPr>
        </p:nvSpPr>
        <p:spPr>
          <a:xfrm>
            <a:off x="575894" y="729658"/>
            <a:ext cx="11029616" cy="988332"/>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2" name="Slide Number Placeholder 5">
            <a:extLst>
              <a:ext uri="{FF2B5EF4-FFF2-40B4-BE49-F238E27FC236}">
                <a16:creationId xmlns:a16="http://schemas.microsoft.com/office/drawing/2014/main" id="{EDF0EAE9-E4C3-BD9E-2446-D25293451746}"/>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26632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33547E-DFA4-4A90-A1AF-01C2778ECB01}" type="datetime9">
              <a:rPr lang="en-US" smtClean="0"/>
              <a:t>10/15/2026 7:32:03 PM</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5" name="Slide Number Placeholder 5">
            <a:extLst>
              <a:ext uri="{FF2B5EF4-FFF2-40B4-BE49-F238E27FC236}">
                <a16:creationId xmlns:a16="http://schemas.microsoft.com/office/drawing/2014/main" id="{758C35DB-5CEC-7E65-0C77-9F13D150C67A}"/>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85311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latin typeface="Arial" panose="020B0604020202020204" pitchFamily="34" charset="0"/>
                <a:ea typeface="Verdana" panose="020B0604030504040204" pitchFamily="34" charset="0"/>
                <a:cs typeface="Arial" panose="020B0604020202020204" pitchFamily="34" charset="0"/>
              </a:defRPr>
            </a:lvl1pPr>
            <a:lvl2pPr>
              <a:defRPr sz="1800">
                <a:solidFill>
                  <a:schemeClr val="tx2"/>
                </a:solidFill>
                <a:latin typeface="Arial" panose="020B0604020202020204" pitchFamily="34" charset="0"/>
                <a:ea typeface="Verdana" panose="020B0604030504040204" pitchFamily="34" charset="0"/>
                <a:cs typeface="Arial" panose="020B0604020202020204" pitchFamily="34" charset="0"/>
              </a:defRPr>
            </a:lvl2pPr>
            <a:lvl3pPr>
              <a:defRPr sz="1600">
                <a:solidFill>
                  <a:schemeClr val="tx2"/>
                </a:solidFill>
                <a:latin typeface="Arial" panose="020B0604020202020204" pitchFamily="34" charset="0"/>
                <a:ea typeface="Verdana" panose="020B0604030504040204" pitchFamily="34" charset="0"/>
                <a:cs typeface="Arial" panose="020B0604020202020204" pitchFamily="34" charset="0"/>
              </a:defRPr>
            </a:lvl3pPr>
            <a:lvl4pPr>
              <a:defRPr sz="1400">
                <a:solidFill>
                  <a:schemeClr val="tx2"/>
                </a:solidFill>
                <a:latin typeface="Arial" panose="020B0604020202020204" pitchFamily="34" charset="0"/>
                <a:ea typeface="Verdana" panose="020B0604030504040204" pitchFamily="34" charset="0"/>
                <a:cs typeface="Arial" panose="020B0604020202020204" pitchFamily="34" charset="0"/>
              </a:defRPr>
            </a:lvl4pPr>
            <a:lvl5pPr>
              <a:defRPr sz="1400">
                <a:solidFill>
                  <a:schemeClr val="tx2"/>
                </a:solidFill>
                <a:latin typeface="Arial" panose="020B0604020202020204" pitchFamily="34" charset="0"/>
                <a:ea typeface="Verdana" panose="020B0604030504040204" pitchFamily="34" charset="0"/>
                <a:cs typeface="Arial" panose="020B0604020202020204" pitchFamily="34" charset="0"/>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319750D1-BA73-473D-BC47-E8C317030E8C}" type="datetime9">
              <a:rPr lang="en-US" smtClean="0"/>
              <a:t>10/15/2026 7:32:03 PM</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8" name="Slide Number Placeholder 5">
            <a:extLst>
              <a:ext uri="{FF2B5EF4-FFF2-40B4-BE49-F238E27FC236}">
                <a16:creationId xmlns:a16="http://schemas.microsoft.com/office/drawing/2014/main" id="{98EDD4F5-B9CF-DE07-8348-9689F9625CF6}"/>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72582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89E6B3D9-5EB2-4D9A-A807-81E2745B86A2}" type="datetime9">
              <a:rPr lang="en-US" smtClean="0"/>
              <a:t>10/15/2026 7:32:03 PM</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8" name="Slide Number Placeholder 5">
            <a:extLst>
              <a:ext uri="{FF2B5EF4-FFF2-40B4-BE49-F238E27FC236}">
                <a16:creationId xmlns:a16="http://schemas.microsoft.com/office/drawing/2014/main" id="{34ABF2D3-AEFE-DF7B-27D3-4FFCA4EBF3C5}"/>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77195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14BB185-EE0A-4DFE-8FB6-2AA05B7ACBE4}" type="datetime9">
              <a:rPr lang="en-US" smtClean="0"/>
              <a:t>10/15/2026 7:32:03 PM</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Slide Number Placeholder 5">
            <a:extLst>
              <a:ext uri="{FF2B5EF4-FFF2-40B4-BE49-F238E27FC236}">
                <a16:creationId xmlns:a16="http://schemas.microsoft.com/office/drawing/2014/main" id="{F86DD35E-D0AF-7D5A-D9B5-A3FC91493FAF}"/>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17209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C8A95530-6542-4C4E-A255-CED457523AA4}" type="datetime9">
              <a:rPr lang="en-US" smtClean="0"/>
              <a:t>10/15/2026 7:32:03 PM</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8" name="Slide Number Placeholder 5">
            <a:extLst>
              <a:ext uri="{FF2B5EF4-FFF2-40B4-BE49-F238E27FC236}">
                <a16:creationId xmlns:a16="http://schemas.microsoft.com/office/drawing/2014/main" id="{468C927F-1818-1424-F28F-3F263E967D06}"/>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69204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p:nvSpPr>
        <p:spPr>
          <a:xfrm>
            <a:off x="597455" y="3085765"/>
            <a:ext cx="10986811"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latin typeface="Arial" panose="020B0604020202020204" pitchFamily="34" charset="0"/>
                <a:cs typeface="Arial" panose="020B0604020202020204" pitchFamily="34" charset="0"/>
              </a:defRPr>
            </a:lvl1pPr>
          </a:lstStyle>
          <a:p>
            <a:fld id="{294772B5-31EF-4776-8FDF-8589878E4079}" type="datetime9">
              <a:rPr lang="en-US" smtClean="0"/>
              <a:t>10/15/2026 7:32:03 PM</a:t>
            </a:fld>
            <a:endParaRPr lang="en-US" dirty="0">
              <a:latin typeface="Arial" panose="020B0604020202020204" pitchFamily="34" charset="0"/>
              <a:cs typeface="Arial" panose="020B0604020202020204" pitchFamily="34" charset="0"/>
            </a:endParaRPr>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latin typeface="Arial" panose="020B0604020202020204" pitchFamily="34" charset="0"/>
                <a:cs typeface="Arial" panose="020B0604020202020204" pitchFamily="34" charset="0"/>
              </a:defRPr>
            </a:lvl1pPr>
          </a:lstStyle>
          <a:p>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a:xfrm>
            <a:off x="10794310" y="5956137"/>
            <a:ext cx="105251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
        <p:nvSpPr>
          <p:cNvPr id="8" name="Picture Placeholder 9">
            <a:extLst>
              <a:ext uri="{FF2B5EF4-FFF2-40B4-BE49-F238E27FC236}">
                <a16:creationId xmlns:a16="http://schemas.microsoft.com/office/drawing/2014/main" id="{60462B74-C9F4-401F-B8E1-FBD4792E56FA}"/>
              </a:ext>
            </a:extLst>
          </p:cNvPr>
          <p:cNvSpPr>
            <a:spLocks noGrp="1"/>
          </p:cNvSpPr>
          <p:nvPr>
            <p:ph type="pic" sz="quarter" idx="13" hasCustomPrompt="1"/>
          </p:nvPr>
        </p:nvSpPr>
        <p:spPr>
          <a:xfrm>
            <a:off x="334901" y="5681499"/>
            <a:ext cx="101643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Tree>
    <p:extLst>
      <p:ext uri="{BB962C8B-B14F-4D97-AF65-F5344CB8AC3E}">
        <p14:creationId xmlns:p14="http://schemas.microsoft.com/office/powerpoint/2010/main" val="17954221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8" name="Rectangle 7"/>
          <p:cNvSpPr>
            <a:spLocks noChangeAspect="1"/>
          </p:cNvSpPr>
          <p:nvPr userDrawn="1"/>
        </p:nvSpPr>
        <p:spPr>
          <a:xfrm>
            <a:off x="603529" y="5565058"/>
            <a:ext cx="10984943" cy="83574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4925" y="3036573"/>
            <a:ext cx="10653001" cy="1504844"/>
          </a:xfrm>
        </p:spPr>
        <p:txBody>
          <a:bodyPr anchor="b">
            <a:normAutofit/>
          </a:bodyPr>
          <a:lstStyle>
            <a:lvl1pPr algn="l">
              <a:defRPr sz="3600" b="0" cap="all">
                <a:solidFill>
                  <a:schemeClr val="accent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774925" y="4541417"/>
            <a:ext cx="10653001" cy="600556"/>
          </a:xfrm>
        </p:spPr>
        <p:txBody>
          <a:bodyPr anchor="t">
            <a:normAutofit/>
          </a:bodyPr>
          <a:lstStyle>
            <a:lvl1pPr marL="0" indent="0" algn="l">
              <a:buNone/>
              <a:defRPr sz="1800" cap="all">
                <a:solidFill>
                  <a:schemeClr val="accent2"/>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latin typeface="Arial" panose="020B0604020202020204" pitchFamily="34" charset="0"/>
                <a:cs typeface="Arial" panose="020B0604020202020204" pitchFamily="34" charset="0"/>
              </a:defRPr>
            </a:lvl1pPr>
          </a:lstStyle>
          <a:p>
            <a:fld id="{918FF7EE-D4BB-4149-917A-36235F9CED0E}" type="datetime9">
              <a:rPr lang="en-US" smtClean="0"/>
              <a:t>10/15/2026 7:32:03 PM</a:t>
            </a:fld>
            <a:endParaRPr lang="en-US" dirty="0">
              <a:latin typeface="Arial" panose="020B0604020202020204" pitchFamily="34" charset="0"/>
              <a:cs typeface="Arial" panose="020B0604020202020204" pitchFamily="34" charset="0"/>
            </a:endParaRPr>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latin typeface="Arial" panose="020B0604020202020204" pitchFamily="34" charset="0"/>
                <a:cs typeface="Arial" panose="020B0604020202020204" pitchFamily="34" charset="0"/>
              </a:defRPr>
            </a:lvl1pPr>
          </a:lstStyle>
          <a:p>
            <a:endParaRPr lang="en-US" dirty="0">
              <a:latin typeface="Arial" panose="020B0604020202020204" pitchFamily="34" charset="0"/>
              <a:cs typeface="Arial" panose="020B0604020202020204" pitchFamily="34" charset="0"/>
            </a:endParaRPr>
          </a:p>
        </p:txBody>
      </p:sp>
      <p:sp>
        <p:nvSpPr>
          <p:cNvPr id="9" name="Picture Placeholder 9">
            <a:extLst>
              <a:ext uri="{FF2B5EF4-FFF2-40B4-BE49-F238E27FC236}">
                <a16:creationId xmlns:a16="http://schemas.microsoft.com/office/drawing/2014/main" id="{18C50BD2-D693-4B76-839B-C2E20D3C1DA3}"/>
              </a:ext>
            </a:extLst>
          </p:cNvPr>
          <p:cNvSpPr>
            <a:spLocks noGrp="1"/>
          </p:cNvSpPr>
          <p:nvPr>
            <p:ph type="pic" sz="quarter" idx="13" hasCustomPrompt="1"/>
          </p:nvPr>
        </p:nvSpPr>
        <p:spPr>
          <a:xfrm>
            <a:off x="334901" y="5681499"/>
            <a:ext cx="101643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10" name="Slide Number Placeholder 5">
            <a:extLst>
              <a:ext uri="{FF2B5EF4-FFF2-40B4-BE49-F238E27FC236}">
                <a16:creationId xmlns:a16="http://schemas.microsoft.com/office/drawing/2014/main" id="{849FED8B-BD86-0896-9214-1EC926431A0C}"/>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4728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8418B6E-D797-431B-817E-5B9B985AA3BB}" type="datetime9">
              <a:rPr lang="en-US" smtClean="0"/>
              <a:t>10/15/2026 7:32:03 PM</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Picture Placeholder 9">
            <a:extLst>
              <a:ext uri="{FF2B5EF4-FFF2-40B4-BE49-F238E27FC236}">
                <a16:creationId xmlns:a16="http://schemas.microsoft.com/office/drawing/2014/main" id="{78F32D63-4028-48AE-9C6D-CFE0636D8924}"/>
              </a:ext>
            </a:extLst>
          </p:cNvPr>
          <p:cNvSpPr>
            <a:spLocks noGrp="1"/>
          </p:cNvSpPr>
          <p:nvPr>
            <p:ph type="pic" sz="quarter" idx="13" hasCustomPrompt="1"/>
          </p:nvPr>
        </p:nvSpPr>
        <p:spPr>
          <a:xfrm>
            <a:off x="334901" y="5681499"/>
            <a:ext cx="101643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8" name="Rectangle 7">
            <a:extLst>
              <a:ext uri="{FF2B5EF4-FFF2-40B4-BE49-F238E27FC236}">
                <a16:creationId xmlns:a16="http://schemas.microsoft.com/office/drawing/2014/main" id="{16A5B7A0-A98C-4DF5-B8D3-01AD938FA37E}"/>
              </a:ext>
            </a:extLst>
          </p:cNvPr>
          <p:cNvSpPr>
            <a:spLocks noChangeAspect="1"/>
          </p:cNvSpPr>
          <p:nvPr userDrawn="1"/>
        </p:nvSpPr>
        <p:spPr>
          <a:xfrm>
            <a:off x="597457" y="599726"/>
            <a:ext cx="10991499" cy="83578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a:extLst>
              <a:ext uri="{FF2B5EF4-FFF2-40B4-BE49-F238E27FC236}">
                <a16:creationId xmlns:a16="http://schemas.microsoft.com/office/drawing/2014/main" id="{18FDDBEB-657F-41D9-AAD9-C0B4F145F0FE}"/>
              </a:ext>
            </a:extLst>
          </p:cNvPr>
          <p:cNvSpPr>
            <a:spLocks noGrp="1"/>
          </p:cNvSpPr>
          <p:nvPr>
            <p:ph type="title"/>
          </p:nvPr>
        </p:nvSpPr>
        <p:spPr>
          <a:xfrm>
            <a:off x="774923" y="687475"/>
            <a:ext cx="10106109" cy="630049"/>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2" name="Slide Number Placeholder 5">
            <a:extLst>
              <a:ext uri="{FF2B5EF4-FFF2-40B4-BE49-F238E27FC236}">
                <a16:creationId xmlns:a16="http://schemas.microsoft.com/office/drawing/2014/main" id="{72E0A780-6A42-6D39-F55C-87C83445BCC1}"/>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447211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603529" y="5141973"/>
            <a:ext cx="10984943"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5137" y="5262296"/>
            <a:ext cx="4715500" cy="689514"/>
          </a:xfrm>
        </p:spPr>
        <p:txBody>
          <a:bodyPr anchor="ctr"/>
          <a:lstStyle>
            <a:lvl1pPr algn="l">
              <a:defRPr sz="2000" b="0">
                <a:solidFill>
                  <a:schemeClr val="accent1">
                    <a:lumMod val="75000"/>
                    <a:lumOff val="25000"/>
                  </a:schemeClr>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595199" y="601200"/>
            <a:ext cx="10987200" cy="4204800"/>
          </a:xfrm>
        </p:spPr>
        <p:txBody>
          <a:bodyPr anchor="ctr">
            <a:normAutofit/>
          </a:bodyPr>
          <a:lstStyle>
            <a:lvl1pPr marL="0" indent="0">
              <a:buNone/>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5740823" y="5262296"/>
            <a:ext cx="5687103"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96721E1C-716E-422C-9365-F7CF982C6D58}" type="datetime9">
              <a:rPr lang="en-US" smtClean="0"/>
              <a:t>10/15/2026 7:32:03 PM</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10" name="Picture Placeholder 9">
            <a:extLst>
              <a:ext uri="{FF2B5EF4-FFF2-40B4-BE49-F238E27FC236}">
                <a16:creationId xmlns:a16="http://schemas.microsoft.com/office/drawing/2014/main" id="{31FAC6BA-7464-4C75-A91B-CE998EA13979}"/>
              </a:ext>
            </a:extLst>
          </p:cNvPr>
          <p:cNvSpPr>
            <a:spLocks noGrp="1"/>
          </p:cNvSpPr>
          <p:nvPr>
            <p:ph type="pic" sz="quarter" idx="13" hasCustomPrompt="1"/>
          </p:nvPr>
        </p:nvSpPr>
        <p:spPr>
          <a:xfrm>
            <a:off x="334901" y="5681499"/>
            <a:ext cx="101643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8" name="Slide Number Placeholder 5">
            <a:extLst>
              <a:ext uri="{FF2B5EF4-FFF2-40B4-BE49-F238E27FC236}">
                <a16:creationId xmlns:a16="http://schemas.microsoft.com/office/drawing/2014/main" id="{27BBF998-C2B6-2692-E4F0-A75F290E1C1C}"/>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133189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923" y="4693389"/>
            <a:ext cx="10653003" cy="566738"/>
          </a:xfrm>
        </p:spPr>
        <p:txBody>
          <a:bodyPr anchor="b">
            <a:normAutofit/>
          </a:bodyPr>
          <a:lstStyle>
            <a:lvl1pPr algn="l">
              <a:defRPr sz="2400" b="0">
                <a:solidFill>
                  <a:schemeClr val="accent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Picture Placeholder 2"/>
          <p:cNvSpPr>
            <a:spLocks noGrp="1" noChangeAspect="1"/>
          </p:cNvSpPr>
          <p:nvPr>
            <p:ph type="pic" idx="1"/>
          </p:nvPr>
        </p:nvSpPr>
        <p:spPr>
          <a:xfrm>
            <a:off x="597458" y="599725"/>
            <a:ext cx="10984941"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774923" y="5260127"/>
            <a:ext cx="10653003"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38153E98-9CC5-4B4E-BF02-008594354345}" type="datetime9">
              <a:rPr lang="en-US" smtClean="0"/>
              <a:t>10/15/2026 7:32:03 PM</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8" name="Picture Placeholder 9">
            <a:extLst>
              <a:ext uri="{FF2B5EF4-FFF2-40B4-BE49-F238E27FC236}">
                <a16:creationId xmlns:a16="http://schemas.microsoft.com/office/drawing/2014/main" id="{C9B07230-655A-460D-B205-2888BE05A863}"/>
              </a:ext>
            </a:extLst>
          </p:cNvPr>
          <p:cNvSpPr>
            <a:spLocks noGrp="1"/>
          </p:cNvSpPr>
          <p:nvPr>
            <p:ph type="pic" sz="quarter" idx="13" hasCustomPrompt="1"/>
          </p:nvPr>
        </p:nvSpPr>
        <p:spPr>
          <a:xfrm>
            <a:off x="334901" y="5681499"/>
            <a:ext cx="101643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9" name="Slide Number Placeholder 5">
            <a:extLst>
              <a:ext uri="{FF2B5EF4-FFF2-40B4-BE49-F238E27FC236}">
                <a16:creationId xmlns:a16="http://schemas.microsoft.com/office/drawing/2014/main" id="{2607E69F-5A2E-7A55-35F1-C32C1F88F6C9}"/>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625192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109CE77-64E9-4E66-8889-9EEC5ED29831}" type="datetime9">
              <a:rPr lang="en-US" smtClean="0"/>
              <a:t>10/15/2026 7:32:03 PM</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Picture Placeholder 9">
            <a:extLst>
              <a:ext uri="{FF2B5EF4-FFF2-40B4-BE49-F238E27FC236}">
                <a16:creationId xmlns:a16="http://schemas.microsoft.com/office/drawing/2014/main" id="{BC280C83-0990-4DBA-9150-E5E4C5A3D4E5}"/>
              </a:ext>
            </a:extLst>
          </p:cNvPr>
          <p:cNvSpPr>
            <a:spLocks noGrp="1"/>
          </p:cNvSpPr>
          <p:nvPr>
            <p:ph type="pic" sz="quarter" idx="13" hasCustomPrompt="1"/>
          </p:nvPr>
        </p:nvSpPr>
        <p:spPr>
          <a:xfrm>
            <a:off x="334901" y="5681499"/>
            <a:ext cx="101643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9" name="Rectangle 8">
            <a:extLst>
              <a:ext uri="{FF2B5EF4-FFF2-40B4-BE49-F238E27FC236}">
                <a16:creationId xmlns:a16="http://schemas.microsoft.com/office/drawing/2014/main" id="{51DB7A51-2938-4A7B-A5C7-3F00ABC704F2}"/>
              </a:ext>
            </a:extLst>
          </p:cNvPr>
          <p:cNvSpPr>
            <a:spLocks noChangeAspect="1"/>
          </p:cNvSpPr>
          <p:nvPr userDrawn="1"/>
        </p:nvSpPr>
        <p:spPr>
          <a:xfrm>
            <a:off x="597457" y="599726"/>
            <a:ext cx="10991499" cy="83578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Title 1">
            <a:extLst>
              <a:ext uri="{FF2B5EF4-FFF2-40B4-BE49-F238E27FC236}">
                <a16:creationId xmlns:a16="http://schemas.microsoft.com/office/drawing/2014/main" id="{4B96872D-199B-4969-8936-9714E4BE6D9F}"/>
              </a:ext>
            </a:extLst>
          </p:cNvPr>
          <p:cNvSpPr>
            <a:spLocks noGrp="1"/>
          </p:cNvSpPr>
          <p:nvPr>
            <p:ph type="title"/>
          </p:nvPr>
        </p:nvSpPr>
        <p:spPr>
          <a:xfrm>
            <a:off x="774923" y="687475"/>
            <a:ext cx="10106109" cy="630049"/>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2" name="Slide Number Placeholder 5">
            <a:extLst>
              <a:ext uri="{FF2B5EF4-FFF2-40B4-BE49-F238E27FC236}">
                <a16:creationId xmlns:a16="http://schemas.microsoft.com/office/drawing/2014/main" id="{9F792A2C-A53D-6E05-2239-B5EB5F4806A1}"/>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473762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743199"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8993673" y="5956137"/>
            <a:ext cx="1263563" cy="365125"/>
          </a:xfrm>
        </p:spPr>
        <p:txBody>
          <a:bodyPr/>
          <a:lstStyle>
            <a:lvl1pPr>
              <a:defRPr>
                <a:solidFill>
                  <a:schemeClr val="accent1">
                    <a:lumMod val="75000"/>
                    <a:lumOff val="25000"/>
                  </a:schemeClr>
                </a:solidFill>
              </a:defRPr>
            </a:lvl1pPr>
          </a:lstStyle>
          <a:p>
            <a:fld id="{8F023F0E-E57D-49EB-AA92-EB063A2E5175}" type="datetime9">
              <a:rPr lang="en-US" smtClean="0"/>
              <a:t>10/15/2026 7:32:03 PM</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8" name="Picture Placeholder 9">
            <a:extLst>
              <a:ext uri="{FF2B5EF4-FFF2-40B4-BE49-F238E27FC236}">
                <a16:creationId xmlns:a16="http://schemas.microsoft.com/office/drawing/2014/main" id="{D354B163-6C4F-45DB-A034-51A5B30DD427}"/>
              </a:ext>
            </a:extLst>
          </p:cNvPr>
          <p:cNvSpPr>
            <a:spLocks noGrp="1"/>
          </p:cNvSpPr>
          <p:nvPr>
            <p:ph type="pic" sz="quarter" idx="13" hasCustomPrompt="1"/>
          </p:nvPr>
        </p:nvSpPr>
        <p:spPr>
          <a:xfrm>
            <a:off x="334901" y="5681499"/>
            <a:ext cx="101643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9" name="Slide Number Placeholder 5">
            <a:extLst>
              <a:ext uri="{FF2B5EF4-FFF2-40B4-BE49-F238E27FC236}">
                <a16:creationId xmlns:a16="http://schemas.microsoft.com/office/drawing/2014/main" id="{875FF6A0-ADEC-5E3B-F26B-DBA80ACEB094}"/>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921887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8" y="5141976"/>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4" y="3043912"/>
            <a:ext cx="11029615" cy="1497507"/>
          </a:xfrm>
        </p:spPr>
        <p:txBody>
          <a:bodyPr anchor="b">
            <a:normAutofit/>
          </a:bodyPr>
          <a:lstStyle>
            <a:lvl1pPr algn="l">
              <a:defRPr sz="2700" b="0" cap="all">
                <a:solidFill>
                  <a:schemeClr val="accent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581194" y="4541417"/>
            <a:ext cx="11029615" cy="600556"/>
          </a:xfrm>
        </p:spPr>
        <p:txBody>
          <a:bodyPr anchor="t">
            <a:normAutofit/>
          </a:bodyPr>
          <a:lstStyle>
            <a:lvl1pPr marL="0" indent="0" algn="l">
              <a:buNone/>
              <a:defRPr sz="1350" cap="all">
                <a:solidFill>
                  <a:schemeClr val="accent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31C28820-A784-41E5-BCE1-CBAA6788855C}" type="datetime9">
              <a:rPr lang="en-US" smtClean="0"/>
              <a:t>10/15/2026 7:32:03 PM</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9" name="Picture Placeholder 9">
            <a:extLst>
              <a:ext uri="{FF2B5EF4-FFF2-40B4-BE49-F238E27FC236}">
                <a16:creationId xmlns:a16="http://schemas.microsoft.com/office/drawing/2014/main" id="{60ECD88C-B2CE-4747-BF15-020C37E38D42}"/>
              </a:ext>
            </a:extLst>
          </p:cNvPr>
          <p:cNvSpPr>
            <a:spLocks noGrp="1"/>
          </p:cNvSpPr>
          <p:nvPr>
            <p:ph type="pic" sz="quarter" idx="13" hasCustomPrompt="1"/>
          </p:nvPr>
        </p:nvSpPr>
        <p:spPr>
          <a:xfrm>
            <a:off x="334901" y="5681499"/>
            <a:ext cx="102728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10" name="Picture Placeholder 9">
            <a:extLst>
              <a:ext uri="{FF2B5EF4-FFF2-40B4-BE49-F238E27FC236}">
                <a16:creationId xmlns:a16="http://schemas.microsoft.com/office/drawing/2014/main" id="{4745BCAC-898A-4739-BD0E-5F07CEE60A79}"/>
              </a:ext>
            </a:extLst>
          </p:cNvPr>
          <p:cNvSpPr>
            <a:spLocks noGrp="1"/>
          </p:cNvSpPr>
          <p:nvPr>
            <p:ph type="pic" sz="quarter" idx="14" hasCustomPrompt="1"/>
          </p:nvPr>
        </p:nvSpPr>
        <p:spPr>
          <a:xfrm>
            <a:off x="10832453" y="5900199"/>
            <a:ext cx="504203" cy="511293"/>
          </a:xfrm>
        </p:spPr>
        <p:txBody>
          <a:bodyPr>
            <a:noAutofit/>
          </a:bodyPr>
          <a:lstStyle>
            <a:lvl1pPr marL="0" indent="0">
              <a:buNone/>
              <a:defRPr sz="788">
                <a:solidFill>
                  <a:schemeClr val="bg1">
                    <a:lumMod val="50000"/>
                  </a:schemeClr>
                </a:solidFill>
              </a:defRPr>
            </a:lvl1pPr>
          </a:lstStyle>
          <a:p>
            <a:r>
              <a:rPr lang="en-US" dirty="0"/>
              <a:t>Click to add logo</a:t>
            </a:r>
          </a:p>
        </p:txBody>
      </p:sp>
      <p:sp>
        <p:nvSpPr>
          <p:cNvPr id="7" name="Slide Number Placeholder 5">
            <a:extLst>
              <a:ext uri="{FF2B5EF4-FFF2-40B4-BE49-F238E27FC236}">
                <a16:creationId xmlns:a16="http://schemas.microsoft.com/office/drawing/2014/main" id="{7F71B5F3-D036-70E9-2D87-DDF53916FC27}"/>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08D01B5-3FE7-404D-B82B-2B3F87C11AF4}" type="datetime9">
              <a:rPr lang="en-US" smtClean="0"/>
              <a:t>10/15/2026 7:32:03 PM</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9" name="Picture Placeholder 9">
            <a:extLst>
              <a:ext uri="{FF2B5EF4-FFF2-40B4-BE49-F238E27FC236}">
                <a16:creationId xmlns:a16="http://schemas.microsoft.com/office/drawing/2014/main" id="{6E537A51-93E5-4A33-A30C-A1ABDBE1842D}"/>
              </a:ext>
            </a:extLst>
          </p:cNvPr>
          <p:cNvSpPr>
            <a:spLocks noGrp="1"/>
          </p:cNvSpPr>
          <p:nvPr>
            <p:ph type="pic" sz="quarter" idx="13" hasCustomPrompt="1"/>
          </p:nvPr>
        </p:nvSpPr>
        <p:spPr>
          <a:xfrm>
            <a:off x="334901" y="5681499"/>
            <a:ext cx="102728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10" name="Picture Placeholder 9">
            <a:extLst>
              <a:ext uri="{FF2B5EF4-FFF2-40B4-BE49-F238E27FC236}">
                <a16:creationId xmlns:a16="http://schemas.microsoft.com/office/drawing/2014/main" id="{86C967C7-6CE4-46B2-804B-B59D271138B7}"/>
              </a:ext>
            </a:extLst>
          </p:cNvPr>
          <p:cNvSpPr>
            <a:spLocks noGrp="1"/>
          </p:cNvSpPr>
          <p:nvPr>
            <p:ph type="pic" sz="quarter" idx="14" hasCustomPrompt="1"/>
          </p:nvPr>
        </p:nvSpPr>
        <p:spPr>
          <a:xfrm>
            <a:off x="10832453" y="5900199"/>
            <a:ext cx="504203" cy="511293"/>
          </a:xfrm>
        </p:spPr>
        <p:txBody>
          <a:bodyPr>
            <a:noAutofit/>
          </a:bodyPr>
          <a:lstStyle>
            <a:lvl1pPr marL="0" indent="0">
              <a:buNone/>
              <a:defRPr sz="788">
                <a:solidFill>
                  <a:schemeClr val="bg1">
                    <a:lumMod val="50000"/>
                  </a:schemeClr>
                </a:solidFill>
              </a:defRPr>
            </a:lvl1pPr>
          </a:lstStyle>
          <a:p>
            <a:r>
              <a:rPr lang="en-US" dirty="0"/>
              <a:t>Click to add logo</a:t>
            </a:r>
          </a:p>
        </p:txBody>
      </p:sp>
      <p:sp>
        <p:nvSpPr>
          <p:cNvPr id="11" name="Rectangle 10">
            <a:extLst>
              <a:ext uri="{FF2B5EF4-FFF2-40B4-BE49-F238E27FC236}">
                <a16:creationId xmlns:a16="http://schemas.microsoft.com/office/drawing/2014/main" id="{D1D1FA29-4768-4E60-A6D7-D432703E8E04}"/>
              </a:ext>
            </a:extLst>
          </p:cNvPr>
          <p:cNvSpPr>
            <a:spLocks noChangeAspect="1"/>
          </p:cNvSpPr>
          <p:nvPr userDrawn="1"/>
        </p:nvSpPr>
        <p:spPr>
          <a:xfrm>
            <a:off x="597457" y="599726"/>
            <a:ext cx="10991499" cy="83578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a:extLst>
              <a:ext uri="{FF2B5EF4-FFF2-40B4-BE49-F238E27FC236}">
                <a16:creationId xmlns:a16="http://schemas.microsoft.com/office/drawing/2014/main" id="{70ECD76F-89E0-4FB1-A1F5-F9C9E494EAF3}"/>
              </a:ext>
            </a:extLst>
          </p:cNvPr>
          <p:cNvSpPr>
            <a:spLocks noGrp="1"/>
          </p:cNvSpPr>
          <p:nvPr>
            <p:ph type="title"/>
          </p:nvPr>
        </p:nvSpPr>
        <p:spPr>
          <a:xfrm>
            <a:off x="774923" y="687475"/>
            <a:ext cx="10106109" cy="630049"/>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2" name="Slide Number Placeholder 5">
            <a:extLst>
              <a:ext uri="{FF2B5EF4-FFF2-40B4-BE49-F238E27FC236}">
                <a16:creationId xmlns:a16="http://schemas.microsoft.com/office/drawing/2014/main" id="{78CFD0A5-2429-33BE-F5D7-3260B378EA37}"/>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A9A867-EDF0-44FA-80A4-131293159627}" type="datetime9">
              <a:rPr lang="en-US" smtClean="0"/>
              <a:t>10/15/2026 7:32:03 PM</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5" name="Picture Placeholder 9">
            <a:extLst>
              <a:ext uri="{FF2B5EF4-FFF2-40B4-BE49-F238E27FC236}">
                <a16:creationId xmlns:a16="http://schemas.microsoft.com/office/drawing/2014/main" id="{0D165EC4-2C00-48CD-B2A1-12555C9EA0ED}"/>
              </a:ext>
            </a:extLst>
          </p:cNvPr>
          <p:cNvSpPr>
            <a:spLocks noGrp="1"/>
          </p:cNvSpPr>
          <p:nvPr>
            <p:ph type="pic" sz="quarter" idx="13" hasCustomPrompt="1"/>
          </p:nvPr>
        </p:nvSpPr>
        <p:spPr>
          <a:xfrm>
            <a:off x="334901" y="5681499"/>
            <a:ext cx="102728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6" name="Picture Placeholder 9">
            <a:extLst>
              <a:ext uri="{FF2B5EF4-FFF2-40B4-BE49-F238E27FC236}">
                <a16:creationId xmlns:a16="http://schemas.microsoft.com/office/drawing/2014/main" id="{BCE72FD7-7235-43F1-835C-35F26640CB3C}"/>
              </a:ext>
            </a:extLst>
          </p:cNvPr>
          <p:cNvSpPr>
            <a:spLocks noGrp="1"/>
          </p:cNvSpPr>
          <p:nvPr>
            <p:ph type="pic" sz="quarter" idx="14" hasCustomPrompt="1"/>
          </p:nvPr>
        </p:nvSpPr>
        <p:spPr>
          <a:xfrm>
            <a:off x="10832453" y="5900199"/>
            <a:ext cx="504203" cy="511293"/>
          </a:xfrm>
        </p:spPr>
        <p:txBody>
          <a:bodyPr>
            <a:noAutofit/>
          </a:bodyPr>
          <a:lstStyle>
            <a:lvl1pPr marL="0" indent="0">
              <a:buNone/>
              <a:defRPr sz="788">
                <a:solidFill>
                  <a:schemeClr val="bg1">
                    <a:lumMod val="50000"/>
                  </a:schemeClr>
                </a:solidFill>
              </a:defRPr>
            </a:lvl1pPr>
          </a:lstStyle>
          <a:p>
            <a:r>
              <a:rPr lang="en-US" dirty="0"/>
              <a:t>Click to add logo</a:t>
            </a:r>
          </a:p>
        </p:txBody>
      </p:sp>
      <p:sp>
        <p:nvSpPr>
          <p:cNvPr id="7" name="Slide Number Placeholder 5">
            <a:extLst>
              <a:ext uri="{FF2B5EF4-FFF2-40B4-BE49-F238E27FC236}">
                <a16:creationId xmlns:a16="http://schemas.microsoft.com/office/drawing/2014/main" id="{2B10C96B-CF79-EA0E-F323-CF936C490318}"/>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1500" b="0">
                <a:solidFill>
                  <a:schemeClr val="accent1">
                    <a:lumMod val="75000"/>
                    <a:lumOff val="25000"/>
                  </a:schemeClr>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1500">
                <a:solidFill>
                  <a:schemeClr val="tx2"/>
                </a:solidFill>
              </a:defRPr>
            </a:lvl1pPr>
            <a:lvl2pPr>
              <a:defRPr sz="1350">
                <a:solidFill>
                  <a:schemeClr val="tx2"/>
                </a:solidFill>
              </a:defRPr>
            </a:lvl2pPr>
            <a:lvl3pPr>
              <a:defRPr sz="1200">
                <a:solidFill>
                  <a:schemeClr val="tx2"/>
                </a:solidFill>
              </a:defRPr>
            </a:lvl3pPr>
            <a:lvl4pPr>
              <a:defRPr sz="1050">
                <a:solidFill>
                  <a:schemeClr val="tx2"/>
                </a:solidFill>
              </a:defRPr>
            </a:lvl4pPr>
            <a:lvl5pPr>
              <a:defRPr sz="1050">
                <a:solidFill>
                  <a:schemeClr val="tx2"/>
                </a:solidFill>
              </a:defRPr>
            </a:lvl5pPr>
            <a:lvl6pPr>
              <a:defRPr sz="1050">
                <a:solidFill>
                  <a:schemeClr val="tx2"/>
                </a:solidFill>
              </a:defRPr>
            </a:lvl6pPr>
            <a:lvl7pPr>
              <a:defRPr sz="1050">
                <a:solidFill>
                  <a:schemeClr val="tx2"/>
                </a:solidFill>
              </a:defRPr>
            </a:lvl7pPr>
            <a:lvl8pPr>
              <a:defRPr sz="1050">
                <a:solidFill>
                  <a:schemeClr val="tx2"/>
                </a:solidFill>
              </a:defRPr>
            </a:lvl8pPr>
            <a:lvl9pPr>
              <a:defRPr sz="105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4" y="5262298"/>
            <a:ext cx="5869987" cy="689515"/>
          </a:xfrm>
        </p:spPr>
        <p:txBody>
          <a:bodyPr anchor="ctr">
            <a:normAutofit/>
          </a:bodyPr>
          <a:lstStyle>
            <a:lvl1pPr marL="0" indent="0" algn="r">
              <a:buNone/>
              <a:defRPr sz="825">
                <a:solidFill>
                  <a:schemeClr val="bg1"/>
                </a:solidFill>
              </a:defRPr>
            </a:lvl1pPr>
            <a:lvl2pPr marL="342900" indent="0">
              <a:buNone/>
              <a:defRPr sz="825"/>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7F64D5D2-2F50-42E7-92FF-0822C0B1DCA4}" type="datetime9">
              <a:rPr lang="en-US" smtClean="0"/>
              <a:t>10/15/2026 7:32:03 PM</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10" name="Picture Placeholder 9">
            <a:extLst>
              <a:ext uri="{FF2B5EF4-FFF2-40B4-BE49-F238E27FC236}">
                <a16:creationId xmlns:a16="http://schemas.microsoft.com/office/drawing/2014/main" id="{FA4FFB8C-88C5-469B-BBE5-2F9578EB3B2E}"/>
              </a:ext>
            </a:extLst>
          </p:cNvPr>
          <p:cNvSpPr>
            <a:spLocks noGrp="1"/>
          </p:cNvSpPr>
          <p:nvPr>
            <p:ph type="pic" sz="quarter" idx="13" hasCustomPrompt="1"/>
          </p:nvPr>
        </p:nvSpPr>
        <p:spPr>
          <a:xfrm>
            <a:off x="334901" y="5681499"/>
            <a:ext cx="102728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11" name="Picture Placeholder 9">
            <a:extLst>
              <a:ext uri="{FF2B5EF4-FFF2-40B4-BE49-F238E27FC236}">
                <a16:creationId xmlns:a16="http://schemas.microsoft.com/office/drawing/2014/main" id="{0B06A6D8-59B6-48EF-97A3-580C263862AD}"/>
              </a:ext>
            </a:extLst>
          </p:cNvPr>
          <p:cNvSpPr>
            <a:spLocks noGrp="1"/>
          </p:cNvSpPr>
          <p:nvPr>
            <p:ph type="pic" sz="quarter" idx="14" hasCustomPrompt="1"/>
          </p:nvPr>
        </p:nvSpPr>
        <p:spPr>
          <a:xfrm>
            <a:off x="10832453" y="5900199"/>
            <a:ext cx="504203" cy="511293"/>
          </a:xfrm>
        </p:spPr>
        <p:txBody>
          <a:bodyPr>
            <a:noAutofit/>
          </a:bodyPr>
          <a:lstStyle>
            <a:lvl1pPr marL="0" indent="0">
              <a:buNone/>
              <a:defRPr sz="788">
                <a:solidFill>
                  <a:schemeClr val="bg1">
                    <a:lumMod val="50000"/>
                  </a:schemeClr>
                </a:solidFill>
              </a:defRPr>
            </a:lvl1pPr>
          </a:lstStyle>
          <a:p>
            <a:r>
              <a:rPr lang="en-US" dirty="0"/>
              <a:t>Click to add logo</a:t>
            </a:r>
          </a:p>
        </p:txBody>
      </p:sp>
      <p:sp>
        <p:nvSpPr>
          <p:cNvPr id="8" name="Slide Number Placeholder 5">
            <a:extLst>
              <a:ext uri="{FF2B5EF4-FFF2-40B4-BE49-F238E27FC236}">
                <a16:creationId xmlns:a16="http://schemas.microsoft.com/office/drawing/2014/main" id="{78964B93-FFB2-E268-FF49-9DA88DD2A9B9}"/>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1800" b="0">
                <a:solidFill>
                  <a:schemeClr val="accent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581193" y="5260129"/>
            <a:ext cx="11029617" cy="598671"/>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Click to edit Master text styles</a:t>
            </a:r>
          </a:p>
        </p:txBody>
      </p:sp>
      <p:sp>
        <p:nvSpPr>
          <p:cNvPr id="5" name="Date Placeholder 4"/>
          <p:cNvSpPr>
            <a:spLocks noGrp="1"/>
          </p:cNvSpPr>
          <p:nvPr>
            <p:ph type="dt" sz="half" idx="10"/>
          </p:nvPr>
        </p:nvSpPr>
        <p:spPr/>
        <p:txBody>
          <a:bodyPr/>
          <a:lstStyle/>
          <a:p>
            <a:fld id="{82FFFA8D-B778-40AF-96F1-DC019F586BA2}" type="datetime9">
              <a:rPr lang="en-US" smtClean="0"/>
              <a:t>10/15/2026 7:32:03 PM</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8" name="Picture Placeholder 9">
            <a:extLst>
              <a:ext uri="{FF2B5EF4-FFF2-40B4-BE49-F238E27FC236}">
                <a16:creationId xmlns:a16="http://schemas.microsoft.com/office/drawing/2014/main" id="{27769484-71D0-4024-B237-583943195596}"/>
              </a:ext>
            </a:extLst>
          </p:cNvPr>
          <p:cNvSpPr>
            <a:spLocks noGrp="1"/>
          </p:cNvSpPr>
          <p:nvPr>
            <p:ph type="pic" sz="quarter" idx="13" hasCustomPrompt="1"/>
          </p:nvPr>
        </p:nvSpPr>
        <p:spPr>
          <a:xfrm>
            <a:off x="334901" y="5681499"/>
            <a:ext cx="102728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9" name="Picture Placeholder 9">
            <a:extLst>
              <a:ext uri="{FF2B5EF4-FFF2-40B4-BE49-F238E27FC236}">
                <a16:creationId xmlns:a16="http://schemas.microsoft.com/office/drawing/2014/main" id="{5C9C32F3-1DF0-4FA3-BD8A-B66513D842BD}"/>
              </a:ext>
            </a:extLst>
          </p:cNvPr>
          <p:cNvSpPr>
            <a:spLocks noGrp="1"/>
          </p:cNvSpPr>
          <p:nvPr>
            <p:ph type="pic" sz="quarter" idx="14" hasCustomPrompt="1"/>
          </p:nvPr>
        </p:nvSpPr>
        <p:spPr>
          <a:xfrm>
            <a:off x="10832453" y="5900199"/>
            <a:ext cx="504203" cy="511293"/>
          </a:xfrm>
        </p:spPr>
        <p:txBody>
          <a:bodyPr>
            <a:noAutofit/>
          </a:bodyPr>
          <a:lstStyle>
            <a:lvl1pPr marL="0" indent="0">
              <a:buNone/>
              <a:defRPr sz="788">
                <a:solidFill>
                  <a:schemeClr val="bg1">
                    <a:lumMod val="50000"/>
                  </a:schemeClr>
                </a:solidFill>
              </a:defRPr>
            </a:lvl1pPr>
          </a:lstStyle>
          <a:p>
            <a:r>
              <a:rPr lang="en-US" dirty="0"/>
              <a:t>Click to add logo</a:t>
            </a:r>
          </a:p>
        </p:txBody>
      </p:sp>
      <p:sp>
        <p:nvSpPr>
          <p:cNvPr id="10" name="Slide Number Placeholder 5">
            <a:extLst>
              <a:ext uri="{FF2B5EF4-FFF2-40B4-BE49-F238E27FC236}">
                <a16:creationId xmlns:a16="http://schemas.microsoft.com/office/drawing/2014/main" id="{ABBD6585-1AC1-33E6-6730-42D8E09EB9ED}"/>
              </a:ext>
            </a:extLst>
          </p:cNvPr>
          <p:cNvSpPr>
            <a:spLocks noGrp="1"/>
          </p:cNvSpPr>
          <p:nvPr>
            <p:ph type="sldNum" sz="quarter" idx="12"/>
          </p:nvPr>
        </p:nvSpPr>
        <p:spPr>
          <a:xfrm>
            <a:off x="10963742"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774923" y="1523259"/>
            <a:ext cx="10653003" cy="4335538"/>
          </a:xfrm>
        </p:spPr>
        <p:txBody>
          <a:bodyPr vert="eaVert" anchor="t"/>
          <a:lstStyle>
            <a:lvl1pPr algn="l">
              <a:defRPr/>
            </a:lvl1pPr>
            <a:lvl2pPr algn="l">
              <a:defRPr/>
            </a:lvl2pPr>
            <a:lvl3pPr algn="l">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DFB288F-69B5-43DB-9606-ACE586BADA57}" type="datetime9">
              <a:rPr lang="en-US" smtClean="0"/>
              <a:t>10/15/2026 7:32:03 PM</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0" name="Picture Placeholder 9">
            <a:extLst>
              <a:ext uri="{FF2B5EF4-FFF2-40B4-BE49-F238E27FC236}">
                <a16:creationId xmlns:a16="http://schemas.microsoft.com/office/drawing/2014/main" id="{982CC4F0-86ED-48D1-9558-7307A0C81BD5}"/>
              </a:ext>
            </a:extLst>
          </p:cNvPr>
          <p:cNvSpPr>
            <a:spLocks noGrp="1"/>
          </p:cNvSpPr>
          <p:nvPr>
            <p:ph type="pic" sz="quarter" idx="13" hasCustomPrompt="1"/>
          </p:nvPr>
        </p:nvSpPr>
        <p:spPr>
          <a:xfrm>
            <a:off x="334901" y="5681499"/>
            <a:ext cx="1027289"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11" name="Picture Placeholder 9">
            <a:extLst>
              <a:ext uri="{FF2B5EF4-FFF2-40B4-BE49-F238E27FC236}">
                <a16:creationId xmlns:a16="http://schemas.microsoft.com/office/drawing/2014/main" id="{8E3E1CD5-CFCA-42EE-9113-0B154D972C8A}"/>
              </a:ext>
            </a:extLst>
          </p:cNvPr>
          <p:cNvSpPr>
            <a:spLocks noGrp="1"/>
          </p:cNvSpPr>
          <p:nvPr>
            <p:ph type="pic" sz="quarter" idx="14" hasCustomPrompt="1"/>
          </p:nvPr>
        </p:nvSpPr>
        <p:spPr>
          <a:xfrm>
            <a:off x="10832453" y="5900199"/>
            <a:ext cx="504203" cy="511293"/>
          </a:xfrm>
        </p:spPr>
        <p:txBody>
          <a:bodyPr>
            <a:noAutofit/>
          </a:bodyPr>
          <a:lstStyle>
            <a:lvl1pPr marL="0" indent="0">
              <a:buNone/>
              <a:defRPr sz="788">
                <a:solidFill>
                  <a:schemeClr val="bg1">
                    <a:lumMod val="50000"/>
                  </a:schemeClr>
                </a:solidFill>
              </a:defRPr>
            </a:lvl1pPr>
          </a:lstStyle>
          <a:p>
            <a:r>
              <a:rPr lang="en-US" dirty="0"/>
              <a:t>Click to add logo</a:t>
            </a:r>
          </a:p>
        </p:txBody>
      </p:sp>
      <p:sp>
        <p:nvSpPr>
          <p:cNvPr id="12" name="Rectangle 11">
            <a:extLst>
              <a:ext uri="{FF2B5EF4-FFF2-40B4-BE49-F238E27FC236}">
                <a16:creationId xmlns:a16="http://schemas.microsoft.com/office/drawing/2014/main" id="{66E8F43A-E827-4977-A0E1-A59D07237096}"/>
              </a:ext>
            </a:extLst>
          </p:cNvPr>
          <p:cNvSpPr>
            <a:spLocks noChangeAspect="1"/>
          </p:cNvSpPr>
          <p:nvPr userDrawn="1"/>
        </p:nvSpPr>
        <p:spPr>
          <a:xfrm>
            <a:off x="597457" y="599726"/>
            <a:ext cx="10991499" cy="83578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Title 1">
            <a:extLst>
              <a:ext uri="{FF2B5EF4-FFF2-40B4-BE49-F238E27FC236}">
                <a16:creationId xmlns:a16="http://schemas.microsoft.com/office/drawing/2014/main" id="{94554E60-40A6-46E8-BD15-27BDC40B01C5}"/>
              </a:ext>
            </a:extLst>
          </p:cNvPr>
          <p:cNvSpPr>
            <a:spLocks noGrp="1"/>
          </p:cNvSpPr>
          <p:nvPr>
            <p:ph type="title"/>
          </p:nvPr>
        </p:nvSpPr>
        <p:spPr>
          <a:xfrm>
            <a:off x="774923" y="687475"/>
            <a:ext cx="10106109" cy="630049"/>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2"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2" y="675728"/>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5" y="675728"/>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4" y="5956139"/>
            <a:ext cx="1328141" cy="365125"/>
          </a:xfrm>
        </p:spPr>
        <p:txBody>
          <a:bodyPr/>
          <a:lstStyle>
            <a:lvl1pPr>
              <a:defRPr>
                <a:solidFill>
                  <a:schemeClr val="accent1">
                    <a:lumMod val="75000"/>
                    <a:lumOff val="25000"/>
                  </a:schemeClr>
                </a:solidFill>
              </a:defRPr>
            </a:lvl1pPr>
          </a:lstStyle>
          <a:p>
            <a:fld id="{C5F01658-27CD-4084-A1C3-7E737E24C89C}" type="datetime9">
              <a:rPr lang="en-US" smtClean="0"/>
              <a:t>10/15/2026 7:32:03 PM</a:t>
            </a:fld>
            <a:endParaRPr lang="en-US" dirty="0"/>
          </a:p>
        </p:txBody>
      </p:sp>
      <p:sp>
        <p:nvSpPr>
          <p:cNvPr id="5" name="Footer Placeholder 4"/>
          <p:cNvSpPr>
            <a:spLocks noGrp="1"/>
          </p:cNvSpPr>
          <p:nvPr>
            <p:ph type="ftr" sz="quarter" idx="11"/>
          </p:nvPr>
        </p:nvSpPr>
        <p:spPr>
          <a:xfrm>
            <a:off x="774925" y="5951813"/>
            <a:ext cx="7896279" cy="365125"/>
          </a:xfrm>
        </p:spPr>
        <p:txBody>
          <a:bodyPr/>
          <a:lstStyle/>
          <a:p>
            <a:endParaRPr lang="en-US" dirty="0"/>
          </a:p>
        </p:txBody>
      </p:sp>
      <p:sp>
        <p:nvSpPr>
          <p:cNvPr id="6" name="Slide Number Placeholder 5"/>
          <p:cNvSpPr>
            <a:spLocks noGrp="1"/>
          </p:cNvSpPr>
          <p:nvPr>
            <p:ph type="sldNum" sz="quarter" idx="12"/>
          </p:nvPr>
        </p:nvSpPr>
        <p:spPr>
          <a:xfrm>
            <a:off x="10446616" y="5956139"/>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
        <p:nvSpPr>
          <p:cNvPr id="8" name="Picture Placeholder 9">
            <a:extLst>
              <a:ext uri="{FF2B5EF4-FFF2-40B4-BE49-F238E27FC236}">
                <a16:creationId xmlns:a16="http://schemas.microsoft.com/office/drawing/2014/main" id="{B48ED5C0-EC13-437C-B526-EF7919E97CE6}"/>
              </a:ext>
            </a:extLst>
          </p:cNvPr>
          <p:cNvSpPr>
            <a:spLocks noGrp="1"/>
          </p:cNvSpPr>
          <p:nvPr>
            <p:ph type="pic" sz="quarter" idx="13" hasCustomPrompt="1"/>
          </p:nvPr>
        </p:nvSpPr>
        <p:spPr>
          <a:xfrm>
            <a:off x="334901" y="5681499"/>
            <a:ext cx="1013733" cy="914400"/>
          </a:xfrm>
        </p:spPr>
        <p:txBody>
          <a:bodyPr>
            <a:noAutofit/>
          </a:bodyPr>
          <a:lstStyle>
            <a:lvl1pPr marL="0" indent="0">
              <a:buNone/>
              <a:defRPr sz="788">
                <a:solidFill>
                  <a:schemeClr val="bg1">
                    <a:lumMod val="50000"/>
                  </a:schemeClr>
                </a:solidFill>
              </a:defRPr>
            </a:lvl1pPr>
          </a:lstStyle>
          <a:p>
            <a:r>
              <a:rPr lang="en-US" dirty="0"/>
              <a:t>Click to add Presenter Photo</a:t>
            </a:r>
          </a:p>
        </p:txBody>
      </p:sp>
      <p:sp>
        <p:nvSpPr>
          <p:cNvPr id="9" name="Picture Placeholder 9">
            <a:extLst>
              <a:ext uri="{FF2B5EF4-FFF2-40B4-BE49-F238E27FC236}">
                <a16:creationId xmlns:a16="http://schemas.microsoft.com/office/drawing/2014/main" id="{91A95823-A39A-4BD7-9037-1A11F0730446}"/>
              </a:ext>
            </a:extLst>
          </p:cNvPr>
          <p:cNvSpPr>
            <a:spLocks noGrp="1"/>
          </p:cNvSpPr>
          <p:nvPr>
            <p:ph type="pic" sz="quarter" idx="14" hasCustomPrompt="1"/>
          </p:nvPr>
        </p:nvSpPr>
        <p:spPr>
          <a:xfrm>
            <a:off x="8203904" y="5900199"/>
            <a:ext cx="504203" cy="511293"/>
          </a:xfrm>
        </p:spPr>
        <p:txBody>
          <a:bodyPr>
            <a:noAutofit/>
          </a:bodyPr>
          <a:lstStyle>
            <a:lvl1pPr marL="0" indent="0">
              <a:buNone/>
              <a:defRPr sz="788">
                <a:solidFill>
                  <a:schemeClr val="bg1">
                    <a:lumMod val="50000"/>
                  </a:schemeClr>
                </a:solidFill>
              </a:defRPr>
            </a:lvl1pPr>
          </a:lstStyle>
          <a:p>
            <a:r>
              <a:rPr lang="en-US" dirty="0"/>
              <a:t>Click to add logo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74215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latin typeface="Arial" panose="020B0604020202020204" pitchFamily="34" charset="0"/>
                <a:cs typeface="Arial" panose="020B0604020202020204" pitchFamily="34" charset="0"/>
              </a:defRPr>
            </a:lvl1pPr>
          </a:lstStyle>
          <a:p>
            <a:fld id="{E985AE09-3813-45A9-9E43-3AEECED816DA}" type="datetime9">
              <a:rPr lang="en-US" smtClean="0"/>
              <a:t>10/15/2026 7:32:03 PM</a:t>
            </a:fld>
            <a:endParaRPr lang="en-US" dirty="0">
              <a:latin typeface="Arial" panose="020B0604020202020204" pitchFamily="34" charset="0"/>
              <a:cs typeface="Arial" panose="020B0604020202020204" pitchFamily="34" charset="0"/>
            </a:endParaRPr>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latin typeface="Arial" panose="020B0604020202020204" pitchFamily="34" charset="0"/>
                <a:cs typeface="Arial" panose="020B0604020202020204" pitchFamily="34" charset="0"/>
              </a:defRPr>
            </a:lvl1pPr>
          </a:lstStyle>
          <a:p>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10927672" y="5956137"/>
            <a:ext cx="1052510" cy="365125"/>
          </a:xfrm>
          <a:prstGeom prst="rect">
            <a:avLst/>
          </a:prstGeom>
        </p:spPr>
        <p:txBody>
          <a:bodyPr vert="horz" lIns="91440" tIns="45720" rIns="91440" bIns="45720" rtlCol="0" anchor="ctr"/>
          <a:lstStyle>
            <a:lvl1pPr algn="r">
              <a:defRPr sz="900">
                <a:solidFill>
                  <a:schemeClr val="accent2"/>
                </a:solidFill>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latin typeface="Arial" panose="020B0604020202020204" pitchFamily="34" charset="0"/>
              <a:cs typeface="Arial" panose="020B0604020202020204" pitchFamily="34" charset="0"/>
            </a:endParaRPr>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7" name="Picture 6">
            <a:extLst>
              <a:ext uri="{FF2B5EF4-FFF2-40B4-BE49-F238E27FC236}">
                <a16:creationId xmlns:a16="http://schemas.microsoft.com/office/drawing/2014/main" id="{AF5F19CD-FC24-EB7B-7CA6-1B384F82A767}"/>
              </a:ext>
            </a:extLst>
          </p:cNvPr>
          <p:cNvPicPr>
            <a:picLocks noChangeAspect="1"/>
          </p:cNvPicPr>
          <p:nvPr userDrawn="1"/>
        </p:nvPicPr>
        <p:blipFill>
          <a:blip r:embed="rId28">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247189" y="5960314"/>
            <a:ext cx="461820" cy="348117"/>
          </a:xfrm>
          <a:prstGeom prst="rect">
            <a:avLst/>
          </a:prstGeom>
        </p:spPr>
      </p:pic>
    </p:spTree>
    <p:extLst>
      <p:ext uri="{BB962C8B-B14F-4D97-AF65-F5344CB8AC3E}">
        <p14:creationId xmlns:p14="http://schemas.microsoft.com/office/powerpoint/2010/main" val="30234714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63" r:id="rId13"/>
    <p:sldLayoutId id="2147483666" r:id="rId14"/>
    <p:sldLayoutId id="2147483668" r:id="rId15"/>
    <p:sldLayoutId id="2147483669" r:id="rId16"/>
    <p:sldLayoutId id="2147483670" r:id="rId17"/>
    <p:sldLayoutId id="2147483671" r:id="rId18"/>
    <p:sldLayoutId id="2147483651" r:id="rId19"/>
    <p:sldLayoutId id="2147483654" r:id="rId20"/>
    <p:sldLayoutId id="2147483655" r:id="rId21"/>
    <p:sldLayoutId id="2147483656" r:id="rId22"/>
    <p:sldLayoutId id="2147483657" r:id="rId23"/>
    <p:sldLayoutId id="2147483658" r:id="rId24"/>
    <p:sldLayoutId id="2147483659" r:id="rId25"/>
    <p:sldLayoutId id="2147483685" r:id="rId26"/>
  </p:sldLayoutIdLst>
  <p:hf hdr="0" ftr="0" dt="0"/>
  <p:txStyles>
    <p:titleStyle>
      <a:lvl1pPr algn="l" defTabSz="457200" rtl="0" eaLnBrk="1" latinLnBrk="0" hangingPunct="1">
        <a:spcBef>
          <a:spcPct val="0"/>
        </a:spcBef>
        <a:buNone/>
        <a:defRPr sz="2800" b="0" kern="1200" cap="none">
          <a:solidFill>
            <a:schemeClr val="bg1"/>
          </a:solidFill>
          <a:latin typeface="+mj-lt"/>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2400" kern="1200">
          <a:solidFill>
            <a:schemeClr val="tx2"/>
          </a:solidFill>
          <a:latin typeface="Arial" panose="020B0604020202020204" pitchFamily="34" charset="0"/>
          <a:ea typeface="Verdana" panose="020B0604030504040204" pitchFamily="34" charset="0"/>
          <a:cs typeface="Arial" panose="020B0604020202020204" pitchFamily="34" charset="0"/>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000" kern="1200">
          <a:solidFill>
            <a:schemeClr val="tx2"/>
          </a:solidFill>
          <a:latin typeface="Arial" panose="020B0604020202020204" pitchFamily="34" charset="0"/>
          <a:ea typeface="Verdana" panose="020B0604030504040204" pitchFamily="34" charset="0"/>
          <a:cs typeface="Arial" panose="020B0604020202020204" pitchFamily="34" charset="0"/>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Arial" panose="020B0604020202020204" pitchFamily="34" charset="0"/>
          <a:ea typeface="Verdana" panose="020B0604030504040204" pitchFamily="34" charset="0"/>
          <a:cs typeface="Arial" panose="020B0604020202020204" pitchFamily="34" charset="0"/>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fisheries.noaa.gov/alaska/resources-fishing/exempted-fishing-permits-alaska" TargetMode="External"/><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8.jpg"/><Relationship Id="rId4" Type="http://schemas.openxmlformats.org/officeDocument/2006/relationships/hyperlink" Target="https://www.adfg.alaska.gov/static/regulations/regprocess/fisheriesboard/pdfs/2025-2026/state/adfg-staff-comments_2-27-26.pdf"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adfg.alaska.gov/static/regulations/regprocess/fisheriesboard/pdfs/2025-2026/state/adfg-staff-comments_2-27-26.pdf" TargetMode="External"/><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files.npfmc.org/Publications/Conservation_Area_Summaries.pdf"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hyperlink" Target="https://www.federalregister.gov/documents/2007/11/21/07-5774/fisheries-of-the-exclusive-economic-zone-off-alaska-groundfish-crab-salmon-and-scallop-fisheries-of#p-1" TargetMode="External"/><Relationship Id="rId4" Type="http://schemas.openxmlformats.org/officeDocument/2006/relationships/hyperlink" Target="https://www.federalregister.gov/documents/2006/03/22/06-2706/fisheries-of-the-exclusive-economic-zone-off-alaska-groundfish-crab-salmon-and-scallop-fisheries-of"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8" Type="http://schemas.openxmlformats.org/officeDocument/2006/relationships/hyperlink" Target="https://meetings.npfmc.org/CommentReview/DownloadFile?p=16ae4ee5-97f9-491b-8e56-e678e21db3eb.pdf&amp;fileName=EFH%20Descriptions%20%26%20Maps%20Workplan_Feb%202026.pdf" TargetMode="External"/><Relationship Id="rId3" Type="http://schemas.openxmlformats.org/officeDocument/2006/relationships/hyperlink" Target="https://meetings.npfmc.org/CommentReview/DownloadFile?p=560f1228-7c68-473b-bc17-5041cf6125ef.pdf&amp;fileName=2023%20EFH%20Review%20Final%20Summary%20Report.pdf" TargetMode="External"/><Relationship Id="rId7" Type="http://schemas.openxmlformats.org/officeDocument/2006/relationships/hyperlink" Target="https://meetings.npfmc.org/CommentReview/DownloadFile?p=a3b51e93-d3f9-4e65-8d52-0c302880e0bc.pdf&amp;fileName=Dec%202025%20Council%20motion%20EFH%20workplan.pdf"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meetings.npfmc.org/CommentReview/DownloadFile?p=9a24e73e-a47e-48ce-85ef-ac62a12a1861.pdf&amp;fileName=Current%20EFH%205-year%20Review%20Workplan_Dec%202025.pdf" TargetMode="External"/><Relationship Id="rId5" Type="http://schemas.openxmlformats.org/officeDocument/2006/relationships/hyperlink" Target="https://meetings.npfmc.org/CommentReview/DownloadFile?p=8af35e63-4b21-424c-a1e4-5210d81ba95d.pdf&amp;fileName=Infographic%20-%20Fishing%20Effects%20Model%20%28FEM%29_DRAFT%2010.14.26.pdf" TargetMode="External"/><Relationship Id="rId10" Type="http://schemas.openxmlformats.org/officeDocument/2006/relationships/hyperlink" Target="https://meetings.npfmc.org/Meeting/Details/6150" TargetMode="External"/><Relationship Id="rId4" Type="http://schemas.openxmlformats.org/officeDocument/2006/relationships/hyperlink" Target="https://meetings.npfmc.org/CommentReview/DownloadFile?p=dcd12268-f307-4c59-889d-a65eb27b51f4.pdf&amp;fileName=2022%20EFH%20Fishing%20Effects%20Evaluation.pdf" TargetMode="External"/><Relationship Id="rId9" Type="http://schemas.openxmlformats.org/officeDocument/2006/relationships/hyperlink" Target="https://meetings.npfmc.org/CommentReview/DownloadFile?p=025a2980-baf1-41d3-aa7c-b7d517fd0ac9.pdf&amp;fileName=EFH%20Fishing%20Effects%20Workplan_Feb%202026.pdf"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ww.govinfo.gov/content/pkg/CFR-2019-title50-vol12/xml/CFR-2019-title50-vol12-part600.xml#seqnum600.805"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hyperlink" Target="https://meetings.npfmc.org/CommentReview/DownloadFile?p=9a24e73e-a47e-48ce-85ef-ac62a12a1861.pdf&amp;fileName=Current%20EFH%205-year%20Review%20Workplan_Dec%202025.pdf" TargetMode="External"/><Relationship Id="rId4" Type="http://schemas.openxmlformats.org/officeDocument/2006/relationships/hyperlink" Target="https://meetings.npfmc.org/CommentReview/DownloadFile?p=560f1228-7c68-473b-bc17-5041cf6125ef.pdf&amp;fileName=2023%20EFH%20Review%20Final%20Summary%20Report.pdf"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meetings.npfmc.org/CommentReview/DownloadFile?p=560f1228-7c68-473b-bc17-5041cf6125ef.pdf&amp;fileName=2023%20EFH%20Review%20Final%20Summary%20Report.pdf"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s://meetings.npfmc.org/CommentReview/DownloadFile?p=9a24e73e-a47e-48ce-85ef-ac62a12a1861.pdf&amp;fileName=Current%20EFH%205-year%20Review%20Workplan_Dec%202025.pdf"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meetings.npfmc.org/CommentReview/DownloadFile?p=560f1228-7c68-473b-bc17-5041cf6125ef.pdf&amp;fileName=2023%20EFH%20Review%20Final%20Summary%20Report.pdf"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s://meetings.npfmc.org/CommentReview/DownloadFile?p=9a24e73e-a47e-48ce-85ef-ac62a12a1861.pdf&amp;fileName=Current%20EFH%205-year%20Review%20Workplan_Dec%202025.pdf"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hyperlink" Target="https://meetings.npfmc.org/CommentReview/DownloadFile?p=560f1228-7c68-473b-bc17-5041cf6125ef.pdf&amp;fileName=2023%20EFH%20Review%20Final%20Summary%20Report.pdf" TargetMode="External"/><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https://meetings.npfmc.org/CommentReview/DownloadFile?p=560f1228-7c68-473b-bc17-5041cf6125ef.pdf&amp;fileName=2023%20EFH%20Review%20Final%20Summary%20Report.pdf" TargetMode="External"/><Relationship Id="rId5" Type="http://schemas.openxmlformats.org/officeDocument/2006/relationships/hyperlink" Target="https://meetings.npfmc.org/CommentReview/DownloadFile?p=16ae4ee5-97f9-491b-8e56-e678e21db3eb.pdf&amp;fileName=EFH%20Descriptions%20%26%20Maps%20Workplan_Feb%202026.pdf" TargetMode="External"/><Relationship Id="rId4" Type="http://schemas.openxmlformats.org/officeDocument/2006/relationships/image" Target="../media/image27.png"/></Relationships>
</file>

<file path=ppt/slides/_rels/slide39.xml.rels><?xml version="1.0" encoding="UTF-8" standalone="yes"?>
<Relationships xmlns="http://schemas.openxmlformats.org/package/2006/relationships"><Relationship Id="rId3" Type="http://schemas.openxmlformats.org/officeDocument/2006/relationships/hyperlink" Target="https://meetings.npfmc.org/CommentReview/DownloadFile?p=16ae4ee5-97f9-491b-8e56-e678e21db3eb.pdf&amp;fileName=EFH%20Descriptions%20%26%20Maps%20Workplan_Feb%202026.pdf"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meetings.npfmc.org/CommentReview/DownloadFile?p=560f1228-7c68-473b-bc17-5041cf6125ef.pdf&amp;fileName=2023%20EFH%20Review%20Final%20Summary%20Report.pdf"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s://meetings.npfmc.org/CommentReview/DownloadFile?p=c53f35e2-8663-4fb4-b98f-15560103db13.pdf&amp;fileName=North%20Pacific%20Conservation%20Area%20Summaries.pdf"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meetings.npfmc.org/CommentReview/DownloadFile?p=025a2980-baf1-41d3-aa7c-b7d517fd0ac9.pdf&amp;fileName=EFH%20Fishing%20Effects%20Workplan_Feb%202026.pdf"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s://meetings.npfmc.org/CommentReview/DownloadFile?p=dcd12268-f307-4c59-889d-a65eb27b51f4.pdf&amp;fileName=2022%20EFH%20Fishing%20Effects%20Evaluation.pdf"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meetings.npfmc.org/CommentReview/DownloadFile?p=560f1228-7c68-473b-bc17-5041cf6125ef.pdf&amp;fileName=2023%20EFH%20Review%20Final%20Summary%20Report.pdf"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hyperlink" Target="https://meetings.npfmc.org/CommentReview/DownloadFile?p=a3b51e93-d3f9-4e65-8d52-0c302880e0bc.pdf&amp;fileName=Dec%202025%20Council%20motion%20EFH%20workplan.pdf" TargetMode="External"/><Relationship Id="rId4" Type="http://schemas.openxmlformats.org/officeDocument/2006/relationships/hyperlink" Target="https://meetings.npfmc.org/CommentReview/DownloadFile?p=9a24e73e-a47e-48ce-85ef-ac62a12a1861.pdf&amp;fileName=Current%20EFH%205-year%20Review%20Workplan_Dec%202025.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CC5C-F7DD-4A71-9EF6-3848156372FE}"/>
              </a:ext>
            </a:extLst>
          </p:cNvPr>
          <p:cNvSpPr>
            <a:spLocks noGrp="1"/>
          </p:cNvSpPr>
          <p:nvPr>
            <p:ph type="ctrTitle"/>
          </p:nvPr>
        </p:nvSpPr>
        <p:spPr>
          <a:xfrm>
            <a:off x="648392" y="782781"/>
            <a:ext cx="7197386" cy="1701645"/>
          </a:xfrm>
        </p:spPr>
        <p:txBody>
          <a:bodyPr>
            <a:normAutofit/>
          </a:bodyPr>
          <a:lstStyle/>
          <a:p>
            <a:r>
              <a:rPr lang="en-US" sz="2200" dirty="0"/>
              <a:t>Joint Protocol Committee of the</a:t>
            </a:r>
            <a:br>
              <a:rPr lang="en-US" sz="2200" dirty="0"/>
            </a:br>
            <a:r>
              <a:rPr lang="en-US" sz="2200" dirty="0"/>
              <a:t>North Pacific Fishery Management Council and the Alaska Board of Fisheries</a:t>
            </a:r>
            <a:br>
              <a:rPr lang="en-US" dirty="0"/>
            </a:br>
            <a:endParaRPr lang="en-US" dirty="0"/>
          </a:p>
        </p:txBody>
      </p:sp>
      <p:sp>
        <p:nvSpPr>
          <p:cNvPr id="7" name="Subtitle 2">
            <a:extLst>
              <a:ext uri="{FF2B5EF4-FFF2-40B4-BE49-F238E27FC236}">
                <a16:creationId xmlns:a16="http://schemas.microsoft.com/office/drawing/2014/main" id="{B8101036-94CC-43E4-9D77-854CE2BA6BF1}"/>
              </a:ext>
            </a:extLst>
          </p:cNvPr>
          <p:cNvSpPr txBox="1">
            <a:spLocks/>
          </p:cNvSpPr>
          <p:nvPr/>
        </p:nvSpPr>
        <p:spPr>
          <a:xfrm>
            <a:off x="680190" y="2144889"/>
            <a:ext cx="7989752" cy="929859"/>
          </a:xfrm>
          <a:prstGeom prst="rect">
            <a:avLst/>
          </a:prstGeom>
        </p:spPr>
        <p:txBody>
          <a:bodyPr vert="horz" lIns="91440" tIns="45720" rIns="91440" bIns="45720" rtlCol="0" anchor="t">
            <a:normAutofit fontScale="85000" lnSpcReduction="20000"/>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cap="all">
                <a:solidFill>
                  <a:schemeClr val="accent2"/>
                </a:solidFill>
                <a:latin typeface="+mn-lt"/>
                <a:ea typeface="+mn-ea"/>
                <a:cs typeface="+mn-cs"/>
              </a:defRPr>
            </a:lvl1pPr>
            <a:lvl2pPr marL="457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r>
              <a:rPr lang="en-US" dirty="0"/>
              <a:t>Staff/expert presentations</a:t>
            </a:r>
          </a:p>
          <a:p>
            <a:r>
              <a:rPr lang="en-US" dirty="0"/>
              <a:t>October 16, 2026</a:t>
            </a:r>
          </a:p>
          <a:p>
            <a:r>
              <a:rPr lang="en-US" dirty="0"/>
              <a:t>Anchorage, AK</a:t>
            </a:r>
          </a:p>
          <a:p>
            <a:endParaRPr lang="en-US" dirty="0"/>
          </a:p>
        </p:txBody>
      </p:sp>
      <p:pic>
        <p:nvPicPr>
          <p:cNvPr id="3" name="Content Placeholder 7">
            <a:extLst>
              <a:ext uri="{FF2B5EF4-FFF2-40B4-BE49-F238E27FC236}">
                <a16:creationId xmlns:a16="http://schemas.microsoft.com/office/drawing/2014/main" id="{640E789B-4EB0-73ED-0125-02BAFD622AC8}"/>
              </a:ext>
            </a:extLst>
          </p:cNvPr>
          <p:cNvPicPr>
            <a:picLocks noChangeAspect="1"/>
          </p:cNvPicPr>
          <p:nvPr/>
        </p:nvPicPr>
        <p:blipFill>
          <a:blip r:embed="rId3"/>
          <a:stretch>
            <a:fillRect/>
          </a:stretch>
        </p:blipFill>
        <p:spPr>
          <a:xfrm>
            <a:off x="7628287" y="618533"/>
            <a:ext cx="3915321" cy="2276793"/>
          </a:xfrm>
          <a:prstGeom prst="rect">
            <a:avLst/>
          </a:prstGeom>
        </p:spPr>
      </p:pic>
      <p:sp>
        <p:nvSpPr>
          <p:cNvPr id="6" name="Slide Number Placeholder 5">
            <a:extLst>
              <a:ext uri="{FF2B5EF4-FFF2-40B4-BE49-F238E27FC236}">
                <a16:creationId xmlns:a16="http://schemas.microsoft.com/office/drawing/2014/main" id="{40E7139F-8399-2ED6-5CAD-B5B08F006157}"/>
              </a:ext>
            </a:extLst>
          </p:cNvPr>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3388156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13E4C-CD6E-A9C2-6089-81C7DDF1B8B4}"/>
              </a:ext>
            </a:extLst>
          </p:cNvPr>
          <p:cNvSpPr>
            <a:spLocks noGrp="1"/>
          </p:cNvSpPr>
          <p:nvPr>
            <p:ph type="title"/>
          </p:nvPr>
        </p:nvSpPr>
        <p:spPr/>
        <p:txBody>
          <a:bodyPr/>
          <a:lstStyle/>
          <a:p>
            <a:r>
              <a:rPr lang="en" dirty="0"/>
              <a:t>Outline of presentations for the JPC</a:t>
            </a:r>
            <a:endParaRPr lang="en-US" dirty="0"/>
          </a:p>
        </p:txBody>
      </p:sp>
      <p:sp>
        <p:nvSpPr>
          <p:cNvPr id="3" name="Content Placeholder 2">
            <a:extLst>
              <a:ext uri="{FF2B5EF4-FFF2-40B4-BE49-F238E27FC236}">
                <a16:creationId xmlns:a16="http://schemas.microsoft.com/office/drawing/2014/main" id="{32477B8F-91A3-6CDE-F8C7-421054F0BA03}"/>
              </a:ext>
            </a:extLst>
          </p:cNvPr>
          <p:cNvSpPr>
            <a:spLocks noGrp="1"/>
          </p:cNvSpPr>
          <p:nvPr>
            <p:ph idx="1"/>
          </p:nvPr>
        </p:nvSpPr>
        <p:spPr/>
        <p:txBody>
          <a:bodyPr>
            <a:normAutofit fontScale="92500" lnSpcReduction="20000"/>
          </a:bodyPr>
          <a:lstStyle/>
          <a:p>
            <a:pPr marL="120650" lvl="0">
              <a:spcBef>
                <a:spcPts val="1200"/>
              </a:spcBef>
              <a:spcAft>
                <a:spcPts val="0"/>
              </a:spcAft>
              <a:buSzPts val="1700"/>
            </a:pPr>
            <a:r>
              <a:rPr lang="en-US" sz="2000" b="1" dirty="0">
                <a:solidFill>
                  <a:schemeClr val="dk1"/>
                </a:solidFill>
                <a:latin typeface="Calibri"/>
                <a:ea typeface="Calibri"/>
                <a:cs typeface="Calibri"/>
                <a:sym typeface="Calibri"/>
              </a:rPr>
              <a:t>Part 1: Fisheries Descriptions </a:t>
            </a:r>
            <a:r>
              <a:rPr lang="en-US" sz="2000" dirty="0">
                <a:solidFill>
                  <a:schemeClr val="dk1"/>
                </a:solidFill>
                <a:latin typeface="Calibri"/>
                <a:ea typeface="Calibri"/>
                <a:cs typeface="Calibri"/>
                <a:sym typeface="Calibri"/>
              </a:rPr>
              <a:t>(Karla Bush, ADF&amp;G and Sarah Marrinan, NPFMC staff)</a:t>
            </a:r>
          </a:p>
          <a:p>
            <a:pPr marL="120650" lvl="0">
              <a:spcBef>
                <a:spcPts val="1200"/>
              </a:spcBef>
              <a:spcAft>
                <a:spcPts val="0"/>
              </a:spcAft>
              <a:buClr>
                <a:schemeClr val="dk1"/>
              </a:buClr>
              <a:buSzPts val="1700"/>
            </a:pPr>
            <a:r>
              <a:rPr lang="en-US" sz="2000" b="1" dirty="0">
                <a:solidFill>
                  <a:schemeClr val="dk1"/>
                </a:solidFill>
                <a:latin typeface="Calibri"/>
                <a:ea typeface="Calibri"/>
                <a:cs typeface="Calibri"/>
                <a:sym typeface="Calibri"/>
              </a:rPr>
              <a:t>Part 2: Management measures </a:t>
            </a:r>
            <a:r>
              <a:rPr lang="en-US" sz="2000" dirty="0">
                <a:solidFill>
                  <a:schemeClr val="dk1"/>
                </a:solidFill>
                <a:latin typeface="Calibri"/>
                <a:ea typeface="Calibri"/>
                <a:cs typeface="Calibri"/>
                <a:sym typeface="Calibri"/>
              </a:rPr>
              <a:t>(Sarah Marrinan, NPFMC staff)</a:t>
            </a:r>
          </a:p>
          <a:p>
            <a:pPr marL="120650" lvl="0">
              <a:spcBef>
                <a:spcPts val="1200"/>
              </a:spcBef>
              <a:spcAft>
                <a:spcPts val="0"/>
              </a:spcAft>
              <a:buClr>
                <a:schemeClr val="dk1"/>
              </a:buClr>
              <a:buSzPts val="1700"/>
            </a:pPr>
            <a:r>
              <a:rPr lang="en-US" sz="2000" b="1" dirty="0">
                <a:solidFill>
                  <a:schemeClr val="dk1"/>
                </a:solidFill>
                <a:latin typeface="Calibri"/>
                <a:ea typeface="Calibri"/>
                <a:cs typeface="Calibri"/>
                <a:sym typeface="Calibri"/>
              </a:rPr>
              <a:t>Part 3: Habitat </a:t>
            </a:r>
          </a:p>
          <a:p>
            <a:pPr marL="463550" lvl="0" indent="-342900">
              <a:spcBef>
                <a:spcPts val="1200"/>
              </a:spcBef>
              <a:spcAft>
                <a:spcPts val="0"/>
              </a:spcAft>
              <a:buClr>
                <a:schemeClr val="dk1"/>
              </a:buClr>
              <a:buSzPts val="1700"/>
              <a:buFont typeface="Arial" panose="020B0604020202020204" pitchFamily="34" charset="0"/>
              <a:buChar char="•"/>
            </a:pPr>
            <a:r>
              <a:rPr lang="en-US" sz="2000" dirty="0">
                <a:solidFill>
                  <a:schemeClr val="dk1"/>
                </a:solidFill>
                <a:latin typeface="Calibri"/>
                <a:ea typeface="Calibri"/>
                <a:cs typeface="Calibri"/>
                <a:sym typeface="Calibri"/>
              </a:rPr>
              <a:t>Essential Fish Habitat (Jodi Pirtle, Ph.D., NMFS)</a:t>
            </a:r>
          </a:p>
          <a:p>
            <a:pPr marL="463550" lvl="0" indent="-342900">
              <a:spcBef>
                <a:spcPts val="1200"/>
              </a:spcBef>
              <a:spcAft>
                <a:spcPts val="0"/>
              </a:spcAft>
              <a:buClr>
                <a:schemeClr val="dk1"/>
              </a:buClr>
              <a:buSzPts val="1700"/>
              <a:buFont typeface="Arial" panose="020B0604020202020204" pitchFamily="34" charset="0"/>
              <a:buChar char="•"/>
            </a:pPr>
            <a:r>
              <a:rPr lang="en-US" sz="2000" dirty="0">
                <a:solidFill>
                  <a:schemeClr val="dk1"/>
                </a:solidFill>
                <a:latin typeface="Calibri"/>
                <a:ea typeface="Calibri"/>
                <a:cs typeface="Calibri"/>
                <a:sym typeface="Calibri"/>
              </a:rPr>
              <a:t>Fishing Effects Model as an EFH input (Brad Harris, Ph.D., UAA/APU) </a:t>
            </a:r>
          </a:p>
          <a:p>
            <a:pPr marL="120650" lvl="0">
              <a:spcBef>
                <a:spcPts val="1200"/>
              </a:spcBef>
              <a:spcAft>
                <a:spcPts val="0"/>
              </a:spcAft>
              <a:buClr>
                <a:schemeClr val="dk1"/>
              </a:buClr>
              <a:buSzPts val="1700"/>
            </a:pPr>
            <a:r>
              <a:rPr lang="en-US" sz="2000" b="1" dirty="0">
                <a:solidFill>
                  <a:schemeClr val="dk1"/>
                </a:solidFill>
                <a:latin typeface="Calibri"/>
                <a:ea typeface="Calibri"/>
                <a:cs typeface="Calibri"/>
                <a:sym typeface="Calibri"/>
              </a:rPr>
              <a:t>Part 4: State of the technology </a:t>
            </a:r>
          </a:p>
          <a:p>
            <a:pPr marL="463550" lvl="0" indent="-342900">
              <a:spcBef>
                <a:spcPts val="1200"/>
              </a:spcBef>
              <a:spcAft>
                <a:spcPts val="0"/>
              </a:spcAft>
              <a:buClr>
                <a:schemeClr val="dk1"/>
              </a:buClr>
              <a:buSzPts val="1700"/>
              <a:buFont typeface="Arial" panose="020B0604020202020204" pitchFamily="34" charset="0"/>
              <a:buChar char="•"/>
            </a:pPr>
            <a:r>
              <a:rPr lang="en-US" sz="2000" dirty="0">
                <a:solidFill>
                  <a:schemeClr val="dk1"/>
                </a:solidFill>
                <a:latin typeface="Calibri"/>
                <a:ea typeface="Calibri"/>
                <a:cs typeface="Calibri"/>
                <a:sym typeface="Calibri"/>
              </a:rPr>
              <a:t>Gear Innovation Initiative (Brad Harris, Ph.D., APU)</a:t>
            </a:r>
          </a:p>
          <a:p>
            <a:pPr marL="463550" lvl="0" indent="-342900">
              <a:spcBef>
                <a:spcPts val="1200"/>
              </a:spcBef>
              <a:spcAft>
                <a:spcPts val="0"/>
              </a:spcAft>
              <a:buClr>
                <a:schemeClr val="dk1"/>
              </a:buClr>
              <a:buSzPts val="1700"/>
              <a:buFont typeface="Arial" panose="020B0604020202020204" pitchFamily="34" charset="0"/>
              <a:buChar char="•"/>
            </a:pPr>
            <a:r>
              <a:rPr lang="en-US" sz="2000" dirty="0">
                <a:solidFill>
                  <a:schemeClr val="dk1"/>
                </a:solidFill>
                <a:latin typeface="Calibri"/>
                <a:ea typeface="Calibri"/>
                <a:cs typeface="Calibri"/>
                <a:sym typeface="Calibri"/>
              </a:rPr>
              <a:t>Bottom contact sensors/ modified footrope Exempted Fishing Permit (Noelle Yochum, Ph.D. and Shannon Carroll, Trident/EFP applicants) </a:t>
            </a:r>
          </a:p>
          <a:p>
            <a:pPr marL="120650" lvl="0">
              <a:spcBef>
                <a:spcPts val="1200"/>
              </a:spcBef>
              <a:spcAft>
                <a:spcPts val="0"/>
              </a:spcAft>
              <a:buClr>
                <a:schemeClr val="dk1"/>
              </a:buClr>
              <a:buSzPts val="1700"/>
            </a:pPr>
            <a:r>
              <a:rPr lang="en-US" sz="2000" b="1" dirty="0">
                <a:solidFill>
                  <a:schemeClr val="dk1"/>
                </a:solidFill>
                <a:latin typeface="Calibri"/>
                <a:ea typeface="Calibri"/>
                <a:cs typeface="Calibri"/>
                <a:sym typeface="Calibri"/>
              </a:rPr>
              <a:t>Part 5: Ongoing NPFMC actions </a:t>
            </a:r>
            <a:r>
              <a:rPr lang="en-US" sz="2000" dirty="0">
                <a:solidFill>
                  <a:schemeClr val="dk1"/>
                </a:solidFill>
                <a:latin typeface="Calibri"/>
                <a:ea typeface="Calibri"/>
                <a:cs typeface="Calibri"/>
                <a:sym typeface="Calibri"/>
              </a:rPr>
              <a:t>(Sarah Marrinan, NPFMC staff)</a:t>
            </a:r>
          </a:p>
        </p:txBody>
      </p:sp>
      <p:sp>
        <p:nvSpPr>
          <p:cNvPr id="4" name="Slide Number Placeholder 3">
            <a:extLst>
              <a:ext uri="{FF2B5EF4-FFF2-40B4-BE49-F238E27FC236}">
                <a16:creationId xmlns:a16="http://schemas.microsoft.com/office/drawing/2014/main" id="{70463209-E5C9-83B6-5A73-830985732E37}"/>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2819630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415600" y="-101600"/>
            <a:ext cx="11360800" cy="1121600"/>
          </a:xfrm>
          <a:prstGeom prst="rect">
            <a:avLst/>
          </a:prstGeom>
        </p:spPr>
        <p:txBody>
          <a:bodyPr spcFirstLastPara="1" vert="horz" wrap="square" lIns="121900" tIns="121900" rIns="121900" bIns="121900" rtlCol="0" anchor="t" anchorCtr="0">
            <a:noAutofit/>
          </a:bodyPr>
          <a:lstStyle/>
          <a:p>
            <a:pPr>
              <a:buClr>
                <a:schemeClr val="dk1"/>
              </a:buClr>
              <a:buSzPts val="990"/>
            </a:pPr>
            <a:r>
              <a:rPr lang="en" sz="2960" dirty="0">
                <a:solidFill>
                  <a:schemeClr val="tx2"/>
                </a:solidFill>
              </a:rPr>
              <a:t>Terms and acronyms</a:t>
            </a:r>
            <a:endParaRPr sz="2960" b="1" dirty="0">
              <a:solidFill>
                <a:schemeClr val="tx2"/>
              </a:solidFill>
            </a:endParaRPr>
          </a:p>
        </p:txBody>
      </p:sp>
      <p:sp>
        <p:nvSpPr>
          <p:cNvPr id="63" name="Google Shape;63;p14"/>
          <p:cNvSpPr txBox="1"/>
          <p:nvPr/>
        </p:nvSpPr>
        <p:spPr>
          <a:xfrm>
            <a:off x="216000" y="590749"/>
            <a:ext cx="11760000" cy="6028277"/>
          </a:xfrm>
          <a:prstGeom prst="rect">
            <a:avLst/>
          </a:prstGeom>
          <a:noFill/>
          <a:ln>
            <a:noFill/>
          </a:ln>
        </p:spPr>
        <p:txBody>
          <a:bodyPr spcFirstLastPara="1" wrap="square" lIns="121900" tIns="121900" rIns="121900" bIns="121900" anchor="t" anchorCtr="0">
            <a:spAutoFit/>
          </a:bodyPr>
          <a:lstStyle/>
          <a:p>
            <a:pPr marL="609585" indent="-389457">
              <a:lnSpc>
                <a:spcPct val="115000"/>
              </a:lnSpc>
              <a:buSzPts val="1000"/>
              <a:buChar char="●"/>
            </a:pPr>
            <a:r>
              <a:rPr lang="en" sz="1467" dirty="0">
                <a:solidFill>
                  <a:schemeClr val="dk1"/>
                </a:solidFill>
                <a:latin typeface="Calibri" panose="020F0502020204030204" pitchFamily="34" charset="0"/>
                <a:ea typeface="Calibri" panose="020F0502020204030204" pitchFamily="34" charset="0"/>
                <a:cs typeface="Calibri" panose="020F0502020204030204" pitchFamily="34" charset="0"/>
              </a:rPr>
              <a:t>ABC = Acceptable Biological Catch </a:t>
            </a:r>
            <a:endParaRPr sz="1467"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609585" indent="-397923">
              <a:lnSpc>
                <a:spcPct val="115000"/>
              </a:lnSpc>
              <a:buSzPts val="1100"/>
              <a:buChar char="●"/>
            </a:pPr>
            <a:r>
              <a:rPr lang="en" sz="1467" dirty="0">
                <a:solidFill>
                  <a:schemeClr val="dk1"/>
                </a:solidFill>
                <a:latin typeface="Calibri" panose="020F0502020204030204" pitchFamily="34" charset="0"/>
                <a:ea typeface="Calibri" panose="020F0502020204030204" pitchFamily="34" charset="0"/>
                <a:cs typeface="Calibri" panose="020F0502020204030204" pitchFamily="34" charset="0"/>
              </a:rPr>
              <a:t>AFA = American Fisheries Act; </a:t>
            </a:r>
            <a:r>
              <a:rPr lang="en" sz="1200" dirty="0">
                <a:solidFill>
                  <a:schemeClr val="dk1"/>
                </a:solidFill>
                <a:latin typeface="Calibri" panose="020F0502020204030204" pitchFamily="34" charset="0"/>
                <a:ea typeface="Calibri" panose="020F0502020204030204" pitchFamily="34" charset="0"/>
                <a:cs typeface="Calibri" panose="020F0502020204030204" pitchFamily="34" charset="0"/>
              </a:rPr>
              <a:t>federal law that rationalized the BSAI pollock fishery</a:t>
            </a:r>
            <a:endParaRPr sz="1467" dirty="0">
              <a:latin typeface="Calibri" panose="020F0502020204030204" pitchFamily="34" charset="0"/>
              <a:ea typeface="Calibri" panose="020F0502020204030204" pitchFamily="34" charset="0"/>
              <a:cs typeface="Calibri" panose="020F0502020204030204" pitchFamily="34" charset="0"/>
            </a:endParaRPr>
          </a:p>
          <a:p>
            <a:pPr marL="609585" indent="-397923">
              <a:lnSpc>
                <a:spcPct val="115000"/>
              </a:lnSpc>
              <a:buClr>
                <a:schemeClr val="dk1"/>
              </a:buClr>
              <a:buSzPts val="1100"/>
              <a:buChar char="●"/>
            </a:pPr>
            <a:r>
              <a:rPr lang="en" sz="1467" dirty="0">
                <a:solidFill>
                  <a:schemeClr val="dk1"/>
                </a:solidFill>
                <a:latin typeface="Calibri" panose="020F0502020204030204" pitchFamily="34" charset="0"/>
                <a:ea typeface="Calibri" panose="020F0502020204030204" pitchFamily="34" charset="0"/>
                <a:cs typeface="Calibri" panose="020F0502020204030204" pitchFamily="34" charset="0"/>
              </a:rPr>
              <a:t>Amendment 80 = </a:t>
            </a:r>
            <a:r>
              <a:rPr lang="en" sz="1467" dirty="0">
                <a:solidFill>
                  <a:schemeClr val="dk1"/>
                </a:solidFill>
                <a:highlight>
                  <a:schemeClr val="lt1"/>
                </a:highlight>
                <a:latin typeface="Calibri" panose="020F0502020204030204" pitchFamily="34" charset="0"/>
                <a:ea typeface="Calibri" panose="020F0502020204030204" pitchFamily="34" charset="0"/>
                <a:cs typeface="Calibri" panose="020F0502020204030204" pitchFamily="34" charset="0"/>
              </a:rPr>
              <a:t>BSAI non-pelagic trawl catcher/processor rationalization program</a:t>
            </a:r>
            <a:r>
              <a:rPr lang="en" sz="1200" dirty="0">
                <a:solidFill>
                  <a:schemeClr val="dk1"/>
                </a:solidFill>
                <a:highlight>
                  <a:schemeClr val="lt1"/>
                </a:highlight>
                <a:latin typeface="Calibri" panose="020F0502020204030204" pitchFamily="34" charset="0"/>
                <a:ea typeface="Calibri" panose="020F0502020204030204" pitchFamily="34" charset="0"/>
                <a:cs typeface="Calibri" panose="020F0502020204030204" pitchFamily="34" charset="0"/>
              </a:rPr>
              <a:t>. Includes Atka mackerel, Aleutian Islands Pacific ocean perch, flathead sole, Pacific cod, rock sole, and yellowfin sole.</a:t>
            </a:r>
            <a:r>
              <a:rPr lang="en" sz="1067" dirty="0">
                <a:solidFill>
                  <a:schemeClr val="dk1"/>
                </a:solidFill>
                <a:latin typeface="Calibri" panose="020F0502020204030204" pitchFamily="34" charset="0"/>
                <a:ea typeface="Calibri" panose="020F0502020204030204" pitchFamily="34" charset="0"/>
                <a:cs typeface="Calibri" panose="020F0502020204030204" pitchFamily="34" charset="0"/>
              </a:rPr>
              <a:t> </a:t>
            </a:r>
            <a:endParaRPr sz="1467"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609585" indent="-389457">
              <a:lnSpc>
                <a:spcPct val="115000"/>
              </a:lnSpc>
              <a:buSzPts val="1000"/>
              <a:buChar char="●"/>
            </a:pPr>
            <a:r>
              <a:rPr lang="en" sz="1467" dirty="0">
                <a:solidFill>
                  <a:schemeClr val="dk1"/>
                </a:solidFill>
                <a:latin typeface="Calibri" panose="020F0502020204030204" pitchFamily="34" charset="0"/>
                <a:ea typeface="Calibri" panose="020F0502020204030204" pitchFamily="34" charset="0"/>
                <a:cs typeface="Calibri" panose="020F0502020204030204" pitchFamily="34" charset="0"/>
              </a:rPr>
              <a:t>BoF = Board of Fisheries</a:t>
            </a:r>
            <a:endParaRPr sz="1467"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609585" indent="-389457">
              <a:lnSpc>
                <a:spcPct val="115000"/>
              </a:lnSpc>
              <a:buSzPts val="1000"/>
              <a:buChar char="●"/>
            </a:pPr>
            <a:r>
              <a:rPr lang="en" sz="1467" dirty="0">
                <a:solidFill>
                  <a:schemeClr val="dk1"/>
                </a:solidFill>
                <a:latin typeface="Calibri" panose="020F0502020204030204" pitchFamily="34" charset="0"/>
                <a:ea typeface="Calibri" panose="020F0502020204030204" pitchFamily="34" charset="0"/>
                <a:cs typeface="Calibri" panose="020F0502020204030204" pitchFamily="34" charset="0"/>
              </a:rPr>
              <a:t>BS / AI or BSAI = Bering Sea / Aleutian Islands</a:t>
            </a:r>
            <a:endParaRPr sz="1467" dirty="0">
              <a:latin typeface="Calibri" panose="020F0502020204030204" pitchFamily="34" charset="0"/>
              <a:ea typeface="Calibri" panose="020F0502020204030204" pitchFamily="34" charset="0"/>
              <a:cs typeface="Calibri" panose="020F0502020204030204" pitchFamily="34" charset="0"/>
            </a:endParaRPr>
          </a:p>
          <a:p>
            <a:pPr marL="609585" indent="-397923">
              <a:lnSpc>
                <a:spcPct val="115000"/>
              </a:lnSpc>
              <a:buSzPts val="1100"/>
              <a:buChar char="●"/>
            </a:pPr>
            <a:r>
              <a:rPr lang="en" sz="1467" dirty="0">
                <a:solidFill>
                  <a:schemeClr val="dk1"/>
                </a:solidFill>
                <a:latin typeface="Calibri" panose="020F0502020204030204" pitchFamily="34" charset="0"/>
                <a:ea typeface="Calibri" panose="020F0502020204030204" pitchFamily="34" charset="0"/>
                <a:cs typeface="Calibri" panose="020F0502020204030204" pitchFamily="34" charset="0"/>
              </a:rPr>
              <a:t>CDQ = Community Development Quota;</a:t>
            </a:r>
            <a:r>
              <a:rPr lang="en" sz="1733" dirty="0">
                <a:solidFill>
                  <a:schemeClr val="dk1"/>
                </a:solidFill>
                <a:latin typeface="Calibri" panose="020F0502020204030204" pitchFamily="34" charset="0"/>
                <a:ea typeface="Calibri" panose="020F0502020204030204" pitchFamily="34" charset="0"/>
                <a:cs typeface="Calibri" panose="020F0502020204030204" pitchFamily="34" charset="0"/>
              </a:rPr>
              <a:t> </a:t>
            </a:r>
            <a:r>
              <a:rPr lang="en" sz="1200" dirty="0">
                <a:solidFill>
                  <a:schemeClr val="dk1"/>
                </a:solidFill>
                <a:highlight>
                  <a:schemeClr val="lt1"/>
                </a:highlight>
                <a:latin typeface="Calibri" panose="020F0502020204030204" pitchFamily="34" charset="0"/>
                <a:ea typeface="Calibri" panose="020F0502020204030204" pitchFamily="34" charset="0"/>
                <a:cs typeface="Calibri" panose="020F0502020204030204" pitchFamily="34" charset="0"/>
              </a:rPr>
              <a:t>federal fisheries program that allocates a percentage of all BSAI quotas for groundfish, prohibited species, halibut, and crab to eligible communities who have formed regional organizations</a:t>
            </a:r>
            <a:r>
              <a:rPr lang="en" sz="1200" dirty="0">
                <a:solidFill>
                  <a:schemeClr val="dk1"/>
                </a:solidFill>
                <a:latin typeface="Calibri" panose="020F0502020204030204" pitchFamily="34" charset="0"/>
                <a:ea typeface="Calibri" panose="020F0502020204030204" pitchFamily="34" charset="0"/>
                <a:cs typeface="Calibri" panose="020F0502020204030204" pitchFamily="34" charset="0"/>
              </a:rPr>
              <a:t> </a:t>
            </a:r>
            <a:endParaRPr sz="1467" dirty="0">
              <a:latin typeface="Calibri" panose="020F0502020204030204" pitchFamily="34" charset="0"/>
              <a:ea typeface="Calibri" panose="020F0502020204030204" pitchFamily="34" charset="0"/>
              <a:cs typeface="Calibri" panose="020F0502020204030204" pitchFamily="34" charset="0"/>
            </a:endParaRPr>
          </a:p>
          <a:p>
            <a:pPr marL="609585" indent="-389457">
              <a:lnSpc>
                <a:spcPct val="115000"/>
              </a:lnSpc>
              <a:buSzPts val="1000"/>
              <a:buChar char="●"/>
            </a:pPr>
            <a:r>
              <a:rPr lang="en" sz="1467" dirty="0">
                <a:latin typeface="Calibri" panose="020F0502020204030204" pitchFamily="34" charset="0"/>
                <a:ea typeface="Calibri" panose="020F0502020204030204" pitchFamily="34" charset="0"/>
                <a:cs typeface="Calibri" panose="020F0502020204030204" pitchFamily="34" charset="0"/>
              </a:rPr>
              <a:t>GHL = Guideline Harvest Level (State-waters catch limit) </a:t>
            </a:r>
            <a:endParaRPr sz="1467" dirty="0">
              <a:latin typeface="Calibri" panose="020F0502020204030204" pitchFamily="34" charset="0"/>
              <a:ea typeface="Calibri" panose="020F0502020204030204" pitchFamily="34" charset="0"/>
              <a:cs typeface="Calibri" panose="020F0502020204030204" pitchFamily="34" charset="0"/>
            </a:endParaRPr>
          </a:p>
          <a:p>
            <a:pPr marL="609585" indent="-397923">
              <a:lnSpc>
                <a:spcPct val="115000"/>
              </a:lnSpc>
              <a:buClr>
                <a:schemeClr val="dk1"/>
              </a:buClr>
              <a:buSzPts val="1100"/>
              <a:buChar char="●"/>
            </a:pPr>
            <a:r>
              <a:rPr lang="en" sz="1467" dirty="0">
                <a:solidFill>
                  <a:schemeClr val="dk1"/>
                </a:solidFill>
                <a:latin typeface="Calibri" panose="020F0502020204030204" pitchFamily="34" charset="0"/>
                <a:ea typeface="Calibri" panose="020F0502020204030204" pitchFamily="34" charset="0"/>
                <a:cs typeface="Calibri" panose="020F0502020204030204" pitchFamily="34" charset="0"/>
              </a:rPr>
              <a:t>GOA = Gulf of Alaska; </a:t>
            </a:r>
            <a:r>
              <a:rPr lang="en" sz="1200" dirty="0">
                <a:solidFill>
                  <a:schemeClr val="dk1"/>
                </a:solidFill>
                <a:latin typeface="Calibri" panose="020F0502020204030204" pitchFamily="34" charset="0"/>
                <a:ea typeface="Calibri" panose="020F0502020204030204" pitchFamily="34" charset="0"/>
                <a:cs typeface="Calibri" panose="020F0502020204030204" pitchFamily="34" charset="0"/>
              </a:rPr>
              <a:t>Western, Central, and Eastern areas referred to as WGOA, CGOA, EGOA</a:t>
            </a:r>
            <a:endParaRPr sz="1467"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609585" indent="-397923">
              <a:lnSpc>
                <a:spcPct val="115000"/>
              </a:lnSpc>
              <a:buClr>
                <a:schemeClr val="dk1"/>
              </a:buClr>
              <a:buSzPts val="1100"/>
              <a:buChar char="●"/>
            </a:pPr>
            <a:r>
              <a:rPr lang="en" sz="1467" dirty="0">
                <a:solidFill>
                  <a:schemeClr val="dk1"/>
                </a:solidFill>
                <a:latin typeface="Calibri" panose="020F0502020204030204" pitchFamily="34" charset="0"/>
                <a:ea typeface="Calibri" panose="020F0502020204030204" pitchFamily="34" charset="0"/>
                <a:cs typeface="Calibri" panose="020F0502020204030204" pitchFamily="34" charset="0"/>
              </a:rPr>
              <a:t>EFH = Essential Fish Habitat;</a:t>
            </a:r>
            <a:r>
              <a:rPr lang="en" sz="1200" dirty="0">
                <a:solidFill>
                  <a:schemeClr val="dk1"/>
                </a:solidFill>
                <a:latin typeface="Calibri" panose="020F0502020204030204" pitchFamily="34" charset="0"/>
                <a:ea typeface="Calibri" panose="020F0502020204030204" pitchFamily="34" charset="0"/>
                <a:cs typeface="Calibri" panose="020F0502020204030204" pitchFamily="34" charset="0"/>
              </a:rPr>
              <a:t> waters and substrate necessary to fish for spawning, breeding, feeding, or growth to maturity.</a:t>
            </a:r>
            <a:endParaRPr sz="120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609585" indent="-397923">
              <a:lnSpc>
                <a:spcPct val="115000"/>
              </a:lnSpc>
              <a:buSzPts val="1100"/>
              <a:buChar char="●"/>
            </a:pPr>
            <a:r>
              <a:rPr lang="en" sz="1467" dirty="0">
                <a:latin typeface="Calibri" panose="020F0502020204030204" pitchFamily="34" charset="0"/>
                <a:ea typeface="Calibri" panose="020F0502020204030204" pitchFamily="34" charset="0"/>
                <a:cs typeface="Calibri" panose="020F0502020204030204" pitchFamily="34" charset="0"/>
              </a:rPr>
              <a:t>EFP = </a:t>
            </a:r>
            <a:r>
              <a:rPr lang="en" sz="1467" dirty="0">
                <a:solidFill>
                  <a:schemeClr val="dk1"/>
                </a:solidFill>
                <a:latin typeface="Calibri" panose="020F0502020204030204" pitchFamily="34" charset="0"/>
                <a:ea typeface="Calibri" panose="020F0502020204030204" pitchFamily="34" charset="0"/>
                <a:cs typeface="Calibri" panose="020F0502020204030204" pitchFamily="34" charset="0"/>
              </a:rPr>
              <a:t>Exempted Fishing Permit;</a:t>
            </a:r>
            <a:r>
              <a:rPr lang="en" sz="1200" dirty="0">
                <a:solidFill>
                  <a:schemeClr val="dk1"/>
                </a:solidFill>
                <a:latin typeface="Calibri" panose="020F0502020204030204" pitchFamily="34" charset="0"/>
                <a:ea typeface="Calibri" panose="020F0502020204030204" pitchFamily="34" charset="0"/>
                <a:cs typeface="Calibri" panose="020F0502020204030204" pitchFamily="34" charset="0"/>
              </a:rPr>
              <a:t> is an authorization issued by NOAA</a:t>
            </a:r>
            <a:r>
              <a:rPr lang="en" sz="1200" dirty="0">
                <a:solidFill>
                  <a:schemeClr val="dk1"/>
                </a:solidFill>
                <a:uFill>
                  <a:noFill/>
                </a:u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a:t>
            </a:r>
            <a:r>
              <a:rPr lang="en" sz="1200" dirty="0">
                <a:solidFill>
                  <a:schemeClr val="dk1"/>
                </a:solidFill>
                <a:latin typeface="Calibri" panose="020F0502020204030204" pitchFamily="34" charset="0"/>
                <a:ea typeface="Calibri" panose="020F0502020204030204" pitchFamily="34" charset="0"/>
                <a:cs typeface="Calibri" panose="020F0502020204030204" pitchFamily="34" charset="0"/>
              </a:rPr>
              <a:t>that allows for experimental fishing practices or gear design that would otherwise be prohibited under regulations (similar to a Commissioner’s permit)</a:t>
            </a:r>
            <a:endParaRPr sz="12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609585" indent="-389457">
              <a:lnSpc>
                <a:spcPct val="115000"/>
              </a:lnSpc>
              <a:buSzPts val="1000"/>
              <a:buChar char="●"/>
            </a:pPr>
            <a:r>
              <a:rPr lang="en" sz="1467" dirty="0">
                <a:latin typeface="Calibri" panose="020F0502020204030204" pitchFamily="34" charset="0"/>
                <a:ea typeface="Calibri" panose="020F0502020204030204" pitchFamily="34" charset="0"/>
                <a:cs typeface="Calibri" panose="020F0502020204030204" pitchFamily="34" charset="0"/>
              </a:rPr>
              <a:t>EM = Electronic monitoring</a:t>
            </a:r>
            <a:endParaRPr sz="1467" dirty="0">
              <a:latin typeface="Calibri" panose="020F0502020204030204" pitchFamily="34" charset="0"/>
              <a:ea typeface="Calibri" panose="020F0502020204030204" pitchFamily="34" charset="0"/>
              <a:cs typeface="Calibri" panose="020F0502020204030204" pitchFamily="34" charset="0"/>
            </a:endParaRPr>
          </a:p>
          <a:p>
            <a:pPr marL="609585" indent="-397923">
              <a:lnSpc>
                <a:spcPct val="115000"/>
              </a:lnSpc>
              <a:buSzPts val="1100"/>
              <a:buChar char="●"/>
            </a:pPr>
            <a:r>
              <a:rPr lang="en" sz="1467" dirty="0">
                <a:latin typeface="Calibri" panose="020F0502020204030204" pitchFamily="34" charset="0"/>
                <a:ea typeface="Calibri" panose="020F0502020204030204" pitchFamily="34" charset="0"/>
                <a:cs typeface="Calibri" panose="020F0502020204030204" pitchFamily="34" charset="0"/>
              </a:rPr>
              <a:t>FEM = Fishing Effects model; </a:t>
            </a:r>
            <a:r>
              <a:rPr lang="en" sz="1200" dirty="0">
                <a:latin typeface="Calibri" panose="020F0502020204030204" pitchFamily="34" charset="0"/>
                <a:ea typeface="Calibri" panose="020F0502020204030204" pitchFamily="34" charset="0"/>
                <a:cs typeface="Calibri" panose="020F0502020204030204" pitchFamily="34" charset="0"/>
              </a:rPr>
              <a:t>a decision-support tool to quantify and visualize commercial fishing activity and</a:t>
            </a:r>
            <a:endParaRPr sz="1200" dirty="0">
              <a:latin typeface="Calibri" panose="020F0502020204030204" pitchFamily="34" charset="0"/>
              <a:ea typeface="Calibri" panose="020F0502020204030204" pitchFamily="34" charset="0"/>
              <a:cs typeface="Calibri" panose="020F0502020204030204" pitchFamily="34" charset="0"/>
            </a:endParaRPr>
          </a:p>
          <a:p>
            <a:pPr marL="609585" indent="-389457">
              <a:lnSpc>
                <a:spcPct val="115000"/>
              </a:lnSpc>
              <a:buSzPts val="1000"/>
              <a:buChar char="●"/>
            </a:pPr>
            <a:r>
              <a:rPr lang="en" sz="1200" dirty="0">
                <a:latin typeface="Calibri" panose="020F0502020204030204" pitchFamily="34" charset="0"/>
                <a:ea typeface="Calibri" panose="020F0502020204030204" pitchFamily="34" charset="0"/>
                <a:cs typeface="Calibri" panose="020F0502020204030204" pitchFamily="34" charset="0"/>
              </a:rPr>
              <a:t>resulting seafloor habitat disturbance.</a:t>
            </a:r>
            <a:endParaRPr sz="1200" dirty="0">
              <a:latin typeface="Calibri" panose="020F0502020204030204" pitchFamily="34" charset="0"/>
              <a:ea typeface="Calibri" panose="020F0502020204030204" pitchFamily="34" charset="0"/>
              <a:cs typeface="Calibri" panose="020F0502020204030204" pitchFamily="34" charset="0"/>
            </a:endParaRPr>
          </a:p>
          <a:p>
            <a:pPr marL="609585" indent="-397923">
              <a:lnSpc>
                <a:spcPct val="115000"/>
              </a:lnSpc>
              <a:buSzPts val="1100"/>
              <a:buChar char="●"/>
            </a:pPr>
            <a:r>
              <a:rPr lang="en" sz="1467" dirty="0">
                <a:latin typeface="Calibri" panose="020F0502020204030204" pitchFamily="34" charset="0"/>
                <a:ea typeface="Calibri" panose="020F0502020204030204" pitchFamily="34" charset="0"/>
                <a:cs typeface="Calibri" panose="020F0502020204030204" pitchFamily="34" charset="0"/>
              </a:rPr>
              <a:t>FFP = Federal Fisheries Permit; </a:t>
            </a:r>
            <a:r>
              <a:rPr lang="en" sz="1200" dirty="0">
                <a:solidFill>
                  <a:schemeClr val="dk1"/>
                </a:solidFill>
                <a:highlight>
                  <a:srgbClr val="FFFFFF"/>
                </a:highlight>
                <a:latin typeface="Calibri" panose="020F0502020204030204" pitchFamily="34" charset="0"/>
                <a:ea typeface="Calibri" panose="020F0502020204030204" pitchFamily="34" charset="0"/>
                <a:cs typeface="Calibri" panose="020F0502020204030204" pitchFamily="34" charset="0"/>
              </a:rPr>
              <a:t>permit is required for US vessels used to fish for groundfish in the GOA or BSAI. Recordkeeping, reporting, and monitoring requirements apply to all vessels with an FFP.</a:t>
            </a:r>
            <a:endParaRPr sz="1200" dirty="0">
              <a:solidFill>
                <a:schemeClr val="dk1"/>
              </a:solidFill>
              <a:highlight>
                <a:srgbClr val="FFFFFF"/>
              </a:highlight>
              <a:latin typeface="Calibri" panose="020F0502020204030204" pitchFamily="34" charset="0"/>
              <a:ea typeface="Calibri" panose="020F0502020204030204" pitchFamily="34" charset="0"/>
              <a:cs typeface="Calibri" panose="020F0502020204030204" pitchFamily="34" charset="0"/>
            </a:endParaRPr>
          </a:p>
          <a:p>
            <a:pPr marL="609585" indent="-397923">
              <a:lnSpc>
                <a:spcPct val="115000"/>
              </a:lnSpc>
              <a:buSzPts val="1100"/>
              <a:buChar char="●"/>
            </a:pPr>
            <a:r>
              <a:rPr lang="en" sz="1467" dirty="0">
                <a:latin typeface="Calibri" panose="020F0502020204030204" pitchFamily="34" charset="0"/>
                <a:ea typeface="Calibri" panose="020F0502020204030204" pitchFamily="34" charset="0"/>
                <a:cs typeface="Calibri" panose="020F0502020204030204" pitchFamily="34" charset="0"/>
              </a:rPr>
              <a:t>FMP = Federal fishery management plan</a:t>
            </a:r>
            <a:r>
              <a:rPr lang="en" sz="1200" dirty="0">
                <a:latin typeface="Calibri" panose="020F0502020204030204" pitchFamily="34" charset="0"/>
                <a:ea typeface="Calibri" panose="020F0502020204030204" pitchFamily="34" charset="0"/>
                <a:cs typeface="Calibri" panose="020F0502020204030204" pitchFamily="34" charset="0"/>
              </a:rPr>
              <a:t>; the North Pacific Fishery Management Council has six FMPs. </a:t>
            </a:r>
            <a:endParaRPr sz="1200" dirty="0">
              <a:latin typeface="Calibri" panose="020F0502020204030204" pitchFamily="34" charset="0"/>
              <a:ea typeface="Calibri" panose="020F0502020204030204" pitchFamily="34" charset="0"/>
              <a:cs typeface="Calibri" panose="020F0502020204030204" pitchFamily="34" charset="0"/>
            </a:endParaRPr>
          </a:p>
          <a:p>
            <a:pPr marL="609585" indent="-389457">
              <a:lnSpc>
                <a:spcPct val="115000"/>
              </a:lnSpc>
              <a:buClr>
                <a:schemeClr val="dk1"/>
              </a:buClr>
              <a:buSzPts val="1000"/>
              <a:buChar char="●"/>
            </a:pPr>
            <a:r>
              <a:rPr lang="en" sz="1467" dirty="0">
                <a:solidFill>
                  <a:schemeClr val="dk1"/>
                </a:solidFill>
                <a:latin typeface="Calibri" panose="020F0502020204030204" pitchFamily="34" charset="0"/>
                <a:ea typeface="Calibri" panose="020F0502020204030204" pitchFamily="34" charset="0"/>
                <a:cs typeface="Calibri" panose="020F0502020204030204" pitchFamily="34" charset="0"/>
              </a:rPr>
              <a:t>NMFS = National Marine Fisheries Service </a:t>
            </a:r>
            <a:endParaRPr sz="1467"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609585" indent="-389457">
              <a:lnSpc>
                <a:spcPct val="115000"/>
              </a:lnSpc>
              <a:buClr>
                <a:schemeClr val="dk1"/>
              </a:buClr>
              <a:buSzPts val="1000"/>
              <a:buChar char="●"/>
            </a:pPr>
            <a:r>
              <a:rPr lang="en" sz="1467" dirty="0">
                <a:solidFill>
                  <a:schemeClr val="dk1"/>
                </a:solidFill>
                <a:latin typeface="Calibri" panose="020F0502020204030204" pitchFamily="34" charset="0"/>
                <a:ea typeface="Calibri" panose="020F0502020204030204" pitchFamily="34" charset="0"/>
                <a:cs typeface="Calibri" panose="020F0502020204030204" pitchFamily="34" charset="0"/>
              </a:rPr>
              <a:t>NPFMC = North Pacific Fishery Management Council (</a:t>
            </a:r>
            <a:r>
              <a:rPr lang="en" sz="1467" i="1" dirty="0">
                <a:solidFill>
                  <a:schemeClr val="dk1"/>
                </a:solidFill>
                <a:latin typeface="Calibri" panose="020F0502020204030204" pitchFamily="34" charset="0"/>
                <a:ea typeface="Calibri" panose="020F0502020204030204" pitchFamily="34" charset="0"/>
                <a:cs typeface="Calibri" panose="020F0502020204030204" pitchFamily="34" charset="0"/>
              </a:rPr>
              <a:t>i.e., </a:t>
            </a:r>
            <a:r>
              <a:rPr lang="en" sz="1467" dirty="0">
                <a:solidFill>
                  <a:schemeClr val="dk1"/>
                </a:solidFill>
                <a:latin typeface="Calibri" panose="020F0502020204030204" pitchFamily="34" charset="0"/>
                <a:ea typeface="Calibri" panose="020F0502020204030204" pitchFamily="34" charset="0"/>
                <a:cs typeface="Calibri" panose="020F0502020204030204" pitchFamily="34" charset="0"/>
              </a:rPr>
              <a:t>Council)</a:t>
            </a:r>
            <a:endParaRPr sz="1467"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609585" indent="-389457">
              <a:lnSpc>
                <a:spcPct val="115000"/>
              </a:lnSpc>
              <a:buClr>
                <a:schemeClr val="dk1"/>
              </a:buClr>
              <a:buSzPts val="1000"/>
              <a:buChar char="●"/>
            </a:pPr>
            <a:r>
              <a:rPr lang="en" sz="1467" dirty="0">
                <a:solidFill>
                  <a:schemeClr val="dk1"/>
                </a:solidFill>
                <a:latin typeface="Calibri" panose="020F0502020204030204" pitchFamily="34" charset="0"/>
                <a:ea typeface="Calibri" panose="020F0502020204030204" pitchFamily="34" charset="0"/>
                <a:cs typeface="Calibri" panose="020F0502020204030204" pitchFamily="34" charset="0"/>
              </a:rPr>
              <a:t>TAC = Total Allowable Catch (Federal/parallel catch limit) </a:t>
            </a:r>
            <a:endParaRPr sz="1467"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pPr marL="609585" indent="-397923">
              <a:lnSpc>
                <a:spcPct val="115000"/>
              </a:lnSpc>
              <a:buClr>
                <a:schemeClr val="dk1"/>
              </a:buClr>
              <a:buSzPts val="1100"/>
              <a:buChar char="●"/>
            </a:pPr>
            <a:r>
              <a:rPr lang="en" sz="1467" dirty="0">
                <a:solidFill>
                  <a:schemeClr val="dk1"/>
                </a:solidFill>
                <a:latin typeface="Calibri" panose="020F0502020204030204" pitchFamily="34" charset="0"/>
                <a:ea typeface="Calibri" panose="020F0502020204030204" pitchFamily="34" charset="0"/>
                <a:cs typeface="Calibri" panose="020F0502020204030204" pitchFamily="34" charset="0"/>
              </a:rPr>
              <a:t>TLAS = Trawl Limited Access Sector; </a:t>
            </a:r>
            <a:r>
              <a:rPr lang="en" sz="1200" dirty="0">
                <a:solidFill>
                  <a:schemeClr val="dk1"/>
                </a:solidFill>
                <a:latin typeface="Calibri" panose="020F0502020204030204" pitchFamily="34" charset="0"/>
                <a:ea typeface="Calibri" panose="020F0502020204030204" pitchFamily="34" charset="0"/>
                <a:cs typeface="Calibri" panose="020F0502020204030204" pitchFamily="34" charset="0"/>
              </a:rPr>
              <a:t>encompasses all non-Amendment 80 trawl fishery participants </a:t>
            </a:r>
            <a:endParaRPr sz="1200" dirty="0">
              <a:solidFill>
                <a:schemeClr val="dk1"/>
              </a:solidFill>
              <a:latin typeface="Calibri" panose="020F0502020204030204" pitchFamily="34" charset="0"/>
              <a:ea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2102203F-EBC7-C5BC-47A2-FCF089AC25B2}"/>
              </a:ext>
            </a:extLst>
          </p:cNvPr>
          <p:cNvSpPr>
            <a:spLocks noGrp="1"/>
          </p:cNvSpPr>
          <p:nvPr>
            <p:ph type="sldNum" idx="12"/>
          </p:nvPr>
        </p:nvSpPr>
        <p:spPr/>
        <p:txBody>
          <a:bodyPr/>
          <a:lstStyle/>
          <a:p>
            <a:fld id="{00000000-1234-1234-1234-123412341234}" type="slidenum">
              <a:rPr lang="en" smtClean="0"/>
              <a:pPr/>
              <a:t>3</a:t>
            </a:fld>
            <a:endParaRPr lang="e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17F6BC-E7B3-3C38-9636-04A6C378F253}"/>
              </a:ext>
            </a:extLst>
          </p:cNvPr>
          <p:cNvSpPr>
            <a:spLocks noGrp="1"/>
          </p:cNvSpPr>
          <p:nvPr>
            <p:ph type="ctrTitle"/>
          </p:nvPr>
        </p:nvSpPr>
        <p:spPr/>
        <p:txBody>
          <a:bodyPr>
            <a:normAutofit/>
          </a:bodyPr>
          <a:lstStyle/>
          <a:p>
            <a:pPr lvl="0" algn="ctr">
              <a:spcBef>
                <a:spcPts val="0"/>
              </a:spcBef>
            </a:pPr>
            <a:r>
              <a:rPr lang="en-US" sz="4000" dirty="0">
                <a:solidFill>
                  <a:srgbClr val="0B5394"/>
                </a:solidFill>
              </a:rPr>
              <a:t>Part 1: Fisheries Description</a:t>
            </a:r>
            <a:br>
              <a:rPr lang="en-US" dirty="0">
                <a:solidFill>
                  <a:srgbClr val="0B5394"/>
                </a:solidFill>
              </a:rPr>
            </a:br>
            <a:r>
              <a:rPr lang="en-US" sz="2000" dirty="0"/>
              <a:t>Scope: Pelagic trawl fishing in state waters and non-pelagic trawl fishing </a:t>
            </a:r>
            <a:br>
              <a:rPr lang="en-US" sz="2000" dirty="0"/>
            </a:br>
            <a:r>
              <a:rPr lang="en-US" sz="2000" dirty="0"/>
              <a:t>in state waters of the Aleutian Islands</a:t>
            </a:r>
          </a:p>
        </p:txBody>
      </p:sp>
      <p:sp>
        <p:nvSpPr>
          <p:cNvPr id="4" name="Subtitle 3">
            <a:extLst>
              <a:ext uri="{FF2B5EF4-FFF2-40B4-BE49-F238E27FC236}">
                <a16:creationId xmlns:a16="http://schemas.microsoft.com/office/drawing/2014/main" id="{42131235-ADF0-9D9E-305A-6F3D08DCF311}"/>
              </a:ext>
            </a:extLst>
          </p:cNvPr>
          <p:cNvSpPr>
            <a:spLocks noGrp="1"/>
          </p:cNvSpPr>
          <p:nvPr>
            <p:ph type="subTitle" idx="1"/>
          </p:nvPr>
        </p:nvSpPr>
        <p:spPr>
          <a:xfrm>
            <a:off x="599227" y="3246437"/>
            <a:ext cx="10993546" cy="365126"/>
          </a:xfrm>
        </p:spPr>
        <p:txBody>
          <a:bodyPr>
            <a:normAutofit/>
          </a:bodyPr>
          <a:lstStyle/>
          <a:p>
            <a:pPr lvl="0">
              <a:lnSpc>
                <a:spcPct val="80000"/>
              </a:lnSpc>
              <a:spcBef>
                <a:spcPts val="0"/>
              </a:spcBef>
              <a:spcAft>
                <a:spcPts val="0"/>
              </a:spcAft>
            </a:pPr>
            <a:r>
              <a:rPr lang="en-US" dirty="0">
                <a:solidFill>
                  <a:schemeClr val="bg1"/>
                </a:solidFill>
              </a:rPr>
              <a:t>Karla Bush (ADF&amp;G) and Sarah Marrinan (NPFMC)</a:t>
            </a:r>
          </a:p>
        </p:txBody>
      </p:sp>
    </p:spTree>
    <p:extLst>
      <p:ext uri="{BB962C8B-B14F-4D97-AF65-F5344CB8AC3E}">
        <p14:creationId xmlns:p14="http://schemas.microsoft.com/office/powerpoint/2010/main" val="656389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7277E-8B0B-8936-CDA6-E66A411276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3F35E3-9E10-9058-4FD0-DD5886F92F07}"/>
              </a:ext>
            </a:extLst>
          </p:cNvPr>
          <p:cNvSpPr>
            <a:spLocks noGrp="1"/>
          </p:cNvSpPr>
          <p:nvPr>
            <p:ph type="title"/>
          </p:nvPr>
        </p:nvSpPr>
        <p:spPr/>
        <p:txBody>
          <a:bodyPr/>
          <a:lstStyle/>
          <a:p>
            <a:r>
              <a:rPr lang="en" dirty="0"/>
              <a:t>Three types of groundfish trawl gear fisheries occur off of Alaska</a:t>
            </a:r>
            <a:endParaRPr lang="en-US" dirty="0"/>
          </a:p>
        </p:txBody>
      </p:sp>
      <p:sp>
        <p:nvSpPr>
          <p:cNvPr id="3" name="Content Placeholder 2">
            <a:extLst>
              <a:ext uri="{FF2B5EF4-FFF2-40B4-BE49-F238E27FC236}">
                <a16:creationId xmlns:a16="http://schemas.microsoft.com/office/drawing/2014/main" id="{297E5C01-F0D0-C7EF-4996-57DF57827CCC}"/>
              </a:ext>
            </a:extLst>
          </p:cNvPr>
          <p:cNvSpPr>
            <a:spLocks noGrp="1"/>
          </p:cNvSpPr>
          <p:nvPr>
            <p:ph idx="1"/>
          </p:nvPr>
        </p:nvSpPr>
        <p:spPr>
          <a:xfrm>
            <a:off x="581192" y="2180496"/>
            <a:ext cx="10888319" cy="4140766"/>
          </a:xfrm>
        </p:spPr>
        <p:txBody>
          <a:bodyPr>
            <a:noAutofit/>
          </a:bodyPr>
          <a:lstStyle/>
          <a:p>
            <a:pPr lvl="0"/>
            <a:r>
              <a:rPr lang="en-US" sz="2000" b="1" dirty="0">
                <a:solidFill>
                  <a:schemeClr val="accent2"/>
                </a:solidFill>
                <a:latin typeface="Calibri" panose="020F0502020204030204" pitchFamily="34" charset="0"/>
                <a:ea typeface="Calibri" panose="020F0502020204030204" pitchFamily="34" charset="0"/>
                <a:cs typeface="Calibri" panose="020F0502020204030204" pitchFamily="34" charset="0"/>
              </a:rPr>
              <a:t>Federal fisheries</a:t>
            </a:r>
          </a:p>
          <a:p>
            <a:pPr marL="285750" lvl="0" indent="-285750">
              <a:buFont typeface="Wingdings" panose="05000000000000000000" pitchFamily="2" charset="2"/>
              <a:buChar char="§"/>
            </a:pPr>
            <a:r>
              <a:rPr lang="en-US" sz="1800" dirty="0">
                <a:latin typeface="Calibri" panose="020F0502020204030204" pitchFamily="34" charset="0"/>
                <a:ea typeface="Calibri" panose="020F0502020204030204" pitchFamily="34" charset="0"/>
                <a:cs typeface="Calibri" panose="020F0502020204030204" pitchFamily="34" charset="0"/>
              </a:rPr>
              <a:t>Federal waters (3–200 </a:t>
            </a:r>
            <a:r>
              <a:rPr lang="en-US" sz="1800" dirty="0" err="1">
                <a:latin typeface="Calibri" panose="020F0502020204030204" pitchFamily="34" charset="0"/>
                <a:ea typeface="Calibri" panose="020F0502020204030204" pitchFamily="34" charset="0"/>
                <a:cs typeface="Calibri" panose="020F0502020204030204" pitchFamily="34" charset="0"/>
              </a:rPr>
              <a:t>nmi</a:t>
            </a:r>
            <a:r>
              <a:rPr lang="en-US" sz="1800" dirty="0">
                <a:latin typeface="Calibri" panose="020F0502020204030204" pitchFamily="34" charset="0"/>
                <a:ea typeface="Calibri" panose="020F0502020204030204" pitchFamily="34" charset="0"/>
                <a:cs typeface="Calibri" panose="020F0502020204030204" pitchFamily="34" charset="0"/>
              </a:rPr>
              <a:t>) guided by the North Pacific Fishery Management Council (NPFMC) process. Harvest deducted from federal total allowable catch (TAC).</a:t>
            </a:r>
          </a:p>
          <a:p>
            <a:pPr lvl="0"/>
            <a:r>
              <a:rPr lang="en-US" sz="2000" b="1" dirty="0">
                <a:solidFill>
                  <a:schemeClr val="accent2"/>
                </a:solidFill>
                <a:latin typeface="Calibri" panose="020F0502020204030204" pitchFamily="34" charset="0"/>
                <a:ea typeface="Calibri" panose="020F0502020204030204" pitchFamily="34" charset="0"/>
                <a:cs typeface="Calibri" panose="020F0502020204030204" pitchFamily="34" charset="0"/>
              </a:rPr>
              <a:t>Parallel fisheries</a:t>
            </a:r>
          </a:p>
          <a:p>
            <a:pPr marL="285750" lvl="0" indent="-285750">
              <a:buFont typeface="Wingdings" panose="05000000000000000000" pitchFamily="2" charset="2"/>
              <a:buChar char="§"/>
            </a:pPr>
            <a:r>
              <a:rPr lang="en-US" sz="1800" dirty="0">
                <a:latin typeface="Calibri" panose="020F0502020204030204" pitchFamily="34" charset="0"/>
                <a:ea typeface="Calibri" panose="020F0502020204030204" pitchFamily="34" charset="0"/>
                <a:cs typeface="Calibri" panose="020F0502020204030204" pitchFamily="34" charset="0"/>
              </a:rPr>
              <a:t>State waters (0–3 </a:t>
            </a:r>
            <a:r>
              <a:rPr lang="en-US" sz="1800" dirty="0" err="1">
                <a:latin typeface="Calibri" panose="020F0502020204030204" pitchFamily="34" charset="0"/>
                <a:ea typeface="Calibri" panose="020F0502020204030204" pitchFamily="34" charset="0"/>
                <a:cs typeface="Calibri" panose="020F0502020204030204" pitchFamily="34" charset="0"/>
              </a:rPr>
              <a:t>nmi</a:t>
            </a:r>
            <a:r>
              <a:rPr lang="en-US" sz="1800" dirty="0">
                <a:latin typeface="Calibri" panose="020F0502020204030204" pitchFamily="34" charset="0"/>
                <a:ea typeface="Calibri" panose="020F0502020204030204" pitchFamily="34" charset="0"/>
                <a:cs typeface="Calibri" panose="020F0502020204030204" pitchFamily="34" charset="0"/>
              </a:rPr>
              <a:t>) concurrent with adjacent federal fishery and generally adopt federal regulations and management measures as guided by the Board of Fisheries (BOF) process. Harvest deducted from federal TAC.</a:t>
            </a:r>
          </a:p>
          <a:p>
            <a:pPr lvl="0"/>
            <a:r>
              <a:rPr lang="en-US" sz="2000" b="1" dirty="0">
                <a:solidFill>
                  <a:schemeClr val="accent2"/>
                </a:solidFill>
                <a:latin typeface="Calibri" panose="020F0502020204030204" pitchFamily="34" charset="0"/>
                <a:ea typeface="Calibri" panose="020F0502020204030204" pitchFamily="34" charset="0"/>
                <a:cs typeface="Calibri" panose="020F0502020204030204" pitchFamily="34" charset="0"/>
              </a:rPr>
              <a:t>State fisheries</a:t>
            </a:r>
          </a:p>
          <a:p>
            <a:pPr marL="285750" lvl="0" indent="-285750">
              <a:buFont typeface="Wingdings" panose="05000000000000000000" pitchFamily="2" charset="2"/>
              <a:buChar char="§"/>
            </a:pPr>
            <a:r>
              <a:rPr lang="en-US" sz="1800" dirty="0">
                <a:latin typeface="Calibri" panose="020F0502020204030204" pitchFamily="34" charset="0"/>
                <a:ea typeface="Calibri" panose="020F0502020204030204" pitchFamily="34" charset="0"/>
                <a:cs typeface="Calibri" panose="020F0502020204030204" pitchFamily="34" charset="0"/>
              </a:rPr>
              <a:t>State waters (0–3 </a:t>
            </a:r>
            <a:r>
              <a:rPr lang="en-US" sz="1800" dirty="0" err="1">
                <a:latin typeface="Calibri" panose="020F0502020204030204" pitchFamily="34" charset="0"/>
                <a:ea typeface="Calibri" panose="020F0502020204030204" pitchFamily="34" charset="0"/>
                <a:cs typeface="Calibri" panose="020F0502020204030204" pitchFamily="34" charset="0"/>
              </a:rPr>
              <a:t>nmi</a:t>
            </a:r>
            <a:r>
              <a:rPr lang="en-US" sz="1800" dirty="0">
                <a:latin typeface="Calibri" panose="020F0502020204030204" pitchFamily="34" charset="0"/>
                <a:ea typeface="Calibri" panose="020F0502020204030204" pitchFamily="34" charset="0"/>
                <a:cs typeface="Calibri" panose="020F0502020204030204" pitchFamily="34" charset="0"/>
              </a:rPr>
              <a:t>) guided by the BOF process. Harvest deducted from state guideline harvest level (GHL).</a:t>
            </a:r>
            <a:endParaRPr lang="en-US" sz="2000" dirty="0">
              <a:latin typeface="Calibri" panose="020F0502020204030204" pitchFamily="34" charset="0"/>
              <a:ea typeface="Calibri" panose="020F0502020204030204" pitchFamily="34" charset="0"/>
              <a:cs typeface="Calibri" panose="020F0502020204030204" pitchFamily="34" charset="0"/>
            </a:endParaRPr>
          </a:p>
          <a:p>
            <a:pPr lvl="0" algn="ctr"/>
            <a:r>
              <a:rPr lang="en-US" sz="2000" b="1" dirty="0">
                <a:latin typeface="Calibri" panose="020F0502020204030204" pitchFamily="34" charset="0"/>
                <a:ea typeface="Calibri" panose="020F0502020204030204" pitchFamily="34" charset="0"/>
                <a:cs typeface="Calibri" panose="020F0502020204030204" pitchFamily="34" charset="0"/>
              </a:rPr>
              <a:t>State of Alaska management authority applies to both the parallel fisheries </a:t>
            </a:r>
          </a:p>
          <a:p>
            <a:pPr lvl="0" algn="ctr"/>
            <a:r>
              <a:rPr lang="en-US" sz="2000" b="1" dirty="0">
                <a:latin typeface="Calibri" panose="020F0502020204030204" pitchFamily="34" charset="0"/>
                <a:ea typeface="Calibri" panose="020F0502020204030204" pitchFamily="34" charset="0"/>
                <a:cs typeface="Calibri" panose="020F0502020204030204" pitchFamily="34" charset="0"/>
              </a:rPr>
              <a:t>and state-managed fisheries</a:t>
            </a:r>
          </a:p>
        </p:txBody>
      </p:sp>
      <p:sp>
        <p:nvSpPr>
          <p:cNvPr id="4" name="Slide Number Placeholder 3">
            <a:extLst>
              <a:ext uri="{FF2B5EF4-FFF2-40B4-BE49-F238E27FC236}">
                <a16:creationId xmlns:a16="http://schemas.microsoft.com/office/drawing/2014/main" id="{4AE236F8-4BB9-1A50-CFD1-E2599D64D71A}"/>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4279255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DC632D-072E-7D8B-A8DA-A633C9707F0F}"/>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
        <p:nvSpPr>
          <p:cNvPr id="7" name="Google Shape;82;p17">
            <a:extLst>
              <a:ext uri="{FF2B5EF4-FFF2-40B4-BE49-F238E27FC236}">
                <a16:creationId xmlns:a16="http://schemas.microsoft.com/office/drawing/2014/main" id="{7DB93A8C-EDF4-7799-F6D5-0586BCD12D95}"/>
              </a:ext>
            </a:extLst>
          </p:cNvPr>
          <p:cNvSpPr txBox="1">
            <a:spLocks/>
          </p:cNvSpPr>
          <p:nvPr/>
        </p:nvSpPr>
        <p:spPr>
          <a:xfrm>
            <a:off x="1846546" y="1573680"/>
            <a:ext cx="8498908" cy="3506319"/>
          </a:xfrm>
          <a:prstGeom prst="rect">
            <a:avLst/>
          </a:prstGeom>
          <a:ln w="9525" cap="flat" cmpd="sng">
            <a:solidFill>
              <a:schemeClr val="accent1"/>
            </a:solidFill>
            <a:prstDash val="solid"/>
            <a:round/>
            <a:headEnd type="none" w="sm" len="sm"/>
            <a:tailEnd type="none" w="sm" len="sm"/>
          </a:ln>
        </p:spPr>
        <p:txBody>
          <a:bodyPr spcFirstLastPara="1" wrap="square" lIns="91425" tIns="91425" rIns="91425" bIns="91425" anchor="t" anchorCtr="0">
            <a:norm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2400" kern="1200">
                <a:solidFill>
                  <a:schemeClr val="tx2"/>
                </a:solidFill>
                <a:latin typeface="Arial" panose="020B0604020202020204" pitchFamily="34" charset="0"/>
                <a:ea typeface="Verdana" panose="020B0604030504040204" pitchFamily="34" charset="0"/>
                <a:cs typeface="Arial" panose="020B0604020202020204" pitchFamily="34" charset="0"/>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000" kern="1200">
                <a:solidFill>
                  <a:schemeClr val="tx2"/>
                </a:solidFill>
                <a:latin typeface="Arial" panose="020B0604020202020204" pitchFamily="34" charset="0"/>
                <a:ea typeface="Verdana" panose="020B0604030504040204" pitchFamily="34" charset="0"/>
                <a:cs typeface="Arial" panose="020B0604020202020204" pitchFamily="34" charset="0"/>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Arial" panose="020B0604020202020204" pitchFamily="34" charset="0"/>
                <a:ea typeface="Verdana" panose="020B0604030504040204" pitchFamily="34" charset="0"/>
                <a:cs typeface="Arial" panose="020B0604020202020204" pitchFamily="34" charset="0"/>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457200" indent="-361950">
              <a:spcBef>
                <a:spcPts val="0"/>
              </a:spcBef>
              <a:spcAft>
                <a:spcPts val="0"/>
              </a:spcAft>
              <a:buClr>
                <a:schemeClr val="dk1"/>
              </a:buClr>
              <a:buSzPts val="2100"/>
              <a:buFont typeface="Calibri"/>
              <a:buChar char="●"/>
            </a:pPr>
            <a:r>
              <a:rPr lang="en-US" sz="2100" b="1">
                <a:solidFill>
                  <a:schemeClr val="dk1"/>
                </a:solidFill>
                <a:latin typeface="Calibri"/>
                <a:ea typeface="Calibri"/>
                <a:cs typeface="Calibri"/>
                <a:sym typeface="Calibri"/>
              </a:rPr>
              <a:t>Gulf of Alaska pelagic trawl</a:t>
            </a:r>
            <a:endParaRPr lang="en-US" sz="1900" b="1">
              <a:solidFill>
                <a:schemeClr val="dk1"/>
              </a:solidFill>
              <a:latin typeface="Calibri"/>
              <a:ea typeface="Calibri"/>
              <a:cs typeface="Calibri"/>
              <a:sym typeface="Calibri"/>
            </a:endParaRPr>
          </a:p>
          <a:p>
            <a:pPr marL="914400" lvl="1" indent="-349250">
              <a:spcBef>
                <a:spcPts val="0"/>
              </a:spcBef>
              <a:spcAft>
                <a:spcPts val="0"/>
              </a:spcAft>
              <a:buClr>
                <a:schemeClr val="dk1"/>
              </a:buClr>
              <a:buSzPts val="1900"/>
              <a:buFont typeface="Calibri"/>
              <a:buChar char="○"/>
            </a:pPr>
            <a:r>
              <a:rPr lang="en-US" sz="1900">
                <a:solidFill>
                  <a:schemeClr val="dk1"/>
                </a:solidFill>
                <a:latin typeface="Calibri"/>
                <a:ea typeface="Calibri"/>
                <a:cs typeface="Calibri"/>
                <a:sym typeface="Calibri"/>
              </a:rPr>
              <a:t>Parallel fisheries:</a:t>
            </a:r>
          </a:p>
          <a:p>
            <a:pPr marL="1371600" lvl="2" indent="-349250">
              <a:spcBef>
                <a:spcPts val="0"/>
              </a:spcBef>
              <a:spcAft>
                <a:spcPts val="0"/>
              </a:spcAft>
              <a:buClr>
                <a:schemeClr val="accent1"/>
              </a:buClr>
              <a:buSzPts val="1900"/>
              <a:buFont typeface="Calibri"/>
              <a:buChar char="■"/>
            </a:pPr>
            <a:r>
              <a:rPr lang="en-US" sz="1900">
                <a:solidFill>
                  <a:srgbClr val="3D85C6"/>
                </a:solidFill>
                <a:latin typeface="Calibri"/>
                <a:ea typeface="Calibri"/>
                <a:cs typeface="Calibri"/>
                <a:sym typeface="Calibri"/>
              </a:rPr>
              <a:t>GOA pollock fishery</a:t>
            </a:r>
            <a:endParaRPr lang="en-US" sz="1900">
              <a:solidFill>
                <a:schemeClr val="dk1"/>
              </a:solidFill>
              <a:latin typeface="Calibri"/>
              <a:ea typeface="Calibri"/>
              <a:cs typeface="Calibri"/>
              <a:sym typeface="Calibri"/>
            </a:endParaRPr>
          </a:p>
          <a:p>
            <a:pPr marL="914400" lvl="1" indent="-349250">
              <a:spcBef>
                <a:spcPts val="0"/>
              </a:spcBef>
              <a:spcAft>
                <a:spcPts val="0"/>
              </a:spcAft>
              <a:buClr>
                <a:schemeClr val="dk1"/>
              </a:buClr>
              <a:buSzPts val="1900"/>
              <a:buFont typeface="Calibri"/>
              <a:buChar char="○"/>
            </a:pPr>
            <a:r>
              <a:rPr lang="en-US" sz="1900">
                <a:solidFill>
                  <a:schemeClr val="dk1"/>
                </a:solidFill>
                <a:latin typeface="Calibri"/>
                <a:ea typeface="Calibri"/>
                <a:cs typeface="Calibri"/>
                <a:sym typeface="Calibri"/>
              </a:rPr>
              <a:t>State fishery:</a:t>
            </a:r>
          </a:p>
          <a:p>
            <a:pPr marL="1371600" lvl="2" indent="-349250">
              <a:spcBef>
                <a:spcPts val="0"/>
              </a:spcBef>
              <a:spcAft>
                <a:spcPts val="0"/>
              </a:spcAft>
              <a:buClr>
                <a:schemeClr val="accent1"/>
              </a:buClr>
              <a:buSzPts val="1900"/>
              <a:buFont typeface="Calibri"/>
              <a:buChar char="■"/>
            </a:pPr>
            <a:r>
              <a:rPr lang="en-US" sz="1900">
                <a:solidFill>
                  <a:srgbClr val="3D85C6"/>
                </a:solidFill>
                <a:latin typeface="Calibri"/>
                <a:ea typeface="Calibri"/>
                <a:cs typeface="Calibri"/>
                <a:sym typeface="Calibri"/>
              </a:rPr>
              <a:t>Prince William Sound pollock fishery</a:t>
            </a:r>
          </a:p>
          <a:p>
            <a:pPr>
              <a:spcBef>
                <a:spcPts val="0"/>
              </a:spcBef>
              <a:spcAft>
                <a:spcPts val="0"/>
              </a:spcAft>
            </a:pPr>
            <a:endParaRPr lang="en-US" sz="1900">
              <a:latin typeface="Calibri"/>
              <a:ea typeface="Calibri"/>
              <a:cs typeface="Calibri"/>
              <a:sym typeface="Calibri"/>
            </a:endParaRPr>
          </a:p>
          <a:p>
            <a:pPr marL="457200" indent="-361950">
              <a:spcBef>
                <a:spcPts val="0"/>
              </a:spcBef>
              <a:spcAft>
                <a:spcPts val="0"/>
              </a:spcAft>
              <a:buClr>
                <a:schemeClr val="dk1"/>
              </a:buClr>
              <a:buSzPts val="2100"/>
              <a:buFont typeface="Calibri"/>
              <a:buChar char="●"/>
            </a:pPr>
            <a:r>
              <a:rPr lang="en-US" sz="2100" b="1">
                <a:solidFill>
                  <a:schemeClr val="dk1"/>
                </a:solidFill>
                <a:latin typeface="Calibri"/>
                <a:ea typeface="Calibri"/>
                <a:cs typeface="Calibri"/>
                <a:sym typeface="Calibri"/>
              </a:rPr>
              <a:t>Aleutian Islands non-pelagic trawl</a:t>
            </a:r>
            <a:endParaRPr lang="en-US" sz="1900" b="1">
              <a:solidFill>
                <a:srgbClr val="3D85C6"/>
              </a:solidFill>
              <a:latin typeface="Calibri"/>
              <a:ea typeface="Calibri"/>
              <a:cs typeface="Calibri"/>
              <a:sym typeface="Calibri"/>
            </a:endParaRPr>
          </a:p>
          <a:p>
            <a:pPr marL="914400" lvl="1" indent="-349250">
              <a:spcBef>
                <a:spcPts val="0"/>
              </a:spcBef>
              <a:spcAft>
                <a:spcPts val="0"/>
              </a:spcAft>
              <a:buClr>
                <a:schemeClr val="dk1"/>
              </a:buClr>
              <a:buSzPts val="1900"/>
              <a:buFont typeface="Calibri"/>
              <a:buChar char="○"/>
            </a:pPr>
            <a:r>
              <a:rPr lang="en-US" sz="1900">
                <a:solidFill>
                  <a:schemeClr val="dk1"/>
                </a:solidFill>
                <a:latin typeface="Calibri"/>
                <a:ea typeface="Calibri"/>
                <a:cs typeface="Calibri"/>
                <a:sym typeface="Calibri"/>
              </a:rPr>
              <a:t>Parallel fisheries:</a:t>
            </a:r>
          </a:p>
          <a:p>
            <a:pPr marL="1371600" lvl="2" indent="-349250">
              <a:spcBef>
                <a:spcPts val="0"/>
              </a:spcBef>
              <a:spcAft>
                <a:spcPts val="0"/>
              </a:spcAft>
              <a:buClr>
                <a:schemeClr val="accent1"/>
              </a:buClr>
              <a:buSzPts val="1900"/>
              <a:buFont typeface="Calibri"/>
              <a:buChar char="■"/>
            </a:pPr>
            <a:r>
              <a:rPr lang="en-US" sz="1900">
                <a:solidFill>
                  <a:srgbClr val="3D85C6"/>
                </a:solidFill>
                <a:latin typeface="Calibri"/>
                <a:ea typeface="Calibri"/>
                <a:cs typeface="Calibri"/>
                <a:sym typeface="Calibri"/>
              </a:rPr>
              <a:t>Amendment 80 and Trawl Limited Access flatfish fishery</a:t>
            </a:r>
            <a:endParaRPr lang="en-US" sz="1900">
              <a:solidFill>
                <a:schemeClr val="dk1"/>
              </a:solidFill>
              <a:latin typeface="Calibri"/>
              <a:ea typeface="Calibri"/>
              <a:cs typeface="Calibri"/>
              <a:sym typeface="Calibri"/>
            </a:endParaRPr>
          </a:p>
          <a:p>
            <a:pPr marL="914400" lvl="1" indent="-349250">
              <a:spcBef>
                <a:spcPts val="0"/>
              </a:spcBef>
              <a:spcAft>
                <a:spcPts val="0"/>
              </a:spcAft>
              <a:buClr>
                <a:schemeClr val="dk1"/>
              </a:buClr>
              <a:buSzPts val="1900"/>
              <a:buFont typeface="Calibri"/>
              <a:buChar char="○"/>
            </a:pPr>
            <a:r>
              <a:rPr lang="en-US" sz="1900">
                <a:solidFill>
                  <a:schemeClr val="dk1"/>
                </a:solidFill>
                <a:latin typeface="Calibri"/>
                <a:ea typeface="Calibri"/>
                <a:cs typeface="Calibri"/>
                <a:sym typeface="Calibri"/>
              </a:rPr>
              <a:t>State fishery:</a:t>
            </a:r>
          </a:p>
          <a:p>
            <a:pPr marL="1371600" lvl="2" indent="-349250">
              <a:spcBef>
                <a:spcPts val="0"/>
              </a:spcBef>
              <a:spcAft>
                <a:spcPts val="0"/>
              </a:spcAft>
              <a:buClr>
                <a:schemeClr val="accent1"/>
              </a:buClr>
              <a:buSzPts val="1900"/>
              <a:buFont typeface="Calibri"/>
              <a:buChar char="■"/>
            </a:pPr>
            <a:r>
              <a:rPr lang="en-US" sz="1900">
                <a:solidFill>
                  <a:srgbClr val="3D85C6"/>
                </a:solidFill>
                <a:latin typeface="Calibri"/>
                <a:ea typeface="Calibri"/>
                <a:cs typeface="Calibri"/>
                <a:sym typeface="Calibri"/>
              </a:rPr>
              <a:t>AI Subdistrict Pacific cod fishery</a:t>
            </a:r>
          </a:p>
        </p:txBody>
      </p:sp>
      <p:sp>
        <p:nvSpPr>
          <p:cNvPr id="9" name="TextBox 8">
            <a:extLst>
              <a:ext uri="{FF2B5EF4-FFF2-40B4-BE49-F238E27FC236}">
                <a16:creationId xmlns:a16="http://schemas.microsoft.com/office/drawing/2014/main" id="{56A9E3F4-07D8-5044-A5BC-6417BA23F9F3}"/>
              </a:ext>
            </a:extLst>
          </p:cNvPr>
          <p:cNvSpPr txBox="1"/>
          <p:nvPr/>
        </p:nvSpPr>
        <p:spPr>
          <a:xfrm>
            <a:off x="778933" y="746780"/>
            <a:ext cx="6096000" cy="523220"/>
          </a:xfrm>
          <a:prstGeom prst="rect">
            <a:avLst/>
          </a:prstGeom>
          <a:noFill/>
        </p:spPr>
        <p:txBody>
          <a:bodyPr wrap="square">
            <a:spAutoFit/>
          </a:bodyPr>
          <a:lstStyle/>
          <a:p>
            <a:r>
              <a:rPr lang="en" sz="2800" dirty="0"/>
              <a:t>Fleet profile focus:</a:t>
            </a:r>
            <a:endParaRPr lang="en-US" dirty="0"/>
          </a:p>
        </p:txBody>
      </p:sp>
    </p:spTree>
    <p:extLst>
      <p:ext uri="{BB962C8B-B14F-4D97-AF65-F5344CB8AC3E}">
        <p14:creationId xmlns:p14="http://schemas.microsoft.com/office/powerpoint/2010/main" val="483877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F5A9F7-DCD7-23F2-326B-91FC96CB2084}"/>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19">
            <a:extLst>
              <a:ext uri="{FF2B5EF4-FFF2-40B4-BE49-F238E27FC236}">
                <a16:creationId xmlns:a16="http://schemas.microsoft.com/office/drawing/2014/main" id="{A926A64B-3BCB-44CC-892E-C791C324B7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2" name="Rectangle 2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 name="TextBox 8">
            <a:extLst>
              <a:ext uri="{FF2B5EF4-FFF2-40B4-BE49-F238E27FC236}">
                <a16:creationId xmlns:a16="http://schemas.microsoft.com/office/drawing/2014/main" id="{EF0E360A-426F-35C8-B062-4ECF790F0A84}"/>
              </a:ext>
            </a:extLst>
          </p:cNvPr>
          <p:cNvSpPr txBox="1"/>
          <p:nvPr/>
        </p:nvSpPr>
        <p:spPr>
          <a:xfrm>
            <a:off x="601255" y="702156"/>
            <a:ext cx="3409783" cy="1013800"/>
          </a:xfrm>
          <a:prstGeom prst="rect">
            <a:avLst/>
          </a:prstGeom>
        </p:spPr>
        <p:txBody>
          <a:bodyPr vert="horz" lIns="91440" tIns="45720" rIns="91440" bIns="45720" rtlCol="0" anchor="b">
            <a:normAutofit/>
          </a:bodyPr>
          <a:lstStyle/>
          <a:p>
            <a:pPr>
              <a:spcBef>
                <a:spcPct val="0"/>
              </a:spcBef>
              <a:spcAft>
                <a:spcPts val="600"/>
              </a:spcAft>
            </a:pPr>
            <a:r>
              <a:rPr lang="en-US" sz="2800" cap="all" dirty="0">
                <a:solidFill>
                  <a:schemeClr val="bg1"/>
                </a:solidFill>
                <a:latin typeface="+mj-lt"/>
                <a:ea typeface="+mj-ea"/>
                <a:cs typeface="+mj-cs"/>
              </a:rPr>
              <a:t>Fleet profile focus</a:t>
            </a:r>
          </a:p>
        </p:txBody>
      </p:sp>
      <p:sp>
        <p:nvSpPr>
          <p:cNvPr id="7" name="Google Shape;82;p17">
            <a:extLst>
              <a:ext uri="{FF2B5EF4-FFF2-40B4-BE49-F238E27FC236}">
                <a16:creationId xmlns:a16="http://schemas.microsoft.com/office/drawing/2014/main" id="{9DA4DDD7-10D4-7386-6359-7984D16A5090}"/>
              </a:ext>
            </a:extLst>
          </p:cNvPr>
          <p:cNvSpPr txBox="1">
            <a:spLocks/>
          </p:cNvSpPr>
          <p:nvPr/>
        </p:nvSpPr>
        <p:spPr>
          <a:xfrm>
            <a:off x="601255" y="1964168"/>
            <a:ext cx="3409782" cy="4036582"/>
          </a:xfrm>
          <a:prstGeom prst="rect">
            <a:avLst/>
          </a:prstGeom>
        </p:spPr>
        <p:txBody>
          <a:bodyPr spcFirstLastPara="1" vert="horz" lIns="91440" tIns="45720" rIns="91440" bIns="45720" rtlCol="0" anchor="ctr" anchorCtr="0">
            <a:norm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2400" kern="1200">
                <a:solidFill>
                  <a:schemeClr val="tx2"/>
                </a:solidFill>
                <a:latin typeface="Arial" panose="020B0604020202020204" pitchFamily="34" charset="0"/>
                <a:ea typeface="Verdana" panose="020B0604030504040204" pitchFamily="34" charset="0"/>
                <a:cs typeface="Arial" panose="020B0604020202020204" pitchFamily="34" charset="0"/>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000" kern="1200">
                <a:solidFill>
                  <a:schemeClr val="tx2"/>
                </a:solidFill>
                <a:latin typeface="Arial" panose="020B0604020202020204" pitchFamily="34" charset="0"/>
                <a:ea typeface="Verdana" panose="020B0604030504040204" pitchFamily="34" charset="0"/>
                <a:cs typeface="Arial" panose="020B0604020202020204" pitchFamily="34" charset="0"/>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Arial" panose="020B0604020202020204" pitchFamily="34" charset="0"/>
                <a:ea typeface="Verdana" panose="020B0604030504040204" pitchFamily="34" charset="0"/>
                <a:cs typeface="Arial" panose="020B0604020202020204" pitchFamily="34" charset="0"/>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457200" indent="-361950">
              <a:buFont typeface="Wingdings 2" panose="05020102010507070707" pitchFamily="18" charset="2"/>
              <a:buChar char=""/>
            </a:pPr>
            <a:r>
              <a:rPr lang="en-US" b="1" dirty="0">
                <a:solidFill>
                  <a:schemeClr val="bg1"/>
                </a:solidFill>
                <a:latin typeface="+mn-lt"/>
                <a:ea typeface="+mn-ea"/>
                <a:cs typeface="+mn-cs"/>
                <a:sym typeface="Calibri"/>
              </a:rPr>
              <a:t>Gulf of Alaska pelagic trawl</a:t>
            </a:r>
          </a:p>
          <a:p>
            <a:pPr marL="914400" lvl="1" indent="-349250"/>
            <a:r>
              <a:rPr lang="en-US" dirty="0">
                <a:solidFill>
                  <a:schemeClr val="bg1"/>
                </a:solidFill>
                <a:latin typeface="+mn-lt"/>
                <a:ea typeface="+mn-ea"/>
                <a:cs typeface="+mn-cs"/>
                <a:sym typeface="Calibri"/>
              </a:rPr>
              <a:t>Parallel fisheries:</a:t>
            </a:r>
          </a:p>
          <a:p>
            <a:pPr marL="1371600" lvl="2" indent="-349250"/>
            <a:r>
              <a:rPr lang="en-US" dirty="0">
                <a:solidFill>
                  <a:schemeClr val="bg1"/>
                </a:solidFill>
                <a:latin typeface="+mn-lt"/>
                <a:ea typeface="+mn-ea"/>
                <a:cs typeface="+mn-cs"/>
                <a:sym typeface="Calibri"/>
              </a:rPr>
              <a:t>GOA pollock fishery</a:t>
            </a:r>
          </a:p>
          <a:p>
            <a:pPr marL="914400" lvl="1" indent="-349250"/>
            <a:r>
              <a:rPr lang="en-US" dirty="0">
                <a:solidFill>
                  <a:schemeClr val="bg1"/>
                </a:solidFill>
                <a:latin typeface="+mn-lt"/>
                <a:ea typeface="+mn-ea"/>
                <a:cs typeface="+mn-cs"/>
                <a:sym typeface="Calibri"/>
              </a:rPr>
              <a:t>State fishery:</a:t>
            </a:r>
          </a:p>
          <a:p>
            <a:pPr marL="1371600" lvl="2" indent="-349250"/>
            <a:r>
              <a:rPr lang="en-US" dirty="0">
                <a:solidFill>
                  <a:schemeClr val="bg1"/>
                </a:solidFill>
                <a:latin typeface="+mn-lt"/>
                <a:ea typeface="+mn-ea"/>
                <a:cs typeface="+mn-cs"/>
                <a:sym typeface="Calibri"/>
              </a:rPr>
              <a:t>Prince William Sound pollock fishery</a:t>
            </a:r>
          </a:p>
          <a:p>
            <a:pPr>
              <a:buFont typeface="Wingdings 2" panose="05020102010507070707" pitchFamily="18" charset="2"/>
              <a:buChar char=""/>
            </a:pPr>
            <a:endParaRPr lang="en-US" dirty="0">
              <a:solidFill>
                <a:schemeClr val="bg1"/>
              </a:solidFill>
              <a:latin typeface="+mn-lt"/>
              <a:ea typeface="+mn-ea"/>
              <a:cs typeface="+mn-cs"/>
              <a:sym typeface="Calibri"/>
            </a:endParaRPr>
          </a:p>
        </p:txBody>
      </p:sp>
      <p:pic>
        <p:nvPicPr>
          <p:cNvPr id="3" name="Google Shape;89;p18">
            <a:extLst>
              <a:ext uri="{FF2B5EF4-FFF2-40B4-BE49-F238E27FC236}">
                <a16:creationId xmlns:a16="http://schemas.microsoft.com/office/drawing/2014/main" id="{36588831-EBFA-E83E-ADC5-E80379022430}"/>
              </a:ext>
            </a:extLst>
          </p:cNvPr>
          <p:cNvPicPr preferRelativeResize="0"/>
          <p:nvPr/>
        </p:nvPicPr>
        <p:blipFill rotWithShape="1">
          <a:blip r:embed="rId3"/>
          <a:srcRect t="34278" b="14123"/>
          <a:stretch/>
        </p:blipFill>
        <p:spPr>
          <a:xfrm>
            <a:off x="4656863" y="2014421"/>
            <a:ext cx="6953945" cy="2829157"/>
          </a:xfrm>
          <a:prstGeom prst="rect">
            <a:avLst/>
          </a:prstGeom>
          <a:noFill/>
        </p:spPr>
      </p:pic>
      <p:sp>
        <p:nvSpPr>
          <p:cNvPr id="4" name="Slide Number Placeholder 3">
            <a:extLst>
              <a:ext uri="{FF2B5EF4-FFF2-40B4-BE49-F238E27FC236}">
                <a16:creationId xmlns:a16="http://schemas.microsoft.com/office/drawing/2014/main" id="{B8BC16A2-32BF-239B-4272-CBE0E72E3CA9}"/>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defTabSz="914400">
              <a:spcAft>
                <a:spcPts val="600"/>
              </a:spcAft>
            </a:pPr>
            <a:fld id="{D57F1E4F-1CFF-5643-939E-217C01CDF565}" type="slidenum">
              <a:rPr lang="en-US" smtClean="0">
                <a:solidFill>
                  <a:schemeClr val="accent2"/>
                </a:solidFill>
                <a:latin typeface="+mn-lt"/>
                <a:cs typeface="+mn-cs"/>
              </a:rPr>
              <a:pPr defTabSz="914400">
                <a:spcAft>
                  <a:spcPts val="600"/>
                </a:spcAft>
              </a:pPr>
              <a:t>7</a:t>
            </a:fld>
            <a:endParaRPr lang="en-US">
              <a:solidFill>
                <a:schemeClr val="accent2"/>
              </a:solidFill>
              <a:latin typeface="+mn-lt"/>
              <a:cs typeface="+mn-cs"/>
            </a:endParaRPr>
          </a:p>
        </p:txBody>
      </p:sp>
    </p:spTree>
    <p:extLst>
      <p:ext uri="{BB962C8B-B14F-4D97-AF65-F5344CB8AC3E}">
        <p14:creationId xmlns:p14="http://schemas.microsoft.com/office/powerpoint/2010/main" val="1094425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5C9FF-D85F-D111-EDEF-CAAF046D150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7E66BAF-8972-5B54-243C-A9CBC4C5BEA6}"/>
              </a:ext>
            </a:extLst>
          </p:cNvPr>
          <p:cNvSpPr>
            <a:spLocks noGrp="1"/>
          </p:cNvSpPr>
          <p:nvPr>
            <p:ph type="sldNum" sz="quarter" idx="12"/>
          </p:nvPr>
        </p:nvSpPr>
        <p:spPr/>
        <p:txBody>
          <a:bodyPr/>
          <a:lstStyle/>
          <a:p>
            <a:fld id="{D57F1E4F-1CFF-5643-939E-217C01CDF565}" type="slidenum">
              <a:rPr lang="en-US" smtClean="0"/>
              <a:pPr/>
              <a:t>8</a:t>
            </a:fld>
            <a:endParaRPr lang="en-US" dirty="0"/>
          </a:p>
        </p:txBody>
      </p:sp>
      <p:pic>
        <p:nvPicPr>
          <p:cNvPr id="6" name="Google Shape;94;p19">
            <a:extLst>
              <a:ext uri="{FF2B5EF4-FFF2-40B4-BE49-F238E27FC236}">
                <a16:creationId xmlns:a16="http://schemas.microsoft.com/office/drawing/2014/main" id="{51DB25BE-7512-2604-A15A-4C385F1A9199}"/>
              </a:ext>
            </a:extLst>
          </p:cNvPr>
          <p:cNvPicPr preferRelativeResize="0"/>
          <p:nvPr/>
        </p:nvPicPr>
        <p:blipFill rotWithShape="1">
          <a:blip r:embed="rId3">
            <a:alphaModFix/>
          </a:blip>
          <a:srcRect r="17164"/>
          <a:stretch/>
        </p:blipFill>
        <p:spPr>
          <a:xfrm>
            <a:off x="384768" y="699911"/>
            <a:ext cx="7957721" cy="6028267"/>
          </a:xfrm>
          <a:prstGeom prst="rect">
            <a:avLst/>
          </a:prstGeom>
          <a:noFill/>
          <a:ln>
            <a:noFill/>
          </a:ln>
        </p:spPr>
      </p:pic>
      <p:sp>
        <p:nvSpPr>
          <p:cNvPr id="8" name="Google Shape;100;p19">
            <a:extLst>
              <a:ext uri="{FF2B5EF4-FFF2-40B4-BE49-F238E27FC236}">
                <a16:creationId xmlns:a16="http://schemas.microsoft.com/office/drawing/2014/main" id="{FCB5EC71-65A6-5921-401B-E4004EF76BC6}"/>
              </a:ext>
            </a:extLst>
          </p:cNvPr>
          <p:cNvSpPr txBox="1"/>
          <p:nvPr/>
        </p:nvSpPr>
        <p:spPr>
          <a:xfrm>
            <a:off x="936978" y="810593"/>
            <a:ext cx="6289692" cy="461635"/>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dirty="0">
                <a:solidFill>
                  <a:schemeClr val="dk1"/>
                </a:solidFill>
                <a:latin typeface="Calibri"/>
                <a:ea typeface="Calibri"/>
                <a:cs typeface="Calibri"/>
                <a:sym typeface="Calibri"/>
              </a:rPr>
              <a:t>GOA Pollock trawl catch, 2025 </a:t>
            </a:r>
            <a:endParaRPr b="1" dirty="0"/>
          </a:p>
        </p:txBody>
      </p:sp>
      <p:sp>
        <p:nvSpPr>
          <p:cNvPr id="9" name="Google Shape;97;p19">
            <a:extLst>
              <a:ext uri="{FF2B5EF4-FFF2-40B4-BE49-F238E27FC236}">
                <a16:creationId xmlns:a16="http://schemas.microsoft.com/office/drawing/2014/main" id="{CDDBCA4D-8F3F-5005-45DC-543333F305F5}"/>
              </a:ext>
            </a:extLst>
          </p:cNvPr>
          <p:cNvSpPr txBox="1">
            <a:spLocks/>
          </p:cNvSpPr>
          <p:nvPr/>
        </p:nvSpPr>
        <p:spPr>
          <a:xfrm>
            <a:off x="8623783" y="1688945"/>
            <a:ext cx="3098108" cy="3983400"/>
          </a:xfrm>
          <a:prstGeom prst="rect">
            <a:avLst/>
          </a:prstGeom>
        </p:spPr>
        <p:txBody>
          <a:bodyPr spcFirstLastPara="1" wrap="square" lIns="91425" tIns="91425" rIns="91425" bIns="91425" anchor="t" anchorCtr="0">
            <a:norm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2400" kern="1200">
                <a:solidFill>
                  <a:schemeClr val="tx2"/>
                </a:solidFill>
                <a:latin typeface="Arial" panose="020B0604020202020204" pitchFamily="34" charset="0"/>
                <a:ea typeface="Verdana" panose="020B0604030504040204" pitchFamily="34" charset="0"/>
                <a:cs typeface="Arial" panose="020B0604020202020204" pitchFamily="34" charset="0"/>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000" kern="1200">
                <a:solidFill>
                  <a:schemeClr val="tx2"/>
                </a:solidFill>
                <a:latin typeface="Arial" panose="020B0604020202020204" pitchFamily="34" charset="0"/>
                <a:ea typeface="Verdana" panose="020B0604030504040204" pitchFamily="34" charset="0"/>
                <a:cs typeface="Arial" panose="020B0604020202020204" pitchFamily="34" charset="0"/>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Arial" panose="020B0604020202020204" pitchFamily="34" charset="0"/>
                <a:ea typeface="Verdana" panose="020B0604030504040204" pitchFamily="34" charset="0"/>
                <a:cs typeface="Arial" panose="020B0604020202020204" pitchFamily="34" charset="0"/>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lnSpc>
                <a:spcPct val="95000"/>
              </a:lnSpc>
              <a:spcBef>
                <a:spcPts val="0"/>
              </a:spcBef>
              <a:spcAft>
                <a:spcPts val="0"/>
              </a:spcAft>
            </a:pPr>
            <a:r>
              <a:rPr lang="en-US" sz="1700" b="1" dirty="0">
                <a:solidFill>
                  <a:schemeClr val="dk1"/>
                </a:solidFill>
                <a:latin typeface="Calibri"/>
                <a:ea typeface="Calibri"/>
                <a:cs typeface="Calibri"/>
                <a:sym typeface="Calibri"/>
              </a:rPr>
              <a:t>All vessels</a:t>
            </a:r>
            <a:r>
              <a:rPr lang="en-US" sz="1700" dirty="0">
                <a:solidFill>
                  <a:schemeClr val="dk1"/>
                </a:solidFill>
                <a:latin typeface="Calibri"/>
                <a:ea typeface="Calibri"/>
                <a:cs typeface="Calibri"/>
                <a:sym typeface="Calibri"/>
              </a:rPr>
              <a:t> fishing with pelagic trawl gear in State waters also participate in Federally managed trawl fisheries.</a:t>
            </a:r>
          </a:p>
          <a:p>
            <a:pPr>
              <a:lnSpc>
                <a:spcPct val="95000"/>
              </a:lnSpc>
              <a:spcBef>
                <a:spcPts val="0"/>
              </a:spcBef>
              <a:spcAft>
                <a:spcPts val="0"/>
              </a:spcAft>
            </a:pPr>
            <a:endParaRPr lang="en-US" sz="1700" dirty="0">
              <a:solidFill>
                <a:schemeClr val="dk1"/>
              </a:solidFill>
              <a:latin typeface="Calibri"/>
              <a:ea typeface="Calibri"/>
              <a:cs typeface="Calibri"/>
              <a:sym typeface="Calibri"/>
            </a:endParaRPr>
          </a:p>
          <a:p>
            <a:pPr>
              <a:lnSpc>
                <a:spcPct val="95000"/>
              </a:lnSpc>
              <a:spcBef>
                <a:spcPts val="0"/>
              </a:spcBef>
              <a:spcAft>
                <a:spcPts val="0"/>
              </a:spcAft>
            </a:pPr>
            <a:r>
              <a:rPr lang="en-US" sz="1700" dirty="0">
                <a:solidFill>
                  <a:schemeClr val="dk1"/>
                </a:solidFill>
                <a:latin typeface="Calibri"/>
                <a:ea typeface="Calibri"/>
                <a:cs typeface="Calibri"/>
                <a:sym typeface="Calibri"/>
              </a:rPr>
              <a:t>State waters that have had pelagic trawl harvest </a:t>
            </a:r>
            <a:r>
              <a:rPr lang="en-US" sz="1700" i="1" dirty="0">
                <a:solidFill>
                  <a:schemeClr val="dk1"/>
                </a:solidFill>
                <a:latin typeface="Calibri"/>
                <a:ea typeface="Calibri"/>
                <a:cs typeface="Calibri"/>
                <a:sym typeface="Calibri"/>
              </a:rPr>
              <a:t>primarily</a:t>
            </a:r>
            <a:r>
              <a:rPr lang="en-US" sz="1700" dirty="0">
                <a:solidFill>
                  <a:schemeClr val="dk1"/>
                </a:solidFill>
                <a:latin typeface="Calibri"/>
                <a:ea typeface="Calibri"/>
                <a:cs typeface="Calibri"/>
                <a:sym typeface="Calibri"/>
              </a:rPr>
              <a:t> includes: </a:t>
            </a:r>
          </a:p>
          <a:p>
            <a:pPr marL="457200" indent="-317500">
              <a:lnSpc>
                <a:spcPct val="95000"/>
              </a:lnSpc>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the State PWS pollock fishery, </a:t>
            </a:r>
          </a:p>
          <a:p>
            <a:pPr marL="457200" indent="-317500">
              <a:lnSpc>
                <a:spcPct val="95000"/>
              </a:lnSpc>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pollock fishing in areas of the Western GOA and</a:t>
            </a:r>
          </a:p>
          <a:p>
            <a:pPr marL="457200" indent="-317500">
              <a:lnSpc>
                <a:spcPct val="95000"/>
              </a:lnSpc>
              <a:spcBef>
                <a:spcPts val="0"/>
              </a:spcBef>
              <a:spcAft>
                <a:spcPts val="0"/>
              </a:spcAft>
              <a:buClr>
                <a:schemeClr val="dk1"/>
              </a:buClr>
              <a:buSzPts val="1400"/>
              <a:buFont typeface="Calibri"/>
              <a:buChar char="●"/>
            </a:pPr>
            <a:r>
              <a:rPr lang="en-US" sz="1400" dirty="0">
                <a:solidFill>
                  <a:schemeClr val="dk1"/>
                </a:solidFill>
                <a:latin typeface="Calibri"/>
                <a:ea typeface="Calibri"/>
                <a:cs typeface="Calibri"/>
                <a:sym typeface="Calibri"/>
              </a:rPr>
              <a:t>pollock fishing in some areas around Kodiak Island</a:t>
            </a:r>
            <a:endParaRPr lang="en-US" sz="1700" dirty="0">
              <a:solidFill>
                <a:schemeClr val="dk1"/>
              </a:solidFill>
              <a:latin typeface="Calibri"/>
              <a:ea typeface="Calibri"/>
              <a:cs typeface="Calibri"/>
              <a:sym typeface="Calibri"/>
            </a:endParaRPr>
          </a:p>
        </p:txBody>
      </p:sp>
      <p:sp>
        <p:nvSpPr>
          <p:cNvPr id="11" name="Google Shape;96;p19">
            <a:extLst>
              <a:ext uri="{FF2B5EF4-FFF2-40B4-BE49-F238E27FC236}">
                <a16:creationId xmlns:a16="http://schemas.microsoft.com/office/drawing/2014/main" id="{D88C21DB-2589-C93F-77AC-2A0661BDE43A}"/>
              </a:ext>
            </a:extLst>
          </p:cNvPr>
          <p:cNvSpPr/>
          <p:nvPr/>
        </p:nvSpPr>
        <p:spPr>
          <a:xfrm>
            <a:off x="5655734" y="2666126"/>
            <a:ext cx="1203411" cy="1014519"/>
          </a:xfrm>
          <a:prstGeom prst="ellipse">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 name="Google Shape;98;p19">
            <a:extLst>
              <a:ext uri="{FF2B5EF4-FFF2-40B4-BE49-F238E27FC236}">
                <a16:creationId xmlns:a16="http://schemas.microsoft.com/office/drawing/2014/main" id="{37D0A0BB-48FA-F286-C4AF-09F6C250987A}"/>
              </a:ext>
            </a:extLst>
          </p:cNvPr>
          <p:cNvSpPr/>
          <p:nvPr/>
        </p:nvSpPr>
        <p:spPr>
          <a:xfrm>
            <a:off x="7525808" y="1398792"/>
            <a:ext cx="390900" cy="421500"/>
          </a:xfrm>
          <a:prstGeom prst="ellipse">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 name="Google Shape;95;p19">
            <a:extLst>
              <a:ext uri="{FF2B5EF4-FFF2-40B4-BE49-F238E27FC236}">
                <a16:creationId xmlns:a16="http://schemas.microsoft.com/office/drawing/2014/main" id="{80B86275-B75B-A548-60CD-415A116577F8}"/>
              </a:ext>
            </a:extLst>
          </p:cNvPr>
          <p:cNvSpPr/>
          <p:nvPr/>
        </p:nvSpPr>
        <p:spPr>
          <a:xfrm rot="-1173963">
            <a:off x="4295750" y="4025487"/>
            <a:ext cx="355636" cy="242909"/>
          </a:xfrm>
          <a:prstGeom prst="ellipse">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 name="Google Shape;99;p19">
            <a:extLst>
              <a:ext uri="{FF2B5EF4-FFF2-40B4-BE49-F238E27FC236}">
                <a16:creationId xmlns:a16="http://schemas.microsoft.com/office/drawing/2014/main" id="{A3E653E3-E62E-8FE6-E23B-FB6BB6E8D500}"/>
              </a:ext>
            </a:extLst>
          </p:cNvPr>
          <p:cNvSpPr txBox="1"/>
          <p:nvPr/>
        </p:nvSpPr>
        <p:spPr>
          <a:xfrm>
            <a:off x="1612210" y="6047407"/>
            <a:ext cx="5969700" cy="4770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dirty="0">
                <a:solidFill>
                  <a:schemeClr val="dk1"/>
                </a:solidFill>
                <a:latin typeface="Calibri"/>
                <a:ea typeface="Calibri"/>
                <a:cs typeface="Calibri"/>
                <a:sym typeface="Calibri"/>
              </a:rPr>
              <a:t>Source: NMFS Inseason management</a:t>
            </a:r>
            <a:r>
              <a:rPr lang="en" sz="1900" dirty="0">
                <a:solidFill>
                  <a:schemeClr val="dk1"/>
                </a:solidFill>
                <a:latin typeface="Calibri"/>
                <a:ea typeface="Calibri"/>
                <a:cs typeface="Calibri"/>
                <a:sym typeface="Calibri"/>
              </a:rPr>
              <a:t> </a:t>
            </a:r>
            <a:endParaRPr dirty="0"/>
          </a:p>
        </p:txBody>
      </p:sp>
    </p:spTree>
    <p:extLst>
      <p:ext uri="{BB962C8B-B14F-4D97-AF65-F5344CB8AC3E}">
        <p14:creationId xmlns:p14="http://schemas.microsoft.com/office/powerpoint/2010/main" val="4173637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50719-D4FE-220F-B1AA-E5076EBF49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D99D0C-9958-0D45-1A3E-B2D8B1D626FA}"/>
              </a:ext>
            </a:extLst>
          </p:cNvPr>
          <p:cNvSpPr>
            <a:spLocks noGrp="1"/>
          </p:cNvSpPr>
          <p:nvPr>
            <p:ph type="title"/>
          </p:nvPr>
        </p:nvSpPr>
        <p:spPr/>
        <p:txBody>
          <a:bodyPr/>
          <a:lstStyle/>
          <a:p>
            <a:r>
              <a:rPr lang="en" dirty="0"/>
              <a:t>Monitoring requirements for GOA pollock fleet</a:t>
            </a:r>
            <a:endParaRPr lang="en-US" dirty="0"/>
          </a:p>
        </p:txBody>
      </p:sp>
      <p:sp>
        <p:nvSpPr>
          <p:cNvPr id="4" name="Slide Number Placeholder 3">
            <a:extLst>
              <a:ext uri="{FF2B5EF4-FFF2-40B4-BE49-F238E27FC236}">
                <a16:creationId xmlns:a16="http://schemas.microsoft.com/office/drawing/2014/main" id="{34023B0A-B890-5737-15B9-7007D14935D6}"/>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
        <p:nvSpPr>
          <p:cNvPr id="7" name="Google Shape;106;p20">
            <a:extLst>
              <a:ext uri="{FF2B5EF4-FFF2-40B4-BE49-F238E27FC236}">
                <a16:creationId xmlns:a16="http://schemas.microsoft.com/office/drawing/2014/main" id="{AE3FBE81-94CB-8E85-0F1A-1D9581E77114}"/>
              </a:ext>
            </a:extLst>
          </p:cNvPr>
          <p:cNvSpPr txBox="1">
            <a:spLocks/>
          </p:cNvSpPr>
          <p:nvPr/>
        </p:nvSpPr>
        <p:spPr>
          <a:xfrm>
            <a:off x="345566" y="2127846"/>
            <a:ext cx="6834167" cy="4577754"/>
          </a:xfrm>
          <a:prstGeom prst="rect">
            <a:avLst/>
          </a:prstGeom>
        </p:spPr>
        <p:txBody>
          <a:bodyPr spcFirstLastPara="1" vert="horz" wrap="square" lIns="91425" tIns="91425" rIns="91425" bIns="91425" rtlCol="0" anchor="t" anchorCtr="0">
            <a:normAutofit fontScale="92500"/>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2400" kern="1200">
                <a:solidFill>
                  <a:schemeClr val="tx2"/>
                </a:solidFill>
                <a:latin typeface="Arial" panose="020B0604020202020204" pitchFamily="34" charset="0"/>
                <a:ea typeface="Verdana" panose="020B0604030504040204" pitchFamily="34" charset="0"/>
                <a:cs typeface="Arial" panose="020B0604020202020204" pitchFamily="34" charset="0"/>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000" kern="1200">
                <a:solidFill>
                  <a:schemeClr val="tx2"/>
                </a:solidFill>
                <a:latin typeface="Arial" panose="020B0604020202020204" pitchFamily="34" charset="0"/>
                <a:ea typeface="Verdana" panose="020B0604030504040204" pitchFamily="34" charset="0"/>
                <a:cs typeface="Arial" panose="020B0604020202020204" pitchFamily="34" charset="0"/>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Arial" panose="020B0604020202020204" pitchFamily="34" charset="0"/>
                <a:ea typeface="Verdana" panose="020B0604030504040204" pitchFamily="34" charset="0"/>
                <a:cs typeface="Arial" panose="020B0604020202020204" pitchFamily="34" charset="0"/>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spcBef>
                <a:spcPts val="0"/>
              </a:spcBef>
              <a:spcAft>
                <a:spcPts val="0"/>
              </a:spcAft>
            </a:pPr>
            <a:r>
              <a:rPr lang="en-US" b="1" dirty="0">
                <a:solidFill>
                  <a:schemeClr val="dk1"/>
                </a:solidFill>
                <a:latin typeface="Calibri" panose="020F0502020204030204" pitchFamily="34" charset="0"/>
                <a:ea typeface="Calibri" panose="020F0502020204030204" pitchFamily="34" charset="0"/>
                <a:cs typeface="Calibri" panose="020F0502020204030204" pitchFamily="34" charset="0"/>
              </a:rPr>
              <a:t>Gulf of Alaska pollock fisheries:</a:t>
            </a:r>
            <a:r>
              <a:rPr lang="en-US" dirty="0">
                <a:solidFill>
                  <a:schemeClr val="dk1"/>
                </a:solidFill>
                <a:latin typeface="Calibri" panose="020F0502020204030204" pitchFamily="34" charset="0"/>
                <a:ea typeface="Calibri" panose="020F0502020204030204" pitchFamily="34" charset="0"/>
                <a:cs typeface="Calibri" panose="020F0502020204030204" pitchFamily="34" charset="0"/>
              </a:rPr>
              <a:t> </a:t>
            </a:r>
            <a:r>
              <a:rPr lang="en-US" b="1" dirty="0">
                <a:solidFill>
                  <a:schemeClr val="dk1"/>
                </a:solidFill>
                <a:latin typeface="Calibri" panose="020F0502020204030204" pitchFamily="34" charset="0"/>
                <a:ea typeface="Calibri" panose="020F0502020204030204" pitchFamily="34" charset="0"/>
                <a:cs typeface="Calibri" panose="020F0502020204030204" pitchFamily="34" charset="0"/>
              </a:rPr>
              <a:t>100% Electronic Monitoring (EM) + 100% salmon accounting at processing plant </a:t>
            </a:r>
            <a:r>
              <a:rPr lang="en-US" dirty="0">
                <a:solidFill>
                  <a:schemeClr val="dk1"/>
                </a:solidFill>
                <a:latin typeface="Calibri" panose="020F0502020204030204" pitchFamily="34" charset="0"/>
                <a:ea typeface="Calibri" panose="020F0502020204030204" pitchFamily="34" charset="0"/>
                <a:cs typeface="Calibri" panose="020F0502020204030204" pitchFamily="34" charset="0"/>
              </a:rPr>
              <a:t>(via human observers, who also take salmon genetic samples and biological samples on other fish). If a vessel does not opt into EM program, it must take human observer instead on selected trips.</a:t>
            </a:r>
          </a:p>
          <a:p>
            <a:pPr>
              <a:spcBef>
                <a:spcPts val="0"/>
              </a:spcBef>
              <a:spcAft>
                <a:spcPts val="0"/>
              </a:spcAft>
            </a:pPr>
            <a:r>
              <a:rPr lang="en-US" dirty="0">
                <a:solidFill>
                  <a:schemeClr val="dk1"/>
                </a:solidFill>
                <a:latin typeface="Calibri" panose="020F0502020204030204" pitchFamily="34" charset="0"/>
                <a:ea typeface="Calibri" panose="020F0502020204030204" pitchFamily="34" charset="0"/>
                <a:cs typeface="Calibri" panose="020F0502020204030204" pitchFamily="34" charset="0"/>
              </a:rPr>
              <a:t> </a:t>
            </a:r>
          </a:p>
          <a:p>
            <a:pPr marL="342900" indent="-342900">
              <a:spcBef>
                <a:spcPts val="0"/>
              </a:spcBef>
              <a:spcAft>
                <a:spcPts val="0"/>
              </a:spcAft>
              <a:buFont typeface="Arial" panose="020B0604020202020204" pitchFamily="34" charset="0"/>
              <a:buChar char="•"/>
            </a:pPr>
            <a:r>
              <a:rPr lang="en-US" dirty="0">
                <a:solidFill>
                  <a:schemeClr val="dk1"/>
                </a:solidFill>
                <a:latin typeface="Calibri" panose="020F0502020204030204" pitchFamily="34" charset="0"/>
                <a:ea typeface="Calibri" panose="020F0502020204030204" pitchFamily="34" charset="0"/>
                <a:cs typeface="Calibri" panose="020F0502020204030204" pitchFamily="34" charset="0"/>
              </a:rPr>
              <a:t>Of the 45 Gulf catcher vessels, only one is not in EM program.   </a:t>
            </a:r>
          </a:p>
          <a:p>
            <a:pPr>
              <a:spcBef>
                <a:spcPts val="1200"/>
              </a:spcBef>
              <a:spcAft>
                <a:spcPts val="0"/>
              </a:spcAft>
              <a:buClr>
                <a:schemeClr val="dk1"/>
              </a:buClr>
              <a:buSzPts val="1100"/>
              <a:buFont typeface="Arial"/>
              <a:buNone/>
            </a:pPr>
            <a:r>
              <a:rPr lang="en-US" b="1" dirty="0">
                <a:solidFill>
                  <a:schemeClr val="dk1"/>
                </a:solidFill>
                <a:latin typeface="Calibri" panose="020F0502020204030204" pitchFamily="34" charset="0"/>
                <a:ea typeface="Calibri" panose="020F0502020204030204" pitchFamily="34" charset="0"/>
                <a:cs typeface="Calibri" panose="020F0502020204030204" pitchFamily="34" charset="0"/>
              </a:rPr>
              <a:t>These vessels have the same monitoring requirements in state or federal waters during the federal/parallel Gulf fisheries. </a:t>
            </a:r>
          </a:p>
          <a:p>
            <a:pPr>
              <a:spcBef>
                <a:spcPts val="1200"/>
              </a:spcBef>
              <a:spcAft>
                <a:spcPts val="1200"/>
              </a:spcAft>
            </a:pPr>
            <a:endParaRPr lang="en-US" sz="1600" dirty="0">
              <a:solidFill>
                <a:schemeClr val="dk1"/>
              </a:solidFill>
            </a:endParaRPr>
          </a:p>
        </p:txBody>
      </p:sp>
      <p:pic>
        <p:nvPicPr>
          <p:cNvPr id="11" name="Google Shape;127;p23" title="DSC_0166.jpg">
            <a:extLst>
              <a:ext uri="{FF2B5EF4-FFF2-40B4-BE49-F238E27FC236}">
                <a16:creationId xmlns:a16="http://schemas.microsoft.com/office/drawing/2014/main" id="{78E9339F-4DE2-7B21-FB30-8761BC7BB39F}"/>
              </a:ext>
            </a:extLst>
          </p:cNvPr>
          <p:cNvPicPr preferRelativeResize="0"/>
          <p:nvPr/>
        </p:nvPicPr>
        <p:blipFill>
          <a:blip r:embed="rId3">
            <a:alphaModFix/>
          </a:blip>
          <a:stretch>
            <a:fillRect/>
          </a:stretch>
        </p:blipFill>
        <p:spPr>
          <a:xfrm>
            <a:off x="7523442" y="2464110"/>
            <a:ext cx="4087366" cy="2773933"/>
          </a:xfrm>
          <a:prstGeom prst="rect">
            <a:avLst/>
          </a:prstGeom>
          <a:noFill/>
          <a:ln>
            <a:noFill/>
          </a:ln>
        </p:spPr>
      </p:pic>
    </p:spTree>
    <p:extLst>
      <p:ext uri="{BB962C8B-B14F-4D97-AF65-F5344CB8AC3E}">
        <p14:creationId xmlns:p14="http://schemas.microsoft.com/office/powerpoint/2010/main" val="3597664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20237-32BD-70D0-AE56-4C050E4F4F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F8A583-53AD-880F-4469-165D4207619A}"/>
              </a:ext>
            </a:extLst>
          </p:cNvPr>
          <p:cNvSpPr>
            <a:spLocks noGrp="1"/>
          </p:cNvSpPr>
          <p:nvPr>
            <p:ph type="title"/>
          </p:nvPr>
        </p:nvSpPr>
        <p:spPr/>
        <p:txBody>
          <a:bodyPr/>
          <a:lstStyle/>
          <a:p>
            <a:r>
              <a:rPr lang="en" dirty="0"/>
              <a:t>Overall Monitoring in the North Pacific federal fisheries</a:t>
            </a:r>
            <a:endParaRPr lang="en-US" dirty="0"/>
          </a:p>
        </p:txBody>
      </p:sp>
      <p:sp>
        <p:nvSpPr>
          <p:cNvPr id="4" name="Slide Number Placeholder 3">
            <a:extLst>
              <a:ext uri="{FF2B5EF4-FFF2-40B4-BE49-F238E27FC236}">
                <a16:creationId xmlns:a16="http://schemas.microsoft.com/office/drawing/2014/main" id="{20EF4ABB-3EFA-5F60-88C6-C4E0505F8A6D}"/>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
        <p:nvSpPr>
          <p:cNvPr id="7" name="Google Shape;112;p21">
            <a:extLst>
              <a:ext uri="{FF2B5EF4-FFF2-40B4-BE49-F238E27FC236}">
                <a16:creationId xmlns:a16="http://schemas.microsoft.com/office/drawing/2014/main" id="{8876FF02-B559-F7DA-380F-E85A5D2C6E9D}"/>
              </a:ext>
            </a:extLst>
          </p:cNvPr>
          <p:cNvSpPr txBox="1">
            <a:spLocks/>
          </p:cNvSpPr>
          <p:nvPr/>
        </p:nvSpPr>
        <p:spPr>
          <a:xfrm>
            <a:off x="492323" y="2037853"/>
            <a:ext cx="8520600" cy="3416400"/>
          </a:xfrm>
          <a:prstGeom prst="rect">
            <a:avLst/>
          </a:prstGeom>
        </p:spPr>
        <p:txBody>
          <a:bodyPr spcFirstLastPara="1" vert="horz" wrap="square" lIns="91425" tIns="91425" rIns="91425" bIns="91425" rtlCol="0" anchor="t" anchorCtr="0">
            <a:norm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2400" kern="1200">
                <a:solidFill>
                  <a:schemeClr val="tx2"/>
                </a:solidFill>
                <a:latin typeface="Arial" panose="020B0604020202020204" pitchFamily="34" charset="0"/>
                <a:ea typeface="Verdana" panose="020B0604030504040204" pitchFamily="34" charset="0"/>
                <a:cs typeface="Arial" panose="020B0604020202020204" pitchFamily="34" charset="0"/>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000" kern="1200">
                <a:solidFill>
                  <a:schemeClr val="tx2"/>
                </a:solidFill>
                <a:latin typeface="Arial" panose="020B0604020202020204" pitchFamily="34" charset="0"/>
                <a:ea typeface="Verdana" panose="020B0604030504040204" pitchFamily="34" charset="0"/>
                <a:cs typeface="Arial" panose="020B0604020202020204" pitchFamily="34" charset="0"/>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Arial" panose="020B0604020202020204" pitchFamily="34" charset="0"/>
                <a:ea typeface="Verdana" panose="020B0604030504040204" pitchFamily="34" charset="0"/>
                <a:cs typeface="Arial" panose="020B0604020202020204" pitchFamily="34" charset="0"/>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spcBef>
                <a:spcPts val="0"/>
              </a:spcBef>
              <a:spcAft>
                <a:spcPts val="0"/>
              </a:spcAft>
            </a:pPr>
            <a:r>
              <a:rPr lang="en-US" sz="2300" dirty="0"/>
              <a:t>Percent of catch monitored by area and gear-type (all fisheries): </a:t>
            </a:r>
          </a:p>
          <a:p>
            <a:pPr>
              <a:spcBef>
                <a:spcPts val="1200"/>
              </a:spcBef>
              <a:spcAft>
                <a:spcPts val="0"/>
              </a:spcAft>
            </a:pPr>
            <a:r>
              <a:rPr lang="en-US" sz="2300" dirty="0"/>
              <a:t>					</a:t>
            </a:r>
            <a:r>
              <a:rPr lang="en-US" sz="2300" u="sng" dirty="0"/>
              <a:t>Trawl			Fixed gear</a:t>
            </a:r>
          </a:p>
          <a:p>
            <a:pPr>
              <a:spcBef>
                <a:spcPts val="1200"/>
              </a:spcBef>
              <a:spcAft>
                <a:spcPts val="0"/>
              </a:spcAft>
            </a:pPr>
            <a:r>
              <a:rPr lang="en-US" sz="2300" dirty="0"/>
              <a:t>BSAI				100%			89%</a:t>
            </a:r>
          </a:p>
          <a:p>
            <a:pPr>
              <a:spcBef>
                <a:spcPts val="1200"/>
              </a:spcBef>
              <a:spcAft>
                <a:spcPts val="1200"/>
              </a:spcAft>
            </a:pPr>
            <a:r>
              <a:rPr lang="en-US" sz="2300" dirty="0"/>
              <a:t>Gulf of Alaska		86%			14%</a:t>
            </a:r>
            <a:endParaRPr lang="en-US" dirty="0"/>
          </a:p>
        </p:txBody>
      </p:sp>
      <p:pic>
        <p:nvPicPr>
          <p:cNvPr id="9" name="Google Shape;114;p21" title="DSC_0077.jpg">
            <a:extLst>
              <a:ext uri="{FF2B5EF4-FFF2-40B4-BE49-F238E27FC236}">
                <a16:creationId xmlns:a16="http://schemas.microsoft.com/office/drawing/2014/main" id="{FB992B12-77E5-8A27-BD37-B2EE2B3F1432}"/>
              </a:ext>
            </a:extLst>
          </p:cNvPr>
          <p:cNvPicPr preferRelativeResize="0"/>
          <p:nvPr/>
        </p:nvPicPr>
        <p:blipFill>
          <a:blip r:embed="rId3">
            <a:alphaModFix/>
          </a:blip>
          <a:stretch>
            <a:fillRect/>
          </a:stretch>
        </p:blipFill>
        <p:spPr>
          <a:xfrm>
            <a:off x="6356289" y="3104324"/>
            <a:ext cx="4607453" cy="3034375"/>
          </a:xfrm>
          <a:prstGeom prst="rect">
            <a:avLst/>
          </a:prstGeom>
          <a:noFill/>
          <a:ln>
            <a:noFill/>
          </a:ln>
        </p:spPr>
      </p:pic>
    </p:spTree>
    <p:extLst>
      <p:ext uri="{BB962C8B-B14F-4D97-AF65-F5344CB8AC3E}">
        <p14:creationId xmlns:p14="http://schemas.microsoft.com/office/powerpoint/2010/main" val="2941028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77B02-E6DE-732D-6019-50445A3583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C60A3A-850E-47C4-94F6-D0C3115C22D1}"/>
              </a:ext>
            </a:extLst>
          </p:cNvPr>
          <p:cNvSpPr>
            <a:spLocks noGrp="1"/>
          </p:cNvSpPr>
          <p:nvPr>
            <p:ph type="title"/>
          </p:nvPr>
        </p:nvSpPr>
        <p:spPr/>
        <p:txBody>
          <a:bodyPr/>
          <a:lstStyle/>
          <a:p>
            <a:r>
              <a:rPr lang="en" b="1" dirty="0"/>
              <a:t>Fleet profiles</a:t>
            </a:r>
            <a:r>
              <a:rPr lang="en" dirty="0"/>
              <a:t> GOA pelagic trawl </a:t>
            </a:r>
            <a:endParaRPr lang="en-US" dirty="0"/>
          </a:p>
        </p:txBody>
      </p:sp>
      <p:sp>
        <p:nvSpPr>
          <p:cNvPr id="4" name="Slide Number Placeholder 3">
            <a:extLst>
              <a:ext uri="{FF2B5EF4-FFF2-40B4-BE49-F238E27FC236}">
                <a16:creationId xmlns:a16="http://schemas.microsoft.com/office/drawing/2014/main" id="{03098A9E-26E4-F8EE-4D28-E7584FE64A57}"/>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
        <p:nvSpPr>
          <p:cNvPr id="5" name="TextBox 4">
            <a:extLst>
              <a:ext uri="{FF2B5EF4-FFF2-40B4-BE49-F238E27FC236}">
                <a16:creationId xmlns:a16="http://schemas.microsoft.com/office/drawing/2014/main" id="{9DB113B2-0C07-9E19-A2F3-CD304E5C3112}"/>
              </a:ext>
            </a:extLst>
          </p:cNvPr>
          <p:cNvSpPr txBox="1"/>
          <p:nvPr/>
        </p:nvSpPr>
        <p:spPr>
          <a:xfrm>
            <a:off x="982134" y="2064969"/>
            <a:ext cx="9889066" cy="4256293"/>
          </a:xfrm>
          <a:prstGeom prst="rect">
            <a:avLst/>
          </a:prstGeom>
          <a:noFill/>
        </p:spPr>
        <p:txBody>
          <a:bodyPr wrap="square">
            <a:spAutoFit/>
          </a:bodyPr>
          <a:lstStyle/>
          <a:p>
            <a:pPr marL="0" lvl="0" indent="0" algn="l" rtl="0">
              <a:spcBef>
                <a:spcPts val="0"/>
              </a:spcBef>
              <a:spcAft>
                <a:spcPts val="0"/>
              </a:spcAft>
              <a:buNone/>
            </a:pPr>
            <a:r>
              <a:rPr lang="en-US" sz="1800" b="1" dirty="0">
                <a:solidFill>
                  <a:schemeClr val="dk1"/>
                </a:solidFill>
                <a:latin typeface="Calibri"/>
                <a:ea typeface="Calibri"/>
                <a:cs typeface="Calibri"/>
                <a:sym typeface="Calibri"/>
              </a:rPr>
              <a:t>Parallel (State) waters</a:t>
            </a:r>
            <a:r>
              <a:rPr lang="en-US" sz="1800" dirty="0">
                <a:solidFill>
                  <a:schemeClr val="dk1"/>
                </a:solidFill>
                <a:latin typeface="Calibri"/>
                <a:ea typeface="Calibri"/>
                <a:cs typeface="Calibri"/>
                <a:sym typeface="Calibri"/>
              </a:rPr>
              <a:t>: Vessels fishing for pollock in Central and Western GOA. </a:t>
            </a:r>
            <a:r>
              <a:rPr lang="en-US" sz="1800" b="1" dirty="0">
                <a:solidFill>
                  <a:schemeClr val="dk1"/>
                </a:solidFill>
                <a:latin typeface="Calibri"/>
                <a:ea typeface="Calibri"/>
                <a:cs typeface="Calibri"/>
                <a:sym typeface="Calibri"/>
              </a:rPr>
              <a:t>These vessels are fishing off a federal TAC but go back and forth between Federal and State waters. </a:t>
            </a:r>
            <a:r>
              <a:rPr lang="en-US" sz="1800" dirty="0">
                <a:solidFill>
                  <a:schemeClr val="dk1"/>
                </a:solidFill>
                <a:latin typeface="Calibri"/>
                <a:ea typeface="Calibri"/>
                <a:cs typeface="Calibri"/>
                <a:sym typeface="Calibri"/>
              </a:rPr>
              <a:t>The state retains jurisdiction over State waters but typically mirrors Federal rules.</a:t>
            </a:r>
            <a:endParaRPr lang="en-US" sz="1800" dirty="0">
              <a:solidFill>
                <a:srgbClr val="FF0000"/>
              </a:solidFill>
              <a:latin typeface="Calibri"/>
              <a:ea typeface="Calibri"/>
              <a:cs typeface="Calibri"/>
              <a:sym typeface="Calibri"/>
            </a:endParaRPr>
          </a:p>
          <a:p>
            <a:pPr marL="0" lvl="0" indent="0" algn="l" rtl="0">
              <a:lnSpc>
                <a:spcPct val="85000"/>
              </a:lnSpc>
              <a:spcBef>
                <a:spcPts val="1200"/>
              </a:spcBef>
              <a:spcAft>
                <a:spcPts val="0"/>
              </a:spcAft>
              <a:buNone/>
            </a:pPr>
            <a:r>
              <a:rPr lang="en-US" sz="1800" dirty="0">
                <a:solidFill>
                  <a:schemeClr val="dk1"/>
                </a:solidFill>
                <a:latin typeface="Calibri"/>
                <a:ea typeface="Calibri"/>
                <a:cs typeface="Calibri"/>
                <a:sym typeface="Calibri"/>
              </a:rPr>
              <a:t>In 2025, 33 catcher vessels fished in GOA parallel (State) waters</a:t>
            </a:r>
            <a:r>
              <a:rPr lang="en-US" sz="1800" dirty="0">
                <a:solidFill>
                  <a:srgbClr val="FF0000"/>
                </a:solidFill>
                <a:latin typeface="Calibri"/>
                <a:ea typeface="Calibri"/>
                <a:cs typeface="Calibri"/>
                <a:sym typeface="Calibri"/>
              </a:rPr>
              <a:t> </a:t>
            </a:r>
            <a:r>
              <a:rPr lang="en-US" sz="1800" dirty="0">
                <a:solidFill>
                  <a:schemeClr val="dk1"/>
                </a:solidFill>
                <a:latin typeface="Calibri"/>
                <a:ea typeface="Calibri"/>
                <a:cs typeface="Calibri"/>
                <a:sym typeface="Calibri"/>
              </a:rPr>
              <a:t>at some point during the season; 5-yr avg is 41 vessels</a:t>
            </a:r>
          </a:p>
          <a:p>
            <a:pPr marL="342900" lvl="0" indent="-342900" algn="l" rtl="0">
              <a:lnSpc>
                <a:spcPct val="85000"/>
              </a:lnSpc>
              <a:spcBef>
                <a:spcPts val="800"/>
              </a:spcBef>
              <a:spcAft>
                <a:spcPts val="0"/>
              </a:spcAft>
              <a:buClr>
                <a:schemeClr val="dk1"/>
              </a:buClr>
              <a:buSzPts val="1800"/>
              <a:buFont typeface="Calibri"/>
              <a:buChar char="●"/>
            </a:pPr>
            <a:r>
              <a:rPr lang="en-US" sz="1800" dirty="0">
                <a:solidFill>
                  <a:schemeClr val="dk1"/>
                </a:solidFill>
                <a:latin typeface="Calibri"/>
                <a:ea typeface="Calibri"/>
                <a:cs typeface="Calibri"/>
                <a:sym typeface="Calibri"/>
              </a:rPr>
              <a:t>Represents the majority of the GOA pollock vessels (73% in 2025) </a:t>
            </a:r>
          </a:p>
          <a:p>
            <a:pPr marL="342900" lvl="0" indent="-342900" algn="l" rtl="0">
              <a:lnSpc>
                <a:spcPct val="85000"/>
              </a:lnSpc>
              <a:spcBef>
                <a:spcPts val="800"/>
              </a:spcBef>
              <a:spcAft>
                <a:spcPts val="0"/>
              </a:spcAft>
              <a:buClr>
                <a:schemeClr val="dk1"/>
              </a:buClr>
              <a:buSzPts val="1800"/>
              <a:buFont typeface="Calibri"/>
              <a:buChar char="●"/>
            </a:pPr>
            <a:r>
              <a:rPr lang="en-US" sz="1800" dirty="0">
                <a:solidFill>
                  <a:schemeClr val="dk1"/>
                </a:solidFill>
                <a:latin typeface="Calibri"/>
                <a:ea typeface="Calibri"/>
                <a:cs typeface="Calibri"/>
                <a:sym typeface="Calibri"/>
              </a:rPr>
              <a:t>Majority of vessel owners are from Kodiak and Sand Point (61% in 2025) </a:t>
            </a:r>
          </a:p>
          <a:p>
            <a:pPr marL="342900" lvl="0" indent="-342900" algn="l" rtl="0">
              <a:lnSpc>
                <a:spcPct val="85000"/>
              </a:lnSpc>
              <a:spcBef>
                <a:spcPts val="800"/>
              </a:spcBef>
              <a:spcAft>
                <a:spcPts val="0"/>
              </a:spcAft>
              <a:buClr>
                <a:schemeClr val="dk1"/>
              </a:buClr>
              <a:buSzPts val="1800"/>
              <a:buFont typeface="Calibri"/>
              <a:buChar char="●"/>
            </a:pPr>
            <a:r>
              <a:rPr lang="en-US" sz="1800" dirty="0">
                <a:solidFill>
                  <a:schemeClr val="dk1"/>
                </a:solidFill>
                <a:latin typeface="Calibri"/>
                <a:ea typeface="Calibri"/>
                <a:cs typeface="Calibri"/>
                <a:sym typeface="Calibri"/>
              </a:rPr>
              <a:t>These vessels deliver into Alaska communities; primarily Kodiak, Sand Point, and Akutan</a:t>
            </a:r>
          </a:p>
          <a:p>
            <a:pPr marL="342900" lvl="0" indent="-342900" algn="l" rtl="0">
              <a:lnSpc>
                <a:spcPct val="85000"/>
              </a:lnSpc>
              <a:spcBef>
                <a:spcPts val="800"/>
              </a:spcBef>
              <a:spcAft>
                <a:spcPts val="0"/>
              </a:spcAft>
              <a:buClr>
                <a:schemeClr val="dk1"/>
              </a:buClr>
              <a:buSzPts val="1800"/>
              <a:buFont typeface="Calibri"/>
              <a:buChar char="●"/>
            </a:pPr>
            <a:r>
              <a:rPr lang="en-US" sz="1800" b="1" dirty="0">
                <a:solidFill>
                  <a:schemeClr val="dk1"/>
                </a:solidFill>
                <a:latin typeface="Calibri"/>
                <a:ea typeface="Calibri"/>
                <a:cs typeface="Calibri"/>
                <a:sym typeface="Calibri"/>
              </a:rPr>
              <a:t>These vessels are diversified by size, target species, and by gear type:</a:t>
            </a:r>
            <a:endParaRPr lang="en-US" sz="1800" dirty="0">
              <a:solidFill>
                <a:schemeClr val="dk1"/>
              </a:solidFill>
              <a:latin typeface="Calibri"/>
              <a:ea typeface="Calibri"/>
              <a:cs typeface="Calibri"/>
              <a:sym typeface="Calibri"/>
            </a:endParaRPr>
          </a:p>
          <a:p>
            <a:pPr marL="742950" lvl="1" indent="-330200" algn="l" rtl="0">
              <a:lnSpc>
                <a:spcPct val="85000"/>
              </a:lnSpc>
              <a:spcBef>
                <a:spcPts val="800"/>
              </a:spcBef>
              <a:spcAft>
                <a:spcPts val="0"/>
              </a:spcAft>
              <a:buClr>
                <a:schemeClr val="dk1"/>
              </a:buClr>
              <a:buSzPts val="1600"/>
              <a:buFont typeface="Calibri"/>
              <a:buChar char="○"/>
            </a:pPr>
            <a:r>
              <a:rPr lang="en-US" sz="1600" dirty="0">
                <a:solidFill>
                  <a:schemeClr val="dk1"/>
                </a:solidFill>
                <a:latin typeface="Calibri"/>
                <a:ea typeface="Calibri"/>
                <a:cs typeface="Calibri"/>
                <a:sym typeface="Calibri"/>
              </a:rPr>
              <a:t>These vessels also fish Pacific cod, rockfish, flatfish species, and salmon, provide tendering in salmon season, some of the vessels fish in the Bering Sea</a:t>
            </a:r>
          </a:p>
          <a:p>
            <a:pPr marL="742950" lvl="1" indent="-330200" algn="l" rtl="0">
              <a:lnSpc>
                <a:spcPct val="85000"/>
              </a:lnSpc>
              <a:spcBef>
                <a:spcPts val="800"/>
              </a:spcBef>
              <a:spcAft>
                <a:spcPts val="0"/>
              </a:spcAft>
              <a:buClr>
                <a:schemeClr val="dk1"/>
              </a:buClr>
              <a:buSzPts val="1600"/>
              <a:buFont typeface="Calibri"/>
              <a:buChar char="○"/>
            </a:pPr>
            <a:r>
              <a:rPr lang="en-US" sz="1600" dirty="0">
                <a:solidFill>
                  <a:schemeClr val="dk1"/>
                </a:solidFill>
                <a:latin typeface="Calibri"/>
                <a:ea typeface="Calibri"/>
                <a:cs typeface="Calibri"/>
                <a:sym typeface="Calibri"/>
              </a:rPr>
              <a:t>Vessels range from 58 ft - 112 ft in length; 10 vessels = 58 ft; 32 vessels &lt;100 ft.</a:t>
            </a:r>
          </a:p>
          <a:p>
            <a:pPr marL="742950" lvl="1" indent="-330200" algn="l" rtl="0">
              <a:lnSpc>
                <a:spcPct val="85000"/>
              </a:lnSpc>
              <a:spcBef>
                <a:spcPts val="800"/>
              </a:spcBef>
              <a:spcAft>
                <a:spcPts val="800"/>
              </a:spcAft>
              <a:buClr>
                <a:schemeClr val="dk1"/>
              </a:buClr>
              <a:buSzPts val="1600"/>
              <a:buFont typeface="Calibri"/>
              <a:buChar char="○"/>
            </a:pPr>
            <a:r>
              <a:rPr lang="en-US" sz="1600" dirty="0">
                <a:solidFill>
                  <a:schemeClr val="dk1"/>
                </a:solidFill>
                <a:latin typeface="Calibri"/>
                <a:ea typeface="Calibri"/>
                <a:cs typeface="Calibri"/>
                <a:sym typeface="Calibri"/>
              </a:rPr>
              <a:t>Considerable variation in reliance on state waters, but an average of 10% of the gross revenue from active vessels comes from state waters</a:t>
            </a:r>
            <a:endParaRPr lang="en-US" sz="1600" dirty="0">
              <a:solidFill>
                <a:srgbClr val="FF0000"/>
              </a:solidFill>
              <a:latin typeface="Calibri"/>
              <a:ea typeface="Calibri"/>
              <a:cs typeface="Calibri"/>
              <a:sym typeface="Calibri"/>
            </a:endParaRPr>
          </a:p>
        </p:txBody>
      </p:sp>
    </p:spTree>
    <p:extLst>
      <p:ext uri="{BB962C8B-B14F-4D97-AF65-F5344CB8AC3E}">
        <p14:creationId xmlns:p14="http://schemas.microsoft.com/office/powerpoint/2010/main" val="2772774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63F8852-4D27-0B1C-54A3-F5C11BC8836D}"/>
              </a:ext>
            </a:extLst>
          </p:cNvPr>
          <p:cNvSpPr>
            <a:spLocks noGrp="1"/>
          </p:cNvSpPr>
          <p:nvPr>
            <p:ph type="sldNum" sz="quarter" idx="12"/>
          </p:nvPr>
        </p:nvSpPr>
        <p:spPr/>
        <p:txBody>
          <a:bodyPr/>
          <a:lstStyle/>
          <a:p>
            <a:fld id="{D57F1E4F-1CFF-5643-939E-217C01CDF565}" type="slidenum">
              <a:rPr lang="en-US" smtClean="0"/>
              <a:pPr/>
              <a:t>12</a:t>
            </a:fld>
            <a:endParaRPr lang="en-US" dirty="0"/>
          </a:p>
        </p:txBody>
      </p:sp>
      <p:pic>
        <p:nvPicPr>
          <p:cNvPr id="6" name="Google Shape;126;p23">
            <a:extLst>
              <a:ext uri="{FF2B5EF4-FFF2-40B4-BE49-F238E27FC236}">
                <a16:creationId xmlns:a16="http://schemas.microsoft.com/office/drawing/2014/main" id="{09E12CA2-B694-1F35-CCF8-A7286A0E3910}"/>
              </a:ext>
            </a:extLst>
          </p:cNvPr>
          <p:cNvPicPr preferRelativeResize="0"/>
          <p:nvPr/>
        </p:nvPicPr>
        <p:blipFill>
          <a:blip r:embed="rId3">
            <a:alphaModFix/>
          </a:blip>
          <a:stretch>
            <a:fillRect/>
          </a:stretch>
        </p:blipFill>
        <p:spPr>
          <a:xfrm>
            <a:off x="3827916" y="902903"/>
            <a:ext cx="7832631" cy="2345156"/>
          </a:xfrm>
          <a:prstGeom prst="rect">
            <a:avLst/>
          </a:prstGeom>
          <a:noFill/>
          <a:ln>
            <a:noFill/>
          </a:ln>
        </p:spPr>
      </p:pic>
      <p:sp>
        <p:nvSpPr>
          <p:cNvPr id="9" name="Google Shape;125;p23">
            <a:extLst>
              <a:ext uri="{FF2B5EF4-FFF2-40B4-BE49-F238E27FC236}">
                <a16:creationId xmlns:a16="http://schemas.microsoft.com/office/drawing/2014/main" id="{6FB0F35A-B2AF-C5AB-80A1-35250FD91488}"/>
              </a:ext>
            </a:extLst>
          </p:cNvPr>
          <p:cNvSpPr txBox="1">
            <a:spLocks/>
          </p:cNvSpPr>
          <p:nvPr/>
        </p:nvSpPr>
        <p:spPr>
          <a:xfrm>
            <a:off x="4999482" y="3340911"/>
            <a:ext cx="6980700" cy="610800"/>
          </a:xfrm>
          <a:prstGeom prst="rect">
            <a:avLst/>
          </a:prstGeom>
        </p:spPr>
        <p:txBody>
          <a:bodyPr spcFirstLastPara="1" wrap="square" lIns="91425" tIns="91425" rIns="91425" bIns="91425" anchor="t" anchorCtr="0">
            <a:no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2400" kern="1200">
                <a:solidFill>
                  <a:schemeClr val="tx2"/>
                </a:solidFill>
                <a:latin typeface="Arial" panose="020B0604020202020204" pitchFamily="34" charset="0"/>
                <a:ea typeface="Verdana" panose="020B0604030504040204" pitchFamily="34" charset="0"/>
                <a:cs typeface="Arial" panose="020B0604020202020204" pitchFamily="34" charset="0"/>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000" kern="1200">
                <a:solidFill>
                  <a:schemeClr val="tx2"/>
                </a:solidFill>
                <a:latin typeface="Arial" panose="020B0604020202020204" pitchFamily="34" charset="0"/>
                <a:ea typeface="Verdana" panose="020B0604030504040204" pitchFamily="34" charset="0"/>
                <a:cs typeface="Arial" panose="020B0604020202020204" pitchFamily="34" charset="0"/>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Arial" panose="020B0604020202020204" pitchFamily="34" charset="0"/>
                <a:ea typeface="Verdana" panose="020B0604030504040204" pitchFamily="34" charset="0"/>
                <a:cs typeface="Arial" panose="020B0604020202020204" pitchFamily="34" charset="0"/>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spcBef>
                <a:spcPts val="0"/>
              </a:spcBef>
              <a:spcAft>
                <a:spcPts val="0"/>
              </a:spcAft>
            </a:pPr>
            <a:r>
              <a:rPr lang="en-US" sz="1200" u="sng" dirty="0">
                <a:solidFill>
                  <a:schemeClr val="hlink"/>
                </a:solidFill>
                <a:latin typeface="Calibri"/>
                <a:ea typeface="Calibri"/>
                <a:cs typeface="Calibri"/>
                <a:sym typeface="Calibri"/>
                <a:hlinkClick r:id="rId4"/>
              </a:rPr>
              <a:t>Source: Alaska Department of Fish and Game Staff Comments on the Commercial, Personal use, Sport and Subsistence regulatory proposals (March 17-21, 2026)</a:t>
            </a:r>
            <a:endParaRPr lang="en-US" sz="1200" dirty="0">
              <a:solidFill>
                <a:srgbClr val="0000FF"/>
              </a:solidFill>
              <a:latin typeface="Calibri"/>
              <a:ea typeface="Calibri"/>
              <a:cs typeface="Calibri"/>
              <a:sym typeface="Calibri"/>
            </a:endParaRPr>
          </a:p>
        </p:txBody>
      </p:sp>
      <p:pic>
        <p:nvPicPr>
          <p:cNvPr id="11" name="Google Shape;107;p20">
            <a:extLst>
              <a:ext uri="{FF2B5EF4-FFF2-40B4-BE49-F238E27FC236}">
                <a16:creationId xmlns:a16="http://schemas.microsoft.com/office/drawing/2014/main" id="{369FA19B-DE8C-8D77-785A-364FDBED1418}"/>
              </a:ext>
            </a:extLst>
          </p:cNvPr>
          <p:cNvPicPr preferRelativeResize="0"/>
          <p:nvPr/>
        </p:nvPicPr>
        <p:blipFill>
          <a:blip r:embed="rId5">
            <a:alphaModFix/>
          </a:blip>
          <a:srcRect l="1839" t="-13305" r="-2028" b="16819"/>
          <a:stretch>
            <a:fillRect/>
          </a:stretch>
        </p:blipFill>
        <p:spPr>
          <a:xfrm>
            <a:off x="211818" y="3138310"/>
            <a:ext cx="4563382" cy="3318418"/>
          </a:xfrm>
          <a:prstGeom prst="rect">
            <a:avLst/>
          </a:prstGeom>
          <a:noFill/>
          <a:ln>
            <a:noFill/>
          </a:ln>
        </p:spPr>
      </p:pic>
    </p:spTree>
    <p:extLst>
      <p:ext uri="{BB962C8B-B14F-4D97-AF65-F5344CB8AC3E}">
        <p14:creationId xmlns:p14="http://schemas.microsoft.com/office/powerpoint/2010/main" val="3904076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3A6EC-6EB8-343C-E596-04CC0879060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C75BDD-2103-1A1F-7D52-EE67C136DE00}"/>
              </a:ext>
            </a:extLst>
          </p:cNvPr>
          <p:cNvSpPr>
            <a:spLocks noGrp="1"/>
          </p:cNvSpPr>
          <p:nvPr>
            <p:ph type="sldNum" sz="quarter" idx="12"/>
          </p:nvPr>
        </p:nvSpPr>
        <p:spPr/>
        <p:txBody>
          <a:bodyPr/>
          <a:lstStyle/>
          <a:p>
            <a:fld id="{D57F1E4F-1CFF-5643-939E-217C01CDF565}" type="slidenum">
              <a:rPr lang="en-US" smtClean="0"/>
              <a:pPr/>
              <a:t>13</a:t>
            </a:fld>
            <a:endParaRPr lang="en-US" dirty="0"/>
          </a:p>
        </p:txBody>
      </p:sp>
      <p:pic>
        <p:nvPicPr>
          <p:cNvPr id="3" name="Google Shape;132;p24">
            <a:extLst>
              <a:ext uri="{FF2B5EF4-FFF2-40B4-BE49-F238E27FC236}">
                <a16:creationId xmlns:a16="http://schemas.microsoft.com/office/drawing/2014/main" id="{E5EFABB6-650C-8571-5704-5028A2F5ABE5}"/>
              </a:ext>
            </a:extLst>
          </p:cNvPr>
          <p:cNvPicPr preferRelativeResize="0"/>
          <p:nvPr/>
        </p:nvPicPr>
        <p:blipFill rotWithShape="1">
          <a:blip r:embed="rId3">
            <a:alphaModFix/>
          </a:blip>
          <a:srcRect l="58637" t="2557" b="19005"/>
          <a:stretch/>
        </p:blipFill>
        <p:spPr>
          <a:xfrm>
            <a:off x="2528711" y="1867517"/>
            <a:ext cx="4143384" cy="4601016"/>
          </a:xfrm>
          <a:prstGeom prst="rect">
            <a:avLst/>
          </a:prstGeom>
          <a:noFill/>
          <a:ln>
            <a:noFill/>
          </a:ln>
        </p:spPr>
      </p:pic>
      <p:pic>
        <p:nvPicPr>
          <p:cNvPr id="6" name="Google Shape;141;p24">
            <a:extLst>
              <a:ext uri="{FF2B5EF4-FFF2-40B4-BE49-F238E27FC236}">
                <a16:creationId xmlns:a16="http://schemas.microsoft.com/office/drawing/2014/main" id="{0B0CBC71-A5F0-9539-B87E-0E4337F34758}"/>
              </a:ext>
            </a:extLst>
          </p:cNvPr>
          <p:cNvPicPr preferRelativeResize="0"/>
          <p:nvPr/>
        </p:nvPicPr>
        <p:blipFill rotWithShape="1">
          <a:blip r:embed="rId4">
            <a:alphaModFix/>
          </a:blip>
          <a:srcRect l="45932" t="34546" r="32292" b="16096"/>
          <a:stretch/>
        </p:blipFill>
        <p:spPr>
          <a:xfrm>
            <a:off x="6672095" y="1867517"/>
            <a:ext cx="3656389" cy="4315080"/>
          </a:xfrm>
          <a:prstGeom prst="rect">
            <a:avLst/>
          </a:prstGeom>
          <a:noFill/>
          <a:ln>
            <a:noFill/>
          </a:ln>
        </p:spPr>
      </p:pic>
      <p:sp>
        <p:nvSpPr>
          <p:cNvPr id="8" name="Google Shape;134;p24">
            <a:extLst>
              <a:ext uri="{FF2B5EF4-FFF2-40B4-BE49-F238E27FC236}">
                <a16:creationId xmlns:a16="http://schemas.microsoft.com/office/drawing/2014/main" id="{B966BCD3-AD06-780D-296C-626E0FF1C8AA}"/>
              </a:ext>
            </a:extLst>
          </p:cNvPr>
          <p:cNvSpPr txBox="1"/>
          <p:nvPr/>
        </p:nvSpPr>
        <p:spPr>
          <a:xfrm>
            <a:off x="395111" y="2608231"/>
            <a:ext cx="1717200" cy="1412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dirty="0">
                <a:solidFill>
                  <a:schemeClr val="dk1"/>
                </a:solidFill>
              </a:rPr>
              <a:t>Central GOA pollock harvest in state waters (parallel fishery) 2021-2025</a:t>
            </a:r>
            <a:endParaRPr sz="1600" dirty="0">
              <a:solidFill>
                <a:schemeClr val="dk1"/>
              </a:solidFill>
            </a:endParaRPr>
          </a:p>
        </p:txBody>
      </p:sp>
      <p:sp>
        <p:nvSpPr>
          <p:cNvPr id="11" name="Title 1">
            <a:extLst>
              <a:ext uri="{FF2B5EF4-FFF2-40B4-BE49-F238E27FC236}">
                <a16:creationId xmlns:a16="http://schemas.microsoft.com/office/drawing/2014/main" id="{BC2D5048-9DF3-632C-6AC8-F053AF72AC9F}"/>
              </a:ext>
            </a:extLst>
          </p:cNvPr>
          <p:cNvSpPr txBox="1">
            <a:spLocks/>
          </p:cNvSpPr>
          <p:nvPr/>
        </p:nvSpPr>
        <p:spPr>
          <a:xfrm>
            <a:off x="581192" y="675403"/>
            <a:ext cx="11029616" cy="1013800"/>
          </a:xfrm>
          <a:prstGeom prst="rect">
            <a:avLst/>
          </a:prstGeom>
        </p:spPr>
        <p:txBody>
          <a:bodyPr vert="horz" lIns="91440" tIns="45720" rIns="91440" bIns="45720" rtlCol="0" anchor="b">
            <a:normAutofit/>
          </a:bodyPr>
          <a:lstStyle>
            <a:lvl1pPr algn="l" defTabSz="457200" rtl="0" eaLnBrk="1" latinLnBrk="0" hangingPunct="1">
              <a:spcBef>
                <a:spcPct val="0"/>
              </a:spcBef>
              <a:buNone/>
              <a:defRPr sz="2800" b="0" kern="1200" cap="none">
                <a:solidFill>
                  <a:schemeClr val="bg1"/>
                </a:solidFill>
                <a:latin typeface="Arial" panose="020B0604020202020204" pitchFamily="34" charset="0"/>
                <a:ea typeface="Verdana" panose="020B0604030504040204" pitchFamily="34" charset="0"/>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 b="1" dirty="0"/>
              <a:t>Fleet profiles</a:t>
            </a:r>
            <a:r>
              <a:rPr lang="en" dirty="0"/>
              <a:t> GOA pelagic trawl </a:t>
            </a:r>
            <a:endParaRPr lang="en-US" dirty="0"/>
          </a:p>
        </p:txBody>
      </p:sp>
      <p:sp>
        <p:nvSpPr>
          <p:cNvPr id="12" name="Google Shape;135;p24">
            <a:extLst>
              <a:ext uri="{FF2B5EF4-FFF2-40B4-BE49-F238E27FC236}">
                <a16:creationId xmlns:a16="http://schemas.microsoft.com/office/drawing/2014/main" id="{ACF359D3-9A1E-EC52-FF63-58F738A31405}"/>
              </a:ext>
            </a:extLst>
          </p:cNvPr>
          <p:cNvSpPr txBox="1"/>
          <p:nvPr/>
        </p:nvSpPr>
        <p:spPr>
          <a:xfrm>
            <a:off x="3912766" y="5321362"/>
            <a:ext cx="2441700" cy="9999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2"/>
                </a:solidFill>
              </a:rPr>
              <a:t>     </a:t>
            </a:r>
            <a:r>
              <a:rPr lang="en" sz="1200">
                <a:solidFill>
                  <a:schemeClr val="dk1"/>
                </a:solidFill>
              </a:rPr>
              <a:t>&lt; 832,999 pounds</a:t>
            </a:r>
            <a:endParaRPr sz="1200">
              <a:solidFill>
                <a:schemeClr val="dk1"/>
              </a:solidFill>
            </a:endParaRPr>
          </a:p>
          <a:p>
            <a:pPr marL="0" lvl="0" indent="0" algn="l" rtl="0">
              <a:spcBef>
                <a:spcPts val="0"/>
              </a:spcBef>
              <a:spcAft>
                <a:spcPts val="0"/>
              </a:spcAft>
              <a:buNone/>
            </a:pPr>
            <a:endParaRPr sz="100">
              <a:solidFill>
                <a:schemeClr val="dk1"/>
              </a:solidFill>
            </a:endParaRPr>
          </a:p>
          <a:p>
            <a:pPr marL="0" lvl="0" indent="0" algn="l" rtl="0">
              <a:spcBef>
                <a:spcPts val="0"/>
              </a:spcBef>
              <a:spcAft>
                <a:spcPts val="0"/>
              </a:spcAft>
              <a:buNone/>
            </a:pPr>
            <a:r>
              <a:rPr lang="en" sz="1200">
                <a:solidFill>
                  <a:schemeClr val="dk1"/>
                </a:solidFill>
              </a:rPr>
              <a:t>     833,000 - 2,487,999 pounds</a:t>
            </a:r>
            <a:endParaRPr sz="1200">
              <a:solidFill>
                <a:schemeClr val="dk1"/>
              </a:solidFill>
            </a:endParaRPr>
          </a:p>
          <a:p>
            <a:pPr marL="0" lvl="0" indent="0" algn="l" rtl="0">
              <a:spcBef>
                <a:spcPts val="0"/>
              </a:spcBef>
              <a:spcAft>
                <a:spcPts val="0"/>
              </a:spcAft>
              <a:buNone/>
            </a:pPr>
            <a:endParaRPr sz="100">
              <a:solidFill>
                <a:schemeClr val="dk1"/>
              </a:solidFill>
            </a:endParaRPr>
          </a:p>
          <a:p>
            <a:pPr marL="0" lvl="0" indent="0" algn="l" rtl="0">
              <a:spcBef>
                <a:spcPts val="0"/>
              </a:spcBef>
              <a:spcAft>
                <a:spcPts val="0"/>
              </a:spcAft>
              <a:buNone/>
            </a:pPr>
            <a:r>
              <a:rPr lang="en" sz="1200">
                <a:solidFill>
                  <a:schemeClr val="dk1"/>
                </a:solidFill>
              </a:rPr>
              <a:t>     2,488,000 - 6,893,999 pounds</a:t>
            </a:r>
            <a:endParaRPr sz="1200">
              <a:solidFill>
                <a:schemeClr val="dk1"/>
              </a:solidFill>
            </a:endParaRPr>
          </a:p>
          <a:p>
            <a:pPr marL="0" lvl="0" indent="0" algn="l" rtl="0">
              <a:spcBef>
                <a:spcPts val="0"/>
              </a:spcBef>
              <a:spcAft>
                <a:spcPts val="0"/>
              </a:spcAft>
              <a:buNone/>
            </a:pPr>
            <a:endParaRPr sz="100">
              <a:solidFill>
                <a:schemeClr val="dk1"/>
              </a:solidFill>
            </a:endParaRPr>
          </a:p>
          <a:p>
            <a:pPr marL="0" lvl="0" indent="0" algn="l" rtl="0">
              <a:spcBef>
                <a:spcPts val="0"/>
              </a:spcBef>
              <a:spcAft>
                <a:spcPts val="0"/>
              </a:spcAft>
              <a:buNone/>
            </a:pPr>
            <a:r>
              <a:rPr lang="en" sz="1200">
                <a:solidFill>
                  <a:schemeClr val="dk1"/>
                </a:solidFill>
              </a:rPr>
              <a:t>     &gt; 6,894,000 pounds</a:t>
            </a:r>
            <a:endParaRPr sz="1200">
              <a:solidFill>
                <a:schemeClr val="dk1"/>
              </a:solidFill>
            </a:endParaRPr>
          </a:p>
          <a:p>
            <a:pPr marL="0" lvl="0" indent="0" algn="l" rtl="0">
              <a:spcBef>
                <a:spcPts val="0"/>
              </a:spcBef>
              <a:spcAft>
                <a:spcPts val="0"/>
              </a:spcAft>
              <a:buNone/>
            </a:pPr>
            <a:endParaRPr sz="1200">
              <a:solidFill>
                <a:schemeClr val="dk2"/>
              </a:solidFill>
            </a:endParaRPr>
          </a:p>
          <a:p>
            <a:pPr marL="0" lvl="0" indent="0" algn="l" rtl="0">
              <a:spcBef>
                <a:spcPts val="0"/>
              </a:spcBef>
              <a:spcAft>
                <a:spcPts val="0"/>
              </a:spcAft>
              <a:buNone/>
            </a:pPr>
            <a:endParaRPr sz="1200">
              <a:solidFill>
                <a:schemeClr val="dk2"/>
              </a:solidFill>
            </a:endParaRPr>
          </a:p>
        </p:txBody>
      </p:sp>
      <p:grpSp>
        <p:nvGrpSpPr>
          <p:cNvPr id="13" name="Google Shape;136;p24">
            <a:extLst>
              <a:ext uri="{FF2B5EF4-FFF2-40B4-BE49-F238E27FC236}">
                <a16:creationId xmlns:a16="http://schemas.microsoft.com/office/drawing/2014/main" id="{F97A88F4-3793-1EC3-06EE-2C982D63F7FD}"/>
              </a:ext>
            </a:extLst>
          </p:cNvPr>
          <p:cNvGrpSpPr/>
          <p:nvPr/>
        </p:nvGrpSpPr>
        <p:grpSpPr>
          <a:xfrm>
            <a:off x="4006866" y="5422937"/>
            <a:ext cx="174000" cy="790575"/>
            <a:chOff x="3445250" y="3991150"/>
            <a:chExt cx="174000" cy="790575"/>
          </a:xfrm>
        </p:grpSpPr>
        <p:sp>
          <p:nvSpPr>
            <p:cNvPr id="14" name="Google Shape;137;p24">
              <a:extLst>
                <a:ext uri="{FF2B5EF4-FFF2-40B4-BE49-F238E27FC236}">
                  <a16:creationId xmlns:a16="http://schemas.microsoft.com/office/drawing/2014/main" id="{F57D1C3C-2AB9-BF89-A375-5F09683AD7E9}"/>
                </a:ext>
              </a:extLst>
            </p:cNvPr>
            <p:cNvSpPr/>
            <p:nvPr/>
          </p:nvSpPr>
          <p:spPr>
            <a:xfrm>
              <a:off x="3445250" y="3991150"/>
              <a:ext cx="174000" cy="137700"/>
            </a:xfrm>
            <a:prstGeom prst="rect">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 name="Google Shape;138;p24">
              <a:extLst>
                <a:ext uri="{FF2B5EF4-FFF2-40B4-BE49-F238E27FC236}">
                  <a16:creationId xmlns:a16="http://schemas.microsoft.com/office/drawing/2014/main" id="{EBFA52E1-E630-A70D-7F97-243902F7D92E}"/>
                </a:ext>
              </a:extLst>
            </p:cNvPr>
            <p:cNvSpPr/>
            <p:nvPr/>
          </p:nvSpPr>
          <p:spPr>
            <a:xfrm>
              <a:off x="3445250" y="4208763"/>
              <a:ext cx="174000" cy="137700"/>
            </a:xfrm>
            <a:prstGeom prst="rect">
              <a:avLst/>
            </a:prstGeom>
            <a:solidFill>
              <a:srgbClr val="6FA8D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 name="Google Shape;139;p24">
              <a:extLst>
                <a:ext uri="{FF2B5EF4-FFF2-40B4-BE49-F238E27FC236}">
                  <a16:creationId xmlns:a16="http://schemas.microsoft.com/office/drawing/2014/main" id="{D5BE7AFF-04CB-3FC0-F42D-BC9B09165FDD}"/>
                </a:ext>
              </a:extLst>
            </p:cNvPr>
            <p:cNvSpPr/>
            <p:nvPr/>
          </p:nvSpPr>
          <p:spPr>
            <a:xfrm>
              <a:off x="3445250" y="4426400"/>
              <a:ext cx="174000" cy="137700"/>
            </a:xfrm>
            <a:prstGeom prst="rect">
              <a:avLst/>
            </a:prstGeom>
            <a:solidFill>
              <a:srgbClr val="3D85C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 name="Google Shape;140;p24">
              <a:extLst>
                <a:ext uri="{FF2B5EF4-FFF2-40B4-BE49-F238E27FC236}">
                  <a16:creationId xmlns:a16="http://schemas.microsoft.com/office/drawing/2014/main" id="{ADC5E508-A6C7-AD9D-15AC-9E9B1A33D88B}"/>
                </a:ext>
              </a:extLst>
            </p:cNvPr>
            <p:cNvSpPr/>
            <p:nvPr/>
          </p:nvSpPr>
          <p:spPr>
            <a:xfrm>
              <a:off x="3445250" y="4644025"/>
              <a:ext cx="174000" cy="137700"/>
            </a:xfrm>
            <a:prstGeom prst="rect">
              <a:avLst/>
            </a:prstGeom>
            <a:solidFill>
              <a:srgbClr val="0B539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Tree>
    <p:extLst>
      <p:ext uri="{BB962C8B-B14F-4D97-AF65-F5344CB8AC3E}">
        <p14:creationId xmlns:p14="http://schemas.microsoft.com/office/powerpoint/2010/main" val="38934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5AC4B-12A0-BB6E-EC6B-DA48BF6409B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709C779-B3B1-6382-7201-C2CAD8E633E5}"/>
              </a:ext>
            </a:extLst>
          </p:cNvPr>
          <p:cNvSpPr>
            <a:spLocks noGrp="1"/>
          </p:cNvSpPr>
          <p:nvPr>
            <p:ph type="sldNum" sz="quarter" idx="12"/>
          </p:nvPr>
        </p:nvSpPr>
        <p:spPr/>
        <p:txBody>
          <a:bodyPr/>
          <a:lstStyle/>
          <a:p>
            <a:fld id="{D57F1E4F-1CFF-5643-939E-217C01CDF565}" type="slidenum">
              <a:rPr lang="en-US" smtClean="0"/>
              <a:pPr/>
              <a:t>14</a:t>
            </a:fld>
            <a:endParaRPr lang="en-US" dirty="0"/>
          </a:p>
        </p:txBody>
      </p:sp>
      <p:sp>
        <p:nvSpPr>
          <p:cNvPr id="11" name="Title 1">
            <a:extLst>
              <a:ext uri="{FF2B5EF4-FFF2-40B4-BE49-F238E27FC236}">
                <a16:creationId xmlns:a16="http://schemas.microsoft.com/office/drawing/2014/main" id="{748EC52B-AECD-0FAC-0BCF-ECDA7CB83C1E}"/>
              </a:ext>
            </a:extLst>
          </p:cNvPr>
          <p:cNvSpPr txBox="1">
            <a:spLocks/>
          </p:cNvSpPr>
          <p:nvPr/>
        </p:nvSpPr>
        <p:spPr>
          <a:xfrm>
            <a:off x="581192" y="675403"/>
            <a:ext cx="11029616" cy="1013800"/>
          </a:xfrm>
          <a:prstGeom prst="rect">
            <a:avLst/>
          </a:prstGeom>
        </p:spPr>
        <p:txBody>
          <a:bodyPr vert="horz" lIns="91440" tIns="45720" rIns="91440" bIns="45720" rtlCol="0" anchor="b">
            <a:normAutofit/>
          </a:bodyPr>
          <a:lstStyle>
            <a:lvl1pPr algn="l" defTabSz="457200" rtl="0" eaLnBrk="1" latinLnBrk="0" hangingPunct="1">
              <a:spcBef>
                <a:spcPct val="0"/>
              </a:spcBef>
              <a:buNone/>
              <a:defRPr sz="2800" b="0" kern="1200" cap="none">
                <a:solidFill>
                  <a:schemeClr val="bg1"/>
                </a:solidFill>
                <a:latin typeface="Arial" panose="020B0604020202020204" pitchFamily="34" charset="0"/>
                <a:ea typeface="Verdana" panose="020B0604030504040204" pitchFamily="34" charset="0"/>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 b="1" dirty="0"/>
              <a:t>Fleet profiles</a:t>
            </a:r>
            <a:r>
              <a:rPr lang="en" dirty="0"/>
              <a:t> GOA pelagic trawl </a:t>
            </a:r>
            <a:endParaRPr lang="en-US" dirty="0"/>
          </a:p>
        </p:txBody>
      </p:sp>
      <p:sp>
        <p:nvSpPr>
          <p:cNvPr id="5" name="Google Shape;149;p25">
            <a:extLst>
              <a:ext uri="{FF2B5EF4-FFF2-40B4-BE49-F238E27FC236}">
                <a16:creationId xmlns:a16="http://schemas.microsoft.com/office/drawing/2014/main" id="{9C5BC917-F2D4-F621-DE3F-60E99BFC9C00}"/>
              </a:ext>
            </a:extLst>
          </p:cNvPr>
          <p:cNvSpPr txBox="1"/>
          <p:nvPr/>
        </p:nvSpPr>
        <p:spPr>
          <a:xfrm>
            <a:off x="323833" y="2612657"/>
            <a:ext cx="1717200" cy="1412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dirty="0">
                <a:solidFill>
                  <a:schemeClr val="dk1"/>
                </a:solidFill>
              </a:rPr>
              <a:t>Western GOA pollock harvest in state waters (parallel fishery) 2021-2025</a:t>
            </a:r>
            <a:endParaRPr sz="1600" dirty="0">
              <a:solidFill>
                <a:schemeClr val="dk1"/>
              </a:solidFill>
            </a:endParaRPr>
          </a:p>
        </p:txBody>
      </p:sp>
      <p:pic>
        <p:nvPicPr>
          <p:cNvPr id="9" name="Google Shape;147;p25">
            <a:extLst>
              <a:ext uri="{FF2B5EF4-FFF2-40B4-BE49-F238E27FC236}">
                <a16:creationId xmlns:a16="http://schemas.microsoft.com/office/drawing/2014/main" id="{74FD74BB-8536-693C-2175-8E9605F3169C}"/>
              </a:ext>
            </a:extLst>
          </p:cNvPr>
          <p:cNvPicPr preferRelativeResize="0"/>
          <p:nvPr/>
        </p:nvPicPr>
        <p:blipFill rotWithShape="1">
          <a:blip r:embed="rId3">
            <a:alphaModFix/>
          </a:blip>
          <a:srcRect l="1994" r="51407"/>
          <a:stretch/>
        </p:blipFill>
        <p:spPr>
          <a:xfrm>
            <a:off x="3171636" y="1945347"/>
            <a:ext cx="3387199" cy="4237250"/>
          </a:xfrm>
          <a:prstGeom prst="rect">
            <a:avLst/>
          </a:prstGeom>
          <a:noFill/>
          <a:ln>
            <a:noFill/>
          </a:ln>
        </p:spPr>
      </p:pic>
      <p:pic>
        <p:nvPicPr>
          <p:cNvPr id="12" name="Google Shape;155;p25">
            <a:extLst>
              <a:ext uri="{FF2B5EF4-FFF2-40B4-BE49-F238E27FC236}">
                <a16:creationId xmlns:a16="http://schemas.microsoft.com/office/drawing/2014/main" id="{FA8B11EA-B1B8-A3AF-302F-488BAC0CA547}"/>
              </a:ext>
            </a:extLst>
          </p:cNvPr>
          <p:cNvPicPr preferRelativeResize="0"/>
          <p:nvPr/>
        </p:nvPicPr>
        <p:blipFill rotWithShape="1">
          <a:blip r:embed="rId4">
            <a:alphaModFix/>
          </a:blip>
          <a:srcRect l="43519" t="23927" r="27090" b="20236"/>
          <a:stretch/>
        </p:blipFill>
        <p:spPr>
          <a:xfrm>
            <a:off x="6558835" y="2090136"/>
            <a:ext cx="3793076" cy="4092461"/>
          </a:xfrm>
          <a:prstGeom prst="rect">
            <a:avLst/>
          </a:prstGeom>
          <a:noFill/>
          <a:ln>
            <a:noFill/>
          </a:ln>
        </p:spPr>
      </p:pic>
      <p:sp>
        <p:nvSpPr>
          <p:cNvPr id="14" name="Google Shape;150;p25">
            <a:extLst>
              <a:ext uri="{FF2B5EF4-FFF2-40B4-BE49-F238E27FC236}">
                <a16:creationId xmlns:a16="http://schemas.microsoft.com/office/drawing/2014/main" id="{A78A4285-B563-A51C-E52E-9FA699AAC39D}"/>
              </a:ext>
            </a:extLst>
          </p:cNvPr>
          <p:cNvSpPr txBox="1"/>
          <p:nvPr/>
        </p:nvSpPr>
        <p:spPr>
          <a:xfrm>
            <a:off x="3329680" y="2159561"/>
            <a:ext cx="2441700" cy="9999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1200" dirty="0">
                <a:solidFill>
                  <a:schemeClr val="dk2"/>
                </a:solidFill>
              </a:rPr>
              <a:t>     </a:t>
            </a:r>
            <a:r>
              <a:rPr lang="en" sz="1200" dirty="0">
                <a:solidFill>
                  <a:schemeClr val="dk1"/>
                </a:solidFill>
              </a:rPr>
              <a:t>&lt; 832,999 pounds</a:t>
            </a:r>
            <a:endParaRPr sz="1200" dirty="0">
              <a:solidFill>
                <a:schemeClr val="dk1"/>
              </a:solidFill>
            </a:endParaRPr>
          </a:p>
          <a:p>
            <a:pPr marL="0" lvl="0" indent="0" algn="l" rtl="0">
              <a:spcBef>
                <a:spcPts val="0"/>
              </a:spcBef>
              <a:spcAft>
                <a:spcPts val="0"/>
              </a:spcAft>
              <a:buNone/>
            </a:pPr>
            <a:endParaRPr sz="100" dirty="0">
              <a:solidFill>
                <a:schemeClr val="dk1"/>
              </a:solidFill>
            </a:endParaRPr>
          </a:p>
          <a:p>
            <a:pPr marL="0" lvl="0" indent="0" algn="l" rtl="0">
              <a:spcBef>
                <a:spcPts val="0"/>
              </a:spcBef>
              <a:spcAft>
                <a:spcPts val="0"/>
              </a:spcAft>
              <a:buNone/>
            </a:pPr>
            <a:r>
              <a:rPr lang="en" sz="1200" dirty="0">
                <a:solidFill>
                  <a:schemeClr val="dk1"/>
                </a:solidFill>
              </a:rPr>
              <a:t>     833,000 - 2,487,999 pounds</a:t>
            </a:r>
            <a:endParaRPr sz="1200" dirty="0">
              <a:solidFill>
                <a:schemeClr val="dk1"/>
              </a:solidFill>
            </a:endParaRPr>
          </a:p>
          <a:p>
            <a:pPr marL="0" lvl="0" indent="0" algn="l" rtl="0">
              <a:spcBef>
                <a:spcPts val="0"/>
              </a:spcBef>
              <a:spcAft>
                <a:spcPts val="0"/>
              </a:spcAft>
              <a:buNone/>
            </a:pPr>
            <a:endParaRPr sz="100" dirty="0">
              <a:solidFill>
                <a:schemeClr val="dk1"/>
              </a:solidFill>
            </a:endParaRPr>
          </a:p>
          <a:p>
            <a:pPr marL="0" lvl="0" indent="0" algn="l" rtl="0">
              <a:spcBef>
                <a:spcPts val="0"/>
              </a:spcBef>
              <a:spcAft>
                <a:spcPts val="0"/>
              </a:spcAft>
              <a:buNone/>
            </a:pPr>
            <a:r>
              <a:rPr lang="en" sz="1200" dirty="0">
                <a:solidFill>
                  <a:schemeClr val="dk1"/>
                </a:solidFill>
              </a:rPr>
              <a:t>     2,488,000 - 6,893,999 pounds</a:t>
            </a:r>
            <a:endParaRPr sz="1200" dirty="0">
              <a:solidFill>
                <a:schemeClr val="dk1"/>
              </a:solidFill>
            </a:endParaRPr>
          </a:p>
          <a:p>
            <a:pPr marL="0" lvl="0" indent="0" algn="l" rtl="0">
              <a:spcBef>
                <a:spcPts val="0"/>
              </a:spcBef>
              <a:spcAft>
                <a:spcPts val="0"/>
              </a:spcAft>
              <a:buNone/>
            </a:pPr>
            <a:endParaRPr sz="100" dirty="0">
              <a:solidFill>
                <a:schemeClr val="dk1"/>
              </a:solidFill>
            </a:endParaRPr>
          </a:p>
          <a:p>
            <a:pPr marL="0" lvl="0" indent="0" algn="l" rtl="0">
              <a:spcBef>
                <a:spcPts val="0"/>
              </a:spcBef>
              <a:spcAft>
                <a:spcPts val="0"/>
              </a:spcAft>
              <a:buNone/>
            </a:pPr>
            <a:r>
              <a:rPr lang="en" sz="1200" dirty="0">
                <a:solidFill>
                  <a:schemeClr val="dk1"/>
                </a:solidFill>
              </a:rPr>
              <a:t>     &gt; 6,894,000 pounds</a:t>
            </a:r>
            <a:endParaRPr sz="1200" dirty="0">
              <a:solidFill>
                <a:schemeClr val="dk1"/>
              </a:solidFill>
            </a:endParaRPr>
          </a:p>
          <a:p>
            <a:pPr marL="0" lvl="0" indent="0" algn="l" rtl="0">
              <a:spcBef>
                <a:spcPts val="0"/>
              </a:spcBef>
              <a:spcAft>
                <a:spcPts val="0"/>
              </a:spcAft>
              <a:buNone/>
            </a:pPr>
            <a:endParaRPr sz="1200" dirty="0">
              <a:solidFill>
                <a:schemeClr val="dk2"/>
              </a:solidFill>
            </a:endParaRPr>
          </a:p>
          <a:p>
            <a:pPr marL="0" lvl="0" indent="0" algn="l" rtl="0">
              <a:spcBef>
                <a:spcPts val="0"/>
              </a:spcBef>
              <a:spcAft>
                <a:spcPts val="0"/>
              </a:spcAft>
              <a:buNone/>
            </a:pPr>
            <a:endParaRPr sz="1200" dirty="0">
              <a:solidFill>
                <a:schemeClr val="dk2"/>
              </a:solidFill>
            </a:endParaRPr>
          </a:p>
        </p:txBody>
      </p:sp>
      <p:sp>
        <p:nvSpPr>
          <p:cNvPr id="16" name="Google Shape;150;p25">
            <a:extLst>
              <a:ext uri="{FF2B5EF4-FFF2-40B4-BE49-F238E27FC236}">
                <a16:creationId xmlns:a16="http://schemas.microsoft.com/office/drawing/2014/main" id="{B9057AE3-20B8-3ADC-FD42-642333725564}"/>
              </a:ext>
            </a:extLst>
          </p:cNvPr>
          <p:cNvSpPr txBox="1"/>
          <p:nvPr/>
        </p:nvSpPr>
        <p:spPr>
          <a:xfrm>
            <a:off x="3329680" y="2159561"/>
            <a:ext cx="2441700" cy="9999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1200" dirty="0">
                <a:solidFill>
                  <a:schemeClr val="dk2"/>
                </a:solidFill>
              </a:rPr>
              <a:t>     </a:t>
            </a:r>
            <a:r>
              <a:rPr lang="en" sz="1200" dirty="0">
                <a:solidFill>
                  <a:schemeClr val="dk1"/>
                </a:solidFill>
              </a:rPr>
              <a:t>&lt; 832,999 pounds</a:t>
            </a:r>
            <a:endParaRPr sz="1200" dirty="0">
              <a:solidFill>
                <a:schemeClr val="dk1"/>
              </a:solidFill>
            </a:endParaRPr>
          </a:p>
          <a:p>
            <a:pPr marL="0" lvl="0" indent="0" algn="l" rtl="0">
              <a:spcBef>
                <a:spcPts val="0"/>
              </a:spcBef>
              <a:spcAft>
                <a:spcPts val="0"/>
              </a:spcAft>
              <a:buNone/>
            </a:pPr>
            <a:endParaRPr sz="100" dirty="0">
              <a:solidFill>
                <a:schemeClr val="dk1"/>
              </a:solidFill>
            </a:endParaRPr>
          </a:p>
          <a:p>
            <a:pPr marL="0" lvl="0" indent="0" algn="l" rtl="0">
              <a:spcBef>
                <a:spcPts val="0"/>
              </a:spcBef>
              <a:spcAft>
                <a:spcPts val="0"/>
              </a:spcAft>
              <a:buNone/>
            </a:pPr>
            <a:r>
              <a:rPr lang="en" sz="1200" dirty="0">
                <a:solidFill>
                  <a:schemeClr val="dk1"/>
                </a:solidFill>
              </a:rPr>
              <a:t>     833,000 - 2,487,999 pounds</a:t>
            </a:r>
            <a:endParaRPr sz="1200" dirty="0">
              <a:solidFill>
                <a:schemeClr val="dk1"/>
              </a:solidFill>
            </a:endParaRPr>
          </a:p>
          <a:p>
            <a:pPr marL="0" lvl="0" indent="0" algn="l" rtl="0">
              <a:spcBef>
                <a:spcPts val="0"/>
              </a:spcBef>
              <a:spcAft>
                <a:spcPts val="0"/>
              </a:spcAft>
              <a:buNone/>
            </a:pPr>
            <a:endParaRPr sz="100" dirty="0">
              <a:solidFill>
                <a:schemeClr val="dk1"/>
              </a:solidFill>
            </a:endParaRPr>
          </a:p>
          <a:p>
            <a:pPr marL="0" lvl="0" indent="0" algn="l" rtl="0">
              <a:spcBef>
                <a:spcPts val="0"/>
              </a:spcBef>
              <a:spcAft>
                <a:spcPts val="0"/>
              </a:spcAft>
              <a:buNone/>
            </a:pPr>
            <a:r>
              <a:rPr lang="en" sz="1200" dirty="0">
                <a:solidFill>
                  <a:schemeClr val="dk1"/>
                </a:solidFill>
              </a:rPr>
              <a:t>     2,488,000 - 6,893,999 pounds</a:t>
            </a:r>
            <a:endParaRPr sz="1200" dirty="0">
              <a:solidFill>
                <a:schemeClr val="dk1"/>
              </a:solidFill>
            </a:endParaRPr>
          </a:p>
          <a:p>
            <a:pPr marL="0" lvl="0" indent="0" algn="l" rtl="0">
              <a:spcBef>
                <a:spcPts val="0"/>
              </a:spcBef>
              <a:spcAft>
                <a:spcPts val="0"/>
              </a:spcAft>
              <a:buNone/>
            </a:pPr>
            <a:endParaRPr sz="100" dirty="0">
              <a:solidFill>
                <a:schemeClr val="dk1"/>
              </a:solidFill>
            </a:endParaRPr>
          </a:p>
          <a:p>
            <a:pPr marL="0" lvl="0" indent="0" algn="l" rtl="0">
              <a:spcBef>
                <a:spcPts val="0"/>
              </a:spcBef>
              <a:spcAft>
                <a:spcPts val="0"/>
              </a:spcAft>
              <a:buNone/>
            </a:pPr>
            <a:r>
              <a:rPr lang="en" sz="1200" dirty="0">
                <a:solidFill>
                  <a:schemeClr val="dk1"/>
                </a:solidFill>
              </a:rPr>
              <a:t>     &gt; 6,894,000 pounds</a:t>
            </a:r>
            <a:endParaRPr sz="1200" dirty="0">
              <a:solidFill>
                <a:schemeClr val="dk1"/>
              </a:solidFill>
            </a:endParaRPr>
          </a:p>
          <a:p>
            <a:pPr marL="0" lvl="0" indent="0" algn="l" rtl="0">
              <a:spcBef>
                <a:spcPts val="0"/>
              </a:spcBef>
              <a:spcAft>
                <a:spcPts val="0"/>
              </a:spcAft>
              <a:buNone/>
            </a:pPr>
            <a:endParaRPr sz="1200" dirty="0">
              <a:solidFill>
                <a:schemeClr val="dk2"/>
              </a:solidFill>
            </a:endParaRPr>
          </a:p>
          <a:p>
            <a:pPr marL="0" lvl="0" indent="0" algn="l" rtl="0">
              <a:spcBef>
                <a:spcPts val="0"/>
              </a:spcBef>
              <a:spcAft>
                <a:spcPts val="0"/>
              </a:spcAft>
              <a:buNone/>
            </a:pPr>
            <a:endParaRPr sz="1200" dirty="0">
              <a:solidFill>
                <a:schemeClr val="dk2"/>
              </a:solidFill>
            </a:endParaRPr>
          </a:p>
        </p:txBody>
      </p:sp>
      <p:sp>
        <p:nvSpPr>
          <p:cNvPr id="18" name="Google Shape;151;p25">
            <a:extLst>
              <a:ext uri="{FF2B5EF4-FFF2-40B4-BE49-F238E27FC236}">
                <a16:creationId xmlns:a16="http://schemas.microsoft.com/office/drawing/2014/main" id="{2B0FEF7D-FD82-7CAB-9EF1-40E2B3D2E78E}"/>
              </a:ext>
            </a:extLst>
          </p:cNvPr>
          <p:cNvSpPr/>
          <p:nvPr/>
        </p:nvSpPr>
        <p:spPr>
          <a:xfrm>
            <a:off x="3431130" y="2268261"/>
            <a:ext cx="174000" cy="137700"/>
          </a:xfrm>
          <a:prstGeom prst="rect">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 name="Google Shape;152;p25">
            <a:extLst>
              <a:ext uri="{FF2B5EF4-FFF2-40B4-BE49-F238E27FC236}">
                <a16:creationId xmlns:a16="http://schemas.microsoft.com/office/drawing/2014/main" id="{34500866-3A9C-2538-8698-199F8C2D3EA3}"/>
              </a:ext>
            </a:extLst>
          </p:cNvPr>
          <p:cNvSpPr/>
          <p:nvPr/>
        </p:nvSpPr>
        <p:spPr>
          <a:xfrm>
            <a:off x="3431130" y="2485874"/>
            <a:ext cx="174000" cy="137700"/>
          </a:xfrm>
          <a:prstGeom prst="rect">
            <a:avLst/>
          </a:prstGeom>
          <a:solidFill>
            <a:srgbClr val="6FA8D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 name="Google Shape;153;p25">
            <a:extLst>
              <a:ext uri="{FF2B5EF4-FFF2-40B4-BE49-F238E27FC236}">
                <a16:creationId xmlns:a16="http://schemas.microsoft.com/office/drawing/2014/main" id="{E4FD20AD-33CD-A9E8-DA3C-E0F425EFC607}"/>
              </a:ext>
            </a:extLst>
          </p:cNvPr>
          <p:cNvSpPr/>
          <p:nvPr/>
        </p:nvSpPr>
        <p:spPr>
          <a:xfrm>
            <a:off x="3431130" y="2703486"/>
            <a:ext cx="174000" cy="137700"/>
          </a:xfrm>
          <a:prstGeom prst="rect">
            <a:avLst/>
          </a:prstGeom>
          <a:solidFill>
            <a:srgbClr val="3D85C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 name="Google Shape;154;p25">
            <a:extLst>
              <a:ext uri="{FF2B5EF4-FFF2-40B4-BE49-F238E27FC236}">
                <a16:creationId xmlns:a16="http://schemas.microsoft.com/office/drawing/2014/main" id="{1A67EE09-5DF3-750A-FA05-97B0042F87FF}"/>
              </a:ext>
            </a:extLst>
          </p:cNvPr>
          <p:cNvSpPr/>
          <p:nvPr/>
        </p:nvSpPr>
        <p:spPr>
          <a:xfrm>
            <a:off x="3431130" y="2928336"/>
            <a:ext cx="174000" cy="137700"/>
          </a:xfrm>
          <a:prstGeom prst="rect">
            <a:avLst/>
          </a:prstGeom>
          <a:solidFill>
            <a:srgbClr val="0B539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extLst>
      <p:ext uri="{BB962C8B-B14F-4D97-AF65-F5344CB8AC3E}">
        <p14:creationId xmlns:p14="http://schemas.microsoft.com/office/powerpoint/2010/main" val="4023327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A6BC4-1371-3926-48CD-3A846E78320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80E9170-0A70-1720-649F-3F79B1487A07}"/>
              </a:ext>
            </a:extLst>
          </p:cNvPr>
          <p:cNvSpPr>
            <a:spLocks noGrp="1"/>
          </p:cNvSpPr>
          <p:nvPr>
            <p:ph type="sldNum" sz="quarter" idx="12"/>
          </p:nvPr>
        </p:nvSpPr>
        <p:spPr/>
        <p:txBody>
          <a:bodyPr/>
          <a:lstStyle/>
          <a:p>
            <a:fld id="{D57F1E4F-1CFF-5643-939E-217C01CDF565}" type="slidenum">
              <a:rPr lang="en-US" smtClean="0"/>
              <a:pPr/>
              <a:t>15</a:t>
            </a:fld>
            <a:endParaRPr lang="en-US" dirty="0"/>
          </a:p>
        </p:txBody>
      </p:sp>
      <p:sp>
        <p:nvSpPr>
          <p:cNvPr id="11" name="Title 1">
            <a:extLst>
              <a:ext uri="{FF2B5EF4-FFF2-40B4-BE49-F238E27FC236}">
                <a16:creationId xmlns:a16="http://schemas.microsoft.com/office/drawing/2014/main" id="{AA079389-E7E9-59F9-FCE1-FBED4A198C78}"/>
              </a:ext>
            </a:extLst>
          </p:cNvPr>
          <p:cNvSpPr txBox="1">
            <a:spLocks/>
          </p:cNvSpPr>
          <p:nvPr/>
        </p:nvSpPr>
        <p:spPr>
          <a:xfrm>
            <a:off x="581192" y="675403"/>
            <a:ext cx="11029616" cy="1013800"/>
          </a:xfrm>
          <a:prstGeom prst="rect">
            <a:avLst/>
          </a:prstGeom>
        </p:spPr>
        <p:txBody>
          <a:bodyPr vert="horz" lIns="91440" tIns="45720" rIns="91440" bIns="45720" rtlCol="0" anchor="b">
            <a:normAutofit/>
          </a:bodyPr>
          <a:lstStyle>
            <a:lvl1pPr algn="l" defTabSz="457200" rtl="0" eaLnBrk="1" latinLnBrk="0" hangingPunct="1">
              <a:spcBef>
                <a:spcPct val="0"/>
              </a:spcBef>
              <a:buNone/>
              <a:defRPr sz="2800" b="0" kern="1200" cap="none">
                <a:solidFill>
                  <a:schemeClr val="bg1"/>
                </a:solidFill>
                <a:latin typeface="Arial" panose="020B0604020202020204" pitchFamily="34" charset="0"/>
                <a:ea typeface="Verdana" panose="020B0604030504040204" pitchFamily="34" charset="0"/>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 b="1" dirty="0"/>
              <a:t>Fleet profiles</a:t>
            </a:r>
            <a:r>
              <a:rPr lang="en" dirty="0"/>
              <a:t> GOA pelagic trawl </a:t>
            </a:r>
            <a:endParaRPr lang="en-US" dirty="0"/>
          </a:p>
        </p:txBody>
      </p:sp>
      <p:sp>
        <p:nvSpPr>
          <p:cNvPr id="2" name="Google Shape;161;p26">
            <a:extLst>
              <a:ext uri="{FF2B5EF4-FFF2-40B4-BE49-F238E27FC236}">
                <a16:creationId xmlns:a16="http://schemas.microsoft.com/office/drawing/2014/main" id="{BAD01D6D-832B-3D62-989A-9DFBA2280062}"/>
              </a:ext>
            </a:extLst>
          </p:cNvPr>
          <p:cNvSpPr txBox="1">
            <a:spLocks/>
          </p:cNvSpPr>
          <p:nvPr/>
        </p:nvSpPr>
        <p:spPr>
          <a:xfrm>
            <a:off x="566125" y="2772336"/>
            <a:ext cx="1976100" cy="1727100"/>
          </a:xfrm>
          <a:prstGeom prst="rect">
            <a:avLst/>
          </a:prstGeom>
          <a:ln w="9525" cap="flat" cmpd="sng">
            <a:solidFill>
              <a:srgbClr val="0B5394"/>
            </a:solidFill>
            <a:prstDash val="solid"/>
            <a:round/>
            <a:headEnd type="none" w="sm" len="sm"/>
            <a:tailEnd type="none" w="sm" len="sm"/>
          </a:ln>
        </p:spPr>
        <p:txBody>
          <a:bodyPr spcFirstLastPara="1" vert="horz" wrap="square" lIns="91425" tIns="91425" rIns="91425" bIns="91425" rtlCol="0" anchor="t" anchorCtr="0">
            <a:normAutofit fontScale="92500"/>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2400" kern="1200">
                <a:solidFill>
                  <a:schemeClr val="tx2"/>
                </a:solidFill>
                <a:latin typeface="Arial" panose="020B0604020202020204" pitchFamily="34" charset="0"/>
                <a:ea typeface="Verdana" panose="020B0604030504040204" pitchFamily="34" charset="0"/>
                <a:cs typeface="Arial" panose="020B0604020202020204" pitchFamily="34" charset="0"/>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000" kern="1200">
                <a:solidFill>
                  <a:schemeClr val="tx2"/>
                </a:solidFill>
                <a:latin typeface="Arial" panose="020B0604020202020204" pitchFamily="34" charset="0"/>
                <a:ea typeface="Verdana" panose="020B0604030504040204" pitchFamily="34" charset="0"/>
                <a:cs typeface="Arial" panose="020B0604020202020204" pitchFamily="34" charset="0"/>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Arial" panose="020B0604020202020204" pitchFamily="34" charset="0"/>
                <a:ea typeface="Verdana" panose="020B0604030504040204" pitchFamily="34" charset="0"/>
                <a:cs typeface="Arial" panose="020B0604020202020204" pitchFamily="34" charset="0"/>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spcBef>
                <a:spcPts val="0"/>
              </a:spcBef>
              <a:spcAft>
                <a:spcPts val="1200"/>
              </a:spcAft>
            </a:pPr>
            <a:r>
              <a:rPr lang="en-US" b="1" dirty="0">
                <a:solidFill>
                  <a:schemeClr val="dk1"/>
                </a:solidFill>
                <a:latin typeface="Calibri"/>
                <a:ea typeface="Calibri"/>
                <a:cs typeface="Calibri"/>
                <a:sym typeface="Calibri"/>
              </a:rPr>
              <a:t>State waters fishery: </a:t>
            </a:r>
            <a:r>
              <a:rPr lang="en-US" dirty="0">
                <a:solidFill>
                  <a:schemeClr val="dk1"/>
                </a:solidFill>
                <a:latin typeface="Calibri"/>
                <a:ea typeface="Calibri"/>
                <a:cs typeface="Calibri"/>
                <a:sym typeface="Calibri"/>
              </a:rPr>
              <a:t>Prince William Sound pollock fishery</a:t>
            </a:r>
            <a:endParaRPr lang="en-US" sz="1200" dirty="0">
              <a:solidFill>
                <a:srgbClr val="FF0000"/>
              </a:solidFill>
              <a:latin typeface="Calibri"/>
              <a:ea typeface="Calibri"/>
              <a:cs typeface="Calibri"/>
              <a:sym typeface="Calibri"/>
            </a:endParaRPr>
          </a:p>
        </p:txBody>
      </p:sp>
      <p:pic>
        <p:nvPicPr>
          <p:cNvPr id="6" name="Google Shape;162;p26">
            <a:extLst>
              <a:ext uri="{FF2B5EF4-FFF2-40B4-BE49-F238E27FC236}">
                <a16:creationId xmlns:a16="http://schemas.microsoft.com/office/drawing/2014/main" id="{38650296-C6BF-AD49-18F3-C9EEE0F7F307}"/>
              </a:ext>
            </a:extLst>
          </p:cNvPr>
          <p:cNvPicPr preferRelativeResize="0"/>
          <p:nvPr/>
        </p:nvPicPr>
        <p:blipFill>
          <a:blip r:embed="rId3">
            <a:alphaModFix/>
          </a:blip>
          <a:stretch>
            <a:fillRect/>
          </a:stretch>
        </p:blipFill>
        <p:spPr>
          <a:xfrm>
            <a:off x="3734781" y="1952306"/>
            <a:ext cx="6557476" cy="4672525"/>
          </a:xfrm>
          <a:prstGeom prst="rect">
            <a:avLst/>
          </a:prstGeom>
          <a:noFill/>
          <a:ln>
            <a:noFill/>
          </a:ln>
        </p:spPr>
      </p:pic>
    </p:spTree>
    <p:extLst>
      <p:ext uri="{BB962C8B-B14F-4D97-AF65-F5344CB8AC3E}">
        <p14:creationId xmlns:p14="http://schemas.microsoft.com/office/powerpoint/2010/main" val="3974141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17B03-7DBB-4259-577B-7923967C46EE}"/>
              </a:ext>
            </a:extLst>
          </p:cNvPr>
          <p:cNvSpPr>
            <a:spLocks noGrp="1"/>
          </p:cNvSpPr>
          <p:nvPr>
            <p:ph type="title"/>
          </p:nvPr>
        </p:nvSpPr>
        <p:spPr/>
        <p:txBody>
          <a:bodyPr/>
          <a:lstStyle/>
          <a:p>
            <a:r>
              <a:rPr lang="en" b="1" dirty="0"/>
              <a:t>Fleet profiles</a:t>
            </a:r>
            <a:r>
              <a:rPr lang="en" dirty="0"/>
              <a:t> GOA pelagic trawl </a:t>
            </a:r>
            <a:endParaRPr lang="en-US" dirty="0"/>
          </a:p>
        </p:txBody>
      </p:sp>
      <p:sp>
        <p:nvSpPr>
          <p:cNvPr id="3" name="Content Placeholder 2">
            <a:extLst>
              <a:ext uri="{FF2B5EF4-FFF2-40B4-BE49-F238E27FC236}">
                <a16:creationId xmlns:a16="http://schemas.microsoft.com/office/drawing/2014/main" id="{5D34C57F-844A-B634-A316-1BD6602C64B8}"/>
              </a:ext>
            </a:extLst>
          </p:cNvPr>
          <p:cNvSpPr>
            <a:spLocks noGrp="1"/>
          </p:cNvSpPr>
          <p:nvPr>
            <p:ph idx="1"/>
          </p:nvPr>
        </p:nvSpPr>
        <p:spPr>
          <a:xfrm>
            <a:off x="581192" y="2180496"/>
            <a:ext cx="11170541" cy="3975348"/>
          </a:xfrm>
        </p:spPr>
        <p:txBody>
          <a:bodyPr>
            <a:normAutofit fontScale="92500" lnSpcReduction="20000"/>
          </a:bodyPr>
          <a:lstStyle/>
          <a:p>
            <a:r>
              <a:rPr lang="en-US" b="1" dirty="0">
                <a:latin typeface="Calibri" panose="020F0502020204030204" pitchFamily="34" charset="0"/>
                <a:ea typeface="Calibri" panose="020F0502020204030204" pitchFamily="34" charset="0"/>
                <a:cs typeface="Calibri" panose="020F0502020204030204" pitchFamily="34" charset="0"/>
              </a:rPr>
              <a:t>State managed fishery: Prince William Sound pollock fishery</a:t>
            </a:r>
          </a:p>
          <a:p>
            <a:pPr marL="342900" indent="-34290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Total of 11 active catcher vessels in 2025; 5-yr average is 14 vessels. 29 unique vessels have participated since 2021.</a:t>
            </a:r>
          </a:p>
          <a:p>
            <a:pPr marL="342900" indent="-342900">
              <a:buFont typeface="Arial" panose="020B0604020202020204" pitchFamily="34" charset="0"/>
              <a:buChar char="•"/>
            </a:pPr>
            <a:r>
              <a:rPr lang="en-US" b="1" dirty="0">
                <a:latin typeface="Calibri" panose="020F0502020204030204" pitchFamily="34" charset="0"/>
                <a:ea typeface="Calibri" panose="020F0502020204030204" pitchFamily="34" charset="0"/>
                <a:cs typeface="Calibri" panose="020F0502020204030204" pitchFamily="34" charset="0"/>
              </a:rPr>
              <a:t>All vessels </a:t>
            </a:r>
            <a:r>
              <a:rPr lang="en-US" dirty="0">
                <a:latin typeface="Calibri" panose="020F0502020204030204" pitchFamily="34" charset="0"/>
                <a:ea typeface="Calibri" panose="020F0502020204030204" pitchFamily="34" charset="0"/>
                <a:cs typeface="Calibri" panose="020F0502020204030204" pitchFamily="34" charset="0"/>
              </a:rPr>
              <a:t>also participate in federally managed trawl fisheries.</a:t>
            </a:r>
          </a:p>
          <a:p>
            <a:pPr marL="342900" indent="-34290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55% of vessels homeported in Kodiak in 2025; 5-yr average is 63%.</a:t>
            </a:r>
          </a:p>
          <a:p>
            <a:pPr marL="342900" indent="-34290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Vessel size ranges from 58’ to 121’ and averages 90’.</a:t>
            </a:r>
          </a:p>
          <a:p>
            <a:pPr marL="342900" indent="-34290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ADF&amp;G staff coordinate with the fleet to limit the number of vessels actively fishing.</a:t>
            </a:r>
          </a:p>
          <a:p>
            <a:pPr marL="342900" indent="-34290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Majority of harvest delivered to Kodiak. Operational costs for the PWS fishery are generally higher due to fuel costs.</a:t>
            </a:r>
          </a:p>
          <a:p>
            <a:pPr marL="342900" indent="-34290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This fishery fills a seasonal gap for some vessels (pre-Feb).</a:t>
            </a:r>
          </a:p>
          <a:p>
            <a:endParaRPr lang="en-US" dirty="0"/>
          </a:p>
        </p:txBody>
      </p:sp>
      <p:sp>
        <p:nvSpPr>
          <p:cNvPr id="4" name="Slide Number Placeholder 3">
            <a:extLst>
              <a:ext uri="{FF2B5EF4-FFF2-40B4-BE49-F238E27FC236}">
                <a16:creationId xmlns:a16="http://schemas.microsoft.com/office/drawing/2014/main" id="{8E23DBE9-FB92-20A9-DE88-3E10EAF7DFE4}"/>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1251827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271DB-8B6B-2EB0-9DD1-3E8335A9C3AF}"/>
              </a:ext>
            </a:extLst>
          </p:cNvPr>
          <p:cNvSpPr>
            <a:spLocks noGrp="1"/>
          </p:cNvSpPr>
          <p:nvPr>
            <p:ph type="title"/>
          </p:nvPr>
        </p:nvSpPr>
        <p:spPr/>
        <p:txBody>
          <a:bodyPr/>
          <a:lstStyle/>
          <a:p>
            <a:r>
              <a:rPr lang="en-US" dirty="0"/>
              <a:t>Shore-based processors</a:t>
            </a:r>
          </a:p>
        </p:txBody>
      </p:sp>
      <p:sp>
        <p:nvSpPr>
          <p:cNvPr id="4" name="Slide Number Placeholder 3">
            <a:extLst>
              <a:ext uri="{FF2B5EF4-FFF2-40B4-BE49-F238E27FC236}">
                <a16:creationId xmlns:a16="http://schemas.microsoft.com/office/drawing/2014/main" id="{2CCFFC94-3650-8533-3C92-2AD0BB397204}"/>
              </a:ext>
            </a:extLst>
          </p:cNvPr>
          <p:cNvSpPr>
            <a:spLocks noGrp="1"/>
          </p:cNvSpPr>
          <p:nvPr>
            <p:ph type="sldNum" sz="quarter" idx="12"/>
          </p:nvPr>
        </p:nvSpPr>
        <p:spPr/>
        <p:txBody>
          <a:bodyPr/>
          <a:lstStyle/>
          <a:p>
            <a:fld id="{D57F1E4F-1CFF-5643-939E-217C01CDF565}" type="slidenum">
              <a:rPr lang="en-US" smtClean="0"/>
              <a:pPr/>
              <a:t>17</a:t>
            </a:fld>
            <a:endParaRPr lang="en-US" dirty="0"/>
          </a:p>
        </p:txBody>
      </p:sp>
      <p:pic>
        <p:nvPicPr>
          <p:cNvPr id="6" name="Google Shape;174;p28">
            <a:extLst>
              <a:ext uri="{FF2B5EF4-FFF2-40B4-BE49-F238E27FC236}">
                <a16:creationId xmlns:a16="http://schemas.microsoft.com/office/drawing/2014/main" id="{0F640AAB-96D8-CC43-0C3F-3C1965790FF2}"/>
              </a:ext>
            </a:extLst>
          </p:cNvPr>
          <p:cNvPicPr preferRelativeResize="0"/>
          <p:nvPr/>
        </p:nvPicPr>
        <p:blipFill rotWithShape="1">
          <a:blip r:embed="rId3">
            <a:alphaModFix/>
          </a:blip>
          <a:srcRect l="11070" t="23638" r="23775" b="8707"/>
          <a:stretch/>
        </p:blipFill>
        <p:spPr>
          <a:xfrm>
            <a:off x="1811197" y="2134687"/>
            <a:ext cx="7953692" cy="4491891"/>
          </a:xfrm>
          <a:prstGeom prst="rect">
            <a:avLst/>
          </a:prstGeom>
          <a:noFill/>
          <a:ln>
            <a:noFill/>
          </a:ln>
        </p:spPr>
      </p:pic>
      <p:sp>
        <p:nvSpPr>
          <p:cNvPr id="8" name="Google Shape;176;p28">
            <a:extLst>
              <a:ext uri="{FF2B5EF4-FFF2-40B4-BE49-F238E27FC236}">
                <a16:creationId xmlns:a16="http://schemas.microsoft.com/office/drawing/2014/main" id="{58725D1B-76A4-8939-5240-2AC3FBD0601F}"/>
              </a:ext>
            </a:extLst>
          </p:cNvPr>
          <p:cNvSpPr txBox="1"/>
          <p:nvPr/>
        </p:nvSpPr>
        <p:spPr>
          <a:xfrm>
            <a:off x="1936944" y="2261928"/>
            <a:ext cx="3319200" cy="168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dirty="0">
                <a:solidFill>
                  <a:srgbClr val="FFFF00"/>
                </a:solidFill>
              </a:rPr>
              <a:t>Western GOA pollock are primarily processed in Sand Point and Akutan with limited amounts processed in Unalaska and False Pass. Prior to 2023 deliveries also occurred in King Cove.</a:t>
            </a:r>
            <a:r>
              <a:rPr lang="en" sz="1800" dirty="0">
                <a:solidFill>
                  <a:srgbClr val="FFFF00"/>
                </a:solidFill>
              </a:rPr>
              <a:t> </a:t>
            </a:r>
            <a:endParaRPr sz="1800" dirty="0">
              <a:solidFill>
                <a:srgbClr val="FFFF00"/>
              </a:solidFill>
            </a:endParaRPr>
          </a:p>
        </p:txBody>
      </p:sp>
      <p:sp>
        <p:nvSpPr>
          <p:cNvPr id="10" name="Google Shape;175;p28">
            <a:extLst>
              <a:ext uri="{FF2B5EF4-FFF2-40B4-BE49-F238E27FC236}">
                <a16:creationId xmlns:a16="http://schemas.microsoft.com/office/drawing/2014/main" id="{3332D540-9C9E-B572-9CAC-67AA97DDD533}"/>
              </a:ext>
            </a:extLst>
          </p:cNvPr>
          <p:cNvSpPr txBox="1"/>
          <p:nvPr/>
        </p:nvSpPr>
        <p:spPr>
          <a:xfrm>
            <a:off x="6445689" y="5404449"/>
            <a:ext cx="3319200" cy="1468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dirty="0">
                <a:solidFill>
                  <a:srgbClr val="FFFF00"/>
                </a:solidFill>
              </a:rPr>
              <a:t>Central GOA and PWS pollock are processed primarily in Kodiak by four processing companies.  </a:t>
            </a:r>
            <a:endParaRPr sz="1600" dirty="0">
              <a:solidFill>
                <a:srgbClr val="FFFF00"/>
              </a:solidFill>
            </a:endParaRPr>
          </a:p>
        </p:txBody>
      </p:sp>
    </p:spTree>
    <p:extLst>
      <p:ext uri="{BB962C8B-B14F-4D97-AF65-F5344CB8AC3E}">
        <p14:creationId xmlns:p14="http://schemas.microsoft.com/office/powerpoint/2010/main" val="2482133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D68C4FA0-CAA0-DA09-BA78-BEDA97746FDE}"/>
              </a:ext>
            </a:extLst>
          </p:cNvPr>
          <p:cNvSpPr>
            <a:spLocks noGrp="1"/>
          </p:cNvSpPr>
          <p:nvPr>
            <p:ph type="title"/>
          </p:nvPr>
        </p:nvSpPr>
        <p:spPr>
          <a:xfrm>
            <a:off x="601255" y="702156"/>
            <a:ext cx="3409783" cy="1013800"/>
          </a:xfrm>
        </p:spPr>
        <p:txBody>
          <a:bodyPr vert="horz" lIns="91440" tIns="45720" rIns="91440" bIns="45720" rtlCol="0" anchor="b">
            <a:normAutofit/>
          </a:bodyPr>
          <a:lstStyle/>
          <a:p>
            <a:r>
              <a:rPr lang="en-US" cap="all">
                <a:latin typeface="+mj-lt"/>
                <a:ea typeface="+mj-ea"/>
                <a:cs typeface="+mj-cs"/>
              </a:rPr>
              <a:t>Fleet profile focus</a:t>
            </a:r>
          </a:p>
        </p:txBody>
      </p:sp>
      <p:sp>
        <p:nvSpPr>
          <p:cNvPr id="5" name="Google Shape;182;p29">
            <a:extLst>
              <a:ext uri="{FF2B5EF4-FFF2-40B4-BE49-F238E27FC236}">
                <a16:creationId xmlns:a16="http://schemas.microsoft.com/office/drawing/2014/main" id="{588BA846-1306-EF7F-C0AC-FBBEF1884440}"/>
              </a:ext>
            </a:extLst>
          </p:cNvPr>
          <p:cNvSpPr txBox="1">
            <a:spLocks/>
          </p:cNvSpPr>
          <p:nvPr/>
        </p:nvSpPr>
        <p:spPr>
          <a:xfrm>
            <a:off x="601255" y="1964168"/>
            <a:ext cx="3409782" cy="4036582"/>
          </a:xfrm>
          <a:prstGeom prst="rect">
            <a:avLst/>
          </a:prstGeom>
        </p:spPr>
        <p:txBody>
          <a:bodyPr spcFirstLastPara="1" vert="horz" lIns="91440" tIns="45720" rIns="91440" bIns="45720" rtlCol="0" anchor="ctr" anchorCtr="0">
            <a:normAutofit/>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2400" kern="1200">
                <a:solidFill>
                  <a:schemeClr val="tx2"/>
                </a:solidFill>
                <a:latin typeface="Arial" panose="020B0604020202020204" pitchFamily="34" charset="0"/>
                <a:ea typeface="Verdana" panose="020B0604030504040204" pitchFamily="34" charset="0"/>
                <a:cs typeface="Arial" panose="020B0604020202020204" pitchFamily="34" charset="0"/>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000" kern="1200">
                <a:solidFill>
                  <a:schemeClr val="tx2"/>
                </a:solidFill>
                <a:latin typeface="Arial" panose="020B0604020202020204" pitchFamily="34" charset="0"/>
                <a:ea typeface="Verdana" panose="020B0604030504040204" pitchFamily="34" charset="0"/>
                <a:cs typeface="Arial" panose="020B0604020202020204" pitchFamily="34" charset="0"/>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Arial" panose="020B0604020202020204" pitchFamily="34" charset="0"/>
                <a:ea typeface="Verdana" panose="020B0604030504040204" pitchFamily="34" charset="0"/>
                <a:cs typeface="Arial" panose="020B0604020202020204" pitchFamily="34" charset="0"/>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457200" indent="-361950">
              <a:buFont typeface="Wingdings 2" panose="05020102010507070707" pitchFamily="18" charset="2"/>
              <a:buChar char=""/>
            </a:pPr>
            <a:r>
              <a:rPr lang="en-US" b="1">
                <a:solidFill>
                  <a:schemeClr val="bg1"/>
                </a:solidFill>
                <a:latin typeface="+mn-lt"/>
                <a:ea typeface="+mn-ea"/>
                <a:cs typeface="+mn-cs"/>
                <a:sym typeface="Calibri"/>
              </a:rPr>
              <a:t>Aleutian Islands non-pelagic trawl</a:t>
            </a:r>
            <a:endParaRPr lang="en-US">
              <a:solidFill>
                <a:schemeClr val="bg1"/>
              </a:solidFill>
              <a:latin typeface="+mn-lt"/>
              <a:ea typeface="+mn-ea"/>
              <a:cs typeface="+mn-cs"/>
              <a:sym typeface="Calibri"/>
            </a:endParaRPr>
          </a:p>
          <a:p>
            <a:pPr marL="914400" lvl="1" indent="-349250"/>
            <a:r>
              <a:rPr lang="en-US">
                <a:solidFill>
                  <a:schemeClr val="bg1"/>
                </a:solidFill>
                <a:latin typeface="+mn-lt"/>
                <a:ea typeface="+mn-ea"/>
                <a:cs typeface="+mn-cs"/>
                <a:sym typeface="Calibri"/>
              </a:rPr>
              <a:t>State fishery:</a:t>
            </a:r>
          </a:p>
          <a:p>
            <a:pPr marL="1371600" lvl="2" indent="-349250"/>
            <a:r>
              <a:rPr lang="en-US">
                <a:solidFill>
                  <a:schemeClr val="bg1"/>
                </a:solidFill>
                <a:latin typeface="+mn-lt"/>
                <a:ea typeface="+mn-ea"/>
                <a:cs typeface="+mn-cs"/>
                <a:sym typeface="Calibri"/>
              </a:rPr>
              <a:t>AI Subdistrict Pacific cod fishery</a:t>
            </a:r>
          </a:p>
          <a:p>
            <a:pPr marL="914400" lvl="1" indent="-349250"/>
            <a:r>
              <a:rPr lang="en-US">
                <a:solidFill>
                  <a:schemeClr val="bg1"/>
                </a:solidFill>
                <a:latin typeface="+mn-lt"/>
                <a:ea typeface="+mn-ea"/>
                <a:cs typeface="+mn-cs"/>
                <a:sym typeface="Calibri"/>
              </a:rPr>
              <a:t>Parallel fisheries:</a:t>
            </a:r>
          </a:p>
          <a:p>
            <a:pPr marL="1371600" lvl="2" indent="-349250"/>
            <a:r>
              <a:rPr lang="en-US">
                <a:solidFill>
                  <a:schemeClr val="bg1"/>
                </a:solidFill>
                <a:latin typeface="+mn-lt"/>
                <a:ea typeface="+mn-ea"/>
                <a:cs typeface="+mn-cs"/>
                <a:sym typeface="Calibri"/>
              </a:rPr>
              <a:t>Amendment 80 and Trawl Limited Access fishery</a:t>
            </a:r>
          </a:p>
        </p:txBody>
      </p:sp>
      <p:pic>
        <p:nvPicPr>
          <p:cNvPr id="7" name="Google Shape;183;p29" title="DSC_1470.jpg">
            <a:extLst>
              <a:ext uri="{FF2B5EF4-FFF2-40B4-BE49-F238E27FC236}">
                <a16:creationId xmlns:a16="http://schemas.microsoft.com/office/drawing/2014/main" id="{57B5A2EC-8D07-483F-1513-C6E3241DBE68}"/>
              </a:ext>
            </a:extLst>
          </p:cNvPr>
          <p:cNvPicPr preferRelativeResize="0"/>
          <p:nvPr/>
        </p:nvPicPr>
        <p:blipFill>
          <a:blip r:embed="rId3"/>
          <a:stretch>
            <a:fillRect/>
          </a:stretch>
        </p:blipFill>
        <p:spPr>
          <a:xfrm>
            <a:off x="4791522" y="1305787"/>
            <a:ext cx="6489819" cy="4267055"/>
          </a:xfrm>
          <a:prstGeom prst="rect">
            <a:avLst/>
          </a:prstGeom>
          <a:noFill/>
        </p:spPr>
      </p:pic>
      <p:sp>
        <p:nvSpPr>
          <p:cNvPr id="4" name="Slide Number Placeholder 3">
            <a:extLst>
              <a:ext uri="{FF2B5EF4-FFF2-40B4-BE49-F238E27FC236}">
                <a16:creationId xmlns:a16="http://schemas.microsoft.com/office/drawing/2014/main" id="{C4BACA8B-25EA-6603-38E0-1C6C0FD98939}"/>
              </a:ext>
            </a:extLst>
          </p:cNvPr>
          <p:cNvSpPr>
            <a:spLocks noGrp="1"/>
          </p:cNvSpPr>
          <p:nvPr>
            <p:ph type="sldNum" sz="quarter" idx="12"/>
          </p:nvPr>
        </p:nvSpPr>
        <p:spPr>
          <a:xfrm>
            <a:off x="10558300" y="6400800"/>
            <a:ext cx="1052508" cy="365125"/>
          </a:xfrm>
        </p:spPr>
        <p:txBody>
          <a:bodyPr vert="horz" lIns="91440" tIns="45720" rIns="91440" bIns="45720" rtlCol="0" anchor="ctr">
            <a:normAutofit/>
          </a:bodyPr>
          <a:lstStyle/>
          <a:p>
            <a:pPr defTabSz="914400">
              <a:spcAft>
                <a:spcPts val="600"/>
              </a:spcAft>
            </a:pPr>
            <a:fld id="{D57F1E4F-1CFF-5643-939E-217C01CDF565}" type="slidenum">
              <a:rPr lang="en-US" smtClean="0">
                <a:solidFill>
                  <a:schemeClr val="accent2"/>
                </a:solidFill>
                <a:latin typeface="+mn-lt"/>
                <a:cs typeface="+mn-cs"/>
              </a:rPr>
              <a:pPr defTabSz="914400">
                <a:spcAft>
                  <a:spcPts val="600"/>
                </a:spcAft>
              </a:pPr>
              <a:t>18</a:t>
            </a:fld>
            <a:endParaRPr lang="en-US">
              <a:solidFill>
                <a:schemeClr val="accent2"/>
              </a:solidFill>
              <a:latin typeface="+mn-lt"/>
              <a:cs typeface="+mn-cs"/>
            </a:endParaRPr>
          </a:p>
        </p:txBody>
      </p:sp>
    </p:spTree>
    <p:extLst>
      <p:ext uri="{BB962C8B-B14F-4D97-AF65-F5344CB8AC3E}">
        <p14:creationId xmlns:p14="http://schemas.microsoft.com/office/powerpoint/2010/main" val="1645385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16F91-D2A5-FB8B-227C-0E1EAC7E72C4}"/>
              </a:ext>
            </a:extLst>
          </p:cNvPr>
          <p:cNvSpPr>
            <a:spLocks noGrp="1"/>
          </p:cNvSpPr>
          <p:nvPr>
            <p:ph type="title"/>
          </p:nvPr>
        </p:nvSpPr>
        <p:spPr/>
        <p:txBody>
          <a:bodyPr/>
          <a:lstStyle/>
          <a:p>
            <a:r>
              <a:rPr lang="en" b="1" dirty="0"/>
              <a:t>Fleet profiles</a:t>
            </a:r>
            <a:r>
              <a:rPr lang="en" dirty="0"/>
              <a:t> Aleutian Islands non-pelagic trawl (W of	170° W long)</a:t>
            </a:r>
            <a:endParaRPr lang="en-US" dirty="0"/>
          </a:p>
        </p:txBody>
      </p:sp>
      <p:sp>
        <p:nvSpPr>
          <p:cNvPr id="3" name="Content Placeholder 2">
            <a:extLst>
              <a:ext uri="{FF2B5EF4-FFF2-40B4-BE49-F238E27FC236}">
                <a16:creationId xmlns:a16="http://schemas.microsoft.com/office/drawing/2014/main" id="{4FC7C69C-D8DB-FC28-0D78-973EC53F29BE}"/>
              </a:ext>
            </a:extLst>
          </p:cNvPr>
          <p:cNvSpPr>
            <a:spLocks noGrp="1"/>
          </p:cNvSpPr>
          <p:nvPr>
            <p:ph idx="1"/>
          </p:nvPr>
        </p:nvSpPr>
        <p:spPr>
          <a:xfrm>
            <a:off x="581192" y="2180496"/>
            <a:ext cx="11029615" cy="3775641"/>
          </a:xfrm>
        </p:spPr>
        <p:txBody>
          <a:bodyPr>
            <a:normAutofit fontScale="85000" lnSpcReduction="20000"/>
          </a:bodyPr>
          <a:lstStyle/>
          <a:p>
            <a:r>
              <a:rPr lang="en-US" b="1" dirty="0"/>
              <a:t>State managed fishery: Aleutian Island Subdistrict Pacific cod fishery</a:t>
            </a:r>
          </a:p>
          <a:p>
            <a:pPr marL="342900" indent="-342900">
              <a:buFont typeface="Arial" panose="020B0604020202020204" pitchFamily="34" charset="0"/>
              <a:buChar char="•"/>
            </a:pPr>
            <a:r>
              <a:rPr lang="en-US" dirty="0"/>
              <a:t>2 active trawl vessels in 2025; 14 unique trawl vessels in the past 10 years. Fishery also open to pot, longline, and jig vessels.</a:t>
            </a:r>
          </a:p>
          <a:p>
            <a:pPr marL="342900" indent="-342900">
              <a:buFont typeface="Arial" panose="020B0604020202020204" pitchFamily="34" charset="0"/>
              <a:buChar char="•"/>
            </a:pPr>
            <a:r>
              <a:rPr lang="en-US" dirty="0"/>
              <a:t>5 trawl vessels homeported in Alaska; 9 vessels homeported in Oregon/Washington</a:t>
            </a:r>
          </a:p>
          <a:p>
            <a:pPr marL="342900" indent="-342900">
              <a:buFont typeface="Arial" panose="020B0604020202020204" pitchFamily="34" charset="0"/>
              <a:buChar char="•"/>
            </a:pPr>
            <a:r>
              <a:rPr lang="en-US" dirty="0"/>
              <a:t>Trawl vessel size ranges from 58’ to 99’; 5 vessels are 58’ and 9 vessels are 85’ - 99’ </a:t>
            </a:r>
          </a:p>
          <a:p>
            <a:pPr marL="342900" indent="-342900">
              <a:buFont typeface="Arial" panose="020B0604020202020204" pitchFamily="34" charset="0"/>
              <a:buChar char="•"/>
            </a:pPr>
            <a:r>
              <a:rPr lang="en-US" dirty="0"/>
              <a:t>Vessel size restrictions that vary throughout the season</a:t>
            </a:r>
          </a:p>
          <a:p>
            <a:pPr marL="972900" lvl="1" indent="-342900">
              <a:buFont typeface="Arial" panose="020B0604020202020204" pitchFamily="34" charset="0"/>
              <a:buChar char="•"/>
            </a:pPr>
            <a:r>
              <a:rPr lang="en-US" dirty="0"/>
              <a:t>first open to vessels &lt;60’, </a:t>
            </a:r>
          </a:p>
          <a:p>
            <a:pPr marL="972900" lvl="1" indent="-342900">
              <a:buFont typeface="Arial" panose="020B0604020202020204" pitchFamily="34" charset="0"/>
              <a:buChar char="•"/>
            </a:pPr>
            <a:r>
              <a:rPr lang="en-US" dirty="0"/>
              <a:t>then vessels &lt;100’ after March 15 at Commissioner’s discretion</a:t>
            </a:r>
          </a:p>
          <a:p>
            <a:pPr marL="342900" indent="-342900">
              <a:buFont typeface="Arial" panose="020B0604020202020204" pitchFamily="34" charset="0"/>
              <a:buChar char="•"/>
            </a:pPr>
            <a:r>
              <a:rPr lang="en-US" dirty="0"/>
              <a:t>All vessels also participate in federally managed pelagic and/or non-pelagic trawl fisheries</a:t>
            </a:r>
          </a:p>
          <a:p>
            <a:pPr marL="972900" lvl="1" indent="-342900">
              <a:buFont typeface="Arial" panose="020B0604020202020204" pitchFamily="34" charset="0"/>
              <a:buChar char="•"/>
            </a:pPr>
            <a:r>
              <a:rPr lang="en-US" b="1" dirty="0"/>
              <a:t>These vessels are all diversified by target and by gear type: </a:t>
            </a:r>
            <a:r>
              <a:rPr lang="en-US" dirty="0"/>
              <a:t>AFA pollock, GOA pollock, Amendment 80, CDQ, Pacific cod Trawl Cooperative, Rockfish Program, GOA pollock, tendering.</a:t>
            </a:r>
          </a:p>
          <a:p>
            <a:endParaRPr lang="en-US" dirty="0"/>
          </a:p>
        </p:txBody>
      </p:sp>
      <p:sp>
        <p:nvSpPr>
          <p:cNvPr id="4" name="Slide Number Placeholder 3">
            <a:extLst>
              <a:ext uri="{FF2B5EF4-FFF2-40B4-BE49-F238E27FC236}">
                <a16:creationId xmlns:a16="http://schemas.microsoft.com/office/drawing/2014/main" id="{40BBB31A-336F-6BD5-F0A5-D98212AD0FF6}"/>
              </a:ext>
            </a:extLst>
          </p:cNvPr>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3842571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B817E-AB73-D6CF-456A-E7DA2DCBB7BF}"/>
            </a:ext>
          </a:extLst>
        </p:cNvPr>
        <p:cNvGrpSpPr/>
        <p:nvPr/>
      </p:nvGrpSpPr>
      <p:grpSpPr>
        <a:xfrm>
          <a:off x="0" y="0"/>
          <a:ext cx="0" cy="0"/>
          <a:chOff x="0" y="0"/>
          <a:chExt cx="0" cy="0"/>
        </a:xfrm>
      </p:grpSpPr>
      <p:pic>
        <p:nvPicPr>
          <p:cNvPr id="10" name="Google Shape;194;p31">
            <a:extLst>
              <a:ext uri="{FF2B5EF4-FFF2-40B4-BE49-F238E27FC236}">
                <a16:creationId xmlns:a16="http://schemas.microsoft.com/office/drawing/2014/main" id="{346019A5-39D1-BC68-01DD-72460C3105D7}"/>
              </a:ext>
            </a:extLst>
          </p:cNvPr>
          <p:cNvPicPr preferRelativeResize="0"/>
          <p:nvPr/>
        </p:nvPicPr>
        <p:blipFill rotWithShape="1">
          <a:blip r:embed="rId3">
            <a:alphaModFix/>
          </a:blip>
          <a:srcRect l="36537" t="52394" r="24172" b="16479"/>
          <a:stretch/>
        </p:blipFill>
        <p:spPr>
          <a:xfrm rot="-1056579">
            <a:off x="718953" y="2310002"/>
            <a:ext cx="6415977" cy="2739816"/>
          </a:xfrm>
          <a:prstGeom prst="rect">
            <a:avLst/>
          </a:prstGeom>
          <a:noFill/>
          <a:ln>
            <a:noFill/>
          </a:ln>
        </p:spPr>
      </p:pic>
      <p:sp>
        <p:nvSpPr>
          <p:cNvPr id="2" name="Title 1">
            <a:extLst>
              <a:ext uri="{FF2B5EF4-FFF2-40B4-BE49-F238E27FC236}">
                <a16:creationId xmlns:a16="http://schemas.microsoft.com/office/drawing/2014/main" id="{F012DE1B-A34C-6B47-8141-14AC92D86827}"/>
              </a:ext>
            </a:extLst>
          </p:cNvPr>
          <p:cNvSpPr>
            <a:spLocks noGrp="1"/>
          </p:cNvSpPr>
          <p:nvPr>
            <p:ph type="title"/>
          </p:nvPr>
        </p:nvSpPr>
        <p:spPr>
          <a:xfrm>
            <a:off x="581192" y="803756"/>
            <a:ext cx="11029616" cy="1013800"/>
          </a:xfrm>
          <a:solidFill>
            <a:schemeClr val="accent1"/>
          </a:solidFill>
        </p:spPr>
        <p:txBody>
          <a:bodyPr/>
          <a:lstStyle/>
          <a:p>
            <a:r>
              <a:rPr lang="en" b="1" dirty="0"/>
              <a:t>Fleet profiles</a:t>
            </a:r>
            <a:r>
              <a:rPr lang="en" dirty="0"/>
              <a:t> Aleutian Islands non-pelagic trawl (W of	170° W long)</a:t>
            </a:r>
            <a:endParaRPr lang="en-US" dirty="0"/>
          </a:p>
        </p:txBody>
      </p:sp>
      <p:sp>
        <p:nvSpPr>
          <p:cNvPr id="4" name="Slide Number Placeholder 3">
            <a:extLst>
              <a:ext uri="{FF2B5EF4-FFF2-40B4-BE49-F238E27FC236}">
                <a16:creationId xmlns:a16="http://schemas.microsoft.com/office/drawing/2014/main" id="{416F86FC-5293-439A-638B-8C28C8D02042}"/>
              </a:ext>
            </a:extLst>
          </p:cNvPr>
          <p:cNvSpPr>
            <a:spLocks noGrp="1"/>
          </p:cNvSpPr>
          <p:nvPr>
            <p:ph type="sldNum" sz="quarter" idx="12"/>
          </p:nvPr>
        </p:nvSpPr>
        <p:spPr/>
        <p:txBody>
          <a:bodyPr/>
          <a:lstStyle/>
          <a:p>
            <a:fld id="{D57F1E4F-1CFF-5643-939E-217C01CDF565}" type="slidenum">
              <a:rPr lang="en-US" smtClean="0"/>
              <a:pPr/>
              <a:t>20</a:t>
            </a:fld>
            <a:endParaRPr lang="en-US" dirty="0"/>
          </a:p>
        </p:txBody>
      </p:sp>
      <p:sp>
        <p:nvSpPr>
          <p:cNvPr id="8" name="Google Shape;197;p31">
            <a:extLst>
              <a:ext uri="{FF2B5EF4-FFF2-40B4-BE49-F238E27FC236}">
                <a16:creationId xmlns:a16="http://schemas.microsoft.com/office/drawing/2014/main" id="{C39D581A-B525-9B14-85C4-0CC0D4BE7555}"/>
              </a:ext>
            </a:extLst>
          </p:cNvPr>
          <p:cNvSpPr txBox="1"/>
          <p:nvPr/>
        </p:nvSpPr>
        <p:spPr>
          <a:xfrm>
            <a:off x="581191" y="1817556"/>
            <a:ext cx="6691500" cy="708000"/>
          </a:xfrm>
          <a:prstGeom prst="rect">
            <a:avLst/>
          </a:prstGeom>
          <a:solidFill>
            <a:schemeClr val="lt1"/>
          </a:solid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1600" b="1" dirty="0">
                <a:solidFill>
                  <a:schemeClr val="dk1"/>
                </a:solidFill>
              </a:rPr>
              <a:t>State managed fishery:</a:t>
            </a:r>
            <a:r>
              <a:rPr lang="en" sz="1600" dirty="0">
                <a:solidFill>
                  <a:schemeClr val="dk1"/>
                </a:solidFill>
              </a:rPr>
              <a:t> Aleutian Island Subdistrict Pacific cod fishery</a:t>
            </a:r>
            <a:endParaRPr sz="1600" dirty="0">
              <a:solidFill>
                <a:schemeClr val="dk1"/>
              </a:solidFill>
            </a:endParaRPr>
          </a:p>
          <a:p>
            <a:pPr marL="0" lvl="0" indent="0" algn="l" rtl="0">
              <a:lnSpc>
                <a:spcPct val="100000"/>
              </a:lnSpc>
              <a:spcBef>
                <a:spcPts val="600"/>
              </a:spcBef>
              <a:spcAft>
                <a:spcPts val="600"/>
              </a:spcAft>
              <a:buNone/>
            </a:pPr>
            <a:r>
              <a:rPr lang="en" sz="1300" dirty="0">
                <a:solidFill>
                  <a:schemeClr val="dk1"/>
                </a:solidFill>
              </a:rPr>
              <a:t>Pacific cod</a:t>
            </a:r>
            <a:r>
              <a:rPr lang="en" sz="1200" dirty="0">
                <a:solidFill>
                  <a:schemeClr val="dk1"/>
                </a:solidFill>
              </a:rPr>
              <a:t> </a:t>
            </a:r>
            <a:r>
              <a:rPr lang="en" sz="1300" dirty="0">
                <a:solidFill>
                  <a:schemeClr val="dk1"/>
                </a:solidFill>
              </a:rPr>
              <a:t>harvest by trawl vessels 2016-2025</a:t>
            </a:r>
            <a:endParaRPr sz="1300" dirty="0">
              <a:solidFill>
                <a:schemeClr val="dk1"/>
              </a:solidFill>
            </a:endParaRPr>
          </a:p>
        </p:txBody>
      </p:sp>
      <p:pic>
        <p:nvPicPr>
          <p:cNvPr id="16" name="Google Shape;195;p31">
            <a:extLst>
              <a:ext uri="{FF2B5EF4-FFF2-40B4-BE49-F238E27FC236}">
                <a16:creationId xmlns:a16="http://schemas.microsoft.com/office/drawing/2014/main" id="{79BD8630-174D-D166-132A-AE971DA8242A}"/>
              </a:ext>
            </a:extLst>
          </p:cNvPr>
          <p:cNvPicPr preferRelativeResize="0"/>
          <p:nvPr/>
        </p:nvPicPr>
        <p:blipFill rotWithShape="1">
          <a:blip r:embed="rId4">
            <a:alphaModFix/>
          </a:blip>
          <a:srcRect l="37499" t="44733" r="29503" b="33205"/>
          <a:stretch/>
        </p:blipFill>
        <p:spPr>
          <a:xfrm>
            <a:off x="5118977" y="4175193"/>
            <a:ext cx="5926200" cy="2135776"/>
          </a:xfrm>
          <a:prstGeom prst="rect">
            <a:avLst/>
          </a:prstGeom>
          <a:noFill/>
          <a:ln>
            <a:noFill/>
          </a:ln>
        </p:spPr>
      </p:pic>
      <p:pic>
        <p:nvPicPr>
          <p:cNvPr id="18" name="Google Shape;205;p31">
            <a:extLst>
              <a:ext uri="{FF2B5EF4-FFF2-40B4-BE49-F238E27FC236}">
                <a16:creationId xmlns:a16="http://schemas.microsoft.com/office/drawing/2014/main" id="{BBF3F9CA-7FF0-53C9-3B55-C8786F272F88}"/>
              </a:ext>
            </a:extLst>
          </p:cNvPr>
          <p:cNvPicPr preferRelativeResize="0"/>
          <p:nvPr/>
        </p:nvPicPr>
        <p:blipFill rotWithShape="1">
          <a:blip r:embed="rId5">
            <a:alphaModFix/>
          </a:blip>
          <a:srcRect l="82656" t="32099" r="2232" b="45043"/>
          <a:stretch/>
        </p:blipFill>
        <p:spPr>
          <a:xfrm>
            <a:off x="9323989" y="1928585"/>
            <a:ext cx="2147973" cy="1751325"/>
          </a:xfrm>
          <a:prstGeom prst="rect">
            <a:avLst/>
          </a:prstGeom>
          <a:noFill/>
          <a:ln>
            <a:noFill/>
          </a:ln>
        </p:spPr>
      </p:pic>
      <p:grpSp>
        <p:nvGrpSpPr>
          <p:cNvPr id="21" name="Google Shape;198;p31">
            <a:extLst>
              <a:ext uri="{FF2B5EF4-FFF2-40B4-BE49-F238E27FC236}">
                <a16:creationId xmlns:a16="http://schemas.microsoft.com/office/drawing/2014/main" id="{2BED31E7-BFE7-9B2B-41F0-99BC065E817D}"/>
              </a:ext>
            </a:extLst>
          </p:cNvPr>
          <p:cNvGrpSpPr/>
          <p:nvPr/>
        </p:nvGrpSpPr>
        <p:grpSpPr>
          <a:xfrm>
            <a:off x="743603" y="4706902"/>
            <a:ext cx="2450427" cy="1181925"/>
            <a:chOff x="780425" y="3035012"/>
            <a:chExt cx="2450427" cy="1181925"/>
          </a:xfrm>
        </p:grpSpPr>
        <p:sp>
          <p:nvSpPr>
            <p:cNvPr id="22" name="Google Shape;199;p31">
              <a:extLst>
                <a:ext uri="{FF2B5EF4-FFF2-40B4-BE49-F238E27FC236}">
                  <a16:creationId xmlns:a16="http://schemas.microsoft.com/office/drawing/2014/main" id="{04AD13BF-109B-E8D2-5B79-91F22D6E082A}"/>
                </a:ext>
              </a:extLst>
            </p:cNvPr>
            <p:cNvSpPr txBox="1"/>
            <p:nvPr/>
          </p:nvSpPr>
          <p:spPr>
            <a:xfrm>
              <a:off x="780425" y="3035012"/>
              <a:ext cx="2450427" cy="1181925"/>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dirty="0">
                  <a:solidFill>
                    <a:schemeClr val="dk2"/>
                  </a:solidFill>
                </a:rPr>
                <a:t>    </a:t>
              </a:r>
              <a:r>
                <a:rPr lang="en" sz="1200" dirty="0">
                  <a:solidFill>
                    <a:schemeClr val="dk1"/>
                  </a:solidFill>
                </a:rPr>
                <a:t> &lt; 347,999 pounds</a:t>
              </a:r>
              <a:endParaRPr sz="1200" dirty="0">
                <a:solidFill>
                  <a:schemeClr val="dk1"/>
                </a:solidFill>
              </a:endParaRPr>
            </a:p>
            <a:p>
              <a:pPr marL="0" lvl="0" indent="0" algn="l" rtl="0">
                <a:spcBef>
                  <a:spcPts val="0"/>
                </a:spcBef>
                <a:spcAft>
                  <a:spcPts val="0"/>
                </a:spcAft>
                <a:buNone/>
              </a:pPr>
              <a:r>
                <a:rPr lang="en" sz="1200" dirty="0">
                  <a:solidFill>
                    <a:schemeClr val="dk1"/>
                  </a:solidFill>
                </a:rPr>
                <a:t>     348,000 - 526,999 pounds</a:t>
              </a:r>
              <a:endParaRPr sz="1200" dirty="0">
                <a:solidFill>
                  <a:schemeClr val="dk1"/>
                </a:solidFill>
              </a:endParaRPr>
            </a:p>
            <a:p>
              <a:pPr marL="0" lvl="0" indent="0" algn="l" rtl="0">
                <a:spcBef>
                  <a:spcPts val="0"/>
                </a:spcBef>
                <a:spcAft>
                  <a:spcPts val="0"/>
                </a:spcAft>
                <a:buNone/>
              </a:pPr>
              <a:r>
                <a:rPr lang="en" sz="1200" dirty="0">
                  <a:solidFill>
                    <a:schemeClr val="dk1"/>
                  </a:solidFill>
                </a:rPr>
                <a:t>     527,000 - 1,500,999 pounds</a:t>
              </a:r>
              <a:endParaRPr sz="1200" dirty="0">
                <a:solidFill>
                  <a:schemeClr val="dk1"/>
                </a:solidFill>
              </a:endParaRPr>
            </a:p>
            <a:p>
              <a:pPr marL="0" lvl="0" indent="0" algn="l" rtl="0">
                <a:spcBef>
                  <a:spcPts val="0"/>
                </a:spcBef>
                <a:spcAft>
                  <a:spcPts val="0"/>
                </a:spcAft>
                <a:buNone/>
              </a:pPr>
              <a:r>
                <a:rPr lang="en" sz="1200" dirty="0">
                  <a:solidFill>
                    <a:schemeClr val="dk1"/>
                  </a:solidFill>
                </a:rPr>
                <a:t>     &gt; 1,501,000 pounds</a:t>
              </a:r>
              <a:endParaRPr sz="1200" dirty="0">
                <a:solidFill>
                  <a:schemeClr val="dk1"/>
                </a:solidFill>
              </a:endParaRPr>
            </a:p>
          </p:txBody>
        </p:sp>
        <p:grpSp>
          <p:nvGrpSpPr>
            <p:cNvPr id="23" name="Google Shape;200;p31">
              <a:extLst>
                <a:ext uri="{FF2B5EF4-FFF2-40B4-BE49-F238E27FC236}">
                  <a16:creationId xmlns:a16="http://schemas.microsoft.com/office/drawing/2014/main" id="{04B4CB41-9416-DDC1-C302-ADE9149D385C}"/>
                </a:ext>
              </a:extLst>
            </p:cNvPr>
            <p:cNvGrpSpPr/>
            <p:nvPr/>
          </p:nvGrpSpPr>
          <p:grpSpPr>
            <a:xfrm>
              <a:off x="780425" y="3121875"/>
              <a:ext cx="174000" cy="790575"/>
              <a:chOff x="3445250" y="3991150"/>
              <a:chExt cx="174000" cy="790575"/>
            </a:xfrm>
          </p:grpSpPr>
          <p:sp>
            <p:nvSpPr>
              <p:cNvPr id="24" name="Google Shape;201;p31">
                <a:extLst>
                  <a:ext uri="{FF2B5EF4-FFF2-40B4-BE49-F238E27FC236}">
                    <a16:creationId xmlns:a16="http://schemas.microsoft.com/office/drawing/2014/main" id="{9D6893AB-CA06-86E0-C919-CFC2E6EBCADC}"/>
                  </a:ext>
                </a:extLst>
              </p:cNvPr>
              <p:cNvSpPr/>
              <p:nvPr/>
            </p:nvSpPr>
            <p:spPr>
              <a:xfrm>
                <a:off x="3445250" y="3991150"/>
                <a:ext cx="174000" cy="137700"/>
              </a:xfrm>
              <a:prstGeom prst="rect">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 name="Google Shape;202;p31">
                <a:extLst>
                  <a:ext uri="{FF2B5EF4-FFF2-40B4-BE49-F238E27FC236}">
                    <a16:creationId xmlns:a16="http://schemas.microsoft.com/office/drawing/2014/main" id="{393AE14C-1C3E-256F-201A-00CCE744B341}"/>
                  </a:ext>
                </a:extLst>
              </p:cNvPr>
              <p:cNvSpPr/>
              <p:nvPr/>
            </p:nvSpPr>
            <p:spPr>
              <a:xfrm>
                <a:off x="3445250" y="4208763"/>
                <a:ext cx="174000" cy="137700"/>
              </a:xfrm>
              <a:prstGeom prst="rect">
                <a:avLst/>
              </a:prstGeom>
              <a:solidFill>
                <a:srgbClr val="6FA8D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 name="Google Shape;203;p31">
                <a:extLst>
                  <a:ext uri="{FF2B5EF4-FFF2-40B4-BE49-F238E27FC236}">
                    <a16:creationId xmlns:a16="http://schemas.microsoft.com/office/drawing/2014/main" id="{5DA2EE0A-4D49-F065-701F-E58BEE32D516}"/>
                  </a:ext>
                </a:extLst>
              </p:cNvPr>
              <p:cNvSpPr/>
              <p:nvPr/>
            </p:nvSpPr>
            <p:spPr>
              <a:xfrm>
                <a:off x="3445250" y="4426400"/>
                <a:ext cx="174000" cy="137700"/>
              </a:xfrm>
              <a:prstGeom prst="rect">
                <a:avLst/>
              </a:prstGeom>
              <a:solidFill>
                <a:srgbClr val="3D85C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 name="Google Shape;204;p31">
                <a:extLst>
                  <a:ext uri="{FF2B5EF4-FFF2-40B4-BE49-F238E27FC236}">
                    <a16:creationId xmlns:a16="http://schemas.microsoft.com/office/drawing/2014/main" id="{D12BCC47-05B6-4D39-BCCB-C5632E95B010}"/>
                  </a:ext>
                </a:extLst>
              </p:cNvPr>
              <p:cNvSpPr/>
              <p:nvPr/>
            </p:nvSpPr>
            <p:spPr>
              <a:xfrm>
                <a:off x="3445250" y="4644025"/>
                <a:ext cx="174000" cy="137700"/>
              </a:xfrm>
              <a:prstGeom prst="rect">
                <a:avLst/>
              </a:prstGeom>
              <a:solidFill>
                <a:srgbClr val="0B539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spTree>
    <p:extLst>
      <p:ext uri="{BB962C8B-B14F-4D97-AF65-F5344CB8AC3E}">
        <p14:creationId xmlns:p14="http://schemas.microsoft.com/office/powerpoint/2010/main" val="38167798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20A69B-83BA-E4E8-8E06-8ADC21A1E51B}"/>
              </a:ext>
            </a:extLst>
          </p:cNvPr>
          <p:cNvSpPr>
            <a:spLocks noGrp="1"/>
          </p:cNvSpPr>
          <p:nvPr>
            <p:ph type="title"/>
          </p:nvPr>
        </p:nvSpPr>
        <p:spPr/>
        <p:txBody>
          <a:bodyPr/>
          <a:lstStyle/>
          <a:p>
            <a:r>
              <a:rPr lang="en" dirty="0"/>
              <a:t>Monitoring requirements Aleutian Islands parallel fisheries (mainly Atka mackerel &amp; Pacific ocean perch):</a:t>
            </a:r>
            <a:endParaRPr lang="en-US" dirty="0"/>
          </a:p>
        </p:txBody>
      </p:sp>
      <p:sp>
        <p:nvSpPr>
          <p:cNvPr id="4" name="Content Placeholder 3">
            <a:extLst>
              <a:ext uri="{FF2B5EF4-FFF2-40B4-BE49-F238E27FC236}">
                <a16:creationId xmlns:a16="http://schemas.microsoft.com/office/drawing/2014/main" id="{E7F82851-F147-40E0-428A-BD22AFFFEE85}"/>
              </a:ext>
            </a:extLst>
          </p:cNvPr>
          <p:cNvSpPr>
            <a:spLocks noGrp="1"/>
          </p:cNvSpPr>
          <p:nvPr>
            <p:ph idx="1"/>
          </p:nvPr>
        </p:nvSpPr>
        <p:spPr/>
        <p:txBody>
          <a:bodyPr/>
          <a:lstStyle/>
          <a:p>
            <a:r>
              <a:rPr lang="en-US" sz="2000" dirty="0">
                <a:latin typeface="Calibri" panose="020F0502020204030204" pitchFamily="34" charset="0"/>
                <a:ea typeface="Calibri" panose="020F0502020204030204" pitchFamily="34" charset="0"/>
                <a:cs typeface="Calibri" panose="020F0502020204030204" pitchFamily="34" charset="0"/>
              </a:rPr>
              <a:t>Amendment 80 (catcher processors): 200% observer coverage (2 people) + cameras </a:t>
            </a:r>
          </a:p>
          <a:p>
            <a:r>
              <a:rPr lang="en-US" sz="2000" dirty="0">
                <a:latin typeface="Calibri" panose="020F0502020204030204" pitchFamily="34" charset="0"/>
                <a:ea typeface="Calibri" panose="020F0502020204030204" pitchFamily="34" charset="0"/>
                <a:cs typeface="Calibri" panose="020F0502020204030204" pitchFamily="34" charset="0"/>
              </a:rPr>
              <a:t>Trawl Limited Access fisheries (catcher vessels): delivering unsorted catch to motherships with 100% observer coverage for sampling and accounting on mothership </a:t>
            </a:r>
          </a:p>
          <a:p>
            <a:r>
              <a:rPr lang="en-US" sz="2000" b="1" dirty="0">
                <a:latin typeface="Calibri" panose="020F0502020204030204" pitchFamily="34" charset="0"/>
                <a:ea typeface="Calibri" panose="020F0502020204030204" pitchFamily="34" charset="0"/>
                <a:cs typeface="Calibri" panose="020F0502020204030204" pitchFamily="34" charset="0"/>
              </a:rPr>
              <a:t>These vessels have the same monitoring requirements in state or federal waters during the AI parallel fisheries. </a:t>
            </a:r>
          </a:p>
          <a:p>
            <a:endParaRPr lang="en-US" dirty="0"/>
          </a:p>
        </p:txBody>
      </p:sp>
      <p:sp>
        <p:nvSpPr>
          <p:cNvPr id="2" name="Slide Number Placeholder 1">
            <a:extLst>
              <a:ext uri="{FF2B5EF4-FFF2-40B4-BE49-F238E27FC236}">
                <a16:creationId xmlns:a16="http://schemas.microsoft.com/office/drawing/2014/main" id="{2C6B8456-428A-8BBC-B40E-4AD46A3864CD}"/>
              </a:ext>
            </a:extLst>
          </p:cNvPr>
          <p:cNvSpPr>
            <a:spLocks noGrp="1"/>
          </p:cNvSpPr>
          <p:nvPr>
            <p:ph type="sldNum" sz="quarter" idx="12"/>
          </p:nvPr>
        </p:nvSpPr>
        <p:spPr/>
        <p:txBody>
          <a:bodyPr/>
          <a:lstStyle/>
          <a:p>
            <a:fld id="{D57F1E4F-1CFF-5643-939E-217C01CDF565}" type="slidenum">
              <a:rPr lang="en-US" smtClean="0"/>
              <a:pPr/>
              <a:t>21</a:t>
            </a:fld>
            <a:endParaRPr lang="en-US" dirty="0"/>
          </a:p>
        </p:txBody>
      </p:sp>
    </p:spTree>
    <p:extLst>
      <p:ext uri="{BB962C8B-B14F-4D97-AF65-F5344CB8AC3E}">
        <p14:creationId xmlns:p14="http://schemas.microsoft.com/office/powerpoint/2010/main" val="28970192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0B8AD-270B-8231-0257-C40AD3FBEE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D883DA-5547-2A6A-B133-6F8248B2C551}"/>
              </a:ext>
            </a:extLst>
          </p:cNvPr>
          <p:cNvSpPr>
            <a:spLocks noGrp="1"/>
          </p:cNvSpPr>
          <p:nvPr>
            <p:ph type="title"/>
          </p:nvPr>
        </p:nvSpPr>
        <p:spPr/>
        <p:txBody>
          <a:bodyPr/>
          <a:lstStyle/>
          <a:p>
            <a:r>
              <a:rPr lang="en" b="1" dirty="0"/>
              <a:t>Fleet profiles</a:t>
            </a:r>
            <a:r>
              <a:rPr lang="en" dirty="0"/>
              <a:t> Aleutian Islands non-pelagic trawl (W of	170° W long)</a:t>
            </a:r>
            <a:endParaRPr lang="en-US" dirty="0"/>
          </a:p>
        </p:txBody>
      </p:sp>
      <p:sp>
        <p:nvSpPr>
          <p:cNvPr id="3" name="Content Placeholder 2">
            <a:extLst>
              <a:ext uri="{FF2B5EF4-FFF2-40B4-BE49-F238E27FC236}">
                <a16:creationId xmlns:a16="http://schemas.microsoft.com/office/drawing/2014/main" id="{D6824665-3705-25D6-2430-D1FA439E70A3}"/>
              </a:ext>
            </a:extLst>
          </p:cNvPr>
          <p:cNvSpPr>
            <a:spLocks noGrp="1"/>
          </p:cNvSpPr>
          <p:nvPr>
            <p:ph idx="1"/>
          </p:nvPr>
        </p:nvSpPr>
        <p:spPr>
          <a:xfrm>
            <a:off x="581192" y="2009422"/>
            <a:ext cx="11029615" cy="4673600"/>
          </a:xfrm>
        </p:spPr>
        <p:txBody>
          <a:bodyPr>
            <a:normAutofit fontScale="85000" lnSpcReduction="20000"/>
          </a:bodyPr>
          <a:lstStyle/>
          <a:p>
            <a:r>
              <a:rPr lang="en-US" b="1" dirty="0"/>
              <a:t>Parallel (State) waters: </a:t>
            </a:r>
            <a:r>
              <a:rPr lang="en-US" dirty="0"/>
              <a:t>Vessels fishing for rockfish and groundfish in the Aleutian Islands. </a:t>
            </a:r>
            <a:r>
              <a:rPr lang="en-US" b="1" dirty="0"/>
              <a:t>These vessels are fishing off a federal TAC but go back and forth between Federal and State waters. </a:t>
            </a:r>
            <a:r>
              <a:rPr lang="en-US" dirty="0"/>
              <a:t>The state retains jurisdiction over State waters but typically mirrors Federal rules.</a:t>
            </a:r>
          </a:p>
          <a:p>
            <a:pPr marL="342900" indent="-342900">
              <a:buFont typeface="Arial" panose="020B0604020202020204" pitchFamily="34" charset="0"/>
              <a:buChar char="•"/>
            </a:pPr>
            <a:r>
              <a:rPr lang="en-US" dirty="0"/>
              <a:t>Amendment 80 and Trawl Limited Access (TLAS) vessels primarily targeting Pacific Ocean Perch (POP) and Atka Mackerel</a:t>
            </a:r>
          </a:p>
          <a:p>
            <a:pPr marL="972900" lvl="1" indent="-342900">
              <a:buFont typeface="Arial" panose="020B0604020202020204" pitchFamily="34" charset="0"/>
              <a:buChar char="•"/>
            </a:pPr>
            <a:r>
              <a:rPr lang="en-US" dirty="0"/>
              <a:t>In 2025, 14 vessels fished non-pelagic trawl in the Aleutian Islands, 5 of these vessels had some activity in parallel fisheries; 5-yr avg of 6 vessels.</a:t>
            </a:r>
          </a:p>
          <a:p>
            <a:pPr marL="972900" lvl="1" indent="-342900">
              <a:buFont typeface="Arial" panose="020B0604020202020204" pitchFamily="34" charset="0"/>
              <a:buChar char="•"/>
            </a:pPr>
            <a:r>
              <a:rPr lang="en-US" dirty="0"/>
              <a:t>These are large catcher processor vessels and some large catcher vessels (98-300 ft in length), primarily processing at sea</a:t>
            </a:r>
          </a:p>
          <a:p>
            <a:pPr marL="972900" lvl="1" indent="-342900">
              <a:buFont typeface="Arial" panose="020B0604020202020204" pitchFamily="34" charset="0"/>
              <a:buChar char="•"/>
            </a:pPr>
            <a:r>
              <a:rPr lang="en-US" dirty="0"/>
              <a:t>Vessel ownership connected to Seattle, WA and Rockland, ME</a:t>
            </a:r>
          </a:p>
          <a:p>
            <a:pPr marL="972900" lvl="1" indent="-342900">
              <a:buFont typeface="Arial" panose="020B0604020202020204" pitchFamily="34" charset="0"/>
              <a:buChar char="•"/>
            </a:pPr>
            <a:r>
              <a:rPr lang="en-US" dirty="0"/>
              <a:t>Of the vessels that were active in state-waters, ~1.2% of gross revenue from state waters </a:t>
            </a:r>
          </a:p>
          <a:p>
            <a:pPr marL="972900" lvl="1" indent="-342900">
              <a:buFont typeface="Arial" panose="020B0604020202020204" pitchFamily="34" charset="0"/>
              <a:buChar char="•"/>
            </a:pPr>
            <a:r>
              <a:rPr lang="en-US" dirty="0"/>
              <a:t>These areas are used for operational flexibility and bycatch avoidance. </a:t>
            </a:r>
          </a:p>
          <a:p>
            <a:pPr marL="342900" indent="-342900">
              <a:buFont typeface="Arial" panose="020B0604020202020204" pitchFamily="34" charset="0"/>
              <a:buChar char="•"/>
            </a:pPr>
            <a:r>
              <a:rPr lang="en-US" dirty="0"/>
              <a:t>Much of the Aleutian Islands is closed to fishing with non-pelagic trawl gear and specific closures related to fishing targeting prey species of Steller Sea Lions (pollock, Pacific cod, and Atka Mackerel), but some discrete area remain open.</a:t>
            </a:r>
          </a:p>
          <a:p>
            <a:endParaRPr lang="en-US" dirty="0"/>
          </a:p>
        </p:txBody>
      </p:sp>
      <p:sp>
        <p:nvSpPr>
          <p:cNvPr id="4" name="Slide Number Placeholder 3">
            <a:extLst>
              <a:ext uri="{FF2B5EF4-FFF2-40B4-BE49-F238E27FC236}">
                <a16:creationId xmlns:a16="http://schemas.microsoft.com/office/drawing/2014/main" id="{4DA3B809-4CC8-5B71-A9A7-F01DC81072E8}"/>
              </a:ext>
            </a:extLst>
          </p:cNvPr>
          <p:cNvSpPr>
            <a:spLocks noGrp="1"/>
          </p:cNvSpPr>
          <p:nvPr>
            <p:ph type="sldNum" sz="quarter" idx="12"/>
          </p:nvPr>
        </p:nvSpPr>
        <p:spPr/>
        <p:txBody>
          <a:bodyPr/>
          <a:lstStyle/>
          <a:p>
            <a:fld id="{D57F1E4F-1CFF-5643-939E-217C01CDF565}" type="slidenum">
              <a:rPr lang="en-US" smtClean="0"/>
              <a:pPr/>
              <a:t>22</a:t>
            </a:fld>
            <a:endParaRPr lang="en-US" dirty="0"/>
          </a:p>
        </p:txBody>
      </p:sp>
    </p:spTree>
    <p:extLst>
      <p:ext uri="{BB962C8B-B14F-4D97-AF65-F5344CB8AC3E}">
        <p14:creationId xmlns:p14="http://schemas.microsoft.com/office/powerpoint/2010/main" val="9223634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A891139-57F2-608D-0763-7EB9C9AA7021}"/>
              </a:ext>
            </a:extLst>
          </p:cNvPr>
          <p:cNvSpPr>
            <a:spLocks noGrp="1"/>
          </p:cNvSpPr>
          <p:nvPr>
            <p:ph type="sldNum" sz="quarter" idx="12"/>
          </p:nvPr>
        </p:nvSpPr>
        <p:spPr/>
        <p:txBody>
          <a:bodyPr/>
          <a:lstStyle/>
          <a:p>
            <a:fld id="{D57F1E4F-1CFF-5643-939E-217C01CDF565}" type="slidenum">
              <a:rPr lang="en-US" smtClean="0"/>
              <a:pPr/>
              <a:t>23</a:t>
            </a:fld>
            <a:endParaRPr lang="en-US" dirty="0"/>
          </a:p>
        </p:txBody>
      </p:sp>
      <p:pic>
        <p:nvPicPr>
          <p:cNvPr id="6" name="Google Shape;217;p33">
            <a:extLst>
              <a:ext uri="{FF2B5EF4-FFF2-40B4-BE49-F238E27FC236}">
                <a16:creationId xmlns:a16="http://schemas.microsoft.com/office/drawing/2014/main" id="{4408BE0F-906D-4AE6-B619-EE6F266686F3}"/>
              </a:ext>
            </a:extLst>
          </p:cNvPr>
          <p:cNvPicPr preferRelativeResize="0"/>
          <p:nvPr/>
        </p:nvPicPr>
        <p:blipFill>
          <a:blip r:embed="rId2">
            <a:alphaModFix/>
          </a:blip>
          <a:stretch>
            <a:fillRect/>
          </a:stretch>
        </p:blipFill>
        <p:spPr>
          <a:xfrm>
            <a:off x="2080347" y="919470"/>
            <a:ext cx="7402320" cy="4307286"/>
          </a:xfrm>
          <a:prstGeom prst="rect">
            <a:avLst/>
          </a:prstGeom>
          <a:noFill/>
          <a:ln>
            <a:noFill/>
          </a:ln>
        </p:spPr>
      </p:pic>
      <p:sp>
        <p:nvSpPr>
          <p:cNvPr id="8" name="TextBox 7">
            <a:extLst>
              <a:ext uri="{FF2B5EF4-FFF2-40B4-BE49-F238E27FC236}">
                <a16:creationId xmlns:a16="http://schemas.microsoft.com/office/drawing/2014/main" id="{10766D1F-5915-9CE3-B818-AC051AD278FA}"/>
              </a:ext>
            </a:extLst>
          </p:cNvPr>
          <p:cNvSpPr txBox="1"/>
          <p:nvPr/>
        </p:nvSpPr>
        <p:spPr>
          <a:xfrm>
            <a:off x="2080347" y="5502705"/>
            <a:ext cx="7687733" cy="871649"/>
          </a:xfrm>
          <a:prstGeom prst="rect">
            <a:avLst/>
          </a:prstGeom>
          <a:noFill/>
        </p:spPr>
        <p:txBody>
          <a:bodyPr wrap="square">
            <a:spAutoFit/>
          </a:bodyPr>
          <a:lstStyle/>
          <a:p>
            <a:pPr marL="0" lvl="0" indent="0" algn="l" rtl="0">
              <a:lnSpc>
                <a:spcPct val="115000"/>
              </a:lnSpc>
              <a:spcBef>
                <a:spcPts val="0"/>
              </a:spcBef>
              <a:spcAft>
                <a:spcPts val="1200"/>
              </a:spcAft>
              <a:buNone/>
            </a:pPr>
            <a:r>
              <a:rPr lang="en-US" sz="1500" dirty="0">
                <a:solidFill>
                  <a:schemeClr val="dk1"/>
                </a:solidFill>
                <a:latin typeface="Calibri"/>
                <a:ea typeface="Calibri"/>
                <a:cs typeface="Calibri"/>
                <a:sym typeface="Calibri"/>
              </a:rPr>
              <a:t>Figure based on data found in Table 11-3, in </a:t>
            </a:r>
            <a:r>
              <a:rPr lang="en-US" sz="1500" u="sng" dirty="0">
                <a:solidFill>
                  <a:schemeClr val="accent5"/>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Alaska Department of Fish and Game Staff Comments on the Commercial, Personal use, Sport and Subsistence regulatory proposals (March 17-21, 2026)</a:t>
            </a:r>
            <a:r>
              <a:rPr lang="en-US" sz="1500" dirty="0">
                <a:solidFill>
                  <a:schemeClr val="dk1"/>
                </a:solidFill>
                <a:latin typeface="Calibri"/>
                <a:ea typeface="Calibri"/>
                <a:cs typeface="Calibri"/>
                <a:sym typeface="Calibri"/>
              </a:rPr>
              <a:t> which demonstrates trends in pounds harvested in state and federal waters. </a:t>
            </a:r>
            <a:endParaRPr lang="en-US" sz="1400" dirty="0"/>
          </a:p>
        </p:txBody>
      </p:sp>
    </p:spTree>
    <p:extLst>
      <p:ext uri="{BB962C8B-B14F-4D97-AF65-F5344CB8AC3E}">
        <p14:creationId xmlns:p14="http://schemas.microsoft.com/office/powerpoint/2010/main" val="34558063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F548C-065F-833C-1834-A90933EF325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1108A84-7E67-5886-4D0D-5662546221C7}"/>
              </a:ext>
            </a:extLst>
          </p:cNvPr>
          <p:cNvSpPr>
            <a:spLocks noGrp="1"/>
          </p:cNvSpPr>
          <p:nvPr>
            <p:ph type="ctrTitle"/>
          </p:nvPr>
        </p:nvSpPr>
        <p:spPr/>
        <p:txBody>
          <a:bodyPr>
            <a:normAutofit/>
          </a:bodyPr>
          <a:lstStyle/>
          <a:p>
            <a:pPr lvl="0" algn="ctr">
              <a:spcBef>
                <a:spcPts val="0"/>
              </a:spcBef>
            </a:pPr>
            <a:r>
              <a:rPr lang="en-US" sz="4000" dirty="0">
                <a:solidFill>
                  <a:srgbClr val="0B5394"/>
                </a:solidFill>
              </a:rPr>
              <a:t>Part 2: </a:t>
            </a:r>
            <a:r>
              <a:rPr lang="en" sz="4000" dirty="0">
                <a:solidFill>
                  <a:srgbClr val="0B5394"/>
                </a:solidFill>
              </a:rPr>
              <a:t>Management Measures</a:t>
            </a:r>
            <a:br>
              <a:rPr lang="en-US" dirty="0">
                <a:solidFill>
                  <a:srgbClr val="0B5394"/>
                </a:solidFill>
              </a:rPr>
            </a:br>
            <a:r>
              <a:rPr lang="en-US" sz="2000" dirty="0"/>
              <a:t>Scope: Federal management measures </a:t>
            </a:r>
            <a:br>
              <a:rPr lang="en-US" sz="2000" dirty="0"/>
            </a:br>
            <a:r>
              <a:rPr lang="en-US" sz="2000" dirty="0"/>
              <a:t>to minimize adverse impacts from commercial fishing</a:t>
            </a:r>
          </a:p>
        </p:txBody>
      </p:sp>
      <p:sp>
        <p:nvSpPr>
          <p:cNvPr id="4" name="Subtitle 3">
            <a:extLst>
              <a:ext uri="{FF2B5EF4-FFF2-40B4-BE49-F238E27FC236}">
                <a16:creationId xmlns:a16="http://schemas.microsoft.com/office/drawing/2014/main" id="{96ED7C22-AC4B-B0A8-3247-CFA11D15DDE7}"/>
              </a:ext>
            </a:extLst>
          </p:cNvPr>
          <p:cNvSpPr>
            <a:spLocks noGrp="1"/>
          </p:cNvSpPr>
          <p:nvPr>
            <p:ph type="subTitle" idx="1"/>
          </p:nvPr>
        </p:nvSpPr>
        <p:spPr>
          <a:xfrm>
            <a:off x="599227" y="3246437"/>
            <a:ext cx="10993546" cy="365126"/>
          </a:xfrm>
        </p:spPr>
        <p:txBody>
          <a:bodyPr>
            <a:normAutofit/>
          </a:bodyPr>
          <a:lstStyle/>
          <a:p>
            <a:pPr lvl="0">
              <a:lnSpc>
                <a:spcPct val="80000"/>
              </a:lnSpc>
              <a:spcBef>
                <a:spcPts val="0"/>
              </a:spcBef>
              <a:spcAft>
                <a:spcPts val="0"/>
              </a:spcAft>
            </a:pPr>
            <a:r>
              <a:rPr lang="en-US" dirty="0">
                <a:solidFill>
                  <a:schemeClr val="bg1"/>
                </a:solidFill>
              </a:rPr>
              <a:t>Sarah Marrinan (NPFMC)</a:t>
            </a:r>
          </a:p>
        </p:txBody>
      </p:sp>
    </p:spTree>
    <p:extLst>
      <p:ext uri="{BB962C8B-B14F-4D97-AF65-F5344CB8AC3E}">
        <p14:creationId xmlns:p14="http://schemas.microsoft.com/office/powerpoint/2010/main" val="20060380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BF6F4-1070-EB15-0ED0-091E41D6C2C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D9A6267-66C4-2E7E-9065-35442FA6207E}"/>
              </a:ext>
            </a:extLst>
          </p:cNvPr>
          <p:cNvSpPr>
            <a:spLocks noGrp="1"/>
          </p:cNvSpPr>
          <p:nvPr>
            <p:ph type="sldNum" sz="quarter" idx="12"/>
          </p:nvPr>
        </p:nvSpPr>
        <p:spPr/>
        <p:txBody>
          <a:bodyPr/>
          <a:lstStyle/>
          <a:p>
            <a:fld id="{D57F1E4F-1CFF-5643-939E-217C01CDF565}" type="slidenum">
              <a:rPr lang="en-US" smtClean="0"/>
              <a:pPr/>
              <a:t>25</a:t>
            </a:fld>
            <a:endParaRPr lang="en-US" dirty="0"/>
          </a:p>
        </p:txBody>
      </p:sp>
      <p:graphicFrame>
        <p:nvGraphicFramePr>
          <p:cNvPr id="3" name="Google Shape;235;p36">
            <a:extLst>
              <a:ext uri="{FF2B5EF4-FFF2-40B4-BE49-F238E27FC236}">
                <a16:creationId xmlns:a16="http://schemas.microsoft.com/office/drawing/2014/main" id="{FB71D97C-F88C-C466-773B-5E494E87674D}"/>
              </a:ext>
            </a:extLst>
          </p:cNvPr>
          <p:cNvGraphicFramePr/>
          <p:nvPr>
            <p:extLst>
              <p:ext uri="{D42A27DB-BD31-4B8C-83A1-F6EECF244321}">
                <p14:modId xmlns:p14="http://schemas.microsoft.com/office/powerpoint/2010/main" val="2955256676"/>
              </p:ext>
            </p:extLst>
          </p:nvPr>
        </p:nvGraphicFramePr>
        <p:xfrm>
          <a:off x="428977" y="617350"/>
          <a:ext cx="10927645" cy="5623299"/>
        </p:xfrm>
        <a:graphic>
          <a:graphicData uri="http://schemas.openxmlformats.org/drawingml/2006/table">
            <a:tbl>
              <a:tblPr>
                <a:noFill/>
              </a:tblPr>
              <a:tblGrid>
                <a:gridCol w="1962647">
                  <a:extLst>
                    <a:ext uri="{9D8B030D-6E8A-4147-A177-3AD203B41FA5}">
                      <a16:colId xmlns:a16="http://schemas.microsoft.com/office/drawing/2014/main" val="20000"/>
                    </a:ext>
                  </a:extLst>
                </a:gridCol>
                <a:gridCol w="2988029">
                  <a:extLst>
                    <a:ext uri="{9D8B030D-6E8A-4147-A177-3AD203B41FA5}">
                      <a16:colId xmlns:a16="http://schemas.microsoft.com/office/drawing/2014/main" val="20001"/>
                    </a:ext>
                  </a:extLst>
                </a:gridCol>
                <a:gridCol w="3340471">
                  <a:extLst>
                    <a:ext uri="{9D8B030D-6E8A-4147-A177-3AD203B41FA5}">
                      <a16:colId xmlns:a16="http://schemas.microsoft.com/office/drawing/2014/main" val="20002"/>
                    </a:ext>
                  </a:extLst>
                </a:gridCol>
                <a:gridCol w="2636498">
                  <a:extLst>
                    <a:ext uri="{9D8B030D-6E8A-4147-A177-3AD203B41FA5}">
                      <a16:colId xmlns:a16="http://schemas.microsoft.com/office/drawing/2014/main" val="20003"/>
                    </a:ext>
                  </a:extLst>
                </a:gridCol>
              </a:tblGrid>
              <a:tr h="433762">
                <a:tc rowSpan="2">
                  <a:txBody>
                    <a:bodyPr/>
                    <a:lstStyle/>
                    <a:p>
                      <a:pPr marL="0" lvl="0" indent="0" algn="ctr" rtl="0">
                        <a:lnSpc>
                          <a:spcPct val="115000"/>
                        </a:lnSpc>
                        <a:spcBef>
                          <a:spcPts val="0"/>
                        </a:spcBef>
                        <a:spcAft>
                          <a:spcPts val="0"/>
                        </a:spcAft>
                        <a:buNone/>
                      </a:pPr>
                      <a:endParaRPr sz="1200" b="1" dirty="0">
                        <a:latin typeface="Calibri"/>
                        <a:ea typeface="Calibri"/>
                        <a:cs typeface="Calibri"/>
                        <a:sym typeface="Calibri"/>
                      </a:endParaRPr>
                    </a:p>
                  </a:txBody>
                  <a:tcPr marL="66675" marR="66675" marT="95250" marB="952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E2D5"/>
                    </a:solidFill>
                  </a:tcPr>
                </a:tc>
                <a:tc gridSpan="3">
                  <a:txBody>
                    <a:bodyPr/>
                    <a:lstStyle/>
                    <a:p>
                      <a:pPr marL="0" lvl="0" indent="0" algn="ctr" rtl="0">
                        <a:lnSpc>
                          <a:spcPct val="115000"/>
                        </a:lnSpc>
                        <a:spcBef>
                          <a:spcPts val="0"/>
                        </a:spcBef>
                        <a:spcAft>
                          <a:spcPts val="0"/>
                        </a:spcAft>
                        <a:buNone/>
                      </a:pPr>
                      <a:r>
                        <a:rPr lang="en" sz="1200" b="1" dirty="0">
                          <a:solidFill>
                            <a:schemeClr val="dk1"/>
                          </a:solidFill>
                          <a:latin typeface="Calibri"/>
                          <a:ea typeface="Calibri"/>
                          <a:cs typeface="Calibri"/>
                          <a:sym typeface="Calibri"/>
                        </a:rPr>
                        <a:t>Type of management measures (examples)</a:t>
                      </a:r>
                      <a:endParaRPr sz="1200" b="1" dirty="0">
                        <a:latin typeface="Calibri"/>
                        <a:ea typeface="Calibri"/>
                        <a:cs typeface="Calibri"/>
                        <a:sym typeface="Calibri"/>
                      </a:endParaRPr>
                    </a:p>
                  </a:txBody>
                  <a:tcPr marL="66675" marR="66675" marT="95250" marB="952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E2D5"/>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98435">
                <a:tc vMerge="1">
                  <a:txBody>
                    <a:bodyPr/>
                    <a:lstStyle/>
                    <a:p>
                      <a:endParaRPr lang="en-US"/>
                    </a:p>
                  </a:txBody>
                  <a:tcPr/>
                </a:tc>
                <a:tc>
                  <a:txBody>
                    <a:bodyPr/>
                    <a:lstStyle/>
                    <a:p>
                      <a:pPr marL="0" lvl="0" indent="0" algn="ctr" rtl="0">
                        <a:lnSpc>
                          <a:spcPct val="115000"/>
                        </a:lnSpc>
                        <a:spcBef>
                          <a:spcPts val="0"/>
                        </a:spcBef>
                        <a:spcAft>
                          <a:spcPts val="0"/>
                        </a:spcAft>
                        <a:buNone/>
                      </a:pPr>
                      <a:r>
                        <a:rPr lang="en" sz="1400" b="1" dirty="0">
                          <a:latin typeface="Calibri"/>
                          <a:ea typeface="Calibri"/>
                          <a:cs typeface="Calibri"/>
                          <a:sym typeface="Calibri"/>
                        </a:rPr>
                        <a:t>Area closures</a:t>
                      </a:r>
                      <a:endParaRPr sz="1400" b="1" dirty="0">
                        <a:latin typeface="Calibri"/>
                        <a:ea typeface="Calibri"/>
                        <a:cs typeface="Calibri"/>
                        <a:sym typeface="Calibri"/>
                      </a:endParaRPr>
                    </a:p>
                  </a:txBody>
                  <a:tcPr marL="66675" marR="66675" marT="95250" marB="952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E2D5"/>
                    </a:solidFill>
                  </a:tcPr>
                </a:tc>
                <a:tc>
                  <a:txBody>
                    <a:bodyPr/>
                    <a:lstStyle/>
                    <a:p>
                      <a:pPr marL="0" lvl="0" indent="0" algn="ctr" rtl="0">
                        <a:lnSpc>
                          <a:spcPct val="115000"/>
                        </a:lnSpc>
                        <a:spcBef>
                          <a:spcPts val="0"/>
                        </a:spcBef>
                        <a:spcAft>
                          <a:spcPts val="0"/>
                        </a:spcAft>
                        <a:buNone/>
                      </a:pPr>
                      <a:r>
                        <a:rPr lang="en" sz="1400" b="1">
                          <a:latin typeface="Calibri"/>
                          <a:ea typeface="Calibri"/>
                          <a:cs typeface="Calibri"/>
                          <a:sym typeface="Calibri"/>
                        </a:rPr>
                        <a:t>Bycatch limit</a:t>
                      </a:r>
                      <a:endParaRPr sz="1400" b="1">
                        <a:latin typeface="Calibri"/>
                        <a:ea typeface="Calibri"/>
                        <a:cs typeface="Calibri"/>
                        <a:sym typeface="Calibri"/>
                      </a:endParaRPr>
                    </a:p>
                  </a:txBody>
                  <a:tcPr marL="66675" marR="66675" marT="95250" marB="952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E2D5"/>
                    </a:solidFill>
                  </a:tcPr>
                </a:tc>
                <a:tc>
                  <a:txBody>
                    <a:bodyPr/>
                    <a:lstStyle/>
                    <a:p>
                      <a:pPr marL="0" lvl="0" indent="0" algn="ctr" rtl="0">
                        <a:lnSpc>
                          <a:spcPct val="115000"/>
                        </a:lnSpc>
                        <a:spcBef>
                          <a:spcPts val="0"/>
                        </a:spcBef>
                        <a:spcAft>
                          <a:spcPts val="0"/>
                        </a:spcAft>
                        <a:buNone/>
                      </a:pPr>
                      <a:r>
                        <a:rPr lang="en" sz="1400" b="1" dirty="0">
                          <a:latin typeface="Calibri"/>
                          <a:ea typeface="Calibri"/>
                          <a:cs typeface="Calibri"/>
                          <a:sym typeface="Calibri"/>
                        </a:rPr>
                        <a:t>Gear requirements</a:t>
                      </a:r>
                      <a:endParaRPr sz="1400" b="1" dirty="0">
                        <a:latin typeface="Calibri"/>
                        <a:ea typeface="Calibri"/>
                        <a:cs typeface="Calibri"/>
                        <a:sym typeface="Calibri"/>
                      </a:endParaRPr>
                    </a:p>
                  </a:txBody>
                  <a:tcPr marL="66675" marR="66675" marT="95250" marB="952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AE2D5"/>
                    </a:solidFill>
                  </a:tcPr>
                </a:tc>
                <a:extLst>
                  <a:ext uri="{0D108BD9-81ED-4DB2-BD59-A6C34878D82A}">
                    <a16:rowId xmlns:a16="http://schemas.microsoft.com/office/drawing/2014/main" val="10001"/>
                  </a:ext>
                </a:extLst>
              </a:tr>
              <a:tr h="1224723">
                <a:tc>
                  <a:txBody>
                    <a:bodyPr/>
                    <a:lstStyle/>
                    <a:p>
                      <a:pPr marL="0" lvl="0" indent="0" algn="ctr" rtl="0">
                        <a:lnSpc>
                          <a:spcPct val="115000"/>
                        </a:lnSpc>
                        <a:spcBef>
                          <a:spcPts val="0"/>
                        </a:spcBef>
                        <a:spcAft>
                          <a:spcPts val="0"/>
                        </a:spcAft>
                        <a:buNone/>
                      </a:pPr>
                      <a:r>
                        <a:rPr lang="en" sz="1400">
                          <a:latin typeface="Calibri"/>
                          <a:ea typeface="Calibri"/>
                          <a:cs typeface="Calibri"/>
                          <a:sym typeface="Calibri"/>
                        </a:rPr>
                        <a:t>Objective</a:t>
                      </a:r>
                      <a:endParaRPr sz="1400">
                        <a:latin typeface="Calibri"/>
                        <a:ea typeface="Calibri"/>
                        <a:cs typeface="Calibri"/>
                        <a:sym typeface="Calibri"/>
                      </a:endParaRPr>
                    </a:p>
                  </a:txBody>
                  <a:tcPr marL="66675" marR="66675" marT="95250" marB="952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lvl="0" indent="-298450" algn="l" rtl="0">
                        <a:lnSpc>
                          <a:spcPct val="115000"/>
                        </a:lnSpc>
                        <a:spcBef>
                          <a:spcPts val="0"/>
                        </a:spcBef>
                        <a:spcAft>
                          <a:spcPts val="0"/>
                        </a:spcAft>
                        <a:buSzPts val="1100"/>
                        <a:buFont typeface="Calibri"/>
                        <a:buChar char="●"/>
                      </a:pPr>
                      <a:r>
                        <a:rPr lang="en" sz="1200" dirty="0">
                          <a:latin typeface="Calibri"/>
                          <a:ea typeface="Calibri"/>
                          <a:cs typeface="Calibri"/>
                          <a:sym typeface="Calibri"/>
                        </a:rPr>
                        <a:t>Protect sensitive habitat</a:t>
                      </a:r>
                      <a:endParaRPr sz="1200" dirty="0">
                        <a:latin typeface="Calibri"/>
                        <a:ea typeface="Calibri"/>
                        <a:cs typeface="Calibri"/>
                        <a:sym typeface="Calibri"/>
                      </a:endParaRPr>
                    </a:p>
                    <a:p>
                      <a:pPr marL="457200" lvl="0" indent="-298450" algn="l" rtl="0">
                        <a:lnSpc>
                          <a:spcPct val="115000"/>
                        </a:lnSpc>
                        <a:spcBef>
                          <a:spcPts val="0"/>
                        </a:spcBef>
                        <a:spcAft>
                          <a:spcPts val="0"/>
                        </a:spcAft>
                        <a:buSzPts val="1100"/>
                        <a:buFont typeface="Calibri"/>
                        <a:buChar char="●"/>
                      </a:pPr>
                      <a:r>
                        <a:rPr lang="en" sz="1200" dirty="0">
                          <a:latin typeface="Calibri"/>
                          <a:ea typeface="Calibri"/>
                          <a:cs typeface="Calibri"/>
                          <a:sym typeface="Calibri"/>
                        </a:rPr>
                        <a:t>Reduce bycatch and gear interactions in known areas of encounters </a:t>
                      </a:r>
                      <a:endParaRPr sz="1200" dirty="0">
                        <a:latin typeface="Calibri"/>
                        <a:ea typeface="Calibri"/>
                        <a:cs typeface="Calibri"/>
                        <a:sym typeface="Calibri"/>
                      </a:endParaRPr>
                    </a:p>
                  </a:txBody>
                  <a:tcPr marL="95250" marR="95250" marT="95250" marB="952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lvl="0" indent="-298450" algn="l" rtl="0">
                        <a:lnSpc>
                          <a:spcPct val="115000"/>
                        </a:lnSpc>
                        <a:spcBef>
                          <a:spcPts val="0"/>
                        </a:spcBef>
                        <a:spcAft>
                          <a:spcPts val="0"/>
                        </a:spcAft>
                        <a:buSzPts val="1100"/>
                        <a:buFont typeface="Calibri"/>
                        <a:buChar char="●"/>
                      </a:pPr>
                      <a:r>
                        <a:rPr lang="en" sz="1200" dirty="0">
                          <a:latin typeface="Calibri"/>
                          <a:ea typeface="Calibri"/>
                          <a:cs typeface="Calibri"/>
                          <a:sym typeface="Calibri"/>
                        </a:rPr>
                        <a:t>Incentivize avoidance of certain non-target species</a:t>
                      </a:r>
                      <a:endParaRPr sz="1200" dirty="0">
                        <a:latin typeface="Calibri"/>
                        <a:ea typeface="Calibri"/>
                        <a:cs typeface="Calibri"/>
                        <a:sym typeface="Calibri"/>
                      </a:endParaRPr>
                    </a:p>
                    <a:p>
                      <a:pPr marL="457200" lvl="0" indent="-298450" algn="l" rtl="0">
                        <a:lnSpc>
                          <a:spcPct val="115000"/>
                        </a:lnSpc>
                        <a:spcBef>
                          <a:spcPts val="0"/>
                        </a:spcBef>
                        <a:spcAft>
                          <a:spcPts val="0"/>
                        </a:spcAft>
                        <a:buSzPts val="1100"/>
                        <a:buFont typeface="Calibri"/>
                        <a:buChar char="●"/>
                      </a:pPr>
                      <a:r>
                        <a:rPr lang="en" sz="1200" dirty="0">
                          <a:latin typeface="Calibri"/>
                          <a:ea typeface="Calibri"/>
                          <a:cs typeface="Calibri"/>
                          <a:sym typeface="Calibri"/>
                        </a:rPr>
                        <a:t>Ensure certain level of catch of non-target species is not exceeded </a:t>
                      </a:r>
                      <a:endParaRPr sz="1200" dirty="0">
                        <a:latin typeface="Calibri"/>
                        <a:ea typeface="Calibri"/>
                        <a:cs typeface="Calibri"/>
                        <a:sym typeface="Calibri"/>
                      </a:endParaRPr>
                    </a:p>
                  </a:txBody>
                  <a:tcPr marL="95250" marR="95250" marT="95250" marB="952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lvl="0" indent="-298450" algn="l" rtl="0">
                        <a:lnSpc>
                          <a:spcPct val="115000"/>
                        </a:lnSpc>
                        <a:spcBef>
                          <a:spcPts val="0"/>
                        </a:spcBef>
                        <a:spcAft>
                          <a:spcPts val="0"/>
                        </a:spcAft>
                        <a:buSzPts val="1100"/>
                        <a:buFont typeface="Calibri"/>
                        <a:buChar char="●"/>
                      </a:pPr>
                      <a:r>
                        <a:rPr lang="en" sz="1200">
                          <a:latin typeface="Calibri"/>
                          <a:ea typeface="Calibri"/>
                          <a:cs typeface="Calibri"/>
                          <a:sym typeface="Calibri"/>
                        </a:rPr>
                        <a:t>Bycatch reduction</a:t>
                      </a:r>
                      <a:endParaRPr sz="1200">
                        <a:latin typeface="Calibri"/>
                        <a:ea typeface="Calibri"/>
                        <a:cs typeface="Calibri"/>
                        <a:sym typeface="Calibri"/>
                      </a:endParaRPr>
                    </a:p>
                    <a:p>
                      <a:pPr marL="457200" lvl="0" indent="-298450" algn="l" rtl="0">
                        <a:lnSpc>
                          <a:spcPct val="115000"/>
                        </a:lnSpc>
                        <a:spcBef>
                          <a:spcPts val="0"/>
                        </a:spcBef>
                        <a:spcAft>
                          <a:spcPts val="0"/>
                        </a:spcAft>
                        <a:buSzPts val="1100"/>
                        <a:buFont typeface="Calibri"/>
                        <a:buChar char="●"/>
                      </a:pPr>
                      <a:r>
                        <a:rPr lang="en" sz="1200">
                          <a:latin typeface="Calibri"/>
                          <a:ea typeface="Calibri"/>
                          <a:cs typeface="Calibri"/>
                          <a:sym typeface="Calibri"/>
                        </a:rPr>
                        <a:t>Reducing physical impact of gear</a:t>
                      </a:r>
                      <a:endParaRPr sz="1200">
                        <a:latin typeface="Calibri"/>
                        <a:ea typeface="Calibri"/>
                        <a:cs typeface="Calibri"/>
                        <a:sym typeface="Calibri"/>
                      </a:endParaRPr>
                    </a:p>
                    <a:p>
                      <a:pPr marL="457200" lvl="0" indent="-298450" algn="l" rtl="0">
                        <a:lnSpc>
                          <a:spcPct val="115000"/>
                        </a:lnSpc>
                        <a:spcBef>
                          <a:spcPts val="0"/>
                        </a:spcBef>
                        <a:spcAft>
                          <a:spcPts val="0"/>
                        </a:spcAft>
                        <a:buSzPts val="1100"/>
                        <a:buFont typeface="Calibri"/>
                        <a:buChar char="●"/>
                      </a:pPr>
                      <a:r>
                        <a:rPr lang="en" sz="1200">
                          <a:latin typeface="Calibri"/>
                          <a:ea typeface="Calibri"/>
                          <a:cs typeface="Calibri"/>
                          <a:sym typeface="Calibri"/>
                        </a:rPr>
                        <a:t>Safety standards</a:t>
                      </a:r>
                      <a:endParaRPr sz="1200">
                        <a:latin typeface="Calibri"/>
                        <a:ea typeface="Calibri"/>
                        <a:cs typeface="Calibri"/>
                        <a:sym typeface="Calibri"/>
                      </a:endParaRPr>
                    </a:p>
                    <a:p>
                      <a:pPr marL="457200" lvl="0" indent="-298450" algn="l" rtl="0">
                        <a:lnSpc>
                          <a:spcPct val="115000"/>
                        </a:lnSpc>
                        <a:spcBef>
                          <a:spcPts val="0"/>
                        </a:spcBef>
                        <a:spcAft>
                          <a:spcPts val="0"/>
                        </a:spcAft>
                        <a:buSzPts val="1100"/>
                        <a:buFont typeface="Calibri"/>
                        <a:buChar char="●"/>
                      </a:pPr>
                      <a:r>
                        <a:rPr lang="en" sz="1200">
                          <a:latin typeface="Calibri"/>
                          <a:ea typeface="Calibri"/>
                          <a:cs typeface="Calibri"/>
                          <a:sym typeface="Calibri"/>
                        </a:rPr>
                        <a:t>Effort control </a:t>
                      </a:r>
                      <a:endParaRPr sz="1200">
                        <a:latin typeface="Calibri"/>
                        <a:ea typeface="Calibri"/>
                        <a:cs typeface="Calibri"/>
                        <a:sym typeface="Calibri"/>
                      </a:endParaRPr>
                    </a:p>
                  </a:txBody>
                  <a:tcPr marL="95250" marR="95250" marT="95250" marB="952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816692">
                <a:tc>
                  <a:txBody>
                    <a:bodyPr/>
                    <a:lstStyle/>
                    <a:p>
                      <a:pPr marL="0" lvl="0" indent="0" algn="ctr" rtl="0">
                        <a:lnSpc>
                          <a:spcPct val="115000"/>
                        </a:lnSpc>
                        <a:spcBef>
                          <a:spcPts val="0"/>
                        </a:spcBef>
                        <a:spcAft>
                          <a:spcPts val="0"/>
                        </a:spcAft>
                        <a:buNone/>
                      </a:pPr>
                      <a:r>
                        <a:rPr lang="en" sz="1400">
                          <a:latin typeface="Calibri"/>
                          <a:ea typeface="Calibri"/>
                          <a:cs typeface="Calibri"/>
                          <a:sym typeface="Calibri"/>
                        </a:rPr>
                        <a:t>Variations</a:t>
                      </a:r>
                      <a:endParaRPr sz="1400">
                        <a:latin typeface="Calibri"/>
                        <a:ea typeface="Calibri"/>
                        <a:cs typeface="Calibri"/>
                        <a:sym typeface="Calibri"/>
                      </a:endParaRPr>
                    </a:p>
                  </a:txBody>
                  <a:tcPr marL="66675" marR="66675" marT="95250" marB="952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lnSpc>
                          <a:spcPct val="115000"/>
                        </a:lnSpc>
                        <a:spcBef>
                          <a:spcPts val="0"/>
                        </a:spcBef>
                        <a:spcAft>
                          <a:spcPts val="0"/>
                        </a:spcAft>
                        <a:buNone/>
                      </a:pPr>
                      <a:r>
                        <a:rPr lang="en" sz="1200" dirty="0">
                          <a:latin typeface="Calibri"/>
                          <a:ea typeface="Calibri"/>
                          <a:cs typeface="Calibri"/>
                          <a:sym typeface="Calibri"/>
                        </a:rPr>
                        <a:t>Could be specific to:</a:t>
                      </a:r>
                      <a:endParaRPr sz="1200" dirty="0">
                        <a:latin typeface="Calibri"/>
                        <a:ea typeface="Calibri"/>
                        <a:cs typeface="Calibri"/>
                        <a:sym typeface="Calibri"/>
                      </a:endParaRPr>
                    </a:p>
                    <a:p>
                      <a:pPr marL="457200" lvl="0" indent="-298450" algn="l" rtl="0">
                        <a:lnSpc>
                          <a:spcPct val="115000"/>
                        </a:lnSpc>
                        <a:spcBef>
                          <a:spcPts val="0"/>
                        </a:spcBef>
                        <a:spcAft>
                          <a:spcPts val="0"/>
                        </a:spcAft>
                        <a:buSzPts val="1100"/>
                        <a:buFont typeface="Calibri"/>
                        <a:buChar char="●"/>
                      </a:pPr>
                      <a:r>
                        <a:rPr lang="en" sz="1200" dirty="0">
                          <a:latin typeface="Calibri"/>
                          <a:ea typeface="Calibri"/>
                          <a:cs typeface="Calibri"/>
                          <a:sym typeface="Calibri"/>
                        </a:rPr>
                        <a:t>certain types of gear, </a:t>
                      </a:r>
                      <a:endParaRPr sz="1200" dirty="0">
                        <a:latin typeface="Calibri"/>
                        <a:ea typeface="Calibri"/>
                        <a:cs typeface="Calibri"/>
                        <a:sym typeface="Calibri"/>
                      </a:endParaRPr>
                    </a:p>
                    <a:p>
                      <a:pPr marL="457200" lvl="0" indent="-298450" algn="l" rtl="0">
                        <a:lnSpc>
                          <a:spcPct val="115000"/>
                        </a:lnSpc>
                        <a:spcBef>
                          <a:spcPts val="0"/>
                        </a:spcBef>
                        <a:spcAft>
                          <a:spcPts val="0"/>
                        </a:spcAft>
                        <a:buSzPts val="1100"/>
                        <a:buFont typeface="Calibri"/>
                        <a:buChar char="●"/>
                      </a:pPr>
                      <a:r>
                        <a:rPr lang="en" sz="1200" dirty="0">
                          <a:latin typeface="Calibri"/>
                          <a:ea typeface="Calibri"/>
                          <a:cs typeface="Calibri"/>
                          <a:sym typeface="Calibri"/>
                        </a:rPr>
                        <a:t>certain sensitive times of the year for a species, or </a:t>
                      </a:r>
                      <a:endParaRPr sz="1200" dirty="0">
                        <a:latin typeface="Calibri"/>
                        <a:ea typeface="Calibri"/>
                        <a:cs typeface="Calibri"/>
                        <a:sym typeface="Calibri"/>
                      </a:endParaRPr>
                    </a:p>
                    <a:p>
                      <a:pPr marL="457200" lvl="0" indent="-298450" algn="l" rtl="0">
                        <a:lnSpc>
                          <a:spcPct val="115000"/>
                        </a:lnSpc>
                        <a:spcBef>
                          <a:spcPts val="0"/>
                        </a:spcBef>
                        <a:spcAft>
                          <a:spcPts val="0"/>
                        </a:spcAft>
                        <a:buSzPts val="1100"/>
                        <a:buFont typeface="Calibri"/>
                        <a:buChar char="●"/>
                      </a:pPr>
                      <a:r>
                        <a:rPr lang="en" sz="1200" dirty="0">
                          <a:latin typeface="Calibri"/>
                          <a:ea typeface="Calibri"/>
                          <a:cs typeface="Calibri"/>
                          <a:sym typeface="Calibri"/>
                        </a:rPr>
                        <a:t>triggered based on inseason bycatch</a:t>
                      </a:r>
                      <a:endParaRPr sz="1200" dirty="0">
                        <a:latin typeface="Calibri"/>
                        <a:ea typeface="Calibri"/>
                        <a:cs typeface="Calibri"/>
                        <a:sym typeface="Calibri"/>
                      </a:endParaRPr>
                    </a:p>
                    <a:p>
                      <a:pPr marL="457200" lvl="0" indent="0" algn="l" rtl="0">
                        <a:lnSpc>
                          <a:spcPct val="115000"/>
                        </a:lnSpc>
                        <a:spcBef>
                          <a:spcPts val="0"/>
                        </a:spcBef>
                        <a:spcAft>
                          <a:spcPts val="0"/>
                        </a:spcAft>
                        <a:buNone/>
                      </a:pPr>
                      <a:endParaRPr sz="1200" dirty="0">
                        <a:latin typeface="Calibri"/>
                        <a:ea typeface="Calibri"/>
                        <a:cs typeface="Calibri"/>
                        <a:sym typeface="Calibri"/>
                      </a:endParaRPr>
                    </a:p>
                    <a:p>
                      <a:pPr marL="0" lvl="0" indent="0" algn="l" rtl="0">
                        <a:lnSpc>
                          <a:spcPct val="115000"/>
                        </a:lnSpc>
                        <a:spcBef>
                          <a:spcPts val="0"/>
                        </a:spcBef>
                        <a:spcAft>
                          <a:spcPts val="0"/>
                        </a:spcAft>
                        <a:buNone/>
                      </a:pPr>
                      <a:r>
                        <a:rPr lang="en" sz="1200" dirty="0">
                          <a:latin typeface="Calibri"/>
                          <a:ea typeface="Calibri"/>
                          <a:cs typeface="Calibri"/>
                          <a:sym typeface="Calibri"/>
                        </a:rPr>
                        <a:t>Dynamic area closures (rolling hotspot program) intended to reduce bycatch based on inseason catch and bycatch data</a:t>
                      </a:r>
                      <a:endParaRPr sz="1200" dirty="0">
                        <a:latin typeface="Calibri"/>
                        <a:ea typeface="Calibri"/>
                        <a:cs typeface="Calibri"/>
                        <a:sym typeface="Calibri"/>
                      </a:endParaRPr>
                    </a:p>
                  </a:txBody>
                  <a:tcPr marL="66675" marR="66675" marT="95250" marB="952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lvl="0" indent="-298450" algn="l" rtl="0">
                        <a:lnSpc>
                          <a:spcPct val="115000"/>
                        </a:lnSpc>
                        <a:spcBef>
                          <a:spcPts val="0"/>
                        </a:spcBef>
                        <a:spcAft>
                          <a:spcPts val="0"/>
                        </a:spcAft>
                        <a:buSzPts val="1100"/>
                        <a:buFont typeface="Calibri"/>
                        <a:buChar char="●"/>
                      </a:pPr>
                      <a:r>
                        <a:rPr lang="en" sz="1200" dirty="0">
                          <a:latin typeface="Calibri"/>
                          <a:ea typeface="Calibri"/>
                          <a:cs typeface="Calibri"/>
                          <a:sym typeface="Calibri"/>
                        </a:rPr>
                        <a:t>Hard cap that closes a fishery</a:t>
                      </a:r>
                      <a:endParaRPr sz="1200" dirty="0">
                        <a:latin typeface="Calibri"/>
                        <a:ea typeface="Calibri"/>
                        <a:cs typeface="Calibri"/>
                        <a:sym typeface="Calibri"/>
                      </a:endParaRPr>
                    </a:p>
                    <a:p>
                      <a:pPr marL="457200" lvl="0" indent="-298450" algn="l" rtl="0">
                        <a:lnSpc>
                          <a:spcPct val="115000"/>
                        </a:lnSpc>
                        <a:spcBef>
                          <a:spcPts val="0"/>
                        </a:spcBef>
                        <a:spcAft>
                          <a:spcPts val="0"/>
                        </a:spcAft>
                        <a:buSzPts val="1100"/>
                        <a:buFont typeface="Calibri"/>
                        <a:buChar char="●"/>
                      </a:pPr>
                      <a:r>
                        <a:rPr lang="en" sz="1200" dirty="0">
                          <a:latin typeface="Calibri"/>
                          <a:ea typeface="Calibri"/>
                          <a:cs typeface="Calibri"/>
                          <a:sym typeface="Calibri"/>
                        </a:rPr>
                        <a:t>Cap that triggers an area and/ or time- based closure</a:t>
                      </a:r>
                      <a:endParaRPr sz="1200" dirty="0">
                        <a:latin typeface="Calibri"/>
                        <a:ea typeface="Calibri"/>
                        <a:cs typeface="Calibri"/>
                        <a:sym typeface="Calibri"/>
                      </a:endParaRPr>
                    </a:p>
                    <a:p>
                      <a:pPr marL="457200" lvl="0" indent="-298450" algn="l" rtl="0">
                        <a:lnSpc>
                          <a:spcPct val="115000"/>
                        </a:lnSpc>
                        <a:spcBef>
                          <a:spcPts val="0"/>
                        </a:spcBef>
                        <a:spcAft>
                          <a:spcPts val="0"/>
                        </a:spcAft>
                        <a:buSzPts val="1100"/>
                        <a:buFont typeface="Calibri"/>
                        <a:buChar char="●"/>
                      </a:pPr>
                      <a:r>
                        <a:rPr lang="en" sz="1200" dirty="0">
                          <a:latin typeface="Calibri"/>
                          <a:ea typeface="Calibri"/>
                          <a:cs typeface="Calibri"/>
                          <a:sym typeface="Calibri"/>
                        </a:rPr>
                        <a:t>Performance standard that may lower the cap based on repeated overages</a:t>
                      </a:r>
                      <a:endParaRPr sz="1200" dirty="0">
                        <a:latin typeface="Calibri"/>
                        <a:ea typeface="Calibri"/>
                        <a:cs typeface="Calibri"/>
                        <a:sym typeface="Calibri"/>
                      </a:endParaRPr>
                    </a:p>
                    <a:p>
                      <a:pPr marL="457200" lvl="0" indent="-298450" algn="l" rtl="0">
                        <a:lnSpc>
                          <a:spcPct val="115000"/>
                        </a:lnSpc>
                        <a:spcBef>
                          <a:spcPts val="0"/>
                        </a:spcBef>
                        <a:spcAft>
                          <a:spcPts val="0"/>
                        </a:spcAft>
                        <a:buSzPts val="1100"/>
                        <a:buFont typeface="Calibri"/>
                        <a:buChar char="●"/>
                      </a:pPr>
                      <a:r>
                        <a:rPr lang="en" sz="1200" dirty="0">
                          <a:latin typeface="Calibri"/>
                          <a:ea typeface="Calibri"/>
                          <a:cs typeface="Calibri"/>
                          <a:sym typeface="Calibri"/>
                        </a:rPr>
                        <a:t>Sometimes bycatch limits are indexed to abundance of a non-target species </a:t>
                      </a:r>
                      <a:endParaRPr sz="1200" dirty="0">
                        <a:latin typeface="Calibri"/>
                        <a:ea typeface="Calibri"/>
                        <a:cs typeface="Calibri"/>
                        <a:sym typeface="Calibri"/>
                      </a:endParaRPr>
                    </a:p>
                  </a:txBody>
                  <a:tcPr marL="95250" marR="95250" marT="95250" marB="952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lvl="0" indent="-298450" algn="l" rtl="0">
                        <a:lnSpc>
                          <a:spcPct val="115000"/>
                        </a:lnSpc>
                        <a:spcBef>
                          <a:spcPts val="0"/>
                        </a:spcBef>
                        <a:spcAft>
                          <a:spcPts val="0"/>
                        </a:spcAft>
                        <a:buSzPts val="1100"/>
                        <a:buFont typeface="Calibri"/>
                        <a:buChar char="●"/>
                      </a:pPr>
                      <a:r>
                        <a:rPr lang="en" sz="1200">
                          <a:latin typeface="Calibri"/>
                          <a:ea typeface="Calibri"/>
                          <a:cs typeface="Calibri"/>
                          <a:sym typeface="Calibri"/>
                        </a:rPr>
                        <a:t>Specification in regulation</a:t>
                      </a:r>
                      <a:endParaRPr sz="1200">
                        <a:latin typeface="Calibri"/>
                        <a:ea typeface="Calibri"/>
                        <a:cs typeface="Calibri"/>
                        <a:sym typeface="Calibri"/>
                      </a:endParaRPr>
                    </a:p>
                    <a:p>
                      <a:pPr marL="457200" lvl="0" indent="-298450" algn="l" rtl="0">
                        <a:lnSpc>
                          <a:spcPct val="115000"/>
                        </a:lnSpc>
                        <a:spcBef>
                          <a:spcPts val="0"/>
                        </a:spcBef>
                        <a:spcAft>
                          <a:spcPts val="0"/>
                        </a:spcAft>
                        <a:buSzPts val="1100"/>
                        <a:buFont typeface="Calibri"/>
                        <a:buChar char="●"/>
                      </a:pPr>
                      <a:r>
                        <a:rPr lang="en" sz="1200">
                          <a:latin typeface="Calibri"/>
                          <a:ea typeface="Calibri"/>
                          <a:cs typeface="Calibri"/>
                          <a:sym typeface="Calibri"/>
                        </a:rPr>
                        <a:t>Frameworked in regulations</a:t>
                      </a:r>
                      <a:endParaRPr sz="1200">
                        <a:latin typeface="Calibri"/>
                        <a:ea typeface="Calibri"/>
                        <a:cs typeface="Calibri"/>
                        <a:sym typeface="Calibri"/>
                      </a:endParaRPr>
                    </a:p>
                  </a:txBody>
                  <a:tcPr marL="95250" marR="95250" marT="95250" marB="952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290372">
                <a:tc>
                  <a:txBody>
                    <a:bodyPr/>
                    <a:lstStyle/>
                    <a:p>
                      <a:pPr marL="0" lvl="0" indent="0" algn="ctr" rtl="0">
                        <a:lnSpc>
                          <a:spcPct val="115000"/>
                        </a:lnSpc>
                        <a:spcBef>
                          <a:spcPts val="0"/>
                        </a:spcBef>
                        <a:spcAft>
                          <a:spcPts val="0"/>
                        </a:spcAft>
                        <a:buNone/>
                      </a:pPr>
                      <a:r>
                        <a:rPr lang="en" sz="1400" dirty="0">
                          <a:latin typeface="Calibri"/>
                          <a:ea typeface="Calibri"/>
                          <a:cs typeface="Calibri"/>
                          <a:sym typeface="Calibri"/>
                        </a:rPr>
                        <a:t>Examples</a:t>
                      </a:r>
                      <a:endParaRPr sz="1400" dirty="0">
                        <a:latin typeface="Calibri"/>
                        <a:ea typeface="Calibri"/>
                        <a:cs typeface="Calibri"/>
                        <a:sym typeface="Calibri"/>
                      </a:endParaRPr>
                    </a:p>
                  </a:txBody>
                  <a:tcPr marL="66675" marR="66675" marT="95250" marB="952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lvl="0" indent="-298450" algn="l" rtl="0">
                        <a:lnSpc>
                          <a:spcPct val="115000"/>
                        </a:lnSpc>
                        <a:spcBef>
                          <a:spcPts val="0"/>
                        </a:spcBef>
                        <a:spcAft>
                          <a:spcPts val="0"/>
                        </a:spcAft>
                        <a:buSzPts val="1100"/>
                        <a:buFont typeface="Calibri"/>
                        <a:buChar char="●"/>
                      </a:pPr>
                      <a:r>
                        <a:rPr lang="en" sz="1200">
                          <a:latin typeface="Calibri"/>
                          <a:ea typeface="Calibri"/>
                          <a:cs typeface="Calibri"/>
                          <a:sym typeface="Calibri"/>
                        </a:rPr>
                        <a:t>Aleutian Island Habitat Conservation Area </a:t>
                      </a:r>
                      <a:endParaRPr sz="1200">
                        <a:latin typeface="Calibri"/>
                        <a:ea typeface="Calibri"/>
                        <a:cs typeface="Calibri"/>
                        <a:sym typeface="Calibri"/>
                      </a:endParaRPr>
                    </a:p>
                    <a:p>
                      <a:pPr marL="457200" lvl="0" indent="-298450" algn="l" rtl="0">
                        <a:lnSpc>
                          <a:spcPct val="115000"/>
                        </a:lnSpc>
                        <a:spcBef>
                          <a:spcPts val="0"/>
                        </a:spcBef>
                        <a:spcAft>
                          <a:spcPts val="0"/>
                        </a:spcAft>
                        <a:buSzPts val="1100"/>
                        <a:buFont typeface="Calibri"/>
                        <a:buChar char="●"/>
                      </a:pPr>
                      <a:r>
                        <a:rPr lang="en" sz="1200">
                          <a:latin typeface="Calibri"/>
                          <a:ea typeface="Calibri"/>
                          <a:cs typeface="Calibri"/>
                          <a:sym typeface="Calibri"/>
                        </a:rPr>
                        <a:t>Red King Crab Savings Area</a:t>
                      </a:r>
                      <a:endParaRPr sz="1200">
                        <a:latin typeface="Calibri"/>
                        <a:ea typeface="Calibri"/>
                        <a:cs typeface="Calibri"/>
                        <a:sym typeface="Calibri"/>
                      </a:endParaRPr>
                    </a:p>
                    <a:p>
                      <a:pPr marL="457200" lvl="0" indent="-298450" algn="l" rtl="0">
                        <a:lnSpc>
                          <a:spcPct val="115000"/>
                        </a:lnSpc>
                        <a:spcBef>
                          <a:spcPts val="0"/>
                        </a:spcBef>
                        <a:spcAft>
                          <a:spcPts val="0"/>
                        </a:spcAft>
                        <a:buSzPts val="1100"/>
                        <a:buFont typeface="Calibri"/>
                        <a:buChar char="●"/>
                      </a:pPr>
                      <a:r>
                        <a:rPr lang="en" sz="1200" i="1">
                          <a:latin typeface="Calibri"/>
                          <a:ea typeface="Calibri"/>
                          <a:cs typeface="Calibri"/>
                          <a:sym typeface="Calibri"/>
                        </a:rPr>
                        <a:t>Ongoing consideration of a custom area on the East side of Kodiak Island</a:t>
                      </a:r>
                      <a:endParaRPr sz="1200" i="1">
                        <a:latin typeface="Calibri"/>
                        <a:ea typeface="Calibri"/>
                        <a:cs typeface="Calibri"/>
                        <a:sym typeface="Calibri"/>
                      </a:endParaRPr>
                    </a:p>
                  </a:txBody>
                  <a:tcPr marL="95250" marR="95250" marT="95250" marB="952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lvl="0" indent="-298450" algn="l" rtl="0">
                        <a:lnSpc>
                          <a:spcPct val="115000"/>
                        </a:lnSpc>
                        <a:spcBef>
                          <a:spcPts val="0"/>
                        </a:spcBef>
                        <a:spcAft>
                          <a:spcPts val="0"/>
                        </a:spcAft>
                        <a:buSzPts val="1100"/>
                        <a:buFont typeface="Calibri"/>
                        <a:buChar char="●"/>
                      </a:pPr>
                      <a:r>
                        <a:rPr lang="en" sz="1200">
                          <a:latin typeface="Calibri"/>
                          <a:ea typeface="Calibri"/>
                          <a:cs typeface="Calibri"/>
                          <a:sym typeface="Calibri"/>
                        </a:rPr>
                        <a:t>Chinook salmon hard cap and performance standard cap for Bering Sea pollock fishery (indexed to abundance)</a:t>
                      </a:r>
                      <a:endParaRPr sz="1200">
                        <a:latin typeface="Calibri"/>
                        <a:ea typeface="Calibri"/>
                        <a:cs typeface="Calibri"/>
                        <a:sym typeface="Calibri"/>
                      </a:endParaRPr>
                    </a:p>
                    <a:p>
                      <a:pPr marL="457200" lvl="0" indent="-298450" algn="l" rtl="0">
                        <a:lnSpc>
                          <a:spcPct val="115000"/>
                        </a:lnSpc>
                        <a:spcBef>
                          <a:spcPts val="0"/>
                        </a:spcBef>
                        <a:spcAft>
                          <a:spcPts val="0"/>
                        </a:spcAft>
                        <a:buSzPts val="1100"/>
                        <a:buFont typeface="Calibri"/>
                        <a:buChar char="●"/>
                      </a:pPr>
                      <a:r>
                        <a:rPr lang="en" sz="1200">
                          <a:latin typeface="Calibri"/>
                          <a:ea typeface="Calibri"/>
                          <a:cs typeface="Calibri"/>
                          <a:sym typeface="Calibri"/>
                        </a:rPr>
                        <a:t>Halibut abundance-based cap for Amendment 80 fishery</a:t>
                      </a:r>
                      <a:endParaRPr sz="1200">
                        <a:latin typeface="Calibri"/>
                        <a:ea typeface="Calibri"/>
                        <a:cs typeface="Calibri"/>
                        <a:sym typeface="Calibri"/>
                      </a:endParaRPr>
                    </a:p>
                  </a:txBody>
                  <a:tcPr marL="95250" marR="95250" marT="95250" marB="952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lvl="0" indent="-298450" algn="l" rtl="0">
                        <a:lnSpc>
                          <a:spcPct val="115000"/>
                        </a:lnSpc>
                        <a:spcBef>
                          <a:spcPts val="0"/>
                        </a:spcBef>
                        <a:spcAft>
                          <a:spcPts val="0"/>
                        </a:spcAft>
                        <a:buSzPts val="1100"/>
                        <a:buFont typeface="Calibri"/>
                        <a:buChar char="●"/>
                      </a:pPr>
                      <a:r>
                        <a:rPr lang="en" sz="1200" dirty="0">
                          <a:latin typeface="Calibri"/>
                          <a:ea typeface="Calibri"/>
                          <a:cs typeface="Calibri"/>
                          <a:sym typeface="Calibri"/>
                        </a:rPr>
                        <a:t>Required use of raised sweeps for non-pelagic trawl gear</a:t>
                      </a:r>
                      <a:endParaRPr sz="1200" dirty="0">
                        <a:latin typeface="Calibri"/>
                        <a:ea typeface="Calibri"/>
                        <a:cs typeface="Calibri"/>
                        <a:sym typeface="Calibri"/>
                      </a:endParaRPr>
                    </a:p>
                    <a:p>
                      <a:pPr marL="457200" lvl="0" indent="-298450" algn="l" rtl="0">
                        <a:lnSpc>
                          <a:spcPct val="115000"/>
                        </a:lnSpc>
                        <a:spcBef>
                          <a:spcPts val="0"/>
                        </a:spcBef>
                        <a:spcAft>
                          <a:spcPts val="0"/>
                        </a:spcAft>
                        <a:buSzPts val="1100"/>
                        <a:buFont typeface="Calibri"/>
                        <a:buChar char="●"/>
                      </a:pPr>
                      <a:r>
                        <a:rPr lang="en" sz="1200" dirty="0">
                          <a:latin typeface="Calibri"/>
                          <a:ea typeface="Calibri"/>
                          <a:cs typeface="Calibri"/>
                          <a:sym typeface="Calibri"/>
                        </a:rPr>
                        <a:t>Required use of biodegradable twine in pots</a:t>
                      </a:r>
                      <a:endParaRPr sz="1200" dirty="0">
                        <a:latin typeface="Calibri"/>
                        <a:ea typeface="Calibri"/>
                        <a:cs typeface="Calibri"/>
                        <a:sym typeface="Calibri"/>
                      </a:endParaRPr>
                    </a:p>
                    <a:p>
                      <a:pPr marL="457200" lvl="0" indent="-298450" algn="l" rtl="0">
                        <a:lnSpc>
                          <a:spcPct val="115000"/>
                        </a:lnSpc>
                        <a:spcBef>
                          <a:spcPts val="0"/>
                        </a:spcBef>
                        <a:spcAft>
                          <a:spcPts val="0"/>
                        </a:spcAft>
                        <a:buSzPts val="1100"/>
                        <a:buFont typeface="Calibri"/>
                        <a:buChar char="●"/>
                      </a:pPr>
                      <a:r>
                        <a:rPr lang="en" sz="1200" dirty="0">
                          <a:latin typeface="Calibri"/>
                          <a:ea typeface="Calibri"/>
                          <a:cs typeface="Calibri"/>
                          <a:sym typeface="Calibri"/>
                        </a:rPr>
                        <a:t>Limits on vessel size</a:t>
                      </a:r>
                      <a:endParaRPr sz="1200" dirty="0">
                        <a:latin typeface="Calibri"/>
                        <a:ea typeface="Calibri"/>
                        <a:cs typeface="Calibri"/>
                        <a:sym typeface="Calibri"/>
                      </a:endParaRPr>
                    </a:p>
                  </a:txBody>
                  <a:tcPr marL="95250" marR="95250" marT="95250" marB="952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5" name="Google Shape;236;p36">
            <a:extLst>
              <a:ext uri="{FF2B5EF4-FFF2-40B4-BE49-F238E27FC236}">
                <a16:creationId xmlns:a16="http://schemas.microsoft.com/office/drawing/2014/main" id="{C65EA0C4-3793-8546-2699-8249F339C719}"/>
              </a:ext>
            </a:extLst>
          </p:cNvPr>
          <p:cNvSpPr txBox="1">
            <a:spLocks/>
          </p:cNvSpPr>
          <p:nvPr/>
        </p:nvSpPr>
        <p:spPr>
          <a:xfrm>
            <a:off x="1732099" y="6321262"/>
            <a:ext cx="8321400" cy="504600"/>
          </a:xfrm>
          <a:prstGeom prst="rect">
            <a:avLst/>
          </a:prstGeom>
        </p:spPr>
        <p:txBody>
          <a:bodyPr spcFirstLastPara="1" vert="horz" wrap="square" lIns="91425" tIns="91425" rIns="91425" bIns="91425" rtlCol="0" anchor="t" anchorCtr="0">
            <a:normAutofit/>
          </a:bodyPr>
          <a:lstStyle>
            <a:lvl1pPr algn="l" defTabSz="457200" rtl="0" eaLnBrk="1" latinLnBrk="0" hangingPunct="1">
              <a:spcBef>
                <a:spcPct val="0"/>
              </a:spcBef>
              <a:buNone/>
              <a:defRPr sz="2800" b="0" kern="1200" cap="none">
                <a:solidFill>
                  <a:schemeClr val="bg1"/>
                </a:solidFill>
                <a:latin typeface="+mj-lt"/>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914400" lvl="1" indent="-342900" algn="l" defTabSz="914400" rtl="0">
              <a:buSzPts val="1800"/>
              <a:buFontTx/>
              <a:buChar char="➢"/>
            </a:pPr>
            <a:r>
              <a:rPr lang="en-US" b="1" kern="0" dirty="0"/>
              <a:t>Management tools are chosen to address specific objectives </a:t>
            </a:r>
          </a:p>
        </p:txBody>
      </p:sp>
    </p:spTree>
    <p:extLst>
      <p:ext uri="{BB962C8B-B14F-4D97-AF65-F5344CB8AC3E}">
        <p14:creationId xmlns:p14="http://schemas.microsoft.com/office/powerpoint/2010/main" val="15620685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8C17F-1148-5301-1FE8-E1F1D1FCE8A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E9B4282-7305-9BC2-13AD-B5D6787EEF43}"/>
              </a:ext>
            </a:extLst>
          </p:cNvPr>
          <p:cNvSpPr>
            <a:spLocks noGrp="1"/>
          </p:cNvSpPr>
          <p:nvPr>
            <p:ph type="sldNum" sz="quarter" idx="12"/>
          </p:nvPr>
        </p:nvSpPr>
        <p:spPr/>
        <p:txBody>
          <a:bodyPr/>
          <a:lstStyle/>
          <a:p>
            <a:fld id="{D57F1E4F-1CFF-5643-939E-217C01CDF565}" type="slidenum">
              <a:rPr lang="en-US" smtClean="0"/>
              <a:pPr/>
              <a:t>26</a:t>
            </a:fld>
            <a:endParaRPr lang="en-US" dirty="0"/>
          </a:p>
        </p:txBody>
      </p:sp>
      <p:pic>
        <p:nvPicPr>
          <p:cNvPr id="6" name="Google Shape;241;p37">
            <a:extLst>
              <a:ext uri="{FF2B5EF4-FFF2-40B4-BE49-F238E27FC236}">
                <a16:creationId xmlns:a16="http://schemas.microsoft.com/office/drawing/2014/main" id="{133E694F-5210-0CB5-DC02-49EA5FC431B5}"/>
              </a:ext>
            </a:extLst>
          </p:cNvPr>
          <p:cNvPicPr preferRelativeResize="0"/>
          <p:nvPr/>
        </p:nvPicPr>
        <p:blipFill>
          <a:blip r:embed="rId3">
            <a:alphaModFix/>
          </a:blip>
          <a:stretch>
            <a:fillRect/>
          </a:stretch>
        </p:blipFill>
        <p:spPr>
          <a:xfrm>
            <a:off x="1761065" y="670766"/>
            <a:ext cx="7778045" cy="5921946"/>
          </a:xfrm>
          <a:prstGeom prst="rect">
            <a:avLst/>
          </a:prstGeom>
          <a:noFill/>
          <a:ln>
            <a:noFill/>
          </a:ln>
        </p:spPr>
      </p:pic>
    </p:spTree>
    <p:extLst>
      <p:ext uri="{BB962C8B-B14F-4D97-AF65-F5344CB8AC3E}">
        <p14:creationId xmlns:p14="http://schemas.microsoft.com/office/powerpoint/2010/main" val="18359510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8"/>
          <p:cNvSpPr txBox="1">
            <a:spLocks noGrp="1"/>
          </p:cNvSpPr>
          <p:nvPr>
            <p:ph type="title"/>
          </p:nvPr>
        </p:nvSpPr>
        <p:spPr>
          <a:prstGeom prst="rect">
            <a:avLst/>
          </a:prstGeom>
        </p:spPr>
        <p:txBody>
          <a:bodyPr spcFirstLastPara="1" vert="horz" wrap="square" lIns="121900" tIns="121900" rIns="121900" bIns="121900" rtlCol="0" anchor="t" anchorCtr="0">
            <a:normAutofit/>
          </a:bodyPr>
          <a:lstStyle/>
          <a:p>
            <a:pPr>
              <a:spcBef>
                <a:spcPts val="0"/>
              </a:spcBef>
            </a:pPr>
            <a:r>
              <a:rPr lang="en"/>
              <a:t>Area closures: Aleutian Island Habitat Conservation Area</a:t>
            </a:r>
            <a:endParaRPr sz="2785"/>
          </a:p>
        </p:txBody>
      </p:sp>
      <p:sp>
        <p:nvSpPr>
          <p:cNvPr id="248" name="Google Shape;248;p38"/>
          <p:cNvSpPr txBox="1">
            <a:spLocks noGrp="1"/>
          </p:cNvSpPr>
          <p:nvPr>
            <p:ph type="body" idx="4294967295"/>
          </p:nvPr>
        </p:nvSpPr>
        <p:spPr>
          <a:xfrm>
            <a:off x="304100" y="5550492"/>
            <a:ext cx="6202363" cy="1155700"/>
          </a:xfrm>
          <a:prstGeom prst="rect">
            <a:avLst/>
          </a:prstGeom>
        </p:spPr>
        <p:txBody>
          <a:bodyPr spcFirstLastPara="1" vert="horz" wrap="square" lIns="121900" tIns="121900" rIns="121900" bIns="121900" rtlCol="0" anchor="t" anchorCtr="0">
            <a:noAutofit/>
          </a:bodyPr>
          <a:lstStyle/>
          <a:p>
            <a:pPr marL="0" indent="0">
              <a:spcAft>
                <a:spcPts val="1600"/>
              </a:spcAft>
              <a:buSzPts val="440"/>
              <a:buNone/>
            </a:pPr>
            <a:r>
              <a:rPr lang="en" sz="1267" dirty="0">
                <a:solidFill>
                  <a:schemeClr val="dk1"/>
                </a:solidFill>
              </a:rPr>
              <a:t>Source: </a:t>
            </a:r>
            <a:r>
              <a:rPr lang="en" sz="1267" u="sng" dirty="0">
                <a:solidFill>
                  <a:srgbClr val="0000FF"/>
                </a:solidFill>
                <a:hlinkClick r:id="rId3">
                  <a:extLst>
                    <a:ext uri="{A12FA001-AC4F-418D-AE19-62706E023703}">
                      <ahyp:hlinkClr xmlns:ahyp="http://schemas.microsoft.com/office/drawing/2018/hyperlinkcolor" val="tx"/>
                    </a:ext>
                  </a:extLst>
                </a:hlinkClick>
              </a:rPr>
              <a:t>North Pacific Conservation and Spatial Management Areas in Alaska’s Exclusive Economic Zone; Areas Summaries </a:t>
            </a:r>
            <a:br>
              <a:rPr lang="en" sz="1267" dirty="0">
                <a:solidFill>
                  <a:schemeClr val="dk1"/>
                </a:solidFill>
              </a:rPr>
            </a:br>
            <a:r>
              <a:rPr lang="en" sz="1267" dirty="0">
                <a:solidFill>
                  <a:schemeClr val="dk1"/>
                </a:solidFill>
              </a:rPr>
              <a:t>For more information:</a:t>
            </a:r>
            <a:r>
              <a:rPr lang="en" sz="1267" dirty="0">
                <a:solidFill>
                  <a:srgbClr val="0000FF"/>
                </a:solidFill>
              </a:rPr>
              <a:t> </a:t>
            </a:r>
            <a:r>
              <a:rPr lang="en" sz="1267" u="sng" dirty="0">
                <a:solidFill>
                  <a:srgbClr val="0000FF"/>
                </a:solidFill>
                <a:hlinkClick r:id="rId4">
                  <a:extLst>
                    <a:ext uri="{A12FA001-AC4F-418D-AE19-62706E023703}">
                      <ahyp:hlinkClr xmlns:ahyp="http://schemas.microsoft.com/office/drawing/2018/hyperlinkcolor" val="tx"/>
                    </a:ext>
                  </a:extLst>
                </a:hlinkClick>
              </a:rPr>
              <a:t>Amend 78 Proposed Rule, 71 FR 14470, March 22, 2006</a:t>
            </a:r>
            <a:br>
              <a:rPr lang="en" sz="1267" dirty="0">
                <a:solidFill>
                  <a:srgbClr val="0000FF"/>
                </a:solidFill>
              </a:rPr>
            </a:br>
            <a:r>
              <a:rPr lang="en" sz="1267" dirty="0">
                <a:solidFill>
                  <a:schemeClr val="dk1"/>
                </a:solidFill>
              </a:rPr>
              <a:t>And </a:t>
            </a:r>
            <a:r>
              <a:rPr lang="en" sz="1267" u="sng" dirty="0">
                <a:solidFill>
                  <a:srgbClr val="0000FF"/>
                </a:solidFill>
                <a:hlinkClick r:id="rId5">
                  <a:extLst>
                    <a:ext uri="{A12FA001-AC4F-418D-AE19-62706E023703}">
                      <ahyp:hlinkClr xmlns:ahyp="http://schemas.microsoft.com/office/drawing/2018/hyperlinkcolor" val="tx"/>
                    </a:ext>
                  </a:extLst>
                </a:hlinkClick>
              </a:rPr>
              <a:t>Amend 88 Proposed Rule, 72 FR 655539, Nov 21, 2007  </a:t>
            </a:r>
            <a:endParaRPr sz="1267" dirty="0">
              <a:solidFill>
                <a:srgbClr val="0000FF"/>
              </a:solidFill>
            </a:endParaRPr>
          </a:p>
        </p:txBody>
      </p:sp>
      <p:pic>
        <p:nvPicPr>
          <p:cNvPr id="247" name="Google Shape;247;p38"/>
          <p:cNvPicPr preferRelativeResize="0"/>
          <p:nvPr/>
        </p:nvPicPr>
        <p:blipFill>
          <a:blip r:embed="rId6">
            <a:alphaModFix/>
          </a:blip>
          <a:stretch>
            <a:fillRect/>
          </a:stretch>
        </p:blipFill>
        <p:spPr>
          <a:xfrm>
            <a:off x="237830" y="1392906"/>
            <a:ext cx="6334901" cy="4232201"/>
          </a:xfrm>
          <a:prstGeom prst="rect">
            <a:avLst/>
          </a:prstGeom>
          <a:noFill/>
          <a:ln>
            <a:noFill/>
          </a:ln>
        </p:spPr>
      </p:pic>
      <p:sp>
        <p:nvSpPr>
          <p:cNvPr id="249" name="Google Shape;249;p38"/>
          <p:cNvSpPr txBox="1"/>
          <p:nvPr/>
        </p:nvSpPr>
        <p:spPr>
          <a:xfrm>
            <a:off x="7241900" y="1262434"/>
            <a:ext cx="4646000" cy="492402"/>
          </a:xfrm>
          <a:prstGeom prst="rect">
            <a:avLst/>
          </a:prstGeom>
          <a:noFill/>
          <a:ln>
            <a:noFill/>
          </a:ln>
        </p:spPr>
        <p:txBody>
          <a:bodyPr spcFirstLastPara="1" wrap="square" lIns="121900" tIns="121900" rIns="121900" bIns="121900" anchor="t" anchorCtr="0">
            <a:spAutoFit/>
          </a:bodyPr>
          <a:lstStyle/>
          <a:p>
            <a:endParaRPr sz="1600">
              <a:solidFill>
                <a:schemeClr val="dk1"/>
              </a:solidFill>
            </a:endParaRPr>
          </a:p>
        </p:txBody>
      </p:sp>
      <p:sp>
        <p:nvSpPr>
          <p:cNvPr id="250" name="Google Shape;250;p38"/>
          <p:cNvSpPr txBox="1"/>
          <p:nvPr/>
        </p:nvSpPr>
        <p:spPr>
          <a:xfrm>
            <a:off x="7241900" y="1419900"/>
            <a:ext cx="4160400" cy="615513"/>
          </a:xfrm>
          <a:prstGeom prst="rect">
            <a:avLst/>
          </a:prstGeom>
          <a:noFill/>
          <a:ln>
            <a:noFill/>
          </a:ln>
        </p:spPr>
        <p:txBody>
          <a:bodyPr spcFirstLastPara="1" wrap="square" lIns="121900" tIns="121900" rIns="121900" bIns="121900" anchor="t" anchorCtr="0">
            <a:spAutoFit/>
          </a:bodyPr>
          <a:lstStyle/>
          <a:p>
            <a:endParaRPr sz="2400">
              <a:solidFill>
                <a:schemeClr val="dk2"/>
              </a:solidFill>
            </a:endParaRPr>
          </a:p>
        </p:txBody>
      </p:sp>
      <p:sp>
        <p:nvSpPr>
          <p:cNvPr id="251" name="Google Shape;251;p38"/>
          <p:cNvSpPr txBox="1"/>
          <p:nvPr/>
        </p:nvSpPr>
        <p:spPr>
          <a:xfrm>
            <a:off x="6835481" y="2035413"/>
            <a:ext cx="4566819" cy="4401164"/>
          </a:xfrm>
          <a:prstGeom prst="rect">
            <a:avLst/>
          </a:prstGeom>
          <a:noFill/>
          <a:ln>
            <a:noFill/>
          </a:ln>
        </p:spPr>
        <p:txBody>
          <a:bodyPr spcFirstLastPara="1" wrap="square" lIns="121900" tIns="121900" rIns="121900" bIns="121900" anchor="t" anchorCtr="0">
            <a:spAutoFit/>
          </a:bodyPr>
          <a:lstStyle/>
          <a:p>
            <a:pPr marL="609585" indent="-436022">
              <a:buClr>
                <a:schemeClr val="dk1"/>
              </a:buClr>
              <a:buSzPts val="1550"/>
              <a:buFont typeface="Calibri"/>
              <a:buChar char="●"/>
            </a:pPr>
            <a:r>
              <a:rPr lang="en" dirty="0">
                <a:solidFill>
                  <a:schemeClr val="tx2"/>
                </a:solidFill>
                <a:latin typeface="Calibri"/>
                <a:ea typeface="Calibri"/>
                <a:cs typeface="Calibri"/>
                <a:sym typeface="Calibri"/>
              </a:rPr>
              <a:t>The AIHCA encompasses the entire Aleutian Islands subarea except for specified areas </a:t>
            </a:r>
            <a:endParaRPr dirty="0">
              <a:solidFill>
                <a:schemeClr val="tx2"/>
              </a:solidFill>
              <a:latin typeface="Calibri"/>
              <a:ea typeface="Calibri"/>
              <a:cs typeface="Calibri"/>
              <a:sym typeface="Calibri"/>
            </a:endParaRPr>
          </a:p>
          <a:p>
            <a:pPr marL="609585" indent="-436022">
              <a:buClr>
                <a:schemeClr val="dk1"/>
              </a:buClr>
              <a:buSzPts val="1550"/>
              <a:buFont typeface="Calibri"/>
              <a:buChar char="●"/>
            </a:pPr>
            <a:r>
              <a:rPr lang="en" dirty="0">
                <a:solidFill>
                  <a:schemeClr val="tx2"/>
                </a:solidFill>
                <a:latin typeface="Calibri"/>
                <a:ea typeface="Calibri"/>
                <a:cs typeface="Calibri"/>
                <a:sym typeface="Calibri"/>
              </a:rPr>
              <a:t>Implemented in 2006 to prevent the expansion of non-pelagic trawling into relatively undisturbed habitats while allowing most major fishing areas to remain open.</a:t>
            </a:r>
            <a:endParaRPr dirty="0">
              <a:solidFill>
                <a:schemeClr val="tx2"/>
              </a:solidFill>
              <a:latin typeface="Calibri"/>
              <a:ea typeface="Calibri"/>
              <a:cs typeface="Calibri"/>
              <a:sym typeface="Calibri"/>
            </a:endParaRPr>
          </a:p>
          <a:p>
            <a:pPr marL="609585" indent="-436022">
              <a:buClr>
                <a:schemeClr val="dk1"/>
              </a:buClr>
              <a:buSzPts val="1550"/>
              <a:buFont typeface="Calibri"/>
              <a:buChar char="●"/>
            </a:pPr>
            <a:r>
              <a:rPr lang="en" dirty="0">
                <a:solidFill>
                  <a:schemeClr val="tx2"/>
                </a:solidFill>
                <a:latin typeface="Calibri"/>
                <a:ea typeface="Calibri"/>
                <a:cs typeface="Calibri"/>
                <a:sym typeface="Calibri"/>
              </a:rPr>
              <a:t>Areas with historically high catches were designated to remain open.</a:t>
            </a:r>
            <a:endParaRPr dirty="0">
              <a:solidFill>
                <a:schemeClr val="tx2"/>
              </a:solidFill>
              <a:latin typeface="Calibri"/>
              <a:ea typeface="Calibri"/>
              <a:cs typeface="Calibri"/>
              <a:sym typeface="Calibri"/>
            </a:endParaRPr>
          </a:p>
          <a:p>
            <a:pPr marL="609585" indent="-436022">
              <a:buClr>
                <a:schemeClr val="dk1"/>
              </a:buClr>
              <a:buSzPts val="1550"/>
              <a:buFont typeface="Calibri"/>
              <a:buChar char="●"/>
            </a:pPr>
            <a:r>
              <a:rPr lang="en" dirty="0">
                <a:solidFill>
                  <a:schemeClr val="tx2"/>
                </a:solidFill>
                <a:latin typeface="Calibri"/>
                <a:ea typeface="Calibri"/>
                <a:cs typeface="Calibri"/>
                <a:sym typeface="Calibri"/>
              </a:rPr>
              <a:t>Includes habitat not designated as EFH; however, incomplete information suggested a more precautionary measure that may be important to managed species</a:t>
            </a:r>
            <a:endParaRPr dirty="0">
              <a:solidFill>
                <a:schemeClr val="tx2"/>
              </a:solidFill>
              <a:latin typeface="Calibri"/>
              <a:ea typeface="Calibri"/>
              <a:cs typeface="Calibri"/>
              <a:sym typeface="Calibri"/>
            </a:endParaRPr>
          </a:p>
        </p:txBody>
      </p:sp>
      <p:sp>
        <p:nvSpPr>
          <p:cNvPr id="2" name="Slide Number Placeholder 1">
            <a:extLst>
              <a:ext uri="{FF2B5EF4-FFF2-40B4-BE49-F238E27FC236}">
                <a16:creationId xmlns:a16="http://schemas.microsoft.com/office/drawing/2014/main" id="{A35ED4AD-55B0-4618-5AC9-BE192F87358F}"/>
              </a:ext>
            </a:extLst>
          </p:cNvPr>
          <p:cNvSpPr>
            <a:spLocks noGrp="1"/>
          </p:cNvSpPr>
          <p:nvPr>
            <p:ph type="sldNum" sz="quarter" idx="12"/>
          </p:nvPr>
        </p:nvSpPr>
        <p:spPr/>
        <p:txBody>
          <a:bodyPr/>
          <a:lstStyle/>
          <a:p>
            <a:fld id="{D57F1E4F-1CFF-5643-939E-217C01CDF565}" type="slidenum">
              <a:rPr lang="en-US" smtClean="0"/>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9"/>
          <p:cNvSpPr txBox="1">
            <a:spLocks noGrp="1"/>
          </p:cNvSpPr>
          <p:nvPr>
            <p:ph type="title"/>
          </p:nvPr>
        </p:nvSpPr>
        <p:spPr>
          <a:xfrm>
            <a:off x="581192" y="1077437"/>
            <a:ext cx="11029616" cy="1013800"/>
          </a:xfrm>
          <a:prstGeom prst="rect">
            <a:avLst/>
          </a:prstGeom>
        </p:spPr>
        <p:txBody>
          <a:bodyPr spcFirstLastPara="1" vert="horz" wrap="square" lIns="121900" tIns="121900" rIns="121900" bIns="121900" rtlCol="0" anchor="t" anchorCtr="0">
            <a:normAutofit/>
          </a:bodyPr>
          <a:lstStyle/>
          <a:p>
            <a:pPr>
              <a:spcBef>
                <a:spcPts val="0"/>
              </a:spcBef>
            </a:pPr>
            <a:r>
              <a:rPr lang="en" dirty="0"/>
              <a:t>Salmon excluder use and requirements in Federal waters</a:t>
            </a:r>
            <a:endParaRPr sz="2785" dirty="0"/>
          </a:p>
        </p:txBody>
      </p:sp>
      <p:sp>
        <p:nvSpPr>
          <p:cNvPr id="257" name="Google Shape;257;p39"/>
          <p:cNvSpPr txBox="1">
            <a:spLocks noGrp="1"/>
          </p:cNvSpPr>
          <p:nvPr>
            <p:ph idx="1"/>
          </p:nvPr>
        </p:nvSpPr>
        <p:spPr>
          <a:xfrm>
            <a:off x="581192" y="1862712"/>
            <a:ext cx="10281916" cy="3678303"/>
          </a:xfrm>
          <a:prstGeom prst="rect">
            <a:avLst/>
          </a:prstGeom>
        </p:spPr>
        <p:txBody>
          <a:bodyPr spcFirstLastPara="1" vert="horz" wrap="square" lIns="121900" tIns="121900" rIns="121900" bIns="121900" rtlCol="0" anchor="t" anchorCtr="0">
            <a:normAutofit/>
          </a:bodyPr>
          <a:lstStyle/>
          <a:p>
            <a:pPr marL="0" indent="0">
              <a:buNone/>
            </a:pPr>
            <a:r>
              <a:rPr lang="en" sz="2000" dirty="0">
                <a:solidFill>
                  <a:schemeClr val="dk1"/>
                </a:solidFill>
                <a:latin typeface="Calibri"/>
                <a:ea typeface="Calibri"/>
                <a:cs typeface="Calibri"/>
                <a:sym typeface="Calibri"/>
              </a:rPr>
              <a:t>Salmon excluders are a modification to a trawl net that allows salmon to escape, while retaining the target catch.</a:t>
            </a:r>
            <a:endParaRPr sz="2000" dirty="0">
              <a:solidFill>
                <a:schemeClr val="dk1"/>
              </a:solidFill>
              <a:latin typeface="Calibri"/>
              <a:ea typeface="Calibri"/>
              <a:cs typeface="Calibri"/>
              <a:sym typeface="Calibri"/>
            </a:endParaRPr>
          </a:p>
          <a:p>
            <a:pPr marL="0" indent="0">
              <a:spcBef>
                <a:spcPts val="1600"/>
              </a:spcBef>
              <a:buNone/>
            </a:pPr>
            <a:endParaRPr sz="1867" dirty="0">
              <a:solidFill>
                <a:schemeClr val="dk1"/>
              </a:solidFill>
              <a:latin typeface="Calibri"/>
              <a:ea typeface="Calibri"/>
              <a:cs typeface="Calibri"/>
              <a:sym typeface="Calibri"/>
            </a:endParaRPr>
          </a:p>
          <a:p>
            <a:pPr marL="0" indent="0">
              <a:spcBef>
                <a:spcPts val="1600"/>
              </a:spcBef>
              <a:spcAft>
                <a:spcPts val="1600"/>
              </a:spcAft>
              <a:buClr>
                <a:schemeClr val="dk1"/>
              </a:buClr>
              <a:buSzPts val="1100"/>
              <a:buNone/>
            </a:pPr>
            <a:endParaRPr sz="1867" dirty="0">
              <a:solidFill>
                <a:schemeClr val="dk1"/>
              </a:solidFill>
              <a:latin typeface="Calibri"/>
              <a:ea typeface="Calibri"/>
              <a:cs typeface="Calibri"/>
              <a:sym typeface="Calibri"/>
            </a:endParaRPr>
          </a:p>
        </p:txBody>
      </p:sp>
      <p:sp>
        <p:nvSpPr>
          <p:cNvPr id="258" name="Google Shape;258;p39"/>
          <p:cNvSpPr txBox="1">
            <a:spLocks noGrp="1"/>
          </p:cNvSpPr>
          <p:nvPr>
            <p:ph type="body" idx="4294967295"/>
          </p:nvPr>
        </p:nvSpPr>
        <p:spPr>
          <a:xfrm>
            <a:off x="316088" y="2729755"/>
            <a:ext cx="6705600" cy="4039706"/>
          </a:xfrm>
          <a:prstGeom prst="rect">
            <a:avLst/>
          </a:prstGeom>
        </p:spPr>
        <p:txBody>
          <a:bodyPr spcFirstLastPara="1" vert="horz" wrap="square" lIns="121900" tIns="121900" rIns="121900" bIns="121900" rtlCol="0" anchor="t" anchorCtr="0">
            <a:normAutofit/>
          </a:bodyPr>
          <a:lstStyle/>
          <a:p>
            <a:pPr marL="0" indent="0">
              <a:buNone/>
            </a:pPr>
            <a:r>
              <a:rPr lang="en" sz="1867" b="1" dirty="0">
                <a:solidFill>
                  <a:schemeClr val="dk1"/>
                </a:solidFill>
                <a:latin typeface="Calibri"/>
                <a:ea typeface="Calibri"/>
                <a:cs typeface="Calibri"/>
                <a:sym typeface="Calibri"/>
              </a:rPr>
              <a:t>Bering Sea pelagic trawl fisheries: </a:t>
            </a:r>
            <a:r>
              <a:rPr lang="en" sz="1867" dirty="0">
                <a:solidFill>
                  <a:schemeClr val="dk1"/>
                </a:solidFill>
                <a:latin typeface="Calibri"/>
                <a:ea typeface="Calibri"/>
                <a:cs typeface="Calibri"/>
                <a:sym typeface="Calibri"/>
              </a:rPr>
              <a:t>Required for the fleet throughout the year in contracts that are required in regulation and approved by NMFS. Annual reports are also must be submitted to the Council describing use, compliance, and highlighting any contingencies. Regulations do not dictate design or specifications.</a:t>
            </a:r>
            <a:endParaRPr sz="1867" dirty="0">
              <a:solidFill>
                <a:schemeClr val="dk1"/>
              </a:solidFill>
              <a:latin typeface="Calibri"/>
              <a:ea typeface="Calibri"/>
              <a:cs typeface="Calibri"/>
              <a:sym typeface="Calibri"/>
            </a:endParaRPr>
          </a:p>
          <a:p>
            <a:pPr marL="0" indent="0">
              <a:spcBef>
                <a:spcPts val="1600"/>
              </a:spcBef>
              <a:spcAft>
                <a:spcPts val="1600"/>
              </a:spcAft>
              <a:buNone/>
            </a:pPr>
            <a:r>
              <a:rPr lang="en" sz="1867" b="1" dirty="0">
                <a:solidFill>
                  <a:schemeClr val="dk1"/>
                </a:solidFill>
                <a:latin typeface="Calibri"/>
                <a:ea typeface="Calibri"/>
                <a:cs typeface="Calibri"/>
                <a:sym typeface="Calibri"/>
              </a:rPr>
              <a:t>GOA pelagic trawl fisheries: </a:t>
            </a:r>
            <a:r>
              <a:rPr lang="en" sz="1867" dirty="0">
                <a:solidFill>
                  <a:schemeClr val="dk1"/>
                </a:solidFill>
                <a:latin typeface="Calibri"/>
                <a:ea typeface="Calibri"/>
                <a:cs typeface="Calibri"/>
                <a:sym typeface="Calibri"/>
              </a:rPr>
              <a:t>Widely adopted by most of the Central Gulf fleet delivering to Kodiak. Less overall use by the WGOA fleet. Largest hurdle cited by these operators was in identifying an effective design for smaller, low horsepower vessels.</a:t>
            </a:r>
            <a:r>
              <a:rPr lang="en" sz="1867" dirty="0">
                <a:solidFill>
                  <a:schemeClr val="dk1"/>
                </a:solidFill>
              </a:rPr>
              <a:t> </a:t>
            </a:r>
            <a:r>
              <a:rPr lang="en" sz="1867" dirty="0">
                <a:solidFill>
                  <a:schemeClr val="dk1"/>
                </a:solidFill>
                <a:latin typeface="Calibri"/>
                <a:ea typeface="Calibri"/>
                <a:cs typeface="Calibri"/>
                <a:sym typeface="Calibri"/>
              </a:rPr>
              <a:t>No Federal requirements or specifications for excluder use in the GOA. </a:t>
            </a:r>
            <a:endParaRPr sz="1867" dirty="0">
              <a:solidFill>
                <a:schemeClr val="dk1"/>
              </a:solidFill>
            </a:endParaRPr>
          </a:p>
        </p:txBody>
      </p:sp>
      <p:pic>
        <p:nvPicPr>
          <p:cNvPr id="259" name="Google Shape;259;p39"/>
          <p:cNvPicPr preferRelativeResize="0"/>
          <p:nvPr/>
        </p:nvPicPr>
        <p:blipFill>
          <a:blip r:embed="rId3">
            <a:alphaModFix/>
          </a:blip>
          <a:stretch>
            <a:fillRect/>
          </a:stretch>
        </p:blipFill>
        <p:spPr>
          <a:xfrm>
            <a:off x="7021688" y="2992991"/>
            <a:ext cx="4157508" cy="3513235"/>
          </a:xfrm>
          <a:prstGeom prst="rect">
            <a:avLst/>
          </a:prstGeom>
          <a:noFill/>
          <a:ln>
            <a:noFill/>
          </a:ln>
        </p:spPr>
      </p:pic>
      <p:sp>
        <p:nvSpPr>
          <p:cNvPr id="2" name="Slide Number Placeholder 1">
            <a:extLst>
              <a:ext uri="{FF2B5EF4-FFF2-40B4-BE49-F238E27FC236}">
                <a16:creationId xmlns:a16="http://schemas.microsoft.com/office/drawing/2014/main" id="{BD4CE4F5-BF84-76A4-054C-1625952713DA}"/>
              </a:ext>
            </a:extLst>
          </p:cNvPr>
          <p:cNvSpPr>
            <a:spLocks noGrp="1"/>
          </p:cNvSpPr>
          <p:nvPr>
            <p:ph type="sldNum" sz="quarter" idx="12"/>
          </p:nvPr>
        </p:nvSpPr>
        <p:spPr/>
        <p:txBody>
          <a:bodyPr/>
          <a:lstStyle/>
          <a:p>
            <a:fld id="{D57F1E4F-1CFF-5643-939E-217C01CDF565}" type="slidenum">
              <a:rPr lang="en-US" smtClean="0"/>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40"/>
          <p:cNvSpPr txBox="1">
            <a:spLocks noGrp="1"/>
          </p:cNvSpPr>
          <p:nvPr>
            <p:ph type="title"/>
          </p:nvPr>
        </p:nvSpPr>
        <p:spPr>
          <a:xfrm>
            <a:off x="581192" y="1035525"/>
            <a:ext cx="11029616" cy="801556"/>
          </a:xfrm>
          <a:prstGeom prst="rect">
            <a:avLst/>
          </a:prstGeom>
        </p:spPr>
        <p:txBody>
          <a:bodyPr spcFirstLastPara="1" vert="horz" wrap="square" lIns="121900" tIns="121900" rIns="121900" bIns="121900" rtlCol="0" anchor="t" anchorCtr="0">
            <a:normAutofit/>
          </a:bodyPr>
          <a:lstStyle/>
          <a:p>
            <a:pPr>
              <a:spcBef>
                <a:spcPts val="0"/>
              </a:spcBef>
            </a:pPr>
            <a:r>
              <a:rPr lang="en" dirty="0"/>
              <a:t>Salmon excluder design and innovation</a:t>
            </a:r>
            <a:endParaRPr sz="2785" dirty="0"/>
          </a:p>
        </p:txBody>
      </p:sp>
      <p:sp>
        <p:nvSpPr>
          <p:cNvPr id="265" name="Google Shape;265;p40"/>
          <p:cNvSpPr txBox="1">
            <a:spLocks noGrp="1"/>
          </p:cNvSpPr>
          <p:nvPr>
            <p:ph idx="1"/>
          </p:nvPr>
        </p:nvSpPr>
        <p:spPr>
          <a:xfrm>
            <a:off x="0" y="1837081"/>
            <a:ext cx="11988800" cy="1529273"/>
          </a:xfrm>
          <a:prstGeom prst="rect">
            <a:avLst/>
          </a:prstGeom>
        </p:spPr>
        <p:txBody>
          <a:bodyPr spcFirstLastPara="1" vert="horz" wrap="square" lIns="121900" tIns="121900" rIns="121900" bIns="121900" rtlCol="0" anchor="t" anchorCtr="0">
            <a:normAutofit fontScale="77500" lnSpcReduction="20000"/>
          </a:bodyPr>
          <a:lstStyle/>
          <a:p>
            <a:pPr marL="1219170" indent="-431789">
              <a:buClr>
                <a:schemeClr val="dk1"/>
              </a:buClr>
              <a:buSzPts val="1500"/>
              <a:buFont typeface="Calibri"/>
              <a:buChar char="●"/>
            </a:pPr>
            <a:r>
              <a:rPr lang="en" sz="2000" dirty="0">
                <a:solidFill>
                  <a:schemeClr val="dk1"/>
                </a:solidFill>
                <a:latin typeface="Calibri"/>
                <a:ea typeface="Calibri"/>
                <a:cs typeface="Calibri"/>
                <a:sym typeface="Calibri"/>
              </a:rPr>
              <a:t>Two common designs for salmon excluders: “flapper” design and the “over/under” (O/U) design</a:t>
            </a:r>
            <a:endParaRPr sz="2533" dirty="0">
              <a:solidFill>
                <a:schemeClr val="dk1"/>
              </a:solidFill>
              <a:latin typeface="Calibri"/>
              <a:ea typeface="Calibri"/>
              <a:cs typeface="Calibri"/>
              <a:sym typeface="Calibri"/>
            </a:endParaRPr>
          </a:p>
          <a:p>
            <a:pPr marL="1828754" indent="-414856">
              <a:buClr>
                <a:schemeClr val="dk1"/>
              </a:buClr>
              <a:buSzPts val="1300"/>
              <a:buFont typeface="Calibri"/>
              <a:buChar char="●"/>
            </a:pPr>
            <a:r>
              <a:rPr lang="en" sz="1733" dirty="0">
                <a:solidFill>
                  <a:schemeClr val="dk1"/>
                </a:solidFill>
                <a:latin typeface="Calibri"/>
                <a:ea typeface="Calibri"/>
                <a:cs typeface="Calibri"/>
                <a:sym typeface="Calibri"/>
              </a:rPr>
              <a:t>Both styles rely on the difference in swimming behavior between the target catch and bycatch species to encourage escapement from the bycaught species.</a:t>
            </a:r>
            <a:endParaRPr sz="1733" dirty="0">
              <a:solidFill>
                <a:schemeClr val="dk1"/>
              </a:solidFill>
              <a:latin typeface="Calibri"/>
              <a:ea typeface="Calibri"/>
              <a:cs typeface="Calibri"/>
              <a:sym typeface="Calibri"/>
            </a:endParaRPr>
          </a:p>
          <a:p>
            <a:pPr marL="1828754" indent="-414856">
              <a:buClr>
                <a:schemeClr val="dk1"/>
              </a:buClr>
              <a:buSzPts val="1300"/>
              <a:buFont typeface="Calibri"/>
              <a:buChar char="●"/>
            </a:pPr>
            <a:r>
              <a:rPr lang="en" sz="1733" dirty="0">
                <a:solidFill>
                  <a:schemeClr val="dk1"/>
                </a:solidFill>
                <a:latin typeface="Calibri"/>
                <a:ea typeface="Calibri"/>
                <a:cs typeface="Calibri"/>
                <a:sym typeface="Calibri"/>
              </a:rPr>
              <a:t>There are variations on these designs, as well as how they are installed (e.g. where in the net), and deployed. They are highly customizable.</a:t>
            </a:r>
            <a:endParaRPr sz="1733" dirty="0">
              <a:solidFill>
                <a:srgbClr val="FF0000"/>
              </a:solidFill>
              <a:latin typeface="Calibri"/>
              <a:ea typeface="Calibri"/>
              <a:cs typeface="Calibri"/>
              <a:sym typeface="Calibri"/>
            </a:endParaRPr>
          </a:p>
        </p:txBody>
      </p:sp>
      <p:pic>
        <p:nvPicPr>
          <p:cNvPr id="266" name="Google Shape;266;p40"/>
          <p:cNvPicPr preferRelativeResize="0"/>
          <p:nvPr/>
        </p:nvPicPr>
        <p:blipFill>
          <a:blip r:embed="rId3">
            <a:alphaModFix/>
          </a:blip>
          <a:stretch>
            <a:fillRect/>
          </a:stretch>
        </p:blipFill>
        <p:spPr>
          <a:xfrm>
            <a:off x="1919111" y="3059289"/>
            <a:ext cx="7225762" cy="3485061"/>
          </a:xfrm>
          <a:prstGeom prst="rect">
            <a:avLst/>
          </a:prstGeom>
          <a:noFill/>
          <a:ln>
            <a:noFill/>
          </a:ln>
        </p:spPr>
      </p:pic>
      <p:sp>
        <p:nvSpPr>
          <p:cNvPr id="267" name="Google Shape;267;p40"/>
          <p:cNvSpPr txBox="1"/>
          <p:nvPr/>
        </p:nvSpPr>
        <p:spPr>
          <a:xfrm>
            <a:off x="8679733" y="6267401"/>
            <a:ext cx="3408000" cy="734520"/>
          </a:xfrm>
          <a:prstGeom prst="rect">
            <a:avLst/>
          </a:prstGeom>
          <a:noFill/>
          <a:ln>
            <a:noFill/>
          </a:ln>
        </p:spPr>
        <p:txBody>
          <a:bodyPr spcFirstLastPara="1" wrap="square" lIns="121900" tIns="121900" rIns="121900" bIns="121900" anchor="t" anchorCtr="0">
            <a:spAutoFit/>
          </a:bodyPr>
          <a:lstStyle/>
          <a:p>
            <a:pPr>
              <a:lnSpc>
                <a:spcPct val="115000"/>
              </a:lnSpc>
              <a:spcAft>
                <a:spcPts val="1600"/>
              </a:spcAft>
            </a:pPr>
            <a:r>
              <a:rPr lang="en" sz="1600">
                <a:solidFill>
                  <a:schemeClr val="dk1"/>
                </a:solidFill>
              </a:rPr>
              <a:t>Source: EFP 2018-03 Final Report</a:t>
            </a:r>
            <a:endParaRPr sz="2400">
              <a:solidFill>
                <a:schemeClr val="dk1"/>
              </a:solidFill>
            </a:endParaRPr>
          </a:p>
        </p:txBody>
      </p:sp>
      <p:sp>
        <p:nvSpPr>
          <p:cNvPr id="2" name="Slide Number Placeholder 1">
            <a:extLst>
              <a:ext uri="{FF2B5EF4-FFF2-40B4-BE49-F238E27FC236}">
                <a16:creationId xmlns:a16="http://schemas.microsoft.com/office/drawing/2014/main" id="{0058A692-7260-751B-BCC5-AA2134B03543}"/>
              </a:ext>
            </a:extLst>
          </p:cNvPr>
          <p:cNvSpPr>
            <a:spLocks noGrp="1"/>
          </p:cNvSpPr>
          <p:nvPr>
            <p:ph type="sldNum" sz="quarter" idx="12"/>
          </p:nvPr>
        </p:nvSpPr>
        <p:spPr/>
        <p:txBody>
          <a:bodyPr/>
          <a:lstStyle/>
          <a:p>
            <a:fld id="{D57F1E4F-1CFF-5643-939E-217C01CDF565}" type="slidenum">
              <a:rPr lang="en-US" smtClean="0"/>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41"/>
          <p:cNvSpPr txBox="1">
            <a:spLocks noGrp="1"/>
          </p:cNvSpPr>
          <p:nvPr>
            <p:ph type="title"/>
          </p:nvPr>
        </p:nvSpPr>
        <p:spPr>
          <a:xfrm>
            <a:off x="581192" y="999200"/>
            <a:ext cx="11029616" cy="716755"/>
          </a:xfrm>
          <a:prstGeom prst="rect">
            <a:avLst/>
          </a:prstGeom>
        </p:spPr>
        <p:txBody>
          <a:bodyPr spcFirstLastPara="1" vert="horz" wrap="square" lIns="121900" tIns="121900" rIns="121900" bIns="121900" rtlCol="0" anchor="t" anchorCtr="0">
            <a:normAutofit/>
          </a:bodyPr>
          <a:lstStyle/>
          <a:p>
            <a:pPr>
              <a:spcBef>
                <a:spcPts val="0"/>
              </a:spcBef>
            </a:pPr>
            <a:r>
              <a:rPr lang="en" dirty="0"/>
              <a:t>Salmon excluder design and innovation</a:t>
            </a:r>
            <a:endParaRPr sz="2785" dirty="0"/>
          </a:p>
        </p:txBody>
      </p:sp>
      <p:sp>
        <p:nvSpPr>
          <p:cNvPr id="273" name="Google Shape;273;p41"/>
          <p:cNvSpPr txBox="1">
            <a:spLocks noGrp="1"/>
          </p:cNvSpPr>
          <p:nvPr>
            <p:ph idx="1"/>
          </p:nvPr>
        </p:nvSpPr>
        <p:spPr>
          <a:xfrm>
            <a:off x="321547" y="1998134"/>
            <a:ext cx="11029615" cy="4572000"/>
          </a:xfrm>
          <a:prstGeom prst="rect">
            <a:avLst/>
          </a:prstGeom>
        </p:spPr>
        <p:txBody>
          <a:bodyPr spcFirstLastPara="1" vert="horz" wrap="square" lIns="121900" tIns="121900" rIns="121900" bIns="121900" rtlCol="0" anchor="t" anchorCtr="0">
            <a:normAutofit fontScale="77500" lnSpcReduction="20000"/>
          </a:bodyPr>
          <a:lstStyle/>
          <a:p>
            <a:pPr marL="1219170" indent="-448722">
              <a:buClr>
                <a:schemeClr val="dk1"/>
              </a:buClr>
              <a:buSzPts val="1700"/>
              <a:buFont typeface="Calibri"/>
              <a:buChar char="●"/>
            </a:pPr>
            <a:r>
              <a:rPr lang="en" sz="2267" b="1" dirty="0">
                <a:solidFill>
                  <a:schemeClr val="dk1"/>
                </a:solidFill>
                <a:latin typeface="Calibri"/>
                <a:ea typeface="Calibri"/>
                <a:cs typeface="Calibri"/>
                <a:sym typeface="Calibri"/>
              </a:rPr>
              <a:t>Different designs work better for different vessels</a:t>
            </a:r>
            <a:endParaRPr sz="2267" b="1" dirty="0">
              <a:solidFill>
                <a:schemeClr val="dk1"/>
              </a:solidFill>
              <a:latin typeface="Calibri"/>
              <a:ea typeface="Calibri"/>
              <a:cs typeface="Calibri"/>
              <a:sym typeface="Calibri"/>
            </a:endParaRPr>
          </a:p>
          <a:p>
            <a:pPr marL="1828754" indent="-431789">
              <a:buClr>
                <a:schemeClr val="dk1"/>
              </a:buClr>
              <a:buSzPts val="1500"/>
              <a:buFont typeface="Calibri"/>
              <a:buChar char="●"/>
            </a:pPr>
            <a:r>
              <a:rPr lang="en" sz="2000" dirty="0">
                <a:solidFill>
                  <a:schemeClr val="dk1"/>
                </a:solidFill>
                <a:latin typeface="Calibri"/>
                <a:ea typeface="Calibri"/>
                <a:cs typeface="Calibri"/>
                <a:sym typeface="Calibri"/>
              </a:rPr>
              <a:t>Vessel horsepower and towing speed has shown to be a key factor in effectiveness</a:t>
            </a:r>
            <a:endParaRPr sz="2000" dirty="0">
              <a:solidFill>
                <a:schemeClr val="dk1"/>
              </a:solidFill>
              <a:latin typeface="Calibri"/>
              <a:ea typeface="Calibri"/>
              <a:cs typeface="Calibri"/>
              <a:sym typeface="Calibri"/>
            </a:endParaRPr>
          </a:p>
          <a:p>
            <a:pPr marL="1828754" indent="-431789">
              <a:buClr>
                <a:schemeClr val="dk1"/>
              </a:buClr>
              <a:buSzPts val="1500"/>
              <a:buFont typeface="Calibri"/>
              <a:buChar char="●"/>
            </a:pPr>
            <a:r>
              <a:rPr lang="en" sz="2000" dirty="0">
                <a:solidFill>
                  <a:schemeClr val="dk1"/>
                </a:solidFill>
                <a:latin typeface="Calibri"/>
                <a:ea typeface="Calibri"/>
                <a:cs typeface="Calibri"/>
                <a:sym typeface="Calibri"/>
              </a:rPr>
              <a:t>EFPs demonstrate they can be highly effective under the right conditions and when installed on the right vessel</a:t>
            </a:r>
            <a:endParaRPr sz="2000" dirty="0">
              <a:solidFill>
                <a:schemeClr val="dk1"/>
              </a:solidFill>
              <a:latin typeface="Calibri"/>
              <a:ea typeface="Calibri"/>
              <a:cs typeface="Calibri"/>
              <a:sym typeface="Calibri"/>
            </a:endParaRPr>
          </a:p>
          <a:p>
            <a:pPr marL="1828754" indent="-431789">
              <a:buClr>
                <a:schemeClr val="dk1"/>
              </a:buClr>
              <a:buSzPts val="1500"/>
              <a:buFont typeface="Calibri"/>
              <a:buChar char="●"/>
            </a:pPr>
            <a:r>
              <a:rPr lang="en" sz="2000" dirty="0">
                <a:solidFill>
                  <a:schemeClr val="dk1"/>
                </a:solidFill>
                <a:latin typeface="Calibri"/>
                <a:ea typeface="Calibri"/>
                <a:cs typeface="Calibri"/>
                <a:sym typeface="Calibri"/>
              </a:rPr>
              <a:t>Can have negative impacts on catch and bycatch when the wrong design or configuration is used for a vessel</a:t>
            </a:r>
            <a:endParaRPr sz="2000" dirty="0">
              <a:solidFill>
                <a:schemeClr val="dk1"/>
              </a:solidFill>
              <a:latin typeface="Calibri"/>
              <a:ea typeface="Calibri"/>
              <a:cs typeface="Calibri"/>
              <a:sym typeface="Calibri"/>
            </a:endParaRPr>
          </a:p>
          <a:p>
            <a:pPr marL="1828754" indent="0">
              <a:spcBef>
                <a:spcPts val="1600"/>
              </a:spcBef>
              <a:buNone/>
            </a:pPr>
            <a:endParaRPr sz="1333" dirty="0">
              <a:solidFill>
                <a:schemeClr val="dk1"/>
              </a:solidFill>
              <a:latin typeface="Calibri"/>
              <a:ea typeface="Calibri"/>
              <a:cs typeface="Calibri"/>
              <a:sym typeface="Calibri"/>
            </a:endParaRPr>
          </a:p>
          <a:p>
            <a:pPr marL="1219170" indent="-448722">
              <a:spcBef>
                <a:spcPts val="1600"/>
              </a:spcBef>
              <a:buClr>
                <a:schemeClr val="dk1"/>
              </a:buClr>
              <a:buSzPts val="1700"/>
              <a:buFont typeface="Calibri"/>
              <a:buChar char="●"/>
            </a:pPr>
            <a:r>
              <a:rPr lang="en" sz="2267" b="1" dirty="0">
                <a:solidFill>
                  <a:schemeClr val="dk1"/>
                </a:solidFill>
                <a:latin typeface="Calibri"/>
                <a:ea typeface="Calibri"/>
                <a:cs typeface="Calibri"/>
                <a:sym typeface="Calibri"/>
              </a:rPr>
              <a:t>Detailed specifications on gear design in regulations can inhibit opportunities for innovation</a:t>
            </a:r>
            <a:endParaRPr sz="2267" b="1" dirty="0">
              <a:solidFill>
                <a:schemeClr val="dk1"/>
              </a:solidFill>
              <a:latin typeface="Calibri"/>
              <a:ea typeface="Calibri"/>
              <a:cs typeface="Calibri"/>
              <a:sym typeface="Calibri"/>
            </a:endParaRPr>
          </a:p>
          <a:p>
            <a:pPr marL="1828754" indent="-431789">
              <a:buClr>
                <a:schemeClr val="dk1"/>
              </a:buClr>
              <a:buSzPts val="1500"/>
              <a:buFont typeface="Calibri"/>
              <a:buChar char="●"/>
            </a:pPr>
            <a:r>
              <a:rPr lang="en" sz="2000" dirty="0">
                <a:solidFill>
                  <a:schemeClr val="dk1"/>
                </a:solidFill>
                <a:latin typeface="Calibri"/>
                <a:ea typeface="Calibri"/>
                <a:cs typeface="Calibri"/>
                <a:sym typeface="Calibri"/>
              </a:rPr>
              <a:t>Salmon excluder designs have been tested and modified through Exempted Fishing Permits (EFP) and through on-the-water use since 2003.</a:t>
            </a:r>
            <a:endParaRPr sz="2000" dirty="0">
              <a:solidFill>
                <a:srgbClr val="FF0000"/>
              </a:solidFill>
              <a:latin typeface="Calibri"/>
              <a:ea typeface="Calibri"/>
              <a:cs typeface="Calibri"/>
              <a:sym typeface="Calibri"/>
            </a:endParaRPr>
          </a:p>
          <a:p>
            <a:pPr marL="1828754" indent="-431789">
              <a:buClr>
                <a:schemeClr val="dk1"/>
              </a:buClr>
              <a:buSzPts val="1500"/>
              <a:buFont typeface="Calibri"/>
              <a:buChar char="●"/>
            </a:pPr>
            <a:r>
              <a:rPr lang="en" sz="2000" dirty="0">
                <a:solidFill>
                  <a:schemeClr val="dk1"/>
                </a:solidFill>
                <a:latin typeface="Calibri"/>
                <a:ea typeface="Calibri"/>
                <a:cs typeface="Calibri"/>
                <a:sym typeface="Calibri"/>
              </a:rPr>
              <a:t>There have been 6 EFPs since, testing and modifying design variables.</a:t>
            </a:r>
            <a:endParaRPr sz="2000" dirty="0">
              <a:solidFill>
                <a:schemeClr val="dk1"/>
              </a:solidFill>
              <a:latin typeface="Calibri"/>
              <a:ea typeface="Calibri"/>
              <a:cs typeface="Calibri"/>
              <a:sym typeface="Calibri"/>
            </a:endParaRPr>
          </a:p>
          <a:p>
            <a:pPr marL="1828754" indent="-431789">
              <a:buClr>
                <a:schemeClr val="dk1"/>
              </a:buClr>
              <a:buSzPts val="1500"/>
              <a:buFont typeface="Calibri"/>
              <a:buChar char="●"/>
            </a:pPr>
            <a:r>
              <a:rPr lang="en" sz="2000" dirty="0">
                <a:solidFill>
                  <a:schemeClr val="dk1"/>
                </a:solidFill>
                <a:latin typeface="Calibri"/>
                <a:ea typeface="Calibri"/>
                <a:cs typeface="Calibri"/>
                <a:sym typeface="Calibri"/>
              </a:rPr>
              <a:t>Currently one active EFP for a chum salmon excluder design which is a very different design (EFP report linked in the eAgenda)</a:t>
            </a:r>
            <a:endParaRPr sz="2000" dirty="0">
              <a:solidFill>
                <a:schemeClr val="dk1"/>
              </a:solidFill>
              <a:latin typeface="Calibri"/>
              <a:ea typeface="Calibri"/>
              <a:cs typeface="Calibri"/>
              <a:sym typeface="Calibri"/>
            </a:endParaRPr>
          </a:p>
          <a:p>
            <a:pPr marL="1828754" indent="-431789">
              <a:buClr>
                <a:schemeClr val="dk1"/>
              </a:buClr>
              <a:buSzPts val="1500"/>
              <a:buFont typeface="Calibri"/>
              <a:buChar char="●"/>
            </a:pPr>
            <a:r>
              <a:rPr lang="en" sz="2000" dirty="0">
                <a:solidFill>
                  <a:schemeClr val="dk1"/>
                </a:solidFill>
                <a:latin typeface="Calibri"/>
                <a:ea typeface="Calibri"/>
                <a:cs typeface="Calibri"/>
                <a:sym typeface="Calibri"/>
              </a:rPr>
              <a:t>There are likely to be future improvements in design and configuration</a:t>
            </a:r>
            <a:endParaRPr sz="2000" dirty="0">
              <a:solidFill>
                <a:schemeClr val="dk1"/>
              </a:solidFill>
              <a:latin typeface="Calibri"/>
              <a:ea typeface="Calibri"/>
              <a:cs typeface="Calibri"/>
              <a:sym typeface="Calibri"/>
            </a:endParaRPr>
          </a:p>
        </p:txBody>
      </p:sp>
      <p:sp>
        <p:nvSpPr>
          <p:cNvPr id="2" name="Slide Number Placeholder 1">
            <a:extLst>
              <a:ext uri="{FF2B5EF4-FFF2-40B4-BE49-F238E27FC236}">
                <a16:creationId xmlns:a16="http://schemas.microsoft.com/office/drawing/2014/main" id="{175A82B8-C585-D63F-EC0F-D6394A3A2E9F}"/>
              </a:ext>
            </a:extLst>
          </p:cNvPr>
          <p:cNvSpPr>
            <a:spLocks noGrp="1"/>
          </p:cNvSpPr>
          <p:nvPr>
            <p:ph type="sldNum" sz="quarter" idx="12"/>
          </p:nvPr>
        </p:nvSpPr>
        <p:spPr/>
        <p:txBody>
          <a:bodyPr/>
          <a:lstStyle/>
          <a:p>
            <a:fld id="{D57F1E4F-1CFF-5643-939E-217C01CDF565}" type="slidenum">
              <a:rPr lang="en-US" smtClean="0"/>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BE014-3312-9E02-D2B8-5754F9DD136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8A7A9AF-E0F5-E023-2155-E8002B2DBA2F}"/>
              </a:ext>
            </a:extLst>
          </p:cNvPr>
          <p:cNvSpPr>
            <a:spLocks noGrp="1"/>
          </p:cNvSpPr>
          <p:nvPr>
            <p:ph type="ctrTitle"/>
          </p:nvPr>
        </p:nvSpPr>
        <p:spPr/>
        <p:txBody>
          <a:bodyPr>
            <a:normAutofit/>
          </a:bodyPr>
          <a:lstStyle/>
          <a:p>
            <a:pPr lvl="0" algn="ctr">
              <a:spcBef>
                <a:spcPts val="0"/>
              </a:spcBef>
            </a:pPr>
            <a:r>
              <a:rPr lang="en-US" sz="4000" dirty="0">
                <a:solidFill>
                  <a:srgbClr val="0B5394"/>
                </a:solidFill>
              </a:rPr>
              <a:t>Part 3: </a:t>
            </a:r>
            <a:r>
              <a:rPr lang="en" sz="4000" dirty="0">
                <a:solidFill>
                  <a:srgbClr val="0B5394"/>
                </a:solidFill>
              </a:rPr>
              <a:t>Habitat</a:t>
            </a:r>
            <a:br>
              <a:rPr lang="en-US" dirty="0">
                <a:solidFill>
                  <a:srgbClr val="0B5394"/>
                </a:solidFill>
              </a:rPr>
            </a:br>
            <a:r>
              <a:rPr lang="en-US" sz="2000" dirty="0">
                <a:latin typeface="+mn-lt"/>
                <a:ea typeface="Calibri" panose="020F0502020204030204" pitchFamily="34" charset="0"/>
                <a:cs typeface="Calibri" panose="020F0502020204030204" pitchFamily="34" charset="0"/>
              </a:rPr>
              <a:t>Scope: </a:t>
            </a:r>
            <a:r>
              <a:rPr lang="en" sz="2000" dirty="0">
                <a:latin typeface="+mn-lt"/>
                <a:ea typeface="Calibri" panose="020F0502020204030204" pitchFamily="34" charset="0"/>
                <a:cs typeface="Calibri" panose="020F0502020204030204" pitchFamily="34" charset="0"/>
                <a:sym typeface="Calibri"/>
              </a:rPr>
              <a:t>Statutory requirements for assessing the impacts of Council-managed groundfish fisheries on habitat, and tools the Council uses</a:t>
            </a:r>
            <a:endParaRPr lang="en-US" sz="2000" dirty="0">
              <a:latin typeface="+mn-lt"/>
              <a:ea typeface="Calibri" panose="020F0502020204030204" pitchFamily="34" charset="0"/>
              <a:cs typeface="Calibri" panose="020F0502020204030204" pitchFamily="34" charset="0"/>
            </a:endParaRPr>
          </a:p>
        </p:txBody>
      </p:sp>
      <p:sp>
        <p:nvSpPr>
          <p:cNvPr id="4" name="Subtitle 3">
            <a:extLst>
              <a:ext uri="{FF2B5EF4-FFF2-40B4-BE49-F238E27FC236}">
                <a16:creationId xmlns:a16="http://schemas.microsoft.com/office/drawing/2014/main" id="{ADC7CFAD-FEB9-1EBB-D946-0731A38D17C1}"/>
              </a:ext>
            </a:extLst>
          </p:cNvPr>
          <p:cNvSpPr>
            <a:spLocks noGrp="1"/>
          </p:cNvSpPr>
          <p:nvPr>
            <p:ph type="subTitle" idx="1"/>
          </p:nvPr>
        </p:nvSpPr>
        <p:spPr>
          <a:xfrm>
            <a:off x="599227" y="3246436"/>
            <a:ext cx="10993546" cy="772408"/>
          </a:xfrm>
        </p:spPr>
        <p:txBody>
          <a:bodyPr>
            <a:normAutofit/>
          </a:bodyPr>
          <a:lstStyle/>
          <a:p>
            <a:pPr lvl="0">
              <a:lnSpc>
                <a:spcPct val="80000"/>
              </a:lnSpc>
              <a:spcBef>
                <a:spcPts val="0"/>
              </a:spcBef>
              <a:spcAft>
                <a:spcPts val="0"/>
              </a:spcAft>
            </a:pPr>
            <a:r>
              <a:rPr lang="en-US" dirty="0">
                <a:solidFill>
                  <a:schemeClr val="bg1"/>
                </a:solidFill>
              </a:rPr>
              <a:t>Jodi Pirtle, Ph.D. (NMFS) - Essential Fish Habitat Overview</a:t>
            </a:r>
          </a:p>
          <a:p>
            <a:pPr lvl="0">
              <a:lnSpc>
                <a:spcPct val="80000"/>
              </a:lnSpc>
              <a:spcBef>
                <a:spcPts val="0"/>
              </a:spcBef>
              <a:spcAft>
                <a:spcPts val="0"/>
              </a:spcAft>
            </a:pPr>
            <a:r>
              <a:rPr lang="en-US" dirty="0">
                <a:solidFill>
                  <a:schemeClr val="bg1"/>
                </a:solidFill>
              </a:rPr>
              <a:t>Brad Harris, Ph.D. (UAA/APU) - Fishing Effects Model as an input in EFH Review</a:t>
            </a:r>
          </a:p>
        </p:txBody>
      </p:sp>
    </p:spTree>
    <p:extLst>
      <p:ext uri="{BB962C8B-B14F-4D97-AF65-F5344CB8AC3E}">
        <p14:creationId xmlns:p14="http://schemas.microsoft.com/office/powerpoint/2010/main" val="32981214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43"/>
          <p:cNvSpPr txBox="1">
            <a:spLocks noGrp="1"/>
          </p:cNvSpPr>
          <p:nvPr>
            <p:ph type="title"/>
          </p:nvPr>
        </p:nvSpPr>
        <p:spPr>
          <a:xfrm>
            <a:off x="581192" y="1006954"/>
            <a:ext cx="11029616" cy="1013800"/>
          </a:xfrm>
          <a:prstGeom prst="rect">
            <a:avLst/>
          </a:prstGeom>
        </p:spPr>
        <p:txBody>
          <a:bodyPr spcFirstLastPara="1" vert="horz" wrap="square" lIns="121900" tIns="121900" rIns="121900" bIns="121900" rtlCol="0" anchor="t" anchorCtr="0">
            <a:normAutofit/>
          </a:bodyPr>
          <a:lstStyle/>
          <a:p>
            <a:r>
              <a:rPr lang="en" sz="3200" dirty="0"/>
              <a:t>Essential Fish Habitat (EFH) Resources Linked</a:t>
            </a:r>
            <a:endParaRPr sz="3200" dirty="0"/>
          </a:p>
        </p:txBody>
      </p:sp>
      <p:sp>
        <p:nvSpPr>
          <p:cNvPr id="285" name="Google Shape;285;p43"/>
          <p:cNvSpPr txBox="1">
            <a:spLocks noGrp="1"/>
          </p:cNvSpPr>
          <p:nvPr>
            <p:ph idx="1"/>
          </p:nvPr>
        </p:nvSpPr>
        <p:spPr>
          <a:xfrm>
            <a:off x="581192" y="1973232"/>
            <a:ext cx="11029615" cy="3678303"/>
          </a:xfrm>
          <a:prstGeom prst="rect">
            <a:avLst/>
          </a:prstGeom>
        </p:spPr>
        <p:txBody>
          <a:bodyPr spcFirstLastPara="1" vert="horz" wrap="square" lIns="121900" tIns="121900" rIns="121900" bIns="121900" rtlCol="0" anchor="t" anchorCtr="0">
            <a:normAutofit lnSpcReduction="10000"/>
          </a:bodyPr>
          <a:lstStyle/>
          <a:p>
            <a:pPr indent="-411131">
              <a:spcBef>
                <a:spcPts val="1333"/>
              </a:spcBef>
              <a:buClr>
                <a:srgbClr val="3D3D3D"/>
              </a:buClr>
              <a:buSzPct val="90000"/>
              <a:buFont typeface="Wingdings" panose="05000000000000000000" pitchFamily="2" charset="2"/>
              <a:buChar char="§"/>
            </a:pPr>
            <a:r>
              <a:rPr lang="en" u="sng" dirty="0">
                <a:solidFill>
                  <a:schemeClr val="accent2"/>
                </a:solidFill>
                <a:hlinkClick r:id="rId3">
                  <a:extLst>
                    <a:ext uri="{A12FA001-AC4F-418D-AE19-62706E023703}">
                      <ahyp:hlinkClr xmlns:ahyp="http://schemas.microsoft.com/office/drawing/2018/hyperlinkcolor" val="tx"/>
                    </a:ext>
                  </a:extLst>
                </a:hlinkClick>
              </a:rPr>
              <a:t>2023 EFH Review Final Summary Report</a:t>
            </a:r>
            <a:r>
              <a:rPr lang="en" dirty="0">
                <a:solidFill>
                  <a:schemeClr val="accent2"/>
                </a:solidFill>
              </a:rPr>
              <a:t> </a:t>
            </a:r>
            <a:r>
              <a:rPr lang="en" dirty="0">
                <a:solidFill>
                  <a:srgbClr val="3D3D3D"/>
                </a:solidFill>
              </a:rPr>
              <a:t>- </a:t>
            </a:r>
            <a:r>
              <a:rPr lang="en" i="1" dirty="0">
                <a:solidFill>
                  <a:srgbClr val="3D3D3D"/>
                </a:solidFill>
              </a:rPr>
              <a:t>Excellent Overall Reference</a:t>
            </a:r>
            <a:endParaRPr i="1" dirty="0">
              <a:solidFill>
                <a:srgbClr val="3D3D3D"/>
              </a:solidFill>
            </a:endParaRPr>
          </a:p>
          <a:p>
            <a:pPr indent="-411131">
              <a:spcBef>
                <a:spcPts val="1333"/>
              </a:spcBef>
              <a:buClr>
                <a:srgbClr val="3D3D3D"/>
              </a:buClr>
              <a:buSzPct val="90000"/>
              <a:buFont typeface="Wingdings" panose="05000000000000000000" pitchFamily="2" charset="2"/>
              <a:buChar char="§"/>
            </a:pPr>
            <a:r>
              <a:rPr lang="en" u="sng" dirty="0">
                <a:solidFill>
                  <a:schemeClr val="accent2"/>
                </a:solidFill>
                <a:hlinkClick r:id="rId4">
                  <a:extLst>
                    <a:ext uri="{A12FA001-AC4F-418D-AE19-62706E023703}">
                      <ahyp:hlinkClr xmlns:ahyp="http://schemas.microsoft.com/office/drawing/2018/hyperlinkcolor" val="tx"/>
                    </a:ext>
                  </a:extLst>
                </a:hlinkClick>
              </a:rPr>
              <a:t>2022 EFH Fishing Effects Evaluation</a:t>
            </a:r>
            <a:r>
              <a:rPr lang="en" dirty="0">
                <a:solidFill>
                  <a:schemeClr val="accent2"/>
                </a:solidFill>
              </a:rPr>
              <a:t> </a:t>
            </a:r>
            <a:r>
              <a:rPr lang="en" i="1" dirty="0">
                <a:solidFill>
                  <a:srgbClr val="3D3D3D"/>
                </a:solidFill>
              </a:rPr>
              <a:t>- Detailed Reference</a:t>
            </a:r>
            <a:endParaRPr i="1" dirty="0">
              <a:solidFill>
                <a:srgbClr val="3D3D3D"/>
              </a:solidFill>
            </a:endParaRPr>
          </a:p>
          <a:p>
            <a:pPr indent="-411131">
              <a:spcBef>
                <a:spcPts val="1333"/>
              </a:spcBef>
              <a:buClr>
                <a:srgbClr val="3D3D3D"/>
              </a:buClr>
              <a:buSzPct val="90000"/>
              <a:buFont typeface="Wingdings" panose="05000000000000000000" pitchFamily="2" charset="2"/>
              <a:buChar char="§"/>
            </a:pPr>
            <a:r>
              <a:rPr lang="en" u="sng" dirty="0">
                <a:solidFill>
                  <a:schemeClr val="accent2"/>
                </a:solidFill>
                <a:hlinkClick r:id="rId5">
                  <a:extLst>
                    <a:ext uri="{A12FA001-AC4F-418D-AE19-62706E023703}">
                      <ahyp:hlinkClr xmlns:ahyp="http://schemas.microsoft.com/office/drawing/2018/hyperlinkcolor" val="tx"/>
                    </a:ext>
                  </a:extLst>
                </a:hlinkClick>
              </a:rPr>
              <a:t>Infographic EFH Fishing Effects Model</a:t>
            </a:r>
            <a:r>
              <a:rPr lang="en" dirty="0">
                <a:solidFill>
                  <a:schemeClr val="accent2"/>
                </a:solidFill>
              </a:rPr>
              <a:t> </a:t>
            </a:r>
            <a:r>
              <a:rPr lang="en" dirty="0">
                <a:solidFill>
                  <a:srgbClr val="3D3D3D"/>
                </a:solidFill>
              </a:rPr>
              <a:t>- </a:t>
            </a:r>
            <a:r>
              <a:rPr lang="en" i="1" dirty="0">
                <a:solidFill>
                  <a:srgbClr val="3D3D3D"/>
                </a:solidFill>
              </a:rPr>
              <a:t>Handy Guide</a:t>
            </a:r>
            <a:endParaRPr i="1" dirty="0">
              <a:solidFill>
                <a:srgbClr val="3D3D3D"/>
              </a:solidFill>
            </a:endParaRPr>
          </a:p>
          <a:p>
            <a:pPr indent="-411131">
              <a:spcBef>
                <a:spcPts val="1333"/>
              </a:spcBef>
              <a:buClr>
                <a:srgbClr val="3D3D3D"/>
              </a:buClr>
              <a:buSzPct val="90000"/>
              <a:buFont typeface="Wingdings" panose="05000000000000000000" pitchFamily="2" charset="2"/>
              <a:buChar char="§"/>
            </a:pPr>
            <a:r>
              <a:rPr lang="en" u="sng" dirty="0">
                <a:solidFill>
                  <a:schemeClr val="accent2"/>
                </a:solidFill>
                <a:hlinkClick r:id="rId6">
                  <a:extLst>
                    <a:ext uri="{A12FA001-AC4F-418D-AE19-62706E023703}">
                      <ahyp:hlinkClr xmlns:ahyp="http://schemas.microsoft.com/office/drawing/2018/hyperlinkcolor" val="tx"/>
                    </a:ext>
                  </a:extLst>
                </a:hlinkClick>
              </a:rPr>
              <a:t>Current EFH Review Workplan</a:t>
            </a:r>
            <a:r>
              <a:rPr lang="en" dirty="0">
                <a:solidFill>
                  <a:schemeClr val="accent2"/>
                </a:solidFill>
              </a:rPr>
              <a:t> </a:t>
            </a:r>
            <a:r>
              <a:rPr lang="en" dirty="0">
                <a:solidFill>
                  <a:srgbClr val="3D3D3D"/>
                </a:solidFill>
              </a:rPr>
              <a:t>and </a:t>
            </a:r>
            <a:r>
              <a:rPr lang="en" u="sng" dirty="0">
                <a:solidFill>
                  <a:schemeClr val="accent2"/>
                </a:solidFill>
                <a:hlinkClick r:id="rId7">
                  <a:extLst>
                    <a:ext uri="{A12FA001-AC4F-418D-AE19-62706E023703}">
                      <ahyp:hlinkClr xmlns:ahyp="http://schemas.microsoft.com/office/drawing/2018/hyperlinkcolor" val="tx"/>
                    </a:ext>
                  </a:extLst>
                </a:hlinkClick>
              </a:rPr>
              <a:t>Council Motion</a:t>
            </a:r>
            <a:r>
              <a:rPr lang="en" dirty="0">
                <a:solidFill>
                  <a:schemeClr val="accent2"/>
                </a:solidFill>
              </a:rPr>
              <a:t> </a:t>
            </a:r>
            <a:r>
              <a:rPr lang="en" dirty="0">
                <a:solidFill>
                  <a:srgbClr val="3D3D3D"/>
                </a:solidFill>
              </a:rPr>
              <a:t>(D3 Dec 2025)</a:t>
            </a:r>
            <a:endParaRPr dirty="0">
              <a:solidFill>
                <a:srgbClr val="3D3D3D"/>
              </a:solidFill>
            </a:endParaRPr>
          </a:p>
          <a:p>
            <a:pPr lvl="1" indent="-406390">
              <a:spcBef>
                <a:spcPts val="1333"/>
              </a:spcBef>
              <a:buClr>
                <a:srgbClr val="3D3D3D"/>
              </a:buClr>
              <a:buSzPct val="90000"/>
              <a:buFont typeface="Wingdings" panose="05000000000000000000" pitchFamily="2" charset="2"/>
              <a:buChar char="§"/>
            </a:pPr>
            <a:r>
              <a:rPr lang="en" sz="2400" dirty="0">
                <a:solidFill>
                  <a:srgbClr val="3D3D3D"/>
                </a:solidFill>
              </a:rPr>
              <a:t>Current EFH Review </a:t>
            </a:r>
            <a:r>
              <a:rPr lang="en" sz="2400" u="sng" dirty="0">
                <a:solidFill>
                  <a:schemeClr val="accent2"/>
                </a:solidFill>
                <a:hlinkClick r:id="rId8">
                  <a:extLst>
                    <a:ext uri="{A12FA001-AC4F-418D-AE19-62706E023703}">
                      <ahyp:hlinkClr xmlns:ahyp="http://schemas.microsoft.com/office/drawing/2018/hyperlinkcolor" val="tx"/>
                    </a:ext>
                  </a:extLst>
                </a:hlinkClick>
              </a:rPr>
              <a:t>Descriptions and Maps Workplan</a:t>
            </a:r>
            <a:r>
              <a:rPr lang="en" sz="2400" dirty="0">
                <a:solidFill>
                  <a:schemeClr val="accent2"/>
                </a:solidFill>
              </a:rPr>
              <a:t> </a:t>
            </a:r>
            <a:r>
              <a:rPr lang="en" sz="2400" dirty="0">
                <a:solidFill>
                  <a:srgbClr val="3D3D3D"/>
                </a:solidFill>
              </a:rPr>
              <a:t>(D2 Feb 2026)</a:t>
            </a:r>
            <a:endParaRPr sz="2400" dirty="0">
              <a:solidFill>
                <a:srgbClr val="3D3D3D"/>
              </a:solidFill>
            </a:endParaRPr>
          </a:p>
          <a:p>
            <a:pPr lvl="1" indent="-406390">
              <a:spcBef>
                <a:spcPts val="1333"/>
              </a:spcBef>
              <a:buClr>
                <a:srgbClr val="3D3D3D"/>
              </a:buClr>
              <a:buSzPct val="90000"/>
              <a:buFont typeface="Wingdings" panose="05000000000000000000" pitchFamily="2" charset="2"/>
              <a:buChar char="§"/>
            </a:pPr>
            <a:r>
              <a:rPr lang="en" sz="2400" dirty="0">
                <a:solidFill>
                  <a:srgbClr val="3D3D3D"/>
                </a:solidFill>
              </a:rPr>
              <a:t>Current EFH Review </a:t>
            </a:r>
            <a:r>
              <a:rPr lang="en" sz="2400" u="sng" dirty="0">
                <a:solidFill>
                  <a:schemeClr val="accent2"/>
                </a:solidFill>
                <a:hlinkClick r:id="rId9">
                  <a:extLst>
                    <a:ext uri="{A12FA001-AC4F-418D-AE19-62706E023703}">
                      <ahyp:hlinkClr xmlns:ahyp="http://schemas.microsoft.com/office/drawing/2018/hyperlinkcolor" val="tx"/>
                    </a:ext>
                  </a:extLst>
                </a:hlinkClick>
              </a:rPr>
              <a:t>Fishing Effects Workplan</a:t>
            </a:r>
            <a:r>
              <a:rPr lang="en" sz="2400" dirty="0">
                <a:solidFill>
                  <a:schemeClr val="accent2"/>
                </a:solidFill>
              </a:rPr>
              <a:t> </a:t>
            </a:r>
            <a:r>
              <a:rPr lang="en" sz="2400" dirty="0">
                <a:solidFill>
                  <a:srgbClr val="3D3D3D"/>
                </a:solidFill>
              </a:rPr>
              <a:t>(D2 Feb 2026)</a:t>
            </a:r>
            <a:endParaRPr dirty="0">
              <a:solidFill>
                <a:srgbClr val="3D3D3D"/>
              </a:solidFill>
            </a:endParaRPr>
          </a:p>
        </p:txBody>
      </p:sp>
      <p:sp>
        <p:nvSpPr>
          <p:cNvPr id="2" name="Slide Number Placeholder 1">
            <a:extLst>
              <a:ext uri="{FF2B5EF4-FFF2-40B4-BE49-F238E27FC236}">
                <a16:creationId xmlns:a16="http://schemas.microsoft.com/office/drawing/2014/main" id="{1FD2F5AF-63C2-6029-E0E9-9ECE889F9C94}"/>
              </a:ext>
            </a:extLst>
          </p:cNvPr>
          <p:cNvSpPr>
            <a:spLocks noGrp="1"/>
          </p:cNvSpPr>
          <p:nvPr>
            <p:ph type="sldNum" sz="quarter" idx="12"/>
          </p:nvPr>
        </p:nvSpPr>
        <p:spPr/>
        <p:txBody>
          <a:bodyPr/>
          <a:lstStyle/>
          <a:p>
            <a:fld id="{00000000-1234-1234-1234-123412341234}" type="slidenum">
              <a:rPr lang="en" smtClean="0"/>
              <a:pPr/>
              <a:t>32</a:t>
            </a:fld>
            <a:endParaRPr lang="en"/>
          </a:p>
        </p:txBody>
      </p:sp>
      <p:sp>
        <p:nvSpPr>
          <p:cNvPr id="286" name="Google Shape;286;p43"/>
          <p:cNvSpPr txBox="1"/>
          <p:nvPr/>
        </p:nvSpPr>
        <p:spPr>
          <a:xfrm>
            <a:off x="385100" y="6019267"/>
            <a:ext cx="4913600" cy="451302"/>
          </a:xfrm>
          <a:prstGeom prst="rect">
            <a:avLst/>
          </a:prstGeom>
          <a:noFill/>
          <a:ln w="19050" cap="flat" cmpd="sng">
            <a:solidFill>
              <a:srgbClr val="4590B8"/>
            </a:solidFill>
            <a:prstDash val="solid"/>
            <a:round/>
            <a:headEnd type="none" w="sm" len="sm"/>
            <a:tailEnd type="none" w="sm" len="sm"/>
          </a:ln>
        </p:spPr>
        <p:txBody>
          <a:bodyPr spcFirstLastPara="1" wrap="square" lIns="121900" tIns="121900" rIns="121900" bIns="121900" anchor="t" anchorCtr="0">
            <a:spAutoFit/>
          </a:bodyPr>
          <a:lstStyle/>
          <a:p>
            <a:pPr>
              <a:buClr>
                <a:srgbClr val="000000"/>
              </a:buClr>
              <a:buSzPts val="1400"/>
            </a:pPr>
            <a:r>
              <a:rPr lang="en" sz="1333" dirty="0"/>
              <a:t>Joint Protocol Committee Meeting October 2026 </a:t>
            </a:r>
            <a:r>
              <a:rPr lang="en" sz="1333" u="sng" dirty="0">
                <a:solidFill>
                  <a:schemeClr val="accent2"/>
                </a:solidFill>
                <a:hlinkClick r:id="rId10">
                  <a:extLst>
                    <a:ext uri="{A12FA001-AC4F-418D-AE19-62706E023703}">
                      <ahyp:hlinkClr xmlns:ahyp="http://schemas.microsoft.com/office/drawing/2018/hyperlinkcolor" val="tx"/>
                    </a:ext>
                  </a:extLst>
                </a:hlinkClick>
              </a:rPr>
              <a:t>eAgenda</a:t>
            </a:r>
            <a:endParaRPr sz="1333" dirty="0">
              <a:solidFill>
                <a:schemeClr val="accent2"/>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44"/>
          <p:cNvSpPr txBox="1">
            <a:spLocks noGrp="1"/>
          </p:cNvSpPr>
          <p:nvPr>
            <p:ph type="title"/>
          </p:nvPr>
        </p:nvSpPr>
        <p:spPr>
          <a:xfrm>
            <a:off x="581192" y="1017842"/>
            <a:ext cx="11029616" cy="1013800"/>
          </a:xfrm>
          <a:prstGeom prst="rect">
            <a:avLst/>
          </a:prstGeom>
        </p:spPr>
        <p:txBody>
          <a:bodyPr spcFirstLastPara="1" vert="horz" wrap="square" lIns="121900" tIns="121900" rIns="121900" bIns="121900" rtlCol="0" anchor="t" anchorCtr="0">
            <a:normAutofit/>
          </a:bodyPr>
          <a:lstStyle/>
          <a:p>
            <a:r>
              <a:rPr lang="en" sz="3200" dirty="0"/>
              <a:t>EFH Introduction</a:t>
            </a:r>
            <a:endParaRPr sz="3200" dirty="0"/>
          </a:p>
        </p:txBody>
      </p:sp>
      <p:sp>
        <p:nvSpPr>
          <p:cNvPr id="292" name="Google Shape;292;p44"/>
          <p:cNvSpPr txBox="1">
            <a:spLocks noGrp="1"/>
          </p:cNvSpPr>
          <p:nvPr>
            <p:ph idx="1"/>
          </p:nvPr>
        </p:nvSpPr>
        <p:spPr>
          <a:xfrm>
            <a:off x="385100" y="1740339"/>
            <a:ext cx="11029615" cy="4303311"/>
          </a:xfrm>
          <a:prstGeom prst="rect">
            <a:avLst/>
          </a:prstGeom>
        </p:spPr>
        <p:txBody>
          <a:bodyPr spcFirstLastPara="1" vert="horz" wrap="square" lIns="121900" tIns="121900" rIns="121900" bIns="121900" rtlCol="0" anchor="t" anchorCtr="0">
            <a:normAutofit fontScale="92500" lnSpcReduction="20000"/>
          </a:bodyPr>
          <a:lstStyle/>
          <a:p>
            <a:pPr marL="554562" indent="-342900">
              <a:lnSpc>
                <a:spcPct val="120000"/>
              </a:lnSpc>
              <a:spcBef>
                <a:spcPts val="2133"/>
              </a:spcBef>
              <a:buClr>
                <a:srgbClr val="3D3D3D"/>
              </a:buClr>
              <a:buSzPct val="120000"/>
              <a:buFont typeface="Wingdings" panose="05000000000000000000" pitchFamily="2" charset="2"/>
              <a:buChar char="§"/>
            </a:pPr>
            <a:r>
              <a:rPr lang="en-US" sz="1800" dirty="0">
                <a:solidFill>
                  <a:srgbClr val="3D3D3D"/>
                </a:solidFill>
                <a:latin typeface="+mn-lt"/>
                <a:ea typeface="Calibri" panose="020F0502020204030204" pitchFamily="34" charset="0"/>
                <a:cs typeface="Calibri" panose="020F0502020204030204" pitchFamily="34" charset="0"/>
              </a:rPr>
              <a:t>The Magnuson-Stevens Fishery Conservation and Management Act (MSA) defines EFH as “those waters and substrate necessary to fish for spawning, breeding, feeding, or growth to maturity”.</a:t>
            </a:r>
          </a:p>
          <a:p>
            <a:pPr marL="554562" indent="-342900">
              <a:lnSpc>
                <a:spcPct val="120000"/>
              </a:lnSpc>
              <a:spcBef>
                <a:spcPts val="2133"/>
              </a:spcBef>
              <a:buClr>
                <a:srgbClr val="3D3D3D"/>
              </a:buClr>
              <a:buSzPct val="120000"/>
              <a:buFont typeface="Wingdings" panose="05000000000000000000" pitchFamily="2" charset="2"/>
              <a:buChar char="§"/>
            </a:pPr>
            <a:r>
              <a:rPr lang="en-US" sz="1800" dirty="0">
                <a:solidFill>
                  <a:srgbClr val="3D3D3D"/>
                </a:solidFill>
                <a:latin typeface="+mn-lt"/>
                <a:ea typeface="Calibri" panose="020F0502020204030204" pitchFamily="34" charset="0"/>
                <a:cs typeface="Calibri" panose="020F0502020204030204" pitchFamily="34" charset="0"/>
              </a:rPr>
              <a:t>The MSA (303(a)(7)) requires that fishery management plans describe and identify EFH, minimize to the extent practicable adverse effects on EFH caused by fishing, and identify other actions to encourage the conservation and enhancement of EFH.</a:t>
            </a:r>
          </a:p>
          <a:p>
            <a:pPr marL="554562" indent="-342900">
              <a:lnSpc>
                <a:spcPct val="120000"/>
              </a:lnSpc>
              <a:spcBef>
                <a:spcPts val="2133"/>
              </a:spcBef>
              <a:buClr>
                <a:srgbClr val="3D3D3D"/>
              </a:buClr>
              <a:buSzPct val="120000"/>
              <a:buFont typeface="Wingdings" panose="05000000000000000000" pitchFamily="2" charset="2"/>
              <a:buChar char="§"/>
            </a:pPr>
            <a:r>
              <a:rPr lang="en-US" sz="1800" dirty="0">
                <a:solidFill>
                  <a:srgbClr val="3D3D3D"/>
                </a:solidFill>
                <a:latin typeface="+mn-lt"/>
                <a:ea typeface="Calibri" panose="020F0502020204030204" pitchFamily="34" charset="0"/>
                <a:cs typeface="Calibri" panose="020F0502020204030204" pitchFamily="34" charset="0"/>
              </a:rPr>
              <a:t>We must identify EFH for species with a federal fishery management plan, evaluate whether federal fisheries are having more than minimal or temporary adverse effects on EFH, and act as warranted.</a:t>
            </a:r>
          </a:p>
          <a:p>
            <a:pPr marL="554562" indent="-342900">
              <a:lnSpc>
                <a:spcPct val="120000"/>
              </a:lnSpc>
              <a:spcBef>
                <a:spcPts val="2133"/>
              </a:spcBef>
              <a:buClr>
                <a:srgbClr val="3D3D3D"/>
              </a:buClr>
              <a:buSzPct val="120000"/>
              <a:buFont typeface="Wingdings" panose="05000000000000000000" pitchFamily="2" charset="2"/>
              <a:buChar char="§"/>
            </a:pPr>
            <a:r>
              <a:rPr lang="en-US" sz="1800" dirty="0">
                <a:solidFill>
                  <a:srgbClr val="3D3D3D"/>
                </a:solidFill>
                <a:latin typeface="+mn-lt"/>
                <a:ea typeface="Calibri" panose="020F0502020204030204" pitchFamily="34" charset="0"/>
                <a:cs typeface="Calibri" panose="020F0502020204030204" pitchFamily="34" charset="0"/>
              </a:rPr>
              <a:t>NMFS published guidelines to implement the MSA’s EFH provisions in Federal regulations at </a:t>
            </a:r>
            <a:r>
              <a:rPr lang="en-US" sz="1800" dirty="0">
                <a:solidFill>
                  <a:schemeClr val="accent2"/>
                </a:solidFill>
                <a:latin typeface="+mn-lt"/>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50 CFR 600</a:t>
            </a:r>
            <a:r>
              <a:rPr lang="en-US" sz="1800" dirty="0">
                <a:solidFill>
                  <a:srgbClr val="3D3D3D"/>
                </a:solidFill>
                <a:latin typeface="+mn-lt"/>
                <a:ea typeface="Calibri" panose="020F0502020204030204" pitchFamily="34" charset="0"/>
                <a:cs typeface="Calibri" panose="020F0502020204030204" pitchFamily="34" charset="0"/>
              </a:rPr>
              <a:t> Subpart J - Essential Fish Habitat and Subpart K - EFH Coordination, Consultations, and Recommendations. </a:t>
            </a:r>
          </a:p>
          <a:p>
            <a:pPr marL="211662" indent="0">
              <a:lnSpc>
                <a:spcPct val="120000"/>
              </a:lnSpc>
              <a:spcBef>
                <a:spcPts val="2133"/>
              </a:spcBef>
              <a:buClr>
                <a:srgbClr val="3D3D3D"/>
              </a:buClr>
              <a:buSzPts val="1100"/>
              <a:buNone/>
            </a:pPr>
            <a:endParaRPr sz="1800" dirty="0">
              <a:solidFill>
                <a:srgbClr val="3D3D3D"/>
              </a:solidFill>
            </a:endParaRPr>
          </a:p>
        </p:txBody>
      </p:sp>
      <p:sp>
        <p:nvSpPr>
          <p:cNvPr id="2" name="Slide Number Placeholder 1">
            <a:extLst>
              <a:ext uri="{FF2B5EF4-FFF2-40B4-BE49-F238E27FC236}">
                <a16:creationId xmlns:a16="http://schemas.microsoft.com/office/drawing/2014/main" id="{8ACE3196-8CF5-4AEB-C4C9-C07D04AE1456}"/>
              </a:ext>
            </a:extLst>
          </p:cNvPr>
          <p:cNvSpPr>
            <a:spLocks noGrp="1"/>
          </p:cNvSpPr>
          <p:nvPr>
            <p:ph type="sldNum" sz="quarter" idx="12"/>
          </p:nvPr>
        </p:nvSpPr>
        <p:spPr/>
        <p:txBody>
          <a:bodyPr/>
          <a:lstStyle/>
          <a:p>
            <a:fld id="{00000000-1234-1234-1234-123412341234}" type="slidenum">
              <a:rPr lang="en" smtClean="0"/>
              <a:pPr/>
              <a:t>33</a:t>
            </a:fld>
            <a:endParaRPr lang="en"/>
          </a:p>
        </p:txBody>
      </p:sp>
      <p:sp>
        <p:nvSpPr>
          <p:cNvPr id="293" name="Google Shape;293;p44"/>
          <p:cNvSpPr txBox="1"/>
          <p:nvPr/>
        </p:nvSpPr>
        <p:spPr>
          <a:xfrm>
            <a:off x="385100" y="6019267"/>
            <a:ext cx="9828000" cy="451302"/>
          </a:xfrm>
          <a:prstGeom prst="rect">
            <a:avLst/>
          </a:prstGeom>
          <a:noFill/>
          <a:ln w="19050" cap="flat" cmpd="sng">
            <a:solidFill>
              <a:srgbClr val="4590B8"/>
            </a:solidFill>
            <a:prstDash val="solid"/>
            <a:round/>
            <a:headEnd type="none" w="sm" len="sm"/>
            <a:tailEnd type="none" w="sm" len="sm"/>
          </a:ln>
        </p:spPr>
        <p:txBody>
          <a:bodyPr spcFirstLastPara="1" wrap="square" lIns="121900" tIns="121900" rIns="121900" bIns="121900" anchor="t" anchorCtr="0">
            <a:spAutoFit/>
          </a:bodyPr>
          <a:lstStyle/>
          <a:p>
            <a:pPr>
              <a:buClr>
                <a:srgbClr val="000000"/>
              </a:buClr>
              <a:buSzPts val="1400"/>
            </a:pPr>
            <a:r>
              <a:rPr lang="en" sz="1333" u="sng" dirty="0">
                <a:solidFill>
                  <a:schemeClr val="accent2"/>
                </a:solidFill>
                <a:hlinkClick r:id="rId4">
                  <a:extLst>
                    <a:ext uri="{A12FA001-AC4F-418D-AE19-62706E023703}">
                      <ahyp:hlinkClr xmlns:ahyp="http://schemas.microsoft.com/office/drawing/2018/hyperlinkcolor" val="tx"/>
                    </a:ext>
                  </a:extLst>
                </a:hlinkClick>
              </a:rPr>
              <a:t>2023 EFH Review Final Summary Report</a:t>
            </a:r>
            <a:r>
              <a:rPr lang="en" sz="1333" dirty="0">
                <a:solidFill>
                  <a:schemeClr val="accent2"/>
                </a:solidFill>
              </a:rPr>
              <a:t> </a:t>
            </a:r>
            <a:r>
              <a:rPr lang="en" sz="1333" dirty="0"/>
              <a:t>(chapter 1) and </a:t>
            </a:r>
            <a:r>
              <a:rPr lang="en" sz="1333" u="sng" dirty="0">
                <a:solidFill>
                  <a:schemeClr val="accent2"/>
                </a:solidFill>
                <a:hlinkClick r:id="rId5">
                  <a:extLst>
                    <a:ext uri="{A12FA001-AC4F-418D-AE19-62706E023703}">
                      <ahyp:hlinkClr xmlns:ahyp="http://schemas.microsoft.com/office/drawing/2018/hyperlinkcolor" val="tx"/>
                    </a:ext>
                  </a:extLst>
                </a:hlinkClick>
              </a:rPr>
              <a:t>Current EFH 5-year Review Workplan</a:t>
            </a:r>
            <a:r>
              <a:rPr lang="en" sz="1333" dirty="0">
                <a:solidFill>
                  <a:schemeClr val="accent2"/>
                </a:solidFill>
              </a:rPr>
              <a:t> </a:t>
            </a:r>
            <a:r>
              <a:rPr lang="en" sz="1333" dirty="0">
                <a:solidFill>
                  <a:schemeClr val="dk1"/>
                </a:solidFill>
              </a:rPr>
              <a:t>(December 2025; chapter 1) </a:t>
            </a:r>
            <a:endParaRPr sz="1333"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45"/>
          <p:cNvSpPr txBox="1">
            <a:spLocks noGrp="1"/>
          </p:cNvSpPr>
          <p:nvPr>
            <p:ph type="title"/>
          </p:nvPr>
        </p:nvSpPr>
        <p:spPr>
          <a:xfrm>
            <a:off x="581192" y="1018872"/>
            <a:ext cx="11029616" cy="1013800"/>
          </a:xfrm>
          <a:prstGeom prst="rect">
            <a:avLst/>
          </a:prstGeom>
        </p:spPr>
        <p:txBody>
          <a:bodyPr spcFirstLastPara="1" vert="horz" wrap="square" lIns="121900" tIns="121900" rIns="121900" bIns="121900" rtlCol="0" anchor="t" anchorCtr="0">
            <a:normAutofit/>
          </a:bodyPr>
          <a:lstStyle/>
          <a:p>
            <a:pPr>
              <a:buClr>
                <a:schemeClr val="dk1"/>
              </a:buClr>
              <a:buSzPct val="39286"/>
            </a:pPr>
            <a:r>
              <a:rPr lang="en" sz="3200" dirty="0"/>
              <a:t>EFH Components of Fishery Management Plans</a:t>
            </a:r>
            <a:endParaRPr sz="3200" dirty="0"/>
          </a:p>
        </p:txBody>
      </p:sp>
      <p:sp>
        <p:nvSpPr>
          <p:cNvPr id="299" name="Google Shape;299;p45"/>
          <p:cNvSpPr txBox="1">
            <a:spLocks noGrp="1"/>
          </p:cNvSpPr>
          <p:nvPr>
            <p:ph idx="1"/>
          </p:nvPr>
        </p:nvSpPr>
        <p:spPr>
          <a:xfrm>
            <a:off x="777285" y="1826532"/>
            <a:ext cx="11029615" cy="3678303"/>
          </a:xfrm>
          <a:prstGeom prst="rect">
            <a:avLst/>
          </a:prstGeom>
        </p:spPr>
        <p:txBody>
          <a:bodyPr spcFirstLastPara="1" vert="horz" wrap="square" lIns="121900" tIns="121900" rIns="121900" bIns="121900" rtlCol="0" anchor="t" anchorCtr="0">
            <a:normAutofit fontScale="70000" lnSpcReduction="20000"/>
          </a:bodyPr>
          <a:lstStyle/>
          <a:p>
            <a:pPr indent="-452955">
              <a:spcBef>
                <a:spcPts val="1600"/>
              </a:spcBef>
              <a:buClr>
                <a:srgbClr val="3D3D3D"/>
              </a:buClr>
              <a:buSzPts val="1750"/>
              <a:buAutoNum type="arabicPeriod"/>
            </a:pPr>
            <a:r>
              <a:rPr lang="en" sz="2333" dirty="0">
                <a:solidFill>
                  <a:srgbClr val="3D3D3D"/>
                </a:solidFill>
              </a:rPr>
              <a:t>Description and identification of EFH</a:t>
            </a:r>
            <a:endParaRPr sz="2333" dirty="0">
              <a:solidFill>
                <a:srgbClr val="3D3D3D"/>
              </a:solidFill>
            </a:endParaRPr>
          </a:p>
          <a:p>
            <a:pPr indent="-452955">
              <a:buClr>
                <a:srgbClr val="3D3D3D"/>
              </a:buClr>
              <a:buSzPts val="1750"/>
              <a:buAutoNum type="arabicPeriod"/>
            </a:pPr>
            <a:r>
              <a:rPr lang="en" sz="2333" dirty="0">
                <a:solidFill>
                  <a:srgbClr val="3D3D3D"/>
                </a:solidFill>
              </a:rPr>
              <a:t>Fishing activities that may adversely affect EFH</a:t>
            </a:r>
            <a:endParaRPr sz="2333" dirty="0">
              <a:solidFill>
                <a:srgbClr val="3D3D3D"/>
              </a:solidFill>
            </a:endParaRPr>
          </a:p>
          <a:p>
            <a:pPr indent="-452955">
              <a:buClr>
                <a:srgbClr val="3D3D3D"/>
              </a:buClr>
              <a:buSzPts val="1750"/>
              <a:buAutoNum type="arabicPeriod"/>
            </a:pPr>
            <a:r>
              <a:rPr lang="en" sz="2333" dirty="0">
                <a:solidFill>
                  <a:srgbClr val="3D3D3D"/>
                </a:solidFill>
              </a:rPr>
              <a:t>Non-MSA fishing activities that may adversely affect EFH</a:t>
            </a:r>
            <a:endParaRPr sz="2333" dirty="0">
              <a:solidFill>
                <a:srgbClr val="3D3D3D"/>
              </a:solidFill>
            </a:endParaRPr>
          </a:p>
          <a:p>
            <a:pPr indent="-452955">
              <a:buClr>
                <a:srgbClr val="3D3D3D"/>
              </a:buClr>
              <a:buSzPts val="1750"/>
              <a:buAutoNum type="arabicPeriod"/>
            </a:pPr>
            <a:r>
              <a:rPr lang="en" sz="2333" dirty="0">
                <a:solidFill>
                  <a:srgbClr val="3D3D3D"/>
                </a:solidFill>
              </a:rPr>
              <a:t>Non-fishing activities that may adversely affect EFH</a:t>
            </a:r>
            <a:endParaRPr sz="2333" dirty="0">
              <a:solidFill>
                <a:srgbClr val="3D3D3D"/>
              </a:solidFill>
            </a:endParaRPr>
          </a:p>
          <a:p>
            <a:pPr indent="-452955">
              <a:buClr>
                <a:srgbClr val="3D3D3D"/>
              </a:buClr>
              <a:buSzPts val="1750"/>
              <a:buAutoNum type="arabicPeriod"/>
            </a:pPr>
            <a:r>
              <a:rPr lang="en" sz="2333" dirty="0">
                <a:solidFill>
                  <a:srgbClr val="3D3D3D"/>
                </a:solidFill>
              </a:rPr>
              <a:t>Cumulative impacts analysis</a:t>
            </a:r>
            <a:endParaRPr sz="2333" dirty="0">
              <a:solidFill>
                <a:srgbClr val="3D3D3D"/>
              </a:solidFill>
            </a:endParaRPr>
          </a:p>
          <a:p>
            <a:pPr indent="-452955">
              <a:buClr>
                <a:srgbClr val="3D3D3D"/>
              </a:buClr>
              <a:buSzPts val="1750"/>
              <a:buAutoNum type="arabicPeriod"/>
            </a:pPr>
            <a:r>
              <a:rPr lang="en" sz="2333" dirty="0">
                <a:solidFill>
                  <a:srgbClr val="3D3D3D"/>
                </a:solidFill>
              </a:rPr>
              <a:t>Conservation and enhancement</a:t>
            </a:r>
            <a:endParaRPr sz="2333" dirty="0">
              <a:solidFill>
                <a:srgbClr val="3D3D3D"/>
              </a:solidFill>
            </a:endParaRPr>
          </a:p>
          <a:p>
            <a:pPr indent="-452955">
              <a:buClr>
                <a:srgbClr val="3D3D3D"/>
              </a:buClr>
              <a:buSzPts val="1750"/>
              <a:buAutoNum type="arabicPeriod"/>
            </a:pPr>
            <a:r>
              <a:rPr lang="en" sz="2333" dirty="0">
                <a:solidFill>
                  <a:srgbClr val="3D3D3D"/>
                </a:solidFill>
              </a:rPr>
              <a:t>Prey species list and habitat locations </a:t>
            </a:r>
            <a:endParaRPr sz="2333" dirty="0">
              <a:solidFill>
                <a:srgbClr val="3D3D3D"/>
              </a:solidFill>
            </a:endParaRPr>
          </a:p>
          <a:p>
            <a:pPr indent="-452955">
              <a:buClr>
                <a:srgbClr val="3D3D3D"/>
              </a:buClr>
              <a:buSzPts val="1750"/>
              <a:buAutoNum type="arabicPeriod"/>
            </a:pPr>
            <a:r>
              <a:rPr lang="en" sz="2333" dirty="0">
                <a:solidFill>
                  <a:srgbClr val="3D3D3D"/>
                </a:solidFill>
              </a:rPr>
              <a:t>Identification of habitat areas of particular concern</a:t>
            </a:r>
            <a:endParaRPr sz="2333" dirty="0">
              <a:solidFill>
                <a:srgbClr val="3D3D3D"/>
              </a:solidFill>
            </a:endParaRPr>
          </a:p>
          <a:p>
            <a:pPr indent="-452955">
              <a:buClr>
                <a:srgbClr val="3D3D3D"/>
              </a:buClr>
              <a:buSzPts val="1750"/>
              <a:buAutoNum type="arabicPeriod"/>
            </a:pPr>
            <a:r>
              <a:rPr lang="en" sz="2333" dirty="0">
                <a:solidFill>
                  <a:srgbClr val="3D3D3D"/>
                </a:solidFill>
              </a:rPr>
              <a:t>Research and Information needs</a:t>
            </a:r>
            <a:endParaRPr sz="2333" dirty="0">
              <a:solidFill>
                <a:srgbClr val="3D3D3D"/>
              </a:solidFill>
            </a:endParaRPr>
          </a:p>
          <a:p>
            <a:pPr indent="-452955">
              <a:buClr>
                <a:srgbClr val="3D3D3D"/>
              </a:buClr>
              <a:buSzPts val="1750"/>
              <a:buAutoNum type="arabicPeriod"/>
            </a:pPr>
            <a:r>
              <a:rPr lang="en" sz="2333" dirty="0">
                <a:solidFill>
                  <a:srgbClr val="3D3D3D"/>
                </a:solidFill>
              </a:rPr>
              <a:t>Review and revision of EFH components of fishery management plans </a:t>
            </a:r>
            <a:endParaRPr sz="2333" dirty="0">
              <a:solidFill>
                <a:srgbClr val="3D3D3D"/>
              </a:solidFill>
            </a:endParaRPr>
          </a:p>
          <a:p>
            <a:pPr marL="0" indent="0">
              <a:spcBef>
                <a:spcPts val="2133"/>
              </a:spcBef>
              <a:buNone/>
            </a:pPr>
            <a:endParaRPr sz="2333" dirty="0">
              <a:solidFill>
                <a:srgbClr val="3D3D3D"/>
              </a:solidFill>
            </a:endParaRPr>
          </a:p>
        </p:txBody>
      </p:sp>
      <p:sp>
        <p:nvSpPr>
          <p:cNvPr id="2" name="Slide Number Placeholder 1">
            <a:extLst>
              <a:ext uri="{FF2B5EF4-FFF2-40B4-BE49-F238E27FC236}">
                <a16:creationId xmlns:a16="http://schemas.microsoft.com/office/drawing/2014/main" id="{78776B9E-3F03-F559-007C-04921F0DCADB}"/>
              </a:ext>
            </a:extLst>
          </p:cNvPr>
          <p:cNvSpPr>
            <a:spLocks noGrp="1"/>
          </p:cNvSpPr>
          <p:nvPr>
            <p:ph type="sldNum" sz="quarter" idx="12"/>
          </p:nvPr>
        </p:nvSpPr>
        <p:spPr/>
        <p:txBody>
          <a:bodyPr/>
          <a:lstStyle/>
          <a:p>
            <a:fld id="{00000000-1234-1234-1234-123412341234}" type="slidenum">
              <a:rPr lang="en" smtClean="0"/>
              <a:pPr/>
              <a:t>34</a:t>
            </a:fld>
            <a:endParaRPr lang="en"/>
          </a:p>
        </p:txBody>
      </p:sp>
      <p:sp>
        <p:nvSpPr>
          <p:cNvPr id="300" name="Google Shape;300;p45"/>
          <p:cNvSpPr txBox="1"/>
          <p:nvPr/>
        </p:nvSpPr>
        <p:spPr>
          <a:xfrm>
            <a:off x="385100" y="5255667"/>
            <a:ext cx="11610808" cy="763600"/>
          </a:xfrm>
          <a:prstGeom prst="rect">
            <a:avLst/>
          </a:prstGeom>
          <a:noFill/>
          <a:ln>
            <a:noFill/>
          </a:ln>
        </p:spPr>
        <p:txBody>
          <a:bodyPr spcFirstLastPara="1" wrap="square" lIns="121900" tIns="121900" rIns="121900" bIns="121900" anchor="t" anchorCtr="0">
            <a:noAutofit/>
          </a:bodyPr>
          <a:lstStyle/>
          <a:p>
            <a:r>
              <a:rPr lang="en" sz="2000" dirty="0">
                <a:solidFill>
                  <a:srgbClr val="3D3D3D"/>
                </a:solidFill>
              </a:rPr>
              <a:t>Federal regulations require each federal fishery management plan contain the ten EFH components.  </a:t>
            </a:r>
            <a:endParaRPr sz="2000" dirty="0">
              <a:solidFill>
                <a:srgbClr val="3D3D3D"/>
              </a:solidFill>
            </a:endParaRPr>
          </a:p>
          <a:p>
            <a:endParaRPr sz="2400" dirty="0">
              <a:solidFill>
                <a:schemeClr val="dk2"/>
              </a:solidFill>
            </a:endParaRPr>
          </a:p>
        </p:txBody>
      </p:sp>
      <p:sp>
        <p:nvSpPr>
          <p:cNvPr id="301" name="Google Shape;301;p45"/>
          <p:cNvSpPr txBox="1"/>
          <p:nvPr/>
        </p:nvSpPr>
        <p:spPr>
          <a:xfrm>
            <a:off x="385100" y="6019267"/>
            <a:ext cx="9951200" cy="451302"/>
          </a:xfrm>
          <a:prstGeom prst="rect">
            <a:avLst/>
          </a:prstGeom>
          <a:noFill/>
          <a:ln w="19050" cap="flat" cmpd="sng">
            <a:solidFill>
              <a:srgbClr val="4590B8"/>
            </a:solidFill>
            <a:prstDash val="solid"/>
            <a:round/>
            <a:headEnd type="none" w="sm" len="sm"/>
            <a:tailEnd type="none" w="sm" len="sm"/>
          </a:ln>
        </p:spPr>
        <p:txBody>
          <a:bodyPr spcFirstLastPara="1" wrap="square" lIns="121900" tIns="121900" rIns="121900" bIns="121900" anchor="t" anchorCtr="0">
            <a:spAutoFit/>
          </a:bodyPr>
          <a:lstStyle/>
          <a:p>
            <a:pPr>
              <a:buClr>
                <a:srgbClr val="000000"/>
              </a:buClr>
              <a:buSzPts val="1400"/>
            </a:pPr>
            <a:r>
              <a:rPr lang="en" sz="1333" u="sng" dirty="0">
                <a:solidFill>
                  <a:schemeClr val="accent2"/>
                </a:solidFill>
                <a:hlinkClick r:id="rId3">
                  <a:extLst>
                    <a:ext uri="{A12FA001-AC4F-418D-AE19-62706E023703}">
                      <ahyp:hlinkClr xmlns:ahyp="http://schemas.microsoft.com/office/drawing/2018/hyperlinkcolor" val="tx"/>
                    </a:ext>
                  </a:extLst>
                </a:hlinkClick>
              </a:rPr>
              <a:t>2023 EFH Review Final Summary Report</a:t>
            </a:r>
            <a:r>
              <a:rPr lang="en" sz="1333" dirty="0">
                <a:solidFill>
                  <a:schemeClr val="accent2"/>
                </a:solidFill>
              </a:rPr>
              <a:t> </a:t>
            </a:r>
            <a:r>
              <a:rPr lang="en" sz="1333" dirty="0"/>
              <a:t>(chapter 1) and </a:t>
            </a:r>
            <a:r>
              <a:rPr lang="en" sz="1333" u="sng" dirty="0">
                <a:solidFill>
                  <a:schemeClr val="accent2"/>
                </a:solidFill>
                <a:hlinkClick r:id="rId4">
                  <a:extLst>
                    <a:ext uri="{A12FA001-AC4F-418D-AE19-62706E023703}">
                      <ahyp:hlinkClr xmlns:ahyp="http://schemas.microsoft.com/office/drawing/2018/hyperlinkcolor" val="tx"/>
                    </a:ext>
                  </a:extLst>
                </a:hlinkClick>
              </a:rPr>
              <a:t>Current EFH 5-year Review Workplan</a:t>
            </a:r>
            <a:r>
              <a:rPr lang="en" sz="1333" dirty="0">
                <a:solidFill>
                  <a:schemeClr val="accent2"/>
                </a:solidFill>
              </a:rPr>
              <a:t> </a:t>
            </a:r>
            <a:r>
              <a:rPr lang="en" sz="1333" dirty="0">
                <a:solidFill>
                  <a:schemeClr val="dk1"/>
                </a:solidFill>
              </a:rPr>
              <a:t>(December 2025; chapter 1)</a:t>
            </a:r>
            <a:endParaRPr sz="1333"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7" name="Google Shape;307;p46"/>
          <p:cNvSpPr txBox="1">
            <a:spLocks noGrp="1"/>
          </p:cNvSpPr>
          <p:nvPr>
            <p:ph idx="1"/>
          </p:nvPr>
        </p:nvSpPr>
        <p:spPr>
          <a:xfrm>
            <a:off x="776396" y="1850466"/>
            <a:ext cx="11029615" cy="3678303"/>
          </a:xfrm>
          <a:prstGeom prst="rect">
            <a:avLst/>
          </a:prstGeom>
        </p:spPr>
        <p:txBody>
          <a:bodyPr spcFirstLastPara="1" vert="horz" wrap="square" lIns="121900" tIns="121900" rIns="121900" bIns="121900" rtlCol="0" anchor="t" anchorCtr="0">
            <a:normAutofit fontScale="70000" lnSpcReduction="20000"/>
          </a:bodyPr>
          <a:lstStyle/>
          <a:p>
            <a:pPr indent="-452955">
              <a:spcBef>
                <a:spcPts val="1600"/>
              </a:spcBef>
              <a:buClr>
                <a:srgbClr val="3D3D3D"/>
              </a:buClr>
              <a:buSzPts val="1750"/>
              <a:buAutoNum type="arabicPeriod"/>
            </a:pPr>
            <a:r>
              <a:rPr lang="en" sz="2333" b="1" dirty="0">
                <a:solidFill>
                  <a:srgbClr val="3D3D3D"/>
                </a:solidFill>
              </a:rPr>
              <a:t>Description and identification of EFH</a:t>
            </a:r>
            <a:endParaRPr sz="2333" b="1" dirty="0">
              <a:solidFill>
                <a:srgbClr val="3D3D3D"/>
              </a:solidFill>
            </a:endParaRPr>
          </a:p>
          <a:p>
            <a:pPr indent="-452955">
              <a:buClr>
                <a:srgbClr val="3D3D3D"/>
              </a:buClr>
              <a:buSzPts val="1750"/>
              <a:buAutoNum type="arabicPeriod"/>
            </a:pPr>
            <a:r>
              <a:rPr lang="en" sz="2333" b="1" dirty="0">
                <a:solidFill>
                  <a:srgbClr val="3D3D3D"/>
                </a:solidFill>
              </a:rPr>
              <a:t>Fishing activities that may adversely affect EFH</a:t>
            </a:r>
            <a:endParaRPr sz="2333" b="1" dirty="0">
              <a:solidFill>
                <a:srgbClr val="3D3D3D"/>
              </a:solidFill>
            </a:endParaRPr>
          </a:p>
          <a:p>
            <a:pPr indent="-452955">
              <a:buClr>
                <a:srgbClr val="3D3D3D"/>
              </a:buClr>
              <a:buSzPts val="1750"/>
              <a:buAutoNum type="arabicPeriod"/>
            </a:pPr>
            <a:r>
              <a:rPr lang="en" sz="2333" dirty="0">
                <a:solidFill>
                  <a:srgbClr val="3D3D3D"/>
                </a:solidFill>
              </a:rPr>
              <a:t>Non-MSA fishing activities that may adversely affect EFH</a:t>
            </a:r>
            <a:endParaRPr sz="2333" dirty="0">
              <a:solidFill>
                <a:srgbClr val="3D3D3D"/>
              </a:solidFill>
            </a:endParaRPr>
          </a:p>
          <a:p>
            <a:pPr indent="-452955">
              <a:buClr>
                <a:srgbClr val="3D3D3D"/>
              </a:buClr>
              <a:buSzPts val="1750"/>
              <a:buAutoNum type="arabicPeriod"/>
            </a:pPr>
            <a:r>
              <a:rPr lang="en" sz="2333" dirty="0">
                <a:solidFill>
                  <a:srgbClr val="3D3D3D"/>
                </a:solidFill>
              </a:rPr>
              <a:t>Non-fishing activities that may adversely affect EFH</a:t>
            </a:r>
            <a:endParaRPr sz="2333" dirty="0">
              <a:solidFill>
                <a:srgbClr val="3D3D3D"/>
              </a:solidFill>
            </a:endParaRPr>
          </a:p>
          <a:p>
            <a:pPr indent="-452955">
              <a:buClr>
                <a:srgbClr val="3D3D3D"/>
              </a:buClr>
              <a:buSzPts val="1750"/>
              <a:buAutoNum type="arabicPeriod"/>
            </a:pPr>
            <a:r>
              <a:rPr lang="en" sz="2333" dirty="0">
                <a:solidFill>
                  <a:srgbClr val="3D3D3D"/>
                </a:solidFill>
              </a:rPr>
              <a:t>Cumulative impacts analysis</a:t>
            </a:r>
            <a:endParaRPr sz="2333" dirty="0">
              <a:solidFill>
                <a:srgbClr val="3D3D3D"/>
              </a:solidFill>
            </a:endParaRPr>
          </a:p>
          <a:p>
            <a:pPr indent="-452955">
              <a:buClr>
                <a:srgbClr val="3D3D3D"/>
              </a:buClr>
              <a:buSzPts val="1750"/>
              <a:buAutoNum type="arabicPeriod"/>
            </a:pPr>
            <a:r>
              <a:rPr lang="en" sz="2333" dirty="0">
                <a:solidFill>
                  <a:srgbClr val="3D3D3D"/>
                </a:solidFill>
              </a:rPr>
              <a:t>Conservation and enhancement</a:t>
            </a:r>
            <a:endParaRPr sz="2333" dirty="0">
              <a:solidFill>
                <a:srgbClr val="3D3D3D"/>
              </a:solidFill>
            </a:endParaRPr>
          </a:p>
          <a:p>
            <a:pPr indent="-452955">
              <a:buClr>
                <a:srgbClr val="3D3D3D"/>
              </a:buClr>
              <a:buSzPts val="1750"/>
              <a:buAutoNum type="arabicPeriod"/>
            </a:pPr>
            <a:r>
              <a:rPr lang="en" sz="2333" dirty="0">
                <a:solidFill>
                  <a:srgbClr val="3D3D3D"/>
                </a:solidFill>
              </a:rPr>
              <a:t>Prey species list and habitat locations </a:t>
            </a:r>
            <a:endParaRPr sz="2333" dirty="0">
              <a:solidFill>
                <a:srgbClr val="3D3D3D"/>
              </a:solidFill>
            </a:endParaRPr>
          </a:p>
          <a:p>
            <a:pPr indent="-452955">
              <a:buClr>
                <a:srgbClr val="3D3D3D"/>
              </a:buClr>
              <a:buSzPts val="1750"/>
              <a:buAutoNum type="arabicPeriod"/>
            </a:pPr>
            <a:r>
              <a:rPr lang="en" sz="2333" dirty="0">
                <a:solidFill>
                  <a:srgbClr val="3D3D3D"/>
                </a:solidFill>
              </a:rPr>
              <a:t>Identification of habitat areas of particular concern</a:t>
            </a:r>
            <a:endParaRPr sz="2333" dirty="0">
              <a:solidFill>
                <a:srgbClr val="3D3D3D"/>
              </a:solidFill>
            </a:endParaRPr>
          </a:p>
          <a:p>
            <a:pPr indent="-452955">
              <a:buClr>
                <a:srgbClr val="3D3D3D"/>
              </a:buClr>
              <a:buSzPts val="1750"/>
              <a:buAutoNum type="arabicPeriod"/>
            </a:pPr>
            <a:r>
              <a:rPr lang="en" sz="2333" dirty="0">
                <a:solidFill>
                  <a:srgbClr val="3D3D3D"/>
                </a:solidFill>
              </a:rPr>
              <a:t>Research and Information needs</a:t>
            </a:r>
            <a:endParaRPr sz="2333" dirty="0">
              <a:solidFill>
                <a:srgbClr val="3D3D3D"/>
              </a:solidFill>
            </a:endParaRPr>
          </a:p>
          <a:p>
            <a:pPr indent="-452955">
              <a:buClr>
                <a:srgbClr val="3D3D3D"/>
              </a:buClr>
              <a:buSzPts val="1750"/>
              <a:buAutoNum type="arabicPeriod"/>
            </a:pPr>
            <a:r>
              <a:rPr lang="en" sz="2333" b="1" dirty="0">
                <a:solidFill>
                  <a:srgbClr val="3D3D3D"/>
                </a:solidFill>
              </a:rPr>
              <a:t>Review and revision of EFH components of fishery management plans</a:t>
            </a:r>
            <a:r>
              <a:rPr lang="en" sz="2333" b="1" i="1" dirty="0">
                <a:solidFill>
                  <a:srgbClr val="3D3D3D"/>
                </a:solidFill>
              </a:rPr>
              <a:t> </a:t>
            </a:r>
            <a:endParaRPr sz="2267" b="1" dirty="0">
              <a:solidFill>
                <a:srgbClr val="3D3D3D"/>
              </a:solidFill>
            </a:endParaRPr>
          </a:p>
        </p:txBody>
      </p:sp>
      <p:sp>
        <p:nvSpPr>
          <p:cNvPr id="2" name="Slide Number Placeholder 1">
            <a:extLst>
              <a:ext uri="{FF2B5EF4-FFF2-40B4-BE49-F238E27FC236}">
                <a16:creationId xmlns:a16="http://schemas.microsoft.com/office/drawing/2014/main" id="{FD080FC8-4D36-3CA1-53D2-8C3C339CC00C}"/>
              </a:ext>
            </a:extLst>
          </p:cNvPr>
          <p:cNvSpPr>
            <a:spLocks noGrp="1"/>
          </p:cNvSpPr>
          <p:nvPr>
            <p:ph type="sldNum" sz="quarter" idx="12"/>
          </p:nvPr>
        </p:nvSpPr>
        <p:spPr/>
        <p:txBody>
          <a:bodyPr/>
          <a:lstStyle/>
          <a:p>
            <a:fld id="{00000000-1234-1234-1234-123412341234}" type="slidenum">
              <a:rPr lang="en" smtClean="0"/>
              <a:pPr/>
              <a:t>35</a:t>
            </a:fld>
            <a:endParaRPr lang="en"/>
          </a:p>
        </p:txBody>
      </p:sp>
      <p:sp>
        <p:nvSpPr>
          <p:cNvPr id="308" name="Google Shape;308;p46"/>
          <p:cNvSpPr txBox="1"/>
          <p:nvPr/>
        </p:nvSpPr>
        <p:spPr>
          <a:xfrm>
            <a:off x="559420" y="5406091"/>
            <a:ext cx="10565600" cy="763600"/>
          </a:xfrm>
          <a:prstGeom prst="rect">
            <a:avLst/>
          </a:prstGeom>
          <a:noFill/>
          <a:ln>
            <a:noFill/>
          </a:ln>
        </p:spPr>
        <p:txBody>
          <a:bodyPr spcFirstLastPara="1" wrap="square" lIns="121900" tIns="121900" rIns="121900" bIns="121900" anchor="t" anchorCtr="0">
            <a:noAutofit/>
          </a:bodyPr>
          <a:lstStyle/>
          <a:p>
            <a:pPr>
              <a:buClr>
                <a:schemeClr val="dk1"/>
              </a:buClr>
              <a:buSzPts val="1100"/>
            </a:pPr>
            <a:r>
              <a:rPr lang="en" sz="2000" b="1" dirty="0">
                <a:solidFill>
                  <a:srgbClr val="3D3D3D"/>
                </a:solidFill>
              </a:rPr>
              <a:t>Decision-support system to meet the MSA requirements for assessing the impacts of Council-managed groundfish fisheries on EFH. </a:t>
            </a:r>
            <a:endParaRPr sz="2000" b="1" dirty="0">
              <a:solidFill>
                <a:srgbClr val="3D3D3D"/>
              </a:solidFill>
            </a:endParaRPr>
          </a:p>
          <a:p>
            <a:endParaRPr sz="2000" dirty="0">
              <a:solidFill>
                <a:schemeClr val="dk2"/>
              </a:solidFill>
            </a:endParaRPr>
          </a:p>
        </p:txBody>
      </p:sp>
      <p:sp>
        <p:nvSpPr>
          <p:cNvPr id="5" name="Google Shape;298;p45">
            <a:extLst>
              <a:ext uri="{FF2B5EF4-FFF2-40B4-BE49-F238E27FC236}">
                <a16:creationId xmlns:a16="http://schemas.microsoft.com/office/drawing/2014/main" id="{877D28A2-9A15-EC86-7B2D-2394B8CE65D7}"/>
              </a:ext>
            </a:extLst>
          </p:cNvPr>
          <p:cNvSpPr txBox="1">
            <a:spLocks noGrp="1"/>
          </p:cNvSpPr>
          <p:nvPr>
            <p:ph type="title"/>
          </p:nvPr>
        </p:nvSpPr>
        <p:spPr>
          <a:xfrm>
            <a:off x="581192" y="1018872"/>
            <a:ext cx="11029616" cy="1013800"/>
          </a:xfrm>
          <a:prstGeom prst="rect">
            <a:avLst/>
          </a:prstGeom>
        </p:spPr>
        <p:txBody>
          <a:bodyPr spcFirstLastPara="1" vert="horz" wrap="square" lIns="121900" tIns="121900" rIns="121900" bIns="121900" rtlCol="0" anchor="t" anchorCtr="0">
            <a:normAutofit/>
          </a:bodyPr>
          <a:lstStyle/>
          <a:p>
            <a:pPr>
              <a:buClr>
                <a:schemeClr val="dk1"/>
              </a:buClr>
              <a:buSzPct val="39286"/>
            </a:pPr>
            <a:r>
              <a:rPr lang="en" sz="3200" dirty="0"/>
              <a:t>EFH Components of Fishery Management Plans</a:t>
            </a:r>
            <a:endParaRPr sz="3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47"/>
          <p:cNvSpPr txBox="1">
            <a:spLocks noGrp="1"/>
          </p:cNvSpPr>
          <p:nvPr>
            <p:ph type="title"/>
          </p:nvPr>
        </p:nvSpPr>
        <p:spPr>
          <a:xfrm>
            <a:off x="581192" y="996075"/>
            <a:ext cx="11029616" cy="1013800"/>
          </a:xfrm>
          <a:prstGeom prst="rect">
            <a:avLst/>
          </a:prstGeom>
        </p:spPr>
        <p:txBody>
          <a:bodyPr spcFirstLastPara="1" vert="horz" wrap="square" lIns="121900" tIns="121900" rIns="121900" bIns="121900" rtlCol="0" anchor="t" anchorCtr="0">
            <a:normAutofit/>
          </a:bodyPr>
          <a:lstStyle/>
          <a:p>
            <a:r>
              <a:rPr lang="en" sz="3200" dirty="0"/>
              <a:t>EFH 5-year Reviews</a:t>
            </a:r>
            <a:endParaRPr sz="3200" dirty="0"/>
          </a:p>
        </p:txBody>
      </p:sp>
      <p:sp>
        <p:nvSpPr>
          <p:cNvPr id="314" name="Google Shape;314;p47"/>
          <p:cNvSpPr txBox="1">
            <a:spLocks noGrp="1"/>
          </p:cNvSpPr>
          <p:nvPr>
            <p:ph idx="1"/>
          </p:nvPr>
        </p:nvSpPr>
        <p:spPr>
          <a:xfrm>
            <a:off x="483218" y="1785258"/>
            <a:ext cx="11029615" cy="4073542"/>
          </a:xfrm>
          <a:prstGeom prst="rect">
            <a:avLst/>
          </a:prstGeom>
        </p:spPr>
        <p:txBody>
          <a:bodyPr spcFirstLastPara="1" vert="horz" wrap="square" lIns="121900" tIns="121900" rIns="121900" bIns="121900" rtlCol="0" anchor="t" anchorCtr="0">
            <a:normAutofit fontScale="92500" lnSpcReduction="10000"/>
          </a:bodyPr>
          <a:lstStyle/>
          <a:p>
            <a:pPr marL="554562" indent="-342900">
              <a:lnSpc>
                <a:spcPct val="120000"/>
              </a:lnSpc>
              <a:spcBef>
                <a:spcPts val="2133"/>
              </a:spcBef>
              <a:buClr>
                <a:srgbClr val="3D3D3D"/>
              </a:buClr>
              <a:buSzPct val="120000"/>
              <a:buFont typeface="Wingdings" panose="05000000000000000000" pitchFamily="2" charset="2"/>
              <a:buChar char="§"/>
            </a:pPr>
            <a:r>
              <a:rPr lang="en-US" sz="1800" dirty="0">
                <a:solidFill>
                  <a:srgbClr val="3D3D3D"/>
                </a:solidFill>
                <a:latin typeface="+mn-lt"/>
                <a:ea typeface="Calibri" panose="020F0502020204030204" pitchFamily="34" charset="0"/>
                <a:cs typeface="Calibri" panose="020F0502020204030204" pitchFamily="34" charset="0"/>
              </a:rPr>
              <a:t>The EFH 5-year review is a mechanism to ensure that the Councils and NMFS incorporate the best science available for EFH into fishery management.</a:t>
            </a:r>
          </a:p>
          <a:p>
            <a:pPr marL="554562" indent="-342900">
              <a:lnSpc>
                <a:spcPct val="120000"/>
              </a:lnSpc>
              <a:spcBef>
                <a:spcPts val="2133"/>
              </a:spcBef>
              <a:buClr>
                <a:srgbClr val="3D3D3D"/>
              </a:buClr>
              <a:buSzPct val="120000"/>
              <a:buFont typeface="Wingdings" panose="05000000000000000000" pitchFamily="2" charset="2"/>
              <a:buChar char="§"/>
            </a:pPr>
            <a:r>
              <a:rPr lang="en-US" sz="1800" dirty="0">
                <a:solidFill>
                  <a:srgbClr val="3D3D3D"/>
                </a:solidFill>
                <a:latin typeface="+mn-lt"/>
                <a:ea typeface="Calibri" panose="020F0502020204030204" pitchFamily="34" charset="0"/>
                <a:cs typeface="Calibri" panose="020F0502020204030204" pitchFamily="34" charset="0"/>
              </a:rPr>
              <a:t>EFH Component 10: Federal regulations require Fishery Management Councils review and revise EFH components at least every five years, and amend EFH provisions in the FMPs, as warranted, based on available information (</a:t>
            </a:r>
            <a:r>
              <a:rPr lang="en-US" sz="1800" dirty="0">
                <a:solidFill>
                  <a:schemeClr val="tx1"/>
                </a:solidFill>
                <a:latin typeface="+mn-lt"/>
                <a:ea typeface="Calibri" panose="020F0502020204030204" pitchFamily="34" charset="0"/>
                <a:cs typeface="Calibri" panose="020F0502020204030204" pitchFamily="34" charset="0"/>
              </a:rPr>
              <a:t>50 CFR 600.815(a)(10)</a:t>
            </a:r>
            <a:r>
              <a:rPr lang="en-US" sz="1800" dirty="0">
                <a:solidFill>
                  <a:srgbClr val="3D3D3D"/>
                </a:solidFill>
                <a:latin typeface="+mn-lt"/>
                <a:ea typeface="Calibri" panose="020F0502020204030204" pitchFamily="34" charset="0"/>
                <a:cs typeface="Calibri" panose="020F0502020204030204" pitchFamily="34" charset="0"/>
              </a:rPr>
              <a:t>).</a:t>
            </a:r>
          </a:p>
          <a:p>
            <a:pPr marL="554562" indent="-342900">
              <a:lnSpc>
                <a:spcPct val="120000"/>
              </a:lnSpc>
              <a:spcBef>
                <a:spcPts val="2133"/>
              </a:spcBef>
              <a:buClr>
                <a:srgbClr val="3D3D3D"/>
              </a:buClr>
              <a:buSzPct val="120000"/>
              <a:buFont typeface="Wingdings" panose="05000000000000000000" pitchFamily="2" charset="2"/>
              <a:buChar char="§"/>
            </a:pPr>
            <a:r>
              <a:rPr lang="en-US" sz="1800" dirty="0">
                <a:solidFill>
                  <a:srgbClr val="3D3D3D"/>
                </a:solidFill>
                <a:latin typeface="+mn-lt"/>
                <a:ea typeface="Calibri" panose="020F0502020204030204" pitchFamily="34" charset="0"/>
                <a:cs typeface="Calibri" panose="020F0502020204030204" pitchFamily="34" charset="0"/>
              </a:rPr>
              <a:t>EFH EIS (2005) and EFH reviews (2010, 2017, 2023, and current review in-progress).</a:t>
            </a:r>
          </a:p>
          <a:p>
            <a:pPr marL="554562" indent="-342900">
              <a:lnSpc>
                <a:spcPct val="120000"/>
              </a:lnSpc>
              <a:spcBef>
                <a:spcPts val="2133"/>
              </a:spcBef>
              <a:buClr>
                <a:srgbClr val="3D3D3D"/>
              </a:buClr>
              <a:buSzPct val="120000"/>
              <a:buFont typeface="Wingdings" panose="05000000000000000000" pitchFamily="2" charset="2"/>
              <a:buChar char="§"/>
            </a:pPr>
            <a:r>
              <a:rPr lang="en-US" sz="1800" dirty="0">
                <a:solidFill>
                  <a:srgbClr val="3D3D3D"/>
                </a:solidFill>
                <a:latin typeface="+mn-lt"/>
                <a:ea typeface="Calibri" panose="020F0502020204030204" pitchFamily="34" charset="0"/>
                <a:cs typeface="Calibri" panose="020F0502020204030204" pitchFamily="34" charset="0"/>
              </a:rPr>
              <a:t>The plan for the current EFH review is based on direction received from the Council during the 2023 EFH Review and reflects the priorities of the Council and NMFS.</a:t>
            </a:r>
          </a:p>
        </p:txBody>
      </p:sp>
      <p:sp>
        <p:nvSpPr>
          <p:cNvPr id="2" name="Slide Number Placeholder 1">
            <a:extLst>
              <a:ext uri="{FF2B5EF4-FFF2-40B4-BE49-F238E27FC236}">
                <a16:creationId xmlns:a16="http://schemas.microsoft.com/office/drawing/2014/main" id="{3EBBB108-B2C8-1654-8B13-B8644DC81A9B}"/>
              </a:ext>
            </a:extLst>
          </p:cNvPr>
          <p:cNvSpPr>
            <a:spLocks noGrp="1"/>
          </p:cNvSpPr>
          <p:nvPr>
            <p:ph type="sldNum" sz="quarter" idx="12"/>
          </p:nvPr>
        </p:nvSpPr>
        <p:spPr/>
        <p:txBody>
          <a:bodyPr/>
          <a:lstStyle/>
          <a:p>
            <a:fld id="{00000000-1234-1234-1234-123412341234}" type="slidenum">
              <a:rPr lang="en" smtClean="0"/>
              <a:pPr/>
              <a:t>36</a:t>
            </a:fld>
            <a:endParaRPr lang="en"/>
          </a:p>
        </p:txBody>
      </p:sp>
      <p:sp>
        <p:nvSpPr>
          <p:cNvPr id="315" name="Google Shape;315;p47"/>
          <p:cNvSpPr txBox="1"/>
          <p:nvPr/>
        </p:nvSpPr>
        <p:spPr>
          <a:xfrm>
            <a:off x="385100" y="6019267"/>
            <a:ext cx="10033200" cy="451302"/>
          </a:xfrm>
          <a:prstGeom prst="rect">
            <a:avLst/>
          </a:prstGeom>
          <a:noFill/>
          <a:ln w="19050" cap="flat" cmpd="sng">
            <a:solidFill>
              <a:srgbClr val="4590B8"/>
            </a:solidFill>
            <a:prstDash val="solid"/>
            <a:round/>
            <a:headEnd type="none" w="sm" len="sm"/>
            <a:tailEnd type="none" w="sm" len="sm"/>
          </a:ln>
        </p:spPr>
        <p:txBody>
          <a:bodyPr spcFirstLastPara="1" wrap="square" lIns="121900" tIns="121900" rIns="121900" bIns="121900" anchor="t" anchorCtr="0">
            <a:spAutoFit/>
          </a:bodyPr>
          <a:lstStyle/>
          <a:p>
            <a:pPr>
              <a:buClr>
                <a:srgbClr val="000000"/>
              </a:buClr>
              <a:buSzPts val="1400"/>
            </a:pPr>
            <a:r>
              <a:rPr lang="en" sz="1333" u="sng" dirty="0">
                <a:solidFill>
                  <a:schemeClr val="accent2"/>
                </a:solidFill>
                <a:hlinkClick r:id="rId3">
                  <a:extLst>
                    <a:ext uri="{A12FA001-AC4F-418D-AE19-62706E023703}">
                      <ahyp:hlinkClr xmlns:ahyp="http://schemas.microsoft.com/office/drawing/2018/hyperlinkcolor" val="tx"/>
                    </a:ext>
                  </a:extLst>
                </a:hlinkClick>
              </a:rPr>
              <a:t>2023 EFH Review Final Summary Report</a:t>
            </a:r>
            <a:r>
              <a:rPr lang="en" sz="1333" dirty="0">
                <a:solidFill>
                  <a:schemeClr val="accent2"/>
                </a:solidFill>
              </a:rPr>
              <a:t> </a:t>
            </a:r>
            <a:r>
              <a:rPr lang="en" sz="1333" dirty="0"/>
              <a:t>(chapter 1) and </a:t>
            </a:r>
            <a:r>
              <a:rPr lang="en" sz="1333" u="sng" dirty="0">
                <a:solidFill>
                  <a:schemeClr val="accent2"/>
                </a:solidFill>
                <a:hlinkClick r:id="rId4">
                  <a:extLst>
                    <a:ext uri="{A12FA001-AC4F-418D-AE19-62706E023703}">
                      <ahyp:hlinkClr xmlns:ahyp="http://schemas.microsoft.com/office/drawing/2018/hyperlinkcolor" val="tx"/>
                    </a:ext>
                  </a:extLst>
                </a:hlinkClick>
              </a:rPr>
              <a:t>Current EFH 5-year Review Workplan</a:t>
            </a:r>
            <a:r>
              <a:rPr lang="en" sz="1333" dirty="0">
                <a:solidFill>
                  <a:schemeClr val="accent2"/>
                </a:solidFill>
              </a:rPr>
              <a:t> </a:t>
            </a:r>
            <a:r>
              <a:rPr lang="en" sz="1333" dirty="0">
                <a:solidFill>
                  <a:schemeClr val="dk1"/>
                </a:solidFill>
              </a:rPr>
              <a:t>(December 2025; Appendix A) </a:t>
            </a:r>
            <a:endParaRPr sz="1333"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48"/>
          <p:cNvSpPr txBox="1">
            <a:spLocks noGrp="1"/>
          </p:cNvSpPr>
          <p:nvPr>
            <p:ph type="title"/>
          </p:nvPr>
        </p:nvSpPr>
        <p:spPr>
          <a:xfrm>
            <a:off x="500826" y="1018745"/>
            <a:ext cx="11029616" cy="1013800"/>
          </a:xfrm>
          <a:prstGeom prst="rect">
            <a:avLst/>
          </a:prstGeom>
        </p:spPr>
        <p:txBody>
          <a:bodyPr spcFirstLastPara="1" vert="horz" wrap="square" lIns="121900" tIns="121900" rIns="121900" bIns="121900" rtlCol="0" anchor="t" anchorCtr="0">
            <a:normAutofit/>
          </a:bodyPr>
          <a:lstStyle/>
          <a:p>
            <a:pPr>
              <a:buClr>
                <a:srgbClr val="000000"/>
              </a:buClr>
              <a:buSzPct val="107692"/>
            </a:pPr>
            <a:r>
              <a:rPr lang="en" sz="3200" dirty="0"/>
              <a:t>EFH Description and Identification</a:t>
            </a:r>
            <a:endParaRPr sz="2400" dirty="0"/>
          </a:p>
        </p:txBody>
      </p:sp>
      <p:sp>
        <p:nvSpPr>
          <p:cNvPr id="321" name="Google Shape;321;p48"/>
          <p:cNvSpPr txBox="1">
            <a:spLocks noGrp="1"/>
          </p:cNvSpPr>
          <p:nvPr>
            <p:ph idx="1"/>
          </p:nvPr>
        </p:nvSpPr>
        <p:spPr>
          <a:xfrm>
            <a:off x="341702" y="1810978"/>
            <a:ext cx="6186176" cy="4372108"/>
          </a:xfrm>
          <a:prstGeom prst="rect">
            <a:avLst/>
          </a:prstGeom>
        </p:spPr>
        <p:txBody>
          <a:bodyPr spcFirstLastPara="1" vert="horz" wrap="square" lIns="121900" tIns="121900" rIns="121900" bIns="121900" rtlCol="0" anchor="t" anchorCtr="0">
            <a:normAutofit/>
          </a:bodyPr>
          <a:lstStyle/>
          <a:p>
            <a:pPr marL="554562" indent="-342900">
              <a:lnSpc>
                <a:spcPct val="120000"/>
              </a:lnSpc>
              <a:spcBef>
                <a:spcPts val="600"/>
              </a:spcBef>
              <a:spcAft>
                <a:spcPts val="1000"/>
              </a:spcAft>
              <a:buClr>
                <a:srgbClr val="3D3D3D"/>
              </a:buClr>
              <a:buSzPct val="120000"/>
              <a:buFont typeface="Wingdings" panose="05000000000000000000" pitchFamily="2" charset="2"/>
              <a:buChar char="§"/>
            </a:pPr>
            <a:r>
              <a:rPr lang="en" sz="1600" dirty="0">
                <a:solidFill>
                  <a:srgbClr val="3D3D3D"/>
                </a:solidFill>
                <a:latin typeface="+mn-lt"/>
                <a:ea typeface="Calibri" panose="020F0502020204030204" pitchFamily="34" charset="0"/>
                <a:cs typeface="Calibri" panose="020F0502020204030204" pitchFamily="34" charset="0"/>
              </a:rPr>
              <a:t>EFH Component 1 - Description and Identification. In the fishery management plans (FMPs) as text descriptions, tables, and maps. </a:t>
            </a:r>
            <a:endParaRPr sz="1600" dirty="0">
              <a:solidFill>
                <a:srgbClr val="3D3D3D"/>
              </a:solidFill>
              <a:latin typeface="+mn-lt"/>
              <a:ea typeface="Calibri" panose="020F0502020204030204" pitchFamily="34" charset="0"/>
              <a:cs typeface="Calibri" panose="020F0502020204030204" pitchFamily="34" charset="0"/>
            </a:endParaRPr>
          </a:p>
          <a:p>
            <a:pPr marL="554562" indent="-342900">
              <a:lnSpc>
                <a:spcPct val="120000"/>
              </a:lnSpc>
              <a:spcBef>
                <a:spcPts val="600"/>
              </a:spcBef>
              <a:spcAft>
                <a:spcPts val="1000"/>
              </a:spcAft>
              <a:buClr>
                <a:srgbClr val="3D3D3D"/>
              </a:buClr>
              <a:buSzPct val="120000"/>
              <a:buFont typeface="Wingdings" panose="05000000000000000000" pitchFamily="2" charset="2"/>
              <a:buChar char="§"/>
            </a:pPr>
            <a:r>
              <a:rPr lang="en" sz="1600" dirty="0">
                <a:solidFill>
                  <a:srgbClr val="3D3D3D"/>
                </a:solidFill>
                <a:latin typeface="+mn-lt"/>
                <a:ea typeface="Calibri" panose="020F0502020204030204" pitchFamily="34" charset="0"/>
                <a:cs typeface="Calibri" panose="020F0502020204030204" pitchFamily="34" charset="0"/>
              </a:rPr>
              <a:t>Requires individual species maps for the fishery management unit of the FMP (50 CFR 600.805(b)), where some or all portions of the species’ geographic range is mapped (50 CFR 600.815(a)(1)).</a:t>
            </a:r>
            <a:endParaRPr sz="1600" dirty="0">
              <a:solidFill>
                <a:srgbClr val="3D3D3D"/>
              </a:solidFill>
              <a:latin typeface="+mn-lt"/>
              <a:ea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4FF5D452-0003-13F2-5D13-500DA9AE0D58}"/>
              </a:ext>
            </a:extLst>
          </p:cNvPr>
          <p:cNvSpPr>
            <a:spLocks noGrp="1"/>
          </p:cNvSpPr>
          <p:nvPr>
            <p:ph type="sldNum" sz="quarter" idx="12"/>
          </p:nvPr>
        </p:nvSpPr>
        <p:spPr/>
        <p:txBody>
          <a:bodyPr/>
          <a:lstStyle/>
          <a:p>
            <a:fld id="{00000000-1234-1234-1234-123412341234}" type="slidenum">
              <a:rPr lang="en" smtClean="0"/>
              <a:pPr/>
              <a:t>37</a:t>
            </a:fld>
            <a:endParaRPr lang="en"/>
          </a:p>
        </p:txBody>
      </p:sp>
      <p:pic>
        <p:nvPicPr>
          <p:cNvPr id="322" name="Google Shape;322;p48" descr="General categories of fish habitat as they relate to the management of federal fisheries in the U.S. EEZ." title="Figure 6"/>
          <p:cNvPicPr preferRelativeResize="0"/>
          <p:nvPr/>
        </p:nvPicPr>
        <p:blipFill rotWithShape="1">
          <a:blip r:embed="rId3">
            <a:alphaModFix/>
          </a:blip>
          <a:srcRect l="11349" r="9286"/>
          <a:stretch/>
        </p:blipFill>
        <p:spPr>
          <a:xfrm>
            <a:off x="958707" y="4338237"/>
            <a:ext cx="5270500" cy="1617900"/>
          </a:xfrm>
          <a:prstGeom prst="rect">
            <a:avLst/>
          </a:prstGeom>
          <a:noFill/>
          <a:ln>
            <a:noFill/>
          </a:ln>
        </p:spPr>
      </p:pic>
      <p:grpSp>
        <p:nvGrpSpPr>
          <p:cNvPr id="3" name="Group 2">
            <a:extLst>
              <a:ext uri="{FF2B5EF4-FFF2-40B4-BE49-F238E27FC236}">
                <a16:creationId xmlns:a16="http://schemas.microsoft.com/office/drawing/2014/main" id="{10A91D77-7F69-1DB7-8778-37548B2D69A5}"/>
              </a:ext>
            </a:extLst>
          </p:cNvPr>
          <p:cNvGrpSpPr>
            <a:grpSpLocks noChangeAspect="1"/>
          </p:cNvGrpSpPr>
          <p:nvPr/>
        </p:nvGrpSpPr>
        <p:grpSpPr>
          <a:xfrm>
            <a:off x="6413244" y="2231570"/>
            <a:ext cx="4366461" cy="4219314"/>
            <a:chOff x="6015634" y="2895513"/>
            <a:chExt cx="3734569" cy="3761590"/>
          </a:xfrm>
        </p:grpSpPr>
        <p:pic>
          <p:nvPicPr>
            <p:cNvPr id="323" name="Google Shape;323;p48"/>
            <p:cNvPicPr preferRelativeResize="0"/>
            <p:nvPr/>
          </p:nvPicPr>
          <p:blipFill>
            <a:blip r:embed="rId4">
              <a:alphaModFix/>
            </a:blip>
            <a:stretch>
              <a:fillRect/>
            </a:stretch>
          </p:blipFill>
          <p:spPr>
            <a:xfrm>
              <a:off x="6015634" y="2922534"/>
              <a:ext cx="3734569" cy="3734569"/>
            </a:xfrm>
            <a:prstGeom prst="rect">
              <a:avLst/>
            </a:prstGeom>
            <a:noFill/>
            <a:ln>
              <a:noFill/>
            </a:ln>
          </p:spPr>
        </p:pic>
        <p:sp>
          <p:nvSpPr>
            <p:cNvPr id="325" name="Google Shape;325;p48"/>
            <p:cNvSpPr/>
            <p:nvPr/>
          </p:nvSpPr>
          <p:spPr>
            <a:xfrm>
              <a:off x="6326947" y="2982395"/>
              <a:ext cx="1144523" cy="446701"/>
            </a:xfrm>
            <a:prstGeom prst="rect">
              <a:avLst/>
            </a:prstGeom>
            <a:solidFill>
              <a:srgbClr val="FFFFFF"/>
            </a:solidFill>
            <a:ln w="8025" cap="flat" cmpd="sng">
              <a:solidFill>
                <a:srgbClr val="FFFFFF"/>
              </a:solidFill>
              <a:prstDash val="solid"/>
              <a:round/>
              <a:headEnd type="none" w="sm" len="sm"/>
              <a:tailEnd type="none" w="sm" len="sm"/>
            </a:ln>
          </p:spPr>
          <p:txBody>
            <a:bodyPr spcFirstLastPara="1" wrap="square" lIns="102733" tIns="102733" rIns="102733" bIns="102733" anchor="ctr" anchorCtr="0">
              <a:noAutofit/>
            </a:bodyPr>
            <a:lstStyle/>
            <a:p>
              <a:pPr algn="ctr"/>
              <a:endParaRPr sz="1573"/>
            </a:p>
          </p:txBody>
        </p:sp>
        <p:sp>
          <p:nvSpPr>
            <p:cNvPr id="326" name="Google Shape;326;p48"/>
            <p:cNvSpPr txBox="1"/>
            <p:nvPr/>
          </p:nvSpPr>
          <p:spPr>
            <a:xfrm>
              <a:off x="6221102" y="2895513"/>
              <a:ext cx="1356233" cy="587833"/>
            </a:xfrm>
            <a:prstGeom prst="rect">
              <a:avLst/>
            </a:prstGeom>
            <a:noFill/>
            <a:ln>
              <a:noFill/>
            </a:ln>
          </p:spPr>
          <p:txBody>
            <a:bodyPr spcFirstLastPara="1" wrap="square" lIns="102733" tIns="102733" rIns="102733" bIns="102733" anchor="t" anchorCtr="0">
              <a:spAutoFit/>
            </a:bodyPr>
            <a:lstStyle/>
            <a:p>
              <a:pPr algn="ctr"/>
              <a:r>
                <a:rPr lang="en" sz="1236" b="1">
                  <a:solidFill>
                    <a:schemeClr val="dk1"/>
                  </a:solidFill>
                  <a:highlight>
                    <a:schemeClr val="lt1"/>
                  </a:highlight>
                </a:rPr>
                <a:t>Red King Crab       EFH Map</a:t>
              </a:r>
              <a:endParaRPr sz="1236" b="1">
                <a:solidFill>
                  <a:schemeClr val="dk1"/>
                </a:solidFill>
                <a:highlight>
                  <a:schemeClr val="lt1"/>
                </a:highlight>
              </a:endParaRPr>
            </a:p>
          </p:txBody>
        </p:sp>
      </p:grpSp>
      <p:sp>
        <p:nvSpPr>
          <p:cNvPr id="327" name="Google Shape;327;p48"/>
          <p:cNvSpPr txBox="1"/>
          <p:nvPr/>
        </p:nvSpPr>
        <p:spPr>
          <a:xfrm>
            <a:off x="402032" y="6059945"/>
            <a:ext cx="4980400" cy="451302"/>
          </a:xfrm>
          <a:prstGeom prst="rect">
            <a:avLst/>
          </a:prstGeom>
          <a:noFill/>
          <a:ln w="19050" cap="flat" cmpd="sng">
            <a:solidFill>
              <a:srgbClr val="4590B8"/>
            </a:solidFill>
            <a:prstDash val="solid"/>
            <a:round/>
            <a:headEnd type="none" w="sm" len="sm"/>
            <a:tailEnd type="none" w="sm" len="sm"/>
          </a:ln>
        </p:spPr>
        <p:txBody>
          <a:bodyPr spcFirstLastPara="1" wrap="square" lIns="121900" tIns="121900" rIns="121900" bIns="121900" anchor="t" anchorCtr="0">
            <a:spAutoFit/>
          </a:bodyPr>
          <a:lstStyle/>
          <a:p>
            <a:pPr>
              <a:buClr>
                <a:srgbClr val="000000"/>
              </a:buClr>
              <a:buSzPts val="1400"/>
            </a:pPr>
            <a:r>
              <a:rPr lang="en" sz="1333" u="sng" dirty="0">
                <a:solidFill>
                  <a:schemeClr val="accent2"/>
                </a:solidFill>
                <a:hlinkClick r:id="rId5">
                  <a:extLst>
                    <a:ext uri="{A12FA001-AC4F-418D-AE19-62706E023703}">
                      <ahyp:hlinkClr xmlns:ahyp="http://schemas.microsoft.com/office/drawing/2018/hyperlinkcolor" val="tx"/>
                    </a:ext>
                  </a:extLst>
                </a:hlinkClick>
              </a:rPr>
              <a:t>2023 EFH Review Final Summary Report</a:t>
            </a:r>
            <a:r>
              <a:rPr lang="en" sz="1333" dirty="0">
                <a:solidFill>
                  <a:schemeClr val="accent2"/>
                </a:solidFill>
              </a:rPr>
              <a:t> </a:t>
            </a:r>
            <a:r>
              <a:rPr lang="en" sz="1333" dirty="0">
                <a:solidFill>
                  <a:schemeClr val="dk1"/>
                </a:solidFill>
              </a:rPr>
              <a:t>(chapter 2)</a:t>
            </a:r>
            <a:endParaRPr sz="1333" dirty="0"/>
          </a:p>
        </p:txBody>
      </p:sp>
      <p:pic>
        <p:nvPicPr>
          <p:cNvPr id="324" name="Google Shape;324;p48"/>
          <p:cNvPicPr preferRelativeResize="0"/>
          <p:nvPr/>
        </p:nvPicPr>
        <p:blipFill rotWithShape="1">
          <a:blip r:embed="rId6">
            <a:alphaModFix/>
          </a:blip>
          <a:srcRect/>
          <a:stretch/>
        </p:blipFill>
        <p:spPr>
          <a:xfrm>
            <a:off x="9821701" y="2061688"/>
            <a:ext cx="1884935" cy="1429033"/>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oogle Shape;334;p49">
            <a:extLst>
              <a:ext uri="{FF2B5EF4-FFF2-40B4-BE49-F238E27FC236}">
                <a16:creationId xmlns:a16="http://schemas.microsoft.com/office/drawing/2014/main" id="{CA8DB569-A5D4-3F61-49FD-57B354E1DDEA}"/>
              </a:ext>
            </a:extLst>
          </p:cNvPr>
          <p:cNvGrpSpPr>
            <a:grpSpLocks noChangeAspect="1"/>
          </p:cNvGrpSpPr>
          <p:nvPr/>
        </p:nvGrpSpPr>
        <p:grpSpPr>
          <a:xfrm>
            <a:off x="4769852" y="3689188"/>
            <a:ext cx="5977270" cy="2652655"/>
            <a:chOff x="3685350" y="2343350"/>
            <a:chExt cx="4818150" cy="2138250"/>
          </a:xfrm>
        </p:grpSpPr>
        <p:pic>
          <p:nvPicPr>
            <p:cNvPr id="10" name="Google Shape;335;p49">
              <a:extLst>
                <a:ext uri="{FF2B5EF4-FFF2-40B4-BE49-F238E27FC236}">
                  <a16:creationId xmlns:a16="http://schemas.microsoft.com/office/drawing/2014/main" id="{55C49287-1ADB-D3D8-3DE5-65371C8959B0}"/>
                </a:ext>
              </a:extLst>
            </p:cNvPr>
            <p:cNvPicPr preferRelativeResize="0"/>
            <p:nvPr/>
          </p:nvPicPr>
          <p:blipFill rotWithShape="1">
            <a:blip r:embed="rId3">
              <a:alphaModFix/>
            </a:blip>
            <a:srcRect/>
            <a:stretch/>
          </p:blipFill>
          <p:spPr>
            <a:xfrm>
              <a:off x="3685350" y="2343350"/>
              <a:ext cx="4818150" cy="2138250"/>
            </a:xfrm>
            <a:prstGeom prst="rect">
              <a:avLst/>
            </a:prstGeom>
            <a:noFill/>
            <a:ln>
              <a:noFill/>
            </a:ln>
          </p:spPr>
        </p:pic>
        <p:pic>
          <p:nvPicPr>
            <p:cNvPr id="11" name="Google Shape;336;p49">
              <a:extLst>
                <a:ext uri="{FF2B5EF4-FFF2-40B4-BE49-F238E27FC236}">
                  <a16:creationId xmlns:a16="http://schemas.microsoft.com/office/drawing/2014/main" id="{B4A4BCA7-4B28-836B-5F6D-130373538F08}"/>
                </a:ext>
              </a:extLst>
            </p:cNvPr>
            <p:cNvPicPr preferRelativeResize="0"/>
            <p:nvPr/>
          </p:nvPicPr>
          <p:blipFill>
            <a:blip r:embed="rId4">
              <a:alphaModFix/>
            </a:blip>
            <a:stretch>
              <a:fillRect/>
            </a:stretch>
          </p:blipFill>
          <p:spPr>
            <a:xfrm>
              <a:off x="6589900" y="3349775"/>
              <a:ext cx="878700" cy="585800"/>
            </a:xfrm>
            <a:prstGeom prst="rect">
              <a:avLst/>
            </a:prstGeom>
            <a:noFill/>
            <a:ln w="9350" cap="flat" cmpd="sng">
              <a:solidFill>
                <a:schemeClr val="dk2"/>
              </a:solidFill>
              <a:prstDash val="solid"/>
              <a:round/>
              <a:headEnd type="none" w="sm" len="sm"/>
              <a:tailEnd type="none" w="sm" len="sm"/>
            </a:ln>
          </p:spPr>
        </p:pic>
      </p:grpSp>
      <p:sp>
        <p:nvSpPr>
          <p:cNvPr id="4" name="Slide Number Placeholder 3">
            <a:extLst>
              <a:ext uri="{FF2B5EF4-FFF2-40B4-BE49-F238E27FC236}">
                <a16:creationId xmlns:a16="http://schemas.microsoft.com/office/drawing/2014/main" id="{CF9BB78A-D585-A9E3-FEAD-4C4286A5AF90}"/>
              </a:ext>
            </a:extLst>
          </p:cNvPr>
          <p:cNvSpPr>
            <a:spLocks noGrp="1"/>
          </p:cNvSpPr>
          <p:nvPr>
            <p:ph type="sldNum" sz="quarter" idx="12"/>
          </p:nvPr>
        </p:nvSpPr>
        <p:spPr/>
        <p:txBody>
          <a:bodyPr/>
          <a:lstStyle/>
          <a:p>
            <a:fld id="{00000000-1234-1234-1234-123412341234}" type="slidenum">
              <a:rPr lang="en" smtClean="0"/>
              <a:pPr/>
              <a:t>38</a:t>
            </a:fld>
            <a:endParaRPr lang="en"/>
          </a:p>
        </p:txBody>
      </p:sp>
      <p:sp>
        <p:nvSpPr>
          <p:cNvPr id="8" name="Google Shape;332;p49">
            <a:extLst>
              <a:ext uri="{FF2B5EF4-FFF2-40B4-BE49-F238E27FC236}">
                <a16:creationId xmlns:a16="http://schemas.microsoft.com/office/drawing/2014/main" id="{2F37F894-5CAC-D6DE-E799-9D6C6953CB33}"/>
              </a:ext>
            </a:extLst>
          </p:cNvPr>
          <p:cNvSpPr txBox="1">
            <a:spLocks noGrp="1"/>
          </p:cNvSpPr>
          <p:nvPr>
            <p:ph type="title"/>
          </p:nvPr>
        </p:nvSpPr>
        <p:spPr>
          <a:xfrm>
            <a:off x="581025" y="1007683"/>
            <a:ext cx="11029950" cy="1014413"/>
          </a:xfrm>
          <a:prstGeom prst="rect">
            <a:avLst/>
          </a:prstGeom>
        </p:spPr>
        <p:txBody>
          <a:bodyPr spcFirstLastPara="1" vert="horz" wrap="square" lIns="121900" tIns="121900" rIns="121900" bIns="121900" rtlCol="0" anchor="t" anchorCtr="0">
            <a:normAutofit/>
          </a:bodyPr>
          <a:lstStyle/>
          <a:p>
            <a:pPr>
              <a:buClr>
                <a:schemeClr val="dk1"/>
              </a:buClr>
              <a:buSzPts val="1100"/>
            </a:pPr>
            <a:r>
              <a:rPr lang="en" sz="3333" dirty="0"/>
              <a:t>North Pacific EFH Maps</a:t>
            </a:r>
            <a:endParaRPr sz="3333" dirty="0"/>
          </a:p>
        </p:txBody>
      </p:sp>
      <p:sp>
        <p:nvSpPr>
          <p:cNvPr id="13" name="Google Shape;337;p49">
            <a:extLst>
              <a:ext uri="{FF2B5EF4-FFF2-40B4-BE49-F238E27FC236}">
                <a16:creationId xmlns:a16="http://schemas.microsoft.com/office/drawing/2014/main" id="{AA168D05-C680-8717-9A12-A87C7C0E1FFD}"/>
              </a:ext>
            </a:extLst>
          </p:cNvPr>
          <p:cNvSpPr txBox="1"/>
          <p:nvPr/>
        </p:nvSpPr>
        <p:spPr>
          <a:xfrm>
            <a:off x="211818" y="6234174"/>
            <a:ext cx="8072211" cy="430847"/>
          </a:xfrm>
          <a:prstGeom prst="rect">
            <a:avLst/>
          </a:prstGeom>
          <a:noFill/>
          <a:ln w="19050" cap="flat" cmpd="sng">
            <a:solidFill>
              <a:srgbClr val="4590B8"/>
            </a:solidFill>
            <a:prstDash val="solid"/>
            <a:round/>
            <a:headEnd type="none" w="sm" len="sm"/>
            <a:tailEnd type="none" w="sm" len="sm"/>
          </a:ln>
        </p:spPr>
        <p:txBody>
          <a:bodyPr spcFirstLastPara="1" wrap="square" lIns="121900" tIns="121900" rIns="121900" bIns="121900" anchor="t" anchorCtr="0">
            <a:spAutoFit/>
          </a:bodyPr>
          <a:lstStyle/>
          <a:p>
            <a:pPr>
              <a:buClr>
                <a:srgbClr val="000000"/>
              </a:buClr>
              <a:buSzPts val="1400"/>
            </a:pPr>
            <a:r>
              <a:rPr lang="en" sz="1200" u="sng" dirty="0">
                <a:solidFill>
                  <a:schemeClr val="accent2"/>
                </a:solidFill>
                <a:hlinkClick r:id="rId5">
                  <a:extLst>
                    <a:ext uri="{A12FA001-AC4F-418D-AE19-62706E023703}">
                      <ahyp:hlinkClr xmlns:ahyp="http://schemas.microsoft.com/office/drawing/2018/hyperlinkcolor" val="tx"/>
                    </a:ext>
                  </a:extLst>
                </a:hlinkClick>
              </a:rPr>
              <a:t>EFH Descriptions and Maps Workplan</a:t>
            </a:r>
            <a:r>
              <a:rPr lang="en" sz="1200" dirty="0">
                <a:solidFill>
                  <a:schemeClr val="accent2"/>
                </a:solidFill>
              </a:rPr>
              <a:t> </a:t>
            </a:r>
            <a:r>
              <a:rPr lang="en" sz="1200" dirty="0">
                <a:solidFill>
                  <a:schemeClr val="dk1"/>
                </a:solidFill>
              </a:rPr>
              <a:t>(February 2026) and </a:t>
            </a:r>
            <a:r>
              <a:rPr lang="en" sz="1200" u="sng" dirty="0">
                <a:solidFill>
                  <a:schemeClr val="accent2"/>
                </a:solidFill>
                <a:hlinkClick r:id="rId6">
                  <a:extLst>
                    <a:ext uri="{A12FA001-AC4F-418D-AE19-62706E023703}">
                      <ahyp:hlinkClr xmlns:ahyp="http://schemas.microsoft.com/office/drawing/2018/hyperlinkcolor" val="tx"/>
                    </a:ext>
                  </a:extLst>
                </a:hlinkClick>
              </a:rPr>
              <a:t>2023 EFH Review Final Summary Report</a:t>
            </a:r>
            <a:r>
              <a:rPr lang="en" sz="1200" dirty="0">
                <a:solidFill>
                  <a:schemeClr val="accent2"/>
                </a:solidFill>
              </a:rPr>
              <a:t> </a:t>
            </a:r>
            <a:r>
              <a:rPr lang="en" sz="1200" dirty="0">
                <a:solidFill>
                  <a:schemeClr val="dk1"/>
                </a:solidFill>
              </a:rPr>
              <a:t>(chapter 2)</a:t>
            </a:r>
            <a:endParaRPr sz="1200" dirty="0"/>
          </a:p>
        </p:txBody>
      </p:sp>
      <p:sp>
        <p:nvSpPr>
          <p:cNvPr id="7" name="Google Shape;333;p49">
            <a:extLst>
              <a:ext uri="{FF2B5EF4-FFF2-40B4-BE49-F238E27FC236}">
                <a16:creationId xmlns:a16="http://schemas.microsoft.com/office/drawing/2014/main" id="{69A4459F-5B7D-6B0C-B0BA-217A6C8EB4D3}"/>
              </a:ext>
            </a:extLst>
          </p:cNvPr>
          <p:cNvSpPr txBox="1">
            <a:spLocks/>
          </p:cNvSpPr>
          <p:nvPr/>
        </p:nvSpPr>
        <p:spPr>
          <a:xfrm>
            <a:off x="492679" y="1770744"/>
            <a:ext cx="10719983" cy="4228938"/>
          </a:xfrm>
          <a:prstGeom prst="rect">
            <a:avLst/>
          </a:prstGeom>
        </p:spPr>
        <p:txBody>
          <a:bodyPr spcFirstLastPara="1" vert="horz" wrap="square" lIns="121900" tIns="121900" rIns="121900" bIns="121900" rtlCol="0" anchor="t" anchorCtr="0">
            <a:normAutofit fontScale="77500" lnSpcReduction="20000"/>
          </a:bodyPr>
          <a:lstStyle>
            <a:lvl1pPr marL="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2400" kern="1200">
                <a:solidFill>
                  <a:schemeClr val="tx2"/>
                </a:solidFill>
                <a:latin typeface="Arial" panose="020B0604020202020204" pitchFamily="34" charset="0"/>
                <a:ea typeface="Verdana" panose="020B0604030504040204" pitchFamily="34" charset="0"/>
                <a:cs typeface="Arial" panose="020B0604020202020204" pitchFamily="34" charset="0"/>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000" kern="1200">
                <a:solidFill>
                  <a:schemeClr val="tx2"/>
                </a:solidFill>
                <a:latin typeface="Arial" panose="020B0604020202020204" pitchFamily="34" charset="0"/>
                <a:ea typeface="Verdana" panose="020B0604030504040204" pitchFamily="34" charset="0"/>
                <a:cs typeface="Arial" panose="020B0604020202020204" pitchFamily="34" charset="0"/>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Arial" panose="020B0604020202020204" pitchFamily="34" charset="0"/>
                <a:ea typeface="Verdana" panose="020B0604030504040204" pitchFamily="34" charset="0"/>
                <a:cs typeface="Arial" panose="020B0604020202020204" pitchFamily="34" charset="0"/>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Arial" panose="020B0604020202020204" pitchFamily="34" charset="0"/>
                <a:ea typeface="Verdana" panose="020B0604030504040204" pitchFamily="34" charset="0"/>
                <a:cs typeface="Arial" panose="020B0604020202020204" pitchFamily="34" charset="0"/>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342900" indent="-342900">
              <a:spcBef>
                <a:spcPts val="1600"/>
              </a:spcBef>
              <a:buClr>
                <a:srgbClr val="3D3D3D"/>
              </a:buClr>
              <a:buSzPct val="100000"/>
              <a:buFont typeface="Wingdings" panose="05000000000000000000" pitchFamily="2" charset="2"/>
              <a:buChar char="§"/>
            </a:pPr>
            <a:r>
              <a:rPr lang="en-US" sz="2133" dirty="0">
                <a:solidFill>
                  <a:srgbClr val="3D3D3D"/>
                </a:solidFill>
              </a:rPr>
              <a:t>We map EFH in our region using Species Distribution Models (SDMs).</a:t>
            </a:r>
          </a:p>
          <a:p>
            <a:pPr marL="342900" indent="-342900">
              <a:spcBef>
                <a:spcPts val="1600"/>
              </a:spcBef>
              <a:buClr>
                <a:srgbClr val="3D3D3D"/>
              </a:buClr>
              <a:buSzPct val="100000"/>
              <a:buFont typeface="Wingdings" panose="05000000000000000000" pitchFamily="2" charset="2"/>
              <a:buChar char="§"/>
            </a:pPr>
            <a:r>
              <a:rPr lang="en-US" sz="2133" dirty="0">
                <a:solidFill>
                  <a:srgbClr val="3D3D3D"/>
                </a:solidFill>
              </a:rPr>
              <a:t>SDMs apply data to produce a map based on the relationship between species occurrences and environmental variables (e.g., temperature, depth, coral presence).</a:t>
            </a:r>
          </a:p>
          <a:p>
            <a:pPr marL="342900" indent="-342900">
              <a:spcBef>
                <a:spcPts val="1600"/>
              </a:spcBef>
              <a:buClr>
                <a:srgbClr val="3D3D3D"/>
              </a:buClr>
              <a:buSzPct val="100000"/>
              <a:buFont typeface="Wingdings" panose="05000000000000000000" pitchFamily="2" charset="2"/>
              <a:buChar char="§"/>
            </a:pPr>
            <a:r>
              <a:rPr lang="en-US" sz="2133" dirty="0">
                <a:solidFill>
                  <a:srgbClr val="3D3D3D"/>
                </a:solidFill>
              </a:rPr>
              <a:t>SDM EFH maps were introduced in the 2017 EFH Review and refined in each subsequent EFH review with updated methods and data to improve model skill. </a:t>
            </a:r>
          </a:p>
          <a:p>
            <a:pPr marL="342900" indent="-342900">
              <a:spcBef>
                <a:spcPts val="1600"/>
              </a:spcBef>
              <a:buClr>
                <a:srgbClr val="3D3D3D"/>
              </a:buClr>
              <a:buSzPct val="100000"/>
              <a:buFont typeface="Wingdings" panose="05000000000000000000" pitchFamily="2" charset="2"/>
              <a:buChar char="§"/>
            </a:pPr>
            <a:r>
              <a:rPr lang="en-US" sz="2133" dirty="0">
                <a:solidFill>
                  <a:srgbClr val="3D3D3D"/>
                </a:solidFill>
              </a:rPr>
              <a:t>EFH is the upper 95% of the                                                                                                                   spatial domain of occupied habitat.</a:t>
            </a:r>
          </a:p>
          <a:p>
            <a:pPr marL="342900" indent="-342900">
              <a:lnSpc>
                <a:spcPct val="120000"/>
              </a:lnSpc>
              <a:spcBef>
                <a:spcPts val="1600"/>
              </a:spcBef>
              <a:buClr>
                <a:srgbClr val="3D3D3D"/>
              </a:buClr>
              <a:buSzPct val="100000"/>
              <a:buFont typeface="Wingdings" panose="05000000000000000000" pitchFamily="2" charset="2"/>
              <a:buChar char="§"/>
            </a:pPr>
            <a:r>
              <a:rPr lang="en-US" sz="2133" dirty="0">
                <a:solidFill>
                  <a:srgbClr val="3D3D3D"/>
                </a:solidFill>
              </a:rPr>
              <a:t>Core EFH area is the upper 50%                                                                                                                                                                                                                                                                of the area of occupied habitat                                                                                                                                      (yellow and green areas) and is an                                                                                                            </a:t>
            </a:r>
            <a:r>
              <a:rPr lang="en-US" sz="2133" i="1" dirty="0">
                <a:solidFill>
                  <a:srgbClr val="3D3D3D"/>
                </a:solidFill>
              </a:rPr>
              <a:t>EFH fishing effects analysis input.</a:t>
            </a:r>
            <a:endParaRPr lang="en-US" dirty="0">
              <a:solidFill>
                <a:srgbClr val="3D3D3D"/>
              </a:solidFill>
            </a:endParaRPr>
          </a:p>
        </p:txBody>
      </p:sp>
    </p:spTree>
    <p:extLst>
      <p:ext uri="{BB962C8B-B14F-4D97-AF65-F5344CB8AC3E}">
        <p14:creationId xmlns:p14="http://schemas.microsoft.com/office/powerpoint/2010/main" val="9036324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50"/>
          <p:cNvSpPr txBox="1">
            <a:spLocks noGrp="1"/>
          </p:cNvSpPr>
          <p:nvPr>
            <p:ph type="title"/>
          </p:nvPr>
        </p:nvSpPr>
        <p:spPr>
          <a:xfrm>
            <a:off x="581192" y="1063400"/>
            <a:ext cx="11029616" cy="1013800"/>
          </a:xfrm>
          <a:prstGeom prst="rect">
            <a:avLst/>
          </a:prstGeom>
        </p:spPr>
        <p:txBody>
          <a:bodyPr spcFirstLastPara="1" vert="horz" wrap="square" lIns="121900" tIns="121900" rIns="121900" bIns="121900" rtlCol="0" anchor="t" anchorCtr="0">
            <a:normAutofit/>
          </a:bodyPr>
          <a:lstStyle/>
          <a:p>
            <a:r>
              <a:rPr lang="en" sz="3200" dirty="0"/>
              <a:t>EFH Descriptions and Maps Update</a:t>
            </a:r>
            <a:endParaRPr sz="3200" dirty="0"/>
          </a:p>
        </p:txBody>
      </p:sp>
      <p:sp>
        <p:nvSpPr>
          <p:cNvPr id="343" name="Google Shape;343;p50"/>
          <p:cNvSpPr txBox="1">
            <a:spLocks noGrp="1"/>
          </p:cNvSpPr>
          <p:nvPr>
            <p:ph idx="1"/>
          </p:nvPr>
        </p:nvSpPr>
        <p:spPr>
          <a:xfrm>
            <a:off x="616518" y="1832280"/>
            <a:ext cx="11029615" cy="3678303"/>
          </a:xfrm>
          <a:prstGeom prst="rect">
            <a:avLst/>
          </a:prstGeom>
        </p:spPr>
        <p:txBody>
          <a:bodyPr spcFirstLastPara="1" vert="horz" wrap="square" lIns="121900" tIns="121900" rIns="121900" bIns="121900" rtlCol="0" anchor="t" anchorCtr="0">
            <a:noAutofit/>
          </a:bodyPr>
          <a:lstStyle/>
          <a:p>
            <a:pPr marL="342900" indent="-342900">
              <a:spcBef>
                <a:spcPts val="1333"/>
              </a:spcBef>
              <a:buClr>
                <a:srgbClr val="3D3D3D"/>
              </a:buClr>
              <a:buSzPct val="105000"/>
              <a:buFont typeface="Wingdings" panose="05000000000000000000" pitchFamily="2" charset="2"/>
              <a:buChar char="§"/>
            </a:pPr>
            <a:r>
              <a:rPr lang="en" sz="2000" dirty="0">
                <a:solidFill>
                  <a:srgbClr val="3D3D3D"/>
                </a:solidFill>
              </a:rPr>
              <a:t>For the current EFH 5-year Review, we will apply the 2023 EFH Review SDM ensemble with new and revised species and environmental data to map EFH. </a:t>
            </a:r>
            <a:endParaRPr sz="2000" dirty="0">
              <a:solidFill>
                <a:srgbClr val="3D3D3D"/>
              </a:solidFill>
            </a:endParaRPr>
          </a:p>
          <a:p>
            <a:pPr marL="342900" indent="-342900">
              <a:spcBef>
                <a:spcPts val="1333"/>
              </a:spcBef>
              <a:buClr>
                <a:srgbClr val="3D3D3D"/>
              </a:buClr>
              <a:buSzPct val="105000"/>
              <a:buFont typeface="Wingdings" panose="05000000000000000000" pitchFamily="2" charset="2"/>
              <a:buChar char="§"/>
            </a:pPr>
            <a:r>
              <a:rPr lang="en" sz="2000" dirty="0">
                <a:solidFill>
                  <a:srgbClr val="3D3D3D"/>
                </a:solidFill>
              </a:rPr>
              <a:t>New EFH maps will be developed for the following: </a:t>
            </a:r>
          </a:p>
          <a:p>
            <a:pPr marL="972900" lvl="1" indent="-342900">
              <a:spcBef>
                <a:spcPts val="1333"/>
              </a:spcBef>
              <a:buClr>
                <a:srgbClr val="3D3D3D"/>
              </a:buClr>
              <a:buSzPct val="105000"/>
              <a:buFont typeface="Wingdings" panose="05000000000000000000" pitchFamily="2" charset="2"/>
              <a:buChar char="§"/>
            </a:pPr>
            <a:r>
              <a:rPr lang="en" sz="1800" dirty="0">
                <a:solidFill>
                  <a:srgbClr val="3D3D3D"/>
                </a:solidFill>
              </a:rPr>
              <a:t>A subset of groundfish species by life history stage in the BSAI and GOA FMPs: sablefish, pollock, Pacific cod, Pacific ocean perch, and arrowtooth flounder.</a:t>
            </a:r>
          </a:p>
          <a:p>
            <a:pPr marL="972900" lvl="1" indent="-342900">
              <a:spcBef>
                <a:spcPts val="1333"/>
              </a:spcBef>
              <a:buClr>
                <a:srgbClr val="3D3D3D"/>
              </a:buClr>
              <a:buSzPct val="105000"/>
              <a:buFont typeface="Wingdings" panose="05000000000000000000" pitchFamily="2" charset="2"/>
              <a:buChar char="§"/>
            </a:pPr>
            <a:r>
              <a:rPr lang="en" sz="1800" dirty="0">
                <a:solidFill>
                  <a:srgbClr val="3D3D3D"/>
                </a:solidFill>
              </a:rPr>
              <a:t>All five crab species in the Crab FMP, by sex and maturity stage, which was a research recommendation from the 2023 Review.</a:t>
            </a:r>
            <a:endParaRPr sz="1800" dirty="0">
              <a:solidFill>
                <a:srgbClr val="3D3D3D"/>
              </a:solidFill>
            </a:endParaRPr>
          </a:p>
          <a:p>
            <a:pPr marL="342900" indent="-342900">
              <a:spcBef>
                <a:spcPts val="1333"/>
              </a:spcBef>
              <a:buClr>
                <a:srgbClr val="3D3D3D"/>
              </a:buClr>
              <a:buSzPct val="105000"/>
              <a:buFont typeface="Wingdings" panose="05000000000000000000" pitchFamily="2" charset="2"/>
              <a:buChar char="§"/>
            </a:pPr>
            <a:r>
              <a:rPr lang="en" sz="2000" dirty="0">
                <a:solidFill>
                  <a:srgbClr val="3D3D3D"/>
                </a:solidFill>
              </a:rPr>
              <a:t>We will also develop new spatio-temporal SDMs to explore changes in EFH over time, as recommended by the SSC during the 2023 Review (e.g., Council’s Climate Workplan).</a:t>
            </a:r>
            <a:endParaRPr sz="2000" dirty="0">
              <a:solidFill>
                <a:srgbClr val="3D3D3D"/>
              </a:solidFill>
            </a:endParaRPr>
          </a:p>
          <a:p>
            <a:pPr marL="342900" indent="-342900">
              <a:lnSpc>
                <a:spcPct val="80000"/>
              </a:lnSpc>
              <a:spcBef>
                <a:spcPts val="1333"/>
              </a:spcBef>
              <a:buClr>
                <a:srgbClr val="000000"/>
              </a:buClr>
              <a:buSzPct val="105000"/>
              <a:buFont typeface="Wingdings" panose="05000000000000000000" pitchFamily="2" charset="2"/>
              <a:buChar char="§"/>
            </a:pPr>
            <a:endParaRPr sz="2267" i="1" dirty="0">
              <a:solidFill>
                <a:srgbClr val="3D3D3D"/>
              </a:solidFill>
            </a:endParaRPr>
          </a:p>
          <a:p>
            <a:pPr marL="342900" indent="-342900">
              <a:lnSpc>
                <a:spcPct val="95000"/>
              </a:lnSpc>
              <a:spcAft>
                <a:spcPts val="1600"/>
              </a:spcAft>
              <a:buSzPct val="105000"/>
              <a:buFont typeface="Wingdings" panose="05000000000000000000" pitchFamily="2" charset="2"/>
              <a:buChar char="§"/>
            </a:pPr>
            <a:endParaRPr sz="2267" dirty="0">
              <a:solidFill>
                <a:srgbClr val="3D3D3D"/>
              </a:solidFill>
            </a:endParaRPr>
          </a:p>
        </p:txBody>
      </p:sp>
      <p:sp>
        <p:nvSpPr>
          <p:cNvPr id="2" name="Slide Number Placeholder 1">
            <a:extLst>
              <a:ext uri="{FF2B5EF4-FFF2-40B4-BE49-F238E27FC236}">
                <a16:creationId xmlns:a16="http://schemas.microsoft.com/office/drawing/2014/main" id="{EA7BBFBD-FFAC-4FAC-E98D-07039FA81E57}"/>
              </a:ext>
            </a:extLst>
          </p:cNvPr>
          <p:cNvSpPr>
            <a:spLocks noGrp="1"/>
          </p:cNvSpPr>
          <p:nvPr>
            <p:ph type="sldNum" sz="quarter" idx="12"/>
          </p:nvPr>
        </p:nvSpPr>
        <p:spPr/>
        <p:txBody>
          <a:bodyPr/>
          <a:lstStyle/>
          <a:p>
            <a:fld id="{00000000-1234-1234-1234-123412341234}" type="slidenum">
              <a:rPr lang="en" smtClean="0"/>
              <a:pPr/>
              <a:t>39</a:t>
            </a:fld>
            <a:endParaRPr lang="en"/>
          </a:p>
        </p:txBody>
      </p:sp>
      <p:sp>
        <p:nvSpPr>
          <p:cNvPr id="344" name="Google Shape;344;p50"/>
          <p:cNvSpPr txBox="1"/>
          <p:nvPr/>
        </p:nvSpPr>
        <p:spPr>
          <a:xfrm>
            <a:off x="385100" y="6019267"/>
            <a:ext cx="4804000" cy="451302"/>
          </a:xfrm>
          <a:prstGeom prst="rect">
            <a:avLst/>
          </a:prstGeom>
          <a:noFill/>
          <a:ln w="19050" cap="flat" cmpd="sng">
            <a:solidFill>
              <a:srgbClr val="4590B8"/>
            </a:solidFill>
            <a:prstDash val="solid"/>
            <a:round/>
            <a:headEnd type="none" w="sm" len="sm"/>
            <a:tailEnd type="none" w="sm" len="sm"/>
          </a:ln>
        </p:spPr>
        <p:txBody>
          <a:bodyPr spcFirstLastPara="1" wrap="square" lIns="121900" tIns="121900" rIns="121900" bIns="121900" anchor="t" anchorCtr="0">
            <a:spAutoFit/>
          </a:bodyPr>
          <a:lstStyle/>
          <a:p>
            <a:pPr>
              <a:buClr>
                <a:srgbClr val="000000"/>
              </a:buClr>
              <a:buSzPts val="1400"/>
            </a:pPr>
            <a:r>
              <a:rPr lang="en" sz="1333" u="sng" dirty="0">
                <a:solidFill>
                  <a:schemeClr val="accent2"/>
                </a:solidFill>
                <a:hlinkClick r:id="rId3">
                  <a:extLst>
                    <a:ext uri="{A12FA001-AC4F-418D-AE19-62706E023703}">
                      <ahyp:hlinkClr xmlns:ahyp="http://schemas.microsoft.com/office/drawing/2018/hyperlinkcolor" val="tx"/>
                    </a:ext>
                  </a:extLst>
                </a:hlinkClick>
              </a:rPr>
              <a:t>EFH Descriptions and Maps Workplan</a:t>
            </a:r>
            <a:r>
              <a:rPr lang="en" sz="1333" dirty="0">
                <a:solidFill>
                  <a:schemeClr val="accent2"/>
                </a:solidFill>
              </a:rPr>
              <a:t> </a:t>
            </a:r>
            <a:r>
              <a:rPr lang="en" sz="1333" dirty="0">
                <a:solidFill>
                  <a:schemeClr val="dk1"/>
                </a:solidFill>
              </a:rPr>
              <a:t>(February 2026)</a:t>
            </a:r>
            <a:endParaRPr sz="1333"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51"/>
          <p:cNvSpPr txBox="1">
            <a:spLocks noGrp="1"/>
          </p:cNvSpPr>
          <p:nvPr>
            <p:ph type="title"/>
          </p:nvPr>
        </p:nvSpPr>
        <p:spPr>
          <a:xfrm>
            <a:off x="581192" y="999200"/>
            <a:ext cx="11029616" cy="1013800"/>
          </a:xfrm>
          <a:prstGeom prst="rect">
            <a:avLst/>
          </a:prstGeom>
        </p:spPr>
        <p:txBody>
          <a:bodyPr spcFirstLastPara="1" vert="horz" wrap="square" lIns="121900" tIns="121900" rIns="121900" bIns="121900" rtlCol="0" anchor="t" anchorCtr="0">
            <a:noAutofit/>
          </a:bodyPr>
          <a:lstStyle/>
          <a:p>
            <a:pPr>
              <a:buClr>
                <a:srgbClr val="000000"/>
              </a:buClr>
              <a:buSzPts val="990"/>
            </a:pPr>
            <a:r>
              <a:rPr lang="en" sz="3360" dirty="0"/>
              <a:t>EFH Fishing Effects</a:t>
            </a:r>
            <a:endParaRPr sz="3360" dirty="0"/>
          </a:p>
        </p:txBody>
      </p:sp>
      <p:sp>
        <p:nvSpPr>
          <p:cNvPr id="350" name="Google Shape;350;p51"/>
          <p:cNvSpPr txBox="1">
            <a:spLocks noGrp="1"/>
          </p:cNvSpPr>
          <p:nvPr>
            <p:ph idx="1"/>
          </p:nvPr>
        </p:nvSpPr>
        <p:spPr>
          <a:xfrm>
            <a:off x="581192" y="1964268"/>
            <a:ext cx="11029615" cy="3894532"/>
          </a:xfrm>
          <a:prstGeom prst="rect">
            <a:avLst/>
          </a:prstGeom>
        </p:spPr>
        <p:txBody>
          <a:bodyPr spcFirstLastPara="1" vert="horz" wrap="square" lIns="121900" tIns="121900" rIns="121900" bIns="121900" rtlCol="0" anchor="t" anchorCtr="0">
            <a:normAutofit fontScale="92500" lnSpcReduction="10000"/>
          </a:bodyPr>
          <a:lstStyle/>
          <a:p>
            <a:pPr marL="0" indent="0">
              <a:buClr>
                <a:srgbClr val="000000"/>
              </a:buClr>
              <a:buNone/>
            </a:pPr>
            <a:r>
              <a:rPr lang="en" sz="2000" dirty="0">
                <a:solidFill>
                  <a:srgbClr val="3D3D3D"/>
                </a:solidFill>
              </a:rPr>
              <a:t> EFH Component 2 - Fishing activities that may adversely affect EFH</a:t>
            </a:r>
            <a:endParaRPr sz="2000" dirty="0">
              <a:solidFill>
                <a:srgbClr val="3D3D3D"/>
              </a:solidFill>
            </a:endParaRPr>
          </a:p>
          <a:p>
            <a:pPr marL="203195" indent="0">
              <a:spcBef>
                <a:spcPts val="1600"/>
              </a:spcBef>
              <a:buClr>
                <a:srgbClr val="3D3D3D"/>
              </a:buClr>
              <a:buSzPts val="1200"/>
              <a:buNone/>
            </a:pPr>
            <a:r>
              <a:rPr lang="en" sz="2000" dirty="0">
                <a:solidFill>
                  <a:srgbClr val="3D3D3D"/>
                </a:solidFill>
              </a:rPr>
              <a:t>EFH regulations (50 CFR 600.815(a)(2)):</a:t>
            </a:r>
            <a:endParaRPr sz="2000" dirty="0">
              <a:solidFill>
                <a:srgbClr val="3D3D3D"/>
              </a:solidFill>
            </a:endParaRPr>
          </a:p>
          <a:p>
            <a:pPr marL="546095" indent="-342900">
              <a:spcBef>
                <a:spcPts val="1600"/>
              </a:spcBef>
              <a:buClr>
                <a:srgbClr val="3D3D3D"/>
              </a:buClr>
              <a:buSzPct val="105000"/>
              <a:buFont typeface="Wingdings" panose="05000000000000000000" pitchFamily="2" charset="2"/>
              <a:buChar char="§"/>
            </a:pPr>
            <a:r>
              <a:rPr lang="en" sz="1800" i="1" dirty="0">
                <a:solidFill>
                  <a:srgbClr val="3D3D3D"/>
                </a:solidFill>
              </a:rPr>
              <a:t>(i) Evaluation</a:t>
            </a:r>
            <a:r>
              <a:rPr lang="en" sz="1800" dirty="0">
                <a:solidFill>
                  <a:srgbClr val="3D3D3D"/>
                </a:solidFill>
              </a:rPr>
              <a:t>: Each FMP must contain an evaluation of the potential adverse effects of fishing on EFH designated under the FMP.</a:t>
            </a:r>
            <a:endParaRPr sz="1800" dirty="0">
              <a:solidFill>
                <a:srgbClr val="3D3D3D"/>
              </a:solidFill>
            </a:endParaRPr>
          </a:p>
          <a:p>
            <a:pPr marL="546095" indent="-342900">
              <a:spcBef>
                <a:spcPts val="1600"/>
              </a:spcBef>
              <a:buClr>
                <a:srgbClr val="3D3D3D"/>
              </a:buClr>
              <a:buSzPct val="105000"/>
              <a:buFont typeface="Wingdings" panose="05000000000000000000" pitchFamily="2" charset="2"/>
              <a:buChar char="§"/>
            </a:pPr>
            <a:r>
              <a:rPr lang="en" sz="1800" i="1" dirty="0">
                <a:solidFill>
                  <a:srgbClr val="3D3D3D"/>
                </a:solidFill>
              </a:rPr>
              <a:t>(ii) Minimizing adverse effects</a:t>
            </a:r>
            <a:r>
              <a:rPr lang="en" sz="1800" dirty="0">
                <a:solidFill>
                  <a:srgbClr val="3D3D3D"/>
                </a:solidFill>
              </a:rPr>
              <a:t>: Each FMP must minimize to the extent practicable adverse effects from fishing on EFH. Councils must act to prevent, mitigate, or minimize any adverse effects from fishing, to the extent practicable, if there is evidence that a fishing activity adversely affects EFH in a manner that is more than minimal and not temporary in nature, based on the evaluation.</a:t>
            </a:r>
            <a:endParaRPr sz="1800" dirty="0">
              <a:solidFill>
                <a:srgbClr val="3D3D3D"/>
              </a:solidFill>
            </a:endParaRPr>
          </a:p>
          <a:p>
            <a:pPr marL="546095" indent="-342900">
              <a:spcBef>
                <a:spcPts val="1333"/>
              </a:spcBef>
              <a:buClr>
                <a:srgbClr val="3D3D3D"/>
              </a:buClr>
              <a:buSzPct val="105000"/>
              <a:buFont typeface="Wingdings" panose="05000000000000000000" pitchFamily="2" charset="2"/>
              <a:buChar char="§"/>
            </a:pPr>
            <a:r>
              <a:rPr lang="en" sz="1800" dirty="0">
                <a:solidFill>
                  <a:srgbClr val="3D3D3D"/>
                </a:solidFill>
              </a:rPr>
              <a:t>The Council has taken several actions to minimize potential adverse impacts to EFH from fishing activities (EFH conservation measures, </a:t>
            </a:r>
            <a:r>
              <a:rPr lang="en" sz="1800" u="sng" dirty="0">
                <a:solidFill>
                  <a:schemeClr val="accent2"/>
                </a:solidFill>
                <a:hlinkClick r:id="rId3">
                  <a:extLst>
                    <a:ext uri="{A12FA001-AC4F-418D-AE19-62706E023703}">
                      <ahyp:hlinkClr xmlns:ahyp="http://schemas.microsoft.com/office/drawing/2018/hyperlinkcolor" val="tx"/>
                    </a:ext>
                  </a:extLst>
                </a:hlinkClick>
              </a:rPr>
              <a:t>sections 7.1 and 9.3</a:t>
            </a:r>
            <a:r>
              <a:rPr lang="en" sz="1800" dirty="0">
                <a:solidFill>
                  <a:srgbClr val="3D3D3D"/>
                </a:solidFill>
              </a:rPr>
              <a:t>).</a:t>
            </a:r>
            <a:endParaRPr sz="1800" dirty="0">
              <a:solidFill>
                <a:srgbClr val="3D3D3D"/>
              </a:solidFill>
            </a:endParaRPr>
          </a:p>
        </p:txBody>
      </p:sp>
      <p:sp>
        <p:nvSpPr>
          <p:cNvPr id="2" name="Slide Number Placeholder 1">
            <a:extLst>
              <a:ext uri="{FF2B5EF4-FFF2-40B4-BE49-F238E27FC236}">
                <a16:creationId xmlns:a16="http://schemas.microsoft.com/office/drawing/2014/main" id="{0A06B836-7A93-5338-C437-11DEFA464F11}"/>
              </a:ext>
            </a:extLst>
          </p:cNvPr>
          <p:cNvSpPr>
            <a:spLocks noGrp="1"/>
          </p:cNvSpPr>
          <p:nvPr>
            <p:ph type="sldNum" sz="quarter" idx="12"/>
          </p:nvPr>
        </p:nvSpPr>
        <p:spPr/>
        <p:txBody>
          <a:bodyPr/>
          <a:lstStyle/>
          <a:p>
            <a:fld id="{00000000-1234-1234-1234-123412341234}" type="slidenum">
              <a:rPr lang="en" smtClean="0"/>
              <a:pPr/>
              <a:t>40</a:t>
            </a:fld>
            <a:endParaRPr lang="en"/>
          </a:p>
        </p:txBody>
      </p:sp>
      <p:sp>
        <p:nvSpPr>
          <p:cNvPr id="351" name="Google Shape;351;p51"/>
          <p:cNvSpPr txBox="1"/>
          <p:nvPr/>
        </p:nvSpPr>
        <p:spPr>
          <a:xfrm>
            <a:off x="385100" y="6019267"/>
            <a:ext cx="7840800" cy="656421"/>
          </a:xfrm>
          <a:prstGeom prst="rect">
            <a:avLst/>
          </a:prstGeom>
          <a:noFill/>
          <a:ln w="19050" cap="flat" cmpd="sng">
            <a:solidFill>
              <a:srgbClr val="4590B8"/>
            </a:solidFill>
            <a:prstDash val="solid"/>
            <a:round/>
            <a:headEnd type="none" w="sm" len="sm"/>
            <a:tailEnd type="none" w="sm" len="sm"/>
          </a:ln>
        </p:spPr>
        <p:txBody>
          <a:bodyPr spcFirstLastPara="1" wrap="square" lIns="121900" tIns="121900" rIns="121900" bIns="121900" anchor="t" anchorCtr="0">
            <a:spAutoFit/>
          </a:bodyPr>
          <a:lstStyle/>
          <a:p>
            <a:pPr>
              <a:buClr>
                <a:srgbClr val="000000"/>
              </a:buClr>
              <a:buSzPts val="1400"/>
            </a:pPr>
            <a:r>
              <a:rPr lang="en" sz="1333" u="sng" dirty="0">
                <a:solidFill>
                  <a:schemeClr val="accent2"/>
                </a:solidFill>
                <a:hlinkClick r:id="rId3">
                  <a:extLst>
                    <a:ext uri="{A12FA001-AC4F-418D-AE19-62706E023703}">
                      <ahyp:hlinkClr xmlns:ahyp="http://schemas.microsoft.com/office/drawing/2018/hyperlinkcolor" val="tx"/>
                    </a:ext>
                  </a:extLst>
                </a:hlinkClick>
              </a:rPr>
              <a:t>2023 EFH Review Final Summary Report</a:t>
            </a:r>
            <a:r>
              <a:rPr lang="en" sz="1333" dirty="0">
                <a:solidFill>
                  <a:schemeClr val="accent2"/>
                </a:solidFill>
              </a:rPr>
              <a:t> </a:t>
            </a:r>
            <a:r>
              <a:rPr lang="en" sz="1333" dirty="0">
                <a:solidFill>
                  <a:schemeClr val="dk1"/>
                </a:solidFill>
              </a:rPr>
              <a:t>(chapter 3, chapter 7 section 7.1, chapter 9 section 9.3) and </a:t>
            </a:r>
            <a:r>
              <a:rPr lang="en" sz="1333" dirty="0">
                <a:solidFill>
                  <a:schemeClr val="accent2"/>
                </a:solidFill>
                <a:hlinkClick r:id="rId4">
                  <a:extLst>
                    <a:ext uri="{A12FA001-AC4F-418D-AE19-62706E023703}">
                      <ahyp:hlinkClr xmlns:ahyp="http://schemas.microsoft.com/office/drawing/2018/hyperlinkcolor" val="tx"/>
                    </a:ext>
                  </a:extLst>
                </a:hlinkClick>
              </a:rPr>
              <a:t>North Pacific Conservation Area Summaries</a:t>
            </a:r>
            <a:endParaRPr sz="1333"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52"/>
          <p:cNvSpPr txBox="1">
            <a:spLocks noGrp="1"/>
          </p:cNvSpPr>
          <p:nvPr>
            <p:ph type="title"/>
          </p:nvPr>
        </p:nvSpPr>
        <p:spPr>
          <a:xfrm>
            <a:off x="592078" y="1019952"/>
            <a:ext cx="11029616" cy="1013800"/>
          </a:xfrm>
          <a:prstGeom prst="rect">
            <a:avLst/>
          </a:prstGeom>
        </p:spPr>
        <p:txBody>
          <a:bodyPr spcFirstLastPara="1" vert="horz" wrap="square" lIns="121900" tIns="121900" rIns="121900" bIns="121900" rtlCol="0" anchor="t" anchorCtr="0">
            <a:normAutofit/>
          </a:bodyPr>
          <a:lstStyle/>
          <a:p>
            <a:pPr>
              <a:buClr>
                <a:srgbClr val="000000"/>
              </a:buClr>
              <a:buSzPct val="100000"/>
            </a:pPr>
            <a:r>
              <a:rPr lang="en" sz="3200" dirty="0"/>
              <a:t>EFH Fishing Effects Evaluation Workflow</a:t>
            </a:r>
            <a:endParaRPr sz="3200" dirty="0"/>
          </a:p>
        </p:txBody>
      </p:sp>
      <p:sp>
        <p:nvSpPr>
          <p:cNvPr id="357" name="Google Shape;357;p52"/>
          <p:cNvSpPr txBox="1">
            <a:spLocks noGrp="1"/>
          </p:cNvSpPr>
          <p:nvPr>
            <p:ph idx="1"/>
          </p:nvPr>
        </p:nvSpPr>
        <p:spPr>
          <a:xfrm>
            <a:off x="496712" y="1751681"/>
            <a:ext cx="8565695" cy="4204456"/>
          </a:xfrm>
          <a:prstGeom prst="rect">
            <a:avLst/>
          </a:prstGeom>
        </p:spPr>
        <p:txBody>
          <a:bodyPr spcFirstLastPara="1" vert="horz" wrap="square" lIns="121900" tIns="121900" rIns="121900" bIns="121900" rtlCol="0" anchor="t" anchorCtr="0">
            <a:noAutofit/>
          </a:bodyPr>
          <a:lstStyle/>
          <a:p>
            <a:pPr marL="0" indent="0">
              <a:lnSpc>
                <a:spcPct val="115000"/>
              </a:lnSpc>
              <a:spcBef>
                <a:spcPts val="1333"/>
              </a:spcBef>
              <a:spcAft>
                <a:spcPts val="0"/>
              </a:spcAft>
              <a:buClr>
                <a:srgbClr val="000000"/>
              </a:buClr>
              <a:buSzPts val="1656"/>
              <a:buNone/>
            </a:pPr>
            <a:r>
              <a:rPr lang="en" sz="1800" dirty="0">
                <a:solidFill>
                  <a:srgbClr val="3D3D3D"/>
                </a:solidFill>
              </a:rPr>
              <a:t>EFH Fishing Effects (FE) evaluation is a multi-step process:</a:t>
            </a:r>
            <a:endParaRPr sz="1800" dirty="0">
              <a:solidFill>
                <a:srgbClr val="3D3D3D"/>
              </a:solidFill>
            </a:endParaRPr>
          </a:p>
          <a:p>
            <a:pPr indent="-448722">
              <a:lnSpc>
                <a:spcPct val="115000"/>
              </a:lnSpc>
              <a:spcBef>
                <a:spcPts val="800"/>
              </a:spcBef>
              <a:spcAft>
                <a:spcPts val="0"/>
              </a:spcAft>
              <a:buClr>
                <a:srgbClr val="3D3D3D"/>
              </a:buClr>
              <a:buSzPts val="1700"/>
              <a:buAutoNum type="arabicPeriod"/>
            </a:pPr>
            <a:r>
              <a:rPr lang="en" sz="1800" dirty="0">
                <a:solidFill>
                  <a:srgbClr val="3D3D3D"/>
                </a:solidFill>
              </a:rPr>
              <a:t>Review and update inputs to FE model.</a:t>
            </a:r>
            <a:endParaRPr sz="1800" dirty="0">
              <a:solidFill>
                <a:srgbClr val="3D3D3D"/>
              </a:solidFill>
            </a:endParaRPr>
          </a:p>
          <a:p>
            <a:pPr lvl="1" indent="-448722">
              <a:lnSpc>
                <a:spcPct val="115000"/>
              </a:lnSpc>
              <a:spcBef>
                <a:spcPts val="800"/>
              </a:spcBef>
              <a:spcAft>
                <a:spcPts val="0"/>
              </a:spcAft>
              <a:buClr>
                <a:srgbClr val="3D3D3D"/>
              </a:buClr>
              <a:buSzPts val="1700"/>
              <a:buAutoNum type="alphaLcPeriod"/>
            </a:pPr>
            <a:r>
              <a:rPr lang="en" sz="1800" dirty="0">
                <a:solidFill>
                  <a:srgbClr val="3D3D3D"/>
                </a:solidFill>
              </a:rPr>
              <a:t>WE ARE HERE</a:t>
            </a:r>
            <a:endParaRPr sz="1800" dirty="0">
              <a:solidFill>
                <a:srgbClr val="3D3D3D"/>
              </a:solidFill>
            </a:endParaRPr>
          </a:p>
          <a:p>
            <a:pPr indent="-448722">
              <a:lnSpc>
                <a:spcPct val="115000"/>
              </a:lnSpc>
              <a:spcBef>
                <a:spcPts val="800"/>
              </a:spcBef>
              <a:spcAft>
                <a:spcPts val="0"/>
              </a:spcAft>
              <a:buClr>
                <a:srgbClr val="3D3D3D"/>
              </a:buClr>
              <a:buSzPts val="1700"/>
              <a:buAutoNum type="arabicPeriod"/>
            </a:pPr>
            <a:r>
              <a:rPr lang="en" sz="1800" dirty="0">
                <a:solidFill>
                  <a:srgbClr val="3D3D3D"/>
                </a:solidFill>
              </a:rPr>
              <a:t>FAST Lab runs the FE model.</a:t>
            </a:r>
            <a:endParaRPr sz="1800" dirty="0">
              <a:solidFill>
                <a:srgbClr val="3D3D3D"/>
              </a:solidFill>
            </a:endParaRPr>
          </a:p>
          <a:p>
            <a:pPr indent="-448722">
              <a:lnSpc>
                <a:spcPct val="115000"/>
              </a:lnSpc>
              <a:spcBef>
                <a:spcPts val="800"/>
              </a:spcBef>
              <a:spcAft>
                <a:spcPts val="0"/>
              </a:spcAft>
              <a:buClr>
                <a:srgbClr val="3D3D3D"/>
              </a:buClr>
              <a:buSzPts val="1700"/>
              <a:buAutoNum type="arabicPeriod"/>
            </a:pPr>
            <a:r>
              <a:rPr lang="en" sz="1800" dirty="0">
                <a:solidFill>
                  <a:srgbClr val="3D3D3D"/>
                </a:solidFill>
              </a:rPr>
              <a:t>Overlay FE model results with the updated EFH maps.</a:t>
            </a:r>
            <a:endParaRPr sz="1800" dirty="0">
              <a:solidFill>
                <a:srgbClr val="3D3D3D"/>
              </a:solidFill>
            </a:endParaRPr>
          </a:p>
          <a:p>
            <a:pPr indent="-448722">
              <a:lnSpc>
                <a:spcPct val="115000"/>
              </a:lnSpc>
              <a:spcBef>
                <a:spcPts val="800"/>
              </a:spcBef>
              <a:spcAft>
                <a:spcPts val="0"/>
              </a:spcAft>
              <a:buClr>
                <a:srgbClr val="3D3D3D"/>
              </a:buClr>
              <a:buSzPts val="1700"/>
              <a:buAutoNum type="arabicPeriod"/>
            </a:pPr>
            <a:r>
              <a:rPr lang="en" sz="1800" dirty="0">
                <a:solidFill>
                  <a:srgbClr val="3D3D3D"/>
                </a:solidFill>
              </a:rPr>
              <a:t>Stock assessment authors conduct their evaluation process.</a:t>
            </a:r>
            <a:endParaRPr sz="1800" dirty="0">
              <a:solidFill>
                <a:srgbClr val="3D3D3D"/>
              </a:solidFill>
            </a:endParaRPr>
          </a:p>
          <a:p>
            <a:pPr lvl="1" indent="-448722">
              <a:lnSpc>
                <a:spcPct val="115000"/>
              </a:lnSpc>
              <a:spcBef>
                <a:spcPts val="800"/>
              </a:spcBef>
              <a:spcAft>
                <a:spcPts val="0"/>
              </a:spcAft>
              <a:buClr>
                <a:srgbClr val="3D3D3D"/>
              </a:buClr>
              <a:buSzPts val="1700"/>
              <a:buAutoNum type="alphaLcPeriod"/>
            </a:pPr>
            <a:r>
              <a:rPr lang="en" sz="1800" dirty="0">
                <a:solidFill>
                  <a:srgbClr val="3D3D3D"/>
                </a:solidFill>
              </a:rPr>
              <a:t>Effects determinations by species.</a:t>
            </a:r>
            <a:endParaRPr sz="1800" dirty="0">
              <a:solidFill>
                <a:srgbClr val="3D3D3D"/>
              </a:solidFill>
            </a:endParaRPr>
          </a:p>
          <a:p>
            <a:pPr indent="-448722">
              <a:lnSpc>
                <a:spcPct val="115000"/>
              </a:lnSpc>
              <a:spcBef>
                <a:spcPts val="800"/>
              </a:spcBef>
              <a:spcAft>
                <a:spcPts val="0"/>
              </a:spcAft>
              <a:buClr>
                <a:srgbClr val="3D3D3D"/>
              </a:buClr>
              <a:buSzPts val="1700"/>
              <a:buAutoNum type="arabicPeriod"/>
            </a:pPr>
            <a:r>
              <a:rPr lang="en" sz="1800" dirty="0">
                <a:solidFill>
                  <a:srgbClr val="3D3D3D"/>
                </a:solidFill>
              </a:rPr>
              <a:t>Report findings and conclusions to Council bodies.</a:t>
            </a:r>
            <a:endParaRPr sz="1800" dirty="0">
              <a:solidFill>
                <a:srgbClr val="3D3D3D"/>
              </a:solidFill>
            </a:endParaRPr>
          </a:p>
          <a:p>
            <a:pPr lvl="1" indent="-448722">
              <a:lnSpc>
                <a:spcPct val="115000"/>
              </a:lnSpc>
              <a:spcBef>
                <a:spcPts val="800"/>
              </a:spcBef>
              <a:spcAft>
                <a:spcPts val="0"/>
              </a:spcAft>
              <a:buClr>
                <a:srgbClr val="3D3D3D"/>
              </a:buClr>
              <a:buSzPts val="1700"/>
              <a:buAutoNum type="alphaLcPeriod"/>
            </a:pPr>
            <a:r>
              <a:rPr lang="en" sz="1800" dirty="0">
                <a:solidFill>
                  <a:srgbClr val="3D3D3D"/>
                </a:solidFill>
              </a:rPr>
              <a:t>Opportunity to recommend species for possible mitigation measures as related to FE evaluation results.</a:t>
            </a:r>
            <a:endParaRPr sz="1800" dirty="0">
              <a:solidFill>
                <a:srgbClr val="3D3D3D"/>
              </a:solidFill>
            </a:endParaRPr>
          </a:p>
        </p:txBody>
      </p:sp>
      <p:sp>
        <p:nvSpPr>
          <p:cNvPr id="2" name="Slide Number Placeholder 1">
            <a:extLst>
              <a:ext uri="{FF2B5EF4-FFF2-40B4-BE49-F238E27FC236}">
                <a16:creationId xmlns:a16="http://schemas.microsoft.com/office/drawing/2014/main" id="{9CBE2CD0-F70A-516C-621B-D984599C6CB7}"/>
              </a:ext>
            </a:extLst>
          </p:cNvPr>
          <p:cNvSpPr>
            <a:spLocks noGrp="1"/>
          </p:cNvSpPr>
          <p:nvPr>
            <p:ph type="sldNum" sz="quarter" idx="12"/>
          </p:nvPr>
        </p:nvSpPr>
        <p:spPr/>
        <p:txBody>
          <a:bodyPr/>
          <a:lstStyle/>
          <a:p>
            <a:fld id="{00000000-1234-1234-1234-123412341234}" type="slidenum">
              <a:rPr lang="en" smtClean="0"/>
              <a:pPr/>
              <a:t>41</a:t>
            </a:fld>
            <a:endParaRPr lang="en"/>
          </a:p>
        </p:txBody>
      </p:sp>
      <p:sp>
        <p:nvSpPr>
          <p:cNvPr id="358" name="Google Shape;358;p52"/>
          <p:cNvSpPr/>
          <p:nvPr/>
        </p:nvSpPr>
        <p:spPr>
          <a:xfrm>
            <a:off x="9169200" y="0"/>
            <a:ext cx="3043200" cy="6858000"/>
          </a:xfrm>
          <a:prstGeom prst="rect">
            <a:avLst/>
          </a:prstGeom>
          <a:solidFill>
            <a:schemeClr val="accent1"/>
          </a:solidFill>
          <a:ln w="7150" cap="flat" cmpd="sng">
            <a:solidFill>
              <a:schemeClr val="dk2"/>
            </a:solidFill>
            <a:prstDash val="solid"/>
            <a:round/>
            <a:headEnd type="none" w="sm" len="sm"/>
            <a:tailEnd type="none" w="sm" len="sm"/>
          </a:ln>
        </p:spPr>
        <p:txBody>
          <a:bodyPr spcFirstLastPara="1" wrap="square" lIns="91433" tIns="91433" rIns="91433" bIns="91433" anchor="ctr" anchorCtr="0">
            <a:noAutofit/>
          </a:bodyPr>
          <a:lstStyle/>
          <a:p>
            <a:pPr algn="ctr">
              <a:buClr>
                <a:srgbClr val="000000"/>
              </a:buClr>
              <a:buSzPts val="1050"/>
            </a:pPr>
            <a:endParaRPr sz="1400">
              <a:solidFill>
                <a:srgbClr val="000000"/>
              </a:solidFill>
              <a:latin typeface="Arial"/>
              <a:ea typeface="Arial"/>
              <a:cs typeface="Arial"/>
              <a:sym typeface="Arial"/>
            </a:endParaRPr>
          </a:p>
        </p:txBody>
      </p:sp>
      <p:sp>
        <p:nvSpPr>
          <p:cNvPr id="359" name="Google Shape;359;p52"/>
          <p:cNvSpPr/>
          <p:nvPr/>
        </p:nvSpPr>
        <p:spPr>
          <a:xfrm>
            <a:off x="9495789" y="231525"/>
            <a:ext cx="2377600" cy="1102000"/>
          </a:xfrm>
          <a:prstGeom prst="roundRect">
            <a:avLst>
              <a:gd name="adj" fmla="val 16667"/>
            </a:avLst>
          </a:prstGeom>
          <a:solidFill>
            <a:srgbClr val="FFFFFF"/>
          </a:solidFill>
          <a:ln w="21425" cap="flat" cmpd="sng">
            <a:solidFill>
              <a:srgbClr val="FF6600"/>
            </a:solidFill>
            <a:prstDash val="solid"/>
            <a:miter lim="800000"/>
            <a:headEnd type="none" w="sm" len="sm"/>
            <a:tailEnd type="none" w="sm" len="sm"/>
          </a:ln>
        </p:spPr>
        <p:txBody>
          <a:bodyPr spcFirstLastPara="1" wrap="square" lIns="91433" tIns="45700" rIns="91433" bIns="45700" anchor="ctr" anchorCtr="0">
            <a:noAutofit/>
          </a:bodyPr>
          <a:lstStyle/>
          <a:p>
            <a:pPr marL="457189" indent="-457189">
              <a:buClr>
                <a:srgbClr val="000000"/>
              </a:buClr>
              <a:buSzPts val="900"/>
            </a:pPr>
            <a:r>
              <a:rPr lang="en" sz="1200" b="1">
                <a:solidFill>
                  <a:srgbClr val="000000"/>
                </a:solidFill>
                <a:latin typeface="Calibri"/>
                <a:ea typeface="Calibri"/>
                <a:cs typeface="Calibri"/>
                <a:sym typeface="Calibri"/>
              </a:rPr>
              <a:t>Step 1:</a:t>
            </a:r>
            <a:r>
              <a:rPr lang="en" sz="1200">
                <a:solidFill>
                  <a:srgbClr val="000000"/>
                </a:solidFill>
                <a:latin typeface="Calibri"/>
                <a:ea typeface="Calibri"/>
                <a:cs typeface="Calibri"/>
                <a:sym typeface="Calibri"/>
              </a:rPr>
              <a:t> Review and update FE model inputs with new data and information</a:t>
            </a:r>
            <a:endParaRPr sz="1400">
              <a:solidFill>
                <a:srgbClr val="000000"/>
              </a:solidFill>
              <a:latin typeface="Arial"/>
              <a:ea typeface="Arial"/>
              <a:cs typeface="Arial"/>
              <a:sym typeface="Arial"/>
            </a:endParaRPr>
          </a:p>
        </p:txBody>
      </p:sp>
      <p:sp>
        <p:nvSpPr>
          <p:cNvPr id="360" name="Google Shape;360;p52"/>
          <p:cNvSpPr/>
          <p:nvPr/>
        </p:nvSpPr>
        <p:spPr>
          <a:xfrm>
            <a:off x="9495789" y="1604591"/>
            <a:ext cx="2377600" cy="634400"/>
          </a:xfrm>
          <a:prstGeom prst="roundRect">
            <a:avLst>
              <a:gd name="adj" fmla="val 16667"/>
            </a:avLst>
          </a:prstGeom>
          <a:solidFill>
            <a:srgbClr val="FFFFFF"/>
          </a:solidFill>
          <a:ln w="21425" cap="flat" cmpd="sng">
            <a:solidFill>
              <a:srgbClr val="4472C4"/>
            </a:solidFill>
            <a:prstDash val="solid"/>
            <a:miter lim="800000"/>
            <a:headEnd type="none" w="sm" len="sm"/>
            <a:tailEnd type="none" w="sm" len="sm"/>
          </a:ln>
        </p:spPr>
        <p:txBody>
          <a:bodyPr spcFirstLastPara="1" wrap="square" lIns="91433" tIns="45700" rIns="91433" bIns="45700" anchor="ctr" anchorCtr="0">
            <a:noAutofit/>
          </a:bodyPr>
          <a:lstStyle/>
          <a:p>
            <a:pPr>
              <a:buClr>
                <a:srgbClr val="000000"/>
              </a:buClr>
              <a:buSzPts val="900"/>
            </a:pPr>
            <a:r>
              <a:rPr lang="en" sz="1200" b="1">
                <a:solidFill>
                  <a:srgbClr val="000000"/>
                </a:solidFill>
                <a:latin typeface="Calibri"/>
                <a:ea typeface="Calibri"/>
                <a:cs typeface="Calibri"/>
                <a:sym typeface="Calibri"/>
              </a:rPr>
              <a:t>Step 2: </a:t>
            </a:r>
            <a:r>
              <a:rPr lang="en" sz="1200">
                <a:solidFill>
                  <a:srgbClr val="000000"/>
                </a:solidFill>
                <a:latin typeface="Calibri"/>
                <a:ea typeface="Calibri"/>
                <a:cs typeface="Calibri"/>
                <a:sym typeface="Calibri"/>
              </a:rPr>
              <a:t>Run the FE model</a:t>
            </a:r>
            <a:endParaRPr sz="1400">
              <a:solidFill>
                <a:srgbClr val="000000"/>
              </a:solidFill>
              <a:latin typeface="Arial"/>
              <a:ea typeface="Arial"/>
              <a:cs typeface="Arial"/>
              <a:sym typeface="Arial"/>
            </a:endParaRPr>
          </a:p>
        </p:txBody>
      </p:sp>
      <p:sp>
        <p:nvSpPr>
          <p:cNvPr id="361" name="Google Shape;361;p52"/>
          <p:cNvSpPr/>
          <p:nvPr/>
        </p:nvSpPr>
        <p:spPr>
          <a:xfrm>
            <a:off x="9495789" y="2514597"/>
            <a:ext cx="2377600" cy="1283600"/>
          </a:xfrm>
          <a:prstGeom prst="roundRect">
            <a:avLst>
              <a:gd name="adj" fmla="val 16667"/>
            </a:avLst>
          </a:prstGeom>
          <a:solidFill>
            <a:srgbClr val="FFFFFF"/>
          </a:solidFill>
          <a:ln w="21425" cap="flat" cmpd="sng">
            <a:solidFill>
              <a:srgbClr val="4472C4"/>
            </a:solidFill>
            <a:prstDash val="solid"/>
            <a:miter lim="800000"/>
            <a:headEnd type="none" w="sm" len="sm"/>
            <a:tailEnd type="none" w="sm" len="sm"/>
          </a:ln>
        </p:spPr>
        <p:txBody>
          <a:bodyPr spcFirstLastPara="1" wrap="square" lIns="91433" tIns="45700" rIns="91433" bIns="45700" anchor="ctr" anchorCtr="0">
            <a:noAutofit/>
          </a:bodyPr>
          <a:lstStyle/>
          <a:p>
            <a:pPr marL="457189" indent="-457189">
              <a:buClr>
                <a:srgbClr val="000000"/>
              </a:buClr>
              <a:buSzPts val="900"/>
            </a:pPr>
            <a:r>
              <a:rPr lang="en" sz="1200" b="1">
                <a:solidFill>
                  <a:srgbClr val="000000"/>
                </a:solidFill>
                <a:latin typeface="Calibri"/>
                <a:ea typeface="Calibri"/>
                <a:cs typeface="Calibri"/>
                <a:sym typeface="Calibri"/>
              </a:rPr>
              <a:t>Step 3: </a:t>
            </a:r>
            <a:r>
              <a:rPr lang="en" sz="1200">
                <a:solidFill>
                  <a:srgbClr val="000000"/>
                </a:solidFill>
                <a:latin typeface="Calibri"/>
                <a:ea typeface="Calibri"/>
                <a:cs typeface="Calibri"/>
                <a:sym typeface="Calibri"/>
              </a:rPr>
              <a:t>Overlay FE model results with updated EFH Maps (SDM CEAs) and calculate estimates of habitat disturbance for each area</a:t>
            </a:r>
            <a:endParaRPr sz="1400">
              <a:solidFill>
                <a:srgbClr val="000000"/>
              </a:solidFill>
              <a:latin typeface="Arial"/>
              <a:ea typeface="Arial"/>
              <a:cs typeface="Arial"/>
              <a:sym typeface="Arial"/>
            </a:endParaRPr>
          </a:p>
        </p:txBody>
      </p:sp>
      <p:sp>
        <p:nvSpPr>
          <p:cNvPr id="362" name="Google Shape;362;p52"/>
          <p:cNvSpPr/>
          <p:nvPr/>
        </p:nvSpPr>
        <p:spPr>
          <a:xfrm>
            <a:off x="9495789" y="4063508"/>
            <a:ext cx="2377600" cy="1270400"/>
          </a:xfrm>
          <a:prstGeom prst="roundRect">
            <a:avLst>
              <a:gd name="adj" fmla="val 16667"/>
            </a:avLst>
          </a:prstGeom>
          <a:solidFill>
            <a:srgbClr val="FFFFFF"/>
          </a:solidFill>
          <a:ln w="21425" cap="flat" cmpd="sng">
            <a:solidFill>
              <a:srgbClr val="4472C4"/>
            </a:solidFill>
            <a:prstDash val="solid"/>
            <a:miter lim="800000"/>
            <a:headEnd type="none" w="sm" len="sm"/>
            <a:tailEnd type="none" w="sm" len="sm"/>
          </a:ln>
        </p:spPr>
        <p:txBody>
          <a:bodyPr spcFirstLastPara="1" wrap="square" lIns="91433" tIns="45700" rIns="91433" bIns="45700" anchor="ctr" anchorCtr="0">
            <a:noAutofit/>
          </a:bodyPr>
          <a:lstStyle/>
          <a:p>
            <a:pPr marL="398454" indent="-398454">
              <a:buClr>
                <a:srgbClr val="000000"/>
              </a:buClr>
              <a:buSzPts val="900"/>
            </a:pPr>
            <a:r>
              <a:rPr lang="en" sz="1200" b="1">
                <a:solidFill>
                  <a:srgbClr val="000000"/>
                </a:solidFill>
                <a:latin typeface="Calibri"/>
                <a:ea typeface="Calibri"/>
                <a:cs typeface="Calibri"/>
                <a:sym typeface="Calibri"/>
              </a:rPr>
              <a:t>Step 4: </a:t>
            </a:r>
            <a:r>
              <a:rPr lang="en" sz="1200">
                <a:solidFill>
                  <a:srgbClr val="000000"/>
                </a:solidFill>
                <a:latin typeface="Calibri"/>
                <a:ea typeface="Calibri"/>
                <a:cs typeface="Calibri"/>
                <a:sym typeface="Calibri"/>
              </a:rPr>
              <a:t>Provide stock assessment authors with</a:t>
            </a:r>
            <a:r>
              <a:rPr lang="en" sz="1200">
                <a:latin typeface="Calibri"/>
                <a:ea typeface="Calibri"/>
                <a:cs typeface="Calibri"/>
                <a:sym typeface="Calibri"/>
              </a:rPr>
              <a:t> </a:t>
            </a:r>
            <a:r>
              <a:rPr lang="en" sz="1200">
                <a:solidFill>
                  <a:srgbClr val="000000"/>
                </a:solidFill>
                <a:latin typeface="Calibri"/>
                <a:ea typeface="Calibri"/>
                <a:cs typeface="Calibri"/>
                <a:sym typeface="Calibri"/>
              </a:rPr>
              <a:t>species results and launch their evaluation of adverse effects to EFH</a:t>
            </a:r>
            <a:r>
              <a:rPr lang="en" sz="1200">
                <a:latin typeface="Calibri"/>
                <a:ea typeface="Calibri"/>
                <a:cs typeface="Calibri"/>
                <a:sym typeface="Calibri"/>
              </a:rPr>
              <a:t> at the species population level </a:t>
            </a:r>
            <a:endParaRPr sz="1400">
              <a:solidFill>
                <a:srgbClr val="000000"/>
              </a:solidFill>
              <a:latin typeface="Arial"/>
              <a:ea typeface="Arial"/>
              <a:cs typeface="Arial"/>
              <a:sym typeface="Arial"/>
            </a:endParaRPr>
          </a:p>
        </p:txBody>
      </p:sp>
      <p:sp>
        <p:nvSpPr>
          <p:cNvPr id="363" name="Google Shape;363;p52"/>
          <p:cNvSpPr/>
          <p:nvPr/>
        </p:nvSpPr>
        <p:spPr>
          <a:xfrm>
            <a:off x="9495789" y="5609476"/>
            <a:ext cx="2377600" cy="1017200"/>
          </a:xfrm>
          <a:prstGeom prst="roundRect">
            <a:avLst>
              <a:gd name="adj" fmla="val 16667"/>
            </a:avLst>
          </a:prstGeom>
          <a:solidFill>
            <a:srgbClr val="FFFFFF"/>
          </a:solidFill>
          <a:ln w="21425" cap="flat" cmpd="sng">
            <a:solidFill>
              <a:srgbClr val="4472C4"/>
            </a:solidFill>
            <a:prstDash val="solid"/>
            <a:miter lim="800000"/>
            <a:headEnd type="none" w="sm" len="sm"/>
            <a:tailEnd type="none" w="sm" len="sm"/>
          </a:ln>
        </p:spPr>
        <p:txBody>
          <a:bodyPr spcFirstLastPara="1" wrap="square" lIns="91433" tIns="45700" rIns="91433" bIns="45700" anchor="ctr" anchorCtr="0">
            <a:noAutofit/>
          </a:bodyPr>
          <a:lstStyle/>
          <a:p>
            <a:pPr marL="457189" indent="-457189">
              <a:buClr>
                <a:srgbClr val="000000"/>
              </a:buClr>
              <a:buSzPts val="900"/>
            </a:pPr>
            <a:r>
              <a:rPr lang="en" sz="1200" b="1">
                <a:solidFill>
                  <a:srgbClr val="000000"/>
                </a:solidFill>
                <a:latin typeface="Calibri"/>
                <a:ea typeface="Calibri"/>
                <a:cs typeface="Calibri"/>
                <a:sym typeface="Calibri"/>
              </a:rPr>
              <a:t>Step 5: </a:t>
            </a:r>
            <a:r>
              <a:rPr lang="en" sz="1200">
                <a:solidFill>
                  <a:srgbClr val="000000"/>
                </a:solidFill>
                <a:latin typeface="Calibri"/>
                <a:ea typeface="Calibri"/>
                <a:cs typeface="Calibri"/>
                <a:sym typeface="Calibri"/>
              </a:rPr>
              <a:t>Report FE model results and stock assessment author conclusions to the Council bodies</a:t>
            </a:r>
            <a:endParaRPr sz="1400">
              <a:solidFill>
                <a:srgbClr val="000000"/>
              </a:solidFill>
              <a:latin typeface="Arial"/>
              <a:ea typeface="Arial"/>
              <a:cs typeface="Arial"/>
              <a:sym typeface="Arial"/>
            </a:endParaRPr>
          </a:p>
        </p:txBody>
      </p:sp>
      <p:cxnSp>
        <p:nvCxnSpPr>
          <p:cNvPr id="364" name="Google Shape;364;p52"/>
          <p:cNvCxnSpPr>
            <a:stCxn id="359" idx="2"/>
            <a:endCxn id="360" idx="0"/>
          </p:cNvCxnSpPr>
          <p:nvPr/>
        </p:nvCxnSpPr>
        <p:spPr>
          <a:xfrm>
            <a:off x="10684589" y="1333527"/>
            <a:ext cx="0" cy="271200"/>
          </a:xfrm>
          <a:prstGeom prst="straightConnector1">
            <a:avLst/>
          </a:prstGeom>
          <a:noFill/>
          <a:ln w="28575" cap="flat" cmpd="sng">
            <a:solidFill>
              <a:srgbClr val="4472C4"/>
            </a:solidFill>
            <a:prstDash val="solid"/>
            <a:miter lim="800000"/>
            <a:headEnd type="none" w="sm" len="sm"/>
            <a:tailEnd type="triangle" w="med" len="med"/>
          </a:ln>
        </p:spPr>
      </p:cxnSp>
      <p:cxnSp>
        <p:nvCxnSpPr>
          <p:cNvPr id="365" name="Google Shape;365;p52"/>
          <p:cNvCxnSpPr>
            <a:stCxn id="361" idx="2"/>
            <a:endCxn id="362" idx="0"/>
          </p:cNvCxnSpPr>
          <p:nvPr/>
        </p:nvCxnSpPr>
        <p:spPr>
          <a:xfrm>
            <a:off x="10684589" y="3798197"/>
            <a:ext cx="0" cy="265200"/>
          </a:xfrm>
          <a:prstGeom prst="straightConnector1">
            <a:avLst/>
          </a:prstGeom>
          <a:noFill/>
          <a:ln w="28575" cap="flat" cmpd="sng">
            <a:solidFill>
              <a:srgbClr val="4472C4"/>
            </a:solidFill>
            <a:prstDash val="solid"/>
            <a:miter lim="800000"/>
            <a:headEnd type="none" w="sm" len="sm"/>
            <a:tailEnd type="triangle" w="med" len="med"/>
          </a:ln>
        </p:spPr>
      </p:cxnSp>
      <p:cxnSp>
        <p:nvCxnSpPr>
          <p:cNvPr id="366" name="Google Shape;366;p52"/>
          <p:cNvCxnSpPr>
            <a:stCxn id="362" idx="2"/>
            <a:endCxn id="363" idx="0"/>
          </p:cNvCxnSpPr>
          <p:nvPr/>
        </p:nvCxnSpPr>
        <p:spPr>
          <a:xfrm>
            <a:off x="10684589" y="5333908"/>
            <a:ext cx="0" cy="275600"/>
          </a:xfrm>
          <a:prstGeom prst="straightConnector1">
            <a:avLst/>
          </a:prstGeom>
          <a:noFill/>
          <a:ln w="28575" cap="flat" cmpd="sng">
            <a:solidFill>
              <a:srgbClr val="4472C4"/>
            </a:solidFill>
            <a:prstDash val="solid"/>
            <a:miter lim="800000"/>
            <a:headEnd type="none" w="sm" len="sm"/>
            <a:tailEnd type="triangle" w="med" len="med"/>
          </a:ln>
        </p:spPr>
      </p:cxnSp>
      <p:cxnSp>
        <p:nvCxnSpPr>
          <p:cNvPr id="367" name="Google Shape;367;p52"/>
          <p:cNvCxnSpPr>
            <a:stCxn id="360" idx="2"/>
            <a:endCxn id="361" idx="0"/>
          </p:cNvCxnSpPr>
          <p:nvPr/>
        </p:nvCxnSpPr>
        <p:spPr>
          <a:xfrm>
            <a:off x="10684589" y="2238991"/>
            <a:ext cx="0" cy="275600"/>
          </a:xfrm>
          <a:prstGeom prst="straightConnector1">
            <a:avLst/>
          </a:prstGeom>
          <a:noFill/>
          <a:ln w="28575" cap="flat" cmpd="sng">
            <a:solidFill>
              <a:srgbClr val="4472C4"/>
            </a:solidFill>
            <a:prstDash val="solid"/>
            <a:miter lim="800000"/>
            <a:headEnd type="none" w="sm" len="sm"/>
            <a:tailEnd type="triangle" w="med" len="med"/>
          </a:ln>
        </p:spPr>
      </p:cxnSp>
      <p:sp>
        <p:nvSpPr>
          <p:cNvPr id="368" name="Google Shape;368;p52"/>
          <p:cNvSpPr txBox="1"/>
          <p:nvPr/>
        </p:nvSpPr>
        <p:spPr>
          <a:xfrm>
            <a:off x="581192" y="6175374"/>
            <a:ext cx="7322800" cy="451302"/>
          </a:xfrm>
          <a:prstGeom prst="rect">
            <a:avLst/>
          </a:prstGeom>
          <a:noFill/>
          <a:ln w="19050" cap="flat" cmpd="sng">
            <a:solidFill>
              <a:srgbClr val="4590B8"/>
            </a:solidFill>
            <a:prstDash val="solid"/>
            <a:round/>
            <a:headEnd type="none" w="sm" len="sm"/>
            <a:tailEnd type="none" w="sm" len="sm"/>
          </a:ln>
        </p:spPr>
        <p:txBody>
          <a:bodyPr spcFirstLastPara="1" wrap="square" lIns="121900" tIns="121900" rIns="121900" bIns="121900" anchor="t" anchorCtr="0">
            <a:spAutoFit/>
          </a:bodyPr>
          <a:lstStyle/>
          <a:p>
            <a:pPr>
              <a:buClr>
                <a:srgbClr val="000000"/>
              </a:buClr>
              <a:buSzPts val="1400"/>
            </a:pPr>
            <a:r>
              <a:rPr lang="en" sz="1333" u="sng" dirty="0">
                <a:solidFill>
                  <a:schemeClr val="accent2"/>
                </a:solidFill>
                <a:hlinkClick r:id="rId3">
                  <a:extLst>
                    <a:ext uri="{A12FA001-AC4F-418D-AE19-62706E023703}">
                      <ahyp:hlinkClr xmlns:ahyp="http://schemas.microsoft.com/office/drawing/2018/hyperlinkcolor" val="tx"/>
                    </a:ext>
                  </a:extLst>
                </a:hlinkClick>
              </a:rPr>
              <a:t>EFH Fishing Effects Workplan</a:t>
            </a:r>
            <a:r>
              <a:rPr lang="en" sz="1333" dirty="0">
                <a:solidFill>
                  <a:schemeClr val="accent2"/>
                </a:solidFill>
              </a:rPr>
              <a:t> </a:t>
            </a:r>
            <a:r>
              <a:rPr lang="en" sz="1333" dirty="0"/>
              <a:t>(February 2026) </a:t>
            </a:r>
            <a:r>
              <a:rPr lang="en" sz="1333" dirty="0">
                <a:solidFill>
                  <a:schemeClr val="dk1"/>
                </a:solidFill>
              </a:rPr>
              <a:t>and </a:t>
            </a:r>
            <a:r>
              <a:rPr lang="en" sz="1333" u="sng" dirty="0">
                <a:solidFill>
                  <a:schemeClr val="accent2"/>
                </a:solidFill>
                <a:hlinkClick r:id="rId4">
                  <a:extLst>
                    <a:ext uri="{A12FA001-AC4F-418D-AE19-62706E023703}">
                      <ahyp:hlinkClr xmlns:ahyp="http://schemas.microsoft.com/office/drawing/2018/hyperlinkcolor" val="tx"/>
                    </a:ext>
                  </a:extLst>
                </a:hlinkClick>
              </a:rPr>
              <a:t>2022 EFH Fishing Effects Evaluation</a:t>
            </a:r>
            <a:endParaRPr sz="1333" dirty="0">
              <a:solidFill>
                <a:schemeClr val="accent2"/>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53"/>
          <p:cNvSpPr txBox="1">
            <a:spLocks noGrp="1"/>
          </p:cNvSpPr>
          <p:nvPr>
            <p:ph type="title"/>
          </p:nvPr>
        </p:nvSpPr>
        <p:spPr>
          <a:xfrm>
            <a:off x="581191" y="1065818"/>
            <a:ext cx="11029616" cy="1013800"/>
          </a:xfrm>
          <a:prstGeom prst="rect">
            <a:avLst/>
          </a:prstGeom>
        </p:spPr>
        <p:txBody>
          <a:bodyPr spcFirstLastPara="1" vert="horz" wrap="square" lIns="121900" tIns="121900" rIns="121900" bIns="121900" rtlCol="0" anchor="t" anchorCtr="0">
            <a:normAutofit/>
          </a:bodyPr>
          <a:lstStyle/>
          <a:p>
            <a:r>
              <a:rPr lang="en" sz="3200" dirty="0"/>
              <a:t>Current EFH 5-year Review</a:t>
            </a:r>
            <a:endParaRPr sz="3200" dirty="0"/>
          </a:p>
        </p:txBody>
      </p:sp>
      <p:sp>
        <p:nvSpPr>
          <p:cNvPr id="374" name="Google Shape;374;p53"/>
          <p:cNvSpPr txBox="1">
            <a:spLocks noGrp="1"/>
          </p:cNvSpPr>
          <p:nvPr>
            <p:ph idx="1"/>
          </p:nvPr>
        </p:nvSpPr>
        <p:spPr>
          <a:xfrm>
            <a:off x="581192" y="2032000"/>
            <a:ext cx="11029615" cy="3987267"/>
          </a:xfrm>
          <a:prstGeom prst="rect">
            <a:avLst/>
          </a:prstGeom>
        </p:spPr>
        <p:txBody>
          <a:bodyPr spcFirstLastPara="1" vert="horz" wrap="square" lIns="121900" tIns="121900" rIns="121900" bIns="121900" rtlCol="0" anchor="t" anchorCtr="0">
            <a:noAutofit/>
          </a:bodyPr>
          <a:lstStyle/>
          <a:p>
            <a:pPr marL="285750" indent="-285750">
              <a:buClr>
                <a:srgbClr val="3D3D3D"/>
              </a:buClr>
              <a:buSzPct val="105000"/>
              <a:buFont typeface="Wingdings" panose="05000000000000000000" pitchFamily="2" charset="2"/>
              <a:buChar char="§"/>
            </a:pPr>
            <a:r>
              <a:rPr lang="en" sz="1800" dirty="0">
                <a:solidFill>
                  <a:srgbClr val="3D3D3D"/>
                </a:solidFill>
              </a:rPr>
              <a:t>The current EFH 5-year review was launched in December 2025. </a:t>
            </a:r>
            <a:endParaRPr sz="1800" dirty="0">
              <a:solidFill>
                <a:srgbClr val="3D3D3D"/>
              </a:solidFill>
            </a:endParaRPr>
          </a:p>
          <a:p>
            <a:pPr marL="285750" indent="-285750">
              <a:spcBef>
                <a:spcPts val="1333"/>
              </a:spcBef>
              <a:buClr>
                <a:srgbClr val="3D3D3D"/>
              </a:buClr>
              <a:buSzPct val="105000"/>
              <a:buFont typeface="Wingdings" panose="05000000000000000000" pitchFamily="2" charset="2"/>
              <a:buChar char="§"/>
            </a:pPr>
            <a:r>
              <a:rPr lang="en" sz="1800" dirty="0">
                <a:solidFill>
                  <a:srgbClr val="3D3D3D"/>
                </a:solidFill>
              </a:rPr>
              <a:t>The plan is based on direction received from the Council during the 2023 EFH Review (2023 EFH Review </a:t>
            </a:r>
            <a:r>
              <a:rPr lang="en" sz="1800" u="sng" dirty="0">
                <a:solidFill>
                  <a:schemeClr val="accent2"/>
                </a:solidFill>
                <a:hlinkClick r:id="rId3">
                  <a:extLst>
                    <a:ext uri="{A12FA001-AC4F-418D-AE19-62706E023703}">
                      <ahyp:hlinkClr xmlns:ahyp="http://schemas.microsoft.com/office/drawing/2018/hyperlinkcolor" val="tx"/>
                    </a:ext>
                  </a:extLst>
                </a:hlinkClick>
              </a:rPr>
              <a:t>Final Summary Report</a:t>
            </a:r>
            <a:r>
              <a:rPr lang="en" sz="1800" dirty="0">
                <a:solidFill>
                  <a:srgbClr val="3D3D3D"/>
                </a:solidFill>
              </a:rPr>
              <a:t>) and reflects the priorities of the Council and NMFS.</a:t>
            </a:r>
            <a:endParaRPr sz="1800" dirty="0">
              <a:solidFill>
                <a:srgbClr val="3D3D3D"/>
              </a:solidFill>
            </a:endParaRPr>
          </a:p>
          <a:p>
            <a:pPr marL="285750" indent="-285750">
              <a:spcBef>
                <a:spcPts val="1333"/>
              </a:spcBef>
              <a:buClr>
                <a:srgbClr val="3D3D3D"/>
              </a:buClr>
              <a:buSzPct val="105000"/>
              <a:buFont typeface="Wingdings" panose="05000000000000000000" pitchFamily="2" charset="2"/>
              <a:buChar char="§"/>
            </a:pPr>
            <a:r>
              <a:rPr lang="en" sz="1800" dirty="0">
                <a:solidFill>
                  <a:srgbClr val="3D3D3D"/>
                </a:solidFill>
              </a:rPr>
              <a:t>The Council’s Scientific and Statistical Committee (SSC) reviewed proposed workplans for the EFH maps and EFH FE evaluation in February 2026. </a:t>
            </a:r>
            <a:endParaRPr sz="1800" dirty="0">
              <a:solidFill>
                <a:srgbClr val="3D3D3D"/>
              </a:solidFill>
            </a:endParaRPr>
          </a:p>
          <a:p>
            <a:pPr marL="285750" indent="-285750">
              <a:spcBef>
                <a:spcPts val="1333"/>
              </a:spcBef>
              <a:buClr>
                <a:srgbClr val="3D3D3D"/>
              </a:buClr>
              <a:buSzPct val="105000"/>
              <a:buFont typeface="Wingdings" panose="05000000000000000000" pitchFamily="2" charset="2"/>
              <a:buChar char="§"/>
            </a:pPr>
            <a:r>
              <a:rPr lang="en" sz="1800" dirty="0">
                <a:solidFill>
                  <a:srgbClr val="3D3D3D"/>
                </a:solidFill>
              </a:rPr>
              <a:t>The SSC is scheduled to receive a progress update on the EFH FE model in February 2027. </a:t>
            </a:r>
            <a:endParaRPr sz="1800" dirty="0">
              <a:solidFill>
                <a:srgbClr val="3D3D3D"/>
              </a:solidFill>
            </a:endParaRPr>
          </a:p>
          <a:p>
            <a:pPr marL="285750" indent="-285750">
              <a:spcBef>
                <a:spcPts val="1333"/>
              </a:spcBef>
              <a:buClr>
                <a:srgbClr val="3D3D3D"/>
              </a:buClr>
              <a:buSzPct val="105000"/>
              <a:buFont typeface="Wingdings" panose="05000000000000000000" pitchFamily="2" charset="2"/>
              <a:buChar char="§"/>
            </a:pPr>
            <a:r>
              <a:rPr lang="en" sz="1800" dirty="0">
                <a:solidFill>
                  <a:srgbClr val="3D3D3D"/>
                </a:solidFill>
              </a:rPr>
              <a:t>The Council will receive a Summary Report representing new information available from the current EFH Review. Appropriate analysis will follow at the Council’s recommendation.</a:t>
            </a:r>
            <a:endParaRPr sz="1800" dirty="0">
              <a:solidFill>
                <a:srgbClr val="3D3D3D"/>
              </a:solidFill>
            </a:endParaRPr>
          </a:p>
        </p:txBody>
      </p:sp>
      <p:sp>
        <p:nvSpPr>
          <p:cNvPr id="2" name="Slide Number Placeholder 1">
            <a:extLst>
              <a:ext uri="{FF2B5EF4-FFF2-40B4-BE49-F238E27FC236}">
                <a16:creationId xmlns:a16="http://schemas.microsoft.com/office/drawing/2014/main" id="{C1F2F988-5C26-346E-9EBE-4B2DD463C27F}"/>
              </a:ext>
            </a:extLst>
          </p:cNvPr>
          <p:cNvSpPr>
            <a:spLocks noGrp="1"/>
          </p:cNvSpPr>
          <p:nvPr>
            <p:ph type="sldNum" sz="quarter" idx="12"/>
          </p:nvPr>
        </p:nvSpPr>
        <p:spPr/>
        <p:txBody>
          <a:bodyPr/>
          <a:lstStyle/>
          <a:p>
            <a:fld id="{00000000-1234-1234-1234-123412341234}" type="slidenum">
              <a:rPr lang="en" smtClean="0"/>
              <a:pPr/>
              <a:t>42</a:t>
            </a:fld>
            <a:endParaRPr lang="en"/>
          </a:p>
        </p:txBody>
      </p:sp>
      <p:sp>
        <p:nvSpPr>
          <p:cNvPr id="375" name="Google Shape;375;p53"/>
          <p:cNvSpPr txBox="1"/>
          <p:nvPr/>
        </p:nvSpPr>
        <p:spPr>
          <a:xfrm>
            <a:off x="385100" y="6019267"/>
            <a:ext cx="8688000" cy="451302"/>
          </a:xfrm>
          <a:prstGeom prst="rect">
            <a:avLst/>
          </a:prstGeom>
          <a:noFill/>
          <a:ln w="19050" cap="flat" cmpd="sng">
            <a:solidFill>
              <a:srgbClr val="4590B8"/>
            </a:solidFill>
            <a:prstDash val="solid"/>
            <a:round/>
            <a:headEnd type="none" w="sm" len="sm"/>
            <a:tailEnd type="none" w="sm" len="sm"/>
          </a:ln>
        </p:spPr>
        <p:txBody>
          <a:bodyPr spcFirstLastPara="1" wrap="square" lIns="121900" tIns="121900" rIns="121900" bIns="121900" anchor="t" anchorCtr="0">
            <a:spAutoFit/>
          </a:bodyPr>
          <a:lstStyle/>
          <a:p>
            <a:pPr>
              <a:buClr>
                <a:srgbClr val="000000"/>
              </a:buClr>
              <a:buSzPts val="1400"/>
            </a:pPr>
            <a:r>
              <a:rPr lang="en" sz="1333" u="sng" dirty="0">
                <a:solidFill>
                  <a:schemeClr val="accent2"/>
                </a:solidFill>
                <a:hlinkClick r:id="rId4">
                  <a:extLst>
                    <a:ext uri="{A12FA001-AC4F-418D-AE19-62706E023703}">
                      <ahyp:hlinkClr xmlns:ahyp="http://schemas.microsoft.com/office/drawing/2018/hyperlinkcolor" val="tx"/>
                    </a:ext>
                  </a:extLst>
                </a:hlinkClick>
              </a:rPr>
              <a:t>Current EFH 5-year Review Workplan</a:t>
            </a:r>
            <a:r>
              <a:rPr lang="en" sz="1333" dirty="0">
                <a:solidFill>
                  <a:schemeClr val="accent2"/>
                </a:solidFill>
              </a:rPr>
              <a:t> </a:t>
            </a:r>
            <a:r>
              <a:rPr lang="en" sz="1333" dirty="0">
                <a:solidFill>
                  <a:schemeClr val="dk1"/>
                </a:solidFill>
              </a:rPr>
              <a:t>(December 2025; Appendix A) and </a:t>
            </a:r>
            <a:r>
              <a:rPr lang="en" sz="1333" u="sng" dirty="0">
                <a:solidFill>
                  <a:schemeClr val="accent2"/>
                </a:solidFill>
                <a:hlinkClick r:id="rId5">
                  <a:extLst>
                    <a:ext uri="{A12FA001-AC4F-418D-AE19-62706E023703}">
                      <ahyp:hlinkClr xmlns:ahyp="http://schemas.microsoft.com/office/drawing/2018/hyperlinkcolor" val="tx"/>
                    </a:ext>
                  </a:extLst>
                </a:hlinkClick>
              </a:rPr>
              <a:t>Council Motion</a:t>
            </a:r>
            <a:r>
              <a:rPr lang="en" sz="1333" dirty="0">
                <a:solidFill>
                  <a:schemeClr val="accent2"/>
                </a:solidFill>
              </a:rPr>
              <a:t> </a:t>
            </a:r>
            <a:r>
              <a:rPr lang="en" sz="1333" dirty="0">
                <a:solidFill>
                  <a:schemeClr val="dk1"/>
                </a:solidFill>
              </a:rPr>
              <a:t>(December 2025) </a:t>
            </a:r>
            <a:endParaRPr sz="1333" dirty="0"/>
          </a:p>
        </p:txBody>
      </p:sp>
    </p:spTree>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342</TotalTime>
  <Words>4342</Words>
  <Application>Microsoft Office PowerPoint</Application>
  <PresentationFormat>Widescreen</PresentationFormat>
  <Paragraphs>392</Paragraphs>
  <Slides>42</Slides>
  <Notes>39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Wingdings</vt:lpstr>
      <vt:lpstr>Wingdings 2</vt:lpstr>
      <vt:lpstr>Dividend</vt:lpstr>
      <vt:lpstr>Joint Protocol Committee of the North Pacific Fishery Management Council and the Alaska Board of Fisheries </vt:lpstr>
      <vt:lpstr>Outline of presentations for the JPC</vt:lpstr>
      <vt:lpstr>Terms and acronyms</vt:lpstr>
      <vt:lpstr>Part 1: Fisheries Description Scope: Pelagic trawl fishing in state waters and non-pelagic trawl fishing  in state waters of the Aleutian Islands</vt:lpstr>
      <vt:lpstr>Three types of groundfish trawl gear fisheries occur off of Alaska</vt:lpstr>
      <vt:lpstr>PowerPoint Presentation</vt:lpstr>
      <vt:lpstr>PowerPoint Presentation</vt:lpstr>
      <vt:lpstr>PowerPoint Presentation</vt:lpstr>
      <vt:lpstr>Monitoring requirements for GOA pollock fleet</vt:lpstr>
      <vt:lpstr>Overall Monitoring in the North Pacific federal fisheries</vt:lpstr>
      <vt:lpstr>Fleet profiles GOA pelagic trawl </vt:lpstr>
      <vt:lpstr>PowerPoint Presentation</vt:lpstr>
      <vt:lpstr>PowerPoint Presentation</vt:lpstr>
      <vt:lpstr>PowerPoint Presentation</vt:lpstr>
      <vt:lpstr>PowerPoint Presentation</vt:lpstr>
      <vt:lpstr>Fleet profiles GOA pelagic trawl </vt:lpstr>
      <vt:lpstr>Shore-based processors</vt:lpstr>
      <vt:lpstr>Fleet profile focus</vt:lpstr>
      <vt:lpstr>Fleet profiles Aleutian Islands non-pelagic trawl (W of 170° W long)</vt:lpstr>
      <vt:lpstr>Fleet profiles Aleutian Islands non-pelagic trawl (W of 170° W long)</vt:lpstr>
      <vt:lpstr>Monitoring requirements Aleutian Islands parallel fisheries (mainly Atka mackerel &amp; Pacific ocean perch):</vt:lpstr>
      <vt:lpstr>Fleet profiles Aleutian Islands non-pelagic trawl (W of 170° W long)</vt:lpstr>
      <vt:lpstr>PowerPoint Presentation</vt:lpstr>
      <vt:lpstr>Part 2: Management Measures Scope: Federal management measures  to minimize adverse impacts from commercial fishing</vt:lpstr>
      <vt:lpstr>PowerPoint Presentation</vt:lpstr>
      <vt:lpstr>PowerPoint Presentation</vt:lpstr>
      <vt:lpstr>Area closures: Aleutian Island Habitat Conservation Area</vt:lpstr>
      <vt:lpstr>Salmon excluder use and requirements in Federal waters</vt:lpstr>
      <vt:lpstr>Salmon excluder design and innovation</vt:lpstr>
      <vt:lpstr>Salmon excluder design and innovation</vt:lpstr>
      <vt:lpstr>Part 3: Habitat Scope: Statutory requirements for assessing the impacts of Council-managed groundfish fisheries on habitat, and tools the Council uses</vt:lpstr>
      <vt:lpstr>Essential Fish Habitat (EFH) Resources Linked</vt:lpstr>
      <vt:lpstr>EFH Introduction</vt:lpstr>
      <vt:lpstr>EFH Components of Fishery Management Plans</vt:lpstr>
      <vt:lpstr>EFH Components of Fishery Management Plans</vt:lpstr>
      <vt:lpstr>EFH 5-year Reviews</vt:lpstr>
      <vt:lpstr>EFH Description and Identification</vt:lpstr>
      <vt:lpstr>North Pacific EFH Maps</vt:lpstr>
      <vt:lpstr>EFH Descriptions and Maps Update</vt:lpstr>
      <vt:lpstr>EFH Fishing Effects</vt:lpstr>
      <vt:lpstr>EFH Fishing Effects Evaluation Workflow</vt:lpstr>
      <vt:lpstr>Current EFH 5-year Review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LaBelle</dc:creator>
  <cp:lastModifiedBy>Sarah Marrinan</cp:lastModifiedBy>
  <cp:revision>40</cp:revision>
  <dcterms:created xsi:type="dcterms:W3CDTF">2020-09-17T00:42:38Z</dcterms:created>
  <dcterms:modified xsi:type="dcterms:W3CDTF">2026-10-16T03:53:06Z</dcterms:modified>
</cp:coreProperties>
</file>