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301" r:id="rId3"/>
    <p:sldId id="302" r:id="rId4"/>
    <p:sldId id="300" r:id="rId5"/>
    <p:sldId id="289" r:id="rId6"/>
    <p:sldId id="290" r:id="rId7"/>
    <p:sldId id="291" r:id="rId8"/>
    <p:sldId id="292" r:id="rId9"/>
    <p:sldId id="265" r:id="rId10"/>
    <p:sldId id="277" r:id="rId11"/>
    <p:sldId id="267" r:id="rId12"/>
    <p:sldId id="293" r:id="rId13"/>
    <p:sldId id="299" r:id="rId14"/>
    <p:sldId id="280" r:id="rId15"/>
    <p:sldId id="281" r:id="rId16"/>
    <p:sldId id="282" r:id="rId17"/>
    <p:sldId id="279" r:id="rId18"/>
    <p:sldId id="285" r:id="rId19"/>
    <p:sldId id="283" r:id="rId20"/>
    <p:sldId id="284" r:id="rId21"/>
    <p:sldId id="288" r:id="rId22"/>
    <p:sldId id="286" r:id="rId23"/>
    <p:sldId id="274" r:id="rId24"/>
    <p:sldId id="275" r:id="rId25"/>
    <p:sldId id="276" r:id="rId26"/>
    <p:sldId id="287" r:id="rId27"/>
    <p:sldId id="298" r:id="rId28"/>
    <p:sldId id="304" r:id="rId29"/>
    <p:sldId id="294" r:id="rId30"/>
    <p:sldId id="295" r:id="rId31"/>
    <p:sldId id="296" r:id="rId32"/>
    <p:sldId id="297" r:id="rId33"/>
    <p:sldId id="303" r:id="rId3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971" autoAdjust="0"/>
    <p:restoredTop sz="79839" autoAdjust="0"/>
  </p:normalViewPr>
  <p:slideViewPr>
    <p:cSldViewPr>
      <p:cViewPr varScale="1">
        <p:scale>
          <a:sx n="53" d="100"/>
          <a:sy n="53" d="100"/>
        </p:scale>
        <p:origin x="1532" y="64"/>
      </p:cViewPr>
      <p:guideLst>
        <p:guide orient="horz" pos="2160"/>
        <p:guide pos="2880"/>
      </p:guideLst>
    </p:cSldViewPr>
  </p:slideViewPr>
  <p:notesTextViewPr>
    <p:cViewPr>
      <p:scale>
        <a:sx n="100" d="100"/>
        <a:sy n="100" d="100"/>
      </p:scale>
      <p:origin x="0" y="0"/>
    </p:cViewPr>
  </p:notesTextViewPr>
  <p:notesViewPr>
    <p:cSldViewPr>
      <p:cViewPr varScale="1">
        <p:scale>
          <a:sx n="68" d="100"/>
          <a:sy n="68" d="100"/>
        </p:scale>
        <p:origin x="-3010" y="-77"/>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5D50D3A-862F-4B61-B018-D60B598C4DBF}" type="datetimeFigureOut">
              <a:rPr lang="en-US" smtClean="0"/>
              <a:t>9/18/2019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0533CC4-5343-4D14-9FAD-144DD4917FA8}" type="slidenum">
              <a:rPr lang="en-US" smtClean="0"/>
              <a:t>‹#›</a:t>
            </a:fld>
            <a:endParaRPr lang="en-US"/>
          </a:p>
        </p:txBody>
      </p:sp>
    </p:spTree>
    <p:extLst>
      <p:ext uri="{BB962C8B-B14F-4D97-AF65-F5344CB8AC3E}">
        <p14:creationId xmlns:p14="http://schemas.microsoft.com/office/powerpoint/2010/main" val="9454302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The Pribilof District is part of king crab Registration Area Q,</a:t>
            </a:r>
            <a:r>
              <a:rPr lang="en-AU" sz="1200" kern="1200" baseline="0" dirty="0">
                <a:solidFill>
                  <a:schemeClr val="tx1"/>
                </a:solidFill>
                <a:effectLst/>
                <a:latin typeface="+mn-lt"/>
                <a:ea typeface="+mn-ea"/>
                <a:cs typeface="+mn-cs"/>
              </a:rPr>
              <a:t> shown here.  </a:t>
            </a:r>
          </a:p>
          <a:p>
            <a:r>
              <a:rPr lang="en-US" sz="1200" kern="1200" dirty="0">
                <a:solidFill>
                  <a:schemeClr val="tx1"/>
                </a:solidFill>
                <a:effectLst/>
                <a:latin typeface="+mn-lt"/>
                <a:ea typeface="+mn-ea"/>
                <a:cs typeface="+mn-cs"/>
              </a:rPr>
              <a:t>The fishery is not rationalized and has been managed </a:t>
            </a:r>
            <a:r>
              <a:rPr lang="en-US" sz="1200" kern="1200" dirty="0" err="1">
                <a:solidFill>
                  <a:schemeClr val="tx1"/>
                </a:solidFill>
                <a:effectLst/>
                <a:latin typeface="+mn-lt"/>
                <a:ea typeface="+mn-ea"/>
                <a:cs typeface="+mn-cs"/>
              </a:rPr>
              <a:t>inseason</a:t>
            </a:r>
            <a:r>
              <a:rPr lang="en-US" sz="1200" kern="1200" dirty="0">
                <a:solidFill>
                  <a:schemeClr val="tx1"/>
                </a:solidFill>
                <a:effectLst/>
                <a:latin typeface="+mn-lt"/>
                <a:ea typeface="+mn-ea"/>
                <a:cs typeface="+mn-cs"/>
              </a:rPr>
              <a:t> to a guideline harvest level (GHL) since 1999.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Golden king crab can be harvested from 1 January through 31 December only under conditions of a permit issued by the commissioner of ADF&amp;G (</a:t>
            </a:r>
            <a:r>
              <a:rPr lang="en-US" sz="1200" b="1" kern="1200" dirty="0">
                <a:solidFill>
                  <a:schemeClr val="tx1"/>
                </a:solidFill>
                <a:effectLst/>
                <a:latin typeface="+mn-lt"/>
                <a:ea typeface="+mn-ea"/>
                <a:cs typeface="+mn-cs"/>
              </a:rPr>
              <a:t>5 AAC 34.910 (b)(3)</a:t>
            </a:r>
            <a:r>
              <a:rPr lang="en-US" sz="1200" kern="1200" dirty="0">
                <a:solidFill>
                  <a:schemeClr val="tx1"/>
                </a:solidFill>
                <a:effectLst/>
                <a:latin typeface="+mn-lt"/>
                <a:ea typeface="+mn-ea"/>
                <a:cs typeface="+mn-cs"/>
              </a:rPr>
              <a:t>). Since 2001, those conditions have included the carrying of a fisheries observer.</a:t>
            </a:r>
          </a:p>
          <a:p>
            <a:r>
              <a:rPr lang="en-US" sz="1200" kern="1200" dirty="0">
                <a:solidFill>
                  <a:schemeClr val="tx1"/>
                </a:solidFill>
                <a:effectLst/>
                <a:latin typeface="+mn-lt"/>
                <a:ea typeface="+mn-ea"/>
                <a:cs typeface="+mn-cs"/>
              </a:rPr>
              <a:t>Catch statistics for 2003–</a:t>
            </a:r>
            <a:r>
              <a:rPr lang="en-AU" sz="1200" kern="1200" dirty="0">
                <a:solidFill>
                  <a:schemeClr val="tx1"/>
                </a:solidFill>
                <a:effectLst/>
                <a:latin typeface="+mn-lt"/>
                <a:ea typeface="+mn-ea"/>
                <a:cs typeface="+mn-cs"/>
              </a:rPr>
              <a:t>2005 and 2010–</a:t>
            </a:r>
            <a:r>
              <a:rPr lang="en-US" sz="1200" kern="1200" dirty="0">
                <a:solidFill>
                  <a:schemeClr val="tx1"/>
                </a:solidFill>
                <a:effectLst/>
                <a:latin typeface="+mn-lt"/>
                <a:ea typeface="+mn-ea"/>
                <a:cs typeface="+mn-cs"/>
              </a:rPr>
              <a:t>2014 are confidential under Sec. 16.05.815 of SOA statutes. </a:t>
            </a:r>
            <a:endParaRPr lang="en-US" dirty="0"/>
          </a:p>
        </p:txBody>
      </p:sp>
      <p:sp>
        <p:nvSpPr>
          <p:cNvPr id="4" name="Slide Number Placeholder 3"/>
          <p:cNvSpPr>
            <a:spLocks noGrp="1"/>
          </p:cNvSpPr>
          <p:nvPr>
            <p:ph type="sldNum" sz="quarter" idx="10"/>
          </p:nvPr>
        </p:nvSpPr>
        <p:spPr/>
        <p:txBody>
          <a:bodyPr/>
          <a:lstStyle/>
          <a:p>
            <a:fld id="{80533CC4-5343-4D14-9FAD-144DD4917FA8}" type="slidenum">
              <a:rPr lang="en-US" smtClean="0"/>
              <a:t>11</a:t>
            </a:fld>
            <a:endParaRPr lang="en-US"/>
          </a:p>
        </p:txBody>
      </p:sp>
    </p:spTree>
    <p:extLst>
      <p:ext uri="{BB962C8B-B14F-4D97-AF65-F5344CB8AC3E}">
        <p14:creationId xmlns:p14="http://schemas.microsoft.com/office/powerpoint/2010/main" val="29250053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think 2008 is when CL measurements were part of the survey protocol.</a:t>
            </a:r>
          </a:p>
          <a:p>
            <a:r>
              <a:rPr lang="en-US" sz="1200" kern="1200" dirty="0">
                <a:solidFill>
                  <a:schemeClr val="tx1"/>
                </a:solidFill>
                <a:effectLst/>
                <a:latin typeface="+mn-lt"/>
                <a:ea typeface="+mn-ea"/>
                <a:cs typeface="+mn-cs"/>
              </a:rPr>
              <a:t>With regard to survey catchability of golden king crab by size and sex, the survey uses a Poly </a:t>
            </a:r>
            <a:r>
              <a:rPr lang="en-US" sz="1200" kern="1200" dirty="0" err="1">
                <a:solidFill>
                  <a:schemeClr val="tx1"/>
                </a:solidFill>
                <a:effectLst/>
                <a:latin typeface="+mn-lt"/>
                <a:ea typeface="+mn-ea"/>
                <a:cs typeface="+mn-cs"/>
              </a:rPr>
              <a:t>Nor’eastern</a:t>
            </a:r>
            <a:r>
              <a:rPr lang="en-US" sz="1200" kern="1200" dirty="0">
                <a:solidFill>
                  <a:schemeClr val="tx1"/>
                </a:solidFill>
                <a:effectLst/>
                <a:latin typeface="+mn-lt"/>
                <a:ea typeface="+mn-ea"/>
                <a:cs typeface="+mn-cs"/>
              </a:rPr>
              <a:t> high-opening bottom trawl equipped with mud-sweeper roller gear and the opinion of ASFC scientists was conveyed to the CPT during the May meeting that, with respect to golden king crab, “… the catchability of the slope net is less than 1.0 and probably considerably lower than the shelf net due to the differences in the foot rope and surveyed habitat” (report of the May 2013 CPT meeting). </a:t>
            </a:r>
            <a:endParaRPr lang="en-US" dirty="0"/>
          </a:p>
        </p:txBody>
      </p:sp>
      <p:sp>
        <p:nvSpPr>
          <p:cNvPr id="4" name="Slide Number Placeholder 3"/>
          <p:cNvSpPr>
            <a:spLocks noGrp="1"/>
          </p:cNvSpPr>
          <p:nvPr>
            <p:ph type="sldNum" sz="quarter" idx="10"/>
          </p:nvPr>
        </p:nvSpPr>
        <p:spPr/>
        <p:txBody>
          <a:bodyPr/>
          <a:lstStyle/>
          <a:p>
            <a:fld id="{80533CC4-5343-4D14-9FAD-144DD4917FA8}" type="slidenum">
              <a:rPr lang="en-US" smtClean="0"/>
              <a:t>14</a:t>
            </a:fld>
            <a:endParaRPr lang="en-US"/>
          </a:p>
        </p:txBody>
      </p:sp>
    </p:spTree>
    <p:extLst>
      <p:ext uri="{BB962C8B-B14F-4D97-AF65-F5344CB8AC3E}">
        <p14:creationId xmlns:p14="http://schemas.microsoft.com/office/powerpoint/2010/main" val="24031251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NMFS-AFSC conducted an eastern Bering Sea continental slope trawl survey on a biennial schedule during 2002–2016 (the survey scheduled for 2014 was cancelled). Results of the 2016 slope survey are available via tech</a:t>
            </a:r>
            <a:r>
              <a:rPr lang="en-AU" sz="1200" kern="1200" baseline="0" dirty="0">
                <a:solidFill>
                  <a:schemeClr val="tx1"/>
                </a:solidFill>
                <a:effectLst/>
                <a:latin typeface="+mn-lt"/>
                <a:ea typeface="+mn-ea"/>
                <a:cs typeface="+mn-cs"/>
              </a:rPr>
              <a:t> memo: Hoff 2016. </a:t>
            </a:r>
          </a:p>
          <a:p>
            <a:r>
              <a:rPr lang="en-US" sz="1200" kern="1200" dirty="0">
                <a:solidFill>
                  <a:schemeClr val="tx1"/>
                </a:solidFill>
                <a:effectLst/>
                <a:latin typeface="+mn-lt"/>
                <a:ea typeface="+mn-ea"/>
                <a:cs typeface="+mn-cs"/>
              </a:rPr>
              <a:t>Briefly, the survey samples from an area of 32,723 km</a:t>
            </a:r>
            <a:r>
              <a:rPr lang="en-US" sz="1200" kern="1200" baseline="30000" dirty="0">
                <a:solidFill>
                  <a:schemeClr val="tx1"/>
                </a:solidFill>
                <a:effectLst/>
                <a:latin typeface="+mn-lt"/>
                <a:ea typeface="+mn-ea"/>
                <a:cs typeface="+mn-cs"/>
              </a:rPr>
              <a:t>2</a:t>
            </a:r>
            <a:r>
              <a:rPr lang="en-US" sz="1200" kern="1200" dirty="0">
                <a:solidFill>
                  <a:schemeClr val="tx1"/>
                </a:solidFill>
                <a:effectLst/>
                <a:latin typeface="+mn-lt"/>
                <a:ea typeface="+mn-ea"/>
                <a:cs typeface="+mn-cs"/>
              </a:rPr>
              <a:t> in the 200–1,200 m depth zone.  The surveyed area is divided into six subareas.   </a:t>
            </a:r>
          </a:p>
          <a:p>
            <a:r>
              <a:rPr lang="en-US" sz="1200" kern="1200" dirty="0">
                <a:solidFill>
                  <a:schemeClr val="tx1"/>
                </a:solidFill>
                <a:effectLst/>
                <a:latin typeface="+mn-lt"/>
                <a:ea typeface="+mn-ea"/>
                <a:cs typeface="+mn-cs"/>
              </a:rPr>
              <a:t>Each subarea is divided into strata defined by 200 m depth zones and tows are performed at randomly-selected locations within each stratum, with target sampling density within strata proportional to the area in each subarea and stratum. </a:t>
            </a:r>
            <a:endParaRPr lang="en-US" dirty="0"/>
          </a:p>
        </p:txBody>
      </p:sp>
      <p:sp>
        <p:nvSpPr>
          <p:cNvPr id="4" name="Slide Number Placeholder 3"/>
          <p:cNvSpPr>
            <a:spLocks noGrp="1"/>
          </p:cNvSpPr>
          <p:nvPr>
            <p:ph type="sldNum" sz="quarter" idx="10"/>
          </p:nvPr>
        </p:nvSpPr>
        <p:spPr/>
        <p:txBody>
          <a:bodyPr/>
          <a:lstStyle/>
          <a:p>
            <a:fld id="{80533CC4-5343-4D14-9FAD-144DD4917FA8}" type="slidenum">
              <a:rPr lang="en-US" smtClean="0"/>
              <a:t>16</a:t>
            </a:fld>
            <a:endParaRPr lang="en-US"/>
          </a:p>
        </p:txBody>
      </p:sp>
    </p:spTree>
    <p:extLst>
      <p:ext uri="{BB962C8B-B14F-4D97-AF65-F5344CB8AC3E}">
        <p14:creationId xmlns:p14="http://schemas.microsoft.com/office/powerpoint/2010/main" val="32981878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Although highest densities of golden king crab are found in the deep canyons of the eastern Bering Sea continental slope, golden king crab occur sporadically on the surveyed slope at locations between those canyons in the eastern Bering Sea (Hoff 2013; Hoff and Britt 2003, 2005, 2009, 2011; </a:t>
            </a:r>
            <a:r>
              <a:rPr lang="en-AU" sz="1200" kern="1200" dirty="0" err="1">
                <a:solidFill>
                  <a:schemeClr val="tx1"/>
                </a:solidFill>
                <a:effectLst/>
                <a:latin typeface="+mn-lt"/>
                <a:ea typeface="+mn-ea"/>
                <a:cs typeface="+mn-cs"/>
              </a:rPr>
              <a:t>Gaeuman</a:t>
            </a:r>
            <a:r>
              <a:rPr lang="en-AU" sz="1200" kern="1200" dirty="0">
                <a:solidFill>
                  <a:schemeClr val="tx1"/>
                </a:solidFill>
                <a:effectLst/>
                <a:latin typeface="+mn-lt"/>
                <a:ea typeface="+mn-ea"/>
                <a:cs typeface="+mn-cs"/>
              </a:rPr>
              <a:t> 2013b, 2014).</a:t>
            </a:r>
          </a:p>
          <a:p>
            <a:r>
              <a:rPr lang="en-AU" sz="1200" kern="1200" dirty="0">
                <a:solidFill>
                  <a:schemeClr val="tx1"/>
                </a:solidFill>
                <a:effectLst/>
                <a:latin typeface="+mn-lt"/>
                <a:ea typeface="+mn-ea"/>
                <a:cs typeface="+mn-cs"/>
              </a:rPr>
              <a:t>Here, I will show CPUE (kg km-2) for the previous 4 surveys.</a:t>
            </a:r>
          </a:p>
          <a:p>
            <a:r>
              <a:rPr lang="en-US" sz="1200" kern="1200" dirty="0">
                <a:solidFill>
                  <a:schemeClr val="tx1"/>
                </a:solidFill>
                <a:effectLst/>
                <a:latin typeface="+mn-lt"/>
                <a:ea typeface="+mn-ea"/>
                <a:cs typeface="+mn-cs"/>
              </a:rPr>
              <a:t>Highest survey CPUE occurs at tows within survey subareas 2–4 (particularly in subarea 2; i.e., Pribilof Canyon).  </a:t>
            </a:r>
          </a:p>
          <a:p>
            <a:r>
              <a:rPr lang="en-US" sz="1200" kern="1200" dirty="0">
                <a:solidFill>
                  <a:schemeClr val="tx1"/>
                </a:solidFill>
                <a:effectLst/>
                <a:latin typeface="+mn-lt"/>
                <a:ea typeface="+mn-ea"/>
                <a:cs typeface="+mn-cs"/>
              </a:rPr>
              <a:t>It appears that the areas of subareas 1 and 5 that lie within the Pribilof District support limited densities of golden king crab. </a:t>
            </a:r>
            <a:endParaRPr lang="en-US" dirty="0"/>
          </a:p>
        </p:txBody>
      </p:sp>
      <p:sp>
        <p:nvSpPr>
          <p:cNvPr id="4" name="Slide Number Placeholder 3"/>
          <p:cNvSpPr>
            <a:spLocks noGrp="1"/>
          </p:cNvSpPr>
          <p:nvPr>
            <p:ph type="sldNum" sz="quarter" idx="10"/>
          </p:nvPr>
        </p:nvSpPr>
        <p:spPr/>
        <p:txBody>
          <a:bodyPr/>
          <a:lstStyle/>
          <a:p>
            <a:fld id="{80533CC4-5343-4D14-9FAD-144DD4917FA8}" type="slidenum">
              <a:rPr lang="en-US" smtClean="0"/>
              <a:t>17</a:t>
            </a:fld>
            <a:endParaRPr lang="en-US"/>
          </a:p>
        </p:txBody>
      </p:sp>
    </p:spTree>
    <p:extLst>
      <p:ext uri="{BB962C8B-B14F-4D97-AF65-F5344CB8AC3E}">
        <p14:creationId xmlns:p14="http://schemas.microsoft.com/office/powerpoint/2010/main" val="3415196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Error bars</a:t>
            </a:r>
            <a:r>
              <a:rPr lang="en-US" baseline="0" dirty="0"/>
              <a:t> are +/- 2 standard errors.</a:t>
            </a:r>
          </a:p>
          <a:p>
            <a:r>
              <a:rPr lang="en-US" dirty="0"/>
              <a:t>The following analyses to estimate trends in the Pribilof District stock were performed using survey data from only survey subareas 2, 3, and 4. Because of the high concentration of fishery effort and fishery catch in Pribilof Canyon and the high CPUE of golden king crab within Pribilof Canyon during the slope surveys, data summaries and analyses were also performed using data only from survey Subarea 2.</a:t>
            </a:r>
          </a:p>
        </p:txBody>
      </p:sp>
      <p:sp>
        <p:nvSpPr>
          <p:cNvPr id="4" name="Slide Number Placeholder 3"/>
          <p:cNvSpPr>
            <a:spLocks noGrp="1"/>
          </p:cNvSpPr>
          <p:nvPr>
            <p:ph type="sldNum" sz="quarter" idx="10"/>
          </p:nvPr>
        </p:nvSpPr>
        <p:spPr/>
        <p:txBody>
          <a:bodyPr/>
          <a:lstStyle/>
          <a:p>
            <a:fld id="{80533CC4-5343-4D14-9FAD-144DD4917FA8}" type="slidenum">
              <a:rPr lang="en-US" smtClean="0"/>
              <a:t>23</a:t>
            </a:fld>
            <a:endParaRPr lang="en-US"/>
          </a:p>
        </p:txBody>
      </p:sp>
    </p:spTree>
    <p:extLst>
      <p:ext uri="{BB962C8B-B14F-4D97-AF65-F5344CB8AC3E}">
        <p14:creationId xmlns:p14="http://schemas.microsoft.com/office/powerpoint/2010/main" val="25188051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533CC4-5343-4D14-9FAD-144DD4917FA8}" type="slidenum">
              <a:rPr lang="en-US" smtClean="0"/>
              <a:t>26</a:t>
            </a:fld>
            <a:endParaRPr lang="en-US"/>
          </a:p>
        </p:txBody>
      </p:sp>
    </p:spTree>
    <p:extLst>
      <p:ext uri="{BB962C8B-B14F-4D97-AF65-F5344CB8AC3E}">
        <p14:creationId xmlns:p14="http://schemas.microsoft.com/office/powerpoint/2010/main" val="2130090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076A18DF-F8D3-4418-857C-738F2D1D8675}" type="datetimeFigureOut">
              <a:rPr lang="en-US"/>
              <a:pPr>
                <a:defRPr/>
              </a:pPr>
              <a:t>9/18/2019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023F023-A8F1-4C09-9A5A-A2E7CE0EC06B}"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718EEC21-38BF-431D-8772-C011A8DECA61}" type="datetimeFigureOut">
              <a:rPr lang="en-US"/>
              <a:pPr>
                <a:defRPr/>
              </a:pPr>
              <a:t>9/18/2019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9906394-F988-4C42-9D47-1E47A8450008}"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2C0ACBB4-130F-4FCF-BF0F-DB193B6EF462}" type="datetimeFigureOut">
              <a:rPr lang="en-US"/>
              <a:pPr>
                <a:defRPr/>
              </a:pPr>
              <a:t>9/18/2019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F12C205-AC33-418A-89AD-037C325CF950}"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10E0A041-3483-497A-80AC-B82713E3807D}" type="datetimeFigureOut">
              <a:rPr lang="en-US"/>
              <a:pPr>
                <a:defRPr/>
              </a:pPr>
              <a:t>9/18/2019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FE61218-178A-433C-B2B8-569DDAC26FB0}"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17A3CCBA-DDD6-458E-BC28-44590358601F}" type="datetimeFigureOut">
              <a:rPr lang="en-US"/>
              <a:pPr>
                <a:defRPr/>
              </a:pPr>
              <a:t>9/18/2019</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CD1CFB3F-FEFE-48EF-BB3D-D454F69B0D26}"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4EBD8DDE-E895-4695-BC46-EC631428E9C1}" type="datetimeFigureOut">
              <a:rPr lang="en-US"/>
              <a:pPr>
                <a:defRPr/>
              </a:pPr>
              <a:t>9/18/2019</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55750ADB-8A8B-4B4B-BB8F-2BD4D12B0542}"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8387D14-7681-4F03-88B0-FC61EACDDBFB}" type="datetimeFigureOut">
              <a:rPr lang="en-US"/>
              <a:pPr>
                <a:defRPr/>
              </a:pPr>
              <a:t>9/18/2019</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13543EE3-CD62-4FFA-9858-928654D71A34}"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015B6B8E-20C7-4924-A3FE-265BB7543CE4}" type="datetimeFigureOut">
              <a:rPr lang="en-US"/>
              <a:pPr>
                <a:defRPr/>
              </a:pPr>
              <a:t>9/18/2019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716D715-D966-4E17-A022-943BACFA7F09}"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1A88CA0-95BC-4660-8992-B9866F70AC3A}" type="datetimeFigureOut">
              <a:rPr lang="en-US"/>
              <a:pPr>
                <a:defRPr/>
              </a:pPr>
              <a:t>9/18/2019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7E08291-403B-4491-803E-09475C80309C}"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E2315A7-FC92-43E9-94A1-0EEFF5C25FE9}" type="datetimeFigureOut">
              <a:rPr lang="en-US"/>
              <a:pPr>
                <a:defRPr/>
              </a:pPr>
              <a:t>9/18/2019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6512708-11AB-4722-9F76-CA3494499120}"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91EBCB0D-8FF2-4F29-BDA8-4F722E5D08AD}" type="datetimeFigureOut">
              <a:rPr lang="en-US"/>
              <a:pPr>
                <a:defRPr/>
              </a:pPr>
              <a:t>9/18/2019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6EC3BDD-9CCC-40C8-85DF-0CA49ACD5F4B}"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C3BA5BD2-54FB-4EF4-9AEC-0E84D8F6EC0B}" type="datetimeFigureOut">
              <a:rPr lang="en-US"/>
              <a:pPr>
                <a:defRPr/>
              </a:pPr>
              <a:t>9/18/2019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D8EBA620-692F-40AB-95C4-6FCD92409FB9}"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9.emf"/><Relationship Id="rId4" Type="http://schemas.openxmlformats.org/officeDocument/2006/relationships/image" Target="../media/image18.emf"/></Relationships>
</file>

<file path=ppt/slides/_rels/slide24.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slideLayout" Target="../slideLayouts/slideLayout2.xml"/><Relationship Id="rId4" Type="http://schemas.openxmlformats.org/officeDocument/2006/relationships/image" Target="../media/image22.emf"/></Relationships>
</file>

<file path=ppt/slides/_rels/slide25.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3.emf"/><Relationship Id="rId1" Type="http://schemas.openxmlformats.org/officeDocument/2006/relationships/slideLayout" Target="../slideLayouts/slideLayout2.xml"/><Relationship Id="rId5" Type="http://schemas.openxmlformats.org/officeDocument/2006/relationships/image" Target="../media/image26.emf"/><Relationship Id="rId4" Type="http://schemas.openxmlformats.org/officeDocument/2006/relationships/image" Target="../media/image25.emf"/></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42900" y="1219200"/>
            <a:ext cx="8458200" cy="3051175"/>
          </a:xfrm>
        </p:spPr>
        <p:txBody>
          <a:bodyPr rtlCol="0">
            <a:normAutofit/>
          </a:bodyPr>
          <a:lstStyle/>
          <a:p>
            <a:pPr eaLnBrk="1" fontAlgn="auto" hangingPunct="1">
              <a:spcAft>
                <a:spcPts val="0"/>
              </a:spcAft>
              <a:defRPr/>
            </a:pPr>
            <a:r>
              <a:rPr lang="en-US" dirty="0"/>
              <a:t>Pribilof Island golden king crab</a:t>
            </a:r>
            <a:br>
              <a:rPr lang="en-US" dirty="0"/>
            </a:br>
            <a:r>
              <a:rPr lang="en-US" dirty="0"/>
              <a:t>Assessment: Review of Tier status and future directions</a:t>
            </a:r>
          </a:p>
        </p:txBody>
      </p:sp>
      <p:sp>
        <p:nvSpPr>
          <p:cNvPr id="3" name="Subtitle 2"/>
          <p:cNvSpPr>
            <a:spLocks noGrp="1"/>
          </p:cNvSpPr>
          <p:nvPr>
            <p:ph type="subTitle" idx="1"/>
          </p:nvPr>
        </p:nvSpPr>
        <p:spPr>
          <a:xfrm>
            <a:off x="1371600" y="4419600"/>
            <a:ext cx="6400800" cy="1752600"/>
          </a:xfrm>
        </p:spPr>
        <p:txBody>
          <a:bodyPr rtlCol="0">
            <a:normAutofit/>
          </a:bodyPr>
          <a:lstStyle/>
          <a:p>
            <a:pPr eaLnBrk="1" fontAlgn="auto" hangingPunct="1">
              <a:spcAft>
                <a:spcPts val="0"/>
              </a:spcAft>
              <a:buFont typeface="Arial" pitchFamily="34" charset="0"/>
              <a:buNone/>
              <a:defRPr/>
            </a:pPr>
            <a:r>
              <a:rPr lang="en-US" dirty="0"/>
              <a:t>Benjamin Daly</a:t>
            </a:r>
          </a:p>
          <a:p>
            <a:pPr eaLnBrk="1" fontAlgn="auto" hangingPunct="1">
              <a:spcAft>
                <a:spcPts val="0"/>
              </a:spcAft>
              <a:buFont typeface="Arial" pitchFamily="34" charset="0"/>
              <a:buNone/>
              <a:defRPr/>
            </a:pPr>
            <a:r>
              <a:rPr lang="en-US" dirty="0"/>
              <a:t>Crab Plan Team Meeting </a:t>
            </a:r>
          </a:p>
          <a:p>
            <a:pPr eaLnBrk="1" fontAlgn="auto" hangingPunct="1">
              <a:spcAft>
                <a:spcPts val="0"/>
              </a:spcAft>
              <a:buFont typeface="Arial" pitchFamily="34" charset="0"/>
              <a:buNone/>
              <a:defRPr/>
            </a:pPr>
            <a:r>
              <a:rPr lang="en-US" dirty="0"/>
              <a:t>Seattle, Sept 16-20, 2019</a:t>
            </a:r>
          </a:p>
          <a:p>
            <a:pPr eaLnBrk="1" fontAlgn="auto" hangingPunct="1">
              <a:spcAft>
                <a:spcPts val="0"/>
              </a:spcAft>
              <a:buFont typeface="Arial" pitchFamily="34" charset="0"/>
              <a:buNone/>
              <a:defRPr/>
            </a:pP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CA2E2B2-FD06-4B09-AFFB-23AF63C53D00}"/>
              </a:ext>
            </a:extLst>
          </p:cNvPr>
          <p:cNvPicPr>
            <a:picLocks noChangeAspect="1"/>
          </p:cNvPicPr>
          <p:nvPr/>
        </p:nvPicPr>
        <p:blipFill rotWithShape="1">
          <a:blip r:embed="rId2" cstate="print">
            <a:alphaModFix amt="50000"/>
            <a:extLst>
              <a:ext uri="{28A0092B-C50C-407E-A947-70E740481C1C}">
                <a14:useLocalDpi xmlns:a14="http://schemas.microsoft.com/office/drawing/2010/main" val="0"/>
              </a:ext>
            </a:extLst>
          </a:blip>
          <a:srcRect l="13690" r="11463"/>
          <a:stretch/>
        </p:blipFill>
        <p:spPr>
          <a:xfrm>
            <a:off x="0" y="0"/>
            <a:ext cx="9143999" cy="6871982"/>
          </a:xfrm>
          <a:prstGeom prst="rect">
            <a:avLst/>
          </a:prstGeom>
        </p:spPr>
      </p:pic>
      <p:sp>
        <p:nvSpPr>
          <p:cNvPr id="7" name="Content Placeholder 6">
            <a:extLst>
              <a:ext uri="{FF2B5EF4-FFF2-40B4-BE49-F238E27FC236}">
                <a16:creationId xmlns:a16="http://schemas.microsoft.com/office/drawing/2014/main" id="{248496A2-F21B-4913-9718-D3387750DA5D}"/>
              </a:ext>
            </a:extLst>
          </p:cNvPr>
          <p:cNvSpPr>
            <a:spLocks noGrp="1"/>
          </p:cNvSpPr>
          <p:nvPr>
            <p:ph idx="1"/>
          </p:nvPr>
        </p:nvSpPr>
        <p:spPr>
          <a:xfrm>
            <a:off x="800100" y="381000"/>
            <a:ext cx="7543799" cy="4525963"/>
          </a:xfrm>
        </p:spPr>
        <p:txBody>
          <a:bodyPr/>
          <a:lstStyle/>
          <a:p>
            <a:r>
              <a:rPr lang="en-US" dirty="0"/>
              <a:t>Fishery data</a:t>
            </a:r>
          </a:p>
          <a:p>
            <a:pPr lvl="1"/>
            <a:r>
              <a:rPr lang="en-US" dirty="0"/>
              <a:t>100% observer coverage</a:t>
            </a:r>
          </a:p>
          <a:p>
            <a:pPr lvl="1"/>
            <a:r>
              <a:rPr lang="en-US" dirty="0"/>
              <a:t>100% dockside sampled</a:t>
            </a:r>
          </a:p>
          <a:p>
            <a:r>
              <a:rPr lang="en-US" dirty="0"/>
              <a:t>Commissioner’s Permit fishery</a:t>
            </a:r>
          </a:p>
          <a:p>
            <a:pPr lvl="1"/>
            <a:r>
              <a:rPr lang="en-US" dirty="0"/>
              <a:t>Ability to design survey style fishery</a:t>
            </a:r>
          </a:p>
          <a:p>
            <a:pPr lvl="2"/>
            <a:r>
              <a:rPr lang="en-US" dirty="0"/>
              <a:t>Sample design, specific areas</a:t>
            </a:r>
          </a:p>
          <a:p>
            <a:r>
              <a:rPr lang="en-US" dirty="0"/>
              <a:t>Increased interest</a:t>
            </a:r>
          </a:p>
          <a:p>
            <a:pPr lvl="1"/>
            <a:r>
              <a:rPr lang="en-US" dirty="0"/>
              <a:t>Decline in other BSAI crab fisheries</a:t>
            </a:r>
          </a:p>
          <a:p>
            <a:pPr lvl="1"/>
            <a:r>
              <a:rPr lang="en-US" dirty="0"/>
              <a:t>Increased inquiries and participation</a:t>
            </a:r>
          </a:p>
          <a:p>
            <a:r>
              <a:rPr lang="en-US" dirty="0"/>
              <a:t>Requests for increased GHLs (currently 130,000 </a:t>
            </a:r>
            <a:r>
              <a:rPr lang="en-US" dirty="0" err="1"/>
              <a:t>lb</a:t>
            </a:r>
            <a:r>
              <a:rPr lang="en-US" dirty="0"/>
              <a:t>)</a:t>
            </a:r>
          </a:p>
          <a:p>
            <a:pPr lvl="1"/>
            <a:r>
              <a:rPr lang="en-US" dirty="0"/>
              <a:t>Reevaluate stock assessment</a:t>
            </a:r>
          </a:p>
          <a:p>
            <a:pPr lvl="1"/>
            <a:endParaRPr lang="en-US" dirty="0"/>
          </a:p>
        </p:txBody>
      </p:sp>
    </p:spTree>
    <p:extLst>
      <p:ext uri="{BB962C8B-B14F-4D97-AF65-F5344CB8AC3E}">
        <p14:creationId xmlns:p14="http://schemas.microsoft.com/office/powerpoint/2010/main" val="1666545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9A6A92B-CC0A-4F49-8651-DC1E0C6831D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6604" t="6666"/>
          <a:stretch/>
        </p:blipFill>
        <p:spPr>
          <a:xfrm>
            <a:off x="0" y="4618"/>
            <a:ext cx="9144000" cy="6853382"/>
          </a:xfrm>
          <a:prstGeom prst="rect">
            <a:avLst/>
          </a:prstGeom>
        </p:spPr>
      </p:pic>
    </p:spTree>
    <p:extLst>
      <p:ext uri="{BB962C8B-B14F-4D97-AF65-F5344CB8AC3E}">
        <p14:creationId xmlns:p14="http://schemas.microsoft.com/office/powerpoint/2010/main" val="8178550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42CAAF0-B545-46E1-9F6F-C8B622C76472}"/>
              </a:ext>
            </a:extLst>
          </p:cNvPr>
          <p:cNvPicPr>
            <a:picLocks noChangeAspect="1"/>
          </p:cNvPicPr>
          <p:nvPr/>
        </p:nvPicPr>
        <p:blipFill>
          <a:blip r:embed="rId2"/>
          <a:stretch>
            <a:fillRect/>
          </a:stretch>
        </p:blipFill>
        <p:spPr>
          <a:xfrm>
            <a:off x="1752600" y="150238"/>
            <a:ext cx="5430431" cy="6557524"/>
          </a:xfrm>
          <a:prstGeom prst="rect">
            <a:avLst/>
          </a:prstGeom>
        </p:spPr>
      </p:pic>
    </p:spTree>
    <p:extLst>
      <p:ext uri="{BB962C8B-B14F-4D97-AF65-F5344CB8AC3E}">
        <p14:creationId xmlns:p14="http://schemas.microsoft.com/office/powerpoint/2010/main" val="31287366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A1DB4-A828-4D23-82DA-614C4460112E}"/>
              </a:ext>
            </a:extLst>
          </p:cNvPr>
          <p:cNvSpPr>
            <a:spLocks noGrp="1"/>
          </p:cNvSpPr>
          <p:nvPr>
            <p:ph type="title"/>
          </p:nvPr>
        </p:nvSpPr>
        <p:spPr/>
        <p:txBody>
          <a:bodyPr/>
          <a:lstStyle/>
          <a:p>
            <a:r>
              <a:rPr lang="en-US" dirty="0"/>
              <a:t>Tier Status</a:t>
            </a:r>
            <a:endParaRPr lang="en-GB" dirty="0"/>
          </a:p>
        </p:txBody>
      </p:sp>
      <p:sp>
        <p:nvSpPr>
          <p:cNvPr id="3" name="Content Placeholder 2">
            <a:extLst>
              <a:ext uri="{FF2B5EF4-FFF2-40B4-BE49-F238E27FC236}">
                <a16:creationId xmlns:a16="http://schemas.microsoft.com/office/drawing/2014/main" id="{8B939CFC-D387-4453-9934-E31E63623663}"/>
              </a:ext>
            </a:extLst>
          </p:cNvPr>
          <p:cNvSpPr>
            <a:spLocks noGrp="1"/>
          </p:cNvSpPr>
          <p:nvPr>
            <p:ph idx="1"/>
          </p:nvPr>
        </p:nvSpPr>
        <p:spPr/>
        <p:txBody>
          <a:bodyPr/>
          <a:lstStyle/>
          <a:p>
            <a:r>
              <a:rPr lang="en-US" dirty="0"/>
              <a:t>Currently Tier 5</a:t>
            </a:r>
          </a:p>
          <a:p>
            <a:r>
              <a:rPr lang="en-US" dirty="0"/>
              <a:t>Pervious discussion about moving to Tier 4 via random effect model and NOAA slope survey data</a:t>
            </a:r>
            <a:endParaRPr lang="en-GB" dirty="0"/>
          </a:p>
        </p:txBody>
      </p:sp>
    </p:spTree>
    <p:extLst>
      <p:ext uri="{BB962C8B-B14F-4D97-AF65-F5344CB8AC3E}">
        <p14:creationId xmlns:p14="http://schemas.microsoft.com/office/powerpoint/2010/main" val="2616830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24A04-7C43-4725-9080-30EE21FBEC72}"/>
              </a:ext>
            </a:extLst>
          </p:cNvPr>
          <p:cNvSpPr>
            <a:spLocks noGrp="1"/>
          </p:cNvSpPr>
          <p:nvPr>
            <p:ph type="title"/>
          </p:nvPr>
        </p:nvSpPr>
        <p:spPr>
          <a:xfrm>
            <a:off x="422031" y="-22609"/>
            <a:ext cx="8229600" cy="1143000"/>
          </a:xfrm>
        </p:spPr>
        <p:txBody>
          <a:bodyPr/>
          <a:lstStyle/>
          <a:p>
            <a:r>
              <a:rPr lang="en-US" dirty="0"/>
              <a:t>Tier 5 calculations</a:t>
            </a:r>
            <a:endParaRPr lang="en-GB" dirty="0"/>
          </a:p>
        </p:txBody>
      </p:sp>
      <p:sp>
        <p:nvSpPr>
          <p:cNvPr id="3" name="Content Placeholder 2">
            <a:extLst>
              <a:ext uri="{FF2B5EF4-FFF2-40B4-BE49-F238E27FC236}">
                <a16:creationId xmlns:a16="http://schemas.microsoft.com/office/drawing/2014/main" id="{E02C08AA-AEE1-4F8E-AA3E-6DB59C2EAF73}"/>
              </a:ext>
            </a:extLst>
          </p:cNvPr>
          <p:cNvSpPr>
            <a:spLocks noGrp="1"/>
          </p:cNvSpPr>
          <p:nvPr>
            <p:ph idx="1"/>
          </p:nvPr>
        </p:nvSpPr>
        <p:spPr>
          <a:xfrm>
            <a:off x="457200" y="1166018"/>
            <a:ext cx="8229600" cy="4525963"/>
          </a:xfrm>
        </p:spPr>
        <p:txBody>
          <a:bodyPr/>
          <a:lstStyle/>
          <a:p>
            <a:r>
              <a:rPr lang="en-US" sz="2000" dirty="0"/>
              <a:t>Same data and estimates for 2013-2019 OFLs</a:t>
            </a:r>
          </a:p>
          <a:p>
            <a:pPr lvl="1"/>
            <a:r>
              <a:rPr lang="en-AU" sz="1600" dirty="0"/>
              <a:t>average retained catch over the years 1993 to 1999 as the estimated OFL </a:t>
            </a:r>
          </a:p>
          <a:p>
            <a:pPr lvl="1"/>
            <a:r>
              <a:rPr lang="en-AU" sz="1600" dirty="0"/>
              <a:t>“The excluded years are from 1985 to 1992 and from 2000 to 2005 for Pribilof Islands golden king crab when the fishing effort was less than 10% of the average or the GHL was set below the previous average catch.” </a:t>
            </a:r>
          </a:p>
          <a:p>
            <a:pPr lvl="1"/>
            <a:r>
              <a:rPr lang="en-AU" sz="1600" dirty="0"/>
              <a:t>In May 2010, the CPT established a total-catch OFL computed as a function of the average retained catch during 1993–1998, a ratio-based estimate of the bycatch mortality during the directed fishery of that period, and an estimate of the “background” bycatch mortality due to other fisheries.</a:t>
            </a:r>
          </a:p>
          <a:p>
            <a:r>
              <a:rPr lang="en-AU" sz="2000" dirty="0"/>
              <a:t>Other time periods, extending into years post-1999, had been considered for computing the average retained catch in the establishment of the 2009, 2010, and 2011 OFLs, but those time periods were rejected by the CPT and the SSC. Hence the period for calculating the retained-catch portion of the Tier 5 total-catch OFL for this stock has been firmly established by the CPT and SSC at 1993–1998 (the CPT said “this freezes the time frame...”).  </a:t>
            </a:r>
            <a:endParaRPr lang="en-GB" sz="2000" dirty="0"/>
          </a:p>
        </p:txBody>
      </p:sp>
    </p:spTree>
    <p:extLst>
      <p:ext uri="{BB962C8B-B14F-4D97-AF65-F5344CB8AC3E}">
        <p14:creationId xmlns:p14="http://schemas.microsoft.com/office/powerpoint/2010/main" val="15514932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9CAB8-C165-45F4-A193-48947C7AE1B0}"/>
              </a:ext>
            </a:extLst>
          </p:cNvPr>
          <p:cNvSpPr>
            <a:spLocks noGrp="1"/>
          </p:cNvSpPr>
          <p:nvPr>
            <p:ph type="title"/>
          </p:nvPr>
        </p:nvSpPr>
        <p:spPr>
          <a:xfrm>
            <a:off x="457200" y="43526"/>
            <a:ext cx="8229600" cy="1143000"/>
          </a:xfrm>
        </p:spPr>
        <p:txBody>
          <a:bodyPr/>
          <a:lstStyle/>
          <a:p>
            <a:r>
              <a:rPr lang="en-US" dirty="0"/>
              <a:t>Tier 5 calculations</a:t>
            </a:r>
            <a:endParaRPr lang="en-GB" dirty="0"/>
          </a:p>
        </p:txBody>
      </p:sp>
      <p:pic>
        <p:nvPicPr>
          <p:cNvPr id="5" name="Picture 4">
            <a:extLst>
              <a:ext uri="{FF2B5EF4-FFF2-40B4-BE49-F238E27FC236}">
                <a16:creationId xmlns:a16="http://schemas.microsoft.com/office/drawing/2014/main" id="{1990F49D-20D2-4A9A-9325-FD655B3E1A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1524000"/>
            <a:ext cx="5544907" cy="4820000"/>
          </a:xfrm>
          <a:prstGeom prst="rect">
            <a:avLst/>
          </a:prstGeom>
        </p:spPr>
      </p:pic>
    </p:spTree>
    <p:extLst>
      <p:ext uri="{BB962C8B-B14F-4D97-AF65-F5344CB8AC3E}">
        <p14:creationId xmlns:p14="http://schemas.microsoft.com/office/powerpoint/2010/main" val="33500929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B3213A3-C2FD-4581-9BF0-2FAC8DA96C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 y="2209800"/>
            <a:ext cx="8610600" cy="3526826"/>
          </a:xfrm>
          <a:prstGeom prst="rect">
            <a:avLst/>
          </a:prstGeom>
        </p:spPr>
      </p:pic>
      <p:sp>
        <p:nvSpPr>
          <p:cNvPr id="4" name="Title 1">
            <a:extLst>
              <a:ext uri="{FF2B5EF4-FFF2-40B4-BE49-F238E27FC236}">
                <a16:creationId xmlns:a16="http://schemas.microsoft.com/office/drawing/2014/main" id="{A12C3733-5BC4-4966-9141-2D69D52C64C8}"/>
              </a:ext>
            </a:extLst>
          </p:cNvPr>
          <p:cNvSpPr txBox="1">
            <a:spLocks/>
          </p:cNvSpPr>
          <p:nvPr/>
        </p:nvSpPr>
        <p:spPr>
          <a:xfrm>
            <a:off x="266700" y="549874"/>
            <a:ext cx="8229600" cy="1143000"/>
          </a:xfrm>
          <a:prstGeom prst="rect">
            <a:avLst/>
          </a:prstGeom>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a:t>Tier 5 calculations</a:t>
            </a:r>
            <a:endParaRPr lang="en-GB" dirty="0"/>
          </a:p>
        </p:txBody>
      </p:sp>
    </p:spTree>
    <p:extLst>
      <p:ext uri="{BB962C8B-B14F-4D97-AF65-F5344CB8AC3E}">
        <p14:creationId xmlns:p14="http://schemas.microsoft.com/office/powerpoint/2010/main" val="27521923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609600" y="1230718"/>
            <a:ext cx="7772400" cy="3032592"/>
            <a:chOff x="1471771" y="485775"/>
            <a:chExt cx="6350000" cy="2223247"/>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485775"/>
              <a:ext cx="5940743" cy="1571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1471771" y="1864659"/>
              <a:ext cx="6350000" cy="8443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685800" y="571500"/>
            <a:ext cx="6803571" cy="571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947860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a map&#10;&#10;Description automatically generated">
            <a:extLst>
              <a:ext uri="{FF2B5EF4-FFF2-40B4-BE49-F238E27FC236}">
                <a16:creationId xmlns:a16="http://schemas.microsoft.com/office/drawing/2014/main" id="{1E151DDE-C1D0-448A-86F3-0F282ACA99A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4470" y="0"/>
            <a:ext cx="8875059" cy="68580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ED0AA91-B45C-4D9C-B591-FC86F90C2B9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1" y="304800"/>
            <a:ext cx="6330861" cy="6172200"/>
          </a:xfrm>
          <a:prstGeom prst="rect">
            <a:avLst/>
          </a:prstGeom>
        </p:spPr>
      </p:pic>
      <p:sp>
        <p:nvSpPr>
          <p:cNvPr id="4" name="TextBox 3">
            <a:extLst>
              <a:ext uri="{FF2B5EF4-FFF2-40B4-BE49-F238E27FC236}">
                <a16:creationId xmlns:a16="http://schemas.microsoft.com/office/drawing/2014/main" id="{CAC56491-1CCF-4DA6-9318-7EFB8166B2E5}"/>
              </a:ext>
            </a:extLst>
          </p:cNvPr>
          <p:cNvSpPr txBox="1"/>
          <p:nvPr/>
        </p:nvSpPr>
        <p:spPr>
          <a:xfrm>
            <a:off x="6477000" y="762000"/>
            <a:ext cx="2209800" cy="4247317"/>
          </a:xfrm>
          <a:prstGeom prst="rect">
            <a:avLst/>
          </a:prstGeom>
          <a:noFill/>
        </p:spPr>
        <p:txBody>
          <a:bodyPr wrap="square" rtlCol="0">
            <a:spAutoFit/>
          </a:bodyPr>
          <a:lstStyle/>
          <a:p>
            <a:r>
              <a:rPr lang="en-US" dirty="0"/>
              <a:t>Observer pot location during Bering Sea golden king crab fisheries from 1992-2019 (n=7,402).</a:t>
            </a:r>
          </a:p>
          <a:p>
            <a:endParaRPr lang="en-US" dirty="0"/>
          </a:p>
          <a:p>
            <a:r>
              <a:rPr lang="en-US" dirty="0"/>
              <a:t>Pots north of the Pribilof District northern boundary were fished during the Northern District – Saint Matthew island Section fishery.</a:t>
            </a:r>
            <a:endParaRPr lang="en-GB" dirty="0"/>
          </a:p>
        </p:txBody>
      </p:sp>
      <p:sp>
        <p:nvSpPr>
          <p:cNvPr id="5" name="TextBox 4">
            <a:extLst>
              <a:ext uri="{FF2B5EF4-FFF2-40B4-BE49-F238E27FC236}">
                <a16:creationId xmlns:a16="http://schemas.microsoft.com/office/drawing/2014/main" id="{C724D5EB-0012-44F8-A01F-60CABAA57451}"/>
              </a:ext>
            </a:extLst>
          </p:cNvPr>
          <p:cNvSpPr txBox="1"/>
          <p:nvPr/>
        </p:nvSpPr>
        <p:spPr>
          <a:xfrm>
            <a:off x="6184722" y="5911334"/>
            <a:ext cx="2794355" cy="369332"/>
          </a:xfrm>
          <a:prstGeom prst="rect">
            <a:avLst/>
          </a:prstGeom>
          <a:noFill/>
        </p:spPr>
        <p:txBody>
          <a:bodyPr wrap="none" rtlCol="0">
            <a:spAutoFit/>
          </a:bodyPr>
          <a:lstStyle/>
          <a:p>
            <a:r>
              <a:rPr lang="en-US" dirty="0"/>
              <a:t>~95% of all observer pots</a:t>
            </a:r>
            <a:endParaRPr lang="en-GB" dirty="0"/>
          </a:p>
        </p:txBody>
      </p:sp>
      <p:sp>
        <p:nvSpPr>
          <p:cNvPr id="6" name="Oval 5">
            <a:extLst>
              <a:ext uri="{FF2B5EF4-FFF2-40B4-BE49-F238E27FC236}">
                <a16:creationId xmlns:a16="http://schemas.microsoft.com/office/drawing/2014/main" id="{DD76C8DB-103C-442D-9FD2-C398633B3030}"/>
              </a:ext>
            </a:extLst>
          </p:cNvPr>
          <p:cNvSpPr/>
          <p:nvPr/>
        </p:nvSpPr>
        <p:spPr>
          <a:xfrm>
            <a:off x="2133600" y="4114800"/>
            <a:ext cx="1600200" cy="1447800"/>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 name="Straight Arrow Connector 7">
            <a:extLst>
              <a:ext uri="{FF2B5EF4-FFF2-40B4-BE49-F238E27FC236}">
                <a16:creationId xmlns:a16="http://schemas.microsoft.com/office/drawing/2014/main" id="{37AA79CE-D677-4F2D-BA20-D299672D7D1D}"/>
              </a:ext>
            </a:extLst>
          </p:cNvPr>
          <p:cNvCxnSpPr/>
          <p:nvPr/>
        </p:nvCxnSpPr>
        <p:spPr>
          <a:xfrm flipH="1" flipV="1">
            <a:off x="4038600" y="5009317"/>
            <a:ext cx="2146122" cy="101048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9804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4861B06-D479-4D53-8473-3AFC0B0C40A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2590800" y="-152400"/>
            <a:ext cx="6477000" cy="6889173"/>
          </a:xfrm>
          <a:prstGeom prst="rect">
            <a:avLst/>
          </a:prstGeom>
        </p:spPr>
      </p:pic>
      <p:sp>
        <p:nvSpPr>
          <p:cNvPr id="4" name="TextBox 3">
            <a:extLst>
              <a:ext uri="{FF2B5EF4-FFF2-40B4-BE49-F238E27FC236}">
                <a16:creationId xmlns:a16="http://schemas.microsoft.com/office/drawing/2014/main" id="{513AB0EC-40C9-43E1-8824-987853E99538}"/>
              </a:ext>
            </a:extLst>
          </p:cNvPr>
          <p:cNvSpPr txBox="1"/>
          <p:nvPr/>
        </p:nvSpPr>
        <p:spPr>
          <a:xfrm>
            <a:off x="6934200" y="4329166"/>
            <a:ext cx="1371600" cy="923330"/>
          </a:xfrm>
          <a:prstGeom prst="rect">
            <a:avLst/>
          </a:prstGeom>
          <a:noFill/>
        </p:spPr>
        <p:txBody>
          <a:bodyPr wrap="square" rtlCol="0">
            <a:spAutoFit/>
          </a:bodyPr>
          <a:lstStyle/>
          <a:p>
            <a:r>
              <a:rPr lang="en-US" dirty="0"/>
              <a:t>69% of all historical catch</a:t>
            </a:r>
            <a:endParaRPr lang="en-GB" dirty="0"/>
          </a:p>
        </p:txBody>
      </p:sp>
      <p:cxnSp>
        <p:nvCxnSpPr>
          <p:cNvPr id="6" name="Straight Arrow Connector 5">
            <a:extLst>
              <a:ext uri="{FF2B5EF4-FFF2-40B4-BE49-F238E27FC236}">
                <a16:creationId xmlns:a16="http://schemas.microsoft.com/office/drawing/2014/main" id="{B26BCDBA-B34B-4831-B8C9-4DEC51290A3C}"/>
              </a:ext>
            </a:extLst>
          </p:cNvPr>
          <p:cNvCxnSpPr/>
          <p:nvPr/>
        </p:nvCxnSpPr>
        <p:spPr>
          <a:xfrm flipH="1">
            <a:off x="5715000" y="4557766"/>
            <a:ext cx="121920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CD36D9FC-AEC6-4BEF-AEFE-B65AF41DC071}"/>
              </a:ext>
            </a:extLst>
          </p:cNvPr>
          <p:cNvSpPr txBox="1"/>
          <p:nvPr/>
        </p:nvSpPr>
        <p:spPr>
          <a:xfrm>
            <a:off x="304800" y="4096101"/>
            <a:ext cx="1828800" cy="1200329"/>
          </a:xfrm>
          <a:prstGeom prst="rect">
            <a:avLst/>
          </a:prstGeom>
          <a:noFill/>
        </p:spPr>
        <p:txBody>
          <a:bodyPr wrap="square" rtlCol="0">
            <a:spAutoFit/>
          </a:bodyPr>
          <a:lstStyle/>
          <a:p>
            <a:r>
              <a:rPr lang="en-US" dirty="0"/>
              <a:t>Proportion of historical (1985-2019) catch by </a:t>
            </a:r>
            <a:r>
              <a:rPr lang="en-US" dirty="0" err="1"/>
              <a:t>stat_area</a:t>
            </a:r>
            <a:endParaRPr lang="en-GB" dirty="0"/>
          </a:p>
        </p:txBody>
      </p:sp>
    </p:spTree>
    <p:extLst>
      <p:ext uri="{BB962C8B-B14F-4D97-AF65-F5344CB8AC3E}">
        <p14:creationId xmlns:p14="http://schemas.microsoft.com/office/powerpoint/2010/main" val="1361452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a:t>NMFS EBS slope survey</a:t>
            </a:r>
          </a:p>
        </p:txBody>
      </p:sp>
      <p:sp>
        <p:nvSpPr>
          <p:cNvPr id="3" name="Content Placeholder 2"/>
          <p:cNvSpPr>
            <a:spLocks noGrp="1"/>
          </p:cNvSpPr>
          <p:nvPr>
            <p:ph idx="1"/>
          </p:nvPr>
        </p:nvSpPr>
        <p:spPr>
          <a:xfrm>
            <a:off x="457200" y="1295400"/>
            <a:ext cx="8534400" cy="4525963"/>
          </a:xfrm>
        </p:spPr>
        <p:txBody>
          <a:bodyPr/>
          <a:lstStyle/>
          <a:p>
            <a:r>
              <a:rPr lang="en-US" sz="2800" dirty="0"/>
              <a:t>Interest by CPT and SSC in using biennial Bering Sea upper continental slope survey data to establish annual OFL/ABC on the basis of biomass estimates as an alternative to the Tier 5 approach</a:t>
            </a:r>
          </a:p>
          <a:p>
            <a:r>
              <a:rPr lang="en-US" sz="2800" dirty="0"/>
              <a:t>Only post-2000 data used because of differences in sampling gear, survey design, sampling methodology, and species identification in 1979-91 and 2000 surveys</a:t>
            </a:r>
          </a:p>
          <a:p>
            <a:r>
              <a:rPr lang="en-US" sz="2800" dirty="0"/>
              <a:t>Total biomass (males and females) available starting in 2002, BUT mature and legal area-swept biomass estimates only available starting in 2008 (*working on 2004 data)</a:t>
            </a:r>
          </a:p>
          <a:p>
            <a:r>
              <a:rPr lang="en-US" sz="2800" dirty="0"/>
              <a:t>2006, 2014, and 2018 slope surveys cancelled</a:t>
            </a:r>
          </a:p>
          <a:p>
            <a:endParaRPr lang="en-US" sz="2800" dirty="0"/>
          </a:p>
        </p:txBody>
      </p:sp>
    </p:spTree>
    <p:extLst>
      <p:ext uri="{BB962C8B-B14F-4D97-AF65-F5344CB8AC3E}">
        <p14:creationId xmlns:p14="http://schemas.microsoft.com/office/powerpoint/2010/main" val="8504884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Biomass estimates</a:t>
            </a:r>
          </a:p>
        </p:txBody>
      </p:sp>
      <p:sp>
        <p:nvSpPr>
          <p:cNvPr id="3" name="Content Placeholder 2"/>
          <p:cNvSpPr>
            <a:spLocks noGrp="1"/>
          </p:cNvSpPr>
          <p:nvPr>
            <p:ph idx="1"/>
          </p:nvPr>
        </p:nvSpPr>
        <p:spPr>
          <a:xfrm>
            <a:off x="457200" y="1600201"/>
            <a:ext cx="8229600" cy="2438400"/>
          </a:xfrm>
        </p:spPr>
        <p:txBody>
          <a:bodyPr/>
          <a:lstStyle/>
          <a:p>
            <a:r>
              <a:rPr lang="en-US" dirty="0"/>
              <a:t>Maturity: 107 mm CL (Somerton and Otto 1986)</a:t>
            </a:r>
          </a:p>
          <a:p>
            <a:r>
              <a:rPr lang="en-US" dirty="0"/>
              <a:t>Legal size: 124 mm CL (proxy for 5.5 in CW)</a:t>
            </a:r>
          </a:p>
          <a:p>
            <a:r>
              <a:rPr lang="en-US" dirty="0"/>
              <a:t>Weight (g) = (0.0002988)x(CL)</a:t>
            </a:r>
            <a:r>
              <a:rPr lang="en-US" baseline="30000" dirty="0"/>
              <a:t>3.135</a:t>
            </a:r>
          </a:p>
          <a:p>
            <a:endParaRPr lang="en-US" baseline="30000" dirty="0"/>
          </a:p>
          <a:p>
            <a:endParaRPr lang="en-US" baseline="30000" dirty="0"/>
          </a:p>
        </p:txBody>
      </p:sp>
      <p:sp>
        <p:nvSpPr>
          <p:cNvPr id="4" name="TextBox 3"/>
          <p:cNvSpPr txBox="1"/>
          <p:nvPr/>
        </p:nvSpPr>
        <p:spPr>
          <a:xfrm>
            <a:off x="400812" y="4038600"/>
            <a:ext cx="8153399" cy="2308324"/>
          </a:xfrm>
          <a:prstGeom prst="rect">
            <a:avLst/>
          </a:prstGeom>
          <a:noFill/>
        </p:spPr>
        <p:txBody>
          <a:bodyPr wrap="square" rtlCol="0">
            <a:spAutoFit/>
          </a:bodyPr>
          <a:lstStyle/>
          <a:p>
            <a:r>
              <a:rPr lang="en-US" dirty="0"/>
              <a:t>An area-swept estimate of biomass and of the variance of the biomass estimate was computed for each stratum within a survey subarea and summed over strata within the subarea to obtain area-swept estimates of biomass within a subarea and of the variance of that biomass estimate; estimates of the biomass and of variances of estimates within subareas were summed over subareas to obtain estimates of biomass in aggregates of subareas and of the variances of those estimates. </a:t>
            </a:r>
          </a:p>
          <a:p>
            <a:endParaRPr lang="en-US" dirty="0"/>
          </a:p>
        </p:txBody>
      </p:sp>
      <p:sp>
        <p:nvSpPr>
          <p:cNvPr id="5" name="TextBox 4">
            <a:extLst>
              <a:ext uri="{FF2B5EF4-FFF2-40B4-BE49-F238E27FC236}">
                <a16:creationId xmlns:a16="http://schemas.microsoft.com/office/drawing/2014/main" id="{68BF7929-4B99-4515-ADCD-9B96CA3255FB}"/>
              </a:ext>
            </a:extLst>
          </p:cNvPr>
          <p:cNvSpPr txBox="1"/>
          <p:nvPr/>
        </p:nvSpPr>
        <p:spPr>
          <a:xfrm flipH="1">
            <a:off x="5105400" y="6427042"/>
            <a:ext cx="4191000" cy="312639"/>
          </a:xfrm>
          <a:prstGeom prst="rect">
            <a:avLst/>
          </a:prstGeom>
          <a:noFill/>
        </p:spPr>
        <p:txBody>
          <a:bodyPr wrap="square" rtlCol="0">
            <a:spAutoFit/>
          </a:bodyPr>
          <a:lstStyle/>
          <a:p>
            <a:r>
              <a:rPr lang="en-US" sz="1400" dirty="0"/>
              <a:t>*LW regression defined in FMP amendment 24</a:t>
            </a:r>
            <a:endParaRPr lang="en-GB" sz="1400" dirty="0"/>
          </a:p>
        </p:txBody>
      </p:sp>
    </p:spTree>
    <p:extLst>
      <p:ext uri="{BB962C8B-B14F-4D97-AF65-F5344CB8AC3E}">
        <p14:creationId xmlns:p14="http://schemas.microsoft.com/office/powerpoint/2010/main" val="41099012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233082"/>
            <a:ext cx="7660539" cy="5934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316420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3">
            <a:extLst>
              <a:ext uri="{28A0092B-C50C-407E-A947-70E740481C1C}">
                <a14:useLocalDpi xmlns:a14="http://schemas.microsoft.com/office/drawing/2010/main" val="0"/>
              </a:ext>
            </a:extLst>
          </a:blip>
          <a:stretch>
            <a:fillRect/>
          </a:stretch>
        </p:blipFill>
        <p:spPr>
          <a:xfrm>
            <a:off x="609600" y="304800"/>
            <a:ext cx="8153400" cy="5715000"/>
          </a:xfrm>
          <a:prstGeom prst="rect">
            <a:avLst/>
          </a:prstGeom>
        </p:spPr>
      </p:pic>
    </p:spTree>
    <p:extLst>
      <p:ext uri="{BB962C8B-B14F-4D97-AF65-F5344CB8AC3E}">
        <p14:creationId xmlns:p14="http://schemas.microsoft.com/office/powerpoint/2010/main" val="1691579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tretch>
            <a:fillRect/>
          </a:stretch>
        </p:blipFill>
        <p:spPr>
          <a:xfrm>
            <a:off x="510988" y="533400"/>
            <a:ext cx="8153400" cy="5715000"/>
          </a:xfrm>
          <a:prstGeom prst="rect">
            <a:avLst/>
          </a:prstGeom>
        </p:spPr>
      </p:pic>
    </p:spTree>
    <p:extLst>
      <p:ext uri="{BB962C8B-B14F-4D97-AF65-F5344CB8AC3E}">
        <p14:creationId xmlns:p14="http://schemas.microsoft.com/office/powerpoint/2010/main" val="35381002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V:\BSAI King Crab\ArcGIS\PIGKC\PNG maps\PIGKC_SlopeSurvey_2012.png"/>
          <p:cNvPicPr/>
          <p:nvPr/>
        </p:nvPicPr>
        <p:blipFill rotWithShape="1">
          <a:blip r:embed="rId2" cstate="print">
            <a:extLst>
              <a:ext uri="{28A0092B-C50C-407E-A947-70E740481C1C}">
                <a14:useLocalDpi xmlns:a14="http://schemas.microsoft.com/office/drawing/2010/main" val="0"/>
              </a:ext>
            </a:extLst>
          </a:blip>
          <a:srcRect/>
          <a:stretch/>
        </p:blipFill>
        <p:spPr bwMode="auto">
          <a:xfrm>
            <a:off x="533400" y="304800"/>
            <a:ext cx="8229600" cy="586740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1612720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V:\BSAI King Crab\ArcGIS\PIGKC\PNG maps\PIGKC_SlopeSurvey_2016.png"/>
          <p:cNvPicPr/>
          <p:nvPr/>
        </p:nvPicPr>
        <p:blipFill rotWithShape="1">
          <a:blip r:embed="rId2" cstate="print">
            <a:extLst>
              <a:ext uri="{28A0092B-C50C-407E-A947-70E740481C1C}">
                <a14:useLocalDpi xmlns:a14="http://schemas.microsoft.com/office/drawing/2010/main" val="0"/>
              </a:ext>
            </a:extLst>
          </a:blip>
          <a:srcRect/>
          <a:stretch/>
        </p:blipFill>
        <p:spPr bwMode="auto">
          <a:xfrm>
            <a:off x="466165" y="381000"/>
            <a:ext cx="8382000" cy="594360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1648714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698"/>
            <a:ext cx="8229600" cy="1143000"/>
          </a:xfrm>
        </p:spPr>
        <p:txBody>
          <a:bodyPr/>
          <a:lstStyle/>
          <a:p>
            <a:r>
              <a:rPr lang="en-US" dirty="0"/>
              <a:t>Population and fishery distribution</a:t>
            </a:r>
          </a:p>
        </p:txBody>
      </p:sp>
      <p:sp>
        <p:nvSpPr>
          <p:cNvPr id="3" name="Content Placeholder 2"/>
          <p:cNvSpPr>
            <a:spLocks noGrp="1"/>
          </p:cNvSpPr>
          <p:nvPr>
            <p:ph idx="1"/>
          </p:nvPr>
        </p:nvSpPr>
        <p:spPr>
          <a:xfrm>
            <a:off x="457200" y="1066800"/>
            <a:ext cx="8229600" cy="4525963"/>
          </a:xfrm>
        </p:spPr>
        <p:txBody>
          <a:bodyPr/>
          <a:lstStyle/>
          <a:p>
            <a:r>
              <a:rPr lang="en-US" dirty="0"/>
              <a:t>Survey distribution and fishery catch and effort distribution concentrated in the </a:t>
            </a:r>
            <a:r>
              <a:rPr lang="en-US" dirty="0" err="1"/>
              <a:t>Prib</a:t>
            </a:r>
            <a:r>
              <a:rPr lang="en-US" dirty="0"/>
              <a:t> Canyon area (survey subarea 2). </a:t>
            </a:r>
          </a:p>
          <a:p>
            <a:r>
              <a:rPr lang="en-US" dirty="0"/>
              <a:t>GKC sporadically distributed in survey subareas 3 and 4 with some limited catch and effort in those areas.</a:t>
            </a:r>
          </a:p>
          <a:p>
            <a:r>
              <a:rPr lang="en-US" dirty="0"/>
              <a:t>Portions of survey subareas 1 and 5 in the </a:t>
            </a:r>
            <a:r>
              <a:rPr lang="en-US" dirty="0" err="1"/>
              <a:t>Prib</a:t>
            </a:r>
            <a:r>
              <a:rPr lang="en-US" dirty="0"/>
              <a:t> </a:t>
            </a:r>
            <a:r>
              <a:rPr lang="en-US" dirty="0" err="1"/>
              <a:t>Dist</a:t>
            </a:r>
            <a:r>
              <a:rPr lang="en-US" dirty="0"/>
              <a:t> largely devoid of GKC.</a:t>
            </a:r>
          </a:p>
          <a:p>
            <a:r>
              <a:rPr lang="en-US" dirty="0"/>
              <a:t>GKC in survey subarea 6 exploited by St Matts section fishery when prosecuted.</a:t>
            </a:r>
          </a:p>
          <a:p>
            <a:endParaRPr lang="en-US" dirty="0"/>
          </a:p>
        </p:txBody>
      </p:sp>
    </p:spTree>
    <p:extLst>
      <p:ext uri="{BB962C8B-B14F-4D97-AF65-F5344CB8AC3E}">
        <p14:creationId xmlns:p14="http://schemas.microsoft.com/office/powerpoint/2010/main" val="6782234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74638"/>
            <a:ext cx="9067800" cy="1143000"/>
          </a:xfrm>
        </p:spPr>
        <p:txBody>
          <a:bodyPr/>
          <a:lstStyle/>
          <a:p>
            <a:r>
              <a:rPr lang="en-US" dirty="0"/>
              <a:t>Random Effects Model: Program “re.exe”</a:t>
            </a:r>
          </a:p>
        </p:txBody>
      </p:sp>
      <p:sp>
        <p:nvSpPr>
          <p:cNvPr id="3" name="Content Placeholder 2"/>
          <p:cNvSpPr>
            <a:spLocks noGrp="1"/>
          </p:cNvSpPr>
          <p:nvPr>
            <p:ph idx="1"/>
          </p:nvPr>
        </p:nvSpPr>
        <p:spPr/>
        <p:txBody>
          <a:bodyPr/>
          <a:lstStyle/>
          <a:p>
            <a:r>
              <a:rPr lang="en-US" dirty="0"/>
              <a:t>Considers the process errors as “random effects” (i.e., drawn from an underlying distribution) and integrated out of the likelihood.  </a:t>
            </a:r>
          </a:p>
          <a:p>
            <a:r>
              <a:rPr lang="en-US" dirty="0"/>
              <a:t>Developed by the NPFMC </a:t>
            </a:r>
            <a:r>
              <a:rPr lang="en-US" dirty="0" err="1"/>
              <a:t>groundfish</a:t>
            </a:r>
            <a:r>
              <a:rPr lang="en-US" dirty="0"/>
              <a:t> plan team's survey averaging working group as a smoothing technique similar to the </a:t>
            </a:r>
            <a:r>
              <a:rPr lang="en-US" dirty="0" err="1"/>
              <a:t>Kalman</a:t>
            </a:r>
            <a:r>
              <a:rPr lang="en-US" dirty="0"/>
              <a:t> Filter</a:t>
            </a:r>
          </a:p>
          <a:p>
            <a:pPr lvl="1"/>
            <a:r>
              <a:rPr lang="en-US" dirty="0"/>
              <a:t>Provides more flexibility with non-linear processes and non-normal error structures.</a:t>
            </a:r>
          </a:p>
          <a:p>
            <a:endParaRPr lang="en-US" dirty="0"/>
          </a:p>
        </p:txBody>
      </p:sp>
    </p:spTree>
    <p:extLst>
      <p:ext uri="{BB962C8B-B14F-4D97-AF65-F5344CB8AC3E}">
        <p14:creationId xmlns:p14="http://schemas.microsoft.com/office/powerpoint/2010/main" val="23727663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319"/>
            <a:ext cx="8229600" cy="1143000"/>
          </a:xfrm>
        </p:spPr>
        <p:txBody>
          <a:bodyPr/>
          <a:lstStyle/>
          <a:p>
            <a:r>
              <a:rPr lang="en-US" dirty="0"/>
              <a:t>Model results</a:t>
            </a:r>
          </a:p>
        </p:txBody>
      </p:sp>
      <p:pic>
        <p:nvPicPr>
          <p:cNvPr id="4" name="Picture 3"/>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62200" y="4038600"/>
            <a:ext cx="3505200" cy="2590800"/>
          </a:xfrm>
          <a:prstGeom prst="rect">
            <a:avLst/>
          </a:prstGeom>
          <a:noFill/>
          <a:ln>
            <a:noFill/>
          </a:ln>
        </p:spPr>
      </p:pic>
      <p:pic>
        <p:nvPicPr>
          <p:cNvPr id="5" name="Picture 4"/>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43400" y="1143000"/>
            <a:ext cx="3581400" cy="2621915"/>
          </a:xfrm>
          <a:prstGeom prst="rect">
            <a:avLst/>
          </a:prstGeom>
          <a:noFill/>
          <a:ln>
            <a:noFill/>
          </a:ln>
        </p:spPr>
      </p:pic>
      <p:pic>
        <p:nvPicPr>
          <p:cNvPr id="6" name="Picture 5"/>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1000" y="1143000"/>
            <a:ext cx="3535680" cy="2621915"/>
          </a:xfrm>
          <a:prstGeom prst="rect">
            <a:avLst/>
          </a:prstGeom>
          <a:noFill/>
          <a:ln>
            <a:noFill/>
          </a:ln>
        </p:spPr>
      </p:pic>
    </p:spTree>
    <p:extLst>
      <p:ext uri="{BB962C8B-B14F-4D97-AF65-F5344CB8AC3E}">
        <p14:creationId xmlns:p14="http://schemas.microsoft.com/office/powerpoint/2010/main" val="12279773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a:t>Model Results</a:t>
            </a:r>
          </a:p>
        </p:txBody>
      </p:sp>
      <p:pic>
        <p:nvPicPr>
          <p:cNvPr id="7" name="Picture 6"/>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1143000"/>
            <a:ext cx="3733800" cy="2689860"/>
          </a:xfrm>
          <a:prstGeom prst="rect">
            <a:avLst/>
          </a:prstGeom>
          <a:noFill/>
          <a:ln>
            <a:noFill/>
          </a:ln>
        </p:spPr>
      </p:pic>
      <p:pic>
        <p:nvPicPr>
          <p:cNvPr id="8" name="Picture 7"/>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24400" y="1143000"/>
            <a:ext cx="3581400" cy="2769235"/>
          </a:xfrm>
          <a:prstGeom prst="rect">
            <a:avLst/>
          </a:prstGeom>
          <a:noFill/>
          <a:ln>
            <a:noFill/>
          </a:ln>
        </p:spPr>
      </p:pic>
      <p:pic>
        <p:nvPicPr>
          <p:cNvPr id="9" name="Picture 8"/>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90800" y="4038600"/>
            <a:ext cx="3505200" cy="2667000"/>
          </a:xfrm>
          <a:prstGeom prst="rect">
            <a:avLst/>
          </a:prstGeom>
          <a:noFill/>
          <a:ln>
            <a:noFill/>
          </a:ln>
        </p:spPr>
      </p:pic>
    </p:spTree>
    <p:extLst>
      <p:ext uri="{BB962C8B-B14F-4D97-AF65-F5344CB8AC3E}">
        <p14:creationId xmlns:p14="http://schemas.microsoft.com/office/powerpoint/2010/main" val="37064200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2016 Slope Survey</a:t>
            </a:r>
          </a:p>
        </p:txBody>
      </p:sp>
      <p:pic>
        <p:nvPicPr>
          <p:cNvPr id="10" name="Picture 9"/>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 y="1350645"/>
            <a:ext cx="2994660" cy="2078355"/>
          </a:xfrm>
          <a:prstGeom prst="rect">
            <a:avLst/>
          </a:prstGeom>
          <a:noFill/>
          <a:ln>
            <a:noFill/>
          </a:ln>
        </p:spPr>
      </p:pic>
      <p:pic>
        <p:nvPicPr>
          <p:cNvPr id="11" name="Content Placeholder 10"/>
          <p:cNvPicPr>
            <a:picLocks noGrp="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3733800" y="1307263"/>
            <a:ext cx="3406140" cy="2121737"/>
          </a:xfrm>
          <a:prstGeom prst="rect">
            <a:avLst/>
          </a:prstGeom>
          <a:noFill/>
          <a:ln>
            <a:noFill/>
          </a:ln>
        </p:spPr>
      </p:pic>
      <p:pic>
        <p:nvPicPr>
          <p:cNvPr id="12" name="Picture 1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4800" y="3657600"/>
            <a:ext cx="3505200" cy="2651760"/>
          </a:xfrm>
          <a:prstGeom prst="rect">
            <a:avLst/>
          </a:prstGeom>
          <a:noFill/>
          <a:ln>
            <a:noFill/>
          </a:ln>
        </p:spPr>
      </p:pic>
      <p:pic>
        <p:nvPicPr>
          <p:cNvPr id="13" name="Picture 12"/>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114800" y="3733801"/>
            <a:ext cx="3352800" cy="2532940"/>
          </a:xfrm>
          <a:prstGeom prst="rect">
            <a:avLst/>
          </a:prstGeom>
          <a:noFill/>
          <a:ln>
            <a:noFill/>
          </a:ln>
        </p:spPr>
      </p:pic>
    </p:spTree>
    <p:extLst>
      <p:ext uri="{BB962C8B-B14F-4D97-AF65-F5344CB8AC3E}">
        <p14:creationId xmlns:p14="http://schemas.microsoft.com/office/powerpoint/2010/main" val="4128982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839200" cy="1143000"/>
          </a:xfrm>
        </p:spPr>
        <p:txBody>
          <a:bodyPr/>
          <a:lstStyle/>
          <a:p>
            <a:r>
              <a:rPr lang="en-US" sz="3600" dirty="0"/>
              <a:t>Model Performance and tier recommendation</a:t>
            </a:r>
          </a:p>
        </p:txBody>
      </p:sp>
      <p:sp>
        <p:nvSpPr>
          <p:cNvPr id="3" name="Content Placeholder 2"/>
          <p:cNvSpPr>
            <a:spLocks noGrp="1"/>
          </p:cNvSpPr>
          <p:nvPr>
            <p:ph idx="1"/>
          </p:nvPr>
        </p:nvSpPr>
        <p:spPr>
          <a:xfrm>
            <a:off x="457200" y="1066800"/>
            <a:ext cx="8458200" cy="4525963"/>
          </a:xfrm>
        </p:spPr>
        <p:txBody>
          <a:bodyPr/>
          <a:lstStyle/>
          <a:p>
            <a:pPr marL="0" indent="0">
              <a:buNone/>
            </a:pPr>
            <a:r>
              <a:rPr lang="en-US" sz="2000" dirty="0"/>
              <a:t>Tier 4 description from SAFE:</a:t>
            </a:r>
          </a:p>
          <a:p>
            <a:pPr marL="0" indent="0">
              <a:buNone/>
            </a:pPr>
            <a:r>
              <a:rPr lang="en-US" sz="2000" dirty="0"/>
              <a:t>“</a:t>
            </a:r>
            <a:r>
              <a:rPr lang="en-US" sz="2000" i="1" dirty="0"/>
              <a:t>Tier 4 is for stocks where essential life-history, recruitment information, and understanding are insufficient to achieve Tier 3. Therefore, it is not possible to estimate the </a:t>
            </a:r>
            <a:r>
              <a:rPr lang="en-US" sz="2000" i="1" dirty="0" err="1"/>
              <a:t>spawner</a:t>
            </a:r>
            <a:r>
              <a:rPr lang="en-US" sz="2000" i="1" dirty="0"/>
              <a:t>-recruit relationship. </a:t>
            </a:r>
            <a:r>
              <a:rPr lang="en-US" sz="2000" b="1" i="1" dirty="0"/>
              <a:t>However, there is </a:t>
            </a:r>
            <a:r>
              <a:rPr lang="en-US" sz="2000" b="1" i="1" u="sng" dirty="0"/>
              <a:t>sufficient information for simulation modeling that captures the essential population dynamics</a:t>
            </a:r>
            <a:r>
              <a:rPr lang="en-US" sz="2000" b="1" i="1" dirty="0"/>
              <a:t> of the stock as well as the performance of the fisheries.”</a:t>
            </a:r>
          </a:p>
          <a:p>
            <a:pPr marL="0" indent="0">
              <a:buNone/>
            </a:pPr>
            <a:endParaRPr lang="en-US" sz="800" b="1" i="1" dirty="0"/>
          </a:p>
          <a:p>
            <a:pPr marL="0" indent="0">
              <a:buNone/>
            </a:pPr>
            <a:endParaRPr lang="en-US" sz="2800" b="1" dirty="0"/>
          </a:p>
          <a:p>
            <a:pPr marL="0" indent="0">
              <a:buNone/>
            </a:pPr>
            <a:endParaRPr lang="en-US" sz="2800" b="1" dirty="0"/>
          </a:p>
          <a:p>
            <a:pPr marL="0" indent="0">
              <a:buNone/>
            </a:pPr>
            <a:r>
              <a:rPr lang="en-US" sz="2800" b="1" dirty="0"/>
              <a:t>2017 author recommendation: </a:t>
            </a:r>
            <a:r>
              <a:rPr lang="en-US" sz="2800" dirty="0"/>
              <a:t>Keep PIGKC as a tier 5 stock, ABC applied 25% buffer on OFL</a:t>
            </a:r>
          </a:p>
          <a:p>
            <a:pPr marL="0" indent="0">
              <a:buNone/>
            </a:pPr>
            <a:endParaRPr lang="en-US" sz="2800" dirty="0"/>
          </a:p>
          <a:p>
            <a:pPr marL="0" indent="0">
              <a:buNone/>
            </a:pPr>
            <a:r>
              <a:rPr lang="en-US" sz="2800" i="1" dirty="0"/>
              <a:t>………CPT concurred</a:t>
            </a:r>
          </a:p>
          <a:p>
            <a:endParaRPr lang="en-US" sz="2800" dirty="0"/>
          </a:p>
          <a:p>
            <a:pPr marL="0" indent="0">
              <a:buNone/>
            </a:pPr>
            <a:endParaRPr lang="en-US" sz="800" dirty="0"/>
          </a:p>
          <a:p>
            <a:pPr marL="0" indent="0">
              <a:buNone/>
            </a:pPr>
            <a:endParaRPr lang="en-US" sz="2800" dirty="0"/>
          </a:p>
          <a:p>
            <a:pPr marL="0" indent="0">
              <a:buNone/>
            </a:pPr>
            <a:endParaRPr lang="en-US" sz="2800" dirty="0"/>
          </a:p>
        </p:txBody>
      </p:sp>
    </p:spTree>
    <p:extLst>
      <p:ext uri="{BB962C8B-B14F-4D97-AF65-F5344CB8AC3E}">
        <p14:creationId xmlns:p14="http://schemas.microsoft.com/office/powerpoint/2010/main" val="35401947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12B77-8B21-4AF0-8D5B-824D06707161}"/>
              </a:ext>
            </a:extLst>
          </p:cNvPr>
          <p:cNvSpPr>
            <a:spLocks noGrp="1"/>
          </p:cNvSpPr>
          <p:nvPr>
            <p:ph type="title"/>
          </p:nvPr>
        </p:nvSpPr>
        <p:spPr/>
        <p:txBody>
          <a:bodyPr/>
          <a:lstStyle/>
          <a:p>
            <a:r>
              <a:rPr lang="en-US" dirty="0"/>
              <a:t>Regarding Tier 4….</a:t>
            </a:r>
            <a:endParaRPr lang="en-GB" dirty="0"/>
          </a:p>
        </p:txBody>
      </p:sp>
      <p:sp>
        <p:nvSpPr>
          <p:cNvPr id="3" name="Content Placeholder 2">
            <a:extLst>
              <a:ext uri="{FF2B5EF4-FFF2-40B4-BE49-F238E27FC236}">
                <a16:creationId xmlns:a16="http://schemas.microsoft.com/office/drawing/2014/main" id="{67EAC5FF-ACFA-41E7-B79E-8BF2526EA847}"/>
              </a:ext>
            </a:extLst>
          </p:cNvPr>
          <p:cNvSpPr>
            <a:spLocks noGrp="1"/>
          </p:cNvSpPr>
          <p:nvPr>
            <p:ph idx="1"/>
          </p:nvPr>
        </p:nvSpPr>
        <p:spPr/>
        <p:txBody>
          <a:bodyPr/>
          <a:lstStyle/>
          <a:p>
            <a:r>
              <a:rPr lang="en-US" sz="2800" dirty="0"/>
              <a:t>The CPT agreed with the author’s recommendation of keeping PIGKC at Tier 5 until the model improves. </a:t>
            </a:r>
          </a:p>
          <a:p>
            <a:r>
              <a:rPr lang="en-US" sz="2800" dirty="0"/>
              <a:t>It is also noted that the model does run through the point estimate error bars. Ben Daly, Martin Dorn, and Jack Turnock discussed process error at the [May 2017] meeting break, and investigated the “par” files, which showed that the model did converge and estimated zero process error. As such, </a:t>
            </a:r>
            <a:r>
              <a:rPr lang="en-US" sz="2800" i="1" u="sng" dirty="0"/>
              <a:t>an argument could be made that the model did perform adequately and could be used to estimate mature and legal male biomass. </a:t>
            </a:r>
            <a:endParaRPr lang="en-GB" sz="2800" i="1" u="sng" dirty="0"/>
          </a:p>
        </p:txBody>
      </p:sp>
    </p:spTree>
    <p:extLst>
      <p:ext uri="{BB962C8B-B14F-4D97-AF65-F5344CB8AC3E}">
        <p14:creationId xmlns:p14="http://schemas.microsoft.com/office/powerpoint/2010/main" val="34696256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12B77-8B21-4AF0-8D5B-824D06707161}"/>
              </a:ext>
            </a:extLst>
          </p:cNvPr>
          <p:cNvSpPr>
            <a:spLocks noGrp="1"/>
          </p:cNvSpPr>
          <p:nvPr>
            <p:ph type="title"/>
          </p:nvPr>
        </p:nvSpPr>
        <p:spPr/>
        <p:txBody>
          <a:bodyPr/>
          <a:lstStyle/>
          <a:p>
            <a:r>
              <a:rPr lang="en-US" dirty="0"/>
              <a:t>Regarding Tier 4….</a:t>
            </a:r>
            <a:endParaRPr lang="en-GB" dirty="0"/>
          </a:p>
        </p:txBody>
      </p:sp>
      <p:sp>
        <p:nvSpPr>
          <p:cNvPr id="3" name="Content Placeholder 2">
            <a:extLst>
              <a:ext uri="{FF2B5EF4-FFF2-40B4-BE49-F238E27FC236}">
                <a16:creationId xmlns:a16="http://schemas.microsoft.com/office/drawing/2014/main" id="{67EAC5FF-ACFA-41E7-B79E-8BF2526EA847}"/>
              </a:ext>
            </a:extLst>
          </p:cNvPr>
          <p:cNvSpPr>
            <a:spLocks noGrp="1"/>
          </p:cNvSpPr>
          <p:nvPr>
            <p:ph idx="1"/>
          </p:nvPr>
        </p:nvSpPr>
        <p:spPr/>
        <p:txBody>
          <a:bodyPr/>
          <a:lstStyle/>
          <a:p>
            <a:pPr marL="0" indent="0">
              <a:buNone/>
            </a:pPr>
            <a:r>
              <a:rPr lang="en-US" sz="2800" b="1" dirty="0"/>
              <a:t>Tier 5 OFL</a:t>
            </a:r>
            <a:r>
              <a:rPr lang="en-US" sz="2800" dirty="0"/>
              <a:t>: 200,000 </a:t>
            </a:r>
            <a:r>
              <a:rPr lang="en-US" sz="2800" dirty="0" err="1"/>
              <a:t>lbs</a:t>
            </a:r>
            <a:endParaRPr lang="en-US" sz="2800" dirty="0"/>
          </a:p>
          <a:p>
            <a:pPr marL="0" indent="0">
              <a:buNone/>
            </a:pPr>
            <a:r>
              <a:rPr lang="en-US" sz="2800" b="1" dirty="0"/>
              <a:t>Tier 4 OFL</a:t>
            </a:r>
            <a:r>
              <a:rPr lang="en-US" sz="2800" dirty="0"/>
              <a:t>: 462,448 </a:t>
            </a:r>
            <a:r>
              <a:rPr lang="en-US" sz="2800" dirty="0" err="1"/>
              <a:t>lbs</a:t>
            </a:r>
            <a:r>
              <a:rPr lang="en-US" sz="2800" dirty="0"/>
              <a:t> (includes male + female)</a:t>
            </a:r>
          </a:p>
          <a:p>
            <a:pPr lvl="1"/>
            <a:r>
              <a:rPr lang="en-US" sz="2400" dirty="0"/>
              <a:t>Assumes 2002-2016 mean as </a:t>
            </a:r>
            <a:r>
              <a:rPr lang="en-US" sz="2400" dirty="0" err="1"/>
              <a:t>Bmsy</a:t>
            </a:r>
            <a:endParaRPr lang="en-US" sz="2400" dirty="0"/>
          </a:p>
          <a:p>
            <a:pPr lvl="1"/>
            <a:r>
              <a:rPr lang="en-US" sz="2400" dirty="0"/>
              <a:t>Assumes M of 0.18</a:t>
            </a:r>
          </a:p>
          <a:p>
            <a:pPr lvl="1"/>
            <a:r>
              <a:rPr lang="en-US" sz="2400" dirty="0"/>
              <a:t>Sub-areas 2-4 (i.e., all survey stations in Pribilof </a:t>
            </a:r>
            <a:r>
              <a:rPr lang="en-US" sz="2400" dirty="0" err="1"/>
              <a:t>Sidstrict</a:t>
            </a:r>
            <a:r>
              <a:rPr lang="en-US" sz="2400" dirty="0"/>
              <a:t>)</a:t>
            </a:r>
          </a:p>
          <a:p>
            <a:endParaRPr lang="en-GB" sz="2800" i="1" u="sng" dirty="0"/>
          </a:p>
        </p:txBody>
      </p:sp>
    </p:spTree>
    <p:extLst>
      <p:ext uri="{BB962C8B-B14F-4D97-AF65-F5344CB8AC3E}">
        <p14:creationId xmlns:p14="http://schemas.microsoft.com/office/powerpoint/2010/main" val="32610423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4B7C1-8C5E-4838-A928-87DD4CF59AB7}"/>
              </a:ext>
            </a:extLst>
          </p:cNvPr>
          <p:cNvSpPr>
            <a:spLocks noGrp="1"/>
          </p:cNvSpPr>
          <p:nvPr>
            <p:ph type="title"/>
          </p:nvPr>
        </p:nvSpPr>
        <p:spPr>
          <a:xfrm>
            <a:off x="-143189" y="0"/>
            <a:ext cx="9296400" cy="1143000"/>
          </a:xfrm>
        </p:spPr>
        <p:txBody>
          <a:bodyPr/>
          <a:lstStyle/>
          <a:p>
            <a:r>
              <a:rPr lang="en-US" sz="3600" dirty="0"/>
              <a:t>CPT Guidance on Model Improvements</a:t>
            </a:r>
            <a:endParaRPr lang="en-GB" sz="3600" dirty="0"/>
          </a:p>
        </p:txBody>
      </p:sp>
      <p:sp>
        <p:nvSpPr>
          <p:cNvPr id="3" name="Content Placeholder 2">
            <a:extLst>
              <a:ext uri="{FF2B5EF4-FFF2-40B4-BE49-F238E27FC236}">
                <a16:creationId xmlns:a16="http://schemas.microsoft.com/office/drawing/2014/main" id="{5D20DD94-B1F5-4FC4-BD0E-C9ECE3742188}"/>
              </a:ext>
            </a:extLst>
          </p:cNvPr>
          <p:cNvSpPr>
            <a:spLocks noGrp="1"/>
          </p:cNvSpPr>
          <p:nvPr>
            <p:ph idx="1"/>
          </p:nvPr>
        </p:nvSpPr>
        <p:spPr/>
        <p:txBody>
          <a:bodyPr/>
          <a:lstStyle/>
          <a:p>
            <a:pPr marL="514350" lvl="1" indent="-514350">
              <a:buFont typeface="+mj-lt"/>
              <a:buAutoNum type="arabicPeriod"/>
            </a:pPr>
            <a:r>
              <a:rPr lang="en-US" dirty="0"/>
              <a:t>Investigate whether size frequency data is available for the 2002 and 2004 surveys, so that biomass estimates for mature and legal males could be estimated and included in the model simulations</a:t>
            </a:r>
          </a:p>
          <a:p>
            <a:pPr marL="514350" lvl="1" indent="-514350">
              <a:buFont typeface="+mj-lt"/>
              <a:buAutoNum type="arabicPeriod"/>
            </a:pPr>
            <a:endParaRPr lang="en-US" dirty="0"/>
          </a:p>
          <a:p>
            <a:pPr marL="0" lvl="1" indent="0">
              <a:buNone/>
            </a:pPr>
            <a:r>
              <a:rPr lang="en-US" b="1" dirty="0"/>
              <a:t>Progress</a:t>
            </a:r>
            <a:r>
              <a:rPr lang="en-US" dirty="0"/>
              <a:t>: Inquired. Size frequency data </a:t>
            </a:r>
            <a:r>
              <a:rPr lang="en-US" u="sng" dirty="0"/>
              <a:t>are</a:t>
            </a:r>
            <a:r>
              <a:rPr lang="en-US" dirty="0"/>
              <a:t> available (</a:t>
            </a:r>
            <a:r>
              <a:rPr lang="en-US" dirty="0" err="1"/>
              <a:t>J.Hoff</a:t>
            </a:r>
            <a:r>
              <a:rPr lang="en-US" dirty="0"/>
              <a:t>, pers comm) for 2004 survey. Still need to work up biomass estimates of mature and legal size males by area/strata. Crab specimen data collection was not part of the sampling protocol for the 2002 survey. </a:t>
            </a:r>
            <a:endParaRPr lang="en-GB" dirty="0"/>
          </a:p>
        </p:txBody>
      </p:sp>
    </p:spTree>
    <p:extLst>
      <p:ext uri="{BB962C8B-B14F-4D97-AF65-F5344CB8AC3E}">
        <p14:creationId xmlns:p14="http://schemas.microsoft.com/office/powerpoint/2010/main" val="28594675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4B7C1-8C5E-4838-A928-87DD4CF59AB7}"/>
              </a:ext>
            </a:extLst>
          </p:cNvPr>
          <p:cNvSpPr>
            <a:spLocks noGrp="1"/>
          </p:cNvSpPr>
          <p:nvPr>
            <p:ph type="title"/>
          </p:nvPr>
        </p:nvSpPr>
        <p:spPr>
          <a:xfrm>
            <a:off x="-143189" y="0"/>
            <a:ext cx="9296400" cy="1143000"/>
          </a:xfrm>
        </p:spPr>
        <p:txBody>
          <a:bodyPr/>
          <a:lstStyle/>
          <a:p>
            <a:r>
              <a:rPr lang="en-US" sz="3600" dirty="0"/>
              <a:t>CPT Guidance on Model Improvements</a:t>
            </a:r>
            <a:endParaRPr lang="en-GB" sz="3600" dirty="0"/>
          </a:p>
        </p:txBody>
      </p:sp>
      <p:sp>
        <p:nvSpPr>
          <p:cNvPr id="3" name="Content Placeholder 2">
            <a:extLst>
              <a:ext uri="{FF2B5EF4-FFF2-40B4-BE49-F238E27FC236}">
                <a16:creationId xmlns:a16="http://schemas.microsoft.com/office/drawing/2014/main" id="{5D20DD94-B1F5-4FC4-BD0E-C9ECE3742188}"/>
              </a:ext>
            </a:extLst>
          </p:cNvPr>
          <p:cNvSpPr>
            <a:spLocks noGrp="1"/>
          </p:cNvSpPr>
          <p:nvPr>
            <p:ph idx="1"/>
          </p:nvPr>
        </p:nvSpPr>
        <p:spPr>
          <a:xfrm>
            <a:off x="390211" y="1049337"/>
            <a:ext cx="8229600" cy="4525963"/>
          </a:xfrm>
        </p:spPr>
        <p:txBody>
          <a:bodyPr/>
          <a:lstStyle/>
          <a:p>
            <a:pPr marL="514350" lvl="1" indent="-514350">
              <a:buFont typeface="+mj-lt"/>
              <a:buAutoNum type="arabicPeriod" startAt="2"/>
            </a:pPr>
            <a:r>
              <a:rPr lang="en-US" dirty="0"/>
              <a:t>Investigating the sex ratios in 2008, 2012, 2012, and 2016 data. If the sex ratios are reasonably stable in each of those years, then mature and legal biomass estimates could be made in 2002 and 2004 using the sex ratios from the known survey years (i.e., use 2002 and 2004 raw survey data to get size compositions to extend time series backwards via scaling) </a:t>
            </a:r>
          </a:p>
          <a:p>
            <a:pPr marL="0" lvl="1" indent="0">
              <a:buNone/>
            </a:pPr>
            <a:r>
              <a:rPr lang="en-US" dirty="0"/>
              <a:t>Progress:</a:t>
            </a:r>
            <a:endParaRPr lang="en-GB" dirty="0"/>
          </a:p>
        </p:txBody>
      </p:sp>
      <p:pic>
        <p:nvPicPr>
          <p:cNvPr id="4" name="Picture 3">
            <a:extLst>
              <a:ext uri="{FF2B5EF4-FFF2-40B4-BE49-F238E27FC236}">
                <a16:creationId xmlns:a16="http://schemas.microsoft.com/office/drawing/2014/main" id="{FA7BE7AB-8035-4914-BCDB-5961CC611C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29000" y="4336407"/>
            <a:ext cx="4343400" cy="2288230"/>
          </a:xfrm>
          <a:prstGeom prst="rect">
            <a:avLst/>
          </a:prstGeom>
        </p:spPr>
      </p:pic>
      <p:sp>
        <p:nvSpPr>
          <p:cNvPr id="5" name="TextBox 4">
            <a:extLst>
              <a:ext uri="{FF2B5EF4-FFF2-40B4-BE49-F238E27FC236}">
                <a16:creationId xmlns:a16="http://schemas.microsoft.com/office/drawing/2014/main" id="{984C724E-C3CD-4055-94F6-75740DC4EEE9}"/>
              </a:ext>
            </a:extLst>
          </p:cNvPr>
          <p:cNvSpPr txBox="1"/>
          <p:nvPr/>
        </p:nvSpPr>
        <p:spPr>
          <a:xfrm>
            <a:off x="524189" y="5410200"/>
            <a:ext cx="2371411" cy="923330"/>
          </a:xfrm>
          <a:prstGeom prst="rect">
            <a:avLst/>
          </a:prstGeom>
          <a:noFill/>
        </p:spPr>
        <p:txBody>
          <a:bodyPr wrap="square" rtlCol="0">
            <a:spAutoFit/>
          </a:bodyPr>
          <a:lstStyle/>
          <a:p>
            <a:r>
              <a:rPr lang="en-US" dirty="0"/>
              <a:t>Sex ratios stable for 3 out of the 4 survey years?</a:t>
            </a:r>
            <a:endParaRPr lang="en-GB" dirty="0"/>
          </a:p>
        </p:txBody>
      </p:sp>
    </p:spTree>
    <p:extLst>
      <p:ext uri="{BB962C8B-B14F-4D97-AF65-F5344CB8AC3E}">
        <p14:creationId xmlns:p14="http://schemas.microsoft.com/office/powerpoint/2010/main" val="26387368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4B7C1-8C5E-4838-A928-87DD4CF59AB7}"/>
              </a:ext>
            </a:extLst>
          </p:cNvPr>
          <p:cNvSpPr>
            <a:spLocks noGrp="1"/>
          </p:cNvSpPr>
          <p:nvPr>
            <p:ph type="title"/>
          </p:nvPr>
        </p:nvSpPr>
        <p:spPr>
          <a:xfrm>
            <a:off x="-143189" y="0"/>
            <a:ext cx="9296400" cy="1143000"/>
          </a:xfrm>
        </p:spPr>
        <p:txBody>
          <a:bodyPr/>
          <a:lstStyle/>
          <a:p>
            <a:r>
              <a:rPr lang="en-US" sz="3600" dirty="0"/>
              <a:t>CPT Guidance on Model Improvements</a:t>
            </a:r>
            <a:endParaRPr lang="en-GB" sz="3600" dirty="0"/>
          </a:p>
        </p:txBody>
      </p:sp>
      <p:sp>
        <p:nvSpPr>
          <p:cNvPr id="3" name="Content Placeholder 2">
            <a:extLst>
              <a:ext uri="{FF2B5EF4-FFF2-40B4-BE49-F238E27FC236}">
                <a16:creationId xmlns:a16="http://schemas.microsoft.com/office/drawing/2014/main" id="{5D20DD94-B1F5-4FC4-BD0E-C9ECE3742188}"/>
              </a:ext>
            </a:extLst>
          </p:cNvPr>
          <p:cNvSpPr>
            <a:spLocks noGrp="1"/>
          </p:cNvSpPr>
          <p:nvPr>
            <p:ph idx="1"/>
          </p:nvPr>
        </p:nvSpPr>
        <p:spPr/>
        <p:txBody>
          <a:bodyPr/>
          <a:lstStyle/>
          <a:p>
            <a:pPr marL="514350" lvl="1" indent="-514350">
              <a:buFont typeface="+mj-lt"/>
              <a:buAutoNum type="arabicPeriod" startAt="3"/>
            </a:pPr>
            <a:r>
              <a:rPr lang="en-US" dirty="0"/>
              <a:t>Put bounds on the process error and rerun the model </a:t>
            </a:r>
          </a:p>
          <a:p>
            <a:pPr marL="0" lvl="1" indent="0">
              <a:buNone/>
            </a:pPr>
            <a:endParaRPr lang="en-US" dirty="0"/>
          </a:p>
          <a:p>
            <a:pPr marL="0" lvl="1" indent="0">
              <a:buNone/>
            </a:pPr>
            <a:r>
              <a:rPr lang="en-US" dirty="0"/>
              <a:t>Progress: Not complete.</a:t>
            </a:r>
            <a:endParaRPr lang="en-GB" dirty="0"/>
          </a:p>
        </p:txBody>
      </p:sp>
    </p:spTree>
    <p:extLst>
      <p:ext uri="{BB962C8B-B14F-4D97-AF65-F5344CB8AC3E}">
        <p14:creationId xmlns:p14="http://schemas.microsoft.com/office/powerpoint/2010/main" val="18492044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DAAE0-A564-464A-BEBE-168A0AC242E5}"/>
              </a:ext>
            </a:extLst>
          </p:cNvPr>
          <p:cNvSpPr>
            <a:spLocks noGrp="1"/>
          </p:cNvSpPr>
          <p:nvPr>
            <p:ph type="title"/>
          </p:nvPr>
        </p:nvSpPr>
        <p:spPr>
          <a:xfrm>
            <a:off x="533400" y="152400"/>
            <a:ext cx="8229600" cy="1143000"/>
          </a:xfrm>
        </p:spPr>
        <p:txBody>
          <a:bodyPr/>
          <a:lstStyle/>
          <a:p>
            <a:r>
              <a:rPr lang="en-US" dirty="0"/>
              <a:t>Future PIGKC cooperative pot survey?</a:t>
            </a:r>
            <a:endParaRPr lang="en-GB" dirty="0"/>
          </a:p>
        </p:txBody>
      </p:sp>
      <p:sp>
        <p:nvSpPr>
          <p:cNvPr id="3" name="Content Placeholder 2">
            <a:extLst>
              <a:ext uri="{FF2B5EF4-FFF2-40B4-BE49-F238E27FC236}">
                <a16:creationId xmlns:a16="http://schemas.microsoft.com/office/drawing/2014/main" id="{EB573A4A-8AC1-4FCD-B828-AAB20475EF7D}"/>
              </a:ext>
            </a:extLst>
          </p:cNvPr>
          <p:cNvSpPr>
            <a:spLocks noGrp="1"/>
          </p:cNvSpPr>
          <p:nvPr>
            <p:ph idx="1"/>
          </p:nvPr>
        </p:nvSpPr>
        <p:spPr>
          <a:xfrm>
            <a:off x="685800" y="1905000"/>
            <a:ext cx="8229600" cy="4525963"/>
          </a:xfrm>
        </p:spPr>
        <p:txBody>
          <a:bodyPr/>
          <a:lstStyle/>
          <a:p>
            <a:r>
              <a:rPr lang="en-US" dirty="0"/>
              <a:t>Future of NOAA slope trawl survey uncertain</a:t>
            </a:r>
          </a:p>
          <a:p>
            <a:pPr lvl="1"/>
            <a:r>
              <a:rPr lang="en-US" dirty="0"/>
              <a:t>Survey cancelled in 2006, 2014, 2018, 2020+</a:t>
            </a:r>
          </a:p>
          <a:p>
            <a:r>
              <a:rPr lang="en-US" dirty="0"/>
              <a:t>Focus pot survey on relatively small area: subarea 2 (Pribilof Canyon)</a:t>
            </a:r>
          </a:p>
          <a:p>
            <a:r>
              <a:rPr lang="en-US" dirty="0"/>
              <a:t>Work with fleet (similar to AIGKC survey)</a:t>
            </a:r>
          </a:p>
          <a:p>
            <a:pPr lvl="1"/>
            <a:r>
              <a:rPr lang="en-US" dirty="0"/>
              <a:t>Define historical fishing footprint with grid pattern</a:t>
            </a:r>
          </a:p>
          <a:p>
            <a:pPr lvl="1"/>
            <a:r>
              <a:rPr lang="en-US" dirty="0"/>
              <a:t>Randomly select stations within that footprint</a:t>
            </a:r>
          </a:p>
          <a:p>
            <a:pPr lvl="1"/>
            <a:r>
              <a:rPr lang="en-US" dirty="0"/>
              <a:t>Perform survey during fishery</a:t>
            </a:r>
            <a:endParaRPr lang="en-GB" dirty="0"/>
          </a:p>
        </p:txBody>
      </p:sp>
    </p:spTree>
    <p:extLst>
      <p:ext uri="{BB962C8B-B14F-4D97-AF65-F5344CB8AC3E}">
        <p14:creationId xmlns:p14="http://schemas.microsoft.com/office/powerpoint/2010/main" val="5622499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DBC02-F7D9-4F9E-9966-FFE20E74C6BA}"/>
              </a:ext>
            </a:extLst>
          </p:cNvPr>
          <p:cNvSpPr>
            <a:spLocks noGrp="1"/>
          </p:cNvSpPr>
          <p:nvPr>
            <p:ph type="title"/>
          </p:nvPr>
        </p:nvSpPr>
        <p:spPr>
          <a:xfrm>
            <a:off x="448377" y="-202131"/>
            <a:ext cx="8229600" cy="1143000"/>
          </a:xfrm>
        </p:spPr>
        <p:txBody>
          <a:bodyPr/>
          <a:lstStyle/>
          <a:p>
            <a:r>
              <a:rPr lang="en-US" dirty="0"/>
              <a:t>CPT Feedback?</a:t>
            </a:r>
            <a:endParaRPr lang="en-GB" dirty="0"/>
          </a:p>
        </p:txBody>
      </p:sp>
      <p:sp>
        <p:nvSpPr>
          <p:cNvPr id="3" name="Content Placeholder 2">
            <a:extLst>
              <a:ext uri="{FF2B5EF4-FFF2-40B4-BE49-F238E27FC236}">
                <a16:creationId xmlns:a16="http://schemas.microsoft.com/office/drawing/2014/main" id="{F1632B33-95D1-4902-81BC-B5A9F297A862}"/>
              </a:ext>
            </a:extLst>
          </p:cNvPr>
          <p:cNvSpPr>
            <a:spLocks noGrp="1"/>
          </p:cNvSpPr>
          <p:nvPr>
            <p:ph idx="1"/>
          </p:nvPr>
        </p:nvSpPr>
        <p:spPr>
          <a:xfrm>
            <a:off x="474846" y="1066800"/>
            <a:ext cx="8229600" cy="4525963"/>
          </a:xfrm>
        </p:spPr>
        <p:txBody>
          <a:bodyPr/>
          <a:lstStyle/>
          <a:p>
            <a:r>
              <a:rPr lang="en-US" sz="2800" dirty="0"/>
              <a:t>Short-term: For May 2020</a:t>
            </a:r>
          </a:p>
          <a:p>
            <a:pPr lvl="1"/>
            <a:r>
              <a:rPr lang="en-US" sz="2400" dirty="0"/>
              <a:t>Re-run model with 2004 survey size data</a:t>
            </a:r>
          </a:p>
          <a:p>
            <a:pPr lvl="1"/>
            <a:r>
              <a:rPr lang="en-US" sz="2400" dirty="0"/>
              <a:t>Reconsider model performance?</a:t>
            </a:r>
          </a:p>
          <a:p>
            <a:pPr lvl="1"/>
            <a:r>
              <a:rPr lang="en-US" sz="2400" dirty="0"/>
              <a:t>Include more recent catch data in Tier 5 calculation </a:t>
            </a:r>
          </a:p>
          <a:p>
            <a:pPr lvl="2"/>
            <a:r>
              <a:rPr lang="en-US" sz="1800" dirty="0"/>
              <a:t>this will likely decrease OFL/ABC…recent catch lower than reference years mean</a:t>
            </a:r>
          </a:p>
          <a:p>
            <a:r>
              <a:rPr lang="en-US" sz="2800" dirty="0"/>
              <a:t>Long-term: next ~5+ years</a:t>
            </a:r>
          </a:p>
          <a:p>
            <a:pPr lvl="1"/>
            <a:r>
              <a:rPr lang="en-US" sz="2400" dirty="0"/>
              <a:t>Expand survey data</a:t>
            </a:r>
          </a:p>
          <a:p>
            <a:pPr lvl="2"/>
            <a:r>
              <a:rPr lang="en-US" sz="2000" dirty="0"/>
              <a:t>Future NOAA slope surveys is uncertain</a:t>
            </a:r>
          </a:p>
          <a:p>
            <a:pPr lvl="3"/>
            <a:r>
              <a:rPr lang="en-US" sz="1800" i="1" dirty="0"/>
              <a:t>Very little chance of 2020 slope survey (</a:t>
            </a:r>
            <a:r>
              <a:rPr lang="en-US" sz="1800" i="1" dirty="0" err="1"/>
              <a:t>J.Hoff</a:t>
            </a:r>
            <a:r>
              <a:rPr lang="en-US" sz="1800" i="1" dirty="0"/>
              <a:t>, pers. comm.)</a:t>
            </a:r>
          </a:p>
          <a:p>
            <a:pPr lvl="2"/>
            <a:r>
              <a:rPr lang="en-US" sz="2000" dirty="0"/>
              <a:t>New ADF&amp;G pot survey?</a:t>
            </a:r>
          </a:p>
          <a:p>
            <a:pPr lvl="1"/>
            <a:r>
              <a:rPr lang="en-US" sz="2400" dirty="0"/>
              <a:t>Work on model performance</a:t>
            </a:r>
          </a:p>
          <a:p>
            <a:pPr lvl="1"/>
            <a:r>
              <a:rPr lang="en-US" sz="2400" dirty="0"/>
              <a:t>Try in GMACS?</a:t>
            </a:r>
          </a:p>
          <a:p>
            <a:endParaRPr lang="en-US" sz="2800" dirty="0"/>
          </a:p>
          <a:p>
            <a:endParaRPr lang="en-GB" sz="2800" dirty="0"/>
          </a:p>
        </p:txBody>
      </p:sp>
    </p:spTree>
    <p:extLst>
      <p:ext uri="{BB962C8B-B14F-4D97-AF65-F5344CB8AC3E}">
        <p14:creationId xmlns:p14="http://schemas.microsoft.com/office/powerpoint/2010/main" val="29210865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1689</TotalTime>
  <Words>1828</Words>
  <Application>Microsoft Office PowerPoint</Application>
  <PresentationFormat>On-screen Show (4:3)</PresentationFormat>
  <Paragraphs>129</Paragraphs>
  <Slides>33</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Arial</vt:lpstr>
      <vt:lpstr>Calibri</vt:lpstr>
      <vt:lpstr>Office Theme</vt:lpstr>
      <vt:lpstr>Pribilof Island golden king crab Assessment: Review of Tier status and future directions</vt:lpstr>
      <vt:lpstr>PowerPoint Presentation</vt:lpstr>
      <vt:lpstr>PowerPoint Presentation</vt:lpstr>
      <vt:lpstr>PowerPoint Presentation</vt:lpstr>
      <vt:lpstr>Tier Status</vt:lpstr>
      <vt:lpstr>Tier 5 calculations</vt:lpstr>
      <vt:lpstr>Tier 5 calculations</vt:lpstr>
      <vt:lpstr>PowerPoint Presentation</vt:lpstr>
      <vt:lpstr>PowerPoint Presentation</vt:lpstr>
      <vt:lpstr>PowerPoint Presentation</vt:lpstr>
      <vt:lpstr>PowerPoint Presentation</vt:lpstr>
      <vt:lpstr>PowerPoint Presentation</vt:lpstr>
      <vt:lpstr>PowerPoint Presentation</vt:lpstr>
      <vt:lpstr>NMFS EBS slope survey</vt:lpstr>
      <vt:lpstr>Biomass estimates</vt:lpstr>
      <vt:lpstr>PowerPoint Presentation</vt:lpstr>
      <vt:lpstr>PowerPoint Presentation</vt:lpstr>
      <vt:lpstr>PowerPoint Presentation</vt:lpstr>
      <vt:lpstr>PowerPoint Presentation</vt:lpstr>
      <vt:lpstr>PowerPoint Presentation</vt:lpstr>
      <vt:lpstr>Population and fishery distribution</vt:lpstr>
      <vt:lpstr>Random Effects Model: Program “re.exe”</vt:lpstr>
      <vt:lpstr>Model results</vt:lpstr>
      <vt:lpstr>Model Results</vt:lpstr>
      <vt:lpstr>2016 Slope Survey</vt:lpstr>
      <vt:lpstr>Model Performance and tier recommendation</vt:lpstr>
      <vt:lpstr>Regarding Tier 4….</vt:lpstr>
      <vt:lpstr>Regarding Tier 4….</vt:lpstr>
      <vt:lpstr>CPT Guidance on Model Improvements</vt:lpstr>
      <vt:lpstr>CPT Guidance on Model Improvements</vt:lpstr>
      <vt:lpstr>CPT Guidance on Model Improvements</vt:lpstr>
      <vt:lpstr>Future PIGKC cooperative pot survey?</vt:lpstr>
      <vt:lpstr>CPT Feedback?</vt:lpstr>
    </vt:vector>
  </TitlesOfParts>
  <Company>ADF&amp;G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Douglas Pengilly</dc:creator>
  <cp:lastModifiedBy>Daly, Ben J (DFG)</cp:lastModifiedBy>
  <cp:revision>151</cp:revision>
  <dcterms:created xsi:type="dcterms:W3CDTF">2014-09-16T19:36:23Z</dcterms:created>
  <dcterms:modified xsi:type="dcterms:W3CDTF">2019-09-19T06:25:43Z</dcterms:modified>
</cp:coreProperties>
</file>