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1"/>
  </p:sldMasterIdLst>
  <p:notesMasterIdLst>
    <p:notesMasterId r:id="rId37"/>
  </p:notesMasterIdLst>
  <p:sldIdLst>
    <p:sldId id="256" r:id="rId2"/>
    <p:sldId id="448" r:id="rId3"/>
    <p:sldId id="454" r:id="rId4"/>
    <p:sldId id="470" r:id="rId5"/>
    <p:sldId id="455" r:id="rId6"/>
    <p:sldId id="453" r:id="rId7"/>
    <p:sldId id="590" r:id="rId8"/>
    <p:sldId id="597" r:id="rId9"/>
    <p:sldId id="598" r:id="rId10"/>
    <p:sldId id="596" r:id="rId11"/>
    <p:sldId id="591" r:id="rId12"/>
    <p:sldId id="592" r:id="rId13"/>
    <p:sldId id="593" r:id="rId14"/>
    <p:sldId id="594" r:id="rId15"/>
    <p:sldId id="595" r:id="rId16"/>
    <p:sldId id="607" r:id="rId17"/>
    <p:sldId id="601" r:id="rId18"/>
    <p:sldId id="604" r:id="rId19"/>
    <p:sldId id="603" r:id="rId20"/>
    <p:sldId id="589" r:id="rId21"/>
    <p:sldId id="489" r:id="rId22"/>
    <p:sldId id="552" r:id="rId23"/>
    <p:sldId id="605" r:id="rId24"/>
    <p:sldId id="606" r:id="rId25"/>
    <p:sldId id="584" r:id="rId26"/>
    <p:sldId id="559" r:id="rId27"/>
    <p:sldId id="585" r:id="rId28"/>
    <p:sldId id="583" r:id="rId29"/>
    <p:sldId id="564" r:id="rId30"/>
    <p:sldId id="586" r:id="rId31"/>
    <p:sldId id="600" r:id="rId32"/>
    <p:sldId id="587" r:id="rId33"/>
    <p:sldId id="588" r:id="rId34"/>
    <p:sldId id="599" r:id="rId35"/>
    <p:sldId id="56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5353"/>
    <a:srgbClr val="FFFF99"/>
    <a:srgbClr val="FFFFFF"/>
    <a:srgbClr val="FF9999"/>
    <a:srgbClr val="FF33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1" autoAdjust="0"/>
    <p:restoredTop sz="94660"/>
  </p:normalViewPr>
  <p:slideViewPr>
    <p:cSldViewPr>
      <p:cViewPr varScale="1">
        <p:scale>
          <a:sx n="85" d="100"/>
          <a:sy n="85" d="100"/>
        </p:scale>
        <p:origin x="19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rojects\Norton_Sound\NSCrab\Prediction_model\Prediction_model_dataset\Observer\Copy%20of%20Observer%20CPU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Summary!$P$2</c:f>
              <c:strCache>
                <c:ptCount val="1"/>
                <c:pt idx="0">
                  <c:v>LNR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Summary!$A$3:$A$10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Summary!$P$3:$P$10</c:f>
              <c:numCache>
                <c:formatCode>0</c:formatCode>
                <c:ptCount val="8"/>
                <c:pt idx="0">
                  <c:v>138385.57692307694</c:v>
                </c:pt>
                <c:pt idx="1">
                  <c:v>229502.08040201006</c:v>
                </c:pt>
                <c:pt idx="2">
                  <c:v>127104.18367346939</c:v>
                </c:pt>
                <c:pt idx="3">
                  <c:v>187222.84057971014</c:v>
                </c:pt>
                <c:pt idx="4">
                  <c:v>51759.656716417907</c:v>
                </c:pt>
                <c:pt idx="5">
                  <c:v>47543.272727272728</c:v>
                </c:pt>
                <c:pt idx="6">
                  <c:v>62819.602564102563</c:v>
                </c:pt>
                <c:pt idx="7">
                  <c:v>24073.714285714286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FD-40E2-9FF1-A9150471B37C}"/>
            </c:ext>
          </c:extLst>
        </c:ser>
        <c:ser>
          <c:idx val="2"/>
          <c:order val="1"/>
          <c:tx>
            <c:strRef>
              <c:f>Summary!$Q$2</c:f>
              <c:strCache>
                <c:ptCount val="1"/>
                <c:pt idx="0">
                  <c:v>Sub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Summary!$A$3:$A$10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Summary!$Q$3:$Q$10</c:f>
              <c:numCache>
                <c:formatCode>0</c:formatCode>
                <c:ptCount val="8"/>
                <c:pt idx="0">
                  <c:v>113083.53846153844</c:v>
                </c:pt>
                <c:pt idx="1">
                  <c:v>262796.70854271355</c:v>
                </c:pt>
                <c:pt idx="2">
                  <c:v>124070.12925170068</c:v>
                </c:pt>
                <c:pt idx="3">
                  <c:v>245964.86956521741</c:v>
                </c:pt>
                <c:pt idx="4">
                  <c:v>115976.08955223882</c:v>
                </c:pt>
                <c:pt idx="5">
                  <c:v>98790</c:v>
                </c:pt>
                <c:pt idx="6">
                  <c:v>96815.73076923078</c:v>
                </c:pt>
                <c:pt idx="7">
                  <c:v>26729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FD-40E2-9FF1-A9150471B37C}"/>
            </c:ext>
          </c:extLst>
        </c:ser>
        <c:ser>
          <c:idx val="3"/>
          <c:order val="2"/>
          <c:tx>
            <c:strRef>
              <c:f>Summary!$R$2</c:f>
              <c:strCache>
                <c:ptCount val="1"/>
                <c:pt idx="0">
                  <c:v>Prop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Summary!$A$3:$A$10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Summary!$R$3:$R$10</c:f>
              <c:numCache>
                <c:formatCode>0</c:formatCode>
                <c:ptCount val="8"/>
                <c:pt idx="0">
                  <c:v>164167.27488151658</c:v>
                </c:pt>
                <c:pt idx="1">
                  <c:v>182880.37811634349</c:v>
                </c:pt>
                <c:pt idx="2">
                  <c:v>130149.79325353645</c:v>
                </c:pt>
                <c:pt idx="3">
                  <c:v>133037.17422434367</c:v>
                </c:pt>
                <c:pt idx="4">
                  <c:v>35403.353529411768</c:v>
                </c:pt>
                <c:pt idx="5">
                  <c:v>34484.079116835324</c:v>
                </c:pt>
                <c:pt idx="6">
                  <c:v>45542.373175182482</c:v>
                </c:pt>
                <c:pt idx="7">
                  <c:v>21755.014084507042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FD-40E2-9FF1-A9150471B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3933272"/>
        <c:axId val="653932616"/>
      </c:barChart>
      <c:catAx>
        <c:axId val="65393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932616"/>
        <c:crosses val="autoZero"/>
        <c:auto val="1"/>
        <c:lblAlgn val="ctr"/>
        <c:lblOffset val="100"/>
        <c:noMultiLvlLbl val="0"/>
      </c:catAx>
      <c:valAx>
        <c:axId val="65393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93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157866296124753"/>
          <c:y val="9.5494197055914887E-2"/>
          <c:w val="0.27448957850856875"/>
          <c:h val="7.70877065300931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F4EA0-B951-4D41-9FED-D1B1E92D0541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71432-EA0E-4ED1-AFA1-BEDF3176E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86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F71432-EA0E-4ED1-AFA1-BEDF3176EA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0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71432-EA0E-4ED1-AFA1-BEDF3176EAB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2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71432-EA0E-4ED1-AFA1-BEDF3176EAB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75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C69E8-AED0-4A50-8D31-5BDC62E35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4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6BAE-0D25-481C-B102-2F95224A5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55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0242-2E9D-4E2E-87EB-CC16BA3CCF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7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2D5F5-B2F0-4D32-A5EA-74C72E2E47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1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2436-90D2-4DCB-8C14-96B0138AB8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8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B726-79B6-4513-A3BE-F7F3B891D7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0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5058-F557-4EB2-8315-E76FFDF61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2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47973-D542-42E6-95ED-6D25CF12D8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4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C757-53C5-4F2A-A617-2B16221A5A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3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6D8E-813A-4A92-B8D3-4C5F1F1898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65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F9E7-B8C7-40E1-846E-59A4CC0DF7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0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AEB63-5EF6-4797-BE3E-6DC890E160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28600"/>
            <a:ext cx="7772400" cy="3429000"/>
          </a:xfrm>
        </p:spPr>
        <p:txBody>
          <a:bodyPr>
            <a:normAutofit/>
          </a:bodyPr>
          <a:lstStyle/>
          <a:p>
            <a:r>
              <a:rPr lang="en-US" sz="4000" dirty="0">
                <a:effectLst/>
              </a:rPr>
              <a:t>Norton Sound Red King Crab </a:t>
            </a:r>
            <a:br>
              <a:rPr lang="en-US" sz="4000" dirty="0">
                <a:effectLst/>
              </a:rPr>
            </a:br>
            <a:r>
              <a:rPr lang="en-US" sz="4000" dirty="0">
                <a:effectLst/>
              </a:rPr>
              <a:t>SAFE 2020</a:t>
            </a:r>
            <a:br>
              <a:rPr lang="en-US" sz="4000" dirty="0">
                <a:effectLst/>
              </a:rPr>
            </a:br>
            <a:br>
              <a:rPr lang="en-US" dirty="0">
                <a:effectLst/>
              </a:rPr>
            </a:br>
            <a:r>
              <a:rPr lang="en-US" sz="2800" dirty="0"/>
              <a:t> Sept 19 2</a:t>
            </a:r>
            <a:r>
              <a:rPr lang="en-US" sz="2800" dirty="0">
                <a:effectLst/>
              </a:rPr>
              <a:t>019 </a:t>
            </a:r>
            <a:br>
              <a:rPr lang="en-US" sz="2800" dirty="0">
                <a:effectLst/>
              </a:rPr>
            </a:b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>Crab Plan Team Seattle WA</a:t>
            </a:r>
            <a:endParaRPr lang="en-US" dirty="0">
              <a:effectLst/>
            </a:endParaRP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838200" y="4648200"/>
            <a:ext cx="7467600" cy="19050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  <a:effectLst/>
              </a:rPr>
              <a:t>Toshihide “Hamachan” Hamazaki, 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Jie Zheng</a:t>
            </a:r>
          </a:p>
          <a:p>
            <a:r>
              <a:rPr lang="en-US" sz="2400" dirty="0">
                <a:solidFill>
                  <a:schemeClr val="tx1"/>
                </a:solidFill>
                <a:effectLst/>
              </a:rPr>
              <a:t>Alaska Department of Fish &amp; Game</a:t>
            </a:r>
          </a:p>
          <a:p>
            <a:r>
              <a:rPr lang="en-US" sz="2400" dirty="0">
                <a:solidFill>
                  <a:schemeClr val="tx1"/>
                </a:solidFill>
                <a:effectLst/>
              </a:rPr>
              <a:t>Division of Commercial Fisheries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113" y="152400"/>
            <a:ext cx="8507413" cy="106680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effectLst/>
              </a:rPr>
              <a:t>NSRKC Stock Assessment </a:t>
            </a:r>
            <a:r>
              <a:rPr lang="en-US" sz="2800" dirty="0"/>
              <a:t>M</a:t>
            </a:r>
            <a:r>
              <a:rPr lang="en-US" sz="2800" dirty="0">
                <a:effectLst/>
              </a:rPr>
              <a:t>odel</a:t>
            </a:r>
            <a:br>
              <a:rPr lang="en-US" sz="2800" dirty="0">
                <a:effectLst/>
              </a:rPr>
            </a:br>
            <a:r>
              <a:rPr lang="en-US" sz="2800" dirty="0">
                <a:solidFill>
                  <a:srgbClr val="0000FF"/>
                </a:solidFill>
              </a:rPr>
              <a:t>Modeling process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Available Data &amp; model fit</a:t>
            </a:r>
            <a:endParaRPr lang="en-US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960" y="3256614"/>
            <a:ext cx="1524000" cy="807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Feb 01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Abundance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885464" y="3162218"/>
            <a:ext cx="1600200" cy="807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July 01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Abundance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061848" y="1904547"/>
            <a:ext cx="4623716" cy="1293460"/>
            <a:chOff x="1371600" y="1676400"/>
            <a:chExt cx="5562600" cy="736423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6934200" y="1676400"/>
              <a:ext cx="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371600" y="1676401"/>
              <a:ext cx="0" cy="73642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371600" y="1676400"/>
              <a:ext cx="55626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 rot="10800000">
            <a:off x="2080257" y="3974066"/>
            <a:ext cx="4611723" cy="2055895"/>
            <a:chOff x="1371600" y="1676400"/>
            <a:chExt cx="5562601" cy="1752894"/>
          </a:xfrm>
        </p:grpSpPr>
        <p:cxnSp>
          <p:nvCxnSpPr>
            <p:cNvPr id="86" name="Straight Arrow Connector 85"/>
            <p:cNvCxnSpPr/>
            <p:nvPr/>
          </p:nvCxnSpPr>
          <p:spPr>
            <a:xfrm rot="10800000" flipH="1" flipV="1">
              <a:off x="6934200" y="1676400"/>
              <a:ext cx="1" cy="16865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10800000">
              <a:off x="1371600" y="1676400"/>
              <a:ext cx="1" cy="1752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371600" y="1676400"/>
              <a:ext cx="55626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233753" y="2933448"/>
            <a:ext cx="1595309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Winter fishery</a:t>
            </a:r>
          </a:p>
          <a:p>
            <a:r>
              <a:rPr lang="en-US" dirty="0">
                <a:solidFill>
                  <a:srgbClr val="0000FF"/>
                </a:solidFill>
              </a:rPr>
              <a:t>Dec - May 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216872" y="2228112"/>
            <a:ext cx="1056700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Natural </a:t>
            </a:r>
          </a:p>
          <a:p>
            <a:r>
              <a:rPr lang="en-US" dirty="0">
                <a:solidFill>
                  <a:srgbClr val="0000FF"/>
                </a:solidFill>
              </a:rPr>
              <a:t>Mortality</a:t>
            </a:r>
          </a:p>
        </p:txBody>
      </p:sp>
      <p:cxnSp>
        <p:nvCxnSpPr>
          <p:cNvPr id="43008" name="Straight Arrow Connector 43007"/>
          <p:cNvCxnSpPr/>
          <p:nvPr/>
        </p:nvCxnSpPr>
        <p:spPr>
          <a:xfrm>
            <a:off x="2080258" y="3109092"/>
            <a:ext cx="113986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endCxn id="97" idx="1"/>
          </p:cNvCxnSpPr>
          <p:nvPr/>
        </p:nvCxnSpPr>
        <p:spPr>
          <a:xfrm flipV="1">
            <a:off x="2061848" y="2551278"/>
            <a:ext cx="1155024" cy="69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855193" y="3672700"/>
            <a:ext cx="1899920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Summer fishery</a:t>
            </a:r>
          </a:p>
          <a:p>
            <a:r>
              <a:rPr lang="en-US" dirty="0">
                <a:solidFill>
                  <a:srgbClr val="0000FF"/>
                </a:solidFill>
              </a:rPr>
              <a:t>Jun - Sept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710969" y="4394581"/>
            <a:ext cx="2082621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Molting, Growth &amp; </a:t>
            </a:r>
          </a:p>
          <a:p>
            <a:r>
              <a:rPr lang="en-US" dirty="0">
                <a:solidFill>
                  <a:srgbClr val="0000FF"/>
                </a:solidFill>
              </a:rPr>
              <a:t>Recruitment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582819" y="5120060"/>
            <a:ext cx="1056700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Natural </a:t>
            </a:r>
          </a:p>
          <a:p>
            <a:r>
              <a:rPr lang="en-US" dirty="0">
                <a:solidFill>
                  <a:srgbClr val="0000FF"/>
                </a:solidFill>
              </a:rPr>
              <a:t>Mortality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 flipH="1">
            <a:off x="5755114" y="4095852"/>
            <a:ext cx="93686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5810644" y="4717746"/>
            <a:ext cx="88133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104" idx="3"/>
          </p:cNvCxnSpPr>
          <p:nvPr/>
        </p:nvCxnSpPr>
        <p:spPr>
          <a:xfrm flipH="1">
            <a:off x="5639519" y="5402982"/>
            <a:ext cx="1046046" cy="402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36" name="TextBox 43035"/>
          <p:cNvSpPr txBox="1"/>
          <p:nvPr/>
        </p:nvSpPr>
        <p:spPr>
          <a:xfrm>
            <a:off x="75892" y="2440419"/>
            <a:ext cx="1710725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Winter Harvest</a:t>
            </a:r>
          </a:p>
          <a:p>
            <a:r>
              <a:rPr lang="en-US" dirty="0">
                <a:solidFill>
                  <a:srgbClr val="FF0000"/>
                </a:solidFill>
              </a:rPr>
              <a:t>&amp; Discards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24523" y="1676400"/>
            <a:ext cx="1338828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Pot survey </a:t>
            </a:r>
          </a:p>
          <a:p>
            <a:r>
              <a:rPr lang="en-US" dirty="0">
                <a:solidFill>
                  <a:srgbClr val="FF0000"/>
                </a:solidFill>
              </a:rPr>
              <a:t>Length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958786" y="4037581"/>
            <a:ext cx="1915909" cy="9233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Summer Harvest</a:t>
            </a:r>
          </a:p>
          <a:p>
            <a:r>
              <a:rPr lang="en-US" dirty="0">
                <a:solidFill>
                  <a:srgbClr val="FF0000"/>
                </a:solidFill>
              </a:rPr>
              <a:t>&amp; Discards </a:t>
            </a:r>
          </a:p>
          <a:p>
            <a:r>
              <a:rPr lang="en-US" dirty="0">
                <a:solidFill>
                  <a:srgbClr val="FF0000"/>
                </a:solidFill>
              </a:rPr>
              <a:t>Length, CPUE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905270" y="5009886"/>
            <a:ext cx="218521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Trawl survey </a:t>
            </a:r>
          </a:p>
          <a:p>
            <a:r>
              <a:rPr lang="en-US" dirty="0">
                <a:solidFill>
                  <a:srgbClr val="FF0000"/>
                </a:solidFill>
              </a:rPr>
              <a:t>Abundance, Length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970875" y="5766391"/>
            <a:ext cx="1505605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Tag recovery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120" y="3267525"/>
            <a:ext cx="1371600" cy="16933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NSRKC </a:t>
            </a:r>
          </a:p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SAFE  Winter +Summer fishery</a:t>
            </a:r>
          </a:p>
          <a:p>
            <a:pPr algn="ctr"/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0998" y="149173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months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17517" y="613572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months</a:t>
            </a:r>
          </a:p>
        </p:txBody>
      </p:sp>
    </p:spTree>
    <p:extLst>
      <p:ext uri="{BB962C8B-B14F-4D97-AF65-F5344CB8AC3E}">
        <p14:creationId xmlns:p14="http://schemas.microsoft.com/office/powerpoint/2010/main" val="264672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97" grpId="0" animBg="1"/>
      <p:bldP spid="102" grpId="0" animBg="1"/>
      <p:bldP spid="103" grpId="0" animBg="1"/>
      <p:bldP spid="104" grpId="0" animBg="1"/>
      <p:bldP spid="43036" grpId="0" animBg="1"/>
      <p:bldP spid="117" grpId="0" animBg="1"/>
      <p:bldP spid="118" grpId="0" animBg="1"/>
      <p:bldP spid="119" grpId="0" animBg="1"/>
      <p:bldP spid="120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9112" y="152400"/>
            <a:ext cx="8507413" cy="106680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effectLst/>
              </a:rPr>
              <a:t>NSRKC Stock Assessment </a:t>
            </a:r>
            <a:r>
              <a:rPr lang="en-US" sz="2800" dirty="0"/>
              <a:t>M</a:t>
            </a:r>
            <a:r>
              <a:rPr lang="en-US" sz="2800" dirty="0">
                <a:effectLst/>
              </a:rPr>
              <a:t>odel</a:t>
            </a:r>
            <a:br>
              <a:rPr lang="en-US" sz="2800" dirty="0">
                <a:effectLst/>
              </a:rPr>
            </a:br>
            <a:r>
              <a:rPr lang="en-US" sz="2800" dirty="0">
                <a:solidFill>
                  <a:srgbClr val="0000FF"/>
                </a:solidFill>
              </a:rPr>
              <a:t>Modeling process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Available Data &amp; model fit</a:t>
            </a:r>
            <a:endParaRPr lang="en-US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9960" y="3256614"/>
            <a:ext cx="1524000" cy="807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Feb 01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Abundance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885464" y="3162218"/>
            <a:ext cx="1600200" cy="807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July 01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Abundance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061848" y="1904547"/>
            <a:ext cx="4623716" cy="1293460"/>
            <a:chOff x="1371600" y="1676400"/>
            <a:chExt cx="5562600" cy="736423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6934200" y="1676400"/>
              <a:ext cx="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371600" y="1676401"/>
              <a:ext cx="0" cy="73642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371600" y="1676400"/>
              <a:ext cx="55626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 rot="10800000">
            <a:off x="2080257" y="3974066"/>
            <a:ext cx="4611723" cy="2055895"/>
            <a:chOff x="1371600" y="1676400"/>
            <a:chExt cx="5562601" cy="1752894"/>
          </a:xfrm>
        </p:grpSpPr>
        <p:cxnSp>
          <p:nvCxnSpPr>
            <p:cNvPr id="86" name="Straight Arrow Connector 85"/>
            <p:cNvCxnSpPr/>
            <p:nvPr/>
          </p:nvCxnSpPr>
          <p:spPr>
            <a:xfrm rot="10800000" flipH="1" flipV="1">
              <a:off x="6934200" y="1676400"/>
              <a:ext cx="1" cy="16865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10800000">
              <a:off x="1371600" y="1676400"/>
              <a:ext cx="1" cy="1752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371600" y="1676400"/>
              <a:ext cx="55626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224318" y="2832844"/>
            <a:ext cx="1595309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Winter fishery</a:t>
            </a:r>
          </a:p>
          <a:p>
            <a:r>
              <a:rPr lang="en-US" dirty="0">
                <a:solidFill>
                  <a:srgbClr val="0000FF"/>
                </a:solidFill>
              </a:rPr>
              <a:t>Dec - May 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182619" y="2066599"/>
            <a:ext cx="10567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Natural </a:t>
            </a:r>
          </a:p>
          <a:p>
            <a:r>
              <a:rPr lang="en-US" dirty="0">
                <a:solidFill>
                  <a:srgbClr val="00B050"/>
                </a:solidFill>
              </a:rPr>
              <a:t>Mortality</a:t>
            </a:r>
          </a:p>
        </p:txBody>
      </p:sp>
      <p:cxnSp>
        <p:nvCxnSpPr>
          <p:cNvPr id="43008" name="Straight Arrow Connector 43007"/>
          <p:cNvCxnSpPr/>
          <p:nvPr/>
        </p:nvCxnSpPr>
        <p:spPr>
          <a:xfrm>
            <a:off x="2080258" y="3109092"/>
            <a:ext cx="113986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V="1">
            <a:off x="2061848" y="2389765"/>
            <a:ext cx="1155024" cy="69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855193" y="3672700"/>
            <a:ext cx="1899920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Summer fishery</a:t>
            </a:r>
          </a:p>
          <a:p>
            <a:r>
              <a:rPr lang="en-US" dirty="0">
                <a:solidFill>
                  <a:srgbClr val="0000FF"/>
                </a:solidFill>
              </a:rPr>
              <a:t>Jun - Sept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980417" y="4453663"/>
            <a:ext cx="1800493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Molting, Growth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557820" y="5293756"/>
            <a:ext cx="10567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Natural </a:t>
            </a:r>
          </a:p>
          <a:p>
            <a:r>
              <a:rPr lang="en-US" dirty="0">
                <a:solidFill>
                  <a:srgbClr val="00B050"/>
                </a:solidFill>
              </a:rPr>
              <a:t>Mortality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 flipH="1">
            <a:off x="5755114" y="4095852"/>
            <a:ext cx="93686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5783823" y="4604691"/>
            <a:ext cx="88133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104" idx="3"/>
          </p:cNvCxnSpPr>
          <p:nvPr/>
        </p:nvCxnSpPr>
        <p:spPr>
          <a:xfrm flipH="1">
            <a:off x="5614520" y="5576678"/>
            <a:ext cx="1046046" cy="402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152400" y="1955463"/>
            <a:ext cx="1441420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Length Prop</a:t>
            </a:r>
          </a:p>
          <a:p>
            <a:r>
              <a:rPr lang="en-US" dirty="0">
                <a:solidFill>
                  <a:srgbClr val="FF0000"/>
                </a:solidFill>
              </a:rPr>
              <a:t>Pot survey 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622430" y="1935004"/>
            <a:ext cx="1484124" cy="9233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Abundance</a:t>
            </a:r>
          </a:p>
          <a:p>
            <a:r>
              <a:rPr lang="en-US" dirty="0">
                <a:solidFill>
                  <a:srgbClr val="FF0000"/>
                </a:solidFill>
              </a:rPr>
              <a:t>Trawl survey</a:t>
            </a:r>
          </a:p>
          <a:p>
            <a:r>
              <a:rPr lang="en-US" dirty="0">
                <a:solidFill>
                  <a:srgbClr val="FF0000"/>
                </a:solidFill>
              </a:rPr>
              <a:t>ST. CPUE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295023" y="4233994"/>
            <a:ext cx="1736373" cy="120032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Length Prop</a:t>
            </a:r>
          </a:p>
          <a:p>
            <a:r>
              <a:rPr lang="en-US" dirty="0">
                <a:solidFill>
                  <a:srgbClr val="FF0000"/>
                </a:solidFill>
              </a:rPr>
              <a:t>Trawl Survey</a:t>
            </a:r>
          </a:p>
          <a:p>
            <a:r>
              <a:rPr lang="en-US" dirty="0">
                <a:solidFill>
                  <a:srgbClr val="FF0000"/>
                </a:solidFill>
              </a:rPr>
              <a:t>Fishery: Retain</a:t>
            </a:r>
          </a:p>
          <a:p>
            <a:r>
              <a:rPr lang="en-US" dirty="0">
                <a:solidFill>
                  <a:srgbClr val="FF0000"/>
                </a:solidFill>
              </a:rPr>
              <a:t>Discards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7413870" y="6029961"/>
            <a:ext cx="1505605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Tag recovery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0998" y="149173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months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17517" y="613572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months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6905270" y="2577334"/>
            <a:ext cx="717160" cy="58488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905270" y="3969938"/>
            <a:ext cx="389754" cy="103207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5796187" y="4774591"/>
            <a:ext cx="1830452" cy="119580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869560" y="2613123"/>
            <a:ext cx="724260" cy="643491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581269" y="2506819"/>
            <a:ext cx="1635603" cy="602273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73645" y="2577334"/>
            <a:ext cx="0" cy="162087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35082" y="4233994"/>
            <a:ext cx="1828800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Survey selectivity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         =</a:t>
            </a:r>
          </a:p>
          <a:p>
            <a:r>
              <a:rPr lang="en-US" sz="1600" dirty="0">
                <a:solidFill>
                  <a:srgbClr val="00B050"/>
                </a:solidFill>
              </a:rPr>
              <a:t>Catch selectivity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60980" y="4924424"/>
            <a:ext cx="1428596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Recruitment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389576" y="5109090"/>
            <a:ext cx="127099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5723213" y="4277389"/>
            <a:ext cx="1649330" cy="72188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1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Assumptions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219200"/>
            <a:ext cx="8610600" cy="5410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M = 0.18 for length class 1-6, higher mortality of classes 7 and 8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Same selectivity and catchability for New and Old Shells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Discards mortality = 0.2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Fishery harvests occur instantly: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Winter fishery: Feb 01:  Nov – May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Summer fisher: July 01:   Jun – Sept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Winter catch selectivity = winter pot survey selectivity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endParaRPr lang="en-US" dirty="0"/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/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624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Changes Fishery &amp; Data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025236"/>
            <a:ext cx="8610600" cy="5791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Winter fishery 2019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Commercial:  1,050 </a:t>
            </a:r>
            <a:r>
              <a:rPr lang="en-US" sz="2400" dirty="0">
                <a:solidFill>
                  <a:srgbClr val="FF0000"/>
                </a:solidFill>
              </a:rPr>
              <a:t>89% down from 2018 (9,180)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Subsistence:  1,545 </a:t>
            </a:r>
            <a:r>
              <a:rPr lang="en-US" sz="2400" dirty="0">
                <a:solidFill>
                  <a:srgbClr val="FF0000"/>
                </a:solidFill>
              </a:rPr>
              <a:t>65% down from 2018 (4,424)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dirty="0"/>
              <a:t>Summer commercial fishery 2018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6/25-9/03:  24,506 </a:t>
            </a:r>
            <a:r>
              <a:rPr lang="en-US" sz="2400" dirty="0">
                <a:solidFill>
                  <a:srgbClr val="FF0000"/>
                </a:solidFill>
              </a:rPr>
              <a:t>73% down from 2018 (89,613)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Total retained harvest: 0.03 mill. lb. &lt; ABC (0.19 mill.  lb.)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All harvest and observer data </a:t>
            </a:r>
            <a:r>
              <a:rPr lang="en-US" sz="2800" dirty="0">
                <a:solidFill>
                  <a:srgbClr val="0000FF"/>
                </a:solidFill>
              </a:rPr>
              <a:t>NOT FINALIZED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Standardized CPUE update </a:t>
            </a:r>
            <a:r>
              <a:rPr lang="en-US" sz="2800" dirty="0">
                <a:solidFill>
                  <a:srgbClr val="0000FF"/>
                </a:solidFill>
              </a:rPr>
              <a:t>preliminary</a:t>
            </a:r>
            <a:r>
              <a:rPr lang="en-US" sz="2800" dirty="0"/>
              <a:t> (Appendix B)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60% down from 2018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ADF&amp;G 2019 Summer trawl survey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7/17-7/29:  4660.8 k, CV =0.60  </a:t>
            </a:r>
            <a:r>
              <a:rPr lang="en-US" sz="2400" dirty="0">
                <a:solidFill>
                  <a:srgbClr val="FF0000"/>
                </a:solidFill>
              </a:rPr>
              <a:t>420% up from 2018 (1,108.9)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NOAA 2019 Summer trawl survey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0000FF"/>
                </a:solidFill>
              </a:rPr>
              <a:t>7/28-8/30:  Waiting for Haul data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NOAA 1976-1991 Summer trawl survey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0000FF"/>
                </a:solidFill>
              </a:rPr>
              <a:t>Abundance data updated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Winter Commercial Retained length-shell </a:t>
            </a:r>
            <a:r>
              <a:rPr lang="en-US" sz="2800" dirty="0">
                <a:solidFill>
                  <a:srgbClr val="0000FF"/>
                </a:solidFill>
              </a:rPr>
              <a:t>Not collected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Tag recovery: waiting (</a:t>
            </a:r>
            <a:r>
              <a:rPr lang="en-US" sz="2800" dirty="0">
                <a:solidFill>
                  <a:srgbClr val="0000FF"/>
                </a:solidFill>
              </a:rPr>
              <a:t>but may not need them</a:t>
            </a:r>
            <a:r>
              <a:rPr lang="en-US" sz="2800" dirty="0"/>
              <a:t>).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Changes in fishery regulation: None</a:t>
            </a:r>
          </a:p>
        </p:txBody>
      </p:sp>
    </p:spTree>
    <p:extLst>
      <p:ext uri="{BB962C8B-B14F-4D97-AF65-F5344CB8AC3E}">
        <p14:creationId xmlns:p14="http://schemas.microsoft.com/office/powerpoint/2010/main" val="20885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Model Data Time Series</a:t>
            </a:r>
            <a:endParaRPr 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BB392-3F56-4697-9AA1-ECEA5EF05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0674"/>
            <a:ext cx="9144000" cy="591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3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43988" y="10886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Summer Commercial Fishery</a:t>
            </a:r>
          </a:p>
        </p:txBody>
      </p:sp>
      <p:pic>
        <p:nvPicPr>
          <p:cNvPr id="1026" name="Picture 2" descr="image001">
            <a:extLst>
              <a:ext uri="{FF2B5EF4-FFF2-40B4-BE49-F238E27FC236}">
                <a16:creationId xmlns:a16="http://schemas.microsoft.com/office/drawing/2014/main" id="{944ABB7C-F0C1-42BA-AA17-7966D595B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1837"/>
            <a:ext cx="8998564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836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43988" y="10886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Summer Commercial Fishery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C2D66-891E-48F7-AA9E-79D3BF4A2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7239000" cy="562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88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43988" y="10886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Summer Trawl Survey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39762D-1819-4A30-AB13-A463F5BF4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7986838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06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7A67BC45-F6B0-4374-BA19-F61F47707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6" y="76200"/>
            <a:ext cx="8875059" cy="68580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ADFG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C402F7-25BC-42FB-A82D-70D831E22FA4}"/>
              </a:ext>
            </a:extLst>
          </p:cNvPr>
          <p:cNvSpPr txBox="1"/>
          <p:nvPr/>
        </p:nvSpPr>
        <p:spPr>
          <a:xfrm>
            <a:off x="4724400" y="5029200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Legal = 27</a:t>
            </a:r>
          </a:p>
        </p:txBody>
      </p:sp>
    </p:spTree>
    <p:extLst>
      <p:ext uri="{BB962C8B-B14F-4D97-AF65-F5344CB8AC3E}">
        <p14:creationId xmlns:p14="http://schemas.microsoft.com/office/powerpoint/2010/main" val="3325261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8722DDC-2AED-4D08-9008-95F06C863B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4" y="34636"/>
            <a:ext cx="8875059" cy="68580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ADFG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B95F46-4209-4F1A-AC39-6D408FC16C0D}"/>
              </a:ext>
            </a:extLst>
          </p:cNvPr>
          <p:cNvSpPr txBox="1"/>
          <p:nvPr/>
        </p:nvSpPr>
        <p:spPr>
          <a:xfrm>
            <a:off x="3886200" y="5029200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Sublegal = 334</a:t>
            </a:r>
          </a:p>
        </p:txBody>
      </p:sp>
    </p:spTree>
    <p:extLst>
      <p:ext uri="{BB962C8B-B14F-4D97-AF65-F5344CB8AC3E}">
        <p14:creationId xmlns:p14="http://schemas.microsoft.com/office/powerpoint/2010/main" val="2180394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2FBC9BA8-727F-4191-AE62-4E7957DDCA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89" y="0"/>
            <a:ext cx="8875059" cy="68580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ADFG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09D20-CA8E-4403-9027-8AD9C67427DC}"/>
              </a:ext>
            </a:extLst>
          </p:cNvPr>
          <p:cNvSpPr txBox="1"/>
          <p:nvPr/>
        </p:nvSpPr>
        <p:spPr>
          <a:xfrm>
            <a:off x="3733800" y="4876800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Female= 385</a:t>
            </a:r>
          </a:p>
        </p:txBody>
      </p:sp>
    </p:spTree>
    <p:extLst>
      <p:ext uri="{BB962C8B-B14F-4D97-AF65-F5344CB8AC3E}">
        <p14:creationId xmlns:p14="http://schemas.microsoft.com/office/powerpoint/2010/main" val="1591383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0F20998D-A3F4-4E1C-B517-44266FDE5B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" y="201706"/>
            <a:ext cx="8875059" cy="68580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NMFS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601634-091C-4C51-90AF-E8DB5B720A18}"/>
              </a:ext>
            </a:extLst>
          </p:cNvPr>
          <p:cNvSpPr txBox="1"/>
          <p:nvPr/>
        </p:nvSpPr>
        <p:spPr>
          <a:xfrm>
            <a:off x="4191000" y="54864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Legal=6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5BAB4F-7456-4505-88AE-EC306162DACA}"/>
              </a:ext>
            </a:extLst>
          </p:cNvPr>
          <p:cNvCxnSpPr>
            <a:cxnSpLocks/>
          </p:cNvCxnSpPr>
          <p:nvPr/>
        </p:nvCxnSpPr>
        <p:spPr>
          <a:xfrm flipH="1">
            <a:off x="2209800" y="2514600"/>
            <a:ext cx="685800" cy="381000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323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D358FC8-8B7D-4193-A20B-A791CCCE29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5527"/>
            <a:ext cx="8875059" cy="68580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NMFS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AE5B5-228F-4215-9893-A84E63E8AE81}"/>
              </a:ext>
            </a:extLst>
          </p:cNvPr>
          <p:cNvSpPr txBox="1"/>
          <p:nvPr/>
        </p:nvSpPr>
        <p:spPr>
          <a:xfrm>
            <a:off x="4114800" y="5715000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Subegal</a:t>
            </a:r>
            <a:r>
              <a:rPr lang="en-US" dirty="0"/>
              <a:t>=70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112BAC-4990-4E6C-8805-7C2F3AD5DD64}"/>
              </a:ext>
            </a:extLst>
          </p:cNvPr>
          <p:cNvCxnSpPr>
            <a:cxnSpLocks/>
          </p:cNvCxnSpPr>
          <p:nvPr/>
        </p:nvCxnSpPr>
        <p:spPr>
          <a:xfrm flipH="1">
            <a:off x="2438400" y="2590800"/>
            <a:ext cx="685800" cy="381000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15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6FE5146-91B5-4CD2-B50C-3E8AC7B92D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" y="217516"/>
            <a:ext cx="8875059" cy="68580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</a:t>
            </a:r>
            <a:r>
              <a:rPr lang="en-US" sz="2800" dirty="0"/>
              <a:t>NMFS</a:t>
            </a:r>
            <a:endParaRPr lang="en-US" sz="2800" dirty="0"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570CEE-4BEC-4830-82EE-63D64655D2A3}"/>
              </a:ext>
            </a:extLst>
          </p:cNvPr>
          <p:cNvSpPr txBox="1"/>
          <p:nvPr/>
        </p:nvSpPr>
        <p:spPr>
          <a:xfrm>
            <a:off x="4191000" y="5486400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female=47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7BB7FF-AF12-4F90-B885-B82FAB32858B}"/>
              </a:ext>
            </a:extLst>
          </p:cNvPr>
          <p:cNvCxnSpPr>
            <a:cxnSpLocks/>
          </p:cNvCxnSpPr>
          <p:nvPr/>
        </p:nvCxnSpPr>
        <p:spPr>
          <a:xfrm flipH="1">
            <a:off x="2286000" y="2590800"/>
            <a:ext cx="685800" cy="381000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22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2019 Trawl Survey ADFG vs  </a:t>
            </a:r>
            <a:r>
              <a:rPr lang="en-US" sz="2800" dirty="0"/>
              <a:t>NMFS</a:t>
            </a:r>
            <a:endParaRPr lang="en-US" sz="2800" dirty="0">
              <a:effectLst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1C04908-DA8A-411D-9DFF-24A04C57B8AD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228600" y="1025236"/>
            <a:ext cx="8610600" cy="5791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Survey Coverage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Commercial:  1,050 </a:t>
            </a:r>
            <a:r>
              <a:rPr lang="en-US" sz="2400" dirty="0">
                <a:solidFill>
                  <a:srgbClr val="FF0000"/>
                </a:solidFill>
              </a:rPr>
              <a:t>89% down from 2018 (9,180)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Subsistence:  1,545 </a:t>
            </a:r>
            <a:r>
              <a:rPr lang="en-US" sz="2400" dirty="0">
                <a:solidFill>
                  <a:srgbClr val="FF0000"/>
                </a:solidFill>
              </a:rPr>
              <a:t>65% down from 2018 (4,424)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dirty="0"/>
              <a:t>Summer commercial fishery 2018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6/25-9/03:  24,506 </a:t>
            </a:r>
            <a:r>
              <a:rPr lang="en-US" sz="2400" dirty="0">
                <a:solidFill>
                  <a:srgbClr val="FF0000"/>
                </a:solidFill>
              </a:rPr>
              <a:t>73% down from 2018 (89,613)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Total retained harvest: 0.03 mill. lb. &lt; ABC (0.19 mill.  lb.)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All harvest and observer data </a:t>
            </a:r>
            <a:r>
              <a:rPr lang="en-US" sz="2800" dirty="0">
                <a:solidFill>
                  <a:srgbClr val="0000FF"/>
                </a:solidFill>
              </a:rPr>
              <a:t>NOT FINALIZED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Standardized CPUE update </a:t>
            </a:r>
            <a:r>
              <a:rPr lang="en-US" sz="2800" dirty="0">
                <a:solidFill>
                  <a:srgbClr val="0000FF"/>
                </a:solidFill>
              </a:rPr>
              <a:t>preliminary</a:t>
            </a:r>
            <a:r>
              <a:rPr lang="en-US" sz="2800" dirty="0"/>
              <a:t> (Appendix B)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60% down from 2018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ADF&amp;G 2019 Summer trawl survey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7/17-7/29:  4660.8 k, CV =0.60  </a:t>
            </a:r>
            <a:r>
              <a:rPr lang="en-US" sz="2400" dirty="0">
                <a:solidFill>
                  <a:srgbClr val="FF0000"/>
                </a:solidFill>
              </a:rPr>
              <a:t>420% up from 2018 (1,108.9)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NOAA 2019 Summer trawl survey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0000FF"/>
                </a:solidFill>
              </a:rPr>
              <a:t>7/28-8/30:  Waiting for Haul data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NOAA 1976-1991 Summer trawl survey 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0000FF"/>
                </a:solidFill>
              </a:rPr>
              <a:t>Abundance data updated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Winter Commercial Retained length-shell </a:t>
            </a:r>
            <a:r>
              <a:rPr lang="en-US" sz="2800" dirty="0">
                <a:solidFill>
                  <a:srgbClr val="0000FF"/>
                </a:solidFill>
              </a:rPr>
              <a:t>Not collected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Tag recovery: waiting (</a:t>
            </a:r>
            <a:r>
              <a:rPr lang="en-US" sz="2800" dirty="0">
                <a:solidFill>
                  <a:srgbClr val="0000FF"/>
                </a:solidFill>
              </a:rPr>
              <a:t>but may not need them</a:t>
            </a:r>
            <a:r>
              <a:rPr lang="en-US" sz="2800" dirty="0"/>
              <a:t>).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Changes in fishery regulation: None</a:t>
            </a:r>
          </a:p>
        </p:txBody>
      </p:sp>
    </p:spTree>
    <p:extLst>
      <p:ext uri="{BB962C8B-B14F-4D97-AF65-F5344CB8AC3E}">
        <p14:creationId xmlns:p14="http://schemas.microsoft.com/office/powerpoint/2010/main" val="2095283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Observer Data</a:t>
            </a:r>
            <a:endParaRPr lang="en-US" sz="2800" dirty="0">
              <a:effectLst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B3ACC6-EC52-449F-9951-6DEF1E309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81812"/>
              </p:ext>
            </p:extLst>
          </p:nvPr>
        </p:nvGraphicFramePr>
        <p:xfrm>
          <a:off x="1066800" y="762000"/>
          <a:ext cx="7238997" cy="3618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4333">
                  <a:extLst>
                    <a:ext uri="{9D8B030D-6E8A-4147-A177-3AD203B41FA5}">
                      <a16:colId xmlns:a16="http://schemas.microsoft.com/office/drawing/2014/main" val="1573180727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1877955073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801850331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4247862914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988557848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1136492285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3007386550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96845107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1554546428"/>
                    </a:ext>
                  </a:extLst>
                </a:gridCol>
              </a:tblGrid>
              <a:tr h="36682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Year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FT: Pot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FT: Retain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Obs pots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Female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7104319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10041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161113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1055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177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152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2282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2220026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15058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130603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199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2775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2166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258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5322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3873826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10127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129656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147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1504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1838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3787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41185345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8356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144224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969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1676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577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3446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3828742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8,009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138997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264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1700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169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878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3011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178644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9440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135322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2174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373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3101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43994781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8797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89613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547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574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2227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8296804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5436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24913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142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355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4165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559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4FAD91-4DDF-4D60-A449-A1445D374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8600"/>
            <a:ext cx="6400800" cy="6400800"/>
          </a:xfrm>
          <a:prstGeom prst="rect">
            <a:avLst/>
          </a:prstGeom>
        </p:spPr>
      </p:pic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Observer Data: Length Comp </a:t>
            </a:r>
            <a:endParaRPr lang="en-US" sz="2800" dirty="0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9CDCD6-42FB-4EA3-B3F8-23E5AE9BBB50}"/>
              </a:ext>
            </a:extLst>
          </p:cNvPr>
          <p:cNvSpPr txBox="1"/>
          <p:nvPr/>
        </p:nvSpPr>
        <p:spPr>
          <a:xfrm>
            <a:off x="1752600" y="6398892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Black:  Sample,  Red: Spatial weighted</a:t>
            </a:r>
          </a:p>
        </p:txBody>
      </p:sp>
    </p:spTree>
    <p:extLst>
      <p:ext uri="{BB962C8B-B14F-4D97-AF65-F5344CB8AC3E}">
        <p14:creationId xmlns:p14="http://schemas.microsoft.com/office/powerpoint/2010/main" val="2528515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Discards Estimates </a:t>
            </a:r>
            <a:endParaRPr lang="en-US" sz="2800" dirty="0">
              <a:effectLst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F23232E-F072-4482-BA0B-209AE02D4868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308956" y="838200"/>
            <a:ext cx="8610600" cy="1905000"/>
          </a:xfrm>
        </p:spPr>
        <p:txBody>
          <a:bodyPr>
            <a:normAutofit fontScale="92500"/>
          </a:bodyPr>
          <a:lstStyle/>
          <a:p>
            <a:pPr lvl="0"/>
            <a:r>
              <a:rPr lang="en-US" sz="2000" dirty="0"/>
              <a:t>CPUE based (</a:t>
            </a:r>
            <a:r>
              <a:rPr lang="en-US" sz="2000" dirty="0" err="1"/>
              <a:t>ob</a:t>
            </a:r>
            <a:r>
              <a:rPr lang="en-US" sz="2000" dirty="0"/>
              <a:t> CPUE = total CPUE) 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LNR: Total Discards = 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discards)*(total pot lifts)/(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pot lifts)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Sub: Total Discards = 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total catch)*(total pot lifts)/(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pot lifts) – total retain</a:t>
            </a:r>
          </a:p>
          <a:p>
            <a:r>
              <a:rPr lang="en-US" sz="2000" dirty="0"/>
              <a:t>Prop based (</a:t>
            </a:r>
            <a:r>
              <a:rPr lang="en-US" sz="2000" dirty="0" err="1"/>
              <a:t>ob</a:t>
            </a:r>
            <a:r>
              <a:rPr lang="en-US" sz="2000" dirty="0"/>
              <a:t> p discards = total p discards) (Assessment model)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P: Total Discards = 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discards)*(total retain)/(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retain)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3171CE-AEE8-4872-8109-2C63F635CF3E}"/>
              </a:ext>
            </a:extLst>
          </p:cNvPr>
          <p:cNvGraphicFramePr>
            <a:graphicFrameLocks noGrp="1"/>
          </p:cNvGraphicFramePr>
          <p:nvPr/>
        </p:nvGraphicFramePr>
        <p:xfrm>
          <a:off x="3429000" y="2814212"/>
          <a:ext cx="5344159" cy="2376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458">
                  <a:extLst>
                    <a:ext uri="{9D8B030D-6E8A-4147-A177-3AD203B41FA5}">
                      <a16:colId xmlns:a16="http://schemas.microsoft.com/office/drawing/2014/main" val="494944687"/>
                    </a:ext>
                  </a:extLst>
                </a:gridCol>
                <a:gridCol w="716043">
                  <a:extLst>
                    <a:ext uri="{9D8B030D-6E8A-4147-A177-3AD203B41FA5}">
                      <a16:colId xmlns:a16="http://schemas.microsoft.com/office/drawing/2014/main" val="2070556729"/>
                    </a:ext>
                  </a:extLst>
                </a:gridCol>
                <a:gridCol w="694540">
                  <a:extLst>
                    <a:ext uri="{9D8B030D-6E8A-4147-A177-3AD203B41FA5}">
                      <a16:colId xmlns:a16="http://schemas.microsoft.com/office/drawing/2014/main" val="1703591724"/>
                    </a:ext>
                  </a:extLst>
                </a:gridCol>
                <a:gridCol w="693823">
                  <a:extLst>
                    <a:ext uri="{9D8B030D-6E8A-4147-A177-3AD203B41FA5}">
                      <a16:colId xmlns:a16="http://schemas.microsoft.com/office/drawing/2014/main" val="535358575"/>
                    </a:ext>
                  </a:extLst>
                </a:gridCol>
                <a:gridCol w="759765">
                  <a:extLst>
                    <a:ext uri="{9D8B030D-6E8A-4147-A177-3AD203B41FA5}">
                      <a16:colId xmlns:a16="http://schemas.microsoft.com/office/drawing/2014/main" val="3350518891"/>
                    </a:ext>
                  </a:extLst>
                </a:gridCol>
                <a:gridCol w="823571">
                  <a:extLst>
                    <a:ext uri="{9D8B030D-6E8A-4147-A177-3AD203B41FA5}">
                      <a16:colId xmlns:a16="http://schemas.microsoft.com/office/drawing/2014/main" val="2668187753"/>
                    </a:ext>
                  </a:extLst>
                </a:gridCol>
                <a:gridCol w="695959">
                  <a:extLst>
                    <a:ext uri="{9D8B030D-6E8A-4147-A177-3AD203B41FA5}">
                      <a16:colId xmlns:a16="http://schemas.microsoft.com/office/drawing/2014/main" val="2577753808"/>
                    </a:ext>
                  </a:extLst>
                </a:gridCol>
              </a:tblGrid>
              <a:tr h="76718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STAT Area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Trawl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% Legal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Trawl Catch  Prop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 Prop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Ob.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%Legal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Ob.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Catch Prop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FT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CPUE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8878858"/>
                  </a:ext>
                </a:extLst>
              </a:tr>
              <a:tr h="321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666401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12.79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3327691"/>
                  </a:ext>
                </a:extLst>
              </a:tr>
              <a:tr h="321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656401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62%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12.03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804701"/>
                  </a:ext>
                </a:extLst>
              </a:tr>
              <a:tr h="321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646401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58%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46%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14.70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0506759"/>
                  </a:ext>
                </a:extLst>
              </a:tr>
              <a:tr h="321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636401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31%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33%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68%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15.78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1632522"/>
                  </a:ext>
                </a:extLst>
              </a:tr>
              <a:tr h="321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626401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53%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11.78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138951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0A3B26-54E9-40F6-90A2-74E11822A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461453"/>
              </p:ext>
            </p:extLst>
          </p:nvPr>
        </p:nvGraphicFramePr>
        <p:xfrm>
          <a:off x="188585" y="2743200"/>
          <a:ext cx="3164216" cy="3305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7893">
                  <a:extLst>
                    <a:ext uri="{9D8B030D-6E8A-4147-A177-3AD203B41FA5}">
                      <a16:colId xmlns:a16="http://schemas.microsoft.com/office/drawing/2014/main" val="2006185167"/>
                    </a:ext>
                  </a:extLst>
                </a:gridCol>
                <a:gridCol w="743952">
                  <a:extLst>
                    <a:ext uri="{9D8B030D-6E8A-4147-A177-3AD203B41FA5}">
                      <a16:colId xmlns:a16="http://schemas.microsoft.com/office/drawing/2014/main" val="369799964"/>
                    </a:ext>
                  </a:extLst>
                </a:gridCol>
                <a:gridCol w="707462">
                  <a:extLst>
                    <a:ext uri="{9D8B030D-6E8A-4147-A177-3AD203B41FA5}">
                      <a16:colId xmlns:a16="http://schemas.microsoft.com/office/drawing/2014/main" val="3623419290"/>
                    </a:ext>
                  </a:extLst>
                </a:gridCol>
                <a:gridCol w="714909">
                  <a:extLst>
                    <a:ext uri="{9D8B030D-6E8A-4147-A177-3AD203B41FA5}">
                      <a16:colId xmlns:a16="http://schemas.microsoft.com/office/drawing/2014/main" val="1690343869"/>
                    </a:ext>
                  </a:extLst>
                </a:gridCol>
              </a:tblGrid>
              <a:tr h="31092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Year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CPUE.ob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CPUE.ft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Ratio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19206021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13.53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16.05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45571761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10.88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8.67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1.25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14036633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12.50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12.80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0.98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83574876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24.29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17.26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1.41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9990861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25.37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17.36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1.46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93711016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19.76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14.33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1.38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14373085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14.05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10.19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1.38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59312476"/>
                  </a:ext>
                </a:extLst>
              </a:tr>
              <a:tr h="2849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2019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5.07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4.58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6004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040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Discards Estimates </a:t>
            </a:r>
            <a:endParaRPr lang="en-US" sz="2800" dirty="0">
              <a:effectLst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F23232E-F072-4482-BA0B-209AE02D4868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308956" y="838200"/>
            <a:ext cx="8610600" cy="1905000"/>
          </a:xfrm>
        </p:spPr>
        <p:txBody>
          <a:bodyPr>
            <a:normAutofit fontScale="92500"/>
          </a:bodyPr>
          <a:lstStyle/>
          <a:p>
            <a:pPr lvl="0"/>
            <a:r>
              <a:rPr lang="en-US" sz="2000" dirty="0"/>
              <a:t>CPUE based (</a:t>
            </a:r>
            <a:r>
              <a:rPr lang="en-US" sz="2000" dirty="0" err="1"/>
              <a:t>ob</a:t>
            </a:r>
            <a:r>
              <a:rPr lang="en-US" sz="2000" dirty="0"/>
              <a:t> CPUE = total CPUE) 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LNR: Total Discards = 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discards)*(total pot lifts)/(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pot lifts)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Sub: Total Discards = 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total catch)*(total pot lifts)/(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pot lifts) – total retain</a:t>
            </a:r>
          </a:p>
          <a:p>
            <a:r>
              <a:rPr lang="en-US" sz="2000" dirty="0"/>
              <a:t>Prop based (</a:t>
            </a:r>
            <a:r>
              <a:rPr lang="en-US" sz="2000" dirty="0" err="1"/>
              <a:t>ob</a:t>
            </a:r>
            <a:r>
              <a:rPr lang="en-US" sz="2000" dirty="0"/>
              <a:t> p discards = total p discards) (Assessment model)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P: Total Discards = 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discards)*(total retain)/(</a:t>
            </a:r>
            <a:r>
              <a:rPr lang="en-US" sz="2000" dirty="0" err="1">
                <a:solidFill>
                  <a:srgbClr val="0000FF"/>
                </a:solidFill>
              </a:rPr>
              <a:t>ob</a:t>
            </a:r>
            <a:r>
              <a:rPr lang="en-US" sz="2000" dirty="0">
                <a:solidFill>
                  <a:srgbClr val="0000FF"/>
                </a:solidFill>
              </a:rPr>
              <a:t> retain)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C8DAC1F-A704-4226-9067-A38CEA482E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86251"/>
              </p:ext>
            </p:extLst>
          </p:nvPr>
        </p:nvGraphicFramePr>
        <p:xfrm>
          <a:off x="1066800" y="2929758"/>
          <a:ext cx="6477000" cy="3775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5163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Responses to CPT  &amp; SSC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11629"/>
            <a:ext cx="8610600" cy="5410200"/>
          </a:xfrm>
        </p:spPr>
        <p:txBody>
          <a:bodyPr>
            <a:normAutofit fontScale="92500"/>
          </a:bodyPr>
          <a:lstStyle/>
          <a:p>
            <a:pPr lvl="0"/>
            <a:r>
              <a:rPr lang="en-US" sz="2400" dirty="0"/>
              <a:t>Implementation of VAST &amp; GMACS, iterative weighting.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Request trainings!!</a:t>
            </a:r>
          </a:p>
          <a:p>
            <a:r>
              <a:rPr lang="en-US" sz="2400" dirty="0"/>
              <a:t>Incorporation-collaboration of LK and TK in collaboration with local-tribal </a:t>
            </a:r>
            <a:r>
              <a:rPr lang="en-US" sz="2400" dirty="0" err="1"/>
              <a:t>gours</a:t>
            </a:r>
            <a:r>
              <a:rPr lang="en-US" sz="2400" dirty="0"/>
              <a:t>.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Request training and guidance</a:t>
            </a:r>
          </a:p>
          <a:p>
            <a:r>
              <a:rPr lang="en-US" sz="2400" dirty="0"/>
              <a:t>Sensitivity Analyses: tag-recovery data (use 1 year in liberty), trawl survey Q .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Alt model: 19.1, 19.2, 19.3</a:t>
            </a:r>
          </a:p>
          <a:p>
            <a:r>
              <a:rPr lang="en-US" sz="2400" dirty="0"/>
              <a:t>Include Options: const M, dome shape </a:t>
            </a:r>
            <a:r>
              <a:rPr lang="en-US" sz="2400" dirty="0" err="1"/>
              <a:t>sel</a:t>
            </a:r>
            <a:r>
              <a:rPr lang="en-US" sz="2400" dirty="0"/>
              <a:t> for trawl and Com fishery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Alt model: 19.4, 19.5</a:t>
            </a:r>
          </a:p>
          <a:p>
            <a:r>
              <a:rPr lang="en-US" sz="2400" dirty="0"/>
              <a:t>Comparison NMFS vs. ADFG trawl survey (spatial modeling), revised </a:t>
            </a:r>
            <a:r>
              <a:rPr lang="en-US" sz="2400" dirty="0" err="1"/>
              <a:t>Mohrn’s</a:t>
            </a:r>
            <a:r>
              <a:rPr lang="en-US" sz="2400" dirty="0"/>
              <a:t> rho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Request training and guidance (how results will be used for assessment model?)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85540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Responses to CPT &amp; SSC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66700" y="931817"/>
            <a:ext cx="8610600" cy="5410200"/>
          </a:xfrm>
        </p:spPr>
        <p:txBody>
          <a:bodyPr>
            <a:normAutofit/>
          </a:bodyPr>
          <a:lstStyle/>
          <a:p>
            <a:r>
              <a:rPr lang="en-US" sz="2800" dirty="0"/>
              <a:t>Male Maturity: Chela height does not seem to inform about male maturity</a:t>
            </a:r>
          </a:p>
          <a:p>
            <a:endParaRPr lang="en-US" sz="2800" dirty="0"/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A17289-D370-4DD3-A3A5-407298D1C33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01091"/>
            <a:ext cx="64770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088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Responses to CPT  &amp; SSC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11629"/>
            <a:ext cx="8610600" cy="579397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400" dirty="0"/>
              <a:t>Standardized CPUE: dealing with changes of fishery practice and regulation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Period 1: Large vessel: 1977-1993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Period 2: Small vessel: 1994-2004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Period 3: Buyer accepting large &gt; 5.0 in CW only: 2005-2019</a:t>
            </a:r>
          </a:p>
          <a:p>
            <a:r>
              <a:rPr lang="en-US" sz="2400" dirty="0"/>
              <a:t>Original model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Separate data two periods: 1977-1993, 1994-2019</a:t>
            </a:r>
          </a:p>
          <a:p>
            <a:r>
              <a:rPr lang="en-US" sz="2400" dirty="0"/>
              <a:t>SSC: Incorporate Period 3 in the standardization </a:t>
            </a:r>
            <a:r>
              <a:rPr lang="en-US" sz="2000" dirty="0"/>
              <a:t>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Option 1: Separate data into 3 periods and run separate GLM</a:t>
            </a:r>
          </a:p>
          <a:p>
            <a:pPr lvl="2"/>
            <a:r>
              <a:rPr lang="en-US" sz="2000" dirty="0">
                <a:solidFill>
                  <a:srgbClr val="0000FF"/>
                </a:solidFill>
              </a:rPr>
              <a:t>3 Fishery Qs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Option 2: Include PD (Period 2, 3) as separate variable and run single GLM for 1994-2019 (SSC suggestion)</a:t>
            </a:r>
          </a:p>
          <a:p>
            <a:pPr lvl="2"/>
            <a:r>
              <a:rPr lang="en-US" sz="2000" dirty="0">
                <a:solidFill>
                  <a:srgbClr val="0000FF"/>
                </a:solidFill>
              </a:rPr>
              <a:t>2 Fishery Qs (SAFE model 18.6)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Option 3: Include PD (Period 1,2,3) and run single GLM for 1976-2019</a:t>
            </a:r>
          </a:p>
          <a:p>
            <a:pPr lvl="2"/>
            <a:r>
              <a:rPr lang="en-US" sz="2000" dirty="0">
                <a:solidFill>
                  <a:srgbClr val="FF0000"/>
                </a:solidFill>
              </a:rPr>
              <a:t>1 Fishery Q</a:t>
            </a:r>
          </a:p>
          <a:p>
            <a:pPr mar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78794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Responses to CPT  &amp; SSC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11629"/>
            <a:ext cx="8610600" cy="579397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Option 3: Include PD (Period 1,2,3) and run single GLM for 1976-2019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1 Fishery Q</a:t>
            </a:r>
          </a:p>
          <a:p>
            <a:r>
              <a:rPr lang="en-US" sz="2400" dirty="0"/>
              <a:t>Final model did not include PD</a:t>
            </a:r>
          </a:p>
          <a:p>
            <a:r>
              <a:rPr lang="en-US" sz="2400" dirty="0"/>
              <a:t>Model CV increased ~ 0.3 for all years </a:t>
            </a:r>
          </a:p>
          <a:p>
            <a:pPr lvl="1"/>
            <a:r>
              <a:rPr lang="en-US" sz="2000" dirty="0"/>
              <a:t>Assessment model additional var ~ 0</a:t>
            </a:r>
          </a:p>
          <a:p>
            <a:pPr mar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11081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90600"/>
            <a:ext cx="8610600" cy="5410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Model 19.0: Baseline SAFE 2019 model with updated data </a:t>
            </a:r>
            <a:endParaRPr lang="en-US" sz="2400" dirty="0">
              <a:solidFill>
                <a:srgbClr val="0000FF"/>
              </a:solidFill>
            </a:endParaRPr>
          </a:p>
          <a:p>
            <a:r>
              <a:rPr lang="en-US" sz="2800" dirty="0"/>
              <a:t>Model 19.1: Fit only 1 year of tag recovery data</a:t>
            </a:r>
          </a:p>
          <a:p>
            <a:r>
              <a:rPr lang="en-US" sz="2800" dirty="0"/>
              <a:t>Model 19.2: NMFS (1976-1991) survey Q = 1.0 and estimate ADFG (1996-2018) survey Q  </a:t>
            </a:r>
            <a:r>
              <a:rPr lang="en-US" sz="2800" dirty="0">
                <a:solidFill>
                  <a:srgbClr val="0000FF"/>
                </a:solidFill>
              </a:rPr>
              <a:t>(ADFG survey is biased)</a:t>
            </a:r>
            <a:endParaRPr lang="en-US" sz="2800" dirty="0"/>
          </a:p>
          <a:p>
            <a:r>
              <a:rPr lang="en-US" sz="2800" dirty="0"/>
              <a:t>Model 19.3: Estimate survey Q both NMFS, ADFG </a:t>
            </a:r>
            <a:r>
              <a:rPr lang="en-US" sz="2800" dirty="0">
                <a:solidFill>
                  <a:srgbClr val="0000FF"/>
                </a:solidFill>
              </a:rPr>
              <a:t>(Both surveys are biased)</a:t>
            </a:r>
            <a:endParaRPr lang="en-US" sz="2800" dirty="0"/>
          </a:p>
          <a:p>
            <a:r>
              <a:rPr lang="en-US" sz="2800" dirty="0"/>
              <a:t>Model 19.4: Estimate single M and dome shape selectivity </a:t>
            </a:r>
            <a:r>
              <a:rPr lang="en-US" sz="2800" dirty="0">
                <a:solidFill>
                  <a:srgbClr val="0000FF"/>
                </a:solidFill>
              </a:rPr>
              <a:t>(Hide &amp; Kill All option 1)</a:t>
            </a:r>
          </a:p>
          <a:p>
            <a:r>
              <a:rPr lang="en-US" sz="2800" dirty="0"/>
              <a:t>Model 19.5: Estimate single M and dome shape selectivity </a:t>
            </a:r>
            <a:r>
              <a:rPr lang="en-US" sz="2800" dirty="0">
                <a:solidFill>
                  <a:srgbClr val="0000FF"/>
                </a:solidFill>
              </a:rPr>
              <a:t>(Hide &amp; Kill All option 2)</a:t>
            </a: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53155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16706" y="7621"/>
            <a:ext cx="8510588" cy="4572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Likelihood </a:t>
            </a:r>
            <a:endParaRPr lang="en-US" sz="2800" dirty="0">
              <a:effectLst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7A1096-5709-4482-94C2-816713DA34C6}"/>
              </a:ext>
            </a:extLst>
          </p:cNvPr>
          <p:cNvGrpSpPr/>
          <p:nvPr/>
        </p:nvGrpSpPr>
        <p:grpSpPr>
          <a:xfrm>
            <a:off x="1260475" y="36055935"/>
            <a:ext cx="2827655" cy="907415"/>
            <a:chOff x="0" y="0"/>
            <a:chExt cx="2827925" cy="90800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F419B74-6808-47B5-80F1-BE9DDBFFA004}"/>
                </a:ext>
              </a:extLst>
            </p:cNvPr>
            <p:cNvSpPr/>
            <p:nvPr/>
          </p:nvSpPr>
          <p:spPr>
            <a:xfrm>
              <a:off x="2279072" y="581890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7EF7656-EAE3-4CF0-B368-9F1AD9A8A88B}"/>
                </a:ext>
              </a:extLst>
            </p:cNvPr>
            <p:cNvSpPr/>
            <p:nvPr/>
          </p:nvSpPr>
          <p:spPr>
            <a:xfrm>
              <a:off x="1898072" y="526472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A9D475-B1C8-4B07-9023-F2B19AD63F53}"/>
                </a:ext>
              </a:extLst>
            </p:cNvPr>
            <p:cNvSpPr/>
            <p:nvPr/>
          </p:nvSpPr>
          <p:spPr>
            <a:xfrm>
              <a:off x="1530927" y="477981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32A3E40-F104-4E22-90F9-A9EBC867FEDC}"/>
                </a:ext>
              </a:extLst>
            </p:cNvPr>
            <p:cNvSpPr/>
            <p:nvPr/>
          </p:nvSpPr>
          <p:spPr>
            <a:xfrm>
              <a:off x="1149927" y="443345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9DF105-E528-4745-93C5-BFE376A6FFFF}"/>
                </a:ext>
              </a:extLst>
            </p:cNvPr>
            <p:cNvSpPr/>
            <p:nvPr/>
          </p:nvSpPr>
          <p:spPr>
            <a:xfrm>
              <a:off x="748145" y="394854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C7048B9-C42B-462A-B02C-230CAAFCF217}"/>
                </a:ext>
              </a:extLst>
            </p:cNvPr>
            <p:cNvSpPr/>
            <p:nvPr/>
          </p:nvSpPr>
          <p:spPr>
            <a:xfrm>
              <a:off x="401781" y="339436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0DEDCAC-28DA-46D6-B373-BA3AEBAA7C35}"/>
                </a:ext>
              </a:extLst>
            </p:cNvPr>
            <p:cNvGrpSpPr/>
            <p:nvPr/>
          </p:nvGrpSpPr>
          <p:grpSpPr>
            <a:xfrm>
              <a:off x="0" y="0"/>
              <a:ext cx="2827925" cy="908005"/>
              <a:chOff x="0" y="0"/>
              <a:chExt cx="2827925" cy="908005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25B2C4F-243C-4B67-85B8-A4D7FED5E332}"/>
                  </a:ext>
                </a:extLst>
              </p:cNvPr>
              <p:cNvSpPr/>
              <p:nvPr/>
            </p:nvSpPr>
            <p:spPr>
              <a:xfrm>
                <a:off x="706581" y="720436"/>
                <a:ext cx="181707" cy="187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02A5F89-D2F5-45A5-B11A-8F7EEC056B32}"/>
                  </a:ext>
                </a:extLst>
              </p:cNvPr>
              <p:cNvSpPr/>
              <p:nvPr/>
            </p:nvSpPr>
            <p:spPr>
              <a:xfrm>
                <a:off x="318654" y="665018"/>
                <a:ext cx="181707" cy="187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FCDBFD7-0341-4B6D-A64D-2D9A379ED184}"/>
                  </a:ext>
                </a:extLst>
              </p:cNvPr>
              <p:cNvSpPr/>
              <p:nvPr/>
            </p:nvSpPr>
            <p:spPr>
              <a:xfrm>
                <a:off x="2646218" y="630381"/>
                <a:ext cx="181707" cy="187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25E45F3-3B16-4D7D-9A6D-1E5ECC5CAE0A}"/>
                  </a:ext>
                </a:extLst>
              </p:cNvPr>
              <p:cNvSpPr/>
              <p:nvPr/>
            </p:nvSpPr>
            <p:spPr>
              <a:xfrm>
                <a:off x="0" y="249381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83F10E9-F95B-48E0-BAAE-D00DBDECE512}"/>
                  </a:ext>
                </a:extLst>
              </p:cNvPr>
              <p:cNvSpPr/>
              <p:nvPr/>
            </p:nvSpPr>
            <p:spPr>
              <a:xfrm>
                <a:off x="443345" y="0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AD964D4-7FD6-40B4-ACD3-99CC51E9360C}"/>
                  </a:ext>
                </a:extLst>
              </p:cNvPr>
              <p:cNvSpPr/>
              <p:nvPr/>
            </p:nvSpPr>
            <p:spPr>
              <a:xfrm>
                <a:off x="817418" y="48490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9AADAA1-5F65-4EFE-B6BB-F36422938A63}"/>
                  </a:ext>
                </a:extLst>
              </p:cNvPr>
              <p:cNvSpPr/>
              <p:nvPr/>
            </p:nvSpPr>
            <p:spPr>
              <a:xfrm>
                <a:off x="1212272" y="103909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C2B0DF76-3E2D-4144-A4C6-88F9E8CE01B0}"/>
                  </a:ext>
                </a:extLst>
              </p:cNvPr>
              <p:cNvSpPr/>
              <p:nvPr/>
            </p:nvSpPr>
            <p:spPr>
              <a:xfrm>
                <a:off x="1586345" y="152400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4DC0B65-D0D4-4395-8A01-0A3603D73BA5}"/>
                  </a:ext>
                </a:extLst>
              </p:cNvPr>
              <p:cNvSpPr/>
              <p:nvPr/>
            </p:nvSpPr>
            <p:spPr>
              <a:xfrm>
                <a:off x="2341418" y="214745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Rectangle 19">
            <a:extLst>
              <a:ext uri="{FF2B5EF4-FFF2-40B4-BE49-F238E27FC236}">
                <a16:creationId xmlns:a16="http://schemas.microsoft.com/office/drawing/2014/main" id="{C43379BB-7119-4807-8C32-D454416A4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8A403E1C-87E9-4463-BDD7-EEB638341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D0083-4C44-4F0D-BC3F-E3EE32E71E20}"/>
              </a:ext>
            </a:extLst>
          </p:cNvPr>
          <p:cNvSpPr txBox="1"/>
          <p:nvPr/>
        </p:nvSpPr>
        <p:spPr>
          <a:xfrm>
            <a:off x="1172653" y="5834812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Little changes among models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C24E84F9-82B3-404D-92FA-EF2376BE9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212950"/>
              </p:ext>
            </p:extLst>
          </p:nvPr>
        </p:nvGraphicFramePr>
        <p:xfrm>
          <a:off x="1447674" y="922021"/>
          <a:ext cx="6324724" cy="4455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3532">
                  <a:extLst>
                    <a:ext uri="{9D8B030D-6E8A-4147-A177-3AD203B41FA5}">
                      <a16:colId xmlns:a16="http://schemas.microsoft.com/office/drawing/2014/main" val="2242294656"/>
                    </a:ext>
                  </a:extLst>
                </a:gridCol>
                <a:gridCol w="903532">
                  <a:extLst>
                    <a:ext uri="{9D8B030D-6E8A-4147-A177-3AD203B41FA5}">
                      <a16:colId xmlns:a16="http://schemas.microsoft.com/office/drawing/2014/main" val="531117982"/>
                    </a:ext>
                  </a:extLst>
                </a:gridCol>
                <a:gridCol w="903532">
                  <a:extLst>
                    <a:ext uri="{9D8B030D-6E8A-4147-A177-3AD203B41FA5}">
                      <a16:colId xmlns:a16="http://schemas.microsoft.com/office/drawing/2014/main" val="3075038574"/>
                    </a:ext>
                  </a:extLst>
                </a:gridCol>
                <a:gridCol w="903532">
                  <a:extLst>
                    <a:ext uri="{9D8B030D-6E8A-4147-A177-3AD203B41FA5}">
                      <a16:colId xmlns:a16="http://schemas.microsoft.com/office/drawing/2014/main" val="208463314"/>
                    </a:ext>
                  </a:extLst>
                </a:gridCol>
                <a:gridCol w="903532">
                  <a:extLst>
                    <a:ext uri="{9D8B030D-6E8A-4147-A177-3AD203B41FA5}">
                      <a16:colId xmlns:a16="http://schemas.microsoft.com/office/drawing/2014/main" val="1574339723"/>
                    </a:ext>
                  </a:extLst>
                </a:gridCol>
                <a:gridCol w="903532">
                  <a:extLst>
                    <a:ext uri="{9D8B030D-6E8A-4147-A177-3AD203B41FA5}">
                      <a16:colId xmlns:a16="http://schemas.microsoft.com/office/drawing/2014/main" val="4004508424"/>
                    </a:ext>
                  </a:extLst>
                </a:gridCol>
                <a:gridCol w="903532">
                  <a:extLst>
                    <a:ext uri="{9D8B030D-6E8A-4147-A177-3AD203B41FA5}">
                      <a16:colId xmlns:a16="http://schemas.microsoft.com/office/drawing/2014/main" val="553217935"/>
                    </a:ext>
                  </a:extLst>
                </a:gridCol>
              </a:tblGrid>
              <a:tr h="5163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3072952"/>
                  </a:ext>
                </a:extLst>
              </a:tr>
              <a:tr h="3142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 Par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6350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+14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+14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1636454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Total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306.1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254.4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306.2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305.8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296.5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288.6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4916702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TSA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3905545"/>
                  </a:ext>
                </a:extLst>
              </a:tr>
              <a:tr h="5163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St.CPUE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-24.1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-24.1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-24.1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-23.8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-23.2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-23.2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7821410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TLP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110.8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109.7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110.5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110.6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108.4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105.4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7033025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WLP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39.0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39.6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38.6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41.4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42.5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5167530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CLP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48.9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48.3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48.3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54.1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2877811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OBS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20.3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3032624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REC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5497468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18.3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18.1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8575482"/>
                  </a:ext>
                </a:extLst>
              </a:tr>
              <a:tr h="345410">
                <a:tc>
                  <a:txBody>
                    <a:bodyPr/>
                    <a:lstStyle/>
                    <a:p>
                      <a:pPr marL="0" marR="5715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TAG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81.2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30.0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81.2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81.2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65.0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61.8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3867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487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90600"/>
            <a:ext cx="8610600" cy="5410200"/>
          </a:xfrm>
        </p:spPr>
        <p:txBody>
          <a:bodyPr>
            <a:normAutofit/>
          </a:bodyPr>
          <a:lstStyle/>
          <a:p>
            <a:r>
              <a:rPr lang="en-US" sz="2800" dirty="0"/>
              <a:t>Model 19.0 (blue) vs. 19.1(red) : Fit only 1 year of tag recovery data</a:t>
            </a:r>
          </a:p>
          <a:p>
            <a:pPr lvl="1"/>
            <a:r>
              <a:rPr lang="en-US" sz="2400" dirty="0"/>
              <a:t>Little change in growth transition matrix. 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30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5E5BEE-DF3A-4E78-8268-F1F39E99C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879206"/>
            <a:ext cx="7888908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83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90600"/>
            <a:ext cx="8610600" cy="5410200"/>
          </a:xfrm>
        </p:spPr>
        <p:txBody>
          <a:bodyPr>
            <a:normAutofit/>
          </a:bodyPr>
          <a:lstStyle/>
          <a:p>
            <a:r>
              <a:rPr lang="en-US" sz="2800" dirty="0"/>
              <a:t>Model 19.1: Fit only 1 year of tag recovery data</a:t>
            </a:r>
          </a:p>
          <a:p>
            <a:pPr lvl="1"/>
            <a:r>
              <a:rPr lang="en-US" sz="2400" dirty="0"/>
              <a:t>Little change in MMB 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30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B3EF1D-D2AD-4B6B-AE73-53F57780D4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057400"/>
            <a:ext cx="6096000" cy="4648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0924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762000"/>
            <a:ext cx="8610600" cy="5410200"/>
          </a:xfrm>
        </p:spPr>
        <p:txBody>
          <a:bodyPr>
            <a:normAutofit/>
          </a:bodyPr>
          <a:lstStyle/>
          <a:p>
            <a:r>
              <a:rPr lang="en-US" sz="2000" dirty="0"/>
              <a:t>Model 19.2: NMFS (1976-1991) survey Q = 1.0 and estimate ADFG (1996-2018) survey Q (red)</a:t>
            </a:r>
          </a:p>
          <a:p>
            <a:r>
              <a:rPr lang="en-US" sz="2000" dirty="0"/>
              <a:t>Model 19.3: Estimate survey Q both NMFS, ADFG (blue)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ADFG survey Q &gt; 1.0,  NMFS survey Q &lt; 1.0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30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76172-0FE0-43F8-BFB4-BAABFD3BC5D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2200"/>
            <a:ext cx="5791200" cy="441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9055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762000"/>
            <a:ext cx="8610600" cy="5410200"/>
          </a:xfrm>
        </p:spPr>
        <p:txBody>
          <a:bodyPr>
            <a:normAutofit/>
          </a:bodyPr>
          <a:lstStyle/>
          <a:p>
            <a:r>
              <a:rPr lang="en-US" sz="2000" dirty="0"/>
              <a:t>Model 19.2 (red), 19.3 (blue)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Q &gt; 1.0: ADFG trawl surveys overestimate TRUE abundance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30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3B3A2D-4760-4BD4-A879-C5B14F8BD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323" y="1523999"/>
            <a:ext cx="5105678" cy="510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96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990600"/>
            <a:ext cx="8610600" cy="5410200"/>
          </a:xfrm>
        </p:spPr>
        <p:txBody>
          <a:bodyPr>
            <a:normAutofit/>
          </a:bodyPr>
          <a:lstStyle/>
          <a:p>
            <a:r>
              <a:rPr lang="en-US" sz="2800" dirty="0"/>
              <a:t>Model 19.4 &amp; 19.5 : Estimate single M and dome shape selectivity for com fish and trawl </a:t>
            </a:r>
            <a:r>
              <a:rPr lang="en-US" sz="2800" dirty="0">
                <a:solidFill>
                  <a:srgbClr val="0000FF"/>
                </a:solidFill>
              </a:rPr>
              <a:t>(Hide &amp; Kill All option 1,2)</a:t>
            </a:r>
          </a:p>
          <a:p>
            <a:r>
              <a:rPr lang="en-US" sz="2400" dirty="0"/>
              <a:t>Selectivity of each length class was directly estimated (0 &lt; </a:t>
            </a:r>
            <a:r>
              <a:rPr lang="en-US" sz="2400" dirty="0" err="1"/>
              <a:t>sel</a:t>
            </a:r>
            <a:r>
              <a:rPr lang="en-US" sz="2400" dirty="0"/>
              <a:t> &lt; 1) (with smoothing penalty) with assumed </a:t>
            </a:r>
            <a:r>
              <a:rPr lang="en-US" sz="2400" dirty="0" err="1"/>
              <a:t>sel</a:t>
            </a:r>
            <a:r>
              <a:rPr lang="en-US" sz="2400" dirty="0"/>
              <a:t>= 1.0 in some length classes </a:t>
            </a:r>
          </a:p>
          <a:p>
            <a:r>
              <a:rPr lang="en-US" sz="2400" dirty="0"/>
              <a:t>Model 19.4: max </a:t>
            </a:r>
            <a:r>
              <a:rPr lang="en-US" sz="2400" dirty="0" err="1"/>
              <a:t>sel</a:t>
            </a:r>
            <a:r>
              <a:rPr lang="en-US" sz="2400" dirty="0"/>
              <a:t> 94-103 for trawl, 104-113 for com</a:t>
            </a:r>
          </a:p>
          <a:p>
            <a:r>
              <a:rPr lang="en-US" sz="2400" dirty="0"/>
              <a:t>Model 19.5: max </a:t>
            </a:r>
            <a:r>
              <a:rPr lang="en-US" sz="2400" dirty="0" err="1"/>
              <a:t>sel</a:t>
            </a:r>
            <a:r>
              <a:rPr lang="en-US" sz="2400" dirty="0"/>
              <a:t> 104-113 for trawl, 114-123 for com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18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21031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95349" y="881149"/>
            <a:ext cx="8610600" cy="5410200"/>
          </a:xfrm>
        </p:spPr>
        <p:txBody>
          <a:bodyPr>
            <a:normAutofit/>
          </a:bodyPr>
          <a:lstStyle/>
          <a:p>
            <a:r>
              <a:rPr lang="en-US" sz="2000" dirty="0"/>
              <a:t>Model 19.4 (red), 19.5 (blue) : </a:t>
            </a:r>
            <a:r>
              <a:rPr lang="en-US" sz="2000" dirty="0">
                <a:solidFill>
                  <a:srgbClr val="0000FF"/>
                </a:solidFill>
              </a:rPr>
              <a:t>(Hide &amp; Kill All option 1,2)</a:t>
            </a:r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4B73F7-BEFF-49A6-A74D-C9BD6DBB15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248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5457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Alternative model selection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95349" y="881149"/>
            <a:ext cx="8610600" cy="5410200"/>
          </a:xfrm>
        </p:spPr>
        <p:txBody>
          <a:bodyPr>
            <a:normAutofit/>
          </a:bodyPr>
          <a:lstStyle/>
          <a:p>
            <a:r>
              <a:rPr lang="en-US" sz="2000" dirty="0"/>
              <a:t>Model 19.4, 19.5: </a:t>
            </a:r>
            <a:r>
              <a:rPr lang="en-US" sz="2000" dirty="0">
                <a:solidFill>
                  <a:srgbClr val="0000FF"/>
                </a:solidFill>
              </a:rPr>
              <a:t>(Hide &amp; Kill All option 1,2:  Existence of crab that are never caught nor observed -&gt; Higher MMB)</a:t>
            </a:r>
          </a:p>
          <a:p>
            <a:pPr marL="0" lv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A77D5-0BA7-4F1A-8709-B7D0E56A2A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019800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912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16706" y="7621"/>
            <a:ext cx="8510588" cy="4572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Likelihood </a:t>
            </a:r>
            <a:endParaRPr lang="en-US" sz="2800" dirty="0">
              <a:effectLst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7A1096-5709-4482-94C2-816713DA34C6}"/>
              </a:ext>
            </a:extLst>
          </p:cNvPr>
          <p:cNvGrpSpPr/>
          <p:nvPr/>
        </p:nvGrpSpPr>
        <p:grpSpPr>
          <a:xfrm>
            <a:off x="1260475" y="36055935"/>
            <a:ext cx="2827655" cy="907415"/>
            <a:chOff x="0" y="0"/>
            <a:chExt cx="2827925" cy="90800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F419B74-6808-47B5-80F1-BE9DDBFFA004}"/>
                </a:ext>
              </a:extLst>
            </p:cNvPr>
            <p:cNvSpPr/>
            <p:nvPr/>
          </p:nvSpPr>
          <p:spPr>
            <a:xfrm>
              <a:off x="2279072" y="581890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7EF7656-EAE3-4CF0-B368-9F1AD9A8A88B}"/>
                </a:ext>
              </a:extLst>
            </p:cNvPr>
            <p:cNvSpPr/>
            <p:nvPr/>
          </p:nvSpPr>
          <p:spPr>
            <a:xfrm>
              <a:off x="1898072" y="526472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A9D475-B1C8-4B07-9023-F2B19AD63F53}"/>
                </a:ext>
              </a:extLst>
            </p:cNvPr>
            <p:cNvSpPr/>
            <p:nvPr/>
          </p:nvSpPr>
          <p:spPr>
            <a:xfrm>
              <a:off x="1530927" y="477981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32A3E40-F104-4E22-90F9-A9EBC867FEDC}"/>
                </a:ext>
              </a:extLst>
            </p:cNvPr>
            <p:cNvSpPr/>
            <p:nvPr/>
          </p:nvSpPr>
          <p:spPr>
            <a:xfrm>
              <a:off x="1149927" y="443345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9DF105-E528-4745-93C5-BFE376A6FFFF}"/>
                </a:ext>
              </a:extLst>
            </p:cNvPr>
            <p:cNvSpPr/>
            <p:nvPr/>
          </p:nvSpPr>
          <p:spPr>
            <a:xfrm>
              <a:off x="748145" y="394854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C7048B9-C42B-462A-B02C-230CAAFCF217}"/>
                </a:ext>
              </a:extLst>
            </p:cNvPr>
            <p:cNvSpPr/>
            <p:nvPr/>
          </p:nvSpPr>
          <p:spPr>
            <a:xfrm>
              <a:off x="401781" y="339436"/>
              <a:ext cx="181610" cy="18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0DEDCAC-28DA-46D6-B373-BA3AEBAA7C35}"/>
                </a:ext>
              </a:extLst>
            </p:cNvPr>
            <p:cNvGrpSpPr/>
            <p:nvPr/>
          </p:nvGrpSpPr>
          <p:grpSpPr>
            <a:xfrm>
              <a:off x="0" y="0"/>
              <a:ext cx="2827925" cy="908005"/>
              <a:chOff x="0" y="0"/>
              <a:chExt cx="2827925" cy="908005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25B2C4F-243C-4B67-85B8-A4D7FED5E332}"/>
                  </a:ext>
                </a:extLst>
              </p:cNvPr>
              <p:cNvSpPr/>
              <p:nvPr/>
            </p:nvSpPr>
            <p:spPr>
              <a:xfrm>
                <a:off x="706581" y="720436"/>
                <a:ext cx="181707" cy="187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02A5F89-D2F5-45A5-B11A-8F7EEC056B32}"/>
                  </a:ext>
                </a:extLst>
              </p:cNvPr>
              <p:cNvSpPr/>
              <p:nvPr/>
            </p:nvSpPr>
            <p:spPr>
              <a:xfrm>
                <a:off x="318654" y="665018"/>
                <a:ext cx="181707" cy="187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FCDBFD7-0341-4B6D-A64D-2D9A379ED184}"/>
                  </a:ext>
                </a:extLst>
              </p:cNvPr>
              <p:cNvSpPr/>
              <p:nvPr/>
            </p:nvSpPr>
            <p:spPr>
              <a:xfrm>
                <a:off x="2646218" y="630381"/>
                <a:ext cx="181707" cy="18756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25E45F3-3B16-4D7D-9A6D-1E5ECC5CAE0A}"/>
                  </a:ext>
                </a:extLst>
              </p:cNvPr>
              <p:cNvSpPr/>
              <p:nvPr/>
            </p:nvSpPr>
            <p:spPr>
              <a:xfrm>
                <a:off x="0" y="249381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83F10E9-F95B-48E0-BAAE-D00DBDECE512}"/>
                  </a:ext>
                </a:extLst>
              </p:cNvPr>
              <p:cNvSpPr/>
              <p:nvPr/>
            </p:nvSpPr>
            <p:spPr>
              <a:xfrm>
                <a:off x="443345" y="0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AD964D4-7FD6-40B4-ACD3-99CC51E9360C}"/>
                  </a:ext>
                </a:extLst>
              </p:cNvPr>
              <p:cNvSpPr/>
              <p:nvPr/>
            </p:nvSpPr>
            <p:spPr>
              <a:xfrm>
                <a:off x="817418" y="48490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9AADAA1-5F65-4EFE-B6BB-F36422938A63}"/>
                  </a:ext>
                </a:extLst>
              </p:cNvPr>
              <p:cNvSpPr/>
              <p:nvPr/>
            </p:nvSpPr>
            <p:spPr>
              <a:xfrm>
                <a:off x="1212272" y="103909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C2B0DF76-3E2D-4144-A4C6-88F9E8CE01B0}"/>
                  </a:ext>
                </a:extLst>
              </p:cNvPr>
              <p:cNvSpPr/>
              <p:nvPr/>
            </p:nvSpPr>
            <p:spPr>
              <a:xfrm>
                <a:off x="1586345" y="152400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4DC0B65-D0D4-4395-8A01-0A3603D73BA5}"/>
                  </a:ext>
                </a:extLst>
              </p:cNvPr>
              <p:cNvSpPr/>
              <p:nvPr/>
            </p:nvSpPr>
            <p:spPr>
              <a:xfrm>
                <a:off x="2341418" y="214745"/>
                <a:ext cx="181610" cy="1873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Rectangle 19">
            <a:extLst>
              <a:ext uri="{FF2B5EF4-FFF2-40B4-BE49-F238E27FC236}">
                <a16:creationId xmlns:a16="http://schemas.microsoft.com/office/drawing/2014/main" id="{C43379BB-7119-4807-8C32-D454416A4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8A403E1C-87E9-4463-BDD7-EEB638341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D0083-4C44-4F0D-BC3F-E3EE32E71E20}"/>
              </a:ext>
            </a:extLst>
          </p:cNvPr>
          <p:cNvSpPr txBox="1"/>
          <p:nvPr/>
        </p:nvSpPr>
        <p:spPr>
          <a:xfrm>
            <a:off x="1260475" y="521539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5353"/>
                </a:solidFill>
              </a:rPr>
              <a:t>Due to higher M: F</a:t>
            </a:r>
            <a:r>
              <a:rPr lang="en-US" baseline="-25000" dirty="0">
                <a:solidFill>
                  <a:srgbClr val="FF5353"/>
                </a:solidFill>
              </a:rPr>
              <a:t>OFL</a:t>
            </a:r>
            <a:r>
              <a:rPr lang="en-US" dirty="0">
                <a:solidFill>
                  <a:srgbClr val="FF5353"/>
                </a:solidFill>
              </a:rPr>
              <a:t> = M 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CBD80E80-A656-45E8-8A45-6443C811E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481069"/>
              </p:ext>
            </p:extLst>
          </p:nvPr>
        </p:nvGraphicFramePr>
        <p:xfrm>
          <a:off x="533399" y="761016"/>
          <a:ext cx="8077202" cy="41581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799">
                  <a:extLst>
                    <a:ext uri="{9D8B030D-6E8A-4147-A177-3AD203B41FA5}">
                      <a16:colId xmlns:a16="http://schemas.microsoft.com/office/drawing/2014/main" val="131273921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8382839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8281496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6168193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6983099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44014739"/>
                    </a:ext>
                  </a:extLst>
                </a:gridCol>
                <a:gridCol w="914403">
                  <a:extLst>
                    <a:ext uri="{9D8B030D-6E8A-4147-A177-3AD203B41FA5}">
                      <a16:colId xmlns:a16="http://schemas.microsoft.com/office/drawing/2014/main" val="429063615"/>
                    </a:ext>
                  </a:extLst>
                </a:gridCol>
              </a:tblGrid>
              <a:tr h="5681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19.0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19.1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19.2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19.3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19.4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19.5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8091756"/>
                  </a:ext>
                </a:extLst>
              </a:tr>
              <a:tr h="56818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BMSY(mil.lb)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4.66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4.70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3.40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6.72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5.13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5717916"/>
                  </a:ext>
                </a:extLst>
              </a:tr>
              <a:tr h="56818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MMB(mil.lb)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3.98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3.87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2.86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3.35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5.45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4.66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0180891"/>
                  </a:ext>
                </a:extLst>
              </a:tr>
              <a:tr h="8862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Legal  crab Catchable (mil.lb)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2.53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2.46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1.78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2.37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2.18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6662319"/>
                  </a:ext>
                </a:extLst>
              </a:tr>
              <a:tr h="45818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OFL(mil.lb)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0.46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/>
                        </a:rPr>
                        <a:t>0.60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9631695"/>
                  </a:ext>
                </a:extLst>
              </a:tr>
              <a:tr h="380102">
                <a:tc>
                  <a:txBody>
                    <a:bodyPr/>
                    <a:lstStyle/>
                    <a:p>
                      <a:pPr marL="0" marR="5715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NOAA q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0.70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0.68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0.81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0.66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0.71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9614683"/>
                  </a:ext>
                </a:extLst>
              </a:tr>
              <a:tr h="3801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ADFG q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1.40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8332994"/>
                  </a:ext>
                </a:extLst>
              </a:tr>
              <a:tr h="34899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018/0.58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018/0.64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018/0.52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018/0.55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0.43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466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759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510588" cy="685800"/>
          </a:xfrm>
        </p:spPr>
        <p:txBody>
          <a:bodyPr>
            <a:normAutofit/>
          </a:bodyPr>
          <a:lstStyle/>
          <a:p>
            <a:r>
              <a:rPr lang="en-US" sz="2800" dirty="0"/>
              <a:t>Model Recommendation for 2020 SAFE</a:t>
            </a:r>
            <a:endParaRPr lang="en-US" sz="2800" dirty="0">
              <a:effectLst/>
            </a:endParaRP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219200"/>
            <a:ext cx="8610600" cy="5410200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Model 19.0 or 19.1: Remove or keep tag recovery data beyond 1 year at liberty</a:t>
            </a:r>
            <a:endParaRPr lang="en-US" sz="2400" dirty="0">
              <a:solidFill>
                <a:srgbClr val="0000FF"/>
              </a:solidFill>
            </a:endParaRPr>
          </a:p>
          <a:p>
            <a:pPr lvl="1"/>
            <a:r>
              <a:rPr lang="en-US" sz="2600" dirty="0">
                <a:solidFill>
                  <a:srgbClr val="0000FF"/>
                </a:solidFill>
              </a:rPr>
              <a:t>Marginal decline in likelihood</a:t>
            </a:r>
          </a:p>
          <a:p>
            <a:pPr lvl="1"/>
            <a:r>
              <a:rPr lang="en-US" sz="2600" dirty="0">
                <a:solidFill>
                  <a:srgbClr val="0000FF"/>
                </a:solidFill>
              </a:rPr>
              <a:t>No practical difference in MMB </a:t>
            </a:r>
          </a:p>
          <a:p>
            <a:pPr lvl="1"/>
            <a:r>
              <a:rPr lang="en-US" sz="2600" dirty="0">
                <a:solidFill>
                  <a:srgbClr val="0000FF"/>
                </a:solidFill>
              </a:rPr>
              <a:t>No </a:t>
            </a:r>
          </a:p>
          <a:p>
            <a:r>
              <a:rPr lang="en-US" sz="3000" dirty="0">
                <a:solidFill>
                  <a:srgbClr val="0000FF"/>
                </a:solidFill>
              </a:rPr>
              <a:t>Include NMFS 2019 trawl survey data </a:t>
            </a:r>
          </a:p>
          <a:p>
            <a:r>
              <a:rPr lang="en-US" sz="3000" dirty="0">
                <a:solidFill>
                  <a:srgbClr val="0000FF"/>
                </a:solidFill>
              </a:rPr>
              <a:t>Include Observer total catch length</a:t>
            </a:r>
          </a:p>
          <a:p>
            <a:endParaRPr lang="en-US" sz="30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pPr lvl="0"/>
            <a:endParaRPr lang="en-US" sz="2600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76040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7139</TotalTime>
  <Words>1841</Words>
  <Application>Microsoft Office PowerPoint</Application>
  <PresentationFormat>On-screen Show (4:3)</PresentationFormat>
  <Paragraphs>567</Paragraphs>
  <Slides>35</Slides>
  <Notes>3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Times New Roman</vt:lpstr>
      <vt:lpstr>Office Theme</vt:lpstr>
      <vt:lpstr>Norton Sound Red King Crab  SAFE 2020   Sept 19 2019   Crab Plan Team Seattle WA</vt:lpstr>
      <vt:lpstr>NSRKC Stock Assessment Model Modeling process Available Data &amp; model fit</vt:lpstr>
      <vt:lpstr>NSRKC Stock Assessment Model Modeling process Available Data &amp; model fit</vt:lpstr>
      <vt:lpstr>Assumptions</vt:lpstr>
      <vt:lpstr>Changes Fishery &amp; Data</vt:lpstr>
      <vt:lpstr>Model Data Time Series</vt:lpstr>
      <vt:lpstr>2019 Summer Commercial Fishery</vt:lpstr>
      <vt:lpstr>2019 Summer Commercial Fishery</vt:lpstr>
      <vt:lpstr>2019 Summer Trawl Survey</vt:lpstr>
      <vt:lpstr>2019 Trawl Survey ADFG</vt:lpstr>
      <vt:lpstr>2019 Trawl Survey ADFG</vt:lpstr>
      <vt:lpstr>2019 Trawl Survey ADFG</vt:lpstr>
      <vt:lpstr>2019 Trawl Survey NMFS</vt:lpstr>
      <vt:lpstr>2019 Trawl Survey NMFS</vt:lpstr>
      <vt:lpstr>2019 Trawl Survey NMFS</vt:lpstr>
      <vt:lpstr>2019 Trawl Survey ADFG vs  NMFS</vt:lpstr>
      <vt:lpstr>Observer Data</vt:lpstr>
      <vt:lpstr>Observer Data: Length Comp </vt:lpstr>
      <vt:lpstr>Discards Estimates </vt:lpstr>
      <vt:lpstr>Discards Estimates </vt:lpstr>
      <vt:lpstr>Responses to CPT  &amp; SSC</vt:lpstr>
      <vt:lpstr>Responses to CPT &amp; SSC</vt:lpstr>
      <vt:lpstr>Responses to CPT  &amp; SSC</vt:lpstr>
      <vt:lpstr>Responses to CPT  &amp; SSC</vt:lpstr>
      <vt:lpstr>Alternative model selection for 2020 SAFE</vt:lpstr>
      <vt:lpstr>Likelihood </vt:lpstr>
      <vt:lpstr>Alternative model selection for 2020 SAFE</vt:lpstr>
      <vt:lpstr>Alternative model selection for 2020 SAFE</vt:lpstr>
      <vt:lpstr>Alternative model selection for 2020 SAFE</vt:lpstr>
      <vt:lpstr>Alternative model selection for 2020 SAFE</vt:lpstr>
      <vt:lpstr>Alternative model selection for 2020 SAFE</vt:lpstr>
      <vt:lpstr>Alternative model selection for 2020 SAFE</vt:lpstr>
      <vt:lpstr>Alternative model selection for 2020 SAFE</vt:lpstr>
      <vt:lpstr>Likelihood </vt:lpstr>
      <vt:lpstr>Model Recommendation for 2020 SAFE</vt:lpstr>
    </vt:vector>
  </TitlesOfParts>
  <Company>State of Alaska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Norton Sound Red King Crab Stock Assessment in 2008</dc:title>
  <dc:creator>hhamazaki</dc:creator>
  <cp:lastModifiedBy>Hamazaki, Hamachan (DFG)</cp:lastModifiedBy>
  <cp:revision>486</cp:revision>
  <dcterms:created xsi:type="dcterms:W3CDTF">2008-04-26T17:10:03Z</dcterms:created>
  <dcterms:modified xsi:type="dcterms:W3CDTF">2019-09-18T17:21:11Z</dcterms:modified>
</cp:coreProperties>
</file>