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3"/>
  </p:notesMasterIdLst>
  <p:sldIdLst>
    <p:sldId id="256" r:id="rId2"/>
    <p:sldId id="607" r:id="rId3"/>
    <p:sldId id="313" r:id="rId4"/>
    <p:sldId id="543" r:id="rId5"/>
    <p:sldId id="535" r:id="rId6"/>
    <p:sldId id="545" r:id="rId7"/>
    <p:sldId id="536" r:id="rId8"/>
    <p:sldId id="443" r:id="rId9"/>
    <p:sldId id="516" r:id="rId10"/>
    <p:sldId id="551" r:id="rId11"/>
    <p:sldId id="552" r:id="rId12"/>
    <p:sldId id="446" r:id="rId13"/>
    <p:sldId id="554" r:id="rId14"/>
    <p:sldId id="553" r:id="rId15"/>
    <p:sldId id="615" r:id="rId16"/>
    <p:sldId id="616" r:id="rId17"/>
    <p:sldId id="577" r:id="rId18"/>
    <p:sldId id="609" r:id="rId19"/>
    <p:sldId id="617" r:id="rId20"/>
    <p:sldId id="546" r:id="rId21"/>
    <p:sldId id="580" r:id="rId22"/>
    <p:sldId id="618" r:id="rId23"/>
    <p:sldId id="614" r:id="rId24"/>
    <p:sldId id="598" r:id="rId25"/>
    <p:sldId id="619" r:id="rId26"/>
    <p:sldId id="556" r:id="rId27"/>
    <p:sldId id="620" r:id="rId28"/>
    <p:sldId id="621" r:id="rId29"/>
    <p:sldId id="600" r:id="rId30"/>
    <p:sldId id="601" r:id="rId31"/>
    <p:sldId id="622" r:id="rId32"/>
    <p:sldId id="623" r:id="rId33"/>
    <p:sldId id="624" r:id="rId34"/>
    <p:sldId id="625" r:id="rId35"/>
    <p:sldId id="626" r:id="rId36"/>
    <p:sldId id="627" r:id="rId37"/>
    <p:sldId id="628" r:id="rId38"/>
    <p:sldId id="629" r:id="rId39"/>
    <p:sldId id="575" r:id="rId40"/>
    <p:sldId id="630" r:id="rId41"/>
    <p:sldId id="592" r:id="rId42"/>
    <p:sldId id="591" r:id="rId43"/>
    <p:sldId id="631" r:id="rId44"/>
    <p:sldId id="632" r:id="rId45"/>
    <p:sldId id="555" r:id="rId46"/>
    <p:sldId id="557" r:id="rId47"/>
    <p:sldId id="635" r:id="rId48"/>
    <p:sldId id="634" r:id="rId49"/>
    <p:sldId id="602" r:id="rId50"/>
    <p:sldId id="633" r:id="rId51"/>
    <p:sldId id="34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94" d="100"/>
          <a:sy n="94" d="100"/>
        </p:scale>
        <p:origin x="1152" y="7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2EE06-6495-425F-B269-E51DA757A5ED}" type="doc">
      <dgm:prSet loTypeId="urn:microsoft.com/office/officeart/2005/8/layout/pyramid2" loCatId="pyramid" qsTypeId="urn:microsoft.com/office/officeart/2005/8/quickstyle/simple1" qsCatId="simple" csTypeId="urn:microsoft.com/office/officeart/2005/8/colors/accent1_2" csCatId="accent1" phldr="1"/>
      <dgm:spPr/>
    </dgm:pt>
    <dgm:pt modelId="{94BE31F2-C145-4579-9D0C-2F1E6C6D036A}">
      <dgm:prSet phldrT="[Text]"/>
      <dgm:spPr/>
      <dgm:t>
        <a:bodyPr/>
        <a:lstStyle/>
        <a:p>
          <a:r>
            <a:rPr lang="en-US" dirty="0"/>
            <a:t>4. Recommendations</a:t>
          </a:r>
        </a:p>
      </dgm:t>
    </dgm:pt>
    <dgm:pt modelId="{70A51695-0FD1-44B4-B5F5-1655E51E8C67}" type="parTrans" cxnId="{0265F854-12EB-46A1-B309-FA4685FFD003}">
      <dgm:prSet/>
      <dgm:spPr/>
      <dgm:t>
        <a:bodyPr/>
        <a:lstStyle/>
        <a:p>
          <a:endParaRPr lang="en-US"/>
        </a:p>
      </dgm:t>
    </dgm:pt>
    <dgm:pt modelId="{BDE085CB-C756-4DBE-B2A6-D935690F7090}" type="sibTrans" cxnId="{0265F854-12EB-46A1-B309-FA4685FFD003}">
      <dgm:prSet/>
      <dgm:spPr/>
      <dgm:t>
        <a:bodyPr/>
        <a:lstStyle/>
        <a:p>
          <a:endParaRPr lang="en-US"/>
        </a:p>
      </dgm:t>
    </dgm:pt>
    <dgm:pt modelId="{F141181D-B293-4CD7-98EF-BA6238F14D55}">
      <dgm:prSet phldrT="[Text]"/>
      <dgm:spPr/>
      <dgm:t>
        <a:bodyPr/>
        <a:lstStyle/>
        <a:p>
          <a:r>
            <a:rPr lang="en-US" dirty="0"/>
            <a:t>2. New data and model scenarios</a:t>
          </a:r>
        </a:p>
      </dgm:t>
    </dgm:pt>
    <dgm:pt modelId="{FFF29D20-E45A-4AD1-9B48-CA1748C1C725}" type="parTrans" cxnId="{BE83E8F1-B6EA-40FC-88D6-130BA59470B6}">
      <dgm:prSet/>
      <dgm:spPr/>
      <dgm:t>
        <a:bodyPr/>
        <a:lstStyle/>
        <a:p>
          <a:endParaRPr lang="en-US"/>
        </a:p>
      </dgm:t>
    </dgm:pt>
    <dgm:pt modelId="{4A5E47B4-290B-473B-AE54-D19026A2EB56}" type="sibTrans" cxnId="{BE83E8F1-B6EA-40FC-88D6-130BA59470B6}">
      <dgm:prSet/>
      <dgm:spPr/>
      <dgm:t>
        <a:bodyPr/>
        <a:lstStyle/>
        <a:p>
          <a:endParaRPr lang="en-US"/>
        </a:p>
      </dgm:t>
    </dgm:pt>
    <dgm:pt modelId="{4202A667-368D-4284-B2A2-347572443535}">
      <dgm:prSet phldrT="[Text]"/>
      <dgm:spPr/>
      <dgm:t>
        <a:bodyPr/>
        <a:lstStyle/>
        <a:p>
          <a:r>
            <a:rPr lang="en-US" dirty="0"/>
            <a:t>1. Responses to CPT and SSC Review Comments</a:t>
          </a:r>
        </a:p>
      </dgm:t>
    </dgm:pt>
    <dgm:pt modelId="{D0F5A3E7-D599-42C1-A10B-387F4B6A534B}" type="parTrans" cxnId="{43988AE1-08CB-43B4-A76E-1C3120D727D7}">
      <dgm:prSet/>
      <dgm:spPr/>
      <dgm:t>
        <a:bodyPr/>
        <a:lstStyle/>
        <a:p>
          <a:endParaRPr lang="en-US"/>
        </a:p>
      </dgm:t>
    </dgm:pt>
    <dgm:pt modelId="{F8A82C4B-963B-4486-9641-0CC95ECB57F8}" type="sibTrans" cxnId="{43988AE1-08CB-43B4-A76E-1C3120D727D7}">
      <dgm:prSet/>
      <dgm:spPr/>
      <dgm:t>
        <a:bodyPr/>
        <a:lstStyle/>
        <a:p>
          <a:endParaRPr lang="en-US"/>
        </a:p>
      </dgm:t>
    </dgm:pt>
    <dgm:pt modelId="{09371FDA-F841-4485-9F27-757DAE77DC01}">
      <dgm:prSet/>
      <dgm:spPr/>
      <dgm:t>
        <a:bodyPr/>
        <a:lstStyle/>
        <a:p>
          <a:r>
            <a:rPr lang="en-US" dirty="0"/>
            <a:t>3. Assessment results </a:t>
          </a:r>
        </a:p>
      </dgm:t>
    </dgm:pt>
    <dgm:pt modelId="{5DFF7744-A518-4B15-B896-19A2644D38FA}" type="parTrans" cxnId="{03B726A1-FCD2-4E9B-A3FE-E4BCA414D2A0}">
      <dgm:prSet/>
      <dgm:spPr/>
      <dgm:t>
        <a:bodyPr/>
        <a:lstStyle/>
        <a:p>
          <a:endParaRPr lang="en-US"/>
        </a:p>
      </dgm:t>
    </dgm:pt>
    <dgm:pt modelId="{91BAFD87-69CC-4A1D-A3B3-5A5CAF73AF64}" type="sibTrans" cxnId="{03B726A1-FCD2-4E9B-A3FE-E4BCA414D2A0}">
      <dgm:prSet/>
      <dgm:spPr/>
      <dgm:t>
        <a:bodyPr/>
        <a:lstStyle/>
        <a:p>
          <a:endParaRPr lang="en-US"/>
        </a:p>
      </dgm:t>
    </dgm:pt>
    <dgm:pt modelId="{3989DE6B-16B3-4B0F-A7B4-44954AEEC81B}" type="pres">
      <dgm:prSet presAssocID="{27B2EE06-6495-425F-B269-E51DA757A5ED}" presName="compositeShape" presStyleCnt="0">
        <dgm:presLayoutVars>
          <dgm:dir/>
          <dgm:resizeHandles/>
        </dgm:presLayoutVars>
      </dgm:prSet>
      <dgm:spPr/>
    </dgm:pt>
    <dgm:pt modelId="{AD49CAB5-7D72-44EE-B6E1-B74C2564B608}" type="pres">
      <dgm:prSet presAssocID="{27B2EE06-6495-425F-B269-E51DA757A5ED}" presName="pyramid" presStyleLbl="node1" presStyleIdx="0" presStyleCnt="1" custScaleX="156920"/>
      <dgm:spPr/>
    </dgm:pt>
    <dgm:pt modelId="{43DF5261-AA42-44E7-A302-EADA295464AF}" type="pres">
      <dgm:prSet presAssocID="{27B2EE06-6495-425F-B269-E51DA757A5ED}" presName="theList" presStyleCnt="0"/>
      <dgm:spPr/>
    </dgm:pt>
    <dgm:pt modelId="{B83AD895-6156-4F90-A08B-1CBE828A272D}" type="pres">
      <dgm:prSet presAssocID="{94BE31F2-C145-4579-9D0C-2F1E6C6D036A}" presName="aNode" presStyleLbl="fgAcc1" presStyleIdx="0" presStyleCnt="4" custScaleX="59294" custScaleY="46199" custLinFactY="40402" custLinFactNeighborX="-51451" custLinFactNeighborY="100000">
        <dgm:presLayoutVars>
          <dgm:bulletEnabled val="1"/>
        </dgm:presLayoutVars>
      </dgm:prSet>
      <dgm:spPr/>
    </dgm:pt>
    <dgm:pt modelId="{DECC7196-7D4A-4950-B691-DD139C8D747C}" type="pres">
      <dgm:prSet presAssocID="{94BE31F2-C145-4579-9D0C-2F1E6C6D036A}" presName="aSpace" presStyleCnt="0"/>
      <dgm:spPr/>
    </dgm:pt>
    <dgm:pt modelId="{4CE127EE-B473-45DA-BD51-B54281F84969}" type="pres">
      <dgm:prSet presAssocID="{09371FDA-F841-4485-9F27-757DAE77DC01}" presName="aNode" presStyleLbl="fgAcc1" presStyleIdx="1" presStyleCnt="4" custScaleY="52651" custLinFactY="35010" custLinFactNeighborX="-49229" custLinFactNeighborY="100000">
        <dgm:presLayoutVars>
          <dgm:bulletEnabled val="1"/>
        </dgm:presLayoutVars>
      </dgm:prSet>
      <dgm:spPr/>
    </dgm:pt>
    <dgm:pt modelId="{509253A8-202C-494E-AC4C-84FAB0B73E41}" type="pres">
      <dgm:prSet presAssocID="{09371FDA-F841-4485-9F27-757DAE77DC01}" presName="aSpace" presStyleCnt="0"/>
      <dgm:spPr/>
    </dgm:pt>
    <dgm:pt modelId="{BB72C9D8-D4CB-41DB-8C66-FF58F81ADE06}" type="pres">
      <dgm:prSet presAssocID="{F141181D-B293-4CD7-98EF-BA6238F14D55}" presName="aNode" presStyleLbl="fgAcc1" presStyleIdx="2" presStyleCnt="4" custScaleX="133470" custScaleY="49538" custLinFactY="29761" custLinFactNeighborX="-48035" custLinFactNeighborY="100000">
        <dgm:presLayoutVars>
          <dgm:bulletEnabled val="1"/>
        </dgm:presLayoutVars>
      </dgm:prSet>
      <dgm:spPr/>
    </dgm:pt>
    <dgm:pt modelId="{296ACD81-EF1A-449F-A1F2-459D7079A2A7}" type="pres">
      <dgm:prSet presAssocID="{F141181D-B293-4CD7-98EF-BA6238F14D55}" presName="aSpace" presStyleCnt="0"/>
      <dgm:spPr/>
    </dgm:pt>
    <dgm:pt modelId="{5F207B81-5E13-4C35-9849-2409131773D2}" type="pres">
      <dgm:prSet presAssocID="{4202A667-368D-4284-B2A2-347572443535}" presName="aNode" presStyleLbl="fgAcc1" presStyleIdx="3" presStyleCnt="4" custScaleX="172436" custScaleY="46823" custLinFactY="24097" custLinFactNeighborX="-49273" custLinFactNeighborY="100000">
        <dgm:presLayoutVars>
          <dgm:bulletEnabled val="1"/>
        </dgm:presLayoutVars>
      </dgm:prSet>
      <dgm:spPr/>
    </dgm:pt>
    <dgm:pt modelId="{F505F02A-9494-4C72-9FBD-47A29A22EE56}" type="pres">
      <dgm:prSet presAssocID="{4202A667-368D-4284-B2A2-347572443535}" presName="aSpace" presStyleCnt="0"/>
      <dgm:spPr/>
    </dgm:pt>
  </dgm:ptLst>
  <dgm:cxnLst>
    <dgm:cxn modelId="{3DE2B50E-530D-4CA1-BA5B-06987CF6557F}" type="presOf" srcId="{4202A667-368D-4284-B2A2-347572443535}" destId="{5F207B81-5E13-4C35-9849-2409131773D2}" srcOrd="0" destOrd="0" presId="urn:microsoft.com/office/officeart/2005/8/layout/pyramid2"/>
    <dgm:cxn modelId="{57482774-6064-4B93-836F-8E81B663DD53}" type="presOf" srcId="{27B2EE06-6495-425F-B269-E51DA757A5ED}" destId="{3989DE6B-16B3-4B0F-A7B4-44954AEEC81B}" srcOrd="0" destOrd="0" presId="urn:microsoft.com/office/officeart/2005/8/layout/pyramid2"/>
    <dgm:cxn modelId="{0265F854-12EB-46A1-B309-FA4685FFD003}" srcId="{27B2EE06-6495-425F-B269-E51DA757A5ED}" destId="{94BE31F2-C145-4579-9D0C-2F1E6C6D036A}" srcOrd="0" destOrd="0" parTransId="{70A51695-0FD1-44B4-B5F5-1655E51E8C67}" sibTransId="{BDE085CB-C756-4DBE-B2A6-D935690F7090}"/>
    <dgm:cxn modelId="{E84D8256-6565-4C9B-8557-5450FBCF47A5}" type="presOf" srcId="{F141181D-B293-4CD7-98EF-BA6238F14D55}" destId="{BB72C9D8-D4CB-41DB-8C66-FF58F81ADE06}" srcOrd="0" destOrd="0" presId="urn:microsoft.com/office/officeart/2005/8/layout/pyramid2"/>
    <dgm:cxn modelId="{03B726A1-FCD2-4E9B-A3FE-E4BCA414D2A0}" srcId="{27B2EE06-6495-425F-B269-E51DA757A5ED}" destId="{09371FDA-F841-4485-9F27-757DAE77DC01}" srcOrd="1" destOrd="0" parTransId="{5DFF7744-A518-4B15-B896-19A2644D38FA}" sibTransId="{91BAFD87-69CC-4A1D-A3B3-5A5CAF73AF64}"/>
    <dgm:cxn modelId="{F25CE2BE-FC25-4323-A50F-32CC1E4AB025}" type="presOf" srcId="{09371FDA-F841-4485-9F27-757DAE77DC01}" destId="{4CE127EE-B473-45DA-BD51-B54281F84969}" srcOrd="0" destOrd="0" presId="urn:microsoft.com/office/officeart/2005/8/layout/pyramid2"/>
    <dgm:cxn modelId="{D8619DDC-AC81-40C8-89E2-643CBB3E3BF4}" type="presOf" srcId="{94BE31F2-C145-4579-9D0C-2F1E6C6D036A}" destId="{B83AD895-6156-4F90-A08B-1CBE828A272D}" srcOrd="0" destOrd="0" presId="urn:microsoft.com/office/officeart/2005/8/layout/pyramid2"/>
    <dgm:cxn modelId="{43988AE1-08CB-43B4-A76E-1C3120D727D7}" srcId="{27B2EE06-6495-425F-B269-E51DA757A5ED}" destId="{4202A667-368D-4284-B2A2-347572443535}" srcOrd="3" destOrd="0" parTransId="{D0F5A3E7-D599-42C1-A10B-387F4B6A534B}" sibTransId="{F8A82C4B-963B-4486-9641-0CC95ECB57F8}"/>
    <dgm:cxn modelId="{BE83E8F1-B6EA-40FC-88D6-130BA59470B6}" srcId="{27B2EE06-6495-425F-B269-E51DA757A5ED}" destId="{F141181D-B293-4CD7-98EF-BA6238F14D55}" srcOrd="2" destOrd="0" parTransId="{FFF29D20-E45A-4AD1-9B48-CA1748C1C725}" sibTransId="{4A5E47B4-290B-473B-AE54-D19026A2EB56}"/>
    <dgm:cxn modelId="{DEBB4BF5-C43B-44B9-A82F-DBD132167784}" type="presParOf" srcId="{3989DE6B-16B3-4B0F-A7B4-44954AEEC81B}" destId="{AD49CAB5-7D72-44EE-B6E1-B74C2564B608}" srcOrd="0" destOrd="0" presId="urn:microsoft.com/office/officeart/2005/8/layout/pyramid2"/>
    <dgm:cxn modelId="{A6FDC7FA-5118-4413-B56C-8CE2E43294A7}" type="presParOf" srcId="{3989DE6B-16B3-4B0F-A7B4-44954AEEC81B}" destId="{43DF5261-AA42-44E7-A302-EADA295464AF}" srcOrd="1" destOrd="0" presId="urn:microsoft.com/office/officeart/2005/8/layout/pyramid2"/>
    <dgm:cxn modelId="{D652B26D-3E74-48B1-A77F-1AA88A1C51C7}" type="presParOf" srcId="{43DF5261-AA42-44E7-A302-EADA295464AF}" destId="{B83AD895-6156-4F90-A08B-1CBE828A272D}" srcOrd="0" destOrd="0" presId="urn:microsoft.com/office/officeart/2005/8/layout/pyramid2"/>
    <dgm:cxn modelId="{E051A4F3-46C8-46DC-A612-0FFC763511C7}" type="presParOf" srcId="{43DF5261-AA42-44E7-A302-EADA295464AF}" destId="{DECC7196-7D4A-4950-B691-DD139C8D747C}" srcOrd="1" destOrd="0" presId="urn:microsoft.com/office/officeart/2005/8/layout/pyramid2"/>
    <dgm:cxn modelId="{36E1D53A-1359-42A8-BFD0-FE889EFC9436}" type="presParOf" srcId="{43DF5261-AA42-44E7-A302-EADA295464AF}" destId="{4CE127EE-B473-45DA-BD51-B54281F84969}" srcOrd="2" destOrd="0" presId="urn:microsoft.com/office/officeart/2005/8/layout/pyramid2"/>
    <dgm:cxn modelId="{751B8481-8F0B-49BA-BF76-5878A328697C}" type="presParOf" srcId="{43DF5261-AA42-44E7-A302-EADA295464AF}" destId="{509253A8-202C-494E-AC4C-84FAB0B73E41}" srcOrd="3" destOrd="0" presId="urn:microsoft.com/office/officeart/2005/8/layout/pyramid2"/>
    <dgm:cxn modelId="{3B76BE0A-12F8-440D-90A0-B24B403EA012}" type="presParOf" srcId="{43DF5261-AA42-44E7-A302-EADA295464AF}" destId="{BB72C9D8-D4CB-41DB-8C66-FF58F81ADE06}" srcOrd="4" destOrd="0" presId="urn:microsoft.com/office/officeart/2005/8/layout/pyramid2"/>
    <dgm:cxn modelId="{9FE2D2DE-1C5E-4A79-8F26-1F070EB87641}" type="presParOf" srcId="{43DF5261-AA42-44E7-A302-EADA295464AF}" destId="{296ACD81-EF1A-449F-A1F2-459D7079A2A7}" srcOrd="5" destOrd="0" presId="urn:microsoft.com/office/officeart/2005/8/layout/pyramid2"/>
    <dgm:cxn modelId="{E9309CE3-0937-4CC6-AEB8-3F8BC0698010}" type="presParOf" srcId="{43DF5261-AA42-44E7-A302-EADA295464AF}" destId="{5F207B81-5E13-4C35-9849-2409131773D2}" srcOrd="6" destOrd="0" presId="urn:microsoft.com/office/officeart/2005/8/layout/pyramid2"/>
    <dgm:cxn modelId="{99FB6A97-1B2C-4926-B4E9-5F96C2415FA1}" type="presParOf" srcId="{43DF5261-AA42-44E7-A302-EADA295464AF}" destId="{F505F02A-9494-4C72-9FBD-47A29A22EE5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9CAB5-7D72-44EE-B6E1-B74C2564B608}">
      <dsp:nvSpPr>
        <dsp:cNvPr id="0" name=""/>
        <dsp:cNvSpPr/>
      </dsp:nvSpPr>
      <dsp:spPr>
        <a:xfrm>
          <a:off x="335582" y="0"/>
          <a:ext cx="7102141"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AD895-6156-4F90-A08B-1CBE828A272D}">
      <dsp:nvSpPr>
        <dsp:cNvPr id="0" name=""/>
        <dsp:cNvSpPr/>
      </dsp:nvSpPr>
      <dsp:spPr>
        <a:xfrm>
          <a:off x="2971788" y="1233989"/>
          <a:ext cx="1744355" cy="6820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Recommendations</a:t>
          </a:r>
        </a:p>
      </dsp:txBody>
      <dsp:txXfrm>
        <a:off x="3005081" y="1267282"/>
        <a:ext cx="1677769" cy="615422"/>
      </dsp:txXfrm>
    </dsp:sp>
    <dsp:sp modelId="{4CE127EE-B473-45DA-BD51-B54281F84969}">
      <dsp:nvSpPr>
        <dsp:cNvPr id="0" name=""/>
        <dsp:cNvSpPr/>
      </dsp:nvSpPr>
      <dsp:spPr>
        <a:xfrm>
          <a:off x="2438396" y="2020929"/>
          <a:ext cx="2941875" cy="7772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Assessment results </a:t>
          </a:r>
        </a:p>
      </dsp:txBody>
      <dsp:txXfrm>
        <a:off x="2476339" y="2058872"/>
        <a:ext cx="2865989" cy="701370"/>
      </dsp:txXfrm>
    </dsp:sp>
    <dsp:sp modelId="{BB72C9D8-D4CB-41DB-8C66-FF58F81ADE06}">
      <dsp:nvSpPr>
        <dsp:cNvPr id="0" name=""/>
        <dsp:cNvSpPr/>
      </dsp:nvSpPr>
      <dsp:spPr>
        <a:xfrm>
          <a:off x="1981199" y="2905227"/>
          <a:ext cx="3926521" cy="7313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New data and model scenarios</a:t>
          </a:r>
        </a:p>
      </dsp:txBody>
      <dsp:txXfrm>
        <a:off x="2016898" y="2940926"/>
        <a:ext cx="3855123" cy="659902"/>
      </dsp:txXfrm>
    </dsp:sp>
    <dsp:sp modelId="{5F207B81-5E13-4C35-9849-2409131773D2}">
      <dsp:nvSpPr>
        <dsp:cNvPr id="0" name=""/>
        <dsp:cNvSpPr/>
      </dsp:nvSpPr>
      <dsp:spPr>
        <a:xfrm>
          <a:off x="1371613" y="3737444"/>
          <a:ext cx="5072853" cy="69122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 Responses to CPT and SSC Review Comments</a:t>
          </a:r>
        </a:p>
      </dsp:txBody>
      <dsp:txXfrm>
        <a:off x="1405356" y="3771187"/>
        <a:ext cx="5005367" cy="6237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90921-7126-436E-BC88-2B219C229F7D}" type="datetimeFigureOut">
              <a:rPr lang="en-US" smtClean="0"/>
              <a:pPr/>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1394D-2FB6-4015-B08B-70A9B24D2994}" type="slidenum">
              <a:rPr lang="en-US" smtClean="0"/>
              <a:pPr/>
              <a:t>‹#›</a:t>
            </a:fld>
            <a:endParaRPr lang="en-US"/>
          </a:p>
        </p:txBody>
      </p:sp>
    </p:spTree>
    <p:extLst>
      <p:ext uri="{BB962C8B-B14F-4D97-AF65-F5344CB8AC3E}">
        <p14:creationId xmlns:p14="http://schemas.microsoft.com/office/powerpoint/2010/main" val="85007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4/22/2019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50C6-F7CA-4E39-BD83-E3B10B80EE1B}" type="datetimeFigureOut">
              <a:rPr lang="en-US" smtClean="0"/>
              <a:pPr/>
              <a:t>4/22/2019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FD9E3-130C-4C3A-8B60-0E6E42D318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a:bodyPr>
          <a:lstStyle/>
          <a:p>
            <a:r>
              <a:rPr lang="en-US" b="1" dirty="0"/>
              <a:t>Bristol Bay Red King Crab Assessment in Spring 2019</a:t>
            </a:r>
            <a:endParaRPr lang="en-US" dirty="0"/>
          </a:p>
        </p:txBody>
      </p:sp>
      <p:sp>
        <p:nvSpPr>
          <p:cNvPr id="3" name="Subtitle 2"/>
          <p:cNvSpPr>
            <a:spLocks noGrp="1"/>
          </p:cNvSpPr>
          <p:nvPr>
            <p:ph type="subTitle" idx="1"/>
          </p:nvPr>
        </p:nvSpPr>
        <p:spPr/>
        <p:txBody>
          <a:bodyPr/>
          <a:lstStyle/>
          <a:p>
            <a:r>
              <a:rPr lang="en-US" b="1" dirty="0"/>
              <a:t>J. Zheng and M.S.M. Siddeek</a:t>
            </a:r>
          </a:p>
          <a:p>
            <a:r>
              <a:rPr lang="en-US" b="1" dirty="0"/>
              <a:t>ADF&amp;G, Juneau</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fontScale="90000"/>
          </a:bodyPr>
          <a:lstStyle/>
          <a:p>
            <a:pPr eaLnBrk="1" hangingPunct="1"/>
            <a:r>
              <a:rPr lang="en-US" sz="3200" b="1" dirty="0">
                <a:solidFill>
                  <a:srgbClr val="FF0000"/>
                </a:solidFill>
              </a:rPr>
              <a:t>Some Differences between GMACS &amp; rk18A.D18a</a:t>
            </a:r>
            <a:r>
              <a:rPr lang="en-US" sz="3200" dirty="0"/>
              <a:t> </a:t>
            </a:r>
          </a:p>
        </p:txBody>
      </p:sp>
      <p:sp>
        <p:nvSpPr>
          <p:cNvPr id="3075" name="Rectangle 3"/>
          <p:cNvSpPr>
            <a:spLocks noGrp="1" noChangeArrowheads="1"/>
          </p:cNvSpPr>
          <p:nvPr>
            <p:ph type="body" idx="1"/>
          </p:nvPr>
        </p:nvSpPr>
        <p:spPr>
          <a:xfrm>
            <a:off x="457200" y="1219200"/>
            <a:ext cx="8305800" cy="5410200"/>
          </a:xfrm>
        </p:spPr>
        <p:txBody>
          <a:bodyPr>
            <a:normAutofit fontScale="92500"/>
          </a:bodyPr>
          <a:lstStyle/>
          <a:p>
            <a:pPr marL="514350" indent="-514350">
              <a:spcBef>
                <a:spcPts val="0"/>
              </a:spcBef>
              <a:spcAft>
                <a:spcPts val="1000"/>
              </a:spcAft>
              <a:buAutoNum type="arabicPeriod"/>
            </a:pPr>
            <a:r>
              <a:rPr lang="en-US" sz="2900" dirty="0">
                <a:latin typeface="Times New Roman" panose="02020603050405020304" pitchFamily="18" charset="0"/>
                <a:cs typeface="Times New Roman" panose="02020603050405020304" pitchFamily="18" charset="0"/>
              </a:rPr>
              <a:t>When computing likelihood values, length compositions are generally normalized with the sum to be 1 for each sex and each year under </a:t>
            </a:r>
            <a:r>
              <a:rPr lang="en-US" sz="2900" dirty="0" err="1">
                <a:latin typeface="Times New Roman" panose="02020603050405020304" pitchFamily="18" charset="0"/>
                <a:cs typeface="Times New Roman" panose="02020603050405020304" pitchFamily="18" charset="0"/>
              </a:rPr>
              <a:t>gmacs</a:t>
            </a:r>
            <a:r>
              <a:rPr lang="en-US" sz="2900" dirty="0">
                <a:latin typeface="Times New Roman" panose="02020603050405020304" pitchFamily="18" charset="0"/>
                <a:cs typeface="Times New Roman" panose="02020603050405020304" pitchFamily="18" charset="0"/>
              </a:rPr>
              <a:t> while the length compositions are normally summed to 1 for both sexes each year under scenario rk18A.D18a.</a:t>
            </a:r>
          </a:p>
          <a:p>
            <a:pPr marL="514350" indent="-514350">
              <a:spcBef>
                <a:spcPts val="0"/>
              </a:spcBef>
              <a:spcAft>
                <a:spcPts val="1000"/>
              </a:spcAft>
              <a:buAutoNum type="arabicPeriod"/>
            </a:pPr>
            <a:r>
              <a:rPr lang="en-US" sz="2900" dirty="0">
                <a:latin typeface="Times New Roman" panose="02020603050405020304" pitchFamily="18" charset="0"/>
                <a:cs typeface="Times New Roman" panose="02020603050405020304" pitchFamily="18" charset="0"/>
              </a:rPr>
              <a:t>Likelihood values for catch and survey biomasses include constant terms under </a:t>
            </a:r>
            <a:r>
              <a:rPr lang="en-US" sz="2900" dirty="0" err="1">
                <a:latin typeface="Times New Roman" panose="02020603050405020304" pitchFamily="18" charset="0"/>
                <a:cs typeface="Times New Roman" panose="02020603050405020304" pitchFamily="18" charset="0"/>
              </a:rPr>
              <a:t>gmacs</a:t>
            </a:r>
            <a:r>
              <a:rPr lang="en-US" sz="2900" dirty="0">
                <a:latin typeface="Times New Roman" panose="02020603050405020304" pitchFamily="18" charset="0"/>
                <a:cs typeface="Times New Roman" panose="02020603050405020304" pitchFamily="18" charset="0"/>
              </a:rPr>
              <a:t> while constant terms except for BSFRF survey biomass are not included in the likelihood values under scenario rk18A.D18a.</a:t>
            </a:r>
          </a:p>
          <a:p>
            <a:pPr marL="514350" indent="-514350">
              <a:spcBef>
                <a:spcPts val="0"/>
              </a:spcBef>
              <a:spcAft>
                <a:spcPts val="1000"/>
              </a:spcAft>
              <a:buAutoNum type="arabicPeriod"/>
            </a:pPr>
            <a:r>
              <a:rPr lang="en-US" sz="2900" dirty="0">
                <a:latin typeface="Times New Roman" panose="02020603050405020304" pitchFamily="18" charset="0"/>
                <a:cs typeface="Times New Roman" panose="02020603050405020304" pitchFamily="18" charset="0"/>
              </a:rPr>
              <a:t>It seems that penalties are more extensively used with </a:t>
            </a:r>
            <a:r>
              <a:rPr lang="en-US" sz="2900" dirty="0" err="1">
                <a:latin typeface="Times New Roman" panose="02020603050405020304" pitchFamily="18" charset="0"/>
                <a:cs typeface="Times New Roman" panose="02020603050405020304" pitchFamily="18" charset="0"/>
              </a:rPr>
              <a:t>gmacs</a:t>
            </a:r>
            <a:r>
              <a:rPr lang="en-US" sz="2900" dirty="0">
                <a:latin typeface="Times New Roman" panose="02020603050405020304" pitchFamily="18" charset="0"/>
                <a:cs typeface="Times New Roman" panose="02020603050405020304" pitchFamily="18" charset="0"/>
              </a:rPr>
              <a:t> than scenario rk18A.D18a. </a:t>
            </a:r>
          </a:p>
          <a:p>
            <a:pPr marL="0" lvl="0" indent="0">
              <a:buNone/>
            </a:pPr>
            <a:endParaRPr lang="en-US" sz="3100" dirty="0">
              <a:solidFill>
                <a:prstClr val="black"/>
              </a:solidFill>
            </a:endParaRPr>
          </a:p>
          <a:p>
            <a:pPr marL="0" lvl="0" indent="0">
              <a:buNone/>
            </a:pPr>
            <a:endParaRPr lang="en-US" sz="3100" dirty="0">
              <a:solidFill>
                <a:prstClr val="black"/>
              </a:solidFill>
            </a:endParaRPr>
          </a:p>
          <a:p>
            <a:pPr marL="0" indent="0">
              <a:buNone/>
            </a:pPr>
            <a:endParaRPr lang="en-US" sz="3500" dirty="0"/>
          </a:p>
          <a:p>
            <a:pPr marL="0" indent="0">
              <a:buNone/>
            </a:pPr>
            <a:endParaRPr lang="en-US" sz="3500" dirty="0"/>
          </a:p>
          <a:p>
            <a:pPr marL="0" indent="0">
              <a:buNone/>
            </a:pPr>
            <a:endParaRPr lang="en-US" sz="35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24850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AA8D36-1575-48C7-A6E1-1653F10B95A4}"/>
              </a:ext>
            </a:extLst>
          </p:cNvPr>
          <p:cNvSpPr/>
          <p:nvPr/>
        </p:nvSpPr>
        <p:spPr>
          <a:xfrm>
            <a:off x="6705600" y="457200"/>
            <a:ext cx="2209800" cy="3693319"/>
          </a:xfrm>
          <a:prstGeom prst="rect">
            <a:avLst/>
          </a:prstGeom>
        </p:spPr>
        <p:txBody>
          <a:bodyPr wrap="square">
            <a:spAutoFit/>
          </a:bodyPr>
          <a:lstStyle/>
          <a:p>
            <a:r>
              <a:rPr lang="en-US" dirty="0"/>
              <a:t>Comparisons of area-swept estimates of total NMFS survey biomass and model prediction for model estimates in 2018 under scenarios rk18A.D18, rk18A.D18a, and rk18Aa.D18a. The error bars are plus and minus 2 standard deviations.</a:t>
            </a:r>
          </a:p>
        </p:txBody>
      </p:sp>
      <p:pic>
        <p:nvPicPr>
          <p:cNvPr id="5" name="Picture 4">
            <a:extLst>
              <a:ext uri="{FF2B5EF4-FFF2-40B4-BE49-F238E27FC236}">
                <a16:creationId xmlns:a16="http://schemas.microsoft.com/office/drawing/2014/main" id="{9FF562EC-6BD6-447C-8DCA-545201601D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66675"/>
            <a:ext cx="5986780" cy="6724650"/>
          </a:xfrm>
          <a:prstGeom prst="rect">
            <a:avLst/>
          </a:prstGeom>
          <a:noFill/>
        </p:spPr>
      </p:pic>
    </p:spTree>
    <p:extLst>
      <p:ext uri="{BB962C8B-B14F-4D97-AF65-F5344CB8AC3E}">
        <p14:creationId xmlns:p14="http://schemas.microsoft.com/office/powerpoint/2010/main" val="351979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B53742-C37A-4382-A6F2-B8BEB6E0C505}"/>
              </a:ext>
            </a:extLst>
          </p:cNvPr>
          <p:cNvSpPr/>
          <p:nvPr/>
        </p:nvSpPr>
        <p:spPr>
          <a:xfrm>
            <a:off x="6270453" y="457200"/>
            <a:ext cx="2743200" cy="2862322"/>
          </a:xfrm>
          <a:prstGeom prst="rect">
            <a:avLst/>
          </a:prstGeom>
        </p:spPr>
        <p:txBody>
          <a:bodyPr wrap="square">
            <a:spAutoFit/>
          </a:bodyPr>
          <a:lstStyle/>
          <a:p>
            <a:r>
              <a:rPr lang="en-US" dirty="0"/>
              <a:t>Comparisons of NMFS survey area-swept estimates of male (&gt;119 mm) and female (&gt;89 mm) abundance and model prediction for model estimates in 2018 under scenarios rk18A.D18, rk18A.D18a, and rk18Aa.D18a.</a:t>
            </a:r>
          </a:p>
        </p:txBody>
      </p:sp>
      <p:pic>
        <p:nvPicPr>
          <p:cNvPr id="5" name="Picture 4">
            <a:extLst>
              <a:ext uri="{FF2B5EF4-FFF2-40B4-BE49-F238E27FC236}">
                <a16:creationId xmlns:a16="http://schemas.microsoft.com/office/drawing/2014/main" id="{BF34AD1F-3944-4172-BD91-6185A2FA8F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6853" y="-131445"/>
            <a:ext cx="5943600" cy="6989445"/>
          </a:xfrm>
          <a:prstGeom prst="rect">
            <a:avLst/>
          </a:prstGeom>
          <a:noFill/>
          <a:ln>
            <a:noFill/>
          </a:ln>
        </p:spPr>
      </p:pic>
    </p:spTree>
    <p:extLst>
      <p:ext uri="{BB962C8B-B14F-4D97-AF65-F5344CB8AC3E}">
        <p14:creationId xmlns:p14="http://schemas.microsoft.com/office/powerpoint/2010/main" val="428065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E1456-F079-42BE-931E-14352507ECC0}"/>
              </a:ext>
            </a:extLst>
          </p:cNvPr>
          <p:cNvSpPr/>
          <p:nvPr/>
        </p:nvSpPr>
        <p:spPr>
          <a:xfrm>
            <a:off x="6477000" y="685800"/>
            <a:ext cx="2514600" cy="3416320"/>
          </a:xfrm>
          <a:prstGeom prst="rect">
            <a:avLst/>
          </a:prstGeom>
        </p:spPr>
        <p:txBody>
          <a:bodyPr wrap="square">
            <a:spAutoFit/>
          </a:bodyPr>
          <a:lstStyle/>
          <a:p>
            <a:r>
              <a:rPr lang="en-US" dirty="0"/>
              <a:t>Comparisons of mature male biomass on Feb. 15 under scenarios rk18A.D18, rk18A.D18a, and rk18Aa.D18a.</a:t>
            </a:r>
          </a:p>
          <a:p>
            <a:endParaRPr lang="en-US" dirty="0"/>
          </a:p>
          <a:p>
            <a:r>
              <a:rPr lang="en-US" dirty="0"/>
              <a:t>Estimated trawl survey catchabilities:</a:t>
            </a:r>
          </a:p>
          <a:p>
            <a:r>
              <a:rPr lang="en-US" dirty="0"/>
              <a:t>Scenario                Q</a:t>
            </a:r>
          </a:p>
          <a:p>
            <a:r>
              <a:rPr lang="en-US" dirty="0"/>
              <a:t>rk18A.D18          0.925</a:t>
            </a:r>
          </a:p>
          <a:p>
            <a:r>
              <a:rPr lang="en-US" dirty="0"/>
              <a:t>rk18A.D18a        0.923</a:t>
            </a:r>
          </a:p>
          <a:p>
            <a:r>
              <a:rPr lang="en-US" dirty="0"/>
              <a:t>rk18Aa.D18a      0.935</a:t>
            </a:r>
          </a:p>
        </p:txBody>
      </p:sp>
      <p:pic>
        <p:nvPicPr>
          <p:cNvPr id="5" name="Picture 4">
            <a:extLst>
              <a:ext uri="{FF2B5EF4-FFF2-40B4-BE49-F238E27FC236}">
                <a16:creationId xmlns:a16="http://schemas.microsoft.com/office/drawing/2014/main" id="{69375F74-0289-4D8A-89A7-06804A5045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6096000" cy="6490879"/>
          </a:xfrm>
          <a:prstGeom prst="rect">
            <a:avLst/>
          </a:prstGeom>
          <a:noFill/>
        </p:spPr>
      </p:pic>
    </p:spTree>
    <p:extLst>
      <p:ext uri="{BB962C8B-B14F-4D97-AF65-F5344CB8AC3E}">
        <p14:creationId xmlns:p14="http://schemas.microsoft.com/office/powerpoint/2010/main" val="139344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26890-8225-42A4-B529-B41A3ACE8576}"/>
              </a:ext>
            </a:extLst>
          </p:cNvPr>
          <p:cNvSpPr/>
          <p:nvPr/>
        </p:nvSpPr>
        <p:spPr>
          <a:xfrm>
            <a:off x="6477000" y="1219200"/>
            <a:ext cx="2514600" cy="3416320"/>
          </a:xfrm>
          <a:prstGeom prst="rect">
            <a:avLst/>
          </a:prstGeom>
        </p:spPr>
        <p:txBody>
          <a:bodyPr wrap="square">
            <a:spAutoFit/>
          </a:bodyPr>
          <a:lstStyle/>
          <a:p>
            <a:r>
              <a:rPr lang="en-US" dirty="0"/>
              <a:t>Comparisons of total survey biomass estimates by the BSFRF survey and the model for model estimates in 2018 (scenarios rk18A.D18, rk18A.D18a, and rk18Aa.D18a). The error bars are plus and minus 2 standard deviations of scenario rk18A.D18a.</a:t>
            </a:r>
          </a:p>
        </p:txBody>
      </p:sp>
      <p:pic>
        <p:nvPicPr>
          <p:cNvPr id="4" name="Picture 3">
            <a:extLst>
              <a:ext uri="{FF2B5EF4-FFF2-40B4-BE49-F238E27FC236}">
                <a16:creationId xmlns:a16="http://schemas.microsoft.com/office/drawing/2014/main" id="{A4F133EE-A5BB-4048-8C0C-BE1985AE3D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8450"/>
            <a:ext cx="5895340" cy="6261100"/>
          </a:xfrm>
          <a:prstGeom prst="rect">
            <a:avLst/>
          </a:prstGeom>
          <a:noFill/>
        </p:spPr>
      </p:pic>
    </p:spTree>
    <p:extLst>
      <p:ext uri="{BB962C8B-B14F-4D97-AF65-F5344CB8AC3E}">
        <p14:creationId xmlns:p14="http://schemas.microsoft.com/office/powerpoint/2010/main" val="351054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CF0B30-47C9-4AEF-AAFD-E4194DC0C5D8}"/>
              </a:ext>
            </a:extLst>
          </p:cNvPr>
          <p:cNvSpPr txBox="1"/>
          <p:nvPr/>
        </p:nvSpPr>
        <p:spPr>
          <a:xfrm>
            <a:off x="628650" y="171162"/>
            <a:ext cx="2130136" cy="2371148"/>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2800" kern="1200" dirty="0">
                <a:solidFill>
                  <a:srgbClr val="FFFFFF"/>
                </a:solidFill>
                <a:latin typeface="+mj-lt"/>
                <a:ea typeface="+mj-ea"/>
                <a:cs typeface="+mj-cs"/>
              </a:rPr>
              <a:t>Comparison of estimated M and directed pot fishing mortality over time</a:t>
            </a:r>
          </a:p>
        </p:txBody>
      </p:sp>
      <p:pic>
        <p:nvPicPr>
          <p:cNvPr id="4" name="Picture 3">
            <a:extLst>
              <a:ext uri="{FF2B5EF4-FFF2-40B4-BE49-F238E27FC236}">
                <a16:creationId xmlns:a16="http://schemas.microsoft.com/office/drawing/2014/main" id="{A1D3AC9C-BF4C-4E75-BB60-7F8FBF47C12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064669" y="171162"/>
            <a:ext cx="5698331" cy="6458238"/>
          </a:xfrm>
          <a:prstGeom prst="rect">
            <a:avLst/>
          </a:prstGeom>
          <a:noFill/>
        </p:spPr>
      </p:pic>
    </p:spTree>
    <p:extLst>
      <p:ext uri="{BB962C8B-B14F-4D97-AF65-F5344CB8AC3E}">
        <p14:creationId xmlns:p14="http://schemas.microsoft.com/office/powerpoint/2010/main" val="406436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56F548-67FE-4575-A2E8-A184C7B610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495800" cy="5410200"/>
          </a:xfrm>
          <a:prstGeom prst="rect">
            <a:avLst/>
          </a:prstGeom>
          <a:noFill/>
          <a:ln>
            <a:noFill/>
          </a:ln>
        </p:spPr>
      </p:pic>
      <p:pic>
        <p:nvPicPr>
          <p:cNvPr id="3" name="Picture 2">
            <a:extLst>
              <a:ext uri="{FF2B5EF4-FFF2-40B4-BE49-F238E27FC236}">
                <a16:creationId xmlns:a16="http://schemas.microsoft.com/office/drawing/2014/main" id="{B233B20A-9A49-416B-8168-0C95904ADA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2871"/>
            <a:ext cx="4343400" cy="5807529"/>
          </a:xfrm>
          <a:prstGeom prst="rect">
            <a:avLst/>
          </a:prstGeom>
          <a:noFill/>
          <a:ln>
            <a:noFill/>
          </a:ln>
        </p:spPr>
      </p:pic>
      <p:sp>
        <p:nvSpPr>
          <p:cNvPr id="4" name="Rectangle 3">
            <a:extLst>
              <a:ext uri="{FF2B5EF4-FFF2-40B4-BE49-F238E27FC236}">
                <a16:creationId xmlns:a16="http://schemas.microsoft.com/office/drawing/2014/main" id="{899CD540-7A97-48F5-8444-02E3D78B19E5}"/>
              </a:ext>
            </a:extLst>
          </p:cNvPr>
          <p:cNvSpPr/>
          <p:nvPr/>
        </p:nvSpPr>
        <p:spPr>
          <a:xfrm>
            <a:off x="1759066" y="762000"/>
            <a:ext cx="1282467" cy="369332"/>
          </a:xfrm>
          <a:prstGeom prst="rect">
            <a:avLst/>
          </a:prstGeom>
        </p:spPr>
        <p:txBody>
          <a:bodyPr wrap="none">
            <a:spAutoFit/>
          </a:bodyPr>
          <a:lstStyle/>
          <a:p>
            <a:r>
              <a:rPr lang="en-US" dirty="0"/>
              <a:t>rk18A.D18a</a:t>
            </a:r>
          </a:p>
        </p:txBody>
      </p:sp>
      <p:sp>
        <p:nvSpPr>
          <p:cNvPr id="5" name="Rectangle 4">
            <a:extLst>
              <a:ext uri="{FF2B5EF4-FFF2-40B4-BE49-F238E27FC236}">
                <a16:creationId xmlns:a16="http://schemas.microsoft.com/office/drawing/2014/main" id="{D367CBB0-2996-4A3C-97D5-15B07C85F287}"/>
              </a:ext>
            </a:extLst>
          </p:cNvPr>
          <p:cNvSpPr/>
          <p:nvPr/>
        </p:nvSpPr>
        <p:spPr>
          <a:xfrm>
            <a:off x="6097024" y="762000"/>
            <a:ext cx="2178353" cy="369332"/>
          </a:xfrm>
          <a:prstGeom prst="rect">
            <a:avLst/>
          </a:prstGeom>
        </p:spPr>
        <p:txBody>
          <a:bodyPr wrap="none">
            <a:spAutoFit/>
          </a:bodyPr>
          <a:lstStyle/>
          <a:p>
            <a:pPr lvl="0"/>
            <a:r>
              <a:rPr lang="en-US" dirty="0">
                <a:solidFill>
                  <a:prstClr val="black"/>
                </a:solidFill>
              </a:rPr>
              <a:t>rk18Aa.D18a (</a:t>
            </a:r>
            <a:r>
              <a:rPr lang="en-US" dirty="0" err="1">
                <a:solidFill>
                  <a:prstClr val="black"/>
                </a:solidFill>
              </a:rPr>
              <a:t>gmacs</a:t>
            </a:r>
            <a:r>
              <a:rPr lang="en-US" dirty="0">
                <a:solidFill>
                  <a:prstClr val="black"/>
                </a:solidFill>
              </a:rPr>
              <a:t>)</a:t>
            </a:r>
          </a:p>
        </p:txBody>
      </p:sp>
      <p:sp>
        <p:nvSpPr>
          <p:cNvPr id="6" name="Rectangle 5">
            <a:extLst>
              <a:ext uri="{FF2B5EF4-FFF2-40B4-BE49-F238E27FC236}">
                <a16:creationId xmlns:a16="http://schemas.microsoft.com/office/drawing/2014/main" id="{E926EB43-E60A-4F0B-9A3B-D7082242660A}"/>
              </a:ext>
            </a:extLst>
          </p:cNvPr>
          <p:cNvSpPr/>
          <p:nvPr/>
        </p:nvSpPr>
        <p:spPr>
          <a:xfrm>
            <a:off x="914400" y="270399"/>
            <a:ext cx="75895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Standardized residuals of total NMFS survey biomass</a:t>
            </a:r>
          </a:p>
        </p:txBody>
      </p:sp>
    </p:spTree>
    <p:extLst>
      <p:ext uri="{BB962C8B-B14F-4D97-AF65-F5344CB8AC3E}">
        <p14:creationId xmlns:p14="http://schemas.microsoft.com/office/powerpoint/2010/main" val="2116157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3693319"/>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catch mortality biomass under scenarios </a:t>
            </a:r>
            <a:r>
              <a:rPr lang="en-US" dirty="0">
                <a:solidFill>
                  <a:prstClr val="black"/>
                </a:solidFill>
              </a:rPr>
              <a:t>rk18A.D18, rk18A.D18a, and rk18Aa.D18a</a:t>
            </a:r>
            <a:r>
              <a:rPr kumimoji="0" lang="en-US" sz="1800" b="0" i="0" u="none" strike="noStrike" kern="1200" cap="none" spc="0" normalizeH="0" baseline="0" noProof="0" dirty="0">
                <a:ln>
                  <a:noFill/>
                </a:ln>
                <a:solidFill>
                  <a:prstClr val="black"/>
                </a:solidFill>
                <a:effectLst/>
                <a:uLnTx/>
                <a:uFillTx/>
                <a:latin typeface="Calibri"/>
                <a:ea typeface="+mn-ea"/>
                <a:cs typeface="+mn-cs"/>
              </a:rPr>
              <a:t>. Mortality biomass is equal to caught biomass times a handling mortality rate. </a:t>
            </a:r>
          </a:p>
        </p:txBody>
      </p:sp>
      <p:pic>
        <p:nvPicPr>
          <p:cNvPr id="5" name="Picture 4">
            <a:extLst>
              <a:ext uri="{FF2B5EF4-FFF2-40B4-BE49-F238E27FC236}">
                <a16:creationId xmlns:a16="http://schemas.microsoft.com/office/drawing/2014/main" id="{6CC3DDBE-CD2D-461B-A454-3328986761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5943600" cy="6858000"/>
          </a:xfrm>
          <a:prstGeom prst="rect">
            <a:avLst/>
          </a:prstGeom>
          <a:noFill/>
          <a:ln>
            <a:noFill/>
          </a:ln>
        </p:spPr>
      </p:pic>
    </p:spTree>
    <p:extLst>
      <p:ext uri="{BB962C8B-B14F-4D97-AF65-F5344CB8AC3E}">
        <p14:creationId xmlns:p14="http://schemas.microsoft.com/office/powerpoint/2010/main" val="298405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3693319"/>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bycatch mortality biomass under scenarios </a:t>
            </a:r>
            <a:r>
              <a:rPr lang="en-US" dirty="0">
                <a:solidFill>
                  <a:prstClr val="black"/>
                </a:solidFill>
              </a:rPr>
              <a:t>rk18A.D18, rk18A.D18a, and rk18Aa.D18a</a:t>
            </a:r>
            <a:r>
              <a:rPr kumimoji="0" lang="en-US" sz="1800" b="0" i="0" u="none" strike="noStrike" kern="1200" cap="none" spc="0" normalizeH="0" baseline="0" noProof="0" dirty="0">
                <a:ln>
                  <a:noFill/>
                </a:ln>
                <a:solidFill>
                  <a:prstClr val="black"/>
                </a:solidFill>
                <a:effectLst/>
                <a:uLnTx/>
                <a:uFillTx/>
                <a:latin typeface="Calibri"/>
                <a:ea typeface="+mn-ea"/>
                <a:cs typeface="+mn-cs"/>
              </a:rPr>
              <a:t>. Mortality biomass is equal to caught biomass times a handling mortality rate. </a:t>
            </a:r>
          </a:p>
        </p:txBody>
      </p:sp>
      <p:pic>
        <p:nvPicPr>
          <p:cNvPr id="6" name="Picture 5">
            <a:extLst>
              <a:ext uri="{FF2B5EF4-FFF2-40B4-BE49-F238E27FC236}">
                <a16:creationId xmlns:a16="http://schemas.microsoft.com/office/drawing/2014/main" id="{106DC9CA-2255-44EA-B375-0381978E89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1125"/>
            <a:ext cx="6006465" cy="6635750"/>
          </a:xfrm>
          <a:prstGeom prst="rect">
            <a:avLst/>
          </a:prstGeom>
          <a:noFill/>
          <a:ln>
            <a:noFill/>
          </a:ln>
        </p:spPr>
      </p:pic>
    </p:spTree>
    <p:extLst>
      <p:ext uri="{BB962C8B-B14F-4D97-AF65-F5344CB8AC3E}">
        <p14:creationId xmlns:p14="http://schemas.microsoft.com/office/powerpoint/2010/main" val="325993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1828800" y="920625"/>
            <a:ext cx="1282467" cy="369332"/>
          </a:xfrm>
          <a:prstGeom prst="rect">
            <a:avLst/>
          </a:prstGeom>
        </p:spPr>
        <p:txBody>
          <a:bodyPr wrap="none">
            <a:spAutoFit/>
          </a:bodyPr>
          <a:lstStyle/>
          <a:p>
            <a:r>
              <a:rPr lang="en-US" dirty="0"/>
              <a:t>rk18A.D18a</a:t>
            </a:r>
          </a:p>
        </p:txBody>
      </p:sp>
      <p:sp>
        <p:nvSpPr>
          <p:cNvPr id="5" name="Rectangle 4">
            <a:extLst>
              <a:ext uri="{FF2B5EF4-FFF2-40B4-BE49-F238E27FC236}">
                <a16:creationId xmlns:a16="http://schemas.microsoft.com/office/drawing/2014/main" id="{D367CBB0-2996-4A3C-97D5-15B07C85F287}"/>
              </a:ext>
            </a:extLst>
          </p:cNvPr>
          <p:cNvSpPr/>
          <p:nvPr/>
        </p:nvSpPr>
        <p:spPr>
          <a:xfrm>
            <a:off x="5943600" y="920625"/>
            <a:ext cx="2178353" cy="369332"/>
          </a:xfrm>
          <a:prstGeom prst="rect">
            <a:avLst/>
          </a:prstGeom>
        </p:spPr>
        <p:txBody>
          <a:bodyPr wrap="none">
            <a:spAutoFit/>
          </a:bodyPr>
          <a:lstStyle/>
          <a:p>
            <a:pPr lvl="0"/>
            <a:r>
              <a:rPr lang="en-US" dirty="0">
                <a:solidFill>
                  <a:prstClr val="black"/>
                </a:solidFill>
              </a:rPr>
              <a:t>rk18Aa.D18a (</a:t>
            </a:r>
            <a:r>
              <a:rPr lang="en-US" dirty="0" err="1">
                <a:solidFill>
                  <a:prstClr val="black"/>
                </a:solidFill>
              </a:rPr>
              <a:t>gmacs</a:t>
            </a:r>
            <a:r>
              <a:rPr lang="en-US" dirty="0">
                <a:solidFill>
                  <a:prstClr val="black"/>
                </a:solidFill>
              </a:rPr>
              <a:t>)</a:t>
            </a:r>
          </a:p>
        </p:txBody>
      </p:sp>
      <p:sp>
        <p:nvSpPr>
          <p:cNvPr id="6" name="Rectangle 5">
            <a:extLst>
              <a:ext uri="{FF2B5EF4-FFF2-40B4-BE49-F238E27FC236}">
                <a16:creationId xmlns:a16="http://schemas.microsoft.com/office/drawing/2014/main" id="{E926EB43-E60A-4F0B-9A3B-D7082242660A}"/>
              </a:ext>
            </a:extLst>
          </p:cNvPr>
          <p:cNvSpPr/>
          <p:nvPr/>
        </p:nvSpPr>
        <p:spPr>
          <a:xfrm>
            <a:off x="1219200" y="256401"/>
            <a:ext cx="72847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NMFS survey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(including catchability)</a:t>
            </a:r>
          </a:p>
        </p:txBody>
      </p:sp>
      <p:pic>
        <p:nvPicPr>
          <p:cNvPr id="7" name="Picture 6">
            <a:extLst>
              <a:ext uri="{FF2B5EF4-FFF2-40B4-BE49-F238E27FC236}">
                <a16:creationId xmlns:a16="http://schemas.microsoft.com/office/drawing/2014/main" id="{BC86573B-B3B1-4906-A3A9-416C29330FC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28600" y="1295400"/>
            <a:ext cx="4648200" cy="5276850"/>
          </a:xfrm>
          <a:prstGeom prst="rect">
            <a:avLst/>
          </a:prstGeom>
          <a:noFill/>
        </p:spPr>
      </p:pic>
      <p:pic>
        <p:nvPicPr>
          <p:cNvPr id="8" name="Picture 7">
            <a:extLst>
              <a:ext uri="{FF2B5EF4-FFF2-40B4-BE49-F238E27FC236}">
                <a16:creationId xmlns:a16="http://schemas.microsoft.com/office/drawing/2014/main" id="{63B863FA-ECC4-43F1-A1E9-F2B8A428C5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343400" cy="5306199"/>
          </a:xfrm>
          <a:prstGeom prst="rect">
            <a:avLst/>
          </a:prstGeom>
          <a:noFill/>
          <a:ln>
            <a:noFill/>
          </a:ln>
        </p:spPr>
      </p:pic>
    </p:spTree>
    <p:extLst>
      <p:ext uri="{BB962C8B-B14F-4D97-AF65-F5344CB8AC3E}">
        <p14:creationId xmlns:p14="http://schemas.microsoft.com/office/powerpoint/2010/main" val="20568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97B8-F136-4373-BCDC-D9BCF450E07B}"/>
              </a:ext>
            </a:extLst>
          </p:cNvPr>
          <p:cNvSpPr>
            <a:spLocks noGrp="1"/>
          </p:cNvSpPr>
          <p:nvPr>
            <p:ph type="title"/>
          </p:nvPr>
        </p:nvSpPr>
        <p:spPr/>
        <p:txBody>
          <a:bodyPr/>
          <a:lstStyle/>
          <a:p>
            <a:r>
              <a:rPr lang="en-US" dirty="0">
                <a:solidFill>
                  <a:srgbClr val="FF0000"/>
                </a:solidFill>
              </a:rPr>
              <a:t>Acknowledgements</a:t>
            </a:r>
          </a:p>
        </p:txBody>
      </p:sp>
      <p:sp>
        <p:nvSpPr>
          <p:cNvPr id="3" name="Content Placeholder 2">
            <a:extLst>
              <a:ext uri="{FF2B5EF4-FFF2-40B4-BE49-F238E27FC236}">
                <a16:creationId xmlns:a16="http://schemas.microsoft.com/office/drawing/2014/main" id="{BF192117-C567-4F10-B459-D3C9895C8B30}"/>
              </a:ext>
            </a:extLst>
          </p:cNvPr>
          <p:cNvSpPr>
            <a:spLocks noGrp="1"/>
          </p:cNvSpPr>
          <p:nvPr>
            <p:ph idx="1"/>
          </p:nvPr>
        </p:nvSpPr>
        <p:spPr/>
        <p:txBody>
          <a:bodyPr/>
          <a:lstStyle/>
          <a:p>
            <a:r>
              <a:rPr lang="en-US" dirty="0"/>
              <a:t>Drs. Andre Punt, James Ianelli and D’Arcy Webber applied BBRKC data to GMACS for stock assessments and our GMACS scenario mainly comes from their work, especially recent work by Andre.</a:t>
            </a:r>
          </a:p>
        </p:txBody>
      </p:sp>
      <p:sp>
        <p:nvSpPr>
          <p:cNvPr id="4" name="Line 4">
            <a:extLst>
              <a:ext uri="{FF2B5EF4-FFF2-40B4-BE49-F238E27FC236}">
                <a16:creationId xmlns:a16="http://schemas.microsoft.com/office/drawing/2014/main" id="{21842D66-ED04-46E3-8CE5-EBD2D95B1AF4}"/>
              </a:ext>
            </a:extLst>
          </p:cNvPr>
          <p:cNvSpPr>
            <a:spLocks noChangeShapeType="1"/>
          </p:cNvSpPr>
          <p:nvPr/>
        </p:nvSpPr>
        <p:spPr bwMode="auto">
          <a:xfrm>
            <a:off x="0" y="12954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19966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0" y="533400"/>
            <a:ext cx="24384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NMFS trawl survey during 1982-2018 with different dataset of BSFRF survey data and five scenarios</a:t>
            </a:r>
          </a:p>
        </p:txBody>
      </p:sp>
      <p:pic>
        <p:nvPicPr>
          <p:cNvPr id="5" name="Picture 4">
            <a:extLst>
              <a:ext uri="{FF2B5EF4-FFF2-40B4-BE49-F238E27FC236}">
                <a16:creationId xmlns:a16="http://schemas.microsoft.com/office/drawing/2014/main" id="{ED033AD5-379F-4606-8E26-4AF421A732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657"/>
            <a:ext cx="6172200" cy="6749143"/>
          </a:xfrm>
          <a:prstGeom prst="rect">
            <a:avLst/>
          </a:prstGeom>
          <a:noFill/>
          <a:ln>
            <a:noFill/>
          </a:ln>
        </p:spPr>
      </p:pic>
    </p:spTree>
    <p:extLst>
      <p:ext uri="{BB962C8B-B14F-4D97-AF65-F5344CB8AC3E}">
        <p14:creationId xmlns:p14="http://schemas.microsoft.com/office/powerpoint/2010/main" val="177590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9400" y="457200"/>
            <a:ext cx="2286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BSFRF trawl survey during 2007-08 and 2013-2016 with five scenarios</a:t>
            </a:r>
          </a:p>
        </p:txBody>
      </p:sp>
      <p:pic>
        <p:nvPicPr>
          <p:cNvPr id="5" name="Picture 4">
            <a:extLst>
              <a:ext uri="{FF2B5EF4-FFF2-40B4-BE49-F238E27FC236}">
                <a16:creationId xmlns:a16="http://schemas.microsoft.com/office/drawing/2014/main" id="{74305376-E045-480E-9CBB-2C6661D771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93662"/>
            <a:ext cx="6037580" cy="6670675"/>
          </a:xfrm>
          <a:prstGeom prst="rect">
            <a:avLst/>
          </a:prstGeom>
          <a:noFill/>
          <a:ln>
            <a:noFill/>
          </a:ln>
        </p:spPr>
      </p:pic>
    </p:spTree>
    <p:extLst>
      <p:ext uri="{BB962C8B-B14F-4D97-AF65-F5344CB8AC3E}">
        <p14:creationId xmlns:p14="http://schemas.microsoft.com/office/powerpoint/2010/main" val="1347072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1759065" y="926068"/>
            <a:ext cx="1282467" cy="369332"/>
          </a:xfrm>
          <a:prstGeom prst="rect">
            <a:avLst/>
          </a:prstGeom>
        </p:spPr>
        <p:txBody>
          <a:bodyPr wrap="none">
            <a:spAutoFit/>
          </a:bodyPr>
          <a:lstStyle/>
          <a:p>
            <a:r>
              <a:rPr lang="en-US" dirty="0"/>
              <a:t>rk18A.D18a</a:t>
            </a:r>
          </a:p>
        </p:txBody>
      </p:sp>
      <p:sp>
        <p:nvSpPr>
          <p:cNvPr id="5" name="Rectangle 4">
            <a:extLst>
              <a:ext uri="{FF2B5EF4-FFF2-40B4-BE49-F238E27FC236}">
                <a16:creationId xmlns:a16="http://schemas.microsoft.com/office/drawing/2014/main" id="{D367CBB0-2996-4A3C-97D5-15B07C85F287}"/>
              </a:ext>
            </a:extLst>
          </p:cNvPr>
          <p:cNvSpPr/>
          <p:nvPr/>
        </p:nvSpPr>
        <p:spPr>
          <a:xfrm>
            <a:off x="5853187" y="926068"/>
            <a:ext cx="2178353" cy="369332"/>
          </a:xfrm>
          <a:prstGeom prst="rect">
            <a:avLst/>
          </a:prstGeom>
        </p:spPr>
        <p:txBody>
          <a:bodyPr wrap="none">
            <a:spAutoFit/>
          </a:bodyPr>
          <a:lstStyle/>
          <a:p>
            <a:pPr lvl="0"/>
            <a:r>
              <a:rPr lang="en-US" dirty="0">
                <a:solidFill>
                  <a:prstClr val="black"/>
                </a:solidFill>
              </a:rPr>
              <a:t>rk18Aa.D18a (</a:t>
            </a:r>
            <a:r>
              <a:rPr lang="en-US" dirty="0" err="1">
                <a:solidFill>
                  <a:prstClr val="black"/>
                </a:solidFill>
              </a:rPr>
              <a:t>gmacs</a:t>
            </a:r>
            <a:r>
              <a:rPr lang="en-US" dirty="0">
                <a:solidFill>
                  <a:prstClr val="black"/>
                </a:solidFill>
              </a:rPr>
              <a:t>)</a:t>
            </a:r>
          </a:p>
        </p:txBody>
      </p:sp>
      <p:sp>
        <p:nvSpPr>
          <p:cNvPr id="6" name="Rectangle 5">
            <a:extLst>
              <a:ext uri="{FF2B5EF4-FFF2-40B4-BE49-F238E27FC236}">
                <a16:creationId xmlns:a16="http://schemas.microsoft.com/office/drawing/2014/main" id="{E926EB43-E60A-4F0B-9A3B-D7082242660A}"/>
              </a:ext>
            </a:extLst>
          </p:cNvPr>
          <p:cNvSpPr/>
          <p:nvPr/>
        </p:nvSpPr>
        <p:spPr>
          <a:xfrm>
            <a:off x="1371600" y="382858"/>
            <a:ext cx="7315200"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Fisheries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and retained proportions</a:t>
            </a:r>
          </a:p>
        </p:txBody>
      </p:sp>
      <p:pic>
        <p:nvPicPr>
          <p:cNvPr id="9" name="Picture 8">
            <a:extLst>
              <a:ext uri="{FF2B5EF4-FFF2-40B4-BE49-F238E27FC236}">
                <a16:creationId xmlns:a16="http://schemas.microsoft.com/office/drawing/2014/main" id="{35459215-D1E6-45EA-82C7-DEBD926F0B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1" y="1295400"/>
            <a:ext cx="4876800" cy="5306199"/>
          </a:xfrm>
          <a:prstGeom prst="rect">
            <a:avLst/>
          </a:prstGeom>
          <a:noFill/>
          <a:ln>
            <a:noFill/>
          </a:ln>
        </p:spPr>
      </p:pic>
      <p:pic>
        <p:nvPicPr>
          <p:cNvPr id="10" name="Picture 9">
            <a:extLst>
              <a:ext uri="{FF2B5EF4-FFF2-40B4-BE49-F238E27FC236}">
                <a16:creationId xmlns:a16="http://schemas.microsoft.com/office/drawing/2014/main" id="{EE65044A-BE9F-463B-B641-A5D22D6F18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4572000" cy="5306199"/>
          </a:xfrm>
          <a:prstGeom prst="rect">
            <a:avLst/>
          </a:prstGeom>
          <a:noFill/>
          <a:ln>
            <a:noFill/>
          </a:ln>
        </p:spPr>
      </p:pic>
    </p:spTree>
    <p:extLst>
      <p:ext uri="{BB962C8B-B14F-4D97-AF65-F5344CB8AC3E}">
        <p14:creationId xmlns:p14="http://schemas.microsoft.com/office/powerpoint/2010/main" val="117590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5CD502-23BA-4133-AB33-7BECD184B3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1" y="990600"/>
            <a:ext cx="4724399" cy="5550217"/>
          </a:xfrm>
          <a:prstGeom prst="rect">
            <a:avLst/>
          </a:prstGeom>
          <a:noFill/>
          <a:ln>
            <a:noFill/>
          </a:ln>
        </p:spPr>
      </p:pic>
      <p:pic>
        <p:nvPicPr>
          <p:cNvPr id="3" name="Picture 2">
            <a:extLst>
              <a:ext uri="{FF2B5EF4-FFF2-40B4-BE49-F238E27FC236}">
                <a16:creationId xmlns:a16="http://schemas.microsoft.com/office/drawing/2014/main" id="{001632B7-2F3B-488E-BC59-9511368D3F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30116" y="1066800"/>
            <a:ext cx="4413884" cy="5550217"/>
          </a:xfrm>
          <a:prstGeom prst="rect">
            <a:avLst/>
          </a:prstGeom>
          <a:noFill/>
          <a:ln>
            <a:noFill/>
          </a:ln>
        </p:spPr>
      </p:pic>
      <p:sp>
        <p:nvSpPr>
          <p:cNvPr id="4" name="TextBox 3">
            <a:extLst>
              <a:ext uri="{FF2B5EF4-FFF2-40B4-BE49-F238E27FC236}">
                <a16:creationId xmlns:a16="http://schemas.microsoft.com/office/drawing/2014/main" id="{49ACFA6B-D2C7-4206-8660-8F3E845DA082}"/>
              </a:ext>
            </a:extLst>
          </p:cNvPr>
          <p:cNvSpPr txBox="1"/>
          <p:nvPr/>
        </p:nvSpPr>
        <p:spPr>
          <a:xfrm>
            <a:off x="1873366" y="697468"/>
            <a:ext cx="1282467" cy="369332"/>
          </a:xfrm>
          <a:prstGeom prst="rect">
            <a:avLst/>
          </a:prstGeom>
          <a:noFill/>
        </p:spPr>
        <p:txBody>
          <a:bodyPr wrap="none" rtlCol="0">
            <a:spAutoFit/>
          </a:bodyPr>
          <a:lstStyle/>
          <a:p>
            <a:r>
              <a:rPr lang="en-US" dirty="0"/>
              <a:t>rk18A.D18a</a:t>
            </a:r>
          </a:p>
        </p:txBody>
      </p:sp>
      <p:sp>
        <p:nvSpPr>
          <p:cNvPr id="5" name="Rectangle 4">
            <a:extLst>
              <a:ext uri="{FF2B5EF4-FFF2-40B4-BE49-F238E27FC236}">
                <a16:creationId xmlns:a16="http://schemas.microsoft.com/office/drawing/2014/main" id="{14826C77-C251-46C1-8096-E8D3FF89BEEA}"/>
              </a:ext>
            </a:extLst>
          </p:cNvPr>
          <p:cNvSpPr/>
          <p:nvPr/>
        </p:nvSpPr>
        <p:spPr>
          <a:xfrm>
            <a:off x="5956531" y="732847"/>
            <a:ext cx="2178353" cy="369332"/>
          </a:xfrm>
          <a:prstGeom prst="rect">
            <a:avLst/>
          </a:prstGeom>
        </p:spPr>
        <p:txBody>
          <a:bodyPr wrap="none">
            <a:spAutoFit/>
          </a:bodyPr>
          <a:lstStyle/>
          <a:p>
            <a:r>
              <a:rPr lang="en-US" dirty="0"/>
              <a:t>rk18Aa.D18a (</a:t>
            </a:r>
            <a:r>
              <a:rPr lang="en-US" dirty="0" err="1"/>
              <a:t>gmacs</a:t>
            </a:r>
            <a:r>
              <a:rPr lang="en-US" dirty="0"/>
              <a:t>)</a:t>
            </a:r>
          </a:p>
        </p:txBody>
      </p:sp>
    </p:spTree>
    <p:extLst>
      <p:ext uri="{BB962C8B-B14F-4D97-AF65-F5344CB8AC3E}">
        <p14:creationId xmlns:p14="http://schemas.microsoft.com/office/powerpoint/2010/main" val="1621405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381000"/>
            <a:ext cx="228600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male red king crab by year under scenarios rk18A.D18(solid black) and rk18A.D18a(dashed red).</a:t>
            </a:r>
          </a:p>
        </p:txBody>
      </p:sp>
      <p:pic>
        <p:nvPicPr>
          <p:cNvPr id="4" name="Picture 3">
            <a:extLst>
              <a:ext uri="{FF2B5EF4-FFF2-40B4-BE49-F238E27FC236}">
                <a16:creationId xmlns:a16="http://schemas.microsoft.com/office/drawing/2014/main" id="{72B52A6A-1D36-4568-B790-DBB165AD1D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145"/>
            <a:ext cx="5943600" cy="6688455"/>
          </a:xfrm>
          <a:prstGeom prst="rect">
            <a:avLst/>
          </a:prstGeom>
          <a:noFill/>
          <a:ln>
            <a:noFill/>
          </a:ln>
        </p:spPr>
      </p:pic>
    </p:spTree>
    <p:extLst>
      <p:ext uri="{BB962C8B-B14F-4D97-AF65-F5344CB8AC3E}">
        <p14:creationId xmlns:p14="http://schemas.microsoft.com/office/powerpoint/2010/main" val="3259869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381000"/>
            <a:ext cx="220980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male red king crab by year under scenario rk18Aa.D18a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gmacs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5" name="Picture 4">
            <a:extLst>
              <a:ext uri="{FF2B5EF4-FFF2-40B4-BE49-F238E27FC236}">
                <a16:creationId xmlns:a16="http://schemas.microsoft.com/office/drawing/2014/main" id="{4EEA531D-5EDD-4C3B-A43C-70F5E53389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886"/>
            <a:ext cx="5480957" cy="6753860"/>
          </a:xfrm>
          <a:prstGeom prst="rect">
            <a:avLst/>
          </a:prstGeom>
          <a:noFill/>
          <a:ln>
            <a:noFill/>
          </a:ln>
        </p:spPr>
      </p:pic>
    </p:spTree>
    <p:extLst>
      <p:ext uri="{BB962C8B-B14F-4D97-AF65-F5344CB8AC3E}">
        <p14:creationId xmlns:p14="http://schemas.microsoft.com/office/powerpoint/2010/main" val="1987224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381000"/>
            <a:ext cx="2286000" cy="4093428"/>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female red king crab by year under scenarios </a:t>
            </a:r>
            <a:r>
              <a:rPr lang="en-US" sz="2000" dirty="0">
                <a:solidFill>
                  <a:prstClr val="black"/>
                </a:solidFill>
              </a:rPr>
              <a:t>rk18A.D18(solid black) and rk18A.D18a(dashed red).</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B98EF32-B9AF-4D5D-889E-7493EEF76F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61436"/>
            <a:ext cx="5791200" cy="6735128"/>
          </a:xfrm>
          <a:prstGeom prst="rect">
            <a:avLst/>
          </a:prstGeom>
          <a:noFill/>
          <a:ln>
            <a:noFill/>
          </a:ln>
        </p:spPr>
      </p:pic>
    </p:spTree>
    <p:extLst>
      <p:ext uri="{BB962C8B-B14F-4D97-AF65-F5344CB8AC3E}">
        <p14:creationId xmlns:p14="http://schemas.microsoft.com/office/powerpoint/2010/main" val="1462640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9400" y="381000"/>
            <a:ext cx="220980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female red king crab by year under scenario rk18Aa.D18a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gmacs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4" name="Picture 3">
            <a:extLst>
              <a:ext uri="{FF2B5EF4-FFF2-40B4-BE49-F238E27FC236}">
                <a16:creationId xmlns:a16="http://schemas.microsoft.com/office/drawing/2014/main" id="{AC7B4E71-2476-40AE-9F31-3ECACE3C99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
            <a:ext cx="5791200" cy="6735128"/>
          </a:xfrm>
          <a:prstGeom prst="rect">
            <a:avLst/>
          </a:prstGeom>
          <a:noFill/>
          <a:ln>
            <a:noFill/>
          </a:ln>
        </p:spPr>
      </p:pic>
    </p:spTree>
    <p:extLst>
      <p:ext uri="{BB962C8B-B14F-4D97-AF65-F5344CB8AC3E}">
        <p14:creationId xmlns:p14="http://schemas.microsoft.com/office/powerpoint/2010/main" val="120436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CD2748-6A07-4FDB-801D-CF486FB9863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6207" y="1295400"/>
            <a:ext cx="3971033" cy="4874806"/>
          </a:xfrm>
          <a:prstGeom prst="rect">
            <a:avLst/>
          </a:prstGeom>
          <a:noFill/>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ACBE8DB-1595-40E7-ADBF-6BAC5CB5E35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559968" y="1295402"/>
            <a:ext cx="4082923" cy="4874804"/>
          </a:xfrm>
          <a:prstGeom prst="rect">
            <a:avLst/>
          </a:prstGeom>
          <a:noFill/>
        </p:spPr>
      </p:pic>
      <p:sp>
        <p:nvSpPr>
          <p:cNvPr id="2" name="Rectangle 1">
            <a:extLst>
              <a:ext uri="{FF2B5EF4-FFF2-40B4-BE49-F238E27FC236}">
                <a16:creationId xmlns:a16="http://schemas.microsoft.com/office/drawing/2014/main" id="{8DB09957-AEAD-43A1-82E3-6D3982138847}"/>
              </a:ext>
            </a:extLst>
          </p:cNvPr>
          <p:cNvSpPr/>
          <p:nvPr/>
        </p:nvSpPr>
        <p:spPr>
          <a:xfrm>
            <a:off x="496207" y="973723"/>
            <a:ext cx="4609194" cy="338554"/>
          </a:xfrm>
          <a:prstGeom prst="rect">
            <a:avLst/>
          </a:prstGeom>
        </p:spPr>
        <p:txBody>
          <a:bodyPr wrap="square">
            <a:spAutoFit/>
          </a:bodyPr>
          <a:lstStyle/>
          <a:p>
            <a:r>
              <a:rPr lang="en-US" sz="1600" dirty="0"/>
              <a:t>rk18A.D18(solid black) and rk18A.D18a(dashed red)</a:t>
            </a:r>
          </a:p>
        </p:txBody>
      </p:sp>
      <p:sp>
        <p:nvSpPr>
          <p:cNvPr id="7" name="Rectangle 6">
            <a:extLst>
              <a:ext uri="{FF2B5EF4-FFF2-40B4-BE49-F238E27FC236}">
                <a16:creationId xmlns:a16="http://schemas.microsoft.com/office/drawing/2014/main" id="{FD8214F6-83DA-45C9-B691-20DA3F763E73}"/>
              </a:ext>
            </a:extLst>
          </p:cNvPr>
          <p:cNvSpPr/>
          <p:nvPr/>
        </p:nvSpPr>
        <p:spPr>
          <a:xfrm>
            <a:off x="5944725" y="975075"/>
            <a:ext cx="1858842" cy="338554"/>
          </a:xfrm>
          <a:prstGeom prst="rect">
            <a:avLst/>
          </a:prstGeom>
        </p:spPr>
        <p:txBody>
          <a:bodyPr wrap="none">
            <a:spAutoFit/>
          </a:bodyPr>
          <a:lstStyle/>
          <a:p>
            <a:r>
              <a:rPr lang="en-US" sz="1600" dirty="0"/>
              <a:t>rk18A.D18a (</a:t>
            </a:r>
            <a:r>
              <a:rPr lang="en-US" sz="1600" dirty="0" err="1"/>
              <a:t>gmacs</a:t>
            </a:r>
            <a:r>
              <a:rPr lang="en-US" sz="1600" dirty="0"/>
              <a:t>)</a:t>
            </a:r>
          </a:p>
        </p:txBody>
      </p:sp>
      <p:sp>
        <p:nvSpPr>
          <p:cNvPr id="8" name="Rectangle 7">
            <a:extLst>
              <a:ext uri="{FF2B5EF4-FFF2-40B4-BE49-F238E27FC236}">
                <a16:creationId xmlns:a16="http://schemas.microsoft.com/office/drawing/2014/main" id="{E2CA9ADD-42FC-469A-A824-12377388AC65}"/>
              </a:ext>
            </a:extLst>
          </p:cNvPr>
          <p:cNvSpPr/>
          <p:nvPr/>
        </p:nvSpPr>
        <p:spPr>
          <a:xfrm>
            <a:off x="838200" y="612829"/>
            <a:ext cx="7619999" cy="369332"/>
          </a:xfrm>
          <a:prstGeom prst="rect">
            <a:avLst/>
          </a:prstGeom>
        </p:spPr>
        <p:txBody>
          <a:bodyPr wrap="square">
            <a:spAutoFit/>
          </a:bodyPr>
          <a:lstStyle/>
          <a:p>
            <a:r>
              <a:rPr lang="en-US" dirty="0"/>
              <a:t>Comparison of area-swept and model fits of BSFRF survey length compositions </a:t>
            </a:r>
          </a:p>
        </p:txBody>
      </p:sp>
    </p:spTree>
    <p:extLst>
      <p:ext uri="{BB962C8B-B14F-4D97-AF65-F5344CB8AC3E}">
        <p14:creationId xmlns:p14="http://schemas.microsoft.com/office/powerpoint/2010/main" val="256323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4708981"/>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retained length frequencies of Bristol Bay male red king crab by year in the directed pot fishery under scenarios </a:t>
            </a:r>
            <a:r>
              <a:rPr lang="en-US" sz="2000" dirty="0">
                <a:solidFill>
                  <a:prstClr val="black"/>
                </a:solidFill>
              </a:rPr>
              <a:t>rk18A.D18(solid black),  rk18A.D18a(dashed red), and rk18Aa.D18a</a:t>
            </a:r>
            <a:r>
              <a:rPr kumimoji="0" lang="en-US" sz="2000" b="0" i="0" u="none" strike="noStrike" kern="1200" cap="none" spc="0" normalizeH="0" baseline="0" noProof="0" dirty="0">
                <a:ln>
                  <a:noFill/>
                </a:ln>
                <a:solidFill>
                  <a:prstClr val="black"/>
                </a:solidFill>
                <a:effectLst/>
                <a:uLnTx/>
                <a:uFillTx/>
                <a:latin typeface="Calibri"/>
                <a:ea typeface="+mn-ea"/>
                <a:cs typeface="+mn-cs"/>
              </a:rPr>
              <a:t> (green lines). </a:t>
            </a:r>
          </a:p>
        </p:txBody>
      </p:sp>
      <p:pic>
        <p:nvPicPr>
          <p:cNvPr id="4" name="Picture 3">
            <a:extLst>
              <a:ext uri="{FF2B5EF4-FFF2-40B4-BE49-F238E27FC236}">
                <a16:creationId xmlns:a16="http://schemas.microsoft.com/office/drawing/2014/main" id="{69BBE346-AACE-431B-B862-1C0F6C95AB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536"/>
            <a:ext cx="5562600" cy="6658928"/>
          </a:xfrm>
          <a:prstGeom prst="rect">
            <a:avLst/>
          </a:prstGeom>
          <a:noFill/>
          <a:ln>
            <a:noFill/>
          </a:ln>
        </p:spPr>
      </p:pic>
    </p:spTree>
    <p:extLst>
      <p:ext uri="{BB962C8B-B14F-4D97-AF65-F5344CB8AC3E}">
        <p14:creationId xmlns:p14="http://schemas.microsoft.com/office/powerpoint/2010/main" val="84382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Outline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54444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4708981"/>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total length frequencies of Bristol Bay male red king crab by year in the directed pot fishery under scenarios </a:t>
            </a:r>
            <a:r>
              <a:rPr lang="en-US" sz="2000" dirty="0">
                <a:solidFill>
                  <a:prstClr val="black"/>
                </a:solidFill>
              </a:rPr>
              <a:t>rk18A.D18(solid black),  rk18A.D18a(dashed red), and rk18Aa.D18a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A070D7AA-0E3A-44EE-B4B0-0518593A00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636"/>
            <a:ext cx="5486400" cy="6582728"/>
          </a:xfrm>
          <a:prstGeom prst="rect">
            <a:avLst/>
          </a:prstGeom>
          <a:noFill/>
          <a:ln>
            <a:noFill/>
          </a:ln>
        </p:spPr>
      </p:pic>
    </p:spTree>
    <p:extLst>
      <p:ext uri="{BB962C8B-B14F-4D97-AF65-F5344CB8AC3E}">
        <p14:creationId xmlns:p14="http://schemas.microsoft.com/office/powerpoint/2010/main" val="72726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4708981"/>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directed pot fishery under scenarios </a:t>
            </a:r>
            <a:r>
              <a:rPr lang="en-US" sz="2000" dirty="0">
                <a:solidFill>
                  <a:prstClr val="black"/>
                </a:solidFill>
              </a:rPr>
              <a:t>rk18A.D18(solid black),  rk18A.D18a(dashed red), and rk18Aa.D18a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613E4541-E195-424E-A334-19BB7C7629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636"/>
            <a:ext cx="5334000" cy="6582728"/>
          </a:xfrm>
          <a:prstGeom prst="rect">
            <a:avLst/>
          </a:prstGeom>
          <a:noFill/>
          <a:ln>
            <a:noFill/>
          </a:ln>
        </p:spPr>
      </p:pic>
    </p:spTree>
    <p:extLst>
      <p:ext uri="{BB962C8B-B14F-4D97-AF65-F5344CB8AC3E}">
        <p14:creationId xmlns:p14="http://schemas.microsoft.com/office/powerpoint/2010/main" val="575303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4093428"/>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trawl fisheries under scenarios </a:t>
            </a:r>
            <a:r>
              <a:rPr lang="en-US" sz="2000" dirty="0">
                <a:solidFill>
                  <a:prstClr val="black"/>
                </a:solidFill>
              </a:rPr>
              <a:t>rk18A.D18(solid black) and rk18A.D18a(dashed red).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56797941-7567-425F-8D89-F34CB3C741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736"/>
            <a:ext cx="5410200" cy="6506528"/>
          </a:xfrm>
          <a:prstGeom prst="rect">
            <a:avLst/>
          </a:prstGeom>
          <a:noFill/>
          <a:ln>
            <a:noFill/>
          </a:ln>
        </p:spPr>
      </p:pic>
    </p:spTree>
    <p:extLst>
      <p:ext uri="{BB962C8B-B14F-4D97-AF65-F5344CB8AC3E}">
        <p14:creationId xmlns:p14="http://schemas.microsoft.com/office/powerpoint/2010/main" val="693540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347787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trawl fisheries under scenario </a:t>
            </a:r>
            <a:r>
              <a:rPr lang="en-US" sz="2000" dirty="0">
                <a:solidFill>
                  <a:prstClr val="black"/>
                </a:solidFill>
              </a:rPr>
              <a:t>rk18Aa.D18a (</a:t>
            </a:r>
            <a:r>
              <a:rPr lang="en-US" sz="2000" dirty="0" err="1">
                <a:solidFill>
                  <a:prstClr val="black"/>
                </a:solidFill>
              </a:rPr>
              <a:t>gmacs</a:t>
            </a:r>
            <a:r>
              <a:rPr lang="en-US" sz="2000" dirty="0">
                <a:solidFill>
                  <a:prstClr val="black"/>
                </a:solidFill>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BB8428CE-7016-47DC-9357-F1899CB206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636"/>
            <a:ext cx="5410200" cy="6582728"/>
          </a:xfrm>
          <a:prstGeom prst="rect">
            <a:avLst/>
          </a:prstGeom>
          <a:noFill/>
          <a:ln>
            <a:noFill/>
          </a:ln>
        </p:spPr>
      </p:pic>
    </p:spTree>
    <p:extLst>
      <p:ext uri="{BB962C8B-B14F-4D97-AF65-F5344CB8AC3E}">
        <p14:creationId xmlns:p14="http://schemas.microsoft.com/office/powerpoint/2010/main" val="12599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4093428"/>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trawl fisheries under scenarios </a:t>
            </a:r>
            <a:r>
              <a:rPr lang="en-US" sz="2000" dirty="0">
                <a:solidFill>
                  <a:prstClr val="black"/>
                </a:solidFill>
              </a:rPr>
              <a:t>rk18A.D18(solid black) and rk18A.D18a(dashed red).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D0805D2C-2FF2-4BD2-8FCD-7AB9AC6E68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835"/>
            <a:ext cx="5410200" cy="6430329"/>
          </a:xfrm>
          <a:prstGeom prst="rect">
            <a:avLst/>
          </a:prstGeom>
          <a:noFill/>
          <a:ln>
            <a:noFill/>
          </a:ln>
        </p:spPr>
      </p:pic>
    </p:spTree>
    <p:extLst>
      <p:ext uri="{BB962C8B-B14F-4D97-AF65-F5344CB8AC3E}">
        <p14:creationId xmlns:p14="http://schemas.microsoft.com/office/powerpoint/2010/main" val="332875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347787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trawl fisheries under scenario </a:t>
            </a:r>
            <a:r>
              <a:rPr lang="en-US" sz="2000" dirty="0">
                <a:solidFill>
                  <a:prstClr val="black"/>
                </a:solidFill>
              </a:rPr>
              <a:t>rk18Aa.D18a (</a:t>
            </a:r>
            <a:r>
              <a:rPr lang="en-US" sz="2000" dirty="0" err="1">
                <a:solidFill>
                  <a:prstClr val="black"/>
                </a:solidFill>
              </a:rPr>
              <a:t>gmacs</a:t>
            </a:r>
            <a:r>
              <a:rPr lang="en-US" sz="2000" dirty="0">
                <a:solidFill>
                  <a:prstClr val="black"/>
                </a:solidFill>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E49E2349-140D-4049-B3D2-6281723784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835"/>
            <a:ext cx="5334000" cy="6430329"/>
          </a:xfrm>
          <a:prstGeom prst="rect">
            <a:avLst/>
          </a:prstGeom>
          <a:noFill/>
          <a:ln>
            <a:noFill/>
          </a:ln>
        </p:spPr>
      </p:pic>
    </p:spTree>
    <p:extLst>
      <p:ext uri="{BB962C8B-B14F-4D97-AF65-F5344CB8AC3E}">
        <p14:creationId xmlns:p14="http://schemas.microsoft.com/office/powerpoint/2010/main" val="906202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B09957-AEAD-43A1-82E3-6D3982138847}"/>
              </a:ext>
            </a:extLst>
          </p:cNvPr>
          <p:cNvSpPr/>
          <p:nvPr/>
        </p:nvSpPr>
        <p:spPr>
          <a:xfrm>
            <a:off x="611013" y="1076564"/>
            <a:ext cx="4609194" cy="307777"/>
          </a:xfrm>
          <a:prstGeom prst="rect">
            <a:avLst/>
          </a:prstGeom>
        </p:spPr>
        <p:txBody>
          <a:bodyPr wrap="square">
            <a:spAutoFit/>
          </a:bodyPr>
          <a:lstStyle/>
          <a:p>
            <a:r>
              <a:rPr lang="en-US" sz="1400" dirty="0"/>
              <a:t>rk18A.D18(solid black) and rk18A.D18a(dashed red)</a:t>
            </a:r>
          </a:p>
        </p:txBody>
      </p:sp>
      <p:sp>
        <p:nvSpPr>
          <p:cNvPr id="7" name="Rectangle 6">
            <a:extLst>
              <a:ext uri="{FF2B5EF4-FFF2-40B4-BE49-F238E27FC236}">
                <a16:creationId xmlns:a16="http://schemas.microsoft.com/office/drawing/2014/main" id="{FD8214F6-83DA-45C9-B691-20DA3F763E73}"/>
              </a:ext>
            </a:extLst>
          </p:cNvPr>
          <p:cNvSpPr/>
          <p:nvPr/>
        </p:nvSpPr>
        <p:spPr>
          <a:xfrm>
            <a:off x="6005582" y="1037850"/>
            <a:ext cx="1651734" cy="307777"/>
          </a:xfrm>
          <a:prstGeom prst="rect">
            <a:avLst/>
          </a:prstGeom>
        </p:spPr>
        <p:txBody>
          <a:bodyPr wrap="none">
            <a:spAutoFit/>
          </a:bodyPr>
          <a:lstStyle/>
          <a:p>
            <a:r>
              <a:rPr lang="en-US" sz="1400" dirty="0"/>
              <a:t>rk18A.D18a (</a:t>
            </a:r>
            <a:r>
              <a:rPr lang="en-US" sz="1400" dirty="0" err="1"/>
              <a:t>gmacs</a:t>
            </a:r>
            <a:r>
              <a:rPr lang="en-US" sz="1400" dirty="0"/>
              <a:t>)</a:t>
            </a:r>
          </a:p>
        </p:txBody>
      </p:sp>
      <p:sp>
        <p:nvSpPr>
          <p:cNvPr id="8" name="Rectangle 7">
            <a:extLst>
              <a:ext uri="{FF2B5EF4-FFF2-40B4-BE49-F238E27FC236}">
                <a16:creationId xmlns:a16="http://schemas.microsoft.com/office/drawing/2014/main" id="{E2CA9ADD-42FC-469A-A824-12377388AC65}"/>
              </a:ext>
            </a:extLst>
          </p:cNvPr>
          <p:cNvSpPr/>
          <p:nvPr/>
        </p:nvSpPr>
        <p:spPr>
          <a:xfrm>
            <a:off x="914401" y="543512"/>
            <a:ext cx="7543798" cy="584775"/>
          </a:xfrm>
          <a:prstGeom prst="rect">
            <a:avLst/>
          </a:prstGeom>
        </p:spPr>
        <p:txBody>
          <a:bodyPr wrap="square">
            <a:spAutoFit/>
          </a:bodyPr>
          <a:lstStyle/>
          <a:p>
            <a:r>
              <a:rPr lang="en-US" sz="1600" dirty="0"/>
              <a:t>Comparison of observer &amp; model estimated discarded length freq. of BBRKC males in the GF fixed gear fisheries </a:t>
            </a:r>
          </a:p>
        </p:txBody>
      </p:sp>
      <p:pic>
        <p:nvPicPr>
          <p:cNvPr id="10" name="Picture 9">
            <a:extLst>
              <a:ext uri="{FF2B5EF4-FFF2-40B4-BE49-F238E27FC236}">
                <a16:creationId xmlns:a16="http://schemas.microsoft.com/office/drawing/2014/main" id="{090497FB-0A65-4F08-8ED9-8811B0A6FD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1963" y="1343055"/>
            <a:ext cx="3824637" cy="4981546"/>
          </a:xfrm>
          <a:prstGeom prst="rect">
            <a:avLst/>
          </a:prstGeom>
          <a:noFill/>
          <a:ln>
            <a:noFill/>
          </a:ln>
        </p:spPr>
      </p:pic>
      <p:pic>
        <p:nvPicPr>
          <p:cNvPr id="12" name="Picture 11">
            <a:extLst>
              <a:ext uri="{FF2B5EF4-FFF2-40B4-BE49-F238E27FC236}">
                <a16:creationId xmlns:a16="http://schemas.microsoft.com/office/drawing/2014/main" id="{ECF5C0B9-8B39-49E4-B494-3E9CD5E44A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69073" y="1343055"/>
            <a:ext cx="4267200" cy="4981546"/>
          </a:xfrm>
          <a:prstGeom prst="rect">
            <a:avLst/>
          </a:prstGeom>
          <a:noFill/>
          <a:ln>
            <a:noFill/>
          </a:ln>
        </p:spPr>
      </p:pic>
    </p:spTree>
    <p:extLst>
      <p:ext uri="{BB962C8B-B14F-4D97-AF65-F5344CB8AC3E}">
        <p14:creationId xmlns:p14="http://schemas.microsoft.com/office/powerpoint/2010/main" val="859009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B09957-AEAD-43A1-82E3-6D3982138847}"/>
              </a:ext>
            </a:extLst>
          </p:cNvPr>
          <p:cNvSpPr/>
          <p:nvPr/>
        </p:nvSpPr>
        <p:spPr>
          <a:xfrm>
            <a:off x="611013" y="1076564"/>
            <a:ext cx="4609194" cy="307777"/>
          </a:xfrm>
          <a:prstGeom prst="rect">
            <a:avLst/>
          </a:prstGeom>
        </p:spPr>
        <p:txBody>
          <a:bodyPr wrap="square">
            <a:spAutoFit/>
          </a:bodyPr>
          <a:lstStyle/>
          <a:p>
            <a:r>
              <a:rPr lang="en-US" sz="1400" dirty="0"/>
              <a:t>rk18A.D18(solid black) and rk18A.D18a(dashed red)</a:t>
            </a:r>
          </a:p>
        </p:txBody>
      </p:sp>
      <p:sp>
        <p:nvSpPr>
          <p:cNvPr id="7" name="Rectangle 6">
            <a:extLst>
              <a:ext uri="{FF2B5EF4-FFF2-40B4-BE49-F238E27FC236}">
                <a16:creationId xmlns:a16="http://schemas.microsoft.com/office/drawing/2014/main" id="{FD8214F6-83DA-45C9-B691-20DA3F763E73}"/>
              </a:ext>
            </a:extLst>
          </p:cNvPr>
          <p:cNvSpPr/>
          <p:nvPr/>
        </p:nvSpPr>
        <p:spPr>
          <a:xfrm>
            <a:off x="6005582" y="1037850"/>
            <a:ext cx="1651734" cy="307777"/>
          </a:xfrm>
          <a:prstGeom prst="rect">
            <a:avLst/>
          </a:prstGeom>
        </p:spPr>
        <p:txBody>
          <a:bodyPr wrap="none">
            <a:spAutoFit/>
          </a:bodyPr>
          <a:lstStyle/>
          <a:p>
            <a:r>
              <a:rPr lang="en-US" sz="1400" dirty="0"/>
              <a:t>rk18A.D18a (</a:t>
            </a:r>
            <a:r>
              <a:rPr lang="en-US" sz="1400" dirty="0" err="1"/>
              <a:t>gmacs</a:t>
            </a:r>
            <a:r>
              <a:rPr lang="en-US" sz="1400" dirty="0"/>
              <a:t>)</a:t>
            </a:r>
          </a:p>
        </p:txBody>
      </p:sp>
      <p:sp>
        <p:nvSpPr>
          <p:cNvPr id="8" name="Rectangle 7">
            <a:extLst>
              <a:ext uri="{FF2B5EF4-FFF2-40B4-BE49-F238E27FC236}">
                <a16:creationId xmlns:a16="http://schemas.microsoft.com/office/drawing/2014/main" id="{E2CA9ADD-42FC-469A-A824-12377388AC65}"/>
              </a:ext>
            </a:extLst>
          </p:cNvPr>
          <p:cNvSpPr/>
          <p:nvPr/>
        </p:nvSpPr>
        <p:spPr>
          <a:xfrm>
            <a:off x="914401" y="543512"/>
            <a:ext cx="7543798" cy="584775"/>
          </a:xfrm>
          <a:prstGeom prst="rect">
            <a:avLst/>
          </a:prstGeom>
        </p:spPr>
        <p:txBody>
          <a:bodyPr wrap="square">
            <a:spAutoFit/>
          </a:bodyPr>
          <a:lstStyle/>
          <a:p>
            <a:r>
              <a:rPr lang="en-US" sz="1600" dirty="0"/>
              <a:t>Comparison of observer &amp; model estimated discarded length freq. of BBRKC females in the GF fixed gear fisheries </a:t>
            </a:r>
          </a:p>
        </p:txBody>
      </p:sp>
      <p:pic>
        <p:nvPicPr>
          <p:cNvPr id="14" name="Picture 13">
            <a:extLst>
              <a:ext uri="{FF2B5EF4-FFF2-40B4-BE49-F238E27FC236}">
                <a16:creationId xmlns:a16="http://schemas.microsoft.com/office/drawing/2014/main" id="{FED28600-A4BC-4436-B209-146E8E499BE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1" y="1343056"/>
            <a:ext cx="3657598" cy="5034884"/>
          </a:xfrm>
          <a:prstGeom prst="rect">
            <a:avLst/>
          </a:prstGeom>
          <a:noFill/>
          <a:ln>
            <a:noFill/>
          </a:ln>
        </p:spPr>
      </p:pic>
      <p:pic>
        <p:nvPicPr>
          <p:cNvPr id="16" name="Picture 15">
            <a:extLst>
              <a:ext uri="{FF2B5EF4-FFF2-40B4-BE49-F238E27FC236}">
                <a16:creationId xmlns:a16="http://schemas.microsoft.com/office/drawing/2014/main" id="{FBD37F7C-AA3B-4E8F-AF27-02BA99025A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8188" y="1343056"/>
            <a:ext cx="4192412" cy="5034884"/>
          </a:xfrm>
          <a:prstGeom prst="rect">
            <a:avLst/>
          </a:prstGeom>
          <a:noFill/>
          <a:ln>
            <a:noFill/>
          </a:ln>
        </p:spPr>
      </p:pic>
    </p:spTree>
    <p:extLst>
      <p:ext uri="{BB962C8B-B14F-4D97-AF65-F5344CB8AC3E}">
        <p14:creationId xmlns:p14="http://schemas.microsoft.com/office/powerpoint/2010/main" val="3155874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4708981"/>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red king crab by year in the Tanner crab pot fishery under scenarios </a:t>
            </a:r>
            <a:r>
              <a:rPr lang="en-US" sz="2000" dirty="0">
                <a:solidFill>
                  <a:prstClr val="black"/>
                </a:solidFill>
              </a:rPr>
              <a:t>rk18A.D18(solid black),  rk18A.D18a(dashed red), and rk18Aa.D18a (green lines).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255B33E6-6460-4F69-BF5F-3165D45C427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636"/>
            <a:ext cx="5562600" cy="6582728"/>
          </a:xfrm>
          <a:prstGeom prst="rect">
            <a:avLst/>
          </a:prstGeom>
          <a:noFill/>
          <a:ln>
            <a:noFill/>
          </a:ln>
        </p:spPr>
      </p:pic>
    </p:spTree>
    <p:extLst>
      <p:ext uri="{BB962C8B-B14F-4D97-AF65-F5344CB8AC3E}">
        <p14:creationId xmlns:p14="http://schemas.microsoft.com/office/powerpoint/2010/main" val="4228910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15AD4-236D-40EA-A919-7D2DD6EFD379}"/>
              </a:ext>
            </a:extLst>
          </p:cNvPr>
          <p:cNvPicPr/>
          <p:nvPr/>
        </p:nvPicPr>
        <p:blipFill>
          <a:blip r:embed="rId2"/>
          <a:stretch>
            <a:fillRect/>
          </a:stretch>
        </p:blipFill>
        <p:spPr>
          <a:xfrm>
            <a:off x="1591627" y="136207"/>
            <a:ext cx="5960745" cy="6585585"/>
          </a:xfrm>
          <a:prstGeom prst="rect">
            <a:avLst/>
          </a:prstGeom>
        </p:spPr>
      </p:pic>
    </p:spTree>
    <p:extLst>
      <p:ext uri="{BB962C8B-B14F-4D97-AF65-F5344CB8AC3E}">
        <p14:creationId xmlns:p14="http://schemas.microsoft.com/office/powerpoint/2010/main" val="144648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457200" y="1143000"/>
            <a:ext cx="8229600" cy="5562600"/>
          </a:xfrm>
        </p:spPr>
        <p:txBody>
          <a:bodyPr>
            <a:normAutofit fontScale="77500" lnSpcReduction="20000"/>
          </a:bodyPr>
          <a:lstStyle/>
          <a:p>
            <a:pPr marL="0" marR="0" indent="0">
              <a:spcBef>
                <a:spcPts val="0"/>
              </a:spcBef>
              <a:spcAft>
                <a:spcPts val="0"/>
              </a:spcAft>
              <a:buNone/>
            </a:pPr>
            <a:r>
              <a:rPr lang="en-US" sz="2900" i="1" dirty="0">
                <a:latin typeface="Times New Roman"/>
                <a:ea typeface="Times New Roman"/>
              </a:rPr>
              <a:t>Response to CPT Comments (from May 2018):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“1) fitting the total catch estimated from at-sea observer data and total retained catch without incorporating the “subtraction” method for estimating legal discards,”</a:t>
            </a:r>
          </a:p>
          <a:p>
            <a:pPr marL="0" marR="0" indent="0">
              <a:spcBef>
                <a:spcPts val="0"/>
              </a:spcBef>
              <a:spcAft>
                <a:spcPts val="0"/>
              </a:spcAft>
              <a:buNone/>
            </a:pPr>
            <a:endParaRPr lang="en-US" sz="2900" i="1" dirty="0">
              <a:latin typeface="Times New Roman"/>
              <a:ea typeface="Times New Roman"/>
            </a:endParaRPr>
          </a:p>
          <a:p>
            <a:pPr marL="0" marR="0" indent="0">
              <a:spcBef>
                <a:spcPts val="0"/>
              </a:spcBef>
              <a:spcAft>
                <a:spcPts val="0"/>
              </a:spcAft>
              <a:buNone/>
            </a:pPr>
            <a:r>
              <a:rPr lang="en-US" sz="2900" dirty="0">
                <a:solidFill>
                  <a:srgbClr val="FF0000"/>
                </a:solidFill>
                <a:latin typeface="Times New Roman"/>
                <a:ea typeface="Times New Roman"/>
              </a:rPr>
              <a:t>Response: Done.</a:t>
            </a:r>
          </a:p>
          <a:p>
            <a:pPr marL="0" marR="0" indent="0">
              <a:spcBef>
                <a:spcPts val="0"/>
              </a:spcBef>
              <a:spcAft>
                <a:spcPts val="0"/>
              </a:spcAft>
              <a:buNone/>
            </a:pPr>
            <a:endParaRPr lang="en-US" sz="2900" dirty="0">
              <a:solidFill>
                <a:srgbClr val="FF0000"/>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 </a:t>
            </a:r>
            <a:r>
              <a:rPr lang="en-US" sz="2900" i="1" dirty="0">
                <a:solidFill>
                  <a:prstClr val="black"/>
                </a:solidFill>
                <a:latin typeface="Times New Roman"/>
                <a:ea typeface="Times New Roman"/>
              </a:rPr>
              <a:t>“2) incorporating time varying fishery selectivity and annual retained proportions,”</a:t>
            </a: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Scenarios 18.0, 18.0b and 18.0c in September 2018 address this. The approach of two periods with different retained proportions adopted by the CPT is used for three scenarios in this draft report.</a:t>
            </a: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r>
              <a:rPr lang="en-US" sz="2900" i="1" dirty="0">
                <a:solidFill>
                  <a:prstClr val="black"/>
                </a:solidFill>
                <a:latin typeface="Times New Roman"/>
                <a:ea typeface="Times New Roman"/>
              </a:rPr>
              <a:t>“3) the recruitment in terminal year should not be used for estimating B35% (i.e., mean recruitment is estimated from recruitments from 1984 to </a:t>
            </a:r>
            <a:r>
              <a:rPr lang="en-US" sz="2900" i="1" dirty="0" err="1">
                <a:solidFill>
                  <a:prstClr val="black"/>
                </a:solidFill>
                <a:latin typeface="Times New Roman"/>
                <a:ea typeface="Times New Roman"/>
              </a:rPr>
              <a:t>endyear</a:t>
            </a:r>
            <a:r>
              <a:rPr lang="en-US" sz="2900" i="1" dirty="0">
                <a:solidFill>
                  <a:prstClr val="black"/>
                </a:solidFill>
                <a:latin typeface="Times New Roman"/>
                <a:ea typeface="Times New Roman"/>
              </a:rPr>
              <a:t> – 1).”</a:t>
            </a:r>
          </a:p>
          <a:p>
            <a:pPr marL="0" lvl="0" indent="0">
              <a:spcBef>
                <a:spcPts val="0"/>
              </a:spcBef>
              <a:buNone/>
            </a:pP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Done for all scenarios.</a:t>
            </a:r>
          </a:p>
          <a:p>
            <a:pPr marL="0" lvl="0" indent="0">
              <a:spcBef>
                <a:spcPts val="0"/>
              </a:spcBef>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2900" dirty="0">
              <a:solidFill>
                <a:srgbClr val="FF0000"/>
              </a:solidFill>
              <a:latin typeface="Times New Roman"/>
              <a:ea typeface="Times New Roman"/>
            </a:endParaRP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16827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84A108-0B1D-4300-A07E-C0D9EE5898D8}"/>
              </a:ext>
            </a:extLst>
          </p:cNvPr>
          <p:cNvPicPr/>
          <p:nvPr/>
        </p:nvPicPr>
        <p:blipFill>
          <a:blip r:embed="rId2"/>
          <a:stretch>
            <a:fillRect/>
          </a:stretch>
        </p:blipFill>
        <p:spPr>
          <a:xfrm>
            <a:off x="1630680" y="179070"/>
            <a:ext cx="5882640" cy="6499860"/>
          </a:xfrm>
          <a:prstGeom prst="rect">
            <a:avLst/>
          </a:prstGeom>
        </p:spPr>
      </p:pic>
    </p:spTree>
    <p:extLst>
      <p:ext uri="{BB962C8B-B14F-4D97-AF65-F5344CB8AC3E}">
        <p14:creationId xmlns:p14="http://schemas.microsoft.com/office/powerpoint/2010/main" val="1322752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37A40B-0F95-4E6B-90E0-2E5DF4B690FB}"/>
              </a:ext>
            </a:extLst>
          </p:cNvPr>
          <p:cNvPicPr/>
          <p:nvPr/>
        </p:nvPicPr>
        <p:blipFill>
          <a:blip r:embed="rId2"/>
          <a:stretch>
            <a:fillRect/>
          </a:stretch>
        </p:blipFill>
        <p:spPr>
          <a:xfrm>
            <a:off x="1578610" y="121602"/>
            <a:ext cx="5986780" cy="6614795"/>
          </a:xfrm>
          <a:prstGeom prst="rect">
            <a:avLst/>
          </a:prstGeom>
        </p:spPr>
      </p:pic>
    </p:spTree>
    <p:extLst>
      <p:ext uri="{BB962C8B-B14F-4D97-AF65-F5344CB8AC3E}">
        <p14:creationId xmlns:p14="http://schemas.microsoft.com/office/powerpoint/2010/main" val="4107691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7FCD3A-9695-4FF5-BCED-B2F11E497787}"/>
              </a:ext>
            </a:extLst>
          </p:cNvPr>
          <p:cNvPicPr/>
          <p:nvPr/>
        </p:nvPicPr>
        <p:blipFill>
          <a:blip r:embed="rId2"/>
          <a:stretch>
            <a:fillRect/>
          </a:stretch>
        </p:blipFill>
        <p:spPr>
          <a:xfrm>
            <a:off x="1587500" y="131445"/>
            <a:ext cx="5969000" cy="6595110"/>
          </a:xfrm>
          <a:prstGeom prst="rect">
            <a:avLst/>
          </a:prstGeom>
        </p:spPr>
      </p:pic>
    </p:spTree>
    <p:extLst>
      <p:ext uri="{BB962C8B-B14F-4D97-AF65-F5344CB8AC3E}">
        <p14:creationId xmlns:p14="http://schemas.microsoft.com/office/powerpoint/2010/main" val="3603680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1873366" y="697468"/>
            <a:ext cx="1282467" cy="369332"/>
          </a:xfrm>
          <a:prstGeom prst="rect">
            <a:avLst/>
          </a:prstGeom>
          <a:noFill/>
        </p:spPr>
        <p:txBody>
          <a:bodyPr wrap="none" rtlCol="0">
            <a:spAutoFit/>
          </a:bodyPr>
          <a:lstStyle/>
          <a:p>
            <a:r>
              <a:rPr lang="en-US" dirty="0"/>
              <a:t>rk18A.D18a</a:t>
            </a:r>
          </a:p>
        </p:txBody>
      </p:sp>
      <p:sp>
        <p:nvSpPr>
          <p:cNvPr id="5" name="Rectangle 4">
            <a:extLst>
              <a:ext uri="{FF2B5EF4-FFF2-40B4-BE49-F238E27FC236}">
                <a16:creationId xmlns:a16="http://schemas.microsoft.com/office/drawing/2014/main" id="{14826C77-C251-46C1-8096-E8D3FF89BEEA}"/>
              </a:ext>
            </a:extLst>
          </p:cNvPr>
          <p:cNvSpPr/>
          <p:nvPr/>
        </p:nvSpPr>
        <p:spPr>
          <a:xfrm>
            <a:off x="5956531" y="732847"/>
            <a:ext cx="2178353" cy="369332"/>
          </a:xfrm>
          <a:prstGeom prst="rect">
            <a:avLst/>
          </a:prstGeom>
        </p:spPr>
        <p:txBody>
          <a:bodyPr wrap="none">
            <a:spAutoFit/>
          </a:bodyPr>
          <a:lstStyle/>
          <a:p>
            <a:r>
              <a:rPr lang="en-US" dirty="0"/>
              <a:t>rk18Aa.D18a (</a:t>
            </a:r>
            <a:r>
              <a:rPr lang="en-US" dirty="0" err="1"/>
              <a:t>gmacs</a:t>
            </a:r>
            <a:r>
              <a:rPr lang="en-US" dirty="0"/>
              <a:t>)</a:t>
            </a:r>
          </a:p>
        </p:txBody>
      </p:sp>
      <p:pic>
        <p:nvPicPr>
          <p:cNvPr id="6" name="Picture 5">
            <a:extLst>
              <a:ext uri="{FF2B5EF4-FFF2-40B4-BE49-F238E27FC236}">
                <a16:creationId xmlns:a16="http://schemas.microsoft.com/office/drawing/2014/main" id="{79A8D13A-D4A2-47EC-B424-DF6DF2CB0A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760" y="1102179"/>
            <a:ext cx="4505455" cy="5372100"/>
          </a:xfrm>
          <a:prstGeom prst="rect">
            <a:avLst/>
          </a:prstGeom>
          <a:noFill/>
        </p:spPr>
      </p:pic>
      <p:pic>
        <p:nvPicPr>
          <p:cNvPr id="7" name="Picture 6">
            <a:extLst>
              <a:ext uri="{FF2B5EF4-FFF2-40B4-BE49-F238E27FC236}">
                <a16:creationId xmlns:a16="http://schemas.microsoft.com/office/drawing/2014/main" id="{C373B4E4-FA34-4540-93F6-A3B351EA64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50229" y="1137558"/>
            <a:ext cx="4572000" cy="5374822"/>
          </a:xfrm>
          <a:prstGeom prst="rect">
            <a:avLst/>
          </a:prstGeom>
          <a:noFill/>
        </p:spPr>
      </p:pic>
    </p:spTree>
    <p:extLst>
      <p:ext uri="{BB962C8B-B14F-4D97-AF65-F5344CB8AC3E}">
        <p14:creationId xmlns:p14="http://schemas.microsoft.com/office/powerpoint/2010/main" val="699397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1873366" y="697468"/>
            <a:ext cx="1282467" cy="369332"/>
          </a:xfrm>
          <a:prstGeom prst="rect">
            <a:avLst/>
          </a:prstGeom>
          <a:noFill/>
        </p:spPr>
        <p:txBody>
          <a:bodyPr wrap="none" rtlCol="0">
            <a:spAutoFit/>
          </a:bodyPr>
          <a:lstStyle/>
          <a:p>
            <a:r>
              <a:rPr lang="en-US" dirty="0"/>
              <a:t>rk18A.D18a</a:t>
            </a:r>
          </a:p>
        </p:txBody>
      </p:sp>
      <p:sp>
        <p:nvSpPr>
          <p:cNvPr id="5" name="Rectangle 4">
            <a:extLst>
              <a:ext uri="{FF2B5EF4-FFF2-40B4-BE49-F238E27FC236}">
                <a16:creationId xmlns:a16="http://schemas.microsoft.com/office/drawing/2014/main" id="{14826C77-C251-46C1-8096-E8D3FF89BEEA}"/>
              </a:ext>
            </a:extLst>
          </p:cNvPr>
          <p:cNvSpPr/>
          <p:nvPr/>
        </p:nvSpPr>
        <p:spPr>
          <a:xfrm>
            <a:off x="5966398" y="697468"/>
            <a:ext cx="2178353" cy="369332"/>
          </a:xfrm>
          <a:prstGeom prst="rect">
            <a:avLst/>
          </a:prstGeom>
        </p:spPr>
        <p:txBody>
          <a:bodyPr wrap="none">
            <a:spAutoFit/>
          </a:bodyPr>
          <a:lstStyle/>
          <a:p>
            <a:r>
              <a:rPr lang="en-US" dirty="0"/>
              <a:t>rk18Aa.D18a (</a:t>
            </a:r>
            <a:r>
              <a:rPr lang="en-US" dirty="0" err="1"/>
              <a:t>gmacs</a:t>
            </a:r>
            <a:r>
              <a:rPr lang="en-US" dirty="0"/>
              <a:t>)</a:t>
            </a:r>
          </a:p>
        </p:txBody>
      </p:sp>
      <p:pic>
        <p:nvPicPr>
          <p:cNvPr id="8" name="Picture 7">
            <a:extLst>
              <a:ext uri="{FF2B5EF4-FFF2-40B4-BE49-F238E27FC236}">
                <a16:creationId xmlns:a16="http://schemas.microsoft.com/office/drawing/2014/main" id="{D13517CA-F53D-40B7-8739-3D61CC8ADF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962995"/>
            <a:ext cx="4495800" cy="5799817"/>
          </a:xfrm>
          <a:prstGeom prst="rect">
            <a:avLst/>
          </a:prstGeom>
          <a:noFill/>
          <a:ln>
            <a:noFill/>
          </a:ln>
        </p:spPr>
      </p:pic>
      <p:pic>
        <p:nvPicPr>
          <p:cNvPr id="9" name="Picture 8">
            <a:extLst>
              <a:ext uri="{FF2B5EF4-FFF2-40B4-BE49-F238E27FC236}">
                <a16:creationId xmlns:a16="http://schemas.microsoft.com/office/drawing/2014/main" id="{39DBDC3B-0335-4E2A-8291-3C3C1DDD66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50228" y="962995"/>
            <a:ext cx="4365171" cy="5799818"/>
          </a:xfrm>
          <a:prstGeom prst="rect">
            <a:avLst/>
          </a:prstGeom>
          <a:noFill/>
          <a:ln>
            <a:noFill/>
          </a:ln>
        </p:spPr>
      </p:pic>
    </p:spTree>
    <p:extLst>
      <p:ext uri="{BB962C8B-B14F-4D97-AF65-F5344CB8AC3E}">
        <p14:creationId xmlns:p14="http://schemas.microsoft.com/office/powerpoint/2010/main" val="4096701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038600" y="77688"/>
            <a:ext cx="14580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 pos="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Lst>
              <a:defRPr>
                <a:solidFill>
                  <a:schemeClr val="tx1"/>
                </a:solidFill>
                <a:latin typeface="Arial" pitchFamily="34" charset="0"/>
                <a:cs typeface="Arial" pitchFamily="34" charset="0"/>
              </a:defRPr>
            </a:lvl9pPr>
          </a:lstStyle>
          <a:p>
            <a:r>
              <a:rPr lang="en-US" altLang="en-US" sz="1200" dirty="0">
                <a:solidFill>
                  <a:prstClr val="black"/>
                </a:solidFill>
                <a:ea typeface="Times New Roman" pitchFamily="18" charset="0"/>
              </a:rPr>
              <a:t>                                                                                       </a:t>
            </a:r>
            <a:endParaRPr lang="en-US" altLang="en-US" sz="2000" dirty="0">
              <a:solidFill>
                <a:prstClr val="black"/>
              </a:solidFill>
            </a:endParaRPr>
          </a:p>
          <a:p>
            <a:pPr eaLnBrk="0" hangingPunct="0"/>
            <a:endParaRPr lang="en-US" altLang="en-US" dirty="0">
              <a:solidFill>
                <a:prstClr val="black"/>
              </a:solidFill>
            </a:endParaRPr>
          </a:p>
        </p:txBody>
      </p:sp>
      <p:pic>
        <p:nvPicPr>
          <p:cNvPr id="5" name="Picture 4">
            <a:extLst>
              <a:ext uri="{FF2B5EF4-FFF2-40B4-BE49-F238E27FC236}">
                <a16:creationId xmlns:a16="http://schemas.microsoft.com/office/drawing/2014/main" id="{7D3C936A-8D4C-4F38-9BF4-26AC0A9B8B02}"/>
              </a:ext>
            </a:extLst>
          </p:cNvPr>
          <p:cNvPicPr>
            <a:picLocks noChangeAspect="1"/>
          </p:cNvPicPr>
          <p:nvPr/>
        </p:nvPicPr>
        <p:blipFill>
          <a:blip r:embed="rId2"/>
          <a:stretch>
            <a:fillRect/>
          </a:stretch>
        </p:blipFill>
        <p:spPr>
          <a:xfrm>
            <a:off x="838200" y="104793"/>
            <a:ext cx="7718622" cy="6753207"/>
          </a:xfrm>
          <a:prstGeom prst="rect">
            <a:avLst/>
          </a:prstGeom>
        </p:spPr>
      </p:pic>
    </p:spTree>
    <p:extLst>
      <p:ext uri="{BB962C8B-B14F-4D97-AF65-F5344CB8AC3E}">
        <p14:creationId xmlns:p14="http://schemas.microsoft.com/office/powerpoint/2010/main" val="1283361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720089"/>
            <a:ext cx="8610600" cy="148047"/>
          </a:xfrm>
        </p:spPr>
        <p:txBody>
          <a:bodyPr>
            <a:normAutofit fontScale="90000"/>
          </a:bodyPr>
          <a:lstStyle/>
          <a:p>
            <a:r>
              <a:rPr lang="en-US" sz="3100" b="1" dirty="0">
                <a:solidFill>
                  <a:srgbClr val="FF0000"/>
                </a:solidFill>
              </a:rPr>
              <a:t>Results from the Ricker stock-recruit breakpoint analysis</a:t>
            </a:r>
            <a:br>
              <a:rPr lang="en-US" b="1" dirty="0">
                <a:solidFill>
                  <a:srgbClr val="FF0000"/>
                </a:solidFill>
              </a:rPr>
            </a:br>
            <a:endParaRPr lang="en-US" dirty="0"/>
          </a:p>
        </p:txBody>
      </p:sp>
      <p:sp>
        <p:nvSpPr>
          <p:cNvPr id="3075" name="Rectangle 3"/>
          <p:cNvSpPr>
            <a:spLocks noGrp="1" noChangeArrowheads="1"/>
          </p:cNvSpPr>
          <p:nvPr>
            <p:ph type="body" idx="1"/>
          </p:nvPr>
        </p:nvSpPr>
        <p:spPr>
          <a:xfrm>
            <a:off x="457200" y="1143000"/>
            <a:ext cx="8382000" cy="5638800"/>
          </a:xfrm>
        </p:spPr>
        <p:txBody>
          <a:bodyPr>
            <a:normAutofit/>
          </a:bodyPr>
          <a:lstStyle/>
          <a:p>
            <a:pPr marL="0" indent="0">
              <a:spcBef>
                <a:spcPts val="0"/>
              </a:spcBef>
              <a:spcAft>
                <a:spcPts val="1000"/>
              </a:spcAft>
              <a:buNone/>
            </a:pPr>
            <a:endParaRPr lang="en-US" sz="2400" dirty="0"/>
          </a:p>
          <a:p>
            <a:pPr marL="0" indent="0">
              <a:spcBef>
                <a:spcPts val="0"/>
              </a:spcBef>
              <a:spcAft>
                <a:spcPts val="1000"/>
              </a:spcAft>
              <a:buNone/>
            </a:pPr>
            <a:endParaRPr lang="en-US" sz="2000" dirty="0"/>
          </a:p>
        </p:txBody>
      </p:sp>
      <p:sp>
        <p:nvSpPr>
          <p:cNvPr id="3076" name="Line 4"/>
          <p:cNvSpPr>
            <a:spLocks noChangeShapeType="1"/>
          </p:cNvSpPr>
          <p:nvPr/>
        </p:nvSpPr>
        <p:spPr bwMode="auto">
          <a:xfrm>
            <a:off x="0" y="89535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0386213-BF96-4733-9C6D-612B7D8F8A58}"/>
              </a:ext>
            </a:extLst>
          </p:cNvPr>
          <p:cNvPicPr/>
          <p:nvPr/>
        </p:nvPicPr>
        <p:blipFill rotWithShape="1">
          <a:blip r:embed="rId2" cstate="print">
            <a:extLst>
              <a:ext uri="{28A0092B-C50C-407E-A947-70E740481C1C}">
                <a14:useLocalDpi xmlns:a14="http://schemas.microsoft.com/office/drawing/2010/main" val="0"/>
              </a:ext>
            </a:extLst>
          </a:blip>
          <a:srcRect l="7888" t="9721" r="9759" b="34953"/>
          <a:stretch/>
        </p:blipFill>
        <p:spPr bwMode="auto">
          <a:xfrm>
            <a:off x="88900" y="952501"/>
            <a:ext cx="5930900" cy="5829299"/>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9814976-049A-4300-BFA5-6F871CEDDD2F}"/>
              </a:ext>
            </a:extLst>
          </p:cNvPr>
          <p:cNvSpPr/>
          <p:nvPr/>
        </p:nvSpPr>
        <p:spPr>
          <a:xfrm>
            <a:off x="5976257" y="1058635"/>
            <a:ext cx="2743200" cy="5632311"/>
          </a:xfrm>
          <a:prstGeom prst="rect">
            <a:avLst/>
          </a:prstGeom>
        </p:spPr>
        <p:txBody>
          <a:bodyPr wrap="square">
            <a:spAutoFit/>
          </a:bodyPr>
          <a:lstStyle/>
          <a:p>
            <a:r>
              <a:rPr lang="en-US" dirty="0"/>
              <a:t>Upper graph: </a:t>
            </a:r>
            <a:r>
              <a:rPr lang="en-US" dirty="0" err="1"/>
              <a:t>AICc</a:t>
            </a:r>
            <a:r>
              <a:rPr lang="en-US" dirty="0"/>
              <a:t> vs. year of breakpoint for the 1-breakpoint models (circles) and </a:t>
            </a:r>
            <a:r>
              <a:rPr lang="en-US" dirty="0" err="1"/>
              <a:t>AICc</a:t>
            </a:r>
            <a:r>
              <a:rPr lang="en-US" dirty="0"/>
              <a:t> for the model with no breakpoint (horizontal line). Lower graph: probabilistic odds for all 1-breakpoint models (circles) and the no breakpoint model (horizontal solid line) relative to the model with the smallest </a:t>
            </a:r>
            <a:r>
              <a:rPr lang="en-US" dirty="0" err="1"/>
              <a:t>AICc</a:t>
            </a:r>
            <a:r>
              <a:rPr lang="en-US" dirty="0"/>
              <a:t> score. The dashed lines indicate the value for the model with the lowest </a:t>
            </a:r>
            <a:r>
              <a:rPr lang="en-US" dirty="0" err="1"/>
              <a:t>AICc</a:t>
            </a:r>
            <a:r>
              <a:rPr lang="en-US" dirty="0"/>
              <a:t> score. Not shown are 1-breakpoint models with high odds (&gt;10) of being incorrect.</a:t>
            </a:r>
          </a:p>
        </p:txBody>
      </p:sp>
    </p:spTree>
    <p:extLst>
      <p:ext uri="{BB962C8B-B14F-4D97-AF65-F5344CB8AC3E}">
        <p14:creationId xmlns:p14="http://schemas.microsoft.com/office/powerpoint/2010/main" val="2511096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720089"/>
            <a:ext cx="8610600" cy="148047"/>
          </a:xfrm>
        </p:spPr>
        <p:txBody>
          <a:bodyPr>
            <a:normAutofit fontScale="90000"/>
          </a:bodyPr>
          <a:lstStyle/>
          <a:p>
            <a:r>
              <a:rPr lang="en-US" sz="3100" b="1" dirty="0">
                <a:solidFill>
                  <a:srgbClr val="FF0000"/>
                </a:solidFill>
              </a:rPr>
              <a:t>Results from the B-H stock-recruit breakpoint analysis</a:t>
            </a:r>
            <a:br>
              <a:rPr lang="en-US" b="1" dirty="0">
                <a:solidFill>
                  <a:srgbClr val="FF0000"/>
                </a:solidFill>
              </a:rPr>
            </a:br>
            <a:endParaRPr lang="en-US" dirty="0"/>
          </a:p>
        </p:txBody>
      </p:sp>
      <p:sp>
        <p:nvSpPr>
          <p:cNvPr id="3075" name="Rectangle 3"/>
          <p:cNvSpPr>
            <a:spLocks noGrp="1" noChangeArrowheads="1"/>
          </p:cNvSpPr>
          <p:nvPr>
            <p:ph type="body" idx="1"/>
          </p:nvPr>
        </p:nvSpPr>
        <p:spPr>
          <a:xfrm>
            <a:off x="457200" y="1143000"/>
            <a:ext cx="8382000" cy="5638800"/>
          </a:xfrm>
        </p:spPr>
        <p:txBody>
          <a:bodyPr>
            <a:normAutofit/>
          </a:bodyPr>
          <a:lstStyle/>
          <a:p>
            <a:pPr marL="0" indent="0">
              <a:spcBef>
                <a:spcPts val="0"/>
              </a:spcBef>
              <a:spcAft>
                <a:spcPts val="1000"/>
              </a:spcAft>
              <a:buNone/>
            </a:pPr>
            <a:endParaRPr lang="en-US" sz="2400" dirty="0"/>
          </a:p>
          <a:p>
            <a:pPr marL="0" indent="0">
              <a:spcBef>
                <a:spcPts val="0"/>
              </a:spcBef>
              <a:spcAft>
                <a:spcPts val="1000"/>
              </a:spcAft>
              <a:buNone/>
            </a:pPr>
            <a:endParaRPr lang="en-US" sz="2000" dirty="0"/>
          </a:p>
        </p:txBody>
      </p:sp>
      <p:sp>
        <p:nvSpPr>
          <p:cNvPr id="3076" name="Line 4"/>
          <p:cNvSpPr>
            <a:spLocks noChangeShapeType="1"/>
          </p:cNvSpPr>
          <p:nvPr/>
        </p:nvSpPr>
        <p:spPr bwMode="auto">
          <a:xfrm>
            <a:off x="0" y="89535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29814976-049A-4300-BFA5-6F871CEDDD2F}"/>
              </a:ext>
            </a:extLst>
          </p:cNvPr>
          <p:cNvSpPr/>
          <p:nvPr/>
        </p:nvSpPr>
        <p:spPr>
          <a:xfrm>
            <a:off x="5976257" y="1058635"/>
            <a:ext cx="2743200" cy="5632311"/>
          </a:xfrm>
          <a:prstGeom prst="rect">
            <a:avLst/>
          </a:prstGeom>
        </p:spPr>
        <p:txBody>
          <a:bodyPr wrap="square">
            <a:spAutoFit/>
          </a:bodyPr>
          <a:lstStyle/>
          <a:p>
            <a:r>
              <a:rPr lang="en-US" dirty="0"/>
              <a:t>Upper graph: </a:t>
            </a:r>
            <a:r>
              <a:rPr lang="en-US" dirty="0" err="1"/>
              <a:t>AICc</a:t>
            </a:r>
            <a:r>
              <a:rPr lang="en-US" dirty="0"/>
              <a:t> vs. year of breakpoint for the 1-breakpoint models (circles) and </a:t>
            </a:r>
            <a:r>
              <a:rPr lang="en-US" dirty="0" err="1"/>
              <a:t>AICc</a:t>
            </a:r>
            <a:r>
              <a:rPr lang="en-US" dirty="0"/>
              <a:t> for the model with no breakpoint (horizontal line). Lower graph: probabilistic odds for all 1-breakpoint models (circles) and the no breakpoint model (horizontal solid line) relative to the model with the smallest </a:t>
            </a:r>
            <a:r>
              <a:rPr lang="en-US" dirty="0" err="1"/>
              <a:t>AICc</a:t>
            </a:r>
            <a:r>
              <a:rPr lang="en-US" dirty="0"/>
              <a:t> score. The dashed lines indicate the value for the model with the lowest </a:t>
            </a:r>
            <a:r>
              <a:rPr lang="en-US" dirty="0" err="1"/>
              <a:t>AICc</a:t>
            </a:r>
            <a:r>
              <a:rPr lang="en-US" dirty="0"/>
              <a:t> score. Not shown are 1-breakpoint models with high odds (&gt;10) of being incorrect.</a:t>
            </a:r>
          </a:p>
        </p:txBody>
      </p:sp>
      <p:pic>
        <p:nvPicPr>
          <p:cNvPr id="7" name="Picture 6">
            <a:extLst>
              <a:ext uri="{FF2B5EF4-FFF2-40B4-BE49-F238E27FC236}">
                <a16:creationId xmlns:a16="http://schemas.microsoft.com/office/drawing/2014/main" id="{8775D7BB-2943-4CE8-A158-03D27F9F38E5}"/>
              </a:ext>
            </a:extLst>
          </p:cNvPr>
          <p:cNvPicPr/>
          <p:nvPr/>
        </p:nvPicPr>
        <p:blipFill rotWithShape="1">
          <a:blip r:embed="rId2" cstate="print">
            <a:extLst>
              <a:ext uri="{28A0092B-C50C-407E-A947-70E740481C1C}">
                <a14:useLocalDpi xmlns:a14="http://schemas.microsoft.com/office/drawing/2010/main" val="0"/>
              </a:ext>
            </a:extLst>
          </a:blip>
          <a:srcRect l="10256" t="9456" r="12348" b="34968"/>
          <a:stretch/>
        </p:blipFill>
        <p:spPr bwMode="auto">
          <a:xfrm>
            <a:off x="179614" y="987880"/>
            <a:ext cx="5676900" cy="5793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467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b="1" dirty="0">
                <a:solidFill>
                  <a:srgbClr val="FF0000"/>
                </a:solidFill>
              </a:rPr>
              <a:t>Summary</a:t>
            </a:r>
            <a:endParaRPr lang="en-US" dirty="0"/>
          </a:p>
        </p:txBody>
      </p:sp>
      <p:sp>
        <p:nvSpPr>
          <p:cNvPr id="3075" name="Rectangle 3"/>
          <p:cNvSpPr>
            <a:spLocks noGrp="1" noChangeArrowheads="1"/>
          </p:cNvSpPr>
          <p:nvPr>
            <p:ph type="body" idx="1"/>
          </p:nvPr>
        </p:nvSpPr>
        <p:spPr>
          <a:xfrm>
            <a:off x="457200" y="1143000"/>
            <a:ext cx="8382000" cy="5638800"/>
          </a:xfrm>
        </p:spPr>
        <p:txBody>
          <a:bodyPr>
            <a:normAutofit fontScale="85000" lnSpcReduction="20000"/>
          </a:bodyPr>
          <a:lstStyle/>
          <a:p>
            <a:pPr marL="457200" indent="-457200">
              <a:spcBef>
                <a:spcPts val="0"/>
              </a:spcBef>
              <a:spcAft>
                <a:spcPts val="1000"/>
              </a:spcAft>
              <a:buFont typeface="+mj-lt"/>
              <a:buAutoNum type="arabicParenR"/>
            </a:pPr>
            <a:r>
              <a:rPr lang="en-US" sz="2500" dirty="0"/>
              <a:t>In 2018, the survey biomass decreases about 50% from 2017, more than expected. All model scenarios have much higher estimated NMFS survey biomass than the observed value in 2018.  </a:t>
            </a:r>
          </a:p>
          <a:p>
            <a:pPr marL="457200" indent="-457200">
              <a:spcBef>
                <a:spcPts val="0"/>
              </a:spcBef>
              <a:spcAft>
                <a:spcPts val="1000"/>
              </a:spcAft>
              <a:buFont typeface="+mj-lt"/>
              <a:buAutoNum type="arabicParenR"/>
            </a:pPr>
            <a:r>
              <a:rPr lang="en-US" sz="2500" dirty="0"/>
              <a:t>Model estimated relative NMFS survey biomasses are very similar between two non-</a:t>
            </a:r>
            <a:r>
              <a:rPr lang="en-US" sz="2500" dirty="0" err="1"/>
              <a:t>gmacs</a:t>
            </a:r>
            <a:r>
              <a:rPr lang="en-US" sz="2500" dirty="0"/>
              <a:t> scenarios, are generally similar among all three scenarios, and fit the survey data reasonably well. </a:t>
            </a:r>
          </a:p>
          <a:p>
            <a:pPr marL="457200" indent="-457200">
              <a:spcBef>
                <a:spcPts val="0"/>
              </a:spcBef>
              <a:spcAft>
                <a:spcPts val="1000"/>
              </a:spcAft>
              <a:buFont typeface="+mj-lt"/>
              <a:buAutoNum type="arabicParenR"/>
            </a:pPr>
            <a:r>
              <a:rPr lang="en-US" sz="2500" dirty="0" err="1"/>
              <a:t>Gmacs</a:t>
            </a:r>
            <a:r>
              <a:rPr lang="en-US" sz="2500" dirty="0"/>
              <a:t> (scenario rk18Aa.D18a) results in slightly high relative biomass estimates after 2004 and fits the BSFRF survey biomass better than the other two scenarios. Two non-</a:t>
            </a:r>
            <a:r>
              <a:rPr lang="en-US" sz="2500" dirty="0" err="1"/>
              <a:t>gmacs</a:t>
            </a:r>
            <a:r>
              <a:rPr lang="en-US" sz="2500" dirty="0"/>
              <a:t> scenarios fit NMFS survey biomass better than the </a:t>
            </a:r>
            <a:r>
              <a:rPr lang="en-US" sz="2500" dirty="0" err="1"/>
              <a:t>gmacs</a:t>
            </a:r>
            <a:r>
              <a:rPr lang="en-US" sz="2500" dirty="0"/>
              <a:t> scenario. </a:t>
            </a:r>
          </a:p>
          <a:p>
            <a:pPr marL="457200" indent="-457200">
              <a:spcBef>
                <a:spcPts val="0"/>
              </a:spcBef>
              <a:spcAft>
                <a:spcPts val="1000"/>
              </a:spcAft>
              <a:buFont typeface="+mj-lt"/>
              <a:buAutoNum type="arabicParenR"/>
            </a:pPr>
            <a:r>
              <a:rPr lang="en-US" sz="2500" dirty="0"/>
              <a:t>The absolute mature male biomass estimates are close among all three scenarios and are lower for scenario rk18A.D18a than the other two scenarios during recent years.  </a:t>
            </a:r>
          </a:p>
          <a:p>
            <a:pPr marL="457200" indent="-457200">
              <a:spcBef>
                <a:spcPts val="0"/>
              </a:spcBef>
              <a:spcAft>
                <a:spcPts val="1000"/>
              </a:spcAft>
              <a:buFont typeface="+mj-lt"/>
              <a:buAutoNum type="arabicParenR"/>
            </a:pPr>
            <a:r>
              <a:rPr lang="en-US" sz="2500" dirty="0"/>
              <a:t>In terminal year, 2018, mature male biomass and OFL estimates are very close among three scenarios. </a:t>
            </a:r>
          </a:p>
          <a:p>
            <a:pPr marL="457200" indent="-457200">
              <a:spcBef>
                <a:spcPts val="0"/>
              </a:spcBef>
              <a:spcAft>
                <a:spcPts val="1000"/>
              </a:spcAft>
              <a:buFont typeface="+mj-lt"/>
              <a:buAutoNum type="arabicParenR"/>
            </a:pPr>
            <a:r>
              <a:rPr lang="en-US" sz="2500" dirty="0"/>
              <a:t>Update of recruitment breakpoint analysis has similar results with those in 2017 and does not show a recruitment breakpoint in 2006. </a:t>
            </a:r>
          </a:p>
          <a:p>
            <a:pPr marL="0" indent="0">
              <a:spcBef>
                <a:spcPts val="0"/>
              </a:spcBef>
              <a:spcAft>
                <a:spcPts val="1000"/>
              </a:spcAft>
              <a:buNone/>
            </a:pPr>
            <a:endParaRPr lang="en-US" sz="2400" dirty="0"/>
          </a:p>
          <a:p>
            <a:pPr marL="0" indent="0">
              <a:spcBef>
                <a:spcPts val="0"/>
              </a:spcBef>
              <a:spcAft>
                <a:spcPts val="1000"/>
              </a:spcAft>
              <a:buNone/>
            </a:pP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02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207818"/>
            <a:ext cx="8915400" cy="554183"/>
          </a:xfrm>
        </p:spPr>
        <p:txBody>
          <a:bodyPr>
            <a:noAutofit/>
          </a:bodyPr>
          <a:lstStyle/>
          <a:p>
            <a:pPr eaLnBrk="1" hangingPunct="1"/>
            <a:r>
              <a:rPr lang="en-US" sz="2400" b="1" dirty="0">
                <a:solidFill>
                  <a:srgbClr val="FF0000"/>
                </a:solidFill>
              </a:rPr>
              <a:t>Minor Issues to Work on or Be Checked with GMACS Scenario</a:t>
            </a:r>
            <a:endParaRPr lang="en-US" sz="2400" dirty="0"/>
          </a:p>
        </p:txBody>
      </p:sp>
      <p:sp>
        <p:nvSpPr>
          <p:cNvPr id="3075" name="Rectangle 3"/>
          <p:cNvSpPr>
            <a:spLocks noGrp="1" noChangeArrowheads="1"/>
          </p:cNvSpPr>
          <p:nvPr>
            <p:ph type="body" idx="1"/>
          </p:nvPr>
        </p:nvSpPr>
        <p:spPr>
          <a:xfrm>
            <a:off x="304800" y="838199"/>
            <a:ext cx="8686800" cy="5943595"/>
          </a:xfrm>
        </p:spPr>
        <p:txBody>
          <a:bodyPr>
            <a:normAutofit fontScale="70000" lnSpcReduction="20000"/>
          </a:bodyPr>
          <a:lstStyle/>
          <a:p>
            <a:pPr marL="457200" indent="-457200">
              <a:spcBef>
                <a:spcPts val="0"/>
              </a:spcBef>
              <a:spcAft>
                <a:spcPts val="1000"/>
              </a:spcAft>
              <a:buFont typeface="+mj-lt"/>
              <a:buAutoNum type="arabicParenR"/>
            </a:pPr>
            <a:r>
              <a:rPr lang="en-US" sz="3000" dirty="0"/>
              <a:t>Estimated length compositions for the initial year are very sensitive to initial parameter values and often have a huge spiked estimated proportion for a length group. </a:t>
            </a:r>
          </a:p>
          <a:p>
            <a:pPr marL="457200" indent="-457200">
              <a:spcBef>
                <a:spcPts val="0"/>
              </a:spcBef>
              <a:spcAft>
                <a:spcPts val="1000"/>
              </a:spcAft>
              <a:buFont typeface="+mj-lt"/>
              <a:buAutoNum type="arabicParenR"/>
            </a:pPr>
            <a:r>
              <a:rPr lang="en-US" sz="3000" dirty="0"/>
              <a:t>The fits to the female length compositions of the fixed gear bycatch for most years are very bad with extremely high estimated proportions for the last length groups. </a:t>
            </a:r>
          </a:p>
          <a:p>
            <a:pPr marL="457200" indent="-457200">
              <a:spcBef>
                <a:spcPts val="0"/>
              </a:spcBef>
              <a:spcAft>
                <a:spcPts val="1000"/>
              </a:spcAft>
              <a:buFont typeface="+mj-lt"/>
              <a:buAutoNum type="arabicParenR"/>
            </a:pPr>
            <a:r>
              <a:rPr lang="en-US" sz="3000" dirty="0"/>
              <a:t>Even though the CVs of BSFRF survey biomass (with extra CV) are larger and length composition data seem less consistent than those of NMFS survey, the fits to BSFRF survey biomass are better than the fits to the NMFS survey biomass during the period when both surveys overlapped. </a:t>
            </a:r>
          </a:p>
          <a:p>
            <a:pPr marL="457200" indent="-457200">
              <a:spcBef>
                <a:spcPts val="0"/>
              </a:spcBef>
              <a:spcAft>
                <a:spcPts val="1000"/>
              </a:spcAft>
              <a:buFont typeface="+mj-lt"/>
              <a:buAutoNum type="arabicParenR"/>
            </a:pPr>
            <a:r>
              <a:rPr lang="en-US" sz="3000" dirty="0"/>
              <a:t>Estimated high female natural mortality values are quite a bit higher than the other scenarios. </a:t>
            </a:r>
          </a:p>
          <a:p>
            <a:pPr marL="457200" indent="-457200">
              <a:spcBef>
                <a:spcPts val="0"/>
              </a:spcBef>
              <a:spcAft>
                <a:spcPts val="1000"/>
              </a:spcAft>
              <a:buFont typeface="+mj-lt"/>
              <a:buAutoNum type="arabicParenR"/>
            </a:pPr>
            <a:r>
              <a:rPr lang="en-US" sz="3000" dirty="0"/>
              <a:t>Estimated survey </a:t>
            </a:r>
            <a:r>
              <a:rPr lang="en-US" sz="3000" dirty="0" err="1"/>
              <a:t>selectivities</a:t>
            </a:r>
            <a:r>
              <a:rPr lang="en-US" sz="3000" dirty="0"/>
              <a:t> are somewhat different from the other two scenarios.</a:t>
            </a:r>
          </a:p>
          <a:p>
            <a:pPr marL="457200" indent="-457200">
              <a:spcBef>
                <a:spcPts val="0"/>
              </a:spcBef>
              <a:spcAft>
                <a:spcPts val="1000"/>
              </a:spcAft>
              <a:buFont typeface="+mj-lt"/>
              <a:buAutoNum type="arabicParenR"/>
            </a:pPr>
            <a:r>
              <a:rPr lang="en-US" sz="3000" dirty="0"/>
              <a:t>There is an extremely high estimated directed pot fishing mortality in 1981 (3.3), which seems biologically implausible.</a:t>
            </a:r>
          </a:p>
          <a:p>
            <a:pPr marL="457200" indent="-457200">
              <a:spcBef>
                <a:spcPts val="0"/>
              </a:spcBef>
              <a:spcAft>
                <a:spcPts val="1000"/>
              </a:spcAft>
              <a:buFont typeface="+mj-lt"/>
              <a:buAutoNum type="arabicParenR"/>
            </a:pPr>
            <a:r>
              <a:rPr lang="en-US" sz="3000" dirty="0"/>
              <a:t>Estimated Tanner crab bycatch biomasses are higher than the other two scenarios before 1990.  </a:t>
            </a:r>
          </a:p>
          <a:p>
            <a:pPr marL="0" indent="0">
              <a:spcBef>
                <a:spcPts val="0"/>
              </a:spcBef>
              <a:spcAft>
                <a:spcPts val="1000"/>
              </a:spcAft>
              <a:buNone/>
            </a:pPr>
            <a:endParaRPr lang="en-US" sz="2000" dirty="0"/>
          </a:p>
        </p:txBody>
      </p:sp>
      <p:sp>
        <p:nvSpPr>
          <p:cNvPr id="3076" name="Line 4"/>
          <p:cNvSpPr>
            <a:spLocks noChangeShapeType="1"/>
          </p:cNvSpPr>
          <p:nvPr/>
        </p:nvSpPr>
        <p:spPr bwMode="auto">
          <a:xfrm>
            <a:off x="-16329" y="762001"/>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49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457200" y="1143000"/>
            <a:ext cx="8229600" cy="5410200"/>
          </a:xfrm>
        </p:spPr>
        <p:txBody>
          <a:bodyPr>
            <a:normAutofit/>
          </a:bodyPr>
          <a:lstStyle/>
          <a:p>
            <a:pPr marL="0" marR="0" indent="0">
              <a:spcBef>
                <a:spcPts val="0"/>
              </a:spcBef>
              <a:spcAft>
                <a:spcPts val="0"/>
              </a:spcAft>
              <a:buNone/>
            </a:pPr>
            <a:r>
              <a:rPr lang="en-US" sz="2600" i="1" dirty="0">
                <a:latin typeface="Times New Roman"/>
                <a:ea typeface="Times New Roman"/>
              </a:rPr>
              <a:t>Response to CPT Comments (from September 2018):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600" i="1" dirty="0">
                <a:latin typeface="Times New Roman"/>
                <a:ea typeface="Times New Roman"/>
              </a:rPr>
              <a:t>“The CPT requested that the author consider a scenario based on 18.0a in which the asymptote to the retention function is estimated after 2004, rather than fixing it to 1 as it now is.”</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600" dirty="0">
                <a:solidFill>
                  <a:srgbClr val="FF0000"/>
                </a:solidFill>
                <a:latin typeface="Times New Roman"/>
                <a:ea typeface="Times New Roman"/>
              </a:rPr>
              <a:t>Response: Done for all scenarios. </a:t>
            </a:r>
          </a:p>
          <a:p>
            <a:pPr marL="0" marR="0" indent="0">
              <a:spcBef>
                <a:spcPts val="0"/>
              </a:spcBef>
              <a:spcAft>
                <a:spcPts val="0"/>
              </a:spcAft>
              <a:buNone/>
            </a:pPr>
            <a:endParaRPr lang="en-US" sz="2600" dirty="0">
              <a:solidFill>
                <a:srgbClr val="FF0000"/>
              </a:solidFill>
              <a:latin typeface="Times New Roman"/>
              <a:ea typeface="Times New Roman"/>
            </a:endParaRPr>
          </a:p>
          <a:p>
            <a:pPr marL="0" marR="0" indent="0">
              <a:spcBef>
                <a:spcPts val="0"/>
              </a:spcBef>
              <a:spcAft>
                <a:spcPts val="0"/>
              </a:spcAft>
              <a:buNone/>
            </a:pPr>
            <a:endParaRPr lang="en-US" sz="64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804492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b="1" dirty="0">
                <a:solidFill>
                  <a:srgbClr val="FF0000"/>
                </a:solidFill>
              </a:rPr>
              <a:t>Recommendations</a:t>
            </a:r>
            <a:endParaRPr lang="en-US" dirty="0"/>
          </a:p>
        </p:txBody>
      </p:sp>
      <p:sp>
        <p:nvSpPr>
          <p:cNvPr id="3075" name="Rectangle 3"/>
          <p:cNvSpPr>
            <a:spLocks noGrp="1" noChangeArrowheads="1"/>
          </p:cNvSpPr>
          <p:nvPr>
            <p:ph type="body" idx="1"/>
          </p:nvPr>
        </p:nvSpPr>
        <p:spPr>
          <a:xfrm>
            <a:off x="304800" y="1219200"/>
            <a:ext cx="8686800" cy="5334000"/>
          </a:xfrm>
        </p:spPr>
        <p:txBody>
          <a:bodyPr>
            <a:normAutofit/>
          </a:bodyPr>
          <a:lstStyle/>
          <a:p>
            <a:pPr marL="457200" indent="-457200">
              <a:spcBef>
                <a:spcPts val="0"/>
              </a:spcBef>
              <a:spcAft>
                <a:spcPts val="1000"/>
              </a:spcAft>
              <a:buFont typeface="+mj-lt"/>
              <a:buAutoNum type="arabicParenR"/>
            </a:pPr>
            <a:r>
              <a:rPr lang="en-US" sz="2800" dirty="0"/>
              <a:t>Since the results are similar among three scenarios, we recommend scenario rk18Aa.D18a (</a:t>
            </a:r>
            <a:r>
              <a:rPr lang="en-US" sz="2800" dirty="0" err="1"/>
              <a:t>gmacs</a:t>
            </a:r>
            <a:r>
              <a:rPr lang="en-US" sz="2800" dirty="0"/>
              <a:t>) for overfishing definition determination for September 2019. </a:t>
            </a:r>
          </a:p>
          <a:p>
            <a:pPr marL="0" indent="0">
              <a:spcBef>
                <a:spcPts val="0"/>
              </a:spcBef>
              <a:spcAft>
                <a:spcPts val="1000"/>
              </a:spcAft>
              <a:buNone/>
            </a:pP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28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600200"/>
            <a:ext cx="3868367" cy="1569660"/>
          </a:xfrm>
          <a:prstGeom prst="rect">
            <a:avLst/>
          </a:prstGeom>
          <a:noFill/>
        </p:spPr>
        <p:txBody>
          <a:bodyPr wrap="none" rtlCol="0">
            <a:spAutoFit/>
          </a:bodyPr>
          <a:lstStyle/>
          <a:p>
            <a:r>
              <a:rPr lang="en-US" sz="9600" dirty="0">
                <a:latin typeface="Harlow Solid Italic" pitchFamily="82" charset="0"/>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9036" y="228600"/>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457200" y="1099682"/>
            <a:ext cx="8229600" cy="5758313"/>
          </a:xfrm>
        </p:spPr>
        <p:txBody>
          <a:bodyPr>
            <a:normAutofit fontScale="25000" lnSpcReduction="20000"/>
          </a:bodyPr>
          <a:lstStyle/>
          <a:p>
            <a:pPr marL="0" indent="0">
              <a:spcBef>
                <a:spcPts val="200"/>
              </a:spcBef>
              <a:buNone/>
            </a:pPr>
            <a:r>
              <a:rPr lang="en-US" sz="7600" dirty="0">
                <a:latin typeface="Times New Roman" panose="02020603050405020304" pitchFamily="18" charset="0"/>
                <a:cs typeface="Times New Roman" panose="02020603050405020304" pitchFamily="18" charset="0"/>
              </a:rPr>
              <a:t>Response to SSC Comments specific to this assessment (from June 2018):</a:t>
            </a:r>
          </a:p>
          <a:p>
            <a:pPr marL="0" indent="0">
              <a:spcBef>
                <a:spcPts val="0"/>
              </a:spcBef>
              <a:buNone/>
            </a:pPr>
            <a:endParaRPr lang="en-US" sz="7600" dirty="0">
              <a:latin typeface="Times New Roman" panose="02020603050405020304" pitchFamily="18" charset="0"/>
              <a:cs typeface="Times New Roman" panose="02020603050405020304" pitchFamily="18" charset="0"/>
            </a:endParaRPr>
          </a:p>
          <a:p>
            <a:pPr marL="0" lvl="0" indent="0">
              <a:spcBef>
                <a:spcPts val="0"/>
              </a:spcBef>
              <a:buNone/>
            </a:pPr>
            <a:r>
              <a:rPr lang="en-US" sz="7600" i="1" dirty="0">
                <a:solidFill>
                  <a:prstClr val="black"/>
                </a:solidFill>
                <a:latin typeface="Times New Roman" panose="02020603050405020304" pitchFamily="18" charset="0"/>
                <a:cs typeface="Times New Roman" panose="02020603050405020304" pitchFamily="18" charset="0"/>
              </a:rPr>
              <a:t>“to not use the subtraction method moving forward.” </a:t>
            </a:r>
          </a:p>
          <a:p>
            <a:pPr marL="0" indent="0">
              <a:spcBef>
                <a:spcPts val="0"/>
              </a:spcBef>
              <a:buNone/>
            </a:pPr>
            <a:endParaRPr lang="en-US" sz="7600" dirty="0">
              <a:latin typeface="Times New Roman" panose="02020603050405020304" pitchFamily="18" charset="0"/>
              <a:cs typeface="Times New Roman" panose="02020603050405020304" pitchFamily="18" charset="0"/>
            </a:endParaRPr>
          </a:p>
          <a:p>
            <a:pPr marL="0" lvl="0" indent="0">
              <a:spcBef>
                <a:spcPts val="0"/>
              </a:spcBef>
              <a:buNone/>
            </a:pPr>
            <a:r>
              <a:rPr lang="en-US" sz="7600" dirty="0">
                <a:solidFill>
                  <a:srgbClr val="FF0000"/>
                </a:solidFill>
                <a:latin typeface="Times New Roman" panose="02020603050405020304" pitchFamily="18" charset="0"/>
                <a:ea typeface="Times New Roman"/>
                <a:cs typeface="Times New Roman" panose="02020603050405020304" pitchFamily="18" charset="0"/>
              </a:rPr>
              <a:t>Response: Agree and no subtraction method from now on. </a:t>
            </a:r>
          </a:p>
          <a:p>
            <a:pPr marL="0" lvl="0" indent="0">
              <a:spcBef>
                <a:spcPts val="0"/>
              </a:spcBef>
              <a:buNone/>
            </a:pPr>
            <a:endParaRPr lang="en-US" sz="7600" i="1"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None/>
            </a:pPr>
            <a:r>
              <a:rPr lang="en-US" sz="7600" i="1" dirty="0">
                <a:solidFill>
                  <a:prstClr val="black"/>
                </a:solidFill>
                <a:latin typeface="Times New Roman" panose="02020603050405020304" pitchFamily="18" charset="0"/>
                <a:cs typeface="Times New Roman" panose="02020603050405020304" pitchFamily="18" charset="0"/>
              </a:rPr>
              <a:t>“The SSC also requests that the authors investigate whether groundfish discard information is available for fixed gear prior to 2010. In addition, the document uses inconsistent terminology for pot gear and fixed gear (particularly on figure and table headings), as well as groundfish gear versus crab gear, and the associated mortality rates. The SSC requests that the authors check the document for consistent use of these terms.” </a:t>
            </a:r>
          </a:p>
          <a:p>
            <a:pPr marL="0" lvl="0" indent="0">
              <a:spcBef>
                <a:spcPts val="0"/>
              </a:spcBef>
              <a:buNone/>
            </a:pPr>
            <a:endParaRPr lang="en-US" sz="76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None/>
            </a:pPr>
            <a:r>
              <a:rPr lang="en-US" sz="7600" dirty="0">
                <a:solidFill>
                  <a:srgbClr val="FF0000"/>
                </a:solidFill>
                <a:latin typeface="Times New Roman" panose="02020603050405020304" pitchFamily="18" charset="0"/>
                <a:ea typeface="Times New Roman"/>
                <a:cs typeface="Times New Roman" panose="02020603050405020304" pitchFamily="18" charset="0"/>
              </a:rPr>
              <a:t>Response: We updated groundfish fisheries bycatch data up to 1991 and separated the bycatch into trawl and fixed gear bycatches starting 1996 when fixed gear data were available.  </a:t>
            </a:r>
          </a:p>
          <a:p>
            <a:pPr marL="0" lvl="0" indent="0">
              <a:spcBef>
                <a:spcPts val="0"/>
              </a:spcBef>
              <a:buNone/>
            </a:pPr>
            <a:endParaRPr lang="en-US" sz="7600" dirty="0">
              <a:solidFill>
                <a:srgbClr val="FF0000"/>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7600" dirty="0">
                <a:solidFill>
                  <a:srgbClr val="FF0000"/>
                </a:solidFill>
                <a:latin typeface="Times New Roman" panose="02020603050405020304" pitchFamily="18" charset="0"/>
                <a:ea typeface="Times New Roman"/>
                <a:cs typeface="Times New Roman" panose="02020603050405020304" pitchFamily="18" charset="0"/>
              </a:rPr>
              <a:t>We went through our SAFE report to check for consistent use of gear terms and corrected them as necessary.  </a:t>
            </a:r>
          </a:p>
          <a:p>
            <a:pPr marL="0" indent="0">
              <a:buNone/>
            </a:pPr>
            <a:endParaRPr lang="en-US" sz="8000" dirty="0"/>
          </a:p>
          <a:p>
            <a:pPr marL="0" indent="0">
              <a:buNone/>
            </a:pPr>
            <a:endParaRPr lang="en-US" sz="3600" dirty="0"/>
          </a:p>
          <a:p>
            <a:pPr marL="609600" indent="-609600">
              <a:buFontTx/>
              <a:buAutoNum type="arabicPeriod"/>
            </a:pPr>
            <a:endParaRPr lang="en-US" dirty="0"/>
          </a:p>
          <a:p>
            <a:pPr marL="0" indent="0">
              <a:buNone/>
            </a:pPr>
            <a:r>
              <a:rPr lang="en-US" sz="3500" i="1" dirty="0"/>
              <a:t>	</a:t>
            </a:r>
            <a:endParaRPr lang="en-US" sz="3600" dirty="0">
              <a:solidFill>
                <a:srgbClr val="FF0000"/>
              </a:solidFill>
            </a:endParaRPr>
          </a:p>
        </p:txBody>
      </p:sp>
      <p:sp>
        <p:nvSpPr>
          <p:cNvPr id="3076" name="Line 4"/>
          <p:cNvSpPr>
            <a:spLocks noChangeShapeType="1"/>
          </p:cNvSpPr>
          <p:nvPr/>
        </p:nvSpPr>
        <p:spPr bwMode="auto">
          <a:xfrm>
            <a:off x="-8164"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33806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457200" y="1219200"/>
            <a:ext cx="8229600" cy="3962400"/>
          </a:xfrm>
        </p:spPr>
        <p:txBody>
          <a:bodyPr>
            <a:normAutofit fontScale="25000" lnSpcReduction="20000"/>
          </a:bodyPr>
          <a:lstStyle/>
          <a:p>
            <a:pPr marL="0" indent="0">
              <a:spcBef>
                <a:spcPts val="0"/>
              </a:spcBef>
              <a:buNone/>
            </a:pPr>
            <a:r>
              <a:rPr lang="en-US" sz="8800" dirty="0">
                <a:latin typeface="Times New Roman" panose="02020603050405020304" pitchFamily="18" charset="0"/>
                <a:cs typeface="Times New Roman" panose="02020603050405020304" pitchFamily="18" charset="0"/>
              </a:rPr>
              <a:t>Response to SSC Comments specific to this assessment (from Oct. 2018):</a:t>
            </a:r>
          </a:p>
          <a:p>
            <a:pPr marL="0" indent="0">
              <a:spcBef>
                <a:spcPts val="0"/>
              </a:spcBef>
              <a:buNone/>
            </a:pPr>
            <a:endParaRPr lang="en-US" sz="8800" dirty="0">
              <a:latin typeface="Times New Roman" panose="02020603050405020304" pitchFamily="18" charset="0"/>
              <a:cs typeface="Times New Roman" panose="02020603050405020304" pitchFamily="18" charset="0"/>
            </a:endParaRPr>
          </a:p>
          <a:p>
            <a:pPr marL="0" indent="0">
              <a:spcBef>
                <a:spcPts val="0"/>
              </a:spcBef>
              <a:buNone/>
            </a:pPr>
            <a:r>
              <a:rPr lang="en-US" sz="8800" i="1" dirty="0">
                <a:latin typeface="Times New Roman" panose="02020603050405020304" pitchFamily="18" charset="0"/>
                <a:cs typeface="Times New Roman" panose="02020603050405020304" pitchFamily="18" charset="0"/>
              </a:rPr>
              <a:t>“The SSC also agreed with the Team’s recommendation that the buffer be raised from 10% to 20%. Justification for this raise is (1) the over-prediction of 2018 observed survey biomass, (2) 20% is the buffer recommended for other crab stocks with similar uncertainty.” </a:t>
            </a:r>
          </a:p>
          <a:p>
            <a:pPr marL="0" indent="0">
              <a:spcBef>
                <a:spcPts val="0"/>
              </a:spcBef>
              <a:buNone/>
            </a:pPr>
            <a:endParaRPr lang="en-US" sz="8800" dirty="0">
              <a:latin typeface="Times New Roman" panose="02020603050405020304" pitchFamily="18" charset="0"/>
              <a:cs typeface="Times New Roman" panose="02020603050405020304" pitchFamily="18" charset="0"/>
            </a:endParaRPr>
          </a:p>
          <a:p>
            <a:pPr marL="0" lvl="0" indent="0">
              <a:spcBef>
                <a:spcPts val="0"/>
              </a:spcBef>
              <a:buNone/>
            </a:pPr>
            <a:r>
              <a:rPr lang="en-US" sz="8800" dirty="0">
                <a:solidFill>
                  <a:srgbClr val="FF0000"/>
                </a:solidFill>
                <a:latin typeface="Times New Roman" panose="02020603050405020304" pitchFamily="18" charset="0"/>
                <a:ea typeface="Times New Roman"/>
                <a:cs typeface="Times New Roman" panose="02020603050405020304" pitchFamily="18" charset="0"/>
              </a:rPr>
              <a:t>Response: We will use a 20% buffer from now on.  </a:t>
            </a:r>
          </a:p>
          <a:p>
            <a:pPr marL="0" lvl="0" indent="0">
              <a:spcBef>
                <a:spcPts val="0"/>
              </a:spcBef>
              <a:buNone/>
            </a:pPr>
            <a:endParaRPr lang="en-US" sz="8800" dirty="0">
              <a:solidFill>
                <a:srgbClr val="FF0000"/>
              </a:solidFill>
              <a:latin typeface="Times New Roman" panose="02020603050405020304" pitchFamily="18" charset="0"/>
              <a:ea typeface="Times New Roman"/>
              <a:cs typeface="Times New Roman" panose="02020603050405020304" pitchFamily="18" charset="0"/>
            </a:endParaRPr>
          </a:p>
          <a:p>
            <a:pPr marL="0" lvl="0" indent="0">
              <a:spcBef>
                <a:spcPts val="0"/>
              </a:spcBef>
              <a:buNone/>
            </a:pPr>
            <a:r>
              <a:rPr lang="en-US" sz="8800" i="1" dirty="0">
                <a:solidFill>
                  <a:prstClr val="black"/>
                </a:solidFill>
                <a:latin typeface="Times New Roman" panose="02020603050405020304" pitchFamily="18" charset="0"/>
                <a:cs typeface="Times New Roman" panose="02020603050405020304" pitchFamily="18" charset="0"/>
              </a:rPr>
              <a:t>“The SSC notes that a reduction of structural fauna providing protection for small crabs and increase in mobile predators of small crabs was reported from current ecosystem studies. The SSC encourages the author to investigate whether these ecosystem changes are linked to changes in natural mortality or reproductive success.” </a:t>
            </a:r>
          </a:p>
          <a:p>
            <a:pPr marL="0" lvl="0" indent="0">
              <a:spcBef>
                <a:spcPts val="0"/>
              </a:spcBef>
              <a:buNone/>
            </a:pPr>
            <a:endParaRPr lang="en-US" sz="88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None/>
            </a:pPr>
            <a:r>
              <a:rPr lang="en-US" sz="8800" dirty="0">
                <a:solidFill>
                  <a:srgbClr val="FF0000"/>
                </a:solidFill>
                <a:latin typeface="Times New Roman" panose="02020603050405020304" pitchFamily="18" charset="0"/>
                <a:ea typeface="Times New Roman"/>
                <a:cs typeface="Times New Roman" panose="02020603050405020304" pitchFamily="18" charset="0"/>
              </a:rPr>
              <a:t>Response: This is a good idea. We will look at this issue in the future. </a:t>
            </a:r>
            <a:endParaRPr lang="en-US" sz="8800" dirty="0">
              <a:latin typeface="Times New Roman" panose="02020603050405020304" pitchFamily="18" charset="0"/>
              <a:cs typeface="Times New Roman" panose="02020603050405020304" pitchFamily="18" charset="0"/>
            </a:endParaRPr>
          </a:p>
          <a:p>
            <a:pPr marL="0" indent="0">
              <a:buNone/>
            </a:pPr>
            <a:endParaRPr lang="en-US" sz="9600" dirty="0">
              <a:latin typeface="Times New Roman" panose="02020603050405020304" pitchFamily="18" charset="0"/>
              <a:cs typeface="Times New Roman" panose="02020603050405020304" pitchFamily="18" charset="0"/>
            </a:endParaRPr>
          </a:p>
          <a:p>
            <a:pPr marL="609600" indent="-609600">
              <a:buFontTx/>
              <a:buAutoNum type="arabicPeriod"/>
            </a:pPr>
            <a:endParaRPr lang="en-US" dirty="0"/>
          </a:p>
          <a:p>
            <a:pPr marL="0" indent="0">
              <a:buNone/>
            </a:pPr>
            <a:r>
              <a:rPr lang="en-US" sz="3500" i="1" dirty="0"/>
              <a:t>	</a:t>
            </a:r>
            <a:endParaRPr lang="en-US" sz="3600" dirty="0">
              <a:solidFill>
                <a:srgbClr val="FF0000"/>
              </a:solidFill>
            </a:endParaRPr>
          </a:p>
        </p:txBody>
      </p:sp>
      <p:sp>
        <p:nvSpPr>
          <p:cNvPr id="3076" name="Line 4"/>
          <p:cNvSpPr>
            <a:spLocks noChangeShapeType="1"/>
          </p:cNvSpPr>
          <p:nvPr/>
        </p:nvSpPr>
        <p:spPr bwMode="auto">
          <a:xfrm>
            <a:off x="0" y="11049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17879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b="1" dirty="0">
                <a:solidFill>
                  <a:srgbClr val="FF0000"/>
                </a:solidFill>
              </a:rPr>
              <a:t>Summary of Major Changes in Spring 2019</a:t>
            </a:r>
            <a:r>
              <a:rPr lang="en-US" sz="4000" dirty="0"/>
              <a:t> </a:t>
            </a:r>
          </a:p>
        </p:txBody>
      </p:sp>
      <p:sp>
        <p:nvSpPr>
          <p:cNvPr id="3075" name="Rectangle 3"/>
          <p:cNvSpPr>
            <a:spLocks noGrp="1" noChangeArrowheads="1"/>
          </p:cNvSpPr>
          <p:nvPr>
            <p:ph type="body" idx="1"/>
          </p:nvPr>
        </p:nvSpPr>
        <p:spPr>
          <a:xfrm>
            <a:off x="304800" y="1600200"/>
            <a:ext cx="8686800" cy="4724400"/>
          </a:xfrm>
        </p:spPr>
        <p:txBody>
          <a:bodyPr>
            <a:normAutofit/>
          </a:bodyPr>
          <a:lstStyle/>
          <a:p>
            <a:pPr marL="609600" indent="-609600">
              <a:spcAft>
                <a:spcPts val="600"/>
              </a:spcAft>
              <a:buFontTx/>
              <a:buAutoNum type="arabicPeriod"/>
            </a:pPr>
            <a:r>
              <a:rPr lang="en-US" sz="3000" dirty="0"/>
              <a:t>Changes to the input data:</a:t>
            </a:r>
          </a:p>
          <a:p>
            <a:pPr marL="857250" lvl="1" indent="-457200">
              <a:spcAft>
                <a:spcPts val="600"/>
              </a:spcAft>
              <a:buAutoNum type="alphaLcPeriod"/>
            </a:pPr>
            <a:r>
              <a:rPr lang="en-US" sz="2500" dirty="0"/>
              <a:t>Updated groundfish fisheries bycatch data during 1991-2017.</a:t>
            </a:r>
          </a:p>
        </p:txBody>
      </p:sp>
      <p:sp>
        <p:nvSpPr>
          <p:cNvPr id="3076" name="Line 4"/>
          <p:cNvSpPr>
            <a:spLocks noChangeShapeType="1"/>
          </p:cNvSpPr>
          <p:nvPr/>
        </p:nvSpPr>
        <p:spPr bwMode="auto">
          <a:xfrm>
            <a:off x="0" y="1371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99961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Summary of Major Changes in Spring 2019</a:t>
            </a:r>
            <a:r>
              <a:rPr lang="en-US" sz="4000" dirty="0"/>
              <a:t> </a:t>
            </a:r>
          </a:p>
        </p:txBody>
      </p:sp>
      <p:sp>
        <p:nvSpPr>
          <p:cNvPr id="3075" name="Rectangle 3"/>
          <p:cNvSpPr>
            <a:spLocks noGrp="1" noChangeArrowheads="1"/>
          </p:cNvSpPr>
          <p:nvPr>
            <p:ph type="body" idx="1"/>
          </p:nvPr>
        </p:nvSpPr>
        <p:spPr>
          <a:xfrm>
            <a:off x="304800" y="1143000"/>
            <a:ext cx="8686800" cy="5562600"/>
          </a:xfrm>
        </p:spPr>
        <p:txBody>
          <a:bodyPr>
            <a:normAutofit fontScale="92500" lnSpcReduction="10000"/>
          </a:bodyPr>
          <a:lstStyle/>
          <a:p>
            <a:pPr marL="609600" indent="-609600">
              <a:spcAft>
                <a:spcPts val="600"/>
              </a:spcAft>
              <a:buFont typeface="+mj-lt"/>
              <a:buAutoNum type="arabicPeriod" startAt="2"/>
            </a:pPr>
            <a:r>
              <a:rPr lang="en-US" sz="3500" dirty="0">
                <a:latin typeface="Times New Roman" panose="02020603050405020304" pitchFamily="18" charset="0"/>
                <a:cs typeface="Times New Roman" panose="02020603050405020304" pitchFamily="18" charset="0"/>
              </a:rPr>
              <a:t>Changes to the assessment methodology:</a:t>
            </a:r>
          </a:p>
          <a:p>
            <a:pPr marL="514350" indent="-514350">
              <a:spcAft>
                <a:spcPts val="600"/>
              </a:spcAft>
              <a:buAutoNum type="alphaLcPeriod"/>
            </a:pPr>
            <a:r>
              <a:rPr lang="en-US" sz="3100" dirty="0">
                <a:latin typeface="Times New Roman" panose="02020603050405020304" pitchFamily="18" charset="0"/>
                <a:cs typeface="Times New Roman" panose="02020603050405020304" pitchFamily="18" charset="0"/>
              </a:rPr>
              <a:t>Recruitment break point analysis is updated (see Appendix B). </a:t>
            </a:r>
          </a:p>
          <a:p>
            <a:pPr marL="514350" indent="-514350">
              <a:spcAft>
                <a:spcPts val="600"/>
              </a:spcAft>
              <a:buAutoNum type="alphaLcPeriod"/>
            </a:pPr>
            <a:r>
              <a:rPr lang="en-US" sz="2800" dirty="0">
                <a:latin typeface="Times New Roman" panose="02020603050405020304" pitchFamily="18" charset="0"/>
                <a:cs typeface="Times New Roman" panose="02020603050405020304" pitchFamily="18" charset="0"/>
              </a:rPr>
              <a:t>Three model scenarios: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rk18A.D18</a:t>
            </a:r>
            <a:r>
              <a:rPr lang="en-US" sz="2400" dirty="0">
                <a:latin typeface="Times New Roman" panose="02020603050405020304" pitchFamily="18" charset="0"/>
                <a:cs typeface="Times New Roman" panose="02020603050405020304" pitchFamily="18" charset="0"/>
              </a:rPr>
              <a:t>: the scenario 18.0a in the SAFE report in September 2018, which was adopted for OFL determination.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rk18A.D18a</a:t>
            </a:r>
            <a:r>
              <a:rPr lang="en-US" sz="2400" dirty="0">
                <a:latin typeface="Times New Roman" panose="02020603050405020304" pitchFamily="18" charset="0"/>
                <a:cs typeface="Times New Roman" panose="02020603050405020304" pitchFamily="18" charset="0"/>
              </a:rPr>
              <a:t>: the same as scenario rk18A.D18 except for updating the groundfish fisheries bycatch data during 1991-2017 and separating them into trawl and fixed gear during 1996-2017, the period the data are available.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rk18Aa.D18a</a:t>
            </a:r>
            <a:r>
              <a:rPr lang="en-US" sz="2400" dirty="0">
                <a:latin typeface="Times New Roman" panose="02020603050405020304" pitchFamily="18" charset="0"/>
                <a:cs typeface="Times New Roman" panose="02020603050405020304" pitchFamily="18" charset="0"/>
              </a:rPr>
              <a:t>: this is the </a:t>
            </a:r>
            <a:r>
              <a:rPr lang="en-US" sz="2400" dirty="0" err="1">
                <a:latin typeface="Times New Roman" panose="02020603050405020304" pitchFamily="18" charset="0"/>
                <a:cs typeface="Times New Roman" panose="02020603050405020304" pitchFamily="18" charset="0"/>
              </a:rPr>
              <a:t>gmacs</a:t>
            </a:r>
            <a:r>
              <a:rPr lang="en-US" sz="2400" dirty="0">
                <a:latin typeface="Times New Roman" panose="02020603050405020304" pitchFamily="18" charset="0"/>
                <a:cs typeface="Times New Roman" panose="02020603050405020304" pitchFamily="18" charset="0"/>
              </a:rPr>
              <a:t> scenario with the same input data as scenario rk18A.D18a and using the same approach as much as possible. </a:t>
            </a:r>
            <a:r>
              <a:rPr lang="en-US" sz="2400" dirty="0"/>
              <a:t> </a:t>
            </a: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64820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23553</TotalTime>
  <Words>2349</Words>
  <Application>Microsoft Office PowerPoint</Application>
  <PresentationFormat>On-screen Show (4:3)</PresentationFormat>
  <Paragraphs>153</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Harlow Solid Italic</vt:lpstr>
      <vt:lpstr>Times New Roman</vt:lpstr>
      <vt:lpstr>Office Theme</vt:lpstr>
      <vt:lpstr>Bristol Bay Red King Crab Assessment in Spring 2019</vt:lpstr>
      <vt:lpstr>Acknowledgements</vt:lpstr>
      <vt:lpstr>Outline</vt:lpstr>
      <vt:lpstr>Response to CPT Comments </vt:lpstr>
      <vt:lpstr>Response to CPT Comments </vt:lpstr>
      <vt:lpstr>Response to SSC Comments </vt:lpstr>
      <vt:lpstr>Response to SSC Comments </vt:lpstr>
      <vt:lpstr>Summary of Major Changes in Spring 2019 </vt:lpstr>
      <vt:lpstr>Summary of Major Changes in Spring 2019 </vt:lpstr>
      <vt:lpstr>Some Differences between GMACS &amp; rk18A.D18a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from the Ricker stock-recruit breakpoint analysis </vt:lpstr>
      <vt:lpstr>Results from the B-H stock-recruit breakpoint analysis </vt:lpstr>
      <vt:lpstr>Summary</vt:lpstr>
      <vt:lpstr>Minor Issues to Work on or Be Checked with GMACS Scenario</vt:lpstr>
      <vt:lpstr>Recommendations</vt:lpstr>
      <vt:lpstr>PowerPoint Presentation</vt:lpstr>
    </vt:vector>
  </TitlesOfParts>
  <Company>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REPLY TO CIE’S REVIEWS OF THE BRISTOL BAY RED KING CRAB MODEL</dc:title>
  <dc:creator>Shareef Siddeek</dc:creator>
  <cp:lastModifiedBy>Zheng, Jie (DFG)</cp:lastModifiedBy>
  <cp:revision>762</cp:revision>
  <dcterms:created xsi:type="dcterms:W3CDTF">2011-02-12T20:54:53Z</dcterms:created>
  <dcterms:modified xsi:type="dcterms:W3CDTF">2019-04-24T23:46:36Z</dcterms:modified>
</cp:coreProperties>
</file>