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61" r:id="rId3"/>
    <p:sldId id="257" r:id="rId4"/>
    <p:sldId id="262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95" d="100"/>
          <a:sy n="95" d="100"/>
        </p:scale>
        <p:origin x="84" y="30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2F1E0DAD-323F-4A40-8F9E-6893C91568D2}" type="datetimeFigureOut">
              <a:rPr lang="en-US" smtClean="0"/>
              <a:t>2/18/2020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F5C61FBF-9C8A-49FF-8A4E-59CA33DB59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1768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AD-323F-4A40-8F9E-6893C91568D2}" type="datetimeFigureOut">
              <a:rPr lang="en-US" smtClean="0"/>
              <a:t>2/18/2020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1FBF-9C8A-49FF-8A4E-59CA33DB59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332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AD-323F-4A40-8F9E-6893C91568D2}" type="datetimeFigureOut">
              <a:rPr lang="en-US" smtClean="0"/>
              <a:t>2/18/2020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1FBF-9C8A-49FF-8A4E-59CA33DB59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502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AD-323F-4A40-8F9E-6893C91568D2}" type="datetimeFigureOut">
              <a:rPr lang="en-US" smtClean="0"/>
              <a:t>2/18/2020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1FBF-9C8A-49FF-8A4E-59CA33DB59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765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AD-323F-4A40-8F9E-6893C91568D2}" type="datetimeFigureOut">
              <a:rPr lang="en-US" smtClean="0"/>
              <a:t>2/18/2020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1FBF-9C8A-49FF-8A4E-59CA33DB596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19452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AD-323F-4A40-8F9E-6893C91568D2}" type="datetimeFigureOut">
              <a:rPr lang="en-US" smtClean="0"/>
              <a:t>2/18/2020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1FBF-9C8A-49FF-8A4E-59CA33DB59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006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AD-323F-4A40-8F9E-6893C91568D2}" type="datetimeFigureOut">
              <a:rPr lang="en-US" smtClean="0"/>
              <a:t>2/18/2020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1FBF-9C8A-49FF-8A4E-59CA33DB59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801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AD-323F-4A40-8F9E-6893C91568D2}" type="datetimeFigureOut">
              <a:rPr lang="en-US" smtClean="0"/>
              <a:t>2/18/2020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1FBF-9C8A-49FF-8A4E-59CA33DB59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810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AD-323F-4A40-8F9E-6893C91568D2}" type="datetimeFigureOut">
              <a:rPr lang="en-US" smtClean="0"/>
              <a:t>2/18/2020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1FBF-9C8A-49FF-8A4E-59CA33DB59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929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AD-323F-4A40-8F9E-6893C91568D2}" type="datetimeFigureOut">
              <a:rPr lang="en-US" smtClean="0"/>
              <a:t>2/18/2020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1FBF-9C8A-49FF-8A4E-59CA33DB59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88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AD-323F-4A40-8F9E-6893C91568D2}" type="datetimeFigureOut">
              <a:rPr lang="en-US" smtClean="0"/>
              <a:t>2/18/2020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1FBF-9C8A-49FF-8A4E-59CA33DB59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889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2F1E0DAD-323F-4A40-8F9E-6893C91568D2}" type="datetimeFigureOut">
              <a:rPr lang="en-US" smtClean="0"/>
              <a:t>2/18/2020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F5C61FBF-9C8A-49FF-8A4E-59CA33DB59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674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BEFA529-4D23-4166-A7D6-12816E346876}"/>
              </a:ext>
            </a:extLst>
          </p:cNvPr>
          <p:cNvSpPr/>
          <p:nvPr/>
        </p:nvSpPr>
        <p:spPr>
          <a:xfrm>
            <a:off x="5617030" y="0"/>
            <a:ext cx="352697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534383-7512-4045-935D-ABE8F367A0B6}"/>
              </a:ext>
            </a:extLst>
          </p:cNvPr>
          <p:cNvSpPr/>
          <p:nvPr/>
        </p:nvSpPr>
        <p:spPr>
          <a:xfrm>
            <a:off x="-24063" y="-8021"/>
            <a:ext cx="9144000" cy="15480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5F3929-71D9-41D8-BE6C-BB053F2A1539}"/>
              </a:ext>
            </a:extLst>
          </p:cNvPr>
          <p:cNvSpPr/>
          <p:nvPr/>
        </p:nvSpPr>
        <p:spPr>
          <a:xfrm>
            <a:off x="6256420" y="0"/>
            <a:ext cx="2887579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5DD61FE-6F19-44A9-BB12-3EDC3E9FE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73" y="592356"/>
            <a:ext cx="5312300" cy="66093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Weathervane Scallop Age Updates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80E8DCC-F79B-4226-8D64-B9CBC5D94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530" y="1694921"/>
            <a:ext cx="5027085" cy="4675733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2018 and 2019 aged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Trained 4 age readers in 2019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Performed at least 30% QA/QC reads and investigated 2019 outliers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Working on a direct connection between the Kodiak database and the ADU database</a:t>
            </a:r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E67E175-E55A-4351-9A24-DB8BD2C6E5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508521"/>
              </p:ext>
            </p:extLst>
          </p:nvPr>
        </p:nvGraphicFramePr>
        <p:xfrm>
          <a:off x="1065125" y="2170564"/>
          <a:ext cx="3342057" cy="116203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703385">
                  <a:extLst>
                    <a:ext uri="{9D8B030D-6E8A-4147-A177-3AD203B41FA5}">
                      <a16:colId xmlns:a16="http://schemas.microsoft.com/office/drawing/2014/main" val="2590290797"/>
                    </a:ext>
                  </a:extLst>
                </a:gridCol>
                <a:gridCol w="805493">
                  <a:extLst>
                    <a:ext uri="{9D8B030D-6E8A-4147-A177-3AD203B41FA5}">
                      <a16:colId xmlns:a16="http://schemas.microsoft.com/office/drawing/2014/main" val="2248909190"/>
                    </a:ext>
                  </a:extLst>
                </a:gridCol>
                <a:gridCol w="929722">
                  <a:extLst>
                    <a:ext uri="{9D8B030D-6E8A-4147-A177-3AD203B41FA5}">
                      <a16:colId xmlns:a16="http://schemas.microsoft.com/office/drawing/2014/main" val="1918294321"/>
                    </a:ext>
                  </a:extLst>
                </a:gridCol>
                <a:gridCol w="903457">
                  <a:extLst>
                    <a:ext uri="{9D8B030D-6E8A-4147-A177-3AD203B41FA5}">
                      <a16:colId xmlns:a16="http://schemas.microsoft.com/office/drawing/2014/main" val="4235205430"/>
                    </a:ext>
                  </a:extLst>
                </a:gridCol>
              </a:tblGrid>
              <a:tr h="27049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98879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Yakutat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3347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359592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Kodiak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13472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285772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3171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2112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5283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85857933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C333C474-3465-4AE0-A4A2-A8231B1A0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1373" y="387445"/>
            <a:ext cx="3322608" cy="27739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ADB32C-3BE5-4CEF-9F49-304ABD9B6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678" y="3310530"/>
            <a:ext cx="3298222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38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534383-7512-4045-935D-ABE8F367A0B6}"/>
              </a:ext>
            </a:extLst>
          </p:cNvPr>
          <p:cNvSpPr/>
          <p:nvPr/>
        </p:nvSpPr>
        <p:spPr>
          <a:xfrm>
            <a:off x="-24063" y="-8021"/>
            <a:ext cx="9144000" cy="15480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5F3929-71D9-41D8-BE6C-BB053F2A1539}"/>
              </a:ext>
            </a:extLst>
          </p:cNvPr>
          <p:cNvSpPr/>
          <p:nvPr/>
        </p:nvSpPr>
        <p:spPr>
          <a:xfrm>
            <a:off x="5617030" y="0"/>
            <a:ext cx="352697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5DD61FE-6F19-44A9-BB12-3EDC3E9FE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0" y="592356"/>
            <a:ext cx="3790487" cy="66093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Age Validation: </a:t>
            </a:r>
            <a:r>
              <a:rPr lang="en-US" sz="3200" b="1" baseline="30000" dirty="0">
                <a:solidFill>
                  <a:schemeClr val="bg1"/>
                </a:solidFill>
              </a:rPr>
              <a:t>18</a:t>
            </a:r>
            <a:r>
              <a:rPr lang="en-US" sz="3200" b="1" dirty="0">
                <a:solidFill>
                  <a:schemeClr val="bg1"/>
                </a:solidFill>
              </a:rPr>
              <a:t>O &amp; </a:t>
            </a:r>
            <a:r>
              <a:rPr lang="en-US" sz="3200" b="1" baseline="30000" dirty="0">
                <a:solidFill>
                  <a:schemeClr val="bg1"/>
                </a:solidFill>
              </a:rPr>
              <a:t>13</a:t>
            </a:r>
            <a:r>
              <a:rPr lang="en-US" sz="3200" b="1" dirty="0">
                <a:solidFill>
                  <a:schemeClr val="bg1"/>
                </a:solidFill>
              </a:rPr>
              <a:t>C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80E8DCC-F79B-4226-8D64-B9CBC5D94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0" y="2042087"/>
            <a:ext cx="5056947" cy="422355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Put together historically collected values with images of shell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Verified interpretation with Moss landing researcher </a:t>
            </a:r>
          </a:p>
          <a:p>
            <a:pPr>
              <a:spcAft>
                <a:spcPts val="1200"/>
              </a:spcAft>
            </a:pPr>
            <a:r>
              <a:rPr lang="en-US" sz="2000" b="1" dirty="0"/>
              <a:t> 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 matched the external banding pattern on most specimens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More sampling should be done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Small sample sizes across area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Validate nonannual checks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Address sampling issues (epibionts/ core depth) </a:t>
            </a:r>
          </a:p>
          <a:p>
            <a:pPr lvl="1"/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D162F2-16F3-44C7-8AF3-CEEC40DAF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30" y="-124432"/>
            <a:ext cx="3566469" cy="38712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AC3094-6933-4930-BE6D-4373C7C50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0921" y="3608461"/>
            <a:ext cx="3359187" cy="31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4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534383-7512-4045-935D-ABE8F367A0B6}"/>
              </a:ext>
            </a:extLst>
          </p:cNvPr>
          <p:cNvSpPr/>
          <p:nvPr/>
        </p:nvSpPr>
        <p:spPr>
          <a:xfrm>
            <a:off x="-24063" y="-8021"/>
            <a:ext cx="9144000" cy="15480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5F3929-71D9-41D8-BE6C-BB053F2A1539}"/>
              </a:ext>
            </a:extLst>
          </p:cNvPr>
          <p:cNvSpPr/>
          <p:nvPr/>
        </p:nvSpPr>
        <p:spPr>
          <a:xfrm>
            <a:off x="5617030" y="0"/>
            <a:ext cx="352697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5DD61FE-6F19-44A9-BB12-3EDC3E9FE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0" y="592356"/>
            <a:ext cx="3790487" cy="66093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Age Validation: Growth Study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80E8DCC-F79B-4226-8D64-B9CBC5D94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973" y="1815514"/>
            <a:ext cx="5056947" cy="4223557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Collaboration with NOAA TSMRI and ADF&amp;G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Goals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Timing of annulus formation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Growth rates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Calcein staining methods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Spawn timing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Mariculture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Monthly height measurements and images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Calcein and overall survival is good, but current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mariculture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practices do not supporting growth</a:t>
            </a:r>
          </a:p>
          <a:p>
            <a:pPr lvl="1"/>
            <a:endParaRPr lang="en-US" sz="18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45ED957-4BB9-41A3-B6C1-D12C8FF8F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990" y="43572"/>
            <a:ext cx="3328704" cy="144487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231E429-42AD-4942-A546-EF9CEF655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893" y="1583615"/>
            <a:ext cx="3334801" cy="24995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8A44189-EEC0-4745-AC60-133C2842C4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6893" y="4184228"/>
            <a:ext cx="3334801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67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534383-7512-4045-935D-ABE8F367A0B6}"/>
              </a:ext>
            </a:extLst>
          </p:cNvPr>
          <p:cNvSpPr/>
          <p:nvPr/>
        </p:nvSpPr>
        <p:spPr>
          <a:xfrm>
            <a:off x="-24063" y="-8021"/>
            <a:ext cx="9144000" cy="15480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5F3929-71D9-41D8-BE6C-BB053F2A1539}"/>
              </a:ext>
            </a:extLst>
          </p:cNvPr>
          <p:cNvSpPr/>
          <p:nvPr/>
        </p:nvSpPr>
        <p:spPr>
          <a:xfrm>
            <a:off x="5617030" y="0"/>
            <a:ext cx="352697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5DD61FE-6F19-44A9-BB12-3EDC3E9FE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0" y="387968"/>
            <a:ext cx="4223603" cy="66093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Age Corroboration: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80E8DCC-F79B-4226-8D64-B9CBC5D94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0" y="2042087"/>
            <a:ext cx="5056947" cy="4223557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Cross-dating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Track signature lines</a:t>
            </a: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Abnormally wide or narrow growth bands</a:t>
            </a: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Look for consistency across samples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Can help estimate edge loss, identify checks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Narrow 2015/2016 in 2019 survey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Continue tracking/identifying signatures and record these in the database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Measure increments and relate these to climate data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855F0D-2F2A-434D-B084-64158EC69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420" y="154542"/>
            <a:ext cx="3328704" cy="39993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157F77A-0EA2-4CDA-A861-E1E8C4B6F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420" y="4329302"/>
            <a:ext cx="3328704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648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F064DE5-D859-4CCD-9F50-6B1A4A6CA676}"/>
              </a:ext>
            </a:extLst>
          </p:cNvPr>
          <p:cNvSpPr/>
          <p:nvPr/>
        </p:nvSpPr>
        <p:spPr>
          <a:xfrm>
            <a:off x="8380325" y="0"/>
            <a:ext cx="76367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534383-7512-4045-935D-ABE8F367A0B6}"/>
              </a:ext>
            </a:extLst>
          </p:cNvPr>
          <p:cNvSpPr/>
          <p:nvPr/>
        </p:nvSpPr>
        <p:spPr>
          <a:xfrm>
            <a:off x="-24063" y="-8021"/>
            <a:ext cx="9144000" cy="15480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5DD61FE-6F19-44A9-BB12-3EDC3E9FE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0" y="387968"/>
            <a:ext cx="4223603" cy="66093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Further Work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80E8DCC-F79B-4226-8D64-B9CBC5D94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0" y="2042087"/>
            <a:ext cx="8112315" cy="4223557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Validate size of first annulus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Cohort analysis of small scallops caught across month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Results of isotope analysis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Expand annual validation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Isotope analysis</a:t>
            </a: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Collect CTD data with scallops</a:t>
            </a: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Apply for grant funding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Continue growth and calcein  study with feed and water quality treatments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Continue tracking/identifying signatures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64160957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2973</TotalTime>
  <Words>259</Words>
  <Application>Microsoft Office PowerPoint</Application>
  <PresentationFormat>On-screen Show (4:3)</PresentationFormat>
  <Paragraphs>69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Schoolbook</vt:lpstr>
      <vt:lpstr>Wingdings 2</vt:lpstr>
      <vt:lpstr>View</vt:lpstr>
      <vt:lpstr>Weathervane Scallop Age Updates</vt:lpstr>
      <vt:lpstr>Age Validation: 18O &amp; 13C </vt:lpstr>
      <vt:lpstr>Age Validation: Growth Study</vt:lpstr>
      <vt:lpstr>Age Corroboration: </vt:lpstr>
      <vt:lpstr>Further 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Weathervan Scallop Age Estimation</dc:title>
  <dc:creator>McNeel, Kevin W (DFG)</dc:creator>
  <cp:lastModifiedBy>McNeel, Kevin W (DFG)</cp:lastModifiedBy>
  <cp:revision>37</cp:revision>
  <dcterms:created xsi:type="dcterms:W3CDTF">2019-02-14T01:05:53Z</dcterms:created>
  <dcterms:modified xsi:type="dcterms:W3CDTF">2020-02-18T16:26:37Z</dcterms:modified>
</cp:coreProperties>
</file>