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90" r:id="rId4"/>
    <p:sldId id="258" r:id="rId5"/>
    <p:sldId id="259" r:id="rId6"/>
    <p:sldId id="273" r:id="rId7"/>
    <p:sldId id="274" r:id="rId8"/>
    <p:sldId id="275" r:id="rId9"/>
    <p:sldId id="276" r:id="rId10"/>
    <p:sldId id="260" r:id="rId11"/>
    <p:sldId id="272" r:id="rId12"/>
    <p:sldId id="262" r:id="rId13"/>
    <p:sldId id="263" r:id="rId14"/>
    <p:sldId id="264" r:id="rId15"/>
    <p:sldId id="265" r:id="rId16"/>
    <p:sldId id="266" r:id="rId17"/>
    <p:sldId id="269" r:id="rId18"/>
    <p:sldId id="270" r:id="rId19"/>
    <p:sldId id="271" r:id="rId20"/>
    <p:sldId id="277" r:id="rId21"/>
    <p:sldId id="289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8" r:id="rId31"/>
    <p:sldId id="287" r:id="rId32"/>
    <p:sldId id="29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dy" initials="C" lastIdx="1" clrIdx="0">
    <p:extLst>
      <p:ext uri="{19B8F6BF-5375-455C-9EA6-DF929625EA0E}">
        <p15:presenceInfo xmlns:p15="http://schemas.microsoft.com/office/powerpoint/2012/main" userId="Cod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3E178-9AC3-4147-BBCD-50C96FEF0FAE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11212-6683-4164-9FCC-6E3A2551F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805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E676-3260-4B5C-9EB9-ADD6B8E1DCB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78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Overlay</a:t>
            </a:r>
            <a:r>
              <a:rPr lang="en-US" baseline="0" dirty="0" smtClean="0"/>
              <a:t> probability of molting on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E676-3260-4B5C-9EB9-ADD6B8E1DCB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36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6E676-3260-4B5C-9EB9-ADD6B8E1DCB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50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CHANGE THIS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D1A20-6728-4CA7-803E-69846BC644F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82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F144B-CEFD-447B-88D4-2E6FEC0E2A43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AC3B-FA22-4625-9E51-FE1AEA0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53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F144B-CEFD-447B-88D4-2E6FEC0E2A43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AC3B-FA22-4625-9E51-FE1AEA0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2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F144B-CEFD-447B-88D4-2E6FEC0E2A43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AC3B-FA22-4625-9E51-FE1AEA0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3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F144B-CEFD-447B-88D4-2E6FEC0E2A43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AC3B-FA22-4625-9E51-FE1AEA0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99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F144B-CEFD-447B-88D4-2E6FEC0E2A43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AC3B-FA22-4625-9E51-FE1AEA0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8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F144B-CEFD-447B-88D4-2E6FEC0E2A43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AC3B-FA22-4625-9E51-FE1AEA0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16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F144B-CEFD-447B-88D4-2E6FEC0E2A43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AC3B-FA22-4625-9E51-FE1AEA0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247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F144B-CEFD-447B-88D4-2E6FEC0E2A43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AC3B-FA22-4625-9E51-FE1AEA0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83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F144B-CEFD-447B-88D4-2E6FEC0E2A43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AC3B-FA22-4625-9E51-FE1AEA0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216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F144B-CEFD-447B-88D4-2E6FEC0E2A43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AC3B-FA22-4625-9E51-FE1AEA0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31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F144B-CEFD-447B-88D4-2E6FEC0E2A43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1AC3B-FA22-4625-9E51-FE1AEA0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185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F144B-CEFD-447B-88D4-2E6FEC0E2A43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1AC3B-FA22-4625-9E51-FE1AEA068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4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Pribilof Island red king crab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Cody </a:t>
            </a:r>
            <a:r>
              <a:rPr lang="en-US" dirty="0" err="1" smtClean="0"/>
              <a:t>Szuwalski</a:t>
            </a:r>
            <a:endParaRPr lang="en-US" dirty="0" smtClean="0"/>
          </a:p>
          <a:p>
            <a:r>
              <a:rPr lang="en-US" dirty="0" smtClean="0"/>
              <a:t>Crab Plan Team meeting</a:t>
            </a:r>
          </a:p>
          <a:p>
            <a:r>
              <a:rPr lang="en-US" dirty="0" smtClean="0"/>
              <a:t>April 30,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720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Integrated assessment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325563"/>
            <a:ext cx="9601200" cy="5151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Similar in structure to the snow crab assessment</a:t>
            </a:r>
          </a:p>
          <a:p>
            <a:r>
              <a:rPr lang="en-US" dirty="0" smtClean="0"/>
              <a:t>5mm length bins (37.5-207.5)</a:t>
            </a:r>
          </a:p>
          <a:p>
            <a:r>
              <a:rPr lang="en-US" dirty="0" smtClean="0"/>
              <a:t>Males only</a:t>
            </a:r>
          </a:p>
          <a:p>
            <a:r>
              <a:rPr lang="en-US" dirty="0" smtClean="0"/>
              <a:t>Survey catchability at 1</a:t>
            </a:r>
          </a:p>
          <a:p>
            <a:r>
              <a:rPr lang="en-US" dirty="0" smtClean="0"/>
              <a:t>M at 0.18</a:t>
            </a:r>
          </a:p>
          <a:p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5099" y="2965439"/>
            <a:ext cx="4213081" cy="324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5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450542"/>
              </p:ext>
            </p:extLst>
          </p:nvPr>
        </p:nvGraphicFramePr>
        <p:xfrm>
          <a:off x="1676400" y="609600"/>
          <a:ext cx="8763000" cy="31242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23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9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4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Source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Years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Survey index of abundance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1975-2018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Survey length frequencies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1975-2018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Catch in directed fishery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1993-1998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Bycatch</a:t>
                      </a:r>
                      <a:r>
                        <a:rPr lang="en-US" sz="2400" dirty="0">
                          <a:effectLst/>
                        </a:rPr>
                        <a:t> in </a:t>
                      </a:r>
                      <a:r>
                        <a:rPr lang="en-US" sz="2400" dirty="0" err="1" smtClean="0">
                          <a:effectLst/>
                        </a:rPr>
                        <a:t>groundfish</a:t>
                      </a:r>
                      <a:r>
                        <a:rPr lang="en-US" sz="2400" dirty="0" smtClean="0">
                          <a:effectLst/>
                        </a:rPr>
                        <a:t> trawl </a:t>
                      </a:r>
                      <a:r>
                        <a:rPr lang="en-US" sz="2400" dirty="0">
                          <a:effectLst/>
                        </a:rPr>
                        <a:t>fishery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1991-2017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752600" y="152401"/>
            <a:ext cx="373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/>
              <a:t>Included in assessment: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792851"/>
              </p:ext>
            </p:extLst>
          </p:nvPr>
        </p:nvGraphicFramePr>
        <p:xfrm>
          <a:off x="1752600" y="4648200"/>
          <a:ext cx="8534400" cy="160019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84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23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Source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Years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3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</a:rPr>
                        <a:t>Bycatch</a:t>
                      </a:r>
                      <a:r>
                        <a:rPr lang="en-US" sz="2400" dirty="0" smtClean="0">
                          <a:effectLst/>
                        </a:rPr>
                        <a:t> in crab pot fisheries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1998-2017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5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</a:rPr>
                        <a:t>Bycatch</a:t>
                      </a:r>
                      <a:r>
                        <a:rPr lang="en-US" sz="2400" dirty="0" smtClean="0">
                          <a:effectLst/>
                        </a:rPr>
                        <a:t> in fixed gear </a:t>
                      </a:r>
                      <a:r>
                        <a:rPr lang="en-US" sz="2400" dirty="0" err="1" smtClean="0">
                          <a:effectLst/>
                        </a:rPr>
                        <a:t>groundfish</a:t>
                      </a:r>
                      <a:r>
                        <a:rPr lang="en-US" sz="2400" dirty="0" smtClean="0">
                          <a:effectLst/>
                        </a:rPr>
                        <a:t> fishery 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1991-2017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676400" y="4126469"/>
            <a:ext cx="576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/>
              <a:t>Excluded from assessment:</a:t>
            </a:r>
          </a:p>
        </p:txBody>
      </p:sp>
    </p:spTree>
    <p:extLst>
      <p:ext uri="{BB962C8B-B14F-4D97-AF65-F5344CB8AC3E}">
        <p14:creationId xmlns:p14="http://schemas.microsoft.com/office/powerpoint/2010/main" val="377958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059" y="697857"/>
            <a:ext cx="8273881" cy="530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46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43399" y="381000"/>
            <a:ext cx="3429001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Survey</a:t>
            </a:r>
          </a:p>
        </p:txBody>
      </p:sp>
      <p:sp>
        <p:nvSpPr>
          <p:cNvPr id="5" name="Rectangle 4"/>
          <p:cNvSpPr/>
          <p:nvPr/>
        </p:nvSpPr>
        <p:spPr>
          <a:xfrm>
            <a:off x="4343400" y="1600200"/>
            <a:ext cx="3352801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Directed fishery</a:t>
            </a:r>
          </a:p>
        </p:txBody>
      </p:sp>
      <p:sp>
        <p:nvSpPr>
          <p:cNvPr id="6" name="Down Arrow 5"/>
          <p:cNvSpPr/>
          <p:nvPr/>
        </p:nvSpPr>
        <p:spPr>
          <a:xfrm>
            <a:off x="5105400" y="1219200"/>
            <a:ext cx="1981200" cy="3810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3/12 M</a:t>
            </a:r>
          </a:p>
        </p:txBody>
      </p:sp>
      <p:sp>
        <p:nvSpPr>
          <p:cNvPr id="7" name="Rectangle 6"/>
          <p:cNvSpPr/>
          <p:nvPr/>
        </p:nvSpPr>
        <p:spPr>
          <a:xfrm>
            <a:off x="4343400" y="2286000"/>
            <a:ext cx="33528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Trawl </a:t>
            </a:r>
            <a:r>
              <a:rPr lang="en-US" sz="3200" dirty="0" err="1"/>
              <a:t>bycatch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4495800" y="3429000"/>
            <a:ext cx="3048000" cy="609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Molting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4495800" y="4114800"/>
            <a:ext cx="3048000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Growth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95800" y="5334000"/>
            <a:ext cx="3048000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Recruitment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95800" y="5943600"/>
            <a:ext cx="3048000" cy="762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4/12 M</a:t>
            </a:r>
          </a:p>
        </p:txBody>
      </p:sp>
      <p:cxnSp>
        <p:nvCxnSpPr>
          <p:cNvPr id="16" name="Curved Connector 15"/>
          <p:cNvCxnSpPr>
            <a:stCxn id="14" idx="1"/>
            <a:endCxn id="4" idx="1"/>
          </p:cNvCxnSpPr>
          <p:nvPr/>
        </p:nvCxnSpPr>
        <p:spPr>
          <a:xfrm rot="10800000">
            <a:off x="4343398" y="762000"/>
            <a:ext cx="152402" cy="5562600"/>
          </a:xfrm>
          <a:prstGeom prst="curvedConnector3">
            <a:avLst>
              <a:gd name="adj1" fmla="val 1304529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495800" y="4724400"/>
            <a:ext cx="3048000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Mating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5105400" y="2971800"/>
            <a:ext cx="1981200" cy="3810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5/12 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001000" y="0"/>
            <a:ext cx="26670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/>
              <a:t>Fixed</a:t>
            </a:r>
          </a:p>
          <a:p>
            <a:endParaRPr lang="en-US" sz="800" u="sng" dirty="0"/>
          </a:p>
          <a:p>
            <a:r>
              <a:rPr lang="en-US" sz="2400" dirty="0"/>
              <a:t>q = 1</a:t>
            </a:r>
          </a:p>
          <a:p>
            <a:endParaRPr lang="en-US" dirty="0"/>
          </a:p>
          <a:p>
            <a:r>
              <a:rPr lang="en-US" sz="2400" dirty="0"/>
              <a:t>M = 0.18</a:t>
            </a:r>
          </a:p>
          <a:p>
            <a:endParaRPr lang="en-US" sz="1200" dirty="0"/>
          </a:p>
          <a:p>
            <a:r>
              <a:rPr lang="en-US" sz="2400" dirty="0"/>
              <a:t>Fishery selectivity = 138mm</a:t>
            </a:r>
          </a:p>
        </p:txBody>
      </p:sp>
    </p:spTree>
    <p:extLst>
      <p:ext uri="{BB962C8B-B14F-4D97-AF65-F5344CB8AC3E}">
        <p14:creationId xmlns:p14="http://schemas.microsoft.com/office/powerpoint/2010/main" val="145915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665884"/>
            <a:ext cx="7093502" cy="573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676402" y="304800"/>
            <a:ext cx="1531183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Survey</a:t>
            </a:r>
          </a:p>
        </p:txBody>
      </p:sp>
      <p:sp>
        <p:nvSpPr>
          <p:cNvPr id="6" name="Rectangle 5"/>
          <p:cNvSpPr/>
          <p:nvPr/>
        </p:nvSpPr>
        <p:spPr>
          <a:xfrm>
            <a:off x="1676402" y="1676400"/>
            <a:ext cx="1531182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Directed fishery</a:t>
            </a:r>
          </a:p>
        </p:txBody>
      </p:sp>
      <p:sp>
        <p:nvSpPr>
          <p:cNvPr id="7" name="Down Arrow 6"/>
          <p:cNvSpPr/>
          <p:nvPr/>
        </p:nvSpPr>
        <p:spPr>
          <a:xfrm>
            <a:off x="1828800" y="1143000"/>
            <a:ext cx="1122868" cy="4572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3/12 M</a:t>
            </a:r>
          </a:p>
        </p:txBody>
      </p:sp>
      <p:sp>
        <p:nvSpPr>
          <p:cNvPr id="8" name="Rectangle 7"/>
          <p:cNvSpPr/>
          <p:nvPr/>
        </p:nvSpPr>
        <p:spPr>
          <a:xfrm>
            <a:off x="1676402" y="2514600"/>
            <a:ext cx="1531182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Trawl </a:t>
            </a:r>
            <a:r>
              <a:rPr lang="en-US" dirty="0" err="1"/>
              <a:t>bycatch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763148" y="3505200"/>
            <a:ext cx="1361052" cy="609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Molting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63148" y="4191000"/>
            <a:ext cx="1361052" cy="609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Growth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63148" y="48768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Mating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63148" y="60960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4/12 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86200" y="189637"/>
            <a:ext cx="65601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Directed fishery selectivity</a:t>
            </a:r>
          </a:p>
          <a:p>
            <a:pPr algn="ctr"/>
            <a:r>
              <a:rPr lang="en-US" sz="2000" dirty="0"/>
              <a:t>(assumed)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47800" y="265838"/>
            <a:ext cx="1828800" cy="1410563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752600" y="54864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Recruitment</a:t>
            </a:r>
          </a:p>
        </p:txBody>
      </p:sp>
      <p:sp>
        <p:nvSpPr>
          <p:cNvPr id="17" name="Down Arrow 16"/>
          <p:cNvSpPr/>
          <p:nvPr/>
        </p:nvSpPr>
        <p:spPr>
          <a:xfrm>
            <a:off x="1882240" y="3018335"/>
            <a:ext cx="1122868" cy="4572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5/12 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447800" y="2500746"/>
            <a:ext cx="1828800" cy="4281055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66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468" y="203862"/>
            <a:ext cx="7536616" cy="6486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29000" y="152401"/>
            <a:ext cx="7239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Non-pelagic trawl </a:t>
            </a:r>
            <a:r>
              <a:rPr lang="en-US" sz="3600" dirty="0" smtClean="0"/>
              <a:t>selectivity</a:t>
            </a:r>
          </a:p>
          <a:p>
            <a:pPr algn="ctr"/>
            <a:r>
              <a:rPr lang="en-US" sz="1600" dirty="0" smtClean="0"/>
              <a:t>(fixed to BBRKC estimates)</a:t>
            </a:r>
            <a:endParaRPr lang="en-US" sz="1400" dirty="0"/>
          </a:p>
        </p:txBody>
      </p:sp>
      <p:sp>
        <p:nvSpPr>
          <p:cNvPr id="37" name="Rectangle 36"/>
          <p:cNvSpPr/>
          <p:nvPr/>
        </p:nvSpPr>
        <p:spPr>
          <a:xfrm>
            <a:off x="1676402" y="304800"/>
            <a:ext cx="1531183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Survey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676402" y="1676400"/>
            <a:ext cx="1531182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Directed fishery</a:t>
            </a:r>
          </a:p>
        </p:txBody>
      </p:sp>
      <p:sp>
        <p:nvSpPr>
          <p:cNvPr id="39" name="Down Arrow 38"/>
          <p:cNvSpPr/>
          <p:nvPr/>
        </p:nvSpPr>
        <p:spPr>
          <a:xfrm>
            <a:off x="1828800" y="1143000"/>
            <a:ext cx="1122868" cy="4572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3/12 M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676402" y="2514600"/>
            <a:ext cx="1531182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Trawl </a:t>
            </a:r>
            <a:r>
              <a:rPr lang="en-US" dirty="0" err="1"/>
              <a:t>bycatch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1763148" y="3505200"/>
            <a:ext cx="1361052" cy="609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Molting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763148" y="4191000"/>
            <a:ext cx="1361052" cy="609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Growth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763148" y="48768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Mating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763148" y="60960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4/12 M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752600" y="54864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Recruitment</a:t>
            </a:r>
          </a:p>
        </p:txBody>
      </p:sp>
      <p:sp>
        <p:nvSpPr>
          <p:cNvPr id="46" name="Down Arrow 45"/>
          <p:cNvSpPr/>
          <p:nvPr/>
        </p:nvSpPr>
        <p:spPr>
          <a:xfrm>
            <a:off x="1882240" y="3018335"/>
            <a:ext cx="1122868" cy="4572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5/12 M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524000" y="228601"/>
            <a:ext cx="1828800" cy="2248763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371600" y="2971800"/>
            <a:ext cx="1828800" cy="3810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9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582" y="892689"/>
            <a:ext cx="7166788" cy="532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/>
              <a:t>Molting probability (males)</a:t>
            </a:r>
            <a:br>
              <a:rPr lang="en-US" sz="4000" dirty="0"/>
            </a:br>
            <a:r>
              <a:rPr lang="en-US" sz="1600" dirty="0"/>
              <a:t>[fixed]</a:t>
            </a:r>
          </a:p>
        </p:txBody>
      </p:sp>
      <p:sp>
        <p:nvSpPr>
          <p:cNvPr id="3" name="Rectangle 2"/>
          <p:cNvSpPr/>
          <p:nvPr/>
        </p:nvSpPr>
        <p:spPr>
          <a:xfrm>
            <a:off x="3373582" y="6320136"/>
            <a:ext cx="72874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Powell, G.C. 1967. Growth of king crabs in the vicinity of Kodiak Island, Alaska. Informational Leaflet 92, Alaska Department of Fish and Game, 58 p.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62002" y="304800"/>
            <a:ext cx="1531183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Survey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62002" y="1676400"/>
            <a:ext cx="1531182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Directed fishery</a:t>
            </a:r>
          </a:p>
        </p:txBody>
      </p:sp>
      <p:sp>
        <p:nvSpPr>
          <p:cNvPr id="37" name="Down Arrow 36"/>
          <p:cNvSpPr/>
          <p:nvPr/>
        </p:nvSpPr>
        <p:spPr>
          <a:xfrm>
            <a:off x="914400" y="1143000"/>
            <a:ext cx="1122868" cy="4572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3/12 M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62002" y="2514600"/>
            <a:ext cx="1531182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Trawl </a:t>
            </a:r>
            <a:r>
              <a:rPr lang="en-US" dirty="0" err="1"/>
              <a:t>bycatch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848748" y="3505200"/>
            <a:ext cx="1361052" cy="609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Molting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48748" y="4191000"/>
            <a:ext cx="1361052" cy="609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Growth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48748" y="48768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Mating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48748" y="60960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4/12 M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38200" y="54864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Recruitment</a:t>
            </a:r>
          </a:p>
        </p:txBody>
      </p:sp>
      <p:sp>
        <p:nvSpPr>
          <p:cNvPr id="44" name="Down Arrow 43"/>
          <p:cNvSpPr/>
          <p:nvPr/>
        </p:nvSpPr>
        <p:spPr>
          <a:xfrm>
            <a:off x="967840" y="3018335"/>
            <a:ext cx="1122868" cy="4572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5/12 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9600" y="-152400"/>
            <a:ext cx="1828800" cy="3627935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9600" y="4114800"/>
            <a:ext cx="1828800" cy="2667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17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14093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reference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8956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Male growth</a:t>
            </a:r>
            <a:br>
              <a:rPr lang="en-US" sz="4000" dirty="0"/>
            </a:br>
            <a:r>
              <a:rPr lang="en-US" sz="1400" dirty="0"/>
              <a:t>(estimated)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676402" y="304800"/>
            <a:ext cx="1531183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Survey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676402" y="1676400"/>
            <a:ext cx="1531182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Directed fishery</a:t>
            </a:r>
          </a:p>
        </p:txBody>
      </p:sp>
      <p:sp>
        <p:nvSpPr>
          <p:cNvPr id="40" name="Down Arrow 39"/>
          <p:cNvSpPr/>
          <p:nvPr/>
        </p:nvSpPr>
        <p:spPr>
          <a:xfrm>
            <a:off x="1828800" y="1143000"/>
            <a:ext cx="1122868" cy="4572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3/12 M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676402" y="2514600"/>
            <a:ext cx="1531182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Trawl </a:t>
            </a:r>
            <a:r>
              <a:rPr lang="en-US" dirty="0" err="1"/>
              <a:t>bycatch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1763148" y="3505200"/>
            <a:ext cx="1361052" cy="609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Molting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763148" y="4191000"/>
            <a:ext cx="1361052" cy="609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Growth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763148" y="48768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Mating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763148" y="60960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4/12 M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752600" y="54864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Recruitment</a:t>
            </a:r>
          </a:p>
        </p:txBody>
      </p:sp>
      <p:sp>
        <p:nvSpPr>
          <p:cNvPr id="47" name="Down Arrow 46"/>
          <p:cNvSpPr/>
          <p:nvPr/>
        </p:nvSpPr>
        <p:spPr>
          <a:xfrm>
            <a:off x="1882240" y="3018335"/>
            <a:ext cx="1122868" cy="4572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5/12 M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524000" y="152400"/>
            <a:ext cx="1828800" cy="40386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1524000" y="4800600"/>
            <a:ext cx="1828800" cy="1905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026" y="1219200"/>
            <a:ext cx="7518401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0"/>
          <a:stretch/>
        </p:blipFill>
        <p:spPr bwMode="auto">
          <a:xfrm>
            <a:off x="3778469" y="74576"/>
            <a:ext cx="6598920" cy="693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52600" y="6414093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reference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895600" y="-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Maturity</a:t>
            </a:r>
            <a:br>
              <a:rPr lang="en-US" sz="4000" dirty="0"/>
            </a:br>
            <a:r>
              <a:rPr lang="en-US" sz="1400" dirty="0"/>
              <a:t>(fixed)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676402" y="304800"/>
            <a:ext cx="1531183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Survey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676402" y="1676400"/>
            <a:ext cx="1531182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Directed fishery</a:t>
            </a:r>
          </a:p>
        </p:txBody>
      </p:sp>
      <p:sp>
        <p:nvSpPr>
          <p:cNvPr id="40" name="Down Arrow 39"/>
          <p:cNvSpPr/>
          <p:nvPr/>
        </p:nvSpPr>
        <p:spPr>
          <a:xfrm>
            <a:off x="1828800" y="1143000"/>
            <a:ext cx="1122868" cy="4572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3/12 M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676402" y="2514600"/>
            <a:ext cx="1531182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Trawl </a:t>
            </a:r>
            <a:r>
              <a:rPr lang="en-US" dirty="0" err="1"/>
              <a:t>bycatch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1763148" y="3505200"/>
            <a:ext cx="1361052" cy="609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Molting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763148" y="4191000"/>
            <a:ext cx="1361052" cy="609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Growth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763148" y="48768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Mating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763148" y="60960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4/12 M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752600" y="54864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Recruitment</a:t>
            </a:r>
          </a:p>
        </p:txBody>
      </p:sp>
      <p:sp>
        <p:nvSpPr>
          <p:cNvPr id="47" name="Down Arrow 46"/>
          <p:cNvSpPr/>
          <p:nvPr/>
        </p:nvSpPr>
        <p:spPr>
          <a:xfrm>
            <a:off x="1882240" y="3018335"/>
            <a:ext cx="1122868" cy="4572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5/12 M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524000" y="228600"/>
            <a:ext cx="1828800" cy="46482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1524000" y="5410200"/>
            <a:ext cx="1828800" cy="12954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3"/>
          <a:stretch>
            <a:fillRect/>
          </a:stretch>
        </p:blipFill>
        <p:spPr>
          <a:xfrm>
            <a:off x="3462338" y="800100"/>
            <a:ext cx="5267325" cy="525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/>
              <a:t>Fraction recruiting</a:t>
            </a:r>
            <a:br>
              <a:rPr lang="en-US" sz="4000" dirty="0"/>
            </a:br>
            <a:r>
              <a:rPr lang="en-US" sz="1600" dirty="0"/>
              <a:t>(estimated)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01042" y="304800"/>
            <a:ext cx="1531183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Survey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01042" y="1676400"/>
            <a:ext cx="1531182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Directed fishery</a:t>
            </a:r>
          </a:p>
        </p:txBody>
      </p:sp>
      <p:sp>
        <p:nvSpPr>
          <p:cNvPr id="36" name="Down Arrow 35"/>
          <p:cNvSpPr/>
          <p:nvPr/>
        </p:nvSpPr>
        <p:spPr>
          <a:xfrm>
            <a:off x="853440" y="1143000"/>
            <a:ext cx="1122868" cy="4572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3/12 M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01042" y="2514600"/>
            <a:ext cx="1531182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Trawl </a:t>
            </a:r>
            <a:r>
              <a:rPr lang="en-US" dirty="0" err="1"/>
              <a:t>bycatch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787788" y="3505200"/>
            <a:ext cx="1361052" cy="609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Molting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87788" y="4191000"/>
            <a:ext cx="1361052" cy="6096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Growth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87788" y="48768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Mating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87788" y="60960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4/12 M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77240" y="5486400"/>
            <a:ext cx="1361052" cy="533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Recruitment</a:t>
            </a:r>
          </a:p>
        </p:txBody>
      </p:sp>
      <p:sp>
        <p:nvSpPr>
          <p:cNvPr id="43" name="Down Arrow 42"/>
          <p:cNvSpPr/>
          <p:nvPr/>
        </p:nvSpPr>
        <p:spPr>
          <a:xfrm>
            <a:off x="906880" y="3018335"/>
            <a:ext cx="1122868" cy="457200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5/12 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48640" y="228600"/>
            <a:ext cx="1828800" cy="52578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548640" y="6019800"/>
            <a:ext cx="1828800" cy="8382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Biennial cycle</a:t>
            </a:r>
          </a:p>
          <a:p>
            <a:r>
              <a:rPr lang="en-US" dirty="0" smtClean="0"/>
              <a:t>No directed fishery since 1998</a:t>
            </a:r>
          </a:p>
          <a:p>
            <a:r>
              <a:rPr lang="en-US" dirty="0" smtClean="0"/>
              <a:t>Low mature male biomass in 2018</a:t>
            </a:r>
          </a:p>
          <a:p>
            <a:r>
              <a:rPr lang="en-US" dirty="0" smtClean="0"/>
              <a:t>Potentially a new year class in 2018</a:t>
            </a:r>
          </a:p>
          <a:p>
            <a:r>
              <a:rPr lang="en-US" dirty="0" smtClean="0"/>
              <a:t>Running average, random effects model, integrated model</a:t>
            </a:r>
          </a:p>
        </p:txBody>
      </p:sp>
    </p:spTree>
    <p:extLst>
      <p:ext uri="{BB962C8B-B14F-4D97-AF65-F5344CB8AC3E}">
        <p14:creationId xmlns:p14="http://schemas.microsoft.com/office/powerpoint/2010/main" val="2378338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266" y="34100"/>
            <a:ext cx="9098534" cy="68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10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540" y="-204946"/>
            <a:ext cx="7360920" cy="7360920"/>
          </a:xfrm>
        </p:spPr>
      </p:pic>
    </p:spTree>
    <p:extLst>
      <p:ext uri="{BB962C8B-B14F-4D97-AF65-F5344CB8AC3E}">
        <p14:creationId xmlns:p14="http://schemas.microsoft.com/office/powerpoint/2010/main" val="2526967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040" y="19051"/>
            <a:ext cx="5654293" cy="706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3053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091" y="0"/>
            <a:ext cx="582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168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920" y="-13447"/>
            <a:ext cx="6035309" cy="710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744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346" y="0"/>
            <a:ext cx="11777472" cy="736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566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2138" y="-22415"/>
            <a:ext cx="6094448" cy="68562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14" y="0"/>
            <a:ext cx="5003938" cy="688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224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3840" y="0"/>
            <a:ext cx="12679680" cy="745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636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 big cohorts (length composition)</a:t>
            </a:r>
          </a:p>
          <a:p>
            <a:r>
              <a:rPr lang="en-US" dirty="0" smtClean="0"/>
              <a:t>Constant, relatively low natural mortality</a:t>
            </a:r>
          </a:p>
          <a:p>
            <a:r>
              <a:rPr lang="en-US" dirty="0" smtClean="0"/>
              <a:t>Nothing to do with the early period (1970s-1980s) </a:t>
            </a:r>
          </a:p>
          <a:p>
            <a:r>
              <a:rPr lang="en-US" dirty="0" smtClean="0"/>
              <a:t>Must make the cohorts ‘fit together’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aren’t the survey data fit well?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09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486" y="-304800"/>
            <a:ext cx="12270486" cy="766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375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540" y="-204946"/>
            <a:ext cx="7360920" cy="7360920"/>
          </a:xfrm>
        </p:spPr>
      </p:pic>
    </p:spTree>
    <p:extLst>
      <p:ext uri="{BB962C8B-B14F-4D97-AF65-F5344CB8AC3E}">
        <p14:creationId xmlns:p14="http://schemas.microsoft.com/office/powerpoint/2010/main" val="1168770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39" y="1342919"/>
            <a:ext cx="11268722" cy="417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37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" y="319405"/>
            <a:ext cx="5425440" cy="1325563"/>
          </a:xfrm>
        </p:spPr>
        <p:txBody>
          <a:bodyPr/>
          <a:lstStyle/>
          <a:p>
            <a:r>
              <a:rPr lang="en-US" dirty="0" smtClean="0"/>
              <a:t> Integrated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840" y="1825625"/>
            <a:ext cx="414528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Signal in length composition data is stronger than survey numbers</a:t>
            </a:r>
          </a:p>
          <a:p>
            <a:r>
              <a:rPr lang="en-US" dirty="0" smtClean="0"/>
              <a:t>Data </a:t>
            </a:r>
            <a:r>
              <a:rPr lang="en-US" dirty="0" err="1" smtClean="0"/>
              <a:t>overdispersed</a:t>
            </a:r>
            <a:r>
              <a:rPr lang="en-US" dirty="0" smtClean="0"/>
              <a:t>, CVs are </a:t>
            </a:r>
            <a:r>
              <a:rPr lang="en-US" dirty="0" err="1" smtClean="0"/>
              <a:t>poisson</a:t>
            </a:r>
            <a:r>
              <a:rPr lang="en-US" dirty="0" smtClean="0"/>
              <a:t> derived, should be larger than this</a:t>
            </a:r>
          </a:p>
          <a:p>
            <a:r>
              <a:rPr lang="en-US" dirty="0" smtClean="0"/>
              <a:t>Length comp gives the ‘dynamics’, survey gives the scale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583680" y="319405"/>
            <a:ext cx="54254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Random effects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812280" y="1825625"/>
            <a:ext cx="41452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Simple, few assumptions</a:t>
            </a:r>
          </a:p>
          <a:p>
            <a:r>
              <a:rPr lang="en-US" dirty="0" smtClean="0"/>
              <a:t>Fits the survey biomass data better</a:t>
            </a:r>
          </a:p>
        </p:txBody>
      </p:sp>
    </p:spTree>
    <p:extLst>
      <p:ext uri="{BB962C8B-B14F-4D97-AF65-F5344CB8AC3E}">
        <p14:creationId xmlns:p14="http://schemas.microsoft.com/office/powerpoint/2010/main" val="2150518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Tier 3 vs. Tier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BMSY for Tier 4 are more of an ‘unfished’ biomass for PIRKC</a:t>
            </a:r>
          </a:p>
          <a:p>
            <a:r>
              <a:rPr lang="en-US" dirty="0" smtClean="0"/>
              <a:t>Assuming FMSY = M ignores information about selectivity (which protects some of the mature population)</a:t>
            </a:r>
          </a:p>
          <a:p>
            <a:r>
              <a:rPr lang="en-US" dirty="0" smtClean="0"/>
              <a:t>Tier 3 rules require that assumptions are made about </a:t>
            </a:r>
            <a:r>
              <a:rPr lang="en-US" smtClean="0"/>
              <a:t>population processes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753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98" y="122697"/>
            <a:ext cx="11654309" cy="72839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62169"/>
            <a:ext cx="10515600" cy="1325563"/>
          </a:xfrm>
        </p:spPr>
        <p:txBody>
          <a:bodyPr/>
          <a:lstStyle/>
          <a:p>
            <a:r>
              <a:rPr lang="en-US" dirty="0" smtClean="0"/>
              <a:t>Running average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9150" y="708429"/>
            <a:ext cx="6106970" cy="185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75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Random effects model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758174"/>
            <a:ext cx="12109628" cy="13734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941" y="1500502"/>
            <a:ext cx="8933762" cy="11702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356" y="4684889"/>
            <a:ext cx="115372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Previously there were several iterations of the model done that placed priors on the estimated process error because of convergence issues.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Error in the input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Applied original methods, model converged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787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90120" cy="774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370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74880" cy="77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43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29160" cy="77057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53840" y="153353"/>
            <a:ext cx="8625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BMSY = average of MMB from 1991-present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004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970" y="11112"/>
            <a:ext cx="5477510" cy="6846888"/>
          </a:xfrm>
        </p:spPr>
      </p:pic>
    </p:spTree>
    <p:extLst>
      <p:ext uri="{BB962C8B-B14F-4D97-AF65-F5344CB8AC3E}">
        <p14:creationId xmlns:p14="http://schemas.microsoft.com/office/powerpoint/2010/main" val="2990211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</TotalTime>
  <Words>484</Words>
  <Application>Microsoft Office PowerPoint</Application>
  <PresentationFormat>Widescreen</PresentationFormat>
  <Paragraphs>150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SimSun</vt:lpstr>
      <vt:lpstr>Arial</vt:lpstr>
      <vt:lpstr>Calibri</vt:lpstr>
      <vt:lpstr>Calibri Light</vt:lpstr>
      <vt:lpstr>Times New Roman</vt:lpstr>
      <vt:lpstr>Office Theme</vt:lpstr>
      <vt:lpstr>Pribilof Island red king crab</vt:lpstr>
      <vt:lpstr>Overview</vt:lpstr>
      <vt:lpstr>PowerPoint Presentation</vt:lpstr>
      <vt:lpstr>Running average</vt:lpstr>
      <vt:lpstr>Random effects model</vt:lpstr>
      <vt:lpstr>PowerPoint Presentation</vt:lpstr>
      <vt:lpstr>PowerPoint Presentation</vt:lpstr>
      <vt:lpstr>PowerPoint Presentation</vt:lpstr>
      <vt:lpstr>PowerPoint Presentation</vt:lpstr>
      <vt:lpstr>Integrated 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Molting probability (males) [fixed]</vt:lpstr>
      <vt:lpstr>PowerPoint Presentation</vt:lpstr>
      <vt:lpstr>PowerPoint Presentation</vt:lpstr>
      <vt:lpstr>Fraction recruiting (estimated)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aren’t the survey data fit well?</vt:lpstr>
      <vt:lpstr>PowerPoint Presentation</vt:lpstr>
      <vt:lpstr>PowerPoint Presentation</vt:lpstr>
      <vt:lpstr> Integrated assessment</vt:lpstr>
      <vt:lpstr>Tier 3 vs. Tier 4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Pribilof Island red king crab</dc:title>
  <dc:creator>Cody</dc:creator>
  <cp:lastModifiedBy>Cody</cp:lastModifiedBy>
  <cp:revision>17</cp:revision>
  <dcterms:created xsi:type="dcterms:W3CDTF">2019-04-27T20:33:38Z</dcterms:created>
  <dcterms:modified xsi:type="dcterms:W3CDTF">2019-05-01T16:37:47Z</dcterms:modified>
</cp:coreProperties>
</file>