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0" r:id="rId4"/>
    <p:sldId id="258" r:id="rId5"/>
    <p:sldId id="259" r:id="rId6"/>
    <p:sldId id="273" r:id="rId7"/>
    <p:sldId id="274" r:id="rId8"/>
    <p:sldId id="275" r:id="rId9"/>
    <p:sldId id="276" r:id="rId10"/>
    <p:sldId id="260" r:id="rId11"/>
    <p:sldId id="272" r:id="rId12"/>
    <p:sldId id="262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7" r:id="rId21"/>
    <p:sldId id="28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dy" initials="C" lastIdx="1" clrIdx="0">
    <p:extLst>
      <p:ext uri="{19B8F6BF-5375-455C-9EA6-DF929625EA0E}">
        <p15:presenceInfo xmlns:p15="http://schemas.microsoft.com/office/powerpoint/2012/main" userId="Co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E178-9AC3-4147-BBCD-50C96FEF0FA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11212-6683-4164-9FCC-6E3A2551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E676-3260-4B5C-9EB9-ADD6B8E1DC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Overlay</a:t>
            </a:r>
            <a:r>
              <a:rPr lang="en-US" baseline="0" dirty="0" smtClean="0"/>
              <a:t> probability of molting on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E676-3260-4B5C-9EB9-ADD6B8E1DC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E676-3260-4B5C-9EB9-ADD6B8E1DC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1A20-6728-4CA7-803E-69846BC644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3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9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8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144B-CEFD-447B-88D4-2E6FEC0E2A4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AC3B-FA22-4625-9E51-FE1AEA068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Pribilof Island red king crab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</a:t>
            </a:r>
            <a:r>
              <a:rPr lang="en-US" dirty="0" err="1" smtClean="0"/>
              <a:t>Szuwalski</a:t>
            </a:r>
            <a:endParaRPr lang="en-US" dirty="0" smtClean="0"/>
          </a:p>
          <a:p>
            <a:r>
              <a:rPr lang="en-US" dirty="0" smtClean="0"/>
              <a:t>Crab Plan Team meeting</a:t>
            </a:r>
          </a:p>
          <a:p>
            <a:r>
              <a:rPr lang="en-US" dirty="0" smtClean="0"/>
              <a:t>April 30,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2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Integrated assessment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325563"/>
            <a:ext cx="9601200" cy="515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 in structure to the snow crab assessment</a:t>
            </a:r>
          </a:p>
          <a:p>
            <a:r>
              <a:rPr lang="en-US" dirty="0" smtClean="0"/>
              <a:t>5mm length bins (37.5-207.5)</a:t>
            </a:r>
          </a:p>
          <a:p>
            <a:r>
              <a:rPr lang="en-US" dirty="0" smtClean="0"/>
              <a:t>Males only</a:t>
            </a:r>
          </a:p>
          <a:p>
            <a:r>
              <a:rPr lang="en-US" dirty="0" smtClean="0"/>
              <a:t>Survey catchability at 1</a:t>
            </a:r>
          </a:p>
          <a:p>
            <a:r>
              <a:rPr lang="en-US" dirty="0" smtClean="0"/>
              <a:t>M at 0.18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099" y="2965439"/>
            <a:ext cx="4213081" cy="32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50542"/>
              </p:ext>
            </p:extLst>
          </p:nvPr>
        </p:nvGraphicFramePr>
        <p:xfrm>
          <a:off x="1676400" y="609600"/>
          <a:ext cx="8763000" cy="3124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23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9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Source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Years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Survey index of abundance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1975-2018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Survey length frequencies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1975-2018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Catch in directed fishery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1993-1998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Bycatch</a:t>
                      </a:r>
                      <a:r>
                        <a:rPr lang="en-US" sz="2400" dirty="0">
                          <a:effectLst/>
                        </a:rPr>
                        <a:t> in </a:t>
                      </a:r>
                      <a:r>
                        <a:rPr lang="en-US" sz="2400" dirty="0" err="1" smtClean="0">
                          <a:effectLst/>
                        </a:rPr>
                        <a:t>groundfish</a:t>
                      </a:r>
                      <a:r>
                        <a:rPr lang="en-US" sz="2400" dirty="0" smtClean="0">
                          <a:effectLst/>
                        </a:rPr>
                        <a:t> trawl </a:t>
                      </a:r>
                      <a:r>
                        <a:rPr lang="en-US" sz="2400" dirty="0">
                          <a:effectLst/>
                        </a:rPr>
                        <a:t>fishery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1991-2017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152401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Included in assessment: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92851"/>
              </p:ext>
            </p:extLst>
          </p:nvPr>
        </p:nvGraphicFramePr>
        <p:xfrm>
          <a:off x="1752600" y="4648200"/>
          <a:ext cx="8534400" cy="16001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Source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Years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Bycatch</a:t>
                      </a:r>
                      <a:r>
                        <a:rPr lang="en-US" sz="2400" dirty="0" smtClean="0">
                          <a:effectLst/>
                        </a:rPr>
                        <a:t> in crab pot fisheries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1998-2017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Bycatch</a:t>
                      </a:r>
                      <a:r>
                        <a:rPr lang="en-US" sz="2400" dirty="0" smtClean="0">
                          <a:effectLst/>
                        </a:rPr>
                        <a:t> in fixed gear </a:t>
                      </a:r>
                      <a:r>
                        <a:rPr lang="en-US" sz="2400" dirty="0" err="1" smtClean="0">
                          <a:effectLst/>
                        </a:rPr>
                        <a:t>groundfish</a:t>
                      </a:r>
                      <a:r>
                        <a:rPr lang="en-US" sz="2400" dirty="0" smtClean="0">
                          <a:effectLst/>
                        </a:rPr>
                        <a:t> fishery 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1991-2017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4126469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Excluded from assessment:</a:t>
            </a:r>
          </a:p>
        </p:txBody>
      </p:sp>
    </p:spTree>
    <p:extLst>
      <p:ext uri="{BB962C8B-B14F-4D97-AF65-F5344CB8AC3E}">
        <p14:creationId xmlns:p14="http://schemas.microsoft.com/office/powerpoint/2010/main" val="37795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59" y="697857"/>
            <a:ext cx="8273881" cy="53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4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399" y="381000"/>
            <a:ext cx="342900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Survey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600200"/>
            <a:ext cx="335280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Directed fishery</a:t>
            </a:r>
          </a:p>
        </p:txBody>
      </p:sp>
      <p:sp>
        <p:nvSpPr>
          <p:cNvPr id="6" name="Down Arrow 5"/>
          <p:cNvSpPr/>
          <p:nvPr/>
        </p:nvSpPr>
        <p:spPr>
          <a:xfrm>
            <a:off x="5105400" y="1219200"/>
            <a:ext cx="19812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3/12 M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22860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Trawl </a:t>
            </a:r>
            <a:r>
              <a:rPr lang="en-US" sz="3200" dirty="0" err="1"/>
              <a:t>bycatch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495800" y="3429000"/>
            <a:ext cx="30480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Molting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114800"/>
            <a:ext cx="3048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Growth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5334000"/>
            <a:ext cx="3048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Recruitment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5943600"/>
            <a:ext cx="30480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4/12 M</a:t>
            </a:r>
          </a:p>
        </p:txBody>
      </p:sp>
      <p:cxnSp>
        <p:nvCxnSpPr>
          <p:cNvPr id="16" name="Curved Connector 15"/>
          <p:cNvCxnSpPr>
            <a:stCxn id="14" idx="1"/>
            <a:endCxn id="4" idx="1"/>
          </p:cNvCxnSpPr>
          <p:nvPr/>
        </p:nvCxnSpPr>
        <p:spPr>
          <a:xfrm rot="10800000">
            <a:off x="4343398" y="762000"/>
            <a:ext cx="152402" cy="5562600"/>
          </a:xfrm>
          <a:prstGeom prst="curvedConnector3">
            <a:avLst>
              <a:gd name="adj1" fmla="val 1304529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5800" y="4724400"/>
            <a:ext cx="3048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Mating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105400" y="2971800"/>
            <a:ext cx="19812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5/12 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1000" y="0"/>
            <a:ext cx="2667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Fixed</a:t>
            </a:r>
          </a:p>
          <a:p>
            <a:endParaRPr lang="en-US" sz="800" u="sng" dirty="0"/>
          </a:p>
          <a:p>
            <a:r>
              <a:rPr lang="en-US" sz="2400" dirty="0"/>
              <a:t>q = 1</a:t>
            </a:r>
          </a:p>
          <a:p>
            <a:endParaRPr lang="en-US" dirty="0"/>
          </a:p>
          <a:p>
            <a:r>
              <a:rPr lang="en-US" sz="2400" dirty="0"/>
              <a:t>M = 0.18</a:t>
            </a:r>
          </a:p>
          <a:p>
            <a:endParaRPr lang="en-US" sz="1200" dirty="0"/>
          </a:p>
          <a:p>
            <a:r>
              <a:rPr lang="en-US" sz="2400" dirty="0"/>
              <a:t>Fishery selectivity = 138mm</a:t>
            </a:r>
          </a:p>
        </p:txBody>
      </p:sp>
    </p:spTree>
    <p:extLst>
      <p:ext uri="{BB962C8B-B14F-4D97-AF65-F5344CB8AC3E}">
        <p14:creationId xmlns:p14="http://schemas.microsoft.com/office/powerpoint/2010/main" val="14591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65884"/>
            <a:ext cx="7093502" cy="57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2" y="304800"/>
            <a:ext cx="153118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2" y="1676400"/>
            <a:ext cx="153118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Directed fishery</a:t>
            </a:r>
          </a:p>
        </p:txBody>
      </p:sp>
      <p:sp>
        <p:nvSpPr>
          <p:cNvPr id="7" name="Down Arrow 6"/>
          <p:cNvSpPr/>
          <p:nvPr/>
        </p:nvSpPr>
        <p:spPr>
          <a:xfrm>
            <a:off x="1828800" y="1143000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3/12 M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2" y="2514600"/>
            <a:ext cx="15311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Trawl </a:t>
            </a:r>
            <a:r>
              <a:rPr lang="en-US" dirty="0" err="1"/>
              <a:t>bycatch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3148" y="35052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Molting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3148" y="41910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148" y="48768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3148" y="60960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4/12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89637"/>
            <a:ext cx="6560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Directed fishery selectivity</a:t>
            </a:r>
          </a:p>
          <a:p>
            <a:pPr algn="ctr"/>
            <a:r>
              <a:rPr lang="en-US" sz="2000" dirty="0"/>
              <a:t>(assumed)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65838"/>
            <a:ext cx="1828800" cy="141056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54864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Recruitment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1882240" y="3018335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5/12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7800" y="2500746"/>
            <a:ext cx="1828800" cy="428105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68" y="203862"/>
            <a:ext cx="7536616" cy="64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52401"/>
            <a:ext cx="723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Non-pelagic trawl </a:t>
            </a:r>
            <a:r>
              <a:rPr lang="en-US" sz="3600" dirty="0" smtClean="0"/>
              <a:t>selectivity</a:t>
            </a:r>
          </a:p>
          <a:p>
            <a:pPr algn="ctr"/>
            <a:r>
              <a:rPr lang="en-US" sz="1600" dirty="0" smtClean="0"/>
              <a:t>(fixed to BBRKC estimates)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1676402" y="304800"/>
            <a:ext cx="153118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76402" y="1676400"/>
            <a:ext cx="153118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Directed fishery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1828800" y="1143000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3/12 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76402" y="2514600"/>
            <a:ext cx="15311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Trawl </a:t>
            </a:r>
            <a:r>
              <a:rPr lang="en-US" dirty="0" err="1"/>
              <a:t>bycatch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763148" y="35052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Molting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63148" y="41910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63148" y="48768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Mating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63148" y="60960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4/12 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52600" y="54864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Recruitment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1882240" y="3018335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5/12 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0" y="228601"/>
            <a:ext cx="1828800" cy="224876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71600" y="2971800"/>
            <a:ext cx="1828800" cy="3810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892689"/>
            <a:ext cx="7166788" cy="532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Molting probability (males)</a:t>
            </a:r>
            <a:br>
              <a:rPr lang="en-US" sz="4000" dirty="0"/>
            </a:br>
            <a:r>
              <a:rPr lang="en-US" sz="1600" dirty="0"/>
              <a:t>[fixed]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3582" y="6320136"/>
            <a:ext cx="7287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Powell, G.C. 1967. Growth of king crabs in the vicinity of Kodiak Island, Alaska. Informational Leaflet 92, Alaska Department of Fish and Game, 58 p.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2002" y="304800"/>
            <a:ext cx="153118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2002" y="1676400"/>
            <a:ext cx="153118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Directed fishery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914400" y="1143000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3/12 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2002" y="2514600"/>
            <a:ext cx="15311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Trawl </a:t>
            </a:r>
            <a:r>
              <a:rPr lang="en-US" dirty="0" err="1"/>
              <a:t>bycatch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48748" y="35052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Molting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8748" y="41910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48748" y="48768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48748" y="60960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4/12 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8200" y="54864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Recruitment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967840" y="3018335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5/12 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-152400"/>
            <a:ext cx="1828800" cy="362793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114800"/>
            <a:ext cx="1828800" cy="2667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41409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95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Male growth</a:t>
            </a:r>
            <a:br>
              <a:rPr lang="en-US" sz="4000" dirty="0"/>
            </a:br>
            <a:r>
              <a:rPr lang="en-US" sz="1400" dirty="0"/>
              <a:t>(estimated)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76402" y="304800"/>
            <a:ext cx="153118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76402" y="1676400"/>
            <a:ext cx="153118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Directed fishery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1828800" y="1143000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3/12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76402" y="2514600"/>
            <a:ext cx="15311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Trawl </a:t>
            </a:r>
            <a:r>
              <a:rPr lang="en-US" dirty="0" err="1"/>
              <a:t>bycatch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763148" y="35052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Molting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63148" y="41910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63148" y="48768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63148" y="60960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4/12 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52600" y="54864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Recruitment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1882240" y="3018335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5/12 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24000" y="152400"/>
            <a:ext cx="1828800" cy="40386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24000" y="4800600"/>
            <a:ext cx="1828800" cy="1905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26" y="1219200"/>
            <a:ext cx="75184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/>
          <a:stretch/>
        </p:blipFill>
        <p:spPr bwMode="auto">
          <a:xfrm>
            <a:off x="3778469" y="74576"/>
            <a:ext cx="6598920" cy="69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41409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95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Maturity</a:t>
            </a:r>
            <a:br>
              <a:rPr lang="en-US" sz="4000" dirty="0"/>
            </a:br>
            <a:r>
              <a:rPr lang="en-US" sz="1400" dirty="0"/>
              <a:t>(fixed)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76402" y="304800"/>
            <a:ext cx="153118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76402" y="1676400"/>
            <a:ext cx="153118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Directed fishery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1828800" y="1143000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3/12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76402" y="2514600"/>
            <a:ext cx="15311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Trawl </a:t>
            </a:r>
            <a:r>
              <a:rPr lang="en-US" dirty="0" err="1"/>
              <a:t>bycatch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763148" y="35052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Molting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63148" y="41910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63148" y="48768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63148" y="60960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4/12 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52600" y="54864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Recruitment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1882240" y="3018335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5/12 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24000" y="228600"/>
            <a:ext cx="1828800" cy="4648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24000" y="5410200"/>
            <a:ext cx="1828800" cy="12954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3462338" y="800100"/>
            <a:ext cx="52673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Fraction recruiting</a:t>
            </a:r>
            <a:br>
              <a:rPr lang="en-US" sz="4000" dirty="0"/>
            </a:br>
            <a:r>
              <a:rPr lang="en-US" sz="1600" dirty="0"/>
              <a:t>(estimated)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1042" y="304800"/>
            <a:ext cx="153118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1042" y="1676400"/>
            <a:ext cx="153118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Directed fishery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853440" y="1143000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3/12 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1042" y="2514600"/>
            <a:ext cx="15311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Trawl </a:t>
            </a:r>
            <a:r>
              <a:rPr lang="en-US" dirty="0" err="1"/>
              <a:t>bycatch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87788" y="35052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Molting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7788" y="4191000"/>
            <a:ext cx="1361052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7788" y="48768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87788" y="60960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4/12 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7240" y="5486400"/>
            <a:ext cx="1361052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Recruitment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906880" y="3018335"/>
            <a:ext cx="1122868" cy="4572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5/12 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8640" y="228600"/>
            <a:ext cx="1828800" cy="52578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8640" y="6019800"/>
            <a:ext cx="1828800" cy="838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Biennial cycle</a:t>
            </a:r>
          </a:p>
          <a:p>
            <a:r>
              <a:rPr lang="en-US" dirty="0" smtClean="0"/>
              <a:t>No directed fishery since 1998</a:t>
            </a:r>
          </a:p>
          <a:p>
            <a:r>
              <a:rPr lang="en-US" dirty="0" smtClean="0"/>
              <a:t>Low mature male biomass in 2018</a:t>
            </a:r>
          </a:p>
          <a:p>
            <a:r>
              <a:rPr lang="en-US" dirty="0" smtClean="0"/>
              <a:t>Potentially a new year class in 2018</a:t>
            </a:r>
          </a:p>
          <a:p>
            <a:r>
              <a:rPr lang="en-US" dirty="0" smtClean="0"/>
              <a:t>Running average, random effects model, integrated model</a:t>
            </a:r>
          </a:p>
        </p:txBody>
      </p:sp>
    </p:spTree>
    <p:extLst>
      <p:ext uri="{BB962C8B-B14F-4D97-AF65-F5344CB8AC3E}">
        <p14:creationId xmlns:p14="http://schemas.microsoft.com/office/powerpoint/2010/main" val="237833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66" y="34100"/>
            <a:ext cx="9098534" cy="68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-204946"/>
            <a:ext cx="7360920" cy="7360920"/>
          </a:xfrm>
        </p:spPr>
      </p:pic>
    </p:spTree>
    <p:extLst>
      <p:ext uri="{BB962C8B-B14F-4D97-AF65-F5344CB8AC3E}">
        <p14:creationId xmlns:p14="http://schemas.microsoft.com/office/powerpoint/2010/main" val="252696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40" y="19051"/>
            <a:ext cx="5654293" cy="70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0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91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8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0" y="-13447"/>
            <a:ext cx="6035309" cy="71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4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6" y="0"/>
            <a:ext cx="11777472" cy="73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138" y="-22415"/>
            <a:ext cx="6094448" cy="685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14" y="0"/>
            <a:ext cx="5003938" cy="68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2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840" y="0"/>
            <a:ext cx="12679680" cy="74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big cohorts (length composition)</a:t>
            </a:r>
          </a:p>
          <a:p>
            <a:r>
              <a:rPr lang="en-US" dirty="0" smtClean="0"/>
              <a:t>Constant, relatively low natural mortality</a:t>
            </a:r>
          </a:p>
          <a:p>
            <a:r>
              <a:rPr lang="en-US" dirty="0" smtClean="0"/>
              <a:t>Nothing to do with the early period (1970s-1980s) </a:t>
            </a:r>
          </a:p>
          <a:p>
            <a:r>
              <a:rPr lang="en-US" dirty="0" smtClean="0"/>
              <a:t>Must make the cohorts ‘fit together’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aren’t the survey data fit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486" y="-304800"/>
            <a:ext cx="12270486" cy="76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7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-204946"/>
            <a:ext cx="7360920" cy="7360920"/>
          </a:xfrm>
        </p:spPr>
      </p:pic>
    </p:spTree>
    <p:extLst>
      <p:ext uri="{BB962C8B-B14F-4D97-AF65-F5344CB8AC3E}">
        <p14:creationId xmlns:p14="http://schemas.microsoft.com/office/powerpoint/2010/main" val="116877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9" y="1342919"/>
            <a:ext cx="11268722" cy="41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37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319405"/>
            <a:ext cx="5425440" cy="1325563"/>
          </a:xfrm>
        </p:spPr>
        <p:txBody>
          <a:bodyPr/>
          <a:lstStyle/>
          <a:p>
            <a:r>
              <a:rPr lang="en-US" dirty="0" smtClean="0"/>
              <a:t> Integrated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825625"/>
            <a:ext cx="41452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Signal in length composition data is stronger than survey numbers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overdispersed</a:t>
            </a:r>
            <a:r>
              <a:rPr lang="en-US" dirty="0" smtClean="0"/>
              <a:t>, CVs are </a:t>
            </a:r>
            <a:r>
              <a:rPr lang="en-US" dirty="0" err="1" smtClean="0"/>
              <a:t>poisson</a:t>
            </a:r>
            <a:r>
              <a:rPr lang="en-US" dirty="0" smtClean="0"/>
              <a:t> derived, should be larger than this</a:t>
            </a:r>
          </a:p>
          <a:p>
            <a:r>
              <a:rPr lang="en-US" dirty="0" smtClean="0"/>
              <a:t>Length comp gives the ‘dynamics’, survey gives the scale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3680" y="319405"/>
            <a:ext cx="5425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Random effects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12280" y="1825625"/>
            <a:ext cx="41452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Simple, few assumptions</a:t>
            </a:r>
          </a:p>
          <a:p>
            <a:r>
              <a:rPr lang="en-US" dirty="0" smtClean="0"/>
              <a:t>Fits the survey biomass data better</a:t>
            </a:r>
          </a:p>
        </p:txBody>
      </p:sp>
    </p:spTree>
    <p:extLst>
      <p:ext uri="{BB962C8B-B14F-4D97-AF65-F5344CB8AC3E}">
        <p14:creationId xmlns:p14="http://schemas.microsoft.com/office/powerpoint/2010/main" val="2150518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3 vs. Tier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BMSY for Tier 4 are more of an ‘unfished’ biomass for PIRKC</a:t>
            </a:r>
          </a:p>
          <a:p>
            <a:r>
              <a:rPr lang="en-US" dirty="0" smtClean="0"/>
              <a:t>Assuming FMSY = M ignores information about selectivity (which protects some of the mature population)</a:t>
            </a:r>
          </a:p>
          <a:p>
            <a:r>
              <a:rPr lang="en-US" dirty="0" smtClean="0"/>
              <a:t>Tier 3 rules require that assumptions are made about </a:t>
            </a:r>
            <a:r>
              <a:rPr lang="en-US" smtClean="0"/>
              <a:t>population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98" y="122697"/>
            <a:ext cx="11654309" cy="7283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2169"/>
            <a:ext cx="10515600" cy="1325563"/>
          </a:xfrm>
        </p:spPr>
        <p:txBody>
          <a:bodyPr/>
          <a:lstStyle/>
          <a:p>
            <a:r>
              <a:rPr lang="en-US" dirty="0" smtClean="0"/>
              <a:t>Running average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50" y="708429"/>
            <a:ext cx="6106970" cy="18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7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Random effects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58174"/>
            <a:ext cx="12109628" cy="1373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41" y="1500502"/>
            <a:ext cx="8933762" cy="117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56" y="4684889"/>
            <a:ext cx="11537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Previously there were several iterations of the model done that placed priors on the estimated process error because of convergence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Error in the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Applied original methods, model converged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8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0120" cy="7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4880" cy="77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9160" cy="7705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3840" y="153353"/>
            <a:ext cx="862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BMSY = average of MMB from 1991-present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0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70" y="11112"/>
            <a:ext cx="5477510" cy="6846888"/>
          </a:xfrm>
        </p:spPr>
      </p:pic>
    </p:spTree>
    <p:extLst>
      <p:ext uri="{BB962C8B-B14F-4D97-AF65-F5344CB8AC3E}">
        <p14:creationId xmlns:p14="http://schemas.microsoft.com/office/powerpoint/2010/main" val="299021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484</Words>
  <Application>Microsoft Office PowerPoint</Application>
  <PresentationFormat>Widescreen</PresentationFormat>
  <Paragraphs>150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Times New Roman</vt:lpstr>
      <vt:lpstr>Office Theme</vt:lpstr>
      <vt:lpstr>Pribilof Island red king crab</vt:lpstr>
      <vt:lpstr>Overview</vt:lpstr>
      <vt:lpstr>PowerPoint Presentation</vt:lpstr>
      <vt:lpstr>Running average</vt:lpstr>
      <vt:lpstr>Random effects model</vt:lpstr>
      <vt:lpstr>PowerPoint Presentation</vt:lpstr>
      <vt:lpstr>PowerPoint Presentation</vt:lpstr>
      <vt:lpstr>PowerPoint Presentation</vt:lpstr>
      <vt:lpstr>PowerPoint Presentation</vt:lpstr>
      <vt:lpstr>Integrated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Molting probability (males) [fixed]</vt:lpstr>
      <vt:lpstr>PowerPoint Presentation</vt:lpstr>
      <vt:lpstr>PowerPoint Presentation</vt:lpstr>
      <vt:lpstr>Fraction recruiting (estimated)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aren’t the survey data fit well?</vt:lpstr>
      <vt:lpstr>PowerPoint Presentation</vt:lpstr>
      <vt:lpstr>PowerPoint Presentation</vt:lpstr>
      <vt:lpstr> Integrated assessment</vt:lpstr>
      <vt:lpstr>Tier 3 vs. Tier 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Pribilof Island red king crab</dc:title>
  <dc:creator>Cody</dc:creator>
  <cp:lastModifiedBy>Cody</cp:lastModifiedBy>
  <cp:revision>17</cp:revision>
  <dcterms:created xsi:type="dcterms:W3CDTF">2019-04-27T20:33:38Z</dcterms:created>
  <dcterms:modified xsi:type="dcterms:W3CDTF">2019-05-01T16:37:47Z</dcterms:modified>
</cp:coreProperties>
</file>