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0" r:id="rId3"/>
    <p:sldId id="261" r:id="rId4"/>
    <p:sldId id="257" r:id="rId5"/>
    <p:sldId id="259"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61" d="100"/>
          <a:sy n="61" d="100"/>
        </p:scale>
        <p:origin x="108" y="3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273510A-D874-48F1-A471-90055630E11E}" type="datetimeFigureOut">
              <a:rPr lang="en-US" smtClean="0"/>
              <a:t>5/1/2019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AF0099-AF8A-4B03-8834-C525DE9BD4CC}" type="slidenum">
              <a:rPr lang="en-US" smtClean="0"/>
              <a:t>‹#›</a:t>
            </a:fld>
            <a:endParaRPr lang="en-US"/>
          </a:p>
        </p:txBody>
      </p:sp>
    </p:spTree>
    <p:extLst>
      <p:ext uri="{BB962C8B-B14F-4D97-AF65-F5344CB8AC3E}">
        <p14:creationId xmlns:p14="http://schemas.microsoft.com/office/powerpoint/2010/main" val="1178348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73510A-D874-48F1-A471-90055630E11E}" type="datetimeFigureOut">
              <a:rPr lang="en-US" smtClean="0"/>
              <a:t>5/1/2019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AF0099-AF8A-4B03-8834-C525DE9BD4CC}" type="slidenum">
              <a:rPr lang="en-US" smtClean="0"/>
              <a:t>‹#›</a:t>
            </a:fld>
            <a:endParaRPr lang="en-US"/>
          </a:p>
        </p:txBody>
      </p:sp>
    </p:spTree>
    <p:extLst>
      <p:ext uri="{BB962C8B-B14F-4D97-AF65-F5344CB8AC3E}">
        <p14:creationId xmlns:p14="http://schemas.microsoft.com/office/powerpoint/2010/main" val="142128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73510A-D874-48F1-A471-90055630E11E}" type="datetimeFigureOut">
              <a:rPr lang="en-US" smtClean="0"/>
              <a:t>5/1/2019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AF0099-AF8A-4B03-8834-C525DE9BD4CC}" type="slidenum">
              <a:rPr lang="en-US" smtClean="0"/>
              <a:t>‹#›</a:t>
            </a:fld>
            <a:endParaRPr lang="en-US"/>
          </a:p>
        </p:txBody>
      </p:sp>
    </p:spTree>
    <p:extLst>
      <p:ext uri="{BB962C8B-B14F-4D97-AF65-F5344CB8AC3E}">
        <p14:creationId xmlns:p14="http://schemas.microsoft.com/office/powerpoint/2010/main" val="4085662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73510A-D874-48F1-A471-90055630E11E}" type="datetimeFigureOut">
              <a:rPr lang="en-US" smtClean="0"/>
              <a:t>5/1/2019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AF0099-AF8A-4B03-8834-C525DE9BD4CC}" type="slidenum">
              <a:rPr lang="en-US" smtClean="0"/>
              <a:t>‹#›</a:t>
            </a:fld>
            <a:endParaRPr lang="en-US"/>
          </a:p>
        </p:txBody>
      </p:sp>
    </p:spTree>
    <p:extLst>
      <p:ext uri="{BB962C8B-B14F-4D97-AF65-F5344CB8AC3E}">
        <p14:creationId xmlns:p14="http://schemas.microsoft.com/office/powerpoint/2010/main" val="64165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73510A-D874-48F1-A471-90055630E11E}" type="datetimeFigureOut">
              <a:rPr lang="en-US" smtClean="0"/>
              <a:t>5/1/2019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AF0099-AF8A-4B03-8834-C525DE9BD4CC}" type="slidenum">
              <a:rPr lang="en-US" smtClean="0"/>
              <a:t>‹#›</a:t>
            </a:fld>
            <a:endParaRPr lang="en-US"/>
          </a:p>
        </p:txBody>
      </p:sp>
    </p:spTree>
    <p:extLst>
      <p:ext uri="{BB962C8B-B14F-4D97-AF65-F5344CB8AC3E}">
        <p14:creationId xmlns:p14="http://schemas.microsoft.com/office/powerpoint/2010/main" val="4275078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273510A-D874-48F1-A471-90055630E11E}" type="datetimeFigureOut">
              <a:rPr lang="en-US" smtClean="0"/>
              <a:t>5/1/2019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AF0099-AF8A-4B03-8834-C525DE9BD4CC}" type="slidenum">
              <a:rPr lang="en-US" smtClean="0"/>
              <a:t>‹#›</a:t>
            </a:fld>
            <a:endParaRPr lang="en-US"/>
          </a:p>
        </p:txBody>
      </p:sp>
    </p:spTree>
    <p:extLst>
      <p:ext uri="{BB962C8B-B14F-4D97-AF65-F5344CB8AC3E}">
        <p14:creationId xmlns:p14="http://schemas.microsoft.com/office/powerpoint/2010/main" val="2499471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273510A-D874-48F1-A471-90055630E11E}" type="datetimeFigureOut">
              <a:rPr lang="en-US" smtClean="0"/>
              <a:t>5/1/2019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AF0099-AF8A-4B03-8834-C525DE9BD4CC}" type="slidenum">
              <a:rPr lang="en-US" smtClean="0"/>
              <a:t>‹#›</a:t>
            </a:fld>
            <a:endParaRPr lang="en-US"/>
          </a:p>
        </p:txBody>
      </p:sp>
    </p:spTree>
    <p:extLst>
      <p:ext uri="{BB962C8B-B14F-4D97-AF65-F5344CB8AC3E}">
        <p14:creationId xmlns:p14="http://schemas.microsoft.com/office/powerpoint/2010/main" val="2139441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273510A-D874-48F1-A471-90055630E11E}" type="datetimeFigureOut">
              <a:rPr lang="en-US" smtClean="0"/>
              <a:t>5/1/2019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AF0099-AF8A-4B03-8834-C525DE9BD4CC}" type="slidenum">
              <a:rPr lang="en-US" smtClean="0"/>
              <a:t>‹#›</a:t>
            </a:fld>
            <a:endParaRPr lang="en-US"/>
          </a:p>
        </p:txBody>
      </p:sp>
    </p:spTree>
    <p:extLst>
      <p:ext uri="{BB962C8B-B14F-4D97-AF65-F5344CB8AC3E}">
        <p14:creationId xmlns:p14="http://schemas.microsoft.com/office/powerpoint/2010/main" val="547738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73510A-D874-48F1-A471-90055630E11E}" type="datetimeFigureOut">
              <a:rPr lang="en-US" smtClean="0"/>
              <a:t>5/1/2019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AF0099-AF8A-4B03-8834-C525DE9BD4CC}" type="slidenum">
              <a:rPr lang="en-US" smtClean="0"/>
              <a:t>‹#›</a:t>
            </a:fld>
            <a:endParaRPr lang="en-US"/>
          </a:p>
        </p:txBody>
      </p:sp>
    </p:spTree>
    <p:extLst>
      <p:ext uri="{BB962C8B-B14F-4D97-AF65-F5344CB8AC3E}">
        <p14:creationId xmlns:p14="http://schemas.microsoft.com/office/powerpoint/2010/main" val="2309880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73510A-D874-48F1-A471-90055630E11E}" type="datetimeFigureOut">
              <a:rPr lang="en-US" smtClean="0"/>
              <a:t>5/1/2019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AF0099-AF8A-4B03-8834-C525DE9BD4CC}" type="slidenum">
              <a:rPr lang="en-US" smtClean="0"/>
              <a:t>‹#›</a:t>
            </a:fld>
            <a:endParaRPr lang="en-US"/>
          </a:p>
        </p:txBody>
      </p:sp>
    </p:spTree>
    <p:extLst>
      <p:ext uri="{BB962C8B-B14F-4D97-AF65-F5344CB8AC3E}">
        <p14:creationId xmlns:p14="http://schemas.microsoft.com/office/powerpoint/2010/main" val="3050517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73510A-D874-48F1-A471-90055630E11E}" type="datetimeFigureOut">
              <a:rPr lang="en-US" smtClean="0"/>
              <a:t>5/1/2019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AF0099-AF8A-4B03-8834-C525DE9BD4CC}" type="slidenum">
              <a:rPr lang="en-US" smtClean="0"/>
              <a:t>‹#›</a:t>
            </a:fld>
            <a:endParaRPr lang="en-US"/>
          </a:p>
        </p:txBody>
      </p:sp>
    </p:spTree>
    <p:extLst>
      <p:ext uri="{BB962C8B-B14F-4D97-AF65-F5344CB8AC3E}">
        <p14:creationId xmlns:p14="http://schemas.microsoft.com/office/powerpoint/2010/main" val="65254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73510A-D874-48F1-A471-90055630E11E}" type="datetimeFigureOut">
              <a:rPr lang="en-US" smtClean="0"/>
              <a:t>5/1/2019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AF0099-AF8A-4B03-8834-C525DE9BD4CC}" type="slidenum">
              <a:rPr lang="en-US" smtClean="0"/>
              <a:t>‹#›</a:t>
            </a:fld>
            <a:endParaRPr lang="en-US"/>
          </a:p>
        </p:txBody>
      </p:sp>
    </p:spTree>
    <p:extLst>
      <p:ext uri="{BB962C8B-B14F-4D97-AF65-F5344CB8AC3E}">
        <p14:creationId xmlns:p14="http://schemas.microsoft.com/office/powerpoint/2010/main" val="12691458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92317" y="677916"/>
            <a:ext cx="7062952" cy="769441"/>
          </a:xfrm>
          <a:prstGeom prst="rect">
            <a:avLst/>
          </a:prstGeom>
          <a:noFill/>
        </p:spPr>
        <p:txBody>
          <a:bodyPr wrap="square" rtlCol="0">
            <a:spAutoFit/>
          </a:bodyPr>
          <a:lstStyle/>
          <a:p>
            <a:r>
              <a:rPr lang="en-US" sz="4400" dirty="0" smtClean="0"/>
              <a:t>From May 2017  CPT minutes</a:t>
            </a:r>
            <a:endParaRPr lang="en-US" sz="4400" dirty="0"/>
          </a:p>
        </p:txBody>
      </p:sp>
      <p:sp>
        <p:nvSpPr>
          <p:cNvPr id="4" name="Rectangle 3"/>
          <p:cNvSpPr/>
          <p:nvPr/>
        </p:nvSpPr>
        <p:spPr>
          <a:xfrm>
            <a:off x="551793" y="1447357"/>
            <a:ext cx="10216056" cy="4524315"/>
          </a:xfrm>
          <a:prstGeom prst="rect">
            <a:avLst/>
          </a:prstGeom>
        </p:spPr>
        <p:txBody>
          <a:bodyPr wrap="square">
            <a:spAutoFit/>
          </a:bodyPr>
          <a:lstStyle/>
          <a:p>
            <a:r>
              <a:rPr lang="en-US" dirty="0" smtClean="0">
                <a:latin typeface="Arial" panose="020B0604020202020204" pitchFamily="34" charset="0"/>
                <a:cs typeface="Arial" panose="020B0604020202020204" pitchFamily="34" charset="0"/>
              </a:rPr>
              <a:t>The SSC requests that the CPT discuss the model numbering guidelines presented in Guide to the Preparation of Alaska Groundfish SAFE Report Chapters (July 25, 2016) and provide a recommendation whether that would work for crab stock assessment documents and, if not, provide a recommendation for standardized model numbering.</a:t>
            </a:r>
          </a:p>
          <a:p>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The CPT discussed model naming conventions for crab assessments. The CPT developed two workable options, but unfortunately there was insufficient time during the CPT meeting to produce a recommendation about which option would be preferable.</a:t>
            </a:r>
          </a:p>
          <a:p>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The first option would be to use the naming conventions as described in the groundfish SAFE guidelines. These procedures should be straightforward to apply to crab models, and there would be some benefit to using the same conventions for both groundfish and crab assessments.</a:t>
            </a:r>
          </a:p>
          <a:p>
            <a:endParaRPr lang="en-US" u="none" strike="noStrike" baseline="0" dirty="0">
              <a:solidFill>
                <a:srgbClr val="000000"/>
              </a:solidFill>
              <a:latin typeface="Arial" panose="020B0604020202020204" pitchFamily="34" charset="0"/>
              <a:cs typeface="Arial" panose="020B0604020202020204" pitchFamily="34" charset="0"/>
            </a:endParaRPr>
          </a:p>
          <a:p>
            <a:r>
              <a:rPr lang="en-US" u="none" strike="noStrike" baseline="0" dirty="0" smtClean="0">
                <a:solidFill>
                  <a:srgbClr val="000000"/>
                </a:solidFill>
                <a:latin typeface="Arial" panose="020B0604020202020204" pitchFamily="34" charset="0"/>
                <a:cs typeface="Arial" panose="020B0604020202020204" pitchFamily="34" charset="0"/>
              </a:rPr>
              <a:t>The second option considered by the CPT is a naming convention specific to crab stock assessments. </a:t>
            </a:r>
            <a:r>
              <a:rPr lang="en-US" dirty="0" smtClean="0">
                <a:latin typeface="Arial" panose="020B0604020202020204" pitchFamily="34" charset="0"/>
                <a:cs typeface="Arial" panose="020B0604020202020204" pitchFamily="34" charset="0"/>
              </a:rPr>
              <a:t>The </a:t>
            </a:r>
            <a:r>
              <a:rPr lang="en-US" dirty="0">
                <a:latin typeface="Arial" panose="020B0604020202020204" pitchFamily="34" charset="0"/>
                <a:cs typeface="Arial" panose="020B0604020202020204" pitchFamily="34" charset="0"/>
              </a:rPr>
              <a:t>proposed convention is </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MYYAabc.DYYabc</a:t>
            </a:r>
            <a:r>
              <a:rPr lang="en-US" dirty="0" smtClean="0">
                <a:latin typeface="Arial" panose="020B0604020202020204" pitchFamily="34" charset="0"/>
                <a:cs typeface="Arial" panose="020B0604020202020204" pitchFamily="34" charset="0"/>
              </a:rPr>
              <a:t> </a:t>
            </a:r>
          </a:p>
          <a:p>
            <a:endParaRPr lang="en-US" u="none" strike="noStrike" baseline="0" dirty="0" smtClean="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5016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51793" y="1447357"/>
            <a:ext cx="10216056" cy="4247317"/>
          </a:xfrm>
          <a:prstGeom prst="rect">
            <a:avLst/>
          </a:prstGeom>
        </p:spPr>
        <p:txBody>
          <a:bodyPr wrap="square">
            <a:spAutoFit/>
          </a:bodyPr>
          <a:lstStyle/>
          <a:p>
            <a:r>
              <a:rPr lang="en-US" dirty="0" smtClean="0">
                <a:latin typeface="Arial" panose="020B0604020202020204" pitchFamily="34" charset="0"/>
                <a:cs typeface="Arial" panose="020B0604020202020204" pitchFamily="34" charset="0"/>
              </a:rPr>
              <a:t>The </a:t>
            </a:r>
            <a:r>
              <a:rPr lang="en-US" dirty="0">
                <a:latin typeface="Arial" panose="020B0604020202020204" pitchFamily="34" charset="0"/>
                <a:cs typeface="Arial" panose="020B0604020202020204" pitchFamily="34" charset="0"/>
              </a:rPr>
              <a:t>SSC previously requested the CPT discuss the model numbering guidelines presented in the Guide to the Preparation of Alaska Groundfish SAFE Report Chapters (July 25, 2016) and to provide a recommendation as to whether that would work for crab stock assessment documents and, if not, to provide a recommendation for standardized model numbering. </a:t>
            </a:r>
            <a:endParaRPr lang="en-US" dirty="0" smtClean="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The </a:t>
            </a:r>
            <a:r>
              <a:rPr lang="en-US" dirty="0">
                <a:latin typeface="Arial" panose="020B0604020202020204" pitchFamily="34" charset="0"/>
                <a:cs typeface="Arial" panose="020B0604020202020204" pitchFamily="34" charset="0"/>
              </a:rPr>
              <a:t>CPT discussed model naming conventions for crab assessments during their May meeting. The CPT developed two workable options, but unfortunately there was insufficient time during the CPT meeting to produce a recommendation about which option would be preferable. </a:t>
            </a:r>
            <a:endParaRPr lang="en-US" dirty="0" smtClean="0">
              <a:latin typeface="Arial" panose="020B0604020202020204" pitchFamily="34" charset="0"/>
              <a:cs typeface="Arial" panose="020B0604020202020204" pitchFamily="34" charset="0"/>
            </a:endParaRPr>
          </a:p>
          <a:p>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The </a:t>
            </a:r>
            <a:r>
              <a:rPr lang="en-US" dirty="0">
                <a:latin typeface="Arial" panose="020B0604020202020204" pitchFamily="34" charset="0"/>
                <a:cs typeface="Arial" panose="020B0604020202020204" pitchFamily="34" charset="0"/>
              </a:rPr>
              <a:t>SSC asks the CPT to finish their discussions on this matter at their next CPT meeting so that their recommendation can be made to the SSC. </a:t>
            </a:r>
            <a:endParaRPr lang="en-US" dirty="0" smtClean="0">
              <a:latin typeface="Arial" panose="020B0604020202020204" pitchFamily="34" charset="0"/>
              <a:cs typeface="Arial" panose="020B0604020202020204" pitchFamily="34" charset="0"/>
            </a:endParaRPr>
          </a:p>
          <a:p>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It </a:t>
            </a:r>
            <a:r>
              <a:rPr lang="en-US" dirty="0">
                <a:latin typeface="Arial" panose="020B0604020202020204" pitchFamily="34" charset="0"/>
                <a:cs typeface="Arial" panose="020B0604020202020204" pitchFamily="34" charset="0"/>
              </a:rPr>
              <a:t>is appealing to the SSC to use a model naming convention most similar to that used by the Groundfish Plan Teams, barring some compelling reasons to name models with a different convention for crab than groundfish. </a:t>
            </a:r>
            <a:endParaRPr lang="en-US" b="1" i="0" u="none" strike="noStrike" baseline="0" dirty="0" smtClean="0">
              <a:solidFill>
                <a:srgbClr val="000000"/>
              </a:solidFill>
              <a:latin typeface="Arial" panose="020B0604020202020204" pitchFamily="34" charset="0"/>
              <a:cs typeface="Arial" panose="020B0604020202020204" pitchFamily="34" charset="0"/>
            </a:endParaRPr>
          </a:p>
        </p:txBody>
      </p:sp>
      <p:sp>
        <p:nvSpPr>
          <p:cNvPr id="3" name="TextBox 2"/>
          <p:cNvSpPr txBox="1"/>
          <p:nvPr/>
        </p:nvSpPr>
        <p:spPr>
          <a:xfrm>
            <a:off x="1592317" y="677916"/>
            <a:ext cx="7062952" cy="769441"/>
          </a:xfrm>
          <a:prstGeom prst="rect">
            <a:avLst/>
          </a:prstGeom>
          <a:noFill/>
        </p:spPr>
        <p:txBody>
          <a:bodyPr wrap="square" rtlCol="0">
            <a:spAutoFit/>
          </a:bodyPr>
          <a:lstStyle/>
          <a:p>
            <a:r>
              <a:rPr lang="en-US" sz="4400" dirty="0" smtClean="0"/>
              <a:t>From June 2017  SSC minutes</a:t>
            </a:r>
            <a:endParaRPr lang="en-US" sz="4400" dirty="0"/>
          </a:p>
        </p:txBody>
      </p:sp>
    </p:spTree>
    <p:extLst>
      <p:ext uri="{BB962C8B-B14F-4D97-AF65-F5344CB8AC3E}">
        <p14:creationId xmlns:p14="http://schemas.microsoft.com/office/powerpoint/2010/main" val="23380518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2151" y="1581322"/>
            <a:ext cx="10216056" cy="2677656"/>
          </a:xfrm>
          <a:prstGeom prst="rect">
            <a:avLst/>
          </a:prstGeom>
        </p:spPr>
        <p:txBody>
          <a:bodyPr wrap="square">
            <a:spAutoFit/>
          </a:bodyPr>
          <a:lstStyle/>
          <a:p>
            <a:r>
              <a:rPr lang="en-US" sz="2800" b="0" i="1" u="none" strike="noStrike" baseline="0" dirty="0" smtClean="0">
                <a:solidFill>
                  <a:srgbClr val="000000"/>
                </a:solidFill>
                <a:latin typeface="Arial" panose="020B0604020202020204" pitchFamily="34" charset="0"/>
                <a:cs typeface="Arial" panose="020B0604020202020204" pitchFamily="34" charset="0"/>
              </a:rPr>
              <a:t>Model Numbering Convention</a:t>
            </a:r>
            <a:r>
              <a:rPr lang="en-US" sz="2800" b="0" i="0" u="none" strike="noStrike" baseline="0" dirty="0" smtClean="0">
                <a:solidFill>
                  <a:srgbClr val="000000"/>
                </a:solidFill>
                <a:latin typeface="Arial" panose="020B0604020202020204" pitchFamily="34" charset="0"/>
                <a:cs typeface="Arial" panose="020B0604020202020204" pitchFamily="34" charset="0"/>
              </a:rPr>
              <a:t>: Upon the request of the SSC, the CPT discussed options for model numbering conventions brought forward in the May CPT report. After discussion of the pros and cons of various approaches, </a:t>
            </a:r>
            <a:r>
              <a:rPr lang="en-US" sz="2800" b="1" i="0" u="none" strike="noStrike" baseline="0" dirty="0" smtClean="0">
                <a:solidFill>
                  <a:srgbClr val="000000"/>
                </a:solidFill>
                <a:latin typeface="Arial" panose="020B0604020202020204" pitchFamily="34" charset="0"/>
                <a:cs typeface="Arial" panose="020B0604020202020204" pitchFamily="34" charset="0"/>
              </a:rPr>
              <a:t>the CPT recommended moving forward with the modeling convention adopted by the Groundfish Plan Teams. </a:t>
            </a:r>
          </a:p>
        </p:txBody>
      </p:sp>
      <p:sp>
        <p:nvSpPr>
          <p:cNvPr id="3" name="TextBox 2"/>
          <p:cNvSpPr txBox="1"/>
          <p:nvPr/>
        </p:nvSpPr>
        <p:spPr>
          <a:xfrm>
            <a:off x="1592317" y="677916"/>
            <a:ext cx="7062952" cy="769441"/>
          </a:xfrm>
          <a:prstGeom prst="rect">
            <a:avLst/>
          </a:prstGeom>
          <a:noFill/>
        </p:spPr>
        <p:txBody>
          <a:bodyPr wrap="square" rtlCol="0">
            <a:spAutoFit/>
          </a:bodyPr>
          <a:lstStyle/>
          <a:p>
            <a:r>
              <a:rPr lang="en-US" sz="4400" dirty="0" smtClean="0"/>
              <a:t>From Sept 2017  CPT minutes</a:t>
            </a:r>
            <a:endParaRPr lang="en-US" sz="4400" dirty="0"/>
          </a:p>
        </p:txBody>
      </p:sp>
    </p:spTree>
    <p:extLst>
      <p:ext uri="{BB962C8B-B14F-4D97-AF65-F5344CB8AC3E}">
        <p14:creationId xmlns:p14="http://schemas.microsoft.com/office/powerpoint/2010/main" val="1137734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2151" y="1581322"/>
            <a:ext cx="10216056" cy="4247317"/>
          </a:xfrm>
          <a:prstGeom prst="rect">
            <a:avLst/>
          </a:prstGeom>
        </p:spPr>
        <p:txBody>
          <a:bodyPr wrap="square">
            <a:spAutoFit/>
          </a:bodyPr>
          <a:lstStyle/>
          <a:p>
            <a:r>
              <a:rPr lang="en-US" b="0" i="0" u="none" strike="noStrike" baseline="0" dirty="0" smtClean="0">
                <a:solidFill>
                  <a:srgbClr val="000000"/>
                </a:solidFill>
                <a:latin typeface="Arial" panose="020B0604020202020204" pitchFamily="34" charset="0"/>
                <a:cs typeface="Arial" panose="020B0604020202020204" pitchFamily="34" charset="0"/>
              </a:rPr>
              <a:t>This policy is the following: </a:t>
            </a:r>
          </a:p>
          <a:p>
            <a:endParaRPr lang="en-US" b="0" i="0" u="none" strike="noStrike" baseline="0" dirty="0" smtClean="0">
              <a:solidFill>
                <a:srgbClr val="000000"/>
              </a:solidFill>
              <a:latin typeface="Arial" panose="020B0604020202020204" pitchFamily="34" charset="0"/>
              <a:cs typeface="Arial" panose="020B0604020202020204" pitchFamily="34" charset="0"/>
            </a:endParaRPr>
          </a:p>
          <a:p>
            <a:r>
              <a:rPr lang="en-US" b="0" i="0" u="none" strike="noStrike" baseline="0" dirty="0" smtClean="0">
                <a:solidFill>
                  <a:srgbClr val="000000"/>
                </a:solidFill>
                <a:latin typeface="Arial" panose="020B0604020202020204" pitchFamily="34" charset="0"/>
                <a:cs typeface="Arial" panose="020B0604020202020204" pitchFamily="34" charset="0"/>
              </a:rPr>
              <a:t>Naming conventions in groundfish SAFE guidelines: When a model constituting a “major change” from the original version of the base model is introduced, it is given a label of the form “Model </a:t>
            </a:r>
            <a:r>
              <a:rPr lang="en-US" b="0" i="1" u="none" strike="noStrike" baseline="0" dirty="0" err="1" smtClean="0">
                <a:solidFill>
                  <a:srgbClr val="000000"/>
                </a:solidFill>
                <a:latin typeface="Arial" panose="020B0604020202020204" pitchFamily="34" charset="0"/>
                <a:cs typeface="Arial" panose="020B0604020202020204" pitchFamily="34" charset="0"/>
              </a:rPr>
              <a:t>yy.j</a:t>
            </a:r>
            <a:r>
              <a:rPr lang="en-US" b="0" i="0" u="none" strike="noStrike" baseline="0" dirty="0" smtClean="0">
                <a:solidFill>
                  <a:srgbClr val="000000"/>
                </a:solidFill>
                <a:latin typeface="Arial" panose="020B0604020202020204" pitchFamily="34" charset="0"/>
                <a:cs typeface="Arial" panose="020B0604020202020204" pitchFamily="34" charset="0"/>
              </a:rPr>
              <a:t>,” where </a:t>
            </a:r>
            <a:r>
              <a:rPr lang="en-US" b="0" i="1" u="none" strike="noStrike" baseline="0" dirty="0" err="1" smtClean="0">
                <a:solidFill>
                  <a:srgbClr val="000000"/>
                </a:solidFill>
                <a:latin typeface="Arial" panose="020B0604020202020204" pitchFamily="34" charset="0"/>
                <a:cs typeface="Arial" panose="020B0604020202020204" pitchFamily="34" charset="0"/>
              </a:rPr>
              <a:t>yy</a:t>
            </a:r>
            <a:r>
              <a:rPr lang="en-US" b="0" i="1" u="none" strike="noStrike" baseline="0" dirty="0" smtClean="0">
                <a:solidFill>
                  <a:srgbClr val="000000"/>
                </a:solidFill>
                <a:latin typeface="Arial" panose="020B0604020202020204" pitchFamily="34" charset="0"/>
                <a:cs typeface="Arial" panose="020B0604020202020204" pitchFamily="34" charset="0"/>
              </a:rPr>
              <a:t> </a:t>
            </a:r>
            <a:r>
              <a:rPr lang="en-US" b="0" i="0" u="none" strike="noStrike" baseline="0" dirty="0" smtClean="0">
                <a:solidFill>
                  <a:srgbClr val="000000"/>
                </a:solidFill>
                <a:latin typeface="Arial" panose="020B0604020202020204" pitchFamily="34" charset="0"/>
                <a:cs typeface="Arial" panose="020B0604020202020204" pitchFamily="34" charset="0"/>
              </a:rPr>
              <a:t>is the year (designated by the last two digits) that the model was introduced, and </a:t>
            </a:r>
            <a:r>
              <a:rPr lang="en-US" b="0" i="1" u="none" strike="noStrike" baseline="0" dirty="0" smtClean="0">
                <a:solidFill>
                  <a:srgbClr val="000000"/>
                </a:solidFill>
                <a:latin typeface="Arial" panose="020B0604020202020204" pitchFamily="34" charset="0"/>
                <a:cs typeface="Arial" panose="020B0604020202020204" pitchFamily="34" charset="0"/>
              </a:rPr>
              <a:t>j </a:t>
            </a:r>
            <a:r>
              <a:rPr lang="en-US" b="0" i="0" u="none" strike="noStrike" baseline="0" dirty="0" smtClean="0">
                <a:solidFill>
                  <a:srgbClr val="000000"/>
                </a:solidFill>
                <a:latin typeface="Arial" panose="020B0604020202020204" pitchFamily="34" charset="0"/>
                <a:cs typeface="Arial" panose="020B0604020202020204" pitchFamily="34" charset="0"/>
              </a:rPr>
              <a:t>is an integer distinguishing this particular “major change” model from other “major change” models introduced in the same year. </a:t>
            </a:r>
          </a:p>
          <a:p>
            <a:endParaRPr lang="en-US" b="0" i="0" u="none" strike="noStrike" baseline="0" dirty="0" smtClean="0">
              <a:solidFill>
                <a:srgbClr val="000000"/>
              </a:solidFill>
              <a:latin typeface="Arial" panose="020B0604020202020204" pitchFamily="34" charset="0"/>
              <a:cs typeface="Arial" panose="020B0604020202020204" pitchFamily="34" charset="0"/>
            </a:endParaRPr>
          </a:p>
          <a:p>
            <a:r>
              <a:rPr lang="en-US" b="0" i="0" u="none" strike="noStrike" baseline="0" dirty="0" smtClean="0">
                <a:solidFill>
                  <a:srgbClr val="000000"/>
                </a:solidFill>
                <a:latin typeface="Arial" panose="020B0604020202020204" pitchFamily="34" charset="0"/>
                <a:cs typeface="Arial" panose="020B0604020202020204" pitchFamily="34" charset="0"/>
              </a:rPr>
              <a:t>When a model constituting only a “minor change” from the original version of the base model is introduced, it is given a label of the form “Model </a:t>
            </a:r>
            <a:r>
              <a:rPr lang="en-US" b="0" i="1" u="none" strike="noStrike" baseline="0" dirty="0" err="1" smtClean="0">
                <a:solidFill>
                  <a:srgbClr val="000000"/>
                </a:solidFill>
                <a:latin typeface="Arial" panose="020B0604020202020204" pitchFamily="34" charset="0"/>
                <a:cs typeface="Arial" panose="020B0604020202020204" pitchFamily="34" charset="0"/>
              </a:rPr>
              <a:t>yy.jx</a:t>
            </a:r>
            <a:r>
              <a:rPr lang="en-US" b="0" i="0" u="none" strike="noStrike" baseline="0" dirty="0" smtClean="0">
                <a:solidFill>
                  <a:srgbClr val="000000"/>
                </a:solidFill>
                <a:latin typeface="Arial" panose="020B0604020202020204" pitchFamily="34" charset="0"/>
                <a:cs typeface="Arial" panose="020B0604020202020204" pitchFamily="34" charset="0"/>
              </a:rPr>
              <a:t>,” where “</a:t>
            </a:r>
            <a:r>
              <a:rPr lang="en-US" b="0" i="1" u="none" strike="noStrike" baseline="0" dirty="0" smtClean="0">
                <a:solidFill>
                  <a:srgbClr val="000000"/>
                </a:solidFill>
                <a:latin typeface="Arial" panose="020B0604020202020204" pitchFamily="34" charset="0"/>
                <a:cs typeface="Arial" panose="020B0604020202020204" pitchFamily="34" charset="0"/>
              </a:rPr>
              <a:t>x</a:t>
            </a:r>
            <a:r>
              <a:rPr lang="en-US" b="0" i="0" u="none" strike="noStrike" baseline="0" dirty="0" smtClean="0">
                <a:solidFill>
                  <a:srgbClr val="000000"/>
                </a:solidFill>
                <a:latin typeface="Arial" panose="020B0604020202020204" pitchFamily="34" charset="0"/>
                <a:cs typeface="Arial" panose="020B0604020202020204" pitchFamily="34" charset="0"/>
              </a:rPr>
              <a:t>” is a letter distinguishing this particular “minor change” model from other “minor change” models derived from the original version of the same base model. </a:t>
            </a:r>
          </a:p>
          <a:p>
            <a:endParaRPr lang="en-US" b="0" i="0" u="none" strike="noStrike" baseline="0" dirty="0" smtClean="0">
              <a:solidFill>
                <a:srgbClr val="000000"/>
              </a:solidFill>
              <a:latin typeface="Arial" panose="020B0604020202020204" pitchFamily="34" charset="0"/>
              <a:cs typeface="Arial" panose="020B0604020202020204" pitchFamily="34" charset="0"/>
            </a:endParaRPr>
          </a:p>
          <a:p>
            <a:r>
              <a:rPr lang="en-US" b="0" i="0" u="none" strike="noStrike" baseline="0" dirty="0" smtClean="0">
                <a:solidFill>
                  <a:srgbClr val="000000"/>
                </a:solidFill>
                <a:latin typeface="Arial" panose="020B0604020202020204" pitchFamily="34" charset="0"/>
                <a:cs typeface="Arial" panose="020B0604020202020204" pitchFamily="34" charset="0"/>
              </a:rPr>
              <a:t>The distinction between “major” and “minor” model changes is determined subjectively by the author on the basis of qualitative differences in model </a:t>
            </a:r>
            <a:endParaRPr lang="en-US" dirty="0">
              <a:latin typeface="Arial" panose="020B0604020202020204" pitchFamily="34" charset="0"/>
              <a:cs typeface="Arial" panose="020B0604020202020204" pitchFamily="34" charset="0"/>
            </a:endParaRPr>
          </a:p>
        </p:txBody>
      </p:sp>
      <p:sp>
        <p:nvSpPr>
          <p:cNvPr id="3" name="TextBox 2"/>
          <p:cNvSpPr txBox="1"/>
          <p:nvPr/>
        </p:nvSpPr>
        <p:spPr>
          <a:xfrm>
            <a:off x="1592317" y="677916"/>
            <a:ext cx="7062952" cy="769441"/>
          </a:xfrm>
          <a:prstGeom prst="rect">
            <a:avLst/>
          </a:prstGeom>
          <a:noFill/>
        </p:spPr>
        <p:txBody>
          <a:bodyPr wrap="square" rtlCol="0">
            <a:spAutoFit/>
          </a:bodyPr>
          <a:lstStyle/>
          <a:p>
            <a:r>
              <a:rPr lang="en-US" sz="4400" dirty="0" smtClean="0"/>
              <a:t>From Sept 2017  CPT minutes</a:t>
            </a:r>
            <a:endParaRPr lang="en-US" sz="4400" dirty="0"/>
          </a:p>
        </p:txBody>
      </p:sp>
    </p:spTree>
    <p:extLst>
      <p:ext uri="{BB962C8B-B14F-4D97-AF65-F5344CB8AC3E}">
        <p14:creationId xmlns:p14="http://schemas.microsoft.com/office/powerpoint/2010/main" val="1105536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2151" y="1581322"/>
            <a:ext cx="10216056" cy="4401205"/>
          </a:xfrm>
          <a:prstGeom prst="rect">
            <a:avLst/>
          </a:prstGeom>
        </p:spPr>
        <p:txBody>
          <a:bodyPr wrap="square">
            <a:spAutoFit/>
          </a:bodyPr>
          <a:lstStyle/>
          <a:p>
            <a:r>
              <a:rPr lang="en-US" sz="2800" b="0" i="0" u="none" strike="noStrike" baseline="0" dirty="0" smtClean="0">
                <a:solidFill>
                  <a:srgbClr val="000000"/>
                </a:solidFill>
                <a:latin typeface="Arial" panose="020B0604020202020204" pitchFamily="34" charset="0"/>
                <a:cs typeface="Arial" panose="020B0604020202020204" pitchFamily="34" charset="0"/>
              </a:rPr>
              <a:t>General SSC Comments to Crab Plan Team</a:t>
            </a:r>
          </a:p>
          <a:p>
            <a:endParaRPr lang="en-US" sz="2800" b="0" i="0" u="none" strike="noStrike" baseline="0" dirty="0" smtClean="0">
              <a:solidFill>
                <a:srgbClr val="000000"/>
              </a:solidFill>
              <a:latin typeface="Arial" panose="020B0604020202020204" pitchFamily="34" charset="0"/>
              <a:cs typeface="Arial" panose="020B0604020202020204" pitchFamily="34" charset="0"/>
            </a:endParaRPr>
          </a:p>
          <a:p>
            <a:r>
              <a:rPr lang="en-US" sz="2800" b="0" i="0" u="none" strike="noStrike" baseline="0" dirty="0" smtClean="0">
                <a:solidFill>
                  <a:srgbClr val="000000"/>
                </a:solidFill>
                <a:latin typeface="Arial" panose="020B0604020202020204" pitchFamily="34" charset="0"/>
                <a:cs typeface="Arial" panose="020B0604020202020204" pitchFamily="34" charset="0"/>
              </a:rPr>
              <a:t>Model numbering convention. The SSC appreciates the CPT’s consideration of model number convention and their recommendation to move forward with the modelling convention adopted by the Groundfish Plan Teams. </a:t>
            </a:r>
          </a:p>
          <a:p>
            <a:endParaRPr lang="en-US" sz="2800" dirty="0">
              <a:solidFill>
                <a:srgbClr val="000000"/>
              </a:solidFill>
              <a:latin typeface="Arial" panose="020B0604020202020204" pitchFamily="34" charset="0"/>
              <a:cs typeface="Arial" panose="020B0604020202020204" pitchFamily="34" charset="0"/>
            </a:endParaRPr>
          </a:p>
          <a:p>
            <a:r>
              <a:rPr lang="en-US" sz="2800" b="0" i="0" u="none" strike="noStrike" baseline="0" dirty="0" smtClean="0">
                <a:solidFill>
                  <a:srgbClr val="000000"/>
                </a:solidFill>
                <a:latin typeface="Arial" panose="020B0604020202020204" pitchFamily="34" charset="0"/>
                <a:cs typeface="Arial" panose="020B0604020202020204" pitchFamily="34" charset="0"/>
              </a:rPr>
              <a:t>The SSC endorses this approach and looks forward to standardization of model numbering in all future crab stock assessments.</a:t>
            </a:r>
            <a:endParaRPr lang="en-US" sz="2800" dirty="0">
              <a:latin typeface="Arial" panose="020B0604020202020204" pitchFamily="34" charset="0"/>
              <a:cs typeface="Arial" panose="020B0604020202020204" pitchFamily="34" charset="0"/>
            </a:endParaRPr>
          </a:p>
        </p:txBody>
      </p:sp>
      <p:sp>
        <p:nvSpPr>
          <p:cNvPr id="3" name="TextBox 2"/>
          <p:cNvSpPr txBox="1"/>
          <p:nvPr/>
        </p:nvSpPr>
        <p:spPr>
          <a:xfrm>
            <a:off x="1592317" y="677916"/>
            <a:ext cx="7062952" cy="769441"/>
          </a:xfrm>
          <a:prstGeom prst="rect">
            <a:avLst/>
          </a:prstGeom>
          <a:noFill/>
        </p:spPr>
        <p:txBody>
          <a:bodyPr wrap="square" rtlCol="0">
            <a:spAutoFit/>
          </a:bodyPr>
          <a:lstStyle/>
          <a:p>
            <a:r>
              <a:rPr lang="en-US" sz="4400" dirty="0" smtClean="0"/>
              <a:t>From Oct 2017 SSC minutes</a:t>
            </a:r>
            <a:endParaRPr lang="en-US" sz="4400" dirty="0"/>
          </a:p>
        </p:txBody>
      </p:sp>
    </p:spTree>
    <p:extLst>
      <p:ext uri="{BB962C8B-B14F-4D97-AF65-F5344CB8AC3E}">
        <p14:creationId xmlns:p14="http://schemas.microsoft.com/office/powerpoint/2010/main" val="3433183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67558" y="1463122"/>
            <a:ext cx="10216056" cy="4401205"/>
          </a:xfrm>
          <a:prstGeom prst="rect">
            <a:avLst/>
          </a:prstGeom>
        </p:spPr>
        <p:txBody>
          <a:bodyPr wrap="square">
            <a:spAutoFit/>
          </a:bodyPr>
          <a:lstStyle/>
          <a:p>
            <a:r>
              <a:rPr lang="en-US" sz="2800" b="0" i="0" u="none" strike="noStrike" baseline="0" dirty="0" smtClean="0">
                <a:solidFill>
                  <a:srgbClr val="000000"/>
                </a:solidFill>
                <a:latin typeface="Arial" panose="020B0604020202020204" pitchFamily="34" charset="0"/>
                <a:cs typeface="Arial" panose="020B0604020202020204" pitchFamily="34" charset="0"/>
              </a:rPr>
              <a:t>Model 18.0</a:t>
            </a:r>
            <a:r>
              <a:rPr lang="en-US" sz="2800" dirty="0" smtClean="0">
                <a:solidFill>
                  <a:srgbClr val="000000"/>
                </a:solidFill>
                <a:latin typeface="Arial" panose="020B0604020202020204" pitchFamily="34" charset="0"/>
                <a:cs typeface="Arial" panose="020B0604020202020204" pitchFamily="34" charset="0"/>
              </a:rPr>
              <a:t>, Model </a:t>
            </a:r>
            <a:r>
              <a:rPr lang="en-US" sz="2800" b="0" i="0" u="none" strike="noStrike" dirty="0" smtClean="0">
                <a:solidFill>
                  <a:srgbClr val="000000"/>
                </a:solidFill>
                <a:latin typeface="Arial" panose="020B0604020202020204" pitchFamily="34" charset="0"/>
                <a:cs typeface="Arial" panose="020B0604020202020204" pitchFamily="34" charset="0"/>
              </a:rPr>
              <a:t>18.1 </a:t>
            </a:r>
          </a:p>
          <a:p>
            <a:r>
              <a:rPr lang="en-US" sz="2800" baseline="0" dirty="0" smtClean="0">
                <a:solidFill>
                  <a:srgbClr val="000000"/>
                </a:solidFill>
                <a:latin typeface="Arial" panose="020B0604020202020204" pitchFamily="34" charset="0"/>
                <a:cs typeface="Arial" panose="020B0604020202020204" pitchFamily="34" charset="0"/>
              </a:rPr>
              <a:t>Model</a:t>
            </a:r>
            <a:r>
              <a:rPr lang="en-US" sz="2800" dirty="0" smtClean="0">
                <a:solidFill>
                  <a:srgbClr val="000000"/>
                </a:solidFill>
                <a:latin typeface="Arial" panose="020B0604020202020204" pitchFamily="34" charset="0"/>
                <a:cs typeface="Arial" panose="020B0604020202020204" pitchFamily="34" charset="0"/>
              </a:rPr>
              <a:t> 19.0, Model 19.1, Model 19.2, Model 19.2a</a:t>
            </a:r>
            <a:endParaRPr lang="en-US" sz="2800" b="0" i="0" u="none" strike="noStrike" baseline="0" dirty="0" smtClean="0">
              <a:solidFill>
                <a:srgbClr val="000000"/>
              </a:solidFill>
              <a:latin typeface="Arial" panose="020B0604020202020204" pitchFamily="34" charset="0"/>
              <a:cs typeface="Arial" panose="020B0604020202020204" pitchFamily="34" charset="0"/>
            </a:endParaRPr>
          </a:p>
          <a:p>
            <a:endParaRPr lang="en-US" sz="2800" b="0" i="0" u="none" strike="noStrike" baseline="0" dirty="0" smtClean="0">
              <a:solidFill>
                <a:srgbClr val="000000"/>
              </a:solidFill>
              <a:latin typeface="Arial" panose="020B0604020202020204" pitchFamily="34" charset="0"/>
              <a:cs typeface="Arial" panose="020B0604020202020204" pitchFamily="34" charset="0"/>
            </a:endParaRPr>
          </a:p>
          <a:p>
            <a:r>
              <a:rPr lang="en-US" sz="2800" dirty="0" smtClean="0">
                <a:solidFill>
                  <a:srgbClr val="000000"/>
                </a:solidFill>
                <a:latin typeface="Arial" panose="020B0604020202020204" pitchFamily="34" charset="0"/>
                <a:cs typeface="Arial" panose="020B0604020202020204" pitchFamily="34" charset="0"/>
              </a:rPr>
              <a:t>Snow crab</a:t>
            </a:r>
          </a:p>
          <a:p>
            <a:r>
              <a:rPr lang="en-US" sz="2800" dirty="0" smtClean="0">
                <a:latin typeface="Arial" panose="020B0604020202020204" pitchFamily="34" charset="0"/>
                <a:cs typeface="Arial" panose="020B0604020202020204" pitchFamily="34" charset="0"/>
              </a:rPr>
              <a:t>18.1</a:t>
            </a:r>
            <a:r>
              <a:rPr lang="en-US" sz="2800" dirty="0">
                <a:latin typeface="Arial" panose="020B0604020202020204" pitchFamily="34" charset="0"/>
                <a:cs typeface="Arial" panose="020B0604020202020204" pitchFamily="34" charset="0"/>
              </a:rPr>
              <a:t>,</a:t>
            </a:r>
            <a:r>
              <a:rPr lang="en-US" sz="2800" dirty="0" smtClean="0">
                <a:latin typeface="Arial" panose="020B0604020202020204" pitchFamily="34" charset="0"/>
                <a:cs typeface="Arial" panose="020B0604020202020204" pitchFamily="34" charset="0"/>
              </a:rPr>
              <a:t> 19.1, 19.2, 19.3, 19.4</a:t>
            </a:r>
          </a:p>
          <a:p>
            <a:r>
              <a:rPr lang="en-US" sz="2800" b="0" i="0" u="none" strike="noStrike" baseline="0" dirty="0" smtClean="0">
                <a:solidFill>
                  <a:srgbClr val="000000"/>
                </a:solidFill>
                <a:latin typeface="Arial" panose="020B0604020202020204" pitchFamily="34" charset="0"/>
                <a:cs typeface="Arial" panose="020B0604020202020204" pitchFamily="34" charset="0"/>
              </a:rPr>
              <a:t>AIGKC</a:t>
            </a:r>
          </a:p>
          <a:p>
            <a:r>
              <a:rPr lang="en-US" sz="2800" b="0" i="0" u="none" strike="noStrike" baseline="0" dirty="0" smtClean="0">
                <a:solidFill>
                  <a:srgbClr val="000000"/>
                </a:solidFill>
                <a:latin typeface="Arial" panose="020B0604020202020204" pitchFamily="34" charset="0"/>
                <a:cs typeface="Arial" panose="020B0604020202020204" pitchFamily="34" charset="0"/>
              </a:rPr>
              <a:t>18_0, 18_1, 19_0, 19_1, 9_2a</a:t>
            </a:r>
          </a:p>
          <a:p>
            <a:r>
              <a:rPr lang="en-US" sz="2800" dirty="0" smtClean="0">
                <a:solidFill>
                  <a:srgbClr val="000000"/>
                </a:solidFill>
                <a:latin typeface="Arial" panose="020B0604020202020204" pitchFamily="34" charset="0"/>
                <a:cs typeface="Arial" panose="020B0604020202020204" pitchFamily="34" charset="0"/>
              </a:rPr>
              <a:t>Tanner</a:t>
            </a:r>
          </a:p>
          <a:p>
            <a:r>
              <a:rPr lang="en-US" sz="2800" b="0" i="0" u="none" strike="noStrike" baseline="0" dirty="0" smtClean="0">
                <a:solidFill>
                  <a:srgbClr val="000000"/>
                </a:solidFill>
                <a:latin typeface="Arial" panose="020B0604020202020204" pitchFamily="34" charset="0"/>
                <a:cs typeface="Arial" panose="020B0604020202020204" pitchFamily="34" charset="0"/>
              </a:rPr>
              <a:t>19.0</a:t>
            </a:r>
            <a:r>
              <a:rPr lang="en-US" sz="2800" dirty="0" smtClean="0">
                <a:solidFill>
                  <a:srgbClr val="000000"/>
                </a:solidFill>
                <a:latin typeface="Arial" panose="020B0604020202020204" pitchFamily="34" charset="0"/>
                <a:cs typeface="Arial" panose="020B0604020202020204" pitchFamily="34" charset="0"/>
              </a:rPr>
              <a:t>, 19.3, 19.3b, 19.3c, 19.3c1, 19.3c2, 19.3f, 19.3e</a:t>
            </a:r>
            <a:r>
              <a:rPr lang="en-US" sz="2800" dirty="0">
                <a:solidFill>
                  <a:srgbClr val="000000"/>
                </a:solidFill>
                <a:latin typeface="Arial" panose="020B0604020202020204" pitchFamily="34" charset="0"/>
                <a:cs typeface="Arial" panose="020B0604020202020204" pitchFamily="34" charset="0"/>
              </a:rPr>
              <a:t>, </a:t>
            </a:r>
            <a:r>
              <a:rPr lang="en-US" sz="2800" dirty="0" smtClean="0">
                <a:solidFill>
                  <a:srgbClr val="000000"/>
                </a:solidFill>
                <a:latin typeface="Arial" panose="020B0604020202020204" pitchFamily="34" charset="0"/>
                <a:cs typeface="Arial" panose="020B0604020202020204" pitchFamily="34" charset="0"/>
              </a:rPr>
              <a:t>19F.1, 19F.0a, 19F.2, 19F.3, 19F.4, </a:t>
            </a:r>
            <a:r>
              <a:rPr lang="en-US" sz="2800" dirty="0" smtClean="0">
                <a:solidFill>
                  <a:srgbClr val="000000"/>
                </a:solidFill>
                <a:latin typeface="Arial" panose="020B0604020202020204" pitchFamily="34" charset="0"/>
                <a:cs typeface="Arial" panose="020B0604020202020204" pitchFamily="34" charset="0"/>
              </a:rPr>
              <a:t>19F.5</a:t>
            </a:r>
            <a:endParaRPr lang="en-US" sz="2800" dirty="0" smtClean="0">
              <a:solidFill>
                <a:srgbClr val="000000"/>
              </a:solidFill>
              <a:latin typeface="Arial" panose="020B0604020202020204" pitchFamily="34" charset="0"/>
              <a:cs typeface="Arial" panose="020B0604020202020204" pitchFamily="34" charset="0"/>
            </a:endParaRPr>
          </a:p>
        </p:txBody>
      </p:sp>
      <p:sp>
        <p:nvSpPr>
          <p:cNvPr id="3" name="TextBox 2"/>
          <p:cNvSpPr txBox="1"/>
          <p:nvPr/>
        </p:nvSpPr>
        <p:spPr>
          <a:xfrm>
            <a:off x="851337" y="693681"/>
            <a:ext cx="7062952" cy="769441"/>
          </a:xfrm>
          <a:prstGeom prst="rect">
            <a:avLst/>
          </a:prstGeom>
          <a:noFill/>
        </p:spPr>
        <p:txBody>
          <a:bodyPr wrap="square" rtlCol="0">
            <a:spAutoFit/>
          </a:bodyPr>
          <a:lstStyle/>
          <a:p>
            <a:r>
              <a:rPr lang="en-US" sz="4400" dirty="0" smtClean="0"/>
              <a:t>Examples</a:t>
            </a:r>
            <a:endParaRPr lang="en-US" sz="4400" dirty="0"/>
          </a:p>
        </p:txBody>
      </p:sp>
    </p:spTree>
    <p:extLst>
      <p:ext uri="{BB962C8B-B14F-4D97-AF65-F5344CB8AC3E}">
        <p14:creationId xmlns:p14="http://schemas.microsoft.com/office/powerpoint/2010/main" val="26382672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TotalTime>
  <Words>716</Words>
  <Application>Microsoft Office PowerPoint</Application>
  <PresentationFormat>Widescreen</PresentationFormat>
  <Paragraphs>42</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dc:creator>
  <cp:lastModifiedBy>Martin</cp:lastModifiedBy>
  <cp:revision>10</cp:revision>
  <dcterms:created xsi:type="dcterms:W3CDTF">2019-04-30T22:05:07Z</dcterms:created>
  <dcterms:modified xsi:type="dcterms:W3CDTF">2019-05-01T15:45:35Z</dcterms:modified>
</cp:coreProperties>
</file>