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62" r:id="rId1"/>
    <p:sldMasterId id="2147484190" r:id="rId2"/>
    <p:sldMasterId id="2147484200" r:id="rId3"/>
    <p:sldMasterId id="2147484179" r:id="rId4"/>
    <p:sldMasterId id="2147484188" r:id="rId5"/>
    <p:sldMasterId id="2147484195" r:id="rId6"/>
  </p:sldMasterIdLst>
  <p:notesMasterIdLst>
    <p:notesMasterId r:id="rId23"/>
  </p:notesMasterIdLst>
  <p:sldIdLst>
    <p:sldId id="260" r:id="rId7"/>
    <p:sldId id="289" r:id="rId8"/>
    <p:sldId id="291" r:id="rId9"/>
    <p:sldId id="292" r:id="rId10"/>
    <p:sldId id="294" r:id="rId11"/>
    <p:sldId id="295" r:id="rId12"/>
    <p:sldId id="290" r:id="rId13"/>
    <p:sldId id="296" r:id="rId14"/>
    <p:sldId id="298" r:id="rId15"/>
    <p:sldId id="300" r:id="rId16"/>
    <p:sldId id="301" r:id="rId17"/>
    <p:sldId id="302" r:id="rId18"/>
    <p:sldId id="299" r:id="rId19"/>
    <p:sldId id="303" r:id="rId20"/>
    <p:sldId id="304" r:id="rId21"/>
    <p:sldId id="297" r:id="rId22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B9C2"/>
    <a:srgbClr val="003155"/>
    <a:srgbClr val="10D3DC"/>
    <a:srgbClr val="00467F"/>
    <a:srgbClr val="103D72"/>
    <a:srgbClr val="2A7DE2"/>
    <a:srgbClr val="1A428A"/>
    <a:srgbClr val="C25613"/>
    <a:srgbClr val="BE2F1A"/>
    <a:srgbClr val="AF29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38"/>
    <p:restoredTop sz="94898" autoAdjust="0"/>
  </p:normalViewPr>
  <p:slideViewPr>
    <p:cSldViewPr snapToGrid="0" snapToObjects="1">
      <p:cViewPr varScale="1">
        <p:scale>
          <a:sx n="83" d="100"/>
          <a:sy n="83" d="100"/>
        </p:scale>
        <p:origin x="10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20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66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39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25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6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25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03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01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86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11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54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02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71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now lack of trust in current observer program</a:t>
            </a:r>
            <a:r>
              <a:rPr lang="en-US" sz="9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 large Council movement to make it cost effective.</a:t>
            </a: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50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28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70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26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H="1">
            <a:off x="-1" y="0"/>
            <a:ext cx="9144001" cy="6858000"/>
          </a:xfrm>
          <a:prstGeom prst="rect">
            <a:avLst/>
          </a:prstGeom>
          <a:solidFill>
            <a:srgbClr val="074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714" y="1020273"/>
            <a:ext cx="7063740" cy="188359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7200" b="0" i="0" baseline="0">
                <a:solidFill>
                  <a:srgbClr val="10D3DC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715" y="2903865"/>
            <a:ext cx="6186114" cy="301948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200" b="0" i="0" baseline="0">
                <a:solidFill>
                  <a:schemeClr val="tx1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 algn="ctr">
              <a:buNone/>
              <a:defRPr sz="2200"/>
            </a:lvl2pPr>
            <a:lvl3pPr marL="914377" indent="0" algn="ctr">
              <a:buNone/>
              <a:defRPr sz="22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Freeform 18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Freeform 21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13B9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630" y="6172200"/>
            <a:ext cx="685800" cy="593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9341C2C6-9230-684E-A0E5-52AF991FA47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1259715" y="907061"/>
            <a:ext cx="6772718" cy="188359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7200" b="0" i="0" baseline="0">
                <a:solidFill>
                  <a:srgbClr val="003155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259715" y="4800600"/>
            <a:ext cx="6323500" cy="169164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200" b="0" i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 algn="ctr">
              <a:buNone/>
              <a:defRPr sz="2200"/>
            </a:lvl2pPr>
            <a:lvl3pPr marL="914377" indent="0" algn="ctr">
              <a:buNone/>
              <a:defRPr sz="22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reeform 15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904114"/>
            <a:ext cx="6984125" cy="602405"/>
          </a:xfrm>
        </p:spPr>
        <p:txBody>
          <a:bodyPr lIns="0" tIns="0" rIns="0" bIns="0" anchor="b">
            <a:noAutofit/>
          </a:bodyPr>
          <a:lstStyle>
            <a:lvl1pPr>
              <a:defRPr sz="32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5613563"/>
            <a:ext cx="6400799" cy="59701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1800">
                <a:solidFill>
                  <a:schemeClr val="bg1">
                    <a:lumMod val="8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82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1pPr>
            <a:lvl2pPr marL="914400" lvl="1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2pPr>
            <a:lvl3pPr marL="1371600" lvl="2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3pPr>
            <a:lvl4pPr marL="1828800" lvl="3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4pPr>
            <a:lvl5pPr marL="2286000" lvl="4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065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67298"/>
            <a:ext cx="6858000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40088"/>
            <a:ext cx="6858000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3000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rgbClr val="003155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22066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0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701" y="2934147"/>
            <a:ext cx="6810375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0701" y="4766561"/>
            <a:ext cx="6810375" cy="74571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7907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152647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7688498" y="-2"/>
            <a:ext cx="1450144" cy="5987459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8" name="Rectangle 7"/>
          <p:cNvSpPr/>
          <p:nvPr userDrawn="1"/>
        </p:nvSpPr>
        <p:spPr>
          <a:xfrm>
            <a:off x="0" y="5486400"/>
            <a:ext cx="9138642" cy="1369974"/>
          </a:xfrm>
          <a:prstGeom prst="rect">
            <a:avLst/>
          </a:prstGeom>
          <a:solidFill>
            <a:srgbClr val="003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2"/>
            <a:ext cx="6446520" cy="364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Freeform 11"/>
          <p:cNvSpPr/>
          <p:nvPr userDrawn="1"/>
        </p:nvSpPr>
        <p:spPr>
          <a:xfrm>
            <a:off x="6947911" y="20912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6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75" r:id="rId2"/>
    <p:sldLayoutId id="2147484171" r:id="rId3"/>
    <p:sldLayoutId id="2147484182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b="0" i="0" kern="1200" spc="11" baseline="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b="0" i="0" kern="120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b="0" i="0" kern="120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b="0" i="0" kern="120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b="0" i="0" kern="120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bg2">
              <a:lumMod val="9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9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78155"/>
          </a:xfrm>
          <a:prstGeom prst="rect">
            <a:avLst/>
          </a:prstGeom>
          <a:solidFill>
            <a:srgbClr val="13B9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7943" y="2712116"/>
            <a:ext cx="7552884" cy="206210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7943" y="4805753"/>
            <a:ext cx="7552885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 flipH="1">
            <a:off x="3069848" y="-2657430"/>
            <a:ext cx="3511074" cy="880547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 rot="10800000">
            <a:off x="0" y="0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74" y="358150"/>
            <a:ext cx="2302812" cy="1049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80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-1648925" y="1639401"/>
            <a:ext cx="6874118" cy="3595317"/>
          </a:xfrm>
          <a:custGeom>
            <a:avLst/>
            <a:gdLst>
              <a:gd name="connsiteX0" fmla="*/ 0 w 6874118"/>
              <a:gd name="connsiteY0" fmla="*/ 3595317 h 3595317"/>
              <a:gd name="connsiteX1" fmla="*/ 0 w 6874118"/>
              <a:gd name="connsiteY1" fmla="*/ 0 h 3595317"/>
              <a:gd name="connsiteX2" fmla="*/ 154322 w 6874118"/>
              <a:gd name="connsiteY2" fmla="*/ 277930 h 3595317"/>
              <a:gd name="connsiteX3" fmla="*/ 6865139 w 6874118"/>
              <a:gd name="connsiteY3" fmla="*/ 3031327 h 3595317"/>
              <a:gd name="connsiteX4" fmla="*/ 6871273 w 6874118"/>
              <a:gd name="connsiteY4" fmla="*/ 3032428 h 3595317"/>
              <a:gd name="connsiteX5" fmla="*/ 6874118 w 6874118"/>
              <a:gd name="connsiteY5" fmla="*/ 3595317 h 3595317"/>
              <a:gd name="connsiteX6" fmla="*/ 0 w 6874118"/>
              <a:gd name="connsiteY6" fmla="*/ 3595317 h 359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4118" h="3595317">
                <a:moveTo>
                  <a:pt x="0" y="3595317"/>
                </a:moveTo>
                <a:lnTo>
                  <a:pt x="0" y="0"/>
                </a:lnTo>
                <a:lnTo>
                  <a:pt x="154322" y="277930"/>
                </a:lnTo>
                <a:cubicBezTo>
                  <a:pt x="1004639" y="1420076"/>
                  <a:pt x="3469635" y="2400559"/>
                  <a:pt x="6865139" y="3031327"/>
                </a:cubicBezTo>
                <a:lnTo>
                  <a:pt x="6871273" y="3032428"/>
                </a:lnTo>
                <a:lnTo>
                  <a:pt x="6874118" y="3595317"/>
                </a:lnTo>
                <a:lnTo>
                  <a:pt x="0" y="35953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49164" y="2332513"/>
            <a:ext cx="6903326" cy="1865126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164" y="4337339"/>
            <a:ext cx="6903326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9524" y="2"/>
            <a:ext cx="489584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4" y="569666"/>
            <a:ext cx="1193420" cy="1702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6505303" y="0"/>
            <a:ext cx="2638697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Freeform 4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7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59715" y="1865004"/>
            <a:ext cx="7063740" cy="188359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Fishery Dependent Research Priorities</a:t>
            </a:r>
            <a:endParaRPr lang="en-US" sz="3200" dirty="0">
              <a:solidFill>
                <a:schemeClr val="accent1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sz="1800" dirty="0" smtClean="0">
                <a:solidFill>
                  <a:schemeClr val="tx2"/>
                </a:solidFill>
              </a:rPr>
              <a:t>SSC Research Priorities Workshop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January 29</a:t>
            </a:r>
            <a:r>
              <a:rPr lang="en-US" sz="1800" baseline="30000" dirty="0" smtClean="0">
                <a:solidFill>
                  <a:schemeClr val="tx2"/>
                </a:solidFill>
              </a:rPr>
              <a:t>th</a:t>
            </a:r>
            <a:r>
              <a:rPr lang="en-US" sz="1800" dirty="0" smtClean="0">
                <a:solidFill>
                  <a:schemeClr val="tx2"/>
                </a:solidFill>
              </a:rPr>
              <a:t>, 2020, Seattle</a:t>
            </a:r>
            <a:endParaRPr lang="en-US" sz="18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564" y="6526995"/>
            <a:ext cx="14430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US" sz="1000" dirty="0" smtClean="0">
                <a:latin typeface="Cambria" panose="02040503050406030204" pitchFamily="18" charset="0"/>
                <a:ea typeface="Cambria" panose="02040503050406030204" pitchFamily="18" charset="0"/>
              </a:rPr>
              <a:t>raig.faunce@noaa.gov</a:t>
            </a:r>
            <a:endParaRPr lang="en-US"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9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5395" y="1144727"/>
            <a:ext cx="77506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Research is not really possible for fishery monitoring without a partner from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industry because fishing vessels actively fishing are platforms of opportunity.  (Ride along)</a:t>
            </a:r>
          </a:p>
          <a:p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Example: NPRB Human Dimensions -  </a:t>
            </a:r>
          </a:p>
          <a:p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 identify data gaps in monitoring, but not address them.  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analyze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data, but can’t collect it.  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32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5395" y="1275355"/>
            <a:ext cx="79490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Changes to fishery monitoring come from industry to Agency through EFP or Cooperative Research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Examples:</a:t>
            </a:r>
          </a:p>
          <a:p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$10 M externally funded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fixed gear EM ramp-up (NFWF)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Replacement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at-sea observers with full retention EM and dockside monitoring in the Pollock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fishery (EFP)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92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4" y="1345024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Consequently:</a:t>
            </a: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Research lists from GPT are not really useful.</a:t>
            </a:r>
          </a:p>
          <a:p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#612 feels good, #157 is a catch all, #381 is internal to the AFSC.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Current AFSC priorities already include: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Maintain current assessment tier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of fish, crab, and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marine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mammal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stocks</a:t>
            </a:r>
          </a:p>
          <a:p>
            <a:pPr marL="800100" lvl="1" indent="-457200">
              <a:buFont typeface="+mj-lt"/>
              <a:buAutoNum type="arabicPeriod"/>
            </a:pP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457200">
              <a:buFont typeface="+mj-lt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NOAA Fisheries and NPFMC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analyses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and international obligations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9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9949" y="3501039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FMAC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43290" y="3474552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PC-FMAC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86631" y="3489224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Trawl EMC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6486" y="2150488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 / SSC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Elbow Connector 12"/>
          <p:cNvCxnSpPr>
            <a:stCxn id="5" idx="0"/>
            <a:endCxn id="7" idx="2"/>
          </p:cNvCxnSpPr>
          <p:nvPr/>
        </p:nvCxnSpPr>
        <p:spPr>
          <a:xfrm rot="5400000" flipH="1" flipV="1">
            <a:off x="4297256" y="3268122"/>
            <a:ext cx="409664" cy="319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4" idx="0"/>
            <a:endCxn id="7" idx="1"/>
          </p:cNvCxnSpPr>
          <p:nvPr/>
        </p:nvCxnSpPr>
        <p:spPr>
          <a:xfrm rot="5400000" flipH="1" flipV="1">
            <a:off x="3255142" y="2709696"/>
            <a:ext cx="893351" cy="68933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045809" y="793559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Council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Elbow Connector 19"/>
          <p:cNvCxnSpPr>
            <a:stCxn id="7" idx="0"/>
            <a:endCxn id="18" idx="2"/>
          </p:cNvCxnSpPr>
          <p:nvPr/>
        </p:nvCxnSpPr>
        <p:spPr>
          <a:xfrm rot="16200000" flipV="1">
            <a:off x="4282084" y="1928885"/>
            <a:ext cx="442529" cy="67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6" idx="0"/>
            <a:endCxn id="7" idx="3"/>
          </p:cNvCxnSpPr>
          <p:nvPr/>
        </p:nvCxnSpPr>
        <p:spPr>
          <a:xfrm rot="16200000" flipV="1">
            <a:off x="4861591" y="2706983"/>
            <a:ext cx="881536" cy="68294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ight Brace 22"/>
          <p:cNvSpPr/>
          <p:nvPr/>
        </p:nvSpPr>
        <p:spPr>
          <a:xfrm rot="5400000">
            <a:off x="4304549" y="2533485"/>
            <a:ext cx="461554" cy="4427633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10468" y="5090979"/>
            <a:ext cx="6759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needs and best practices to ensure cost-effectiveness and maximize utility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4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149565" y="1586036"/>
            <a:ext cx="5918925" cy="1581697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13B9C2"/>
                </a:solidFill>
              </a:rPr>
              <a:t>Points:</a:t>
            </a:r>
            <a:endParaRPr lang="en-US" sz="3600" dirty="0">
              <a:solidFill>
                <a:srgbClr val="13B9C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174" y="940527"/>
            <a:ext cx="1875706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spc="-51" dirty="0" smtClean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rPr>
              <a:t>2</a:t>
            </a:r>
            <a:endParaRPr lang="en-US" sz="23900" spc="-51" dirty="0">
              <a:solidFill>
                <a:srgbClr val="13B9C2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2084249" y="2517587"/>
            <a:ext cx="5918925" cy="158169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377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0" i="0" kern="1200" spc="-51" baseline="0">
                <a:solidFill>
                  <a:srgbClr val="10D3DC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Resolve potentially competing advice to the NMFS </a:t>
            </a: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Provide mechanism for scientific research to be conducted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7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00" y="927653"/>
            <a:ext cx="3870332" cy="51584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9131" y="417089"/>
            <a:ext cx="31089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these parts are </a:t>
            </a:r>
            <a:r>
              <a:rPr lang="en-US" i="1" dirty="0" smtClean="0"/>
              <a:t>really </a:t>
            </a:r>
            <a:r>
              <a:rPr lang="en-US" dirty="0" smtClean="0"/>
              <a:t>integrated….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37166" y="6244475"/>
            <a:ext cx="34034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……but </a:t>
            </a:r>
            <a:r>
              <a:rPr lang="en-US" dirty="0"/>
              <a:t>they could work better </a:t>
            </a:r>
            <a:r>
              <a:rPr lang="en-US" dirty="0" smtClean="0"/>
              <a:t>together.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21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235361"/>
              </p:ext>
            </p:extLst>
          </p:nvPr>
        </p:nvGraphicFramePr>
        <p:xfrm>
          <a:off x="687979" y="1049154"/>
          <a:ext cx="6914604" cy="519139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618853">
                  <a:extLst>
                    <a:ext uri="{9D8B030D-6E8A-4147-A177-3AD203B41FA5}">
                      <a16:colId xmlns:a16="http://schemas.microsoft.com/office/drawing/2014/main" val="1678418316"/>
                    </a:ext>
                  </a:extLst>
                </a:gridCol>
                <a:gridCol w="6295751">
                  <a:extLst>
                    <a:ext uri="{9D8B030D-6E8A-4147-A177-3AD203B41FA5}">
                      <a16:colId xmlns:a16="http://schemas.microsoft.com/office/drawing/2014/main" val="1067773661"/>
                    </a:ext>
                  </a:extLst>
                </a:gridCol>
              </a:tblGrid>
              <a:tr h="310091">
                <a:tc>
                  <a:txBody>
                    <a:bodyPr/>
                    <a:lstStyle/>
                    <a:p>
                      <a:pPr marL="190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Priority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tc>
                  <a:txBody>
                    <a:bodyPr/>
                    <a:lstStyle/>
                    <a:p>
                      <a:pPr marL="0" marR="2349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/>
                </a:tc>
                <a:extLst>
                  <a:ext uri="{0D108BD9-81ED-4DB2-BD59-A6C34878D82A}">
                    <a16:rowId xmlns:a16="http://schemas.microsoft.com/office/drawing/2014/main" val="3478962805"/>
                  </a:ext>
                </a:extLst>
              </a:tr>
              <a:tr h="248617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Annual Report/ Annual Deployment Plan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extLst>
                  <a:ext uri="{0D108BD9-81ED-4DB2-BD59-A6C34878D82A}">
                    <a16:rowId xmlns:a16="http://schemas.microsoft.com/office/drawing/2014/main" val="853536150"/>
                  </a:ext>
                </a:extLst>
              </a:tr>
              <a:tr h="248617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Analysis of catch and bycatch estimation methods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extLst>
                  <a:ext uri="{0D108BD9-81ED-4DB2-BD59-A6C34878D82A}">
                    <a16:rowId xmlns:a16="http://schemas.microsoft.com/office/drawing/2014/main" val="2408444102"/>
                  </a:ext>
                </a:extLst>
              </a:tr>
              <a:tr h="248617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Report on onboard observer sampling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extLst>
                  <a:ext uri="{0D108BD9-81ED-4DB2-BD59-A6C34878D82A}">
                    <a16:rowId xmlns:a16="http://schemas.microsoft.com/office/drawing/2014/main" val="1438655272"/>
                  </a:ext>
                </a:extLst>
              </a:tr>
              <a:tr h="248617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Biological Data Assessment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extLst>
                  <a:ext uri="{0D108BD9-81ED-4DB2-BD59-A6C34878D82A}">
                    <a16:rowId xmlns:a16="http://schemas.microsoft.com/office/drawing/2014/main" val="4277307173"/>
                  </a:ext>
                </a:extLst>
              </a:tr>
              <a:tr h="248617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weight of halibut wastage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14605" marT="24130" marB="0" anchor="ctr"/>
                </a:tc>
                <a:extLst>
                  <a:ext uri="{0D108BD9-81ED-4DB2-BD59-A6C34878D82A}">
                    <a16:rowId xmlns:a16="http://schemas.microsoft.com/office/drawing/2014/main" val="805581297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746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Trawl CV EM Development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Trawl EFP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1065053335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746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Partial Coverage Cost Efficiencies </a:t>
                      </a:r>
                      <a:r>
                        <a:rPr lang="en-US" sz="1200" strike="sng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Subgroup </a:t>
                      </a:r>
                      <a:r>
                        <a:rPr lang="en-US" sz="1200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PCFMAC</a:t>
                      </a:r>
                      <a:endParaRPr lang="en-US" sz="12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/>
                </a:tc>
                <a:extLst>
                  <a:ext uri="{0D108BD9-81ED-4DB2-BD59-A6C34878D82A}">
                    <a16:rowId xmlns:a16="http://schemas.microsoft.com/office/drawing/2014/main" val="3026810852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Agency ODDS Subgroup  </a:t>
                      </a:r>
                      <a:r>
                        <a:rPr lang="en-US" sz="1200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Explore</a:t>
                      </a:r>
                      <a:r>
                        <a:rPr lang="en-US" sz="1200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alternative definitions of zero coverage</a:t>
                      </a:r>
                      <a:endParaRPr lang="en-US" sz="12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3382766254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Explore alternative approaches to evaluate observer effects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2942631645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241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Agency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ODDS Subgroup – trip selection changes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3605327121"/>
                  </a:ext>
                </a:extLst>
              </a:tr>
              <a:tr h="323639">
                <a:tc>
                  <a:txBody>
                    <a:bodyPr/>
                    <a:lstStyle/>
                    <a:p>
                      <a:pPr marL="0" marR="2921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2857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Identify best practices for estimating species weight when it is unavailable for an observed haul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306203660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2921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2857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Effects of changes to the observer program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2263372220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238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Observer provider insurance requirements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3185948308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238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Trawl EM EFP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551642713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238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/>
                </a:tc>
                <a:tc>
                  <a:txBody>
                    <a:bodyPr/>
                    <a:lstStyle/>
                    <a:p>
                      <a:pPr marL="228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Observer fee rulemaking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/>
                </a:tc>
                <a:extLst>
                  <a:ext uri="{0D108BD9-81ED-4DB2-BD59-A6C34878D82A}">
                    <a16:rowId xmlns:a16="http://schemas.microsoft.com/office/drawing/2014/main" val="2830807112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238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/>
                </a:tc>
                <a:tc>
                  <a:txBody>
                    <a:bodyPr/>
                    <a:lstStyle/>
                    <a:p>
                      <a:pPr marL="228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Record keeping regulatory changes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/>
                </a:tc>
                <a:extLst>
                  <a:ext uri="{0D108BD9-81ED-4DB2-BD59-A6C34878D82A}">
                    <a16:rowId xmlns:a16="http://schemas.microsoft.com/office/drawing/2014/main" val="2741022426"/>
                  </a:ext>
                </a:extLst>
              </a:tr>
              <a:tr h="239203">
                <a:tc>
                  <a:txBody>
                    <a:bodyPr/>
                    <a:lstStyle/>
                    <a:p>
                      <a:pPr marL="0" marR="3746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Sablefish Discards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737393848"/>
                  </a:ext>
                </a:extLst>
              </a:tr>
              <a:tr h="206728">
                <a:tc>
                  <a:txBody>
                    <a:bodyPr/>
                    <a:lstStyle/>
                    <a:p>
                      <a:pPr marL="0" marR="3746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Partial coverage EM/ Shoreside Sampling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2143384585"/>
                  </a:ext>
                </a:extLst>
              </a:tr>
              <a:tr h="466773">
                <a:tc>
                  <a:txBody>
                    <a:bodyPr/>
                    <a:lstStyle/>
                    <a:p>
                      <a:pPr marL="0" marR="3746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tc>
                  <a:txBody>
                    <a:bodyPr/>
                    <a:lstStyle/>
                    <a:p>
                      <a:pPr marL="0" marR="10985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Change tender trip definition, consider deploying observers from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tenders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30" marR="4445" marT="13335" marB="0" anchor="ctr"/>
                </a:tc>
                <a:extLst>
                  <a:ext uri="{0D108BD9-81ED-4DB2-BD59-A6C34878D82A}">
                    <a16:rowId xmlns:a16="http://schemas.microsoft.com/office/drawing/2014/main" val="132996771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6093" y="207267"/>
            <a:ext cx="809026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Analytic Priorities related to the Observer Program (non GPT)</a:t>
            </a:r>
          </a:p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445511" y="749072"/>
            <a:ext cx="3791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As per draft recommendations PCFMAC 1/28/2020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0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7611" y="1314994"/>
            <a:ext cx="6862355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Fisheries Monitoring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(Observers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cameras)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North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Pacific: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upport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near real-time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 of catch and bycatch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Provide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biological tissues to support stock assessments and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research (Year-round)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Monitor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compliance with maritime laws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safety.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6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3108" y="853440"/>
            <a:ext cx="6862355" cy="245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2013 the program was restructured to include &lt; 40 ft. boats and the halibut fishery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Can the time series be trusted?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92182" y="2887815"/>
            <a:ext cx="7524206" cy="1421584"/>
            <a:chOff x="592182" y="2887815"/>
            <a:chExt cx="7524206" cy="1421584"/>
          </a:xfrm>
        </p:grpSpPr>
        <p:pic>
          <p:nvPicPr>
            <p:cNvPr id="5" name="Picture 4"/>
            <p:cNvPicPr/>
            <p:nvPr/>
          </p:nvPicPr>
          <p:blipFill rotWithShape="1">
            <a:blip r:embed="rId3"/>
            <a:srcRect b="64057"/>
            <a:stretch/>
          </p:blipFill>
          <p:spPr bwMode="auto">
            <a:xfrm>
              <a:off x="592182" y="2887815"/>
              <a:ext cx="7524206" cy="84028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/>
            <p:cNvPicPr/>
            <p:nvPr/>
          </p:nvPicPr>
          <p:blipFill rotWithShape="1">
            <a:blip r:embed="rId3"/>
            <a:srcRect t="76953"/>
            <a:stretch/>
          </p:blipFill>
          <p:spPr bwMode="auto">
            <a:xfrm>
              <a:off x="592182" y="3728101"/>
              <a:ext cx="7524206" cy="58129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151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3108" y="853440"/>
            <a:ext cx="6862355" cy="4608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At the same time, there was a strong desire to replace observers with EM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While </a:t>
            </a:r>
            <a:r>
              <a:rPr lang="en-US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maintaining core data collections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92182" y="2237311"/>
            <a:ext cx="7524206" cy="1301008"/>
            <a:chOff x="592182" y="2887815"/>
            <a:chExt cx="7524206" cy="1301008"/>
          </a:xfrm>
        </p:grpSpPr>
        <p:pic>
          <p:nvPicPr>
            <p:cNvPr id="5" name="Picture 4"/>
            <p:cNvPicPr/>
            <p:nvPr/>
          </p:nvPicPr>
          <p:blipFill rotWithShape="1">
            <a:blip r:embed="rId3"/>
            <a:srcRect b="64057"/>
            <a:stretch/>
          </p:blipFill>
          <p:spPr bwMode="auto">
            <a:xfrm>
              <a:off x="592182" y="2887815"/>
              <a:ext cx="7524206" cy="84028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/>
            <p:cNvPicPr/>
            <p:nvPr/>
          </p:nvPicPr>
          <p:blipFill rotWithShape="1">
            <a:blip r:embed="rId3"/>
            <a:srcRect t="56218" b="23036"/>
            <a:stretch/>
          </p:blipFill>
          <p:spPr bwMode="auto">
            <a:xfrm>
              <a:off x="592182" y="3728101"/>
              <a:ext cx="7524206" cy="4607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5" name="Picture 14"/>
          <p:cNvPicPr/>
          <p:nvPr/>
        </p:nvPicPr>
        <p:blipFill rotWithShape="1">
          <a:blip r:embed="rId3"/>
          <a:srcRect t="35021" b="43776"/>
          <a:stretch/>
        </p:blipFill>
        <p:spPr bwMode="auto">
          <a:xfrm>
            <a:off x="592182" y="3480384"/>
            <a:ext cx="7524206" cy="4607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62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5396" y="2041709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Over the past six years, EM has expanded to completely replace observers in some fisheries and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areas, lack of Federal funding has reduced coverage levels, and fees have increased on the fleet.</a:t>
            </a:r>
          </a:p>
        </p:txBody>
      </p:sp>
    </p:spTree>
    <p:extLst>
      <p:ext uri="{BB962C8B-B14F-4D97-AF65-F5344CB8AC3E}">
        <p14:creationId xmlns:p14="http://schemas.microsoft.com/office/powerpoint/2010/main" val="23023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7647" y="1840411"/>
            <a:ext cx="7315200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“When the program first started, yes, there was large emphasis on using that data strictly for management, better understanding of the fisheries resource, but I feel that at this point it has devolved into something that we pay for, but it doesn’t do anything.” - Jake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Everich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https://www.ktoo.org/2019/11/08/increase-in-observer-fees-has-people-in-the-fishing-industry-questioning-how-their-dollars-are-being-spent/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9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302" y="-582417"/>
            <a:ext cx="1875706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spc="-51" dirty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rPr>
              <a:t>6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77027" y="2806876"/>
            <a:ext cx="7158182" cy="1581697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13B9C2"/>
                </a:solidFill>
              </a:rPr>
              <a:t>Council bodies provide input to fishery monitoring recommendations </a:t>
            </a:r>
            <a:br>
              <a:rPr lang="en-US" sz="3600" dirty="0" smtClean="0">
                <a:solidFill>
                  <a:srgbClr val="13B9C2"/>
                </a:solidFill>
              </a:rPr>
            </a:br>
            <a:r>
              <a:rPr lang="en-US" sz="3600" dirty="0" smtClean="0">
                <a:solidFill>
                  <a:srgbClr val="13B9C2"/>
                </a:solidFill>
              </a:rPr>
              <a:t>(of the AFSC)</a:t>
            </a:r>
            <a:endParaRPr lang="en-US" sz="3600" dirty="0">
              <a:solidFill>
                <a:srgbClr val="13B9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1983" y="3122023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FMAC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38783" y="3122023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PC-FMAC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05583" y="3126377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Trawl EMC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38781" y="1968137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00886" y="3122023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GPT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00886" y="1955074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Elbow Connector 10"/>
          <p:cNvCxnSpPr>
            <a:stCxn id="6" idx="0"/>
            <a:endCxn id="7" idx="3"/>
          </p:cNvCxnSpPr>
          <p:nvPr/>
        </p:nvCxnSpPr>
        <p:spPr>
          <a:xfrm rot="16200000" flipV="1">
            <a:off x="3107462" y="2471056"/>
            <a:ext cx="701040" cy="60960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0"/>
            <a:endCxn id="7" idx="2"/>
          </p:cNvCxnSpPr>
          <p:nvPr/>
        </p:nvCxnSpPr>
        <p:spPr>
          <a:xfrm rot="16200000" flipV="1">
            <a:off x="2576239" y="3002279"/>
            <a:ext cx="239486" cy="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endCxn id="7" idx="1"/>
          </p:cNvCxnSpPr>
          <p:nvPr/>
        </p:nvCxnSpPr>
        <p:spPr>
          <a:xfrm rot="5400000" flipH="1" flipV="1">
            <a:off x="1671635" y="2559231"/>
            <a:ext cx="701040" cy="43325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0"/>
            <a:endCxn id="9" idx="2"/>
          </p:cNvCxnSpPr>
          <p:nvPr/>
        </p:nvCxnSpPr>
        <p:spPr>
          <a:xfrm flipV="1">
            <a:off x="6458086" y="2869474"/>
            <a:ext cx="0" cy="252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132895" y="561702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Council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Elbow Connector 19"/>
          <p:cNvCxnSpPr>
            <a:stCxn id="7" idx="0"/>
            <a:endCxn id="18" idx="1"/>
          </p:cNvCxnSpPr>
          <p:nvPr/>
        </p:nvCxnSpPr>
        <p:spPr>
          <a:xfrm rot="5400000" flipH="1" flipV="1">
            <a:off x="2939821" y="775063"/>
            <a:ext cx="949235" cy="143691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9" idx="0"/>
            <a:endCxn id="18" idx="3"/>
          </p:cNvCxnSpPr>
          <p:nvPr/>
        </p:nvCxnSpPr>
        <p:spPr>
          <a:xfrm rot="16200000" flipV="1">
            <a:off x="5284605" y="781592"/>
            <a:ext cx="936172" cy="141079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095438" y="4219305"/>
            <a:ext cx="3188373" cy="1199092"/>
            <a:chOff x="5095438" y="4219305"/>
            <a:chExt cx="3188373" cy="1199092"/>
          </a:xfrm>
        </p:grpSpPr>
        <p:sp>
          <p:nvSpPr>
            <p:cNvPr id="23" name="Right Brace 22"/>
            <p:cNvSpPr/>
            <p:nvPr/>
          </p:nvSpPr>
          <p:spPr>
            <a:xfrm rot="5400000">
              <a:off x="6227308" y="3287487"/>
              <a:ext cx="461554" cy="2325189"/>
            </a:xfrm>
            <a:prstGeom prst="rightBrac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95438" y="4833622"/>
              <a:ext cx="31883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What research should be conducted</a:t>
              </a:r>
            </a:p>
            <a:p>
              <a:pPr algn="ctr"/>
              <a:r>
                <a:rPr lang="en-US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(What are the data needs)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433239" y="4219305"/>
            <a:ext cx="2706833" cy="978371"/>
            <a:chOff x="1433239" y="4219305"/>
            <a:chExt cx="2706833" cy="978371"/>
          </a:xfrm>
        </p:grpSpPr>
        <p:sp>
          <p:nvSpPr>
            <p:cNvPr id="25" name="Right Brace 24"/>
            <p:cNvSpPr/>
            <p:nvPr/>
          </p:nvSpPr>
          <p:spPr>
            <a:xfrm rot="5400000">
              <a:off x="2365057" y="3287487"/>
              <a:ext cx="461554" cy="2325189"/>
            </a:xfrm>
            <a:prstGeom prst="rightBrac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97554" y="4859122"/>
              <a:ext cx="26425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How should data be collected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15286" y="422849"/>
            <a:ext cx="1228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1x Year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3634" y="422849"/>
            <a:ext cx="1489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2+ x Year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7747" y="1376297"/>
            <a:ext cx="6654739" cy="4629638"/>
            <a:chOff x="717747" y="1376297"/>
            <a:chExt cx="6654739" cy="4629638"/>
          </a:xfrm>
        </p:grpSpPr>
        <p:sp>
          <p:nvSpPr>
            <p:cNvPr id="29" name="Explosion 2 28"/>
            <p:cNvSpPr/>
            <p:nvPr/>
          </p:nvSpPr>
          <p:spPr>
            <a:xfrm>
              <a:off x="2996429" y="2823753"/>
              <a:ext cx="3457303" cy="3182182"/>
            </a:xfrm>
            <a:prstGeom prst="irregularSeal2">
              <a:avLst/>
            </a:prstGeom>
            <a:solidFill>
              <a:schemeClr val="bg2">
                <a:alpha val="1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These two processes and lists don’t communicate!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17747" y="1385743"/>
              <a:ext cx="18228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NMFS / Industry list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527383" y="1376297"/>
              <a:ext cx="8451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GPT List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29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4391" y="3814718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FMAC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191" y="3814718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PC-FMAC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37991" y="3819072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Trawl EMC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33572" y="2475980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 / SSC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57042" y="3814718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GPT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Elbow Connector 12"/>
          <p:cNvCxnSpPr>
            <a:stCxn id="5" idx="0"/>
            <a:endCxn id="7" idx="2"/>
          </p:cNvCxnSpPr>
          <p:nvPr/>
        </p:nvCxnSpPr>
        <p:spPr>
          <a:xfrm rot="5400000" flipH="1" flipV="1">
            <a:off x="4097412" y="3321359"/>
            <a:ext cx="424338" cy="5623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4" idx="0"/>
            <a:endCxn id="7" idx="1"/>
          </p:cNvCxnSpPr>
          <p:nvPr/>
        </p:nvCxnSpPr>
        <p:spPr>
          <a:xfrm rot="5400000" flipH="1" flipV="1">
            <a:off x="3106812" y="2787959"/>
            <a:ext cx="881538" cy="117198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132895" y="1180014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Council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Elbow Connector 19"/>
          <p:cNvCxnSpPr>
            <a:stCxn id="7" idx="0"/>
            <a:endCxn id="18" idx="2"/>
          </p:cNvCxnSpPr>
          <p:nvPr/>
        </p:nvCxnSpPr>
        <p:spPr>
          <a:xfrm rot="16200000" flipV="1">
            <a:off x="4399651" y="2284858"/>
            <a:ext cx="381566" cy="67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6" idx="0"/>
            <a:endCxn id="7" idx="2"/>
          </p:cNvCxnSpPr>
          <p:nvPr/>
        </p:nvCxnSpPr>
        <p:spPr>
          <a:xfrm rot="16200000" flipV="1">
            <a:off x="4628636" y="3352516"/>
            <a:ext cx="428692" cy="5044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ight Brace 22"/>
          <p:cNvSpPr/>
          <p:nvPr/>
        </p:nvSpPr>
        <p:spPr>
          <a:xfrm rot="5400000">
            <a:off x="4391635" y="2858977"/>
            <a:ext cx="461554" cy="4427633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97554" y="5416471"/>
            <a:ext cx="6759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needs and best practices to ensure cost-effectiveness and maximize utility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Elbow Connector 31"/>
          <p:cNvCxnSpPr>
            <a:stCxn id="8" idx="0"/>
            <a:endCxn id="7" idx="3"/>
          </p:cNvCxnSpPr>
          <p:nvPr/>
        </p:nvCxnSpPr>
        <p:spPr>
          <a:xfrm rot="16200000" flipV="1">
            <a:off x="5190338" y="2790814"/>
            <a:ext cx="881538" cy="116627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39837" y="295766"/>
            <a:ext cx="790051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SSC needs to see list from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ALL council committees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and provide input to ensure that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they do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no harm to the data collected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0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EE16DF35-0661-7348-9018-E566D617BCFD}"/>
    </a:ext>
  </a:extLst>
</a:theme>
</file>

<file path=ppt/theme/theme2.xml><?xml version="1.0" encoding="utf-8"?>
<a:theme xmlns:a="http://schemas.openxmlformats.org/drawingml/2006/main" name="1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B95C2609-AB08-FA41-92D7-FD369A9E1AE2}"/>
    </a:ext>
  </a:extLst>
</a:theme>
</file>

<file path=ppt/theme/theme3.xml><?xml version="1.0" encoding="utf-8"?>
<a:theme xmlns:a="http://schemas.openxmlformats.org/drawingml/2006/main" name="3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1AF0DBD6-B75A-9D4F-9787-B7C7005EC05D}"/>
    </a:ext>
  </a:extLst>
</a:theme>
</file>

<file path=ppt/theme/theme4.xml><?xml version="1.0" encoding="utf-8"?>
<a:theme xmlns:a="http://schemas.openxmlformats.org/drawingml/2006/main" name="1_Custom Design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E3E99A23-5352-4C46-8A56-4B8A3C6F63E7}"/>
    </a:ext>
  </a:extLst>
</a:theme>
</file>

<file path=ppt/theme/theme5.xml><?xml version="1.0" encoding="utf-8"?>
<a:theme xmlns:a="http://schemas.openxmlformats.org/drawingml/2006/main" name="2_Custom Design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A56C6844-E58A-3445-AFD4-8600A7501EE5}"/>
    </a:ext>
  </a:extLst>
</a:theme>
</file>

<file path=ppt/theme/theme6.xml><?xml version="1.0" encoding="utf-8"?>
<a:theme xmlns:a="http://schemas.openxmlformats.org/drawingml/2006/main" name="2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CB08274E-E431-324F-976C-E009503BAA8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FISHERIES Presentation-standard</Template>
  <TotalTime>125</TotalTime>
  <Words>703</Words>
  <Application>Microsoft Office PowerPoint</Application>
  <PresentationFormat>On-screen Show (4:3)</PresentationFormat>
  <Paragraphs>147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</vt:lpstr>
      <vt:lpstr>Arial Narrow</vt:lpstr>
      <vt:lpstr>Calibri</vt:lpstr>
      <vt:lpstr>Cambria</vt:lpstr>
      <vt:lpstr>Century Schoolbook</vt:lpstr>
      <vt:lpstr>Times New Roman</vt:lpstr>
      <vt:lpstr>Wingdings 2</vt:lpstr>
      <vt:lpstr>View</vt:lpstr>
      <vt:lpstr>1_View</vt:lpstr>
      <vt:lpstr>3_View</vt:lpstr>
      <vt:lpstr>1_Custom Design</vt:lpstr>
      <vt:lpstr>2_Custom Design</vt:lpstr>
      <vt:lpstr>2_View</vt:lpstr>
      <vt:lpstr>Fishery Dependent Research Priorities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Council bodies provide input to fishery monitoring recommendations  (of the AFSC)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Points:</vt:lpstr>
      <vt:lpstr>PowerPoint Presentation</vt:lpstr>
      <vt:lpstr>PowerPoint Presentation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 Head</dc:title>
  <dc:creator>Craig.Faunce</dc:creator>
  <cp:lastModifiedBy>Craig.Faunce</cp:lastModifiedBy>
  <cp:revision>25</cp:revision>
  <dcterms:created xsi:type="dcterms:W3CDTF">2020-01-27T22:31:36Z</dcterms:created>
  <dcterms:modified xsi:type="dcterms:W3CDTF">2020-01-29T22:58:20Z</dcterms:modified>
</cp:coreProperties>
</file>