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3.xml" ContentType="application/vnd.openxmlformats-officedocument.theme+xml"/>
  <Override PartName="/ppt/slideLayouts/slideLayout8.xml" ContentType="application/vnd.openxmlformats-officedocument.presentationml.slideLayout+xml"/>
  <Override PartName="/ppt/theme/theme4.xml" ContentType="application/vnd.openxmlformats-officedocument.theme+xml"/>
  <Override PartName="/ppt/slideLayouts/slideLayout9.xml" ContentType="application/vnd.openxmlformats-officedocument.presentationml.slideLayout+xml"/>
  <Override PartName="/ppt/theme/theme5.xml" ContentType="application/vnd.openxmlformats-officedocument.them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162" r:id="rId1"/>
    <p:sldMasterId id="2147484190" r:id="rId2"/>
    <p:sldMasterId id="2147484200" r:id="rId3"/>
    <p:sldMasterId id="2147484179" r:id="rId4"/>
    <p:sldMasterId id="2147484188" r:id="rId5"/>
    <p:sldMasterId id="2147484195" r:id="rId6"/>
  </p:sldMasterIdLst>
  <p:notesMasterIdLst>
    <p:notesMasterId r:id="rId23"/>
  </p:notesMasterIdLst>
  <p:sldIdLst>
    <p:sldId id="260" r:id="rId7"/>
    <p:sldId id="289" r:id="rId8"/>
    <p:sldId id="291" r:id="rId9"/>
    <p:sldId id="292" r:id="rId10"/>
    <p:sldId id="294" r:id="rId11"/>
    <p:sldId id="295" r:id="rId12"/>
    <p:sldId id="290" r:id="rId13"/>
    <p:sldId id="296" r:id="rId14"/>
    <p:sldId id="298" r:id="rId15"/>
    <p:sldId id="300" r:id="rId16"/>
    <p:sldId id="301" r:id="rId17"/>
    <p:sldId id="302" r:id="rId18"/>
    <p:sldId id="299" r:id="rId19"/>
    <p:sldId id="303" r:id="rId20"/>
    <p:sldId id="304" r:id="rId21"/>
    <p:sldId id="297" r:id="rId22"/>
  </p:sldIdLst>
  <p:sldSz cx="9144000" cy="6858000" type="screen4x3"/>
  <p:notesSz cx="6858000" cy="9144000"/>
  <p:defaultTextStyle>
    <a:defPPr>
      <a:defRPr lang="en-US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B9C2"/>
    <a:srgbClr val="003155"/>
    <a:srgbClr val="10D3DC"/>
    <a:srgbClr val="00467F"/>
    <a:srgbClr val="103D72"/>
    <a:srgbClr val="2A7DE2"/>
    <a:srgbClr val="1A428A"/>
    <a:srgbClr val="C25613"/>
    <a:srgbClr val="BE2F1A"/>
    <a:srgbClr val="AF29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438"/>
    <p:restoredTop sz="94898" autoAdjust="0"/>
  </p:normalViewPr>
  <p:slideViewPr>
    <p:cSldViewPr snapToGrid="0" snapToObjects="1">
      <p:cViewPr varScale="1">
        <p:scale>
          <a:sx n="83" d="100"/>
          <a:sy n="83" d="100"/>
        </p:scale>
        <p:origin x="104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70" d="100"/>
        <a:sy n="170" d="100"/>
      </p:scale>
      <p:origin x="0" y="-207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30B0F9-ACCA-8C41-B581-4C1D94E3F992}" type="datetimeFigureOut">
              <a:rPr lang="en-US" smtClean="0"/>
              <a:t>1/29/2020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F68CC5-9B2F-654B-A985-9D92985445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1910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0" i="0" kern="1200" baseline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F68CC5-9B2F-654B-A985-9D929854450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1664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0" i="0" kern="1200" baseline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F68CC5-9B2F-654B-A985-9D929854450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33980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0" i="0" kern="1200" baseline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F68CC5-9B2F-654B-A985-9D929854450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02518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0" i="0" kern="1200" baseline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F68CC5-9B2F-654B-A985-9D929854450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16673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9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F68CC5-9B2F-654B-A985-9D929854450A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2550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0" i="0" kern="1200" baseline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F68CC5-9B2F-654B-A985-9D929854450A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40329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F68CC5-9B2F-654B-A985-9D929854450A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20146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9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F68CC5-9B2F-654B-A985-9D929854450A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8867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0" i="0" kern="1200" baseline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F68CC5-9B2F-654B-A985-9D929854450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1110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0" i="0" kern="1200" baseline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F68CC5-9B2F-654B-A985-9D929854450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7544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0" i="0" kern="1200" baseline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F68CC5-9B2F-654B-A985-9D929854450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1026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0" i="0" kern="1200" baseline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F68CC5-9B2F-654B-A985-9D929854450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1713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There is now lack of trust in current observer program</a:t>
            </a:r>
            <a:r>
              <a:rPr lang="en-US" sz="9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a large Council movement to make it cost effective.</a:t>
            </a:r>
            <a:endParaRPr lang="en-US" sz="9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F68CC5-9B2F-654B-A985-9D929854450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2504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0" i="0" kern="1200" baseline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F68CC5-9B2F-654B-A985-9D929854450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9285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9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F68CC5-9B2F-654B-A985-9D929854450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1706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9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F68CC5-9B2F-654B-A985-9D929854450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5266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 flipH="1">
            <a:off x="-1" y="0"/>
            <a:ext cx="9144001" cy="6858000"/>
          </a:xfrm>
          <a:prstGeom prst="rect">
            <a:avLst/>
          </a:prstGeom>
          <a:solidFill>
            <a:srgbClr val="074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59714" y="1020273"/>
            <a:ext cx="7063740" cy="1883593"/>
          </a:xfrm>
        </p:spPr>
        <p:txBody>
          <a:bodyPr wrap="square" lIns="0" tIns="0" rIns="0" bIns="0" anchor="t" anchorCtr="0">
            <a:spAutoFit/>
          </a:bodyPr>
          <a:lstStyle>
            <a:lvl1pPr algn="l">
              <a:lnSpc>
                <a:spcPct val="85000"/>
              </a:lnSpc>
              <a:defRPr sz="7200" b="0" i="0" baseline="0">
                <a:solidFill>
                  <a:srgbClr val="10D3DC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9715" y="2903865"/>
            <a:ext cx="6186114" cy="3019486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2200" b="0" i="0" baseline="0">
                <a:solidFill>
                  <a:schemeClr val="tx1">
                    <a:lumMod val="75000"/>
                  </a:schemeClr>
                </a:solidFill>
                <a:latin typeface="Cambria" charset="0"/>
                <a:ea typeface="Cambria" charset="0"/>
                <a:cs typeface="Cambria" charset="0"/>
              </a:defRPr>
            </a:lvl1pPr>
            <a:lvl2pPr marL="457189" indent="0" algn="ctr">
              <a:buNone/>
              <a:defRPr sz="2200"/>
            </a:lvl2pPr>
            <a:lvl3pPr marL="914377" indent="0" algn="ctr">
              <a:buNone/>
              <a:defRPr sz="2200"/>
            </a:lvl3pPr>
            <a:lvl4pPr marL="1371566" indent="0" algn="ctr">
              <a:buNone/>
              <a:defRPr sz="2000"/>
            </a:lvl4pPr>
            <a:lvl5pPr marL="1828754" indent="0" algn="ctr">
              <a:buNone/>
              <a:defRPr sz="2000"/>
            </a:lvl5pPr>
            <a:lvl6pPr marL="2285943" indent="0" algn="ctr">
              <a:buNone/>
              <a:defRPr sz="2000"/>
            </a:lvl6pPr>
            <a:lvl7pPr marL="2743131" indent="0" algn="ctr">
              <a:buNone/>
              <a:defRPr sz="2000"/>
            </a:lvl7pPr>
            <a:lvl8pPr marL="3200320" indent="0" algn="ctr">
              <a:buNone/>
              <a:defRPr sz="2000"/>
            </a:lvl8pPr>
            <a:lvl9pPr marL="3657509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9" name="Freeform 18"/>
          <p:cNvSpPr/>
          <p:nvPr userDrawn="1"/>
        </p:nvSpPr>
        <p:spPr>
          <a:xfrm>
            <a:off x="6947911" y="8211"/>
            <a:ext cx="2196089" cy="6849789"/>
          </a:xfrm>
          <a:custGeom>
            <a:avLst/>
            <a:gdLst>
              <a:gd name="connsiteX0" fmla="*/ 2196089 w 2196089"/>
              <a:gd name="connsiteY0" fmla="*/ 0 h 6849789"/>
              <a:gd name="connsiteX1" fmla="*/ 2196089 w 2196089"/>
              <a:gd name="connsiteY1" fmla="*/ 6849789 h 6849789"/>
              <a:gd name="connsiteX2" fmla="*/ 0 w 2196089"/>
              <a:gd name="connsiteY2" fmla="*/ 6849789 h 6849789"/>
              <a:gd name="connsiteX3" fmla="*/ 169765 w 2196089"/>
              <a:gd name="connsiteY3" fmla="*/ 6755526 h 6849789"/>
              <a:gd name="connsiteX4" fmla="*/ 2161421 w 2196089"/>
              <a:gd name="connsiteY4" fmla="*/ 408410 h 6849789"/>
              <a:gd name="connsiteX5" fmla="*/ 2196089 w 2196089"/>
              <a:gd name="connsiteY5" fmla="*/ 0 h 68497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96089" h="6849789">
                <a:moveTo>
                  <a:pt x="2196089" y="0"/>
                </a:moveTo>
                <a:lnTo>
                  <a:pt x="2196089" y="6849789"/>
                </a:lnTo>
                <a:lnTo>
                  <a:pt x="0" y="6849789"/>
                </a:lnTo>
                <a:lnTo>
                  <a:pt x="169765" y="6755526"/>
                </a:lnTo>
                <a:cubicBezTo>
                  <a:pt x="1099958" y="6063006"/>
                  <a:pt x="1854601" y="3617105"/>
                  <a:pt x="2161421" y="408410"/>
                </a:cubicBezTo>
                <a:lnTo>
                  <a:pt x="2196089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8210" y="6026476"/>
            <a:ext cx="1598924" cy="728399"/>
          </a:xfrm>
          <a:prstGeom prst="rect">
            <a:avLst/>
          </a:prstGeom>
          <a:noFill/>
          <a:ln>
            <a:noFill/>
          </a:ln>
        </p:spPr>
      </p:pic>
      <p:sp>
        <p:nvSpPr>
          <p:cNvPr id="22" name="Freeform 21"/>
          <p:cNvSpPr/>
          <p:nvPr userDrawn="1"/>
        </p:nvSpPr>
        <p:spPr>
          <a:xfrm rot="10800000">
            <a:off x="0" y="8211"/>
            <a:ext cx="2196089" cy="6849789"/>
          </a:xfrm>
          <a:custGeom>
            <a:avLst/>
            <a:gdLst>
              <a:gd name="connsiteX0" fmla="*/ 2196089 w 2196089"/>
              <a:gd name="connsiteY0" fmla="*/ 0 h 6849789"/>
              <a:gd name="connsiteX1" fmla="*/ 2196089 w 2196089"/>
              <a:gd name="connsiteY1" fmla="*/ 6849789 h 6849789"/>
              <a:gd name="connsiteX2" fmla="*/ 0 w 2196089"/>
              <a:gd name="connsiteY2" fmla="*/ 6849789 h 6849789"/>
              <a:gd name="connsiteX3" fmla="*/ 169765 w 2196089"/>
              <a:gd name="connsiteY3" fmla="*/ 6755526 h 6849789"/>
              <a:gd name="connsiteX4" fmla="*/ 2161421 w 2196089"/>
              <a:gd name="connsiteY4" fmla="*/ 408410 h 6849789"/>
              <a:gd name="connsiteX5" fmla="*/ 2196089 w 2196089"/>
              <a:gd name="connsiteY5" fmla="*/ 0 h 68497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96089" h="6849789">
                <a:moveTo>
                  <a:pt x="2196089" y="0"/>
                </a:moveTo>
                <a:lnTo>
                  <a:pt x="2196089" y="6849789"/>
                </a:lnTo>
                <a:lnTo>
                  <a:pt x="0" y="6849789"/>
                </a:lnTo>
                <a:lnTo>
                  <a:pt x="169765" y="6755526"/>
                </a:lnTo>
                <a:cubicBezTo>
                  <a:pt x="1099958" y="6063006"/>
                  <a:pt x="1854601" y="3617105"/>
                  <a:pt x="2161421" y="408410"/>
                </a:cubicBezTo>
                <a:lnTo>
                  <a:pt x="2196089" y="0"/>
                </a:lnTo>
                <a:close/>
              </a:path>
            </a:pathLst>
          </a:custGeom>
          <a:solidFill>
            <a:srgbClr val="0031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5000">
        <p:push dir="u"/>
      </p:transition>
    </mc:Choice>
    <mc:Fallback xmlns="">
      <p:transition spd="slow" advClick="0" advTm="5000">
        <p:push dir="u"/>
      </p:transition>
    </mc:Fallback>
  </mc:AlternateContent>
  <p:extLst mod="1"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284063"/>
            <a:ext cx="6984125" cy="602405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>
              <a:defRPr sz="4000" b="0" i="0">
                <a:solidFill>
                  <a:srgbClr val="13B9C2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1" y="1068331"/>
            <a:ext cx="6306207" cy="597011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lnSpc>
                <a:spcPct val="85000"/>
              </a:lnSpc>
              <a:spcBef>
                <a:spcPts val="800"/>
              </a:spcBef>
              <a:buNone/>
              <a:defRPr sz="2800">
                <a:solidFill>
                  <a:schemeClr val="bg1">
                    <a:lumMod val="50000"/>
                  </a:schemeClr>
                </a:solidFill>
                <a:latin typeface="Cambria" charset="0"/>
                <a:ea typeface="Cambria" charset="0"/>
                <a:cs typeface="Cambria" charset="0"/>
              </a:defRPr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685801" y="6317618"/>
            <a:ext cx="6697793" cy="540383"/>
          </a:xfrm>
          <a:prstGeom prst="rect">
            <a:avLst/>
          </a:prstGeom>
          <a:ln>
            <a:noFill/>
          </a:ln>
          <a:effectLst/>
        </p:spPr>
        <p:txBody>
          <a:bodyPr vert="horz" lIns="0" tIns="45720" rIns="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kern="1200">
                <a:solidFill>
                  <a:schemeClr val="bg1"/>
                </a:solidFill>
                <a:latin typeface="Arial Narrow" charset="0"/>
                <a:ea typeface="Arial Narrow" charset="0"/>
                <a:cs typeface="Arial Narrow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000" dirty="0">
                <a:solidFill>
                  <a:schemeClr val="bg2">
                    <a:lumMod val="25000"/>
                  </a:schemeClr>
                </a:solidFill>
              </a:rPr>
              <a:t>U.S. Department of Commerce | National Oceanic and Atmospheric Administration | National Marine Fisheries Service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126124" y="6304130"/>
            <a:ext cx="559676" cy="55387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marL="0" marR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i="0" dirty="0">
                <a:solidFill>
                  <a:srgbClr val="13B9C2"/>
                </a:solidFill>
                <a:latin typeface="Arial Narrow" charset="0"/>
                <a:ea typeface="Arial Narrow" charset="0"/>
                <a:cs typeface="Arial Narrow" charset="0"/>
              </a:rPr>
              <a:t>Page </a:t>
            </a:r>
            <a:fld id="{632D3AEB-7CBE-3049-91AC-335C6B4F5BF6}" type="slidenum">
              <a:rPr lang="en-US" sz="1200" b="1" i="0" smtClean="0">
                <a:solidFill>
                  <a:srgbClr val="13B9C2"/>
                </a:solidFill>
                <a:latin typeface="Arial Narrow" charset="0"/>
                <a:ea typeface="Arial Narrow" charset="0"/>
                <a:cs typeface="Arial Narrow" charset="0"/>
              </a:rPr>
              <a:pPr marL="0" marR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200" b="1" i="0" dirty="0">
              <a:solidFill>
                <a:srgbClr val="13B9C2"/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5000">
        <p:push dir="u"/>
      </p:transition>
    </mc:Choice>
    <mc:Fallback xmlns="">
      <p:transition spd="slow" advClick="0" advTm="5000">
        <p:push dir="u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 txBox="1">
            <a:spLocks/>
          </p:cNvSpPr>
          <p:nvPr userDrawn="1"/>
        </p:nvSpPr>
        <p:spPr>
          <a:xfrm>
            <a:off x="685801" y="6317618"/>
            <a:ext cx="6697793" cy="540383"/>
          </a:xfrm>
          <a:prstGeom prst="rect">
            <a:avLst/>
          </a:prstGeom>
          <a:ln>
            <a:noFill/>
          </a:ln>
          <a:effectLst/>
        </p:spPr>
        <p:txBody>
          <a:bodyPr vert="horz" lIns="0" tIns="45720" rIns="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kern="1200">
                <a:solidFill>
                  <a:schemeClr val="bg1"/>
                </a:solidFill>
                <a:latin typeface="Arial Narrow" charset="0"/>
                <a:ea typeface="Arial Narrow" charset="0"/>
                <a:cs typeface="Arial Narrow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000" dirty="0">
                <a:solidFill>
                  <a:schemeClr val="bg2">
                    <a:lumMod val="25000"/>
                  </a:schemeClr>
                </a:solidFill>
              </a:rPr>
              <a:t>U.S. Department of Commerce | National Oceanic and Atmospheric Administration | National Marine Fisheries Service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126124" y="6304130"/>
            <a:ext cx="559676" cy="55387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marL="0" marR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i="0" dirty="0">
                <a:solidFill>
                  <a:srgbClr val="13B9C2"/>
                </a:solidFill>
                <a:latin typeface="Arial Narrow" charset="0"/>
                <a:ea typeface="Arial Narrow" charset="0"/>
                <a:cs typeface="Arial Narrow" charset="0"/>
              </a:rPr>
              <a:t>Page </a:t>
            </a:r>
            <a:fld id="{632D3AEB-7CBE-3049-91AC-335C6B4F5BF6}" type="slidenum">
              <a:rPr lang="en-US" sz="1200" b="1" i="0" smtClean="0">
                <a:solidFill>
                  <a:srgbClr val="13B9C2"/>
                </a:solidFill>
                <a:latin typeface="Arial Narrow" charset="0"/>
                <a:ea typeface="Arial Narrow" charset="0"/>
                <a:cs typeface="Arial Narrow" charset="0"/>
              </a:rPr>
              <a:pPr marL="0" marR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200" b="1" i="0" dirty="0">
              <a:solidFill>
                <a:srgbClr val="13B9C2"/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</p:spTree>
    <p:extLst/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flipH="1">
            <a:off x="0" y="0"/>
            <a:ext cx="9144000" cy="6858000"/>
          </a:xfrm>
          <a:prstGeom prst="rect">
            <a:avLst/>
          </a:prstGeom>
          <a:solidFill>
            <a:srgbClr val="13B9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69630" y="6172200"/>
            <a:ext cx="685800" cy="5937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9341C2C6-9230-684E-A0E5-52AF991FA477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1259715" y="907061"/>
            <a:ext cx="6772718" cy="1883593"/>
          </a:xfrm>
        </p:spPr>
        <p:txBody>
          <a:bodyPr wrap="square" lIns="0" tIns="0" rIns="0" bIns="0" anchor="t" anchorCtr="0">
            <a:spAutoFit/>
          </a:bodyPr>
          <a:lstStyle>
            <a:lvl1pPr algn="l">
              <a:lnSpc>
                <a:spcPct val="85000"/>
              </a:lnSpc>
              <a:defRPr sz="7200" b="0" i="0" baseline="0">
                <a:solidFill>
                  <a:srgbClr val="003155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Subtitle 2"/>
          <p:cNvSpPr>
            <a:spLocks noGrp="1"/>
          </p:cNvSpPr>
          <p:nvPr>
            <p:ph type="subTitle" idx="1"/>
          </p:nvPr>
        </p:nvSpPr>
        <p:spPr>
          <a:xfrm>
            <a:off x="1259715" y="4800600"/>
            <a:ext cx="6323500" cy="1691640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2200" b="0" i="0" baseline="0">
                <a:solidFill>
                  <a:schemeClr val="accent1">
                    <a:lumMod val="20000"/>
                    <a:lumOff val="80000"/>
                  </a:schemeClr>
                </a:solidFill>
                <a:latin typeface="Cambria" charset="0"/>
                <a:ea typeface="Cambria" charset="0"/>
                <a:cs typeface="Cambria" charset="0"/>
              </a:defRPr>
            </a:lvl1pPr>
            <a:lvl2pPr marL="457189" indent="0" algn="ctr">
              <a:buNone/>
              <a:defRPr sz="2200"/>
            </a:lvl2pPr>
            <a:lvl3pPr marL="914377" indent="0" algn="ctr">
              <a:buNone/>
              <a:defRPr sz="2200"/>
            </a:lvl3pPr>
            <a:lvl4pPr marL="1371566" indent="0" algn="ctr">
              <a:buNone/>
              <a:defRPr sz="2000"/>
            </a:lvl4pPr>
            <a:lvl5pPr marL="1828754" indent="0" algn="ctr">
              <a:buNone/>
              <a:defRPr sz="2000"/>
            </a:lvl5pPr>
            <a:lvl6pPr marL="2285943" indent="0" algn="ctr">
              <a:buNone/>
              <a:defRPr sz="2000"/>
            </a:lvl6pPr>
            <a:lvl7pPr marL="2743131" indent="0" algn="ctr">
              <a:buNone/>
              <a:defRPr sz="2000"/>
            </a:lvl7pPr>
            <a:lvl8pPr marL="3200320" indent="0" algn="ctr">
              <a:buNone/>
              <a:defRPr sz="2000"/>
            </a:lvl8pPr>
            <a:lvl9pPr marL="3657509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4" name="Freeform 13"/>
          <p:cNvSpPr/>
          <p:nvPr userDrawn="1"/>
        </p:nvSpPr>
        <p:spPr>
          <a:xfrm>
            <a:off x="6947911" y="8211"/>
            <a:ext cx="2196089" cy="6849789"/>
          </a:xfrm>
          <a:custGeom>
            <a:avLst/>
            <a:gdLst>
              <a:gd name="connsiteX0" fmla="*/ 2196089 w 2196089"/>
              <a:gd name="connsiteY0" fmla="*/ 0 h 6849789"/>
              <a:gd name="connsiteX1" fmla="*/ 2196089 w 2196089"/>
              <a:gd name="connsiteY1" fmla="*/ 6849789 h 6849789"/>
              <a:gd name="connsiteX2" fmla="*/ 0 w 2196089"/>
              <a:gd name="connsiteY2" fmla="*/ 6849789 h 6849789"/>
              <a:gd name="connsiteX3" fmla="*/ 169765 w 2196089"/>
              <a:gd name="connsiteY3" fmla="*/ 6755526 h 6849789"/>
              <a:gd name="connsiteX4" fmla="*/ 2161421 w 2196089"/>
              <a:gd name="connsiteY4" fmla="*/ 408410 h 6849789"/>
              <a:gd name="connsiteX5" fmla="*/ 2196089 w 2196089"/>
              <a:gd name="connsiteY5" fmla="*/ 0 h 68497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96089" h="6849789">
                <a:moveTo>
                  <a:pt x="2196089" y="0"/>
                </a:moveTo>
                <a:lnTo>
                  <a:pt x="2196089" y="6849789"/>
                </a:lnTo>
                <a:lnTo>
                  <a:pt x="0" y="6849789"/>
                </a:lnTo>
                <a:lnTo>
                  <a:pt x="169765" y="6755526"/>
                </a:lnTo>
                <a:cubicBezTo>
                  <a:pt x="1099958" y="6063006"/>
                  <a:pt x="1854601" y="3617105"/>
                  <a:pt x="2161421" y="408410"/>
                </a:cubicBezTo>
                <a:lnTo>
                  <a:pt x="2196089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8210" y="6026476"/>
            <a:ext cx="1598924" cy="728399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Freeform 15"/>
          <p:cNvSpPr/>
          <p:nvPr userDrawn="1"/>
        </p:nvSpPr>
        <p:spPr>
          <a:xfrm rot="10800000">
            <a:off x="0" y="8211"/>
            <a:ext cx="2196089" cy="6849789"/>
          </a:xfrm>
          <a:custGeom>
            <a:avLst/>
            <a:gdLst>
              <a:gd name="connsiteX0" fmla="*/ 2196089 w 2196089"/>
              <a:gd name="connsiteY0" fmla="*/ 0 h 6849789"/>
              <a:gd name="connsiteX1" fmla="*/ 2196089 w 2196089"/>
              <a:gd name="connsiteY1" fmla="*/ 6849789 h 6849789"/>
              <a:gd name="connsiteX2" fmla="*/ 0 w 2196089"/>
              <a:gd name="connsiteY2" fmla="*/ 6849789 h 6849789"/>
              <a:gd name="connsiteX3" fmla="*/ 169765 w 2196089"/>
              <a:gd name="connsiteY3" fmla="*/ 6755526 h 6849789"/>
              <a:gd name="connsiteX4" fmla="*/ 2161421 w 2196089"/>
              <a:gd name="connsiteY4" fmla="*/ 408410 h 6849789"/>
              <a:gd name="connsiteX5" fmla="*/ 2196089 w 2196089"/>
              <a:gd name="connsiteY5" fmla="*/ 0 h 68497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96089" h="6849789">
                <a:moveTo>
                  <a:pt x="2196089" y="0"/>
                </a:moveTo>
                <a:lnTo>
                  <a:pt x="2196089" y="6849789"/>
                </a:lnTo>
                <a:lnTo>
                  <a:pt x="0" y="6849789"/>
                </a:lnTo>
                <a:lnTo>
                  <a:pt x="169765" y="6755526"/>
                </a:lnTo>
                <a:cubicBezTo>
                  <a:pt x="1099958" y="6063006"/>
                  <a:pt x="1854601" y="3617105"/>
                  <a:pt x="2161421" y="408410"/>
                </a:cubicBezTo>
                <a:lnTo>
                  <a:pt x="2196089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5000">
        <p:push dir="u"/>
      </p:transition>
    </mc:Choice>
    <mc:Fallback xmlns="">
      <p:transition spd="slow" advClick="0" advTm="5000">
        <p:push dir="u"/>
      </p:transition>
    </mc:Fallback>
  </mc:AlternateContent>
  <p:extLst mod="1"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4904114"/>
            <a:ext cx="6984125" cy="602405"/>
          </a:xfrm>
        </p:spPr>
        <p:txBody>
          <a:bodyPr lIns="0" tIns="0" rIns="0" bIns="0" anchor="b">
            <a:noAutofit/>
          </a:bodyPr>
          <a:lstStyle>
            <a:lvl1pPr>
              <a:defRPr sz="3200" b="0" i="0">
                <a:solidFill>
                  <a:srgbClr val="13B9C2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1" y="5613563"/>
            <a:ext cx="6400799" cy="597011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85000"/>
              </a:lnSpc>
              <a:spcBef>
                <a:spcPts val="800"/>
              </a:spcBef>
              <a:buNone/>
              <a:defRPr sz="1800">
                <a:solidFill>
                  <a:schemeClr val="bg1">
                    <a:lumMod val="85000"/>
                  </a:schemeClr>
                </a:solidFill>
                <a:latin typeface="Cambria" charset="0"/>
                <a:ea typeface="Cambria" charset="0"/>
                <a:cs typeface="Cambria" charset="0"/>
              </a:defRPr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126124" y="6304130"/>
            <a:ext cx="559676" cy="55387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marL="0" marR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i="0" dirty="0">
                <a:solidFill>
                  <a:srgbClr val="13B9C2"/>
                </a:solidFill>
                <a:latin typeface="Arial Narrow" charset="0"/>
                <a:ea typeface="Arial Narrow" charset="0"/>
                <a:cs typeface="Arial Narrow" charset="0"/>
              </a:rPr>
              <a:t>Page </a:t>
            </a:r>
            <a:fld id="{632D3AEB-7CBE-3049-91AC-335C6B4F5BF6}" type="slidenum">
              <a:rPr lang="en-US" sz="1200" b="1" i="0" smtClean="0">
                <a:solidFill>
                  <a:srgbClr val="13B9C2"/>
                </a:solidFill>
                <a:latin typeface="Arial Narrow" charset="0"/>
                <a:ea typeface="Arial Narrow" charset="0"/>
                <a:cs typeface="Arial Narrow" charset="0"/>
              </a:rPr>
              <a:pPr marL="0" marR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200" b="1" i="0" dirty="0">
              <a:solidFill>
                <a:srgbClr val="13B9C2"/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5000">
        <p:push dir="u"/>
      </p:transition>
    </mc:Choice>
    <mc:Fallback xmlns="">
      <p:transition spd="slow" advClick="0" advTm="5000">
        <p:push dir="u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47827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685801" y="6317618"/>
            <a:ext cx="6697793" cy="540383"/>
          </a:xfrm>
          <a:prstGeom prst="rect">
            <a:avLst/>
          </a:prstGeom>
          <a:ln>
            <a:noFill/>
          </a:ln>
          <a:effectLst/>
        </p:spPr>
        <p:txBody>
          <a:bodyPr vert="horz" lIns="0" tIns="45720" rIns="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kern="1200">
                <a:solidFill>
                  <a:schemeClr val="bg1"/>
                </a:solidFill>
                <a:latin typeface="Arial Narrow" charset="0"/>
                <a:ea typeface="Arial Narrow" charset="0"/>
                <a:cs typeface="Arial Narrow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000" dirty="0">
                <a:solidFill>
                  <a:schemeClr val="accent1"/>
                </a:solidFill>
              </a:rPr>
              <a:t>U.S. Department of Commerce | National Oceanic and Atmospheric Administration | National Marine Fisheries Service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126124" y="6304130"/>
            <a:ext cx="559676" cy="55387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marL="0" marR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i="0" dirty="0">
                <a:solidFill>
                  <a:schemeClr val="tx2"/>
                </a:solidFill>
                <a:latin typeface="Arial Narrow" charset="0"/>
                <a:ea typeface="Arial Narrow" charset="0"/>
                <a:cs typeface="Arial Narrow" charset="0"/>
              </a:rPr>
              <a:t>Page </a:t>
            </a:r>
            <a:fld id="{632D3AEB-7CBE-3049-91AC-335C6B4F5BF6}" type="slidenum">
              <a:rPr lang="en-US" sz="1200" b="1" i="0" smtClean="0">
                <a:solidFill>
                  <a:schemeClr val="tx2"/>
                </a:solidFill>
                <a:latin typeface="Arial Narrow" charset="0"/>
                <a:ea typeface="Arial Narrow" charset="0"/>
                <a:cs typeface="Arial Narrow" charset="0"/>
              </a:rPr>
              <a:pPr marL="0" marR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200" b="1" i="0" dirty="0">
              <a:solidFill>
                <a:schemeClr val="tx2"/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5000">
        <p:push dir="u"/>
      </p:transition>
    </mc:Choice>
    <mc:Fallback xmlns="">
      <p:transition spd="slow" advClick="0" advTm="5000">
        <p:push dir="u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685801" y="6317618"/>
            <a:ext cx="6697793" cy="540383"/>
          </a:xfrm>
          <a:prstGeom prst="rect">
            <a:avLst/>
          </a:prstGeom>
          <a:ln>
            <a:noFill/>
          </a:ln>
          <a:effectLst/>
        </p:spPr>
        <p:txBody>
          <a:bodyPr vert="horz" lIns="0" tIns="45720" rIns="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kern="1200">
                <a:solidFill>
                  <a:schemeClr val="bg1"/>
                </a:solidFill>
                <a:latin typeface="Arial Narrow" charset="0"/>
                <a:ea typeface="Arial Narrow" charset="0"/>
                <a:cs typeface="Arial Narrow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000" dirty="0"/>
              <a:t>U.S. Department of Commerce | National Oceanic and Atmospheric Administration | National Marine Fisheries Service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126124" y="6304130"/>
            <a:ext cx="559676" cy="55387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marL="0" marR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i="0" dirty="0">
                <a:solidFill>
                  <a:srgbClr val="10D3DC"/>
                </a:solidFill>
                <a:latin typeface="Arial Narrow" charset="0"/>
                <a:ea typeface="Arial Narrow" charset="0"/>
                <a:cs typeface="Arial Narrow" charset="0"/>
              </a:rPr>
              <a:t>Page </a:t>
            </a:r>
            <a:fld id="{632D3AEB-7CBE-3049-91AC-335C6B4F5BF6}" type="slidenum">
              <a:rPr lang="en-US" sz="1200" b="1" i="0" smtClean="0">
                <a:solidFill>
                  <a:srgbClr val="10D3DC"/>
                </a:solidFill>
                <a:latin typeface="Arial Narrow" charset="0"/>
                <a:ea typeface="Arial Narrow" charset="0"/>
                <a:cs typeface="Arial Narrow" charset="0"/>
              </a:rPr>
              <a:pPr marL="0" marR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200" b="1" i="0" dirty="0">
              <a:solidFill>
                <a:srgbClr val="10D3DC"/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5000">
        <p:push dir="u"/>
      </p:transition>
    </mc:Choice>
    <mc:Fallback xmlns="">
      <p:transition spd="slow" advClick="0" advTm="5000">
        <p:push dir="u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" type="obj">
  <p:cSld name="Content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9"/>
          <p:cNvSpPr txBox="1">
            <a:spLocks noGrp="1"/>
          </p:cNvSpPr>
          <p:nvPr>
            <p:ph type="title"/>
          </p:nvPr>
        </p:nvSpPr>
        <p:spPr>
          <a:xfrm>
            <a:off x="457200" y="457200"/>
            <a:ext cx="8229600" cy="6760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body" idx="1"/>
          </p:nvPr>
        </p:nvSpPr>
        <p:spPr>
          <a:xfrm>
            <a:off x="457200" y="1207293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SzPts val="3200"/>
              <a:buChar char="•"/>
              <a:defRPr>
                <a:solidFill>
                  <a:schemeClr val="dk2"/>
                </a:solidFill>
              </a:defRPr>
            </a:lvl1pPr>
            <a:lvl2pPr marL="914400" lvl="1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SzPts val="3200"/>
              <a:buChar char="•"/>
              <a:defRPr>
                <a:solidFill>
                  <a:schemeClr val="dk2"/>
                </a:solidFill>
              </a:defRPr>
            </a:lvl2pPr>
            <a:lvl3pPr marL="1371600" lvl="2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2"/>
              </a:buClr>
              <a:buSzPts val="2800"/>
              <a:buChar char="•"/>
              <a:defRPr>
                <a:solidFill>
                  <a:schemeClr val="dk2"/>
                </a:solidFill>
              </a:defRPr>
            </a:lvl3pPr>
            <a:lvl4pPr marL="1828800" lvl="3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2"/>
              </a:buClr>
              <a:buSzPts val="2800"/>
              <a:buChar char="•"/>
              <a:defRPr>
                <a:solidFill>
                  <a:schemeClr val="dk2"/>
                </a:solidFill>
              </a:defRPr>
            </a:lvl4pPr>
            <a:lvl5pPr marL="2286000" lvl="4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2"/>
              </a:buClr>
              <a:buSzPts val="2800"/>
              <a:buChar char="•"/>
              <a:defRPr>
                <a:solidFill>
                  <a:schemeClr val="dk2"/>
                </a:solidFill>
              </a:defRPr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4" name="Google Shape;54;p9"/>
          <p:cNvSpPr txBox="1">
            <a:spLocks noGrp="1"/>
          </p:cNvSpPr>
          <p:nvPr>
            <p:ph type="sldNum" idx="12"/>
          </p:nvPr>
        </p:nvSpPr>
        <p:spPr>
          <a:xfrm>
            <a:off x="2285999" y="6355080"/>
            <a:ext cx="6400801" cy="5029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U.S. Department of Commerce | National Oceanic and Atmospheric Administration | NOAA Fisheries | Page </a:t>
            </a: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20656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2567298"/>
            <a:ext cx="6858000" cy="1772793"/>
          </a:xfrm>
        </p:spPr>
        <p:txBody>
          <a:bodyPr lIns="0" tIns="0" rIns="0" bIns="0" anchor="b"/>
          <a:lstStyle>
            <a:lvl1pPr algn="l">
              <a:defRPr sz="7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340088"/>
            <a:ext cx="6858000" cy="1655763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36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Slide Number Placeholder 5"/>
          <p:cNvSpPr txBox="1">
            <a:spLocks/>
          </p:cNvSpPr>
          <p:nvPr userDrawn="1"/>
        </p:nvSpPr>
        <p:spPr>
          <a:xfrm>
            <a:off x="1143000" y="6317618"/>
            <a:ext cx="6697793" cy="540383"/>
          </a:xfrm>
          <a:prstGeom prst="rect">
            <a:avLst/>
          </a:prstGeom>
          <a:ln>
            <a:noFill/>
          </a:ln>
          <a:effectLst/>
        </p:spPr>
        <p:txBody>
          <a:bodyPr vert="horz" lIns="0" tIns="45720" rIns="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kern="1200">
                <a:solidFill>
                  <a:schemeClr val="bg1"/>
                </a:solidFill>
                <a:latin typeface="Arial Narrow" charset="0"/>
                <a:ea typeface="Arial Narrow" charset="0"/>
                <a:cs typeface="Arial Narrow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000" dirty="0">
                <a:solidFill>
                  <a:srgbClr val="003155"/>
                </a:solidFill>
              </a:rPr>
              <a:t>U.S. Department of Commerce | National Oceanic and Atmospheric Administration | National Marine Fisheries Service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322066" y="6304130"/>
            <a:ext cx="559676" cy="55387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marL="0" marR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i="0" dirty="0">
                <a:solidFill>
                  <a:schemeClr val="bg1"/>
                </a:solidFill>
                <a:latin typeface="Arial Narrow" charset="0"/>
                <a:ea typeface="Arial Narrow" charset="0"/>
                <a:cs typeface="Arial Narrow" charset="0"/>
              </a:rPr>
              <a:t>Page </a:t>
            </a:r>
            <a:fld id="{632D3AEB-7CBE-3049-91AC-335C6B4F5BF6}" type="slidenum">
              <a:rPr lang="en-US" sz="1200" b="1" i="0" smtClean="0">
                <a:solidFill>
                  <a:schemeClr val="bg1"/>
                </a:solidFill>
                <a:latin typeface="Arial Narrow" charset="0"/>
                <a:ea typeface="Arial Narrow" charset="0"/>
                <a:cs typeface="Arial Narrow" charset="0"/>
              </a:rPr>
              <a:pPr marL="0" marR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200" b="1" i="0" dirty="0">
              <a:solidFill>
                <a:schemeClr val="bg1"/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1007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0701" y="2934147"/>
            <a:ext cx="6810375" cy="1772793"/>
          </a:xfrm>
        </p:spPr>
        <p:txBody>
          <a:bodyPr lIns="0" tIns="0" rIns="0" bIns="0" anchor="b"/>
          <a:lstStyle>
            <a:lvl1pPr algn="l">
              <a:defRPr sz="7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90701" y="4766561"/>
            <a:ext cx="6810375" cy="745717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36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Slide Number Placeholder 5"/>
          <p:cNvSpPr txBox="1">
            <a:spLocks/>
          </p:cNvSpPr>
          <p:nvPr userDrawn="1"/>
        </p:nvSpPr>
        <p:spPr>
          <a:xfrm>
            <a:off x="1790701" y="6317618"/>
            <a:ext cx="6697793" cy="540383"/>
          </a:xfrm>
          <a:prstGeom prst="rect">
            <a:avLst/>
          </a:prstGeom>
          <a:ln>
            <a:noFill/>
          </a:ln>
          <a:effectLst/>
        </p:spPr>
        <p:txBody>
          <a:bodyPr vert="horz" lIns="0" tIns="45720" rIns="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kern="1200">
                <a:solidFill>
                  <a:schemeClr val="bg1"/>
                </a:solidFill>
                <a:latin typeface="Arial Narrow" charset="0"/>
                <a:ea typeface="Arial Narrow" charset="0"/>
                <a:cs typeface="Arial Narrow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000" dirty="0">
                <a:solidFill>
                  <a:schemeClr val="bg2">
                    <a:lumMod val="25000"/>
                  </a:schemeClr>
                </a:solidFill>
              </a:rPr>
              <a:t>U.S. Department of Commerce | National Oceanic and Atmospheric Administration | National Marine Fisheries Service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1152647" y="6304130"/>
            <a:ext cx="559676" cy="55387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marL="0" marR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i="0" dirty="0">
                <a:solidFill>
                  <a:schemeClr val="bg1"/>
                </a:solidFill>
                <a:latin typeface="Arial Narrow" charset="0"/>
                <a:ea typeface="Arial Narrow" charset="0"/>
                <a:cs typeface="Arial Narrow" charset="0"/>
              </a:rPr>
              <a:t>Page </a:t>
            </a:r>
            <a:fld id="{632D3AEB-7CBE-3049-91AC-335C6B4F5BF6}" type="slidenum">
              <a:rPr lang="en-US" sz="1200" b="1" i="0" smtClean="0">
                <a:solidFill>
                  <a:schemeClr val="bg1"/>
                </a:solidFill>
                <a:latin typeface="Arial Narrow" charset="0"/>
                <a:ea typeface="Arial Narrow" charset="0"/>
                <a:cs typeface="Arial Narrow" charset="0"/>
              </a:rPr>
              <a:pPr marL="0" marR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200" b="1" i="0" dirty="0">
              <a:solidFill>
                <a:schemeClr val="bg1"/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</p:spTree>
    <p:extLst/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8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9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Freeform 24"/>
          <p:cNvSpPr/>
          <p:nvPr userDrawn="1"/>
        </p:nvSpPr>
        <p:spPr>
          <a:xfrm rot="10800000" flipH="1" flipV="1">
            <a:off x="7688498" y="-2"/>
            <a:ext cx="1450144" cy="5987459"/>
          </a:xfrm>
          <a:custGeom>
            <a:avLst/>
            <a:gdLst>
              <a:gd name="connsiteX0" fmla="*/ 999997 w 1016530"/>
              <a:gd name="connsiteY0" fmla="*/ 5463677 h 5463677"/>
              <a:gd name="connsiteX1" fmla="*/ 0 w 1016530"/>
              <a:gd name="connsiteY1" fmla="*/ 5463677 h 5463677"/>
              <a:gd name="connsiteX2" fmla="*/ 16577 w 1016530"/>
              <a:gd name="connsiteY2" fmla="*/ 0 h 5463677"/>
              <a:gd name="connsiteX3" fmla="*/ 1016530 w 1016530"/>
              <a:gd name="connsiteY3" fmla="*/ 14211 h 5463677"/>
              <a:gd name="connsiteX4" fmla="*/ 999997 w 1016530"/>
              <a:gd name="connsiteY4" fmla="*/ 5463677 h 5463677"/>
              <a:gd name="connsiteX0" fmla="*/ 999997 w 1042361"/>
              <a:gd name="connsiteY0" fmla="*/ 5463677 h 5463677"/>
              <a:gd name="connsiteX1" fmla="*/ 0 w 1042361"/>
              <a:gd name="connsiteY1" fmla="*/ 5463677 h 5463677"/>
              <a:gd name="connsiteX2" fmla="*/ 16577 w 1042361"/>
              <a:gd name="connsiteY2" fmla="*/ 0 h 5463677"/>
              <a:gd name="connsiteX3" fmla="*/ 1042361 w 1042361"/>
              <a:gd name="connsiteY3" fmla="*/ 4620 h 5463677"/>
              <a:gd name="connsiteX4" fmla="*/ 999997 w 1042361"/>
              <a:gd name="connsiteY4" fmla="*/ 5463677 h 5463677"/>
              <a:gd name="connsiteX0" fmla="*/ 1654379 w 1696743"/>
              <a:gd name="connsiteY0" fmla="*/ 5463677 h 5463677"/>
              <a:gd name="connsiteX1" fmla="*/ 0 w 1696743"/>
              <a:gd name="connsiteY1" fmla="*/ 5434903 h 5463677"/>
              <a:gd name="connsiteX2" fmla="*/ 670959 w 1696743"/>
              <a:gd name="connsiteY2" fmla="*/ 0 h 5463677"/>
              <a:gd name="connsiteX3" fmla="*/ 1696743 w 1696743"/>
              <a:gd name="connsiteY3" fmla="*/ 4620 h 5463677"/>
              <a:gd name="connsiteX4" fmla="*/ 1654379 w 1696743"/>
              <a:gd name="connsiteY4" fmla="*/ 5463677 h 5463677"/>
              <a:gd name="connsiteX0" fmla="*/ 1654379 w 1696743"/>
              <a:gd name="connsiteY0" fmla="*/ 5463677 h 5463677"/>
              <a:gd name="connsiteX1" fmla="*/ 0 w 1696743"/>
              <a:gd name="connsiteY1" fmla="*/ 5434903 h 5463677"/>
              <a:gd name="connsiteX2" fmla="*/ 670959 w 1696743"/>
              <a:gd name="connsiteY2" fmla="*/ 0 h 5463677"/>
              <a:gd name="connsiteX3" fmla="*/ 1696743 w 1696743"/>
              <a:gd name="connsiteY3" fmla="*/ 4620 h 5463677"/>
              <a:gd name="connsiteX4" fmla="*/ 1654379 w 1696743"/>
              <a:gd name="connsiteY4" fmla="*/ 5463677 h 5463677"/>
              <a:gd name="connsiteX0" fmla="*/ 1654379 w 1696743"/>
              <a:gd name="connsiteY0" fmla="*/ 5463677 h 5463677"/>
              <a:gd name="connsiteX1" fmla="*/ 0 w 1696743"/>
              <a:gd name="connsiteY1" fmla="*/ 5434903 h 5463677"/>
              <a:gd name="connsiteX2" fmla="*/ 980930 w 1696743"/>
              <a:gd name="connsiteY2" fmla="*/ 0 h 5463677"/>
              <a:gd name="connsiteX3" fmla="*/ 1696743 w 1696743"/>
              <a:gd name="connsiteY3" fmla="*/ 4620 h 5463677"/>
              <a:gd name="connsiteX4" fmla="*/ 1654379 w 1696743"/>
              <a:gd name="connsiteY4" fmla="*/ 5463677 h 5463677"/>
              <a:gd name="connsiteX0" fmla="*/ 1654379 w 1696743"/>
              <a:gd name="connsiteY0" fmla="*/ 5463677 h 5463677"/>
              <a:gd name="connsiteX1" fmla="*/ 0 w 1696743"/>
              <a:gd name="connsiteY1" fmla="*/ 5454085 h 5463677"/>
              <a:gd name="connsiteX2" fmla="*/ 980930 w 1696743"/>
              <a:gd name="connsiteY2" fmla="*/ 0 h 5463677"/>
              <a:gd name="connsiteX3" fmla="*/ 1696743 w 1696743"/>
              <a:gd name="connsiteY3" fmla="*/ 4620 h 5463677"/>
              <a:gd name="connsiteX4" fmla="*/ 1654379 w 1696743"/>
              <a:gd name="connsiteY4" fmla="*/ 5463677 h 54636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96743" h="5463677">
                <a:moveTo>
                  <a:pt x="1654379" y="5463677"/>
                </a:moveTo>
                <a:lnTo>
                  <a:pt x="0" y="5454085"/>
                </a:lnTo>
                <a:lnTo>
                  <a:pt x="980930" y="0"/>
                </a:lnTo>
                <a:lnTo>
                  <a:pt x="1696743" y="4620"/>
                </a:lnTo>
                <a:lnTo>
                  <a:pt x="1654379" y="5463677"/>
                </a:lnTo>
                <a:close/>
              </a:path>
            </a:pathLst>
          </a:custGeom>
          <a:gradFill flip="none" rotWithShape="1">
            <a:gsLst>
              <a:gs pos="100000">
                <a:srgbClr val="07477D">
                  <a:alpha val="34000"/>
                </a:srgbClr>
              </a:gs>
              <a:gs pos="42000">
                <a:srgbClr val="07477D">
                  <a:alpha val="0"/>
                </a:srgbClr>
              </a:gs>
            </a:gsLst>
            <a:lin ang="720000" scaled="0"/>
            <a:tileRect/>
          </a:gradFill>
          <a:ln w="1397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/>
          </a:p>
        </p:txBody>
      </p:sp>
      <p:sp>
        <p:nvSpPr>
          <p:cNvPr id="8" name="Rectangle 7"/>
          <p:cNvSpPr/>
          <p:nvPr userDrawn="1"/>
        </p:nvSpPr>
        <p:spPr>
          <a:xfrm>
            <a:off x="0" y="5486400"/>
            <a:ext cx="9138642" cy="1369974"/>
          </a:xfrm>
          <a:prstGeom prst="rect">
            <a:avLst/>
          </a:prstGeom>
          <a:solidFill>
            <a:srgbClr val="00315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6404" y="365760"/>
            <a:ext cx="726948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1828802"/>
            <a:ext cx="6446520" cy="36432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Freeform 11"/>
          <p:cNvSpPr/>
          <p:nvPr userDrawn="1"/>
        </p:nvSpPr>
        <p:spPr>
          <a:xfrm>
            <a:off x="6947911" y="20912"/>
            <a:ext cx="2196089" cy="6849789"/>
          </a:xfrm>
          <a:custGeom>
            <a:avLst/>
            <a:gdLst>
              <a:gd name="connsiteX0" fmla="*/ 2196089 w 2196089"/>
              <a:gd name="connsiteY0" fmla="*/ 0 h 6849789"/>
              <a:gd name="connsiteX1" fmla="*/ 2196089 w 2196089"/>
              <a:gd name="connsiteY1" fmla="*/ 6849789 h 6849789"/>
              <a:gd name="connsiteX2" fmla="*/ 0 w 2196089"/>
              <a:gd name="connsiteY2" fmla="*/ 6849789 h 6849789"/>
              <a:gd name="connsiteX3" fmla="*/ 169765 w 2196089"/>
              <a:gd name="connsiteY3" fmla="*/ 6755526 h 6849789"/>
              <a:gd name="connsiteX4" fmla="*/ 2161421 w 2196089"/>
              <a:gd name="connsiteY4" fmla="*/ 408410 h 6849789"/>
              <a:gd name="connsiteX5" fmla="*/ 2196089 w 2196089"/>
              <a:gd name="connsiteY5" fmla="*/ 0 h 68497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96089" h="6849789">
                <a:moveTo>
                  <a:pt x="2196089" y="0"/>
                </a:moveTo>
                <a:lnTo>
                  <a:pt x="2196089" y="6849789"/>
                </a:lnTo>
                <a:lnTo>
                  <a:pt x="0" y="6849789"/>
                </a:lnTo>
                <a:lnTo>
                  <a:pt x="169765" y="6755526"/>
                </a:lnTo>
                <a:cubicBezTo>
                  <a:pt x="1099958" y="6063006"/>
                  <a:pt x="1854601" y="3617105"/>
                  <a:pt x="2161421" y="408410"/>
                </a:cubicBezTo>
                <a:lnTo>
                  <a:pt x="2196089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8210" y="6026476"/>
            <a:ext cx="1598924" cy="728399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Slide Number Placeholder 5"/>
          <p:cNvSpPr txBox="1">
            <a:spLocks/>
          </p:cNvSpPr>
          <p:nvPr userDrawn="1"/>
        </p:nvSpPr>
        <p:spPr>
          <a:xfrm>
            <a:off x="685801" y="6317618"/>
            <a:ext cx="6697793" cy="540383"/>
          </a:xfrm>
          <a:prstGeom prst="rect">
            <a:avLst/>
          </a:prstGeom>
          <a:ln>
            <a:noFill/>
          </a:ln>
          <a:effectLst/>
        </p:spPr>
        <p:txBody>
          <a:bodyPr vert="horz" lIns="0" tIns="45720" rIns="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kern="1200">
                <a:solidFill>
                  <a:schemeClr val="bg1"/>
                </a:solidFill>
                <a:latin typeface="Arial Narrow" charset="0"/>
                <a:ea typeface="Arial Narrow" charset="0"/>
                <a:cs typeface="Arial Narrow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000" dirty="0"/>
              <a:t>U.S. Department of Commerce | National Oceanic and Atmospheric Administration | National Marine Fisheries Service</a:t>
            </a:r>
          </a:p>
        </p:txBody>
      </p:sp>
      <p:sp>
        <p:nvSpPr>
          <p:cNvPr id="15" name="TextBox 14"/>
          <p:cNvSpPr txBox="1"/>
          <p:nvPr userDrawn="1"/>
        </p:nvSpPr>
        <p:spPr>
          <a:xfrm>
            <a:off x="126124" y="6304130"/>
            <a:ext cx="559676" cy="55387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marL="0" marR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i="0" dirty="0">
                <a:solidFill>
                  <a:srgbClr val="13B9C2"/>
                </a:solidFill>
                <a:latin typeface="Arial Narrow" charset="0"/>
                <a:ea typeface="Arial Narrow" charset="0"/>
                <a:cs typeface="Arial Narrow" charset="0"/>
              </a:rPr>
              <a:t>Page </a:t>
            </a:r>
            <a:fld id="{632D3AEB-7CBE-3049-91AC-335C6B4F5BF6}" type="slidenum">
              <a:rPr lang="en-US" sz="1200" b="1" i="0" smtClean="0">
                <a:solidFill>
                  <a:srgbClr val="13B9C2"/>
                </a:solidFill>
                <a:latin typeface="Arial Narrow" charset="0"/>
                <a:ea typeface="Arial Narrow" charset="0"/>
                <a:cs typeface="Arial Narrow" charset="0"/>
              </a:rPr>
              <a:pPr marL="0" marR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200" b="1" i="0" dirty="0">
              <a:solidFill>
                <a:srgbClr val="13B9C2"/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3766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63" r:id="rId1"/>
    <p:sldLayoutId id="2147484175" r:id="rId2"/>
    <p:sldLayoutId id="2147484171" r:id="rId3"/>
    <p:sldLayoutId id="2147484182" r:id="rId4"/>
  </p:sldLayoutIdLst>
  <mc:AlternateContent xmlns:mc="http://schemas.openxmlformats.org/markup-compatibility/2006" xmlns:p14="http://schemas.microsoft.com/office/powerpoint/2010/main">
    <mc:Choice Requires="p14">
      <p:transition spd="slow" p14:dur="1500" advClick="0" advTm="5000">
        <p:push dir="u"/>
      </p:transition>
    </mc:Choice>
    <mc:Fallback xmlns="">
      <p:transition spd="slow" advClick="0" advTm="5000">
        <p:push dir="u"/>
      </p:transition>
    </mc:Fallback>
  </mc:AlternateConten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 spc="-51" baseline="0">
          <a:solidFill>
            <a:schemeClr val="tx2"/>
          </a:solidFill>
          <a:latin typeface="Cambria" panose="02040503050406030204" pitchFamily="18" charset="0"/>
          <a:ea typeface="+mj-ea"/>
          <a:cs typeface="+mj-cs"/>
        </a:defRPr>
      </a:lvl1pPr>
    </p:titleStyle>
    <p:bodyStyle>
      <a:lvl1pPr marL="182875" indent="-182875" algn="l" defTabSz="914377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b="0" i="0" kern="1200" spc="11" baseline="0">
          <a:solidFill>
            <a:schemeClr val="tx1"/>
          </a:solidFill>
          <a:latin typeface="Cambria" panose="02040503050406030204" pitchFamily="18" charset="0"/>
          <a:ea typeface="+mn-ea"/>
          <a:cs typeface="+mn-cs"/>
        </a:defRPr>
      </a:lvl1pPr>
      <a:lvl2pPr marL="457189" indent="-182875" algn="l" defTabSz="914377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b="0" i="0" kern="1200">
          <a:solidFill>
            <a:schemeClr val="tx1">
              <a:lumMod val="85000"/>
              <a:lumOff val="15000"/>
            </a:schemeClr>
          </a:solidFill>
          <a:latin typeface="Cambria" panose="02040503050406030204" pitchFamily="18" charset="0"/>
          <a:ea typeface="+mn-ea"/>
          <a:cs typeface="+mn-cs"/>
        </a:defRPr>
      </a:lvl2pPr>
      <a:lvl3pPr marL="731502" indent="-182875" algn="l" defTabSz="914377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b="0" i="0" kern="1200">
          <a:solidFill>
            <a:schemeClr val="tx1">
              <a:lumMod val="85000"/>
              <a:lumOff val="15000"/>
            </a:schemeClr>
          </a:solidFill>
          <a:latin typeface="Cambria" panose="02040503050406030204" pitchFamily="18" charset="0"/>
          <a:ea typeface="+mn-ea"/>
          <a:cs typeface="+mn-cs"/>
        </a:defRPr>
      </a:lvl3pPr>
      <a:lvl4pPr marL="1005815" indent="-182875" algn="l" defTabSz="914377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b="0" i="0" kern="1200">
          <a:solidFill>
            <a:schemeClr val="tx1">
              <a:lumMod val="85000"/>
              <a:lumOff val="15000"/>
            </a:schemeClr>
          </a:solidFill>
          <a:latin typeface="Cambria" panose="02040503050406030204" pitchFamily="18" charset="0"/>
          <a:ea typeface="+mn-ea"/>
          <a:cs typeface="+mn-cs"/>
        </a:defRPr>
      </a:lvl4pPr>
      <a:lvl5pPr marL="1280128" indent="-182875" algn="l" defTabSz="914377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b="0" i="0" kern="1200">
          <a:solidFill>
            <a:schemeClr val="tx1">
              <a:lumMod val="85000"/>
              <a:lumOff val="15000"/>
            </a:schemeClr>
          </a:solidFill>
          <a:latin typeface="Cambria" panose="02040503050406030204" pitchFamily="18" charset="0"/>
          <a:ea typeface="+mn-ea"/>
          <a:cs typeface="+mn-cs"/>
        </a:defRPr>
      </a:lvl5pPr>
      <a:lvl6pPr marL="1599960" indent="-228594" algn="l" defTabSz="914377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899953" indent="-228594" algn="l" defTabSz="914377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199945" indent="-228594" algn="l" defTabSz="914377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499938" indent="-228594" algn="l" defTabSz="914377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6391373"/>
            <a:ext cx="9144000" cy="466627"/>
          </a:xfrm>
          <a:prstGeom prst="rect">
            <a:avLst/>
          </a:prstGeom>
          <a:solidFill>
            <a:schemeClr val="bg2">
              <a:lumMod val="90000"/>
              <a:alpha val="6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 24"/>
          <p:cNvSpPr/>
          <p:nvPr userDrawn="1"/>
        </p:nvSpPr>
        <p:spPr>
          <a:xfrm rot="10800000" flipH="1" flipV="1">
            <a:off x="6879771" y="-1"/>
            <a:ext cx="2264229" cy="6311721"/>
          </a:xfrm>
          <a:custGeom>
            <a:avLst/>
            <a:gdLst>
              <a:gd name="connsiteX0" fmla="*/ 999997 w 1016530"/>
              <a:gd name="connsiteY0" fmla="*/ 5463677 h 5463677"/>
              <a:gd name="connsiteX1" fmla="*/ 0 w 1016530"/>
              <a:gd name="connsiteY1" fmla="*/ 5463677 h 5463677"/>
              <a:gd name="connsiteX2" fmla="*/ 16577 w 1016530"/>
              <a:gd name="connsiteY2" fmla="*/ 0 h 5463677"/>
              <a:gd name="connsiteX3" fmla="*/ 1016530 w 1016530"/>
              <a:gd name="connsiteY3" fmla="*/ 14211 h 5463677"/>
              <a:gd name="connsiteX4" fmla="*/ 999997 w 1016530"/>
              <a:gd name="connsiteY4" fmla="*/ 5463677 h 5463677"/>
              <a:gd name="connsiteX0" fmla="*/ 999997 w 1042361"/>
              <a:gd name="connsiteY0" fmla="*/ 5463677 h 5463677"/>
              <a:gd name="connsiteX1" fmla="*/ 0 w 1042361"/>
              <a:gd name="connsiteY1" fmla="*/ 5463677 h 5463677"/>
              <a:gd name="connsiteX2" fmla="*/ 16577 w 1042361"/>
              <a:gd name="connsiteY2" fmla="*/ 0 h 5463677"/>
              <a:gd name="connsiteX3" fmla="*/ 1042361 w 1042361"/>
              <a:gd name="connsiteY3" fmla="*/ 4620 h 5463677"/>
              <a:gd name="connsiteX4" fmla="*/ 999997 w 1042361"/>
              <a:gd name="connsiteY4" fmla="*/ 5463677 h 5463677"/>
              <a:gd name="connsiteX0" fmla="*/ 1654379 w 1696743"/>
              <a:gd name="connsiteY0" fmla="*/ 5463677 h 5463677"/>
              <a:gd name="connsiteX1" fmla="*/ 0 w 1696743"/>
              <a:gd name="connsiteY1" fmla="*/ 5434903 h 5463677"/>
              <a:gd name="connsiteX2" fmla="*/ 670959 w 1696743"/>
              <a:gd name="connsiteY2" fmla="*/ 0 h 5463677"/>
              <a:gd name="connsiteX3" fmla="*/ 1696743 w 1696743"/>
              <a:gd name="connsiteY3" fmla="*/ 4620 h 5463677"/>
              <a:gd name="connsiteX4" fmla="*/ 1654379 w 1696743"/>
              <a:gd name="connsiteY4" fmla="*/ 5463677 h 5463677"/>
              <a:gd name="connsiteX0" fmla="*/ 1654379 w 1696743"/>
              <a:gd name="connsiteY0" fmla="*/ 5463677 h 5463677"/>
              <a:gd name="connsiteX1" fmla="*/ 0 w 1696743"/>
              <a:gd name="connsiteY1" fmla="*/ 5434903 h 5463677"/>
              <a:gd name="connsiteX2" fmla="*/ 670959 w 1696743"/>
              <a:gd name="connsiteY2" fmla="*/ 0 h 5463677"/>
              <a:gd name="connsiteX3" fmla="*/ 1696743 w 1696743"/>
              <a:gd name="connsiteY3" fmla="*/ 4620 h 5463677"/>
              <a:gd name="connsiteX4" fmla="*/ 1654379 w 1696743"/>
              <a:gd name="connsiteY4" fmla="*/ 5463677 h 5463677"/>
              <a:gd name="connsiteX0" fmla="*/ 1654379 w 1696743"/>
              <a:gd name="connsiteY0" fmla="*/ 5463677 h 5463677"/>
              <a:gd name="connsiteX1" fmla="*/ 0 w 1696743"/>
              <a:gd name="connsiteY1" fmla="*/ 5434903 h 5463677"/>
              <a:gd name="connsiteX2" fmla="*/ 980930 w 1696743"/>
              <a:gd name="connsiteY2" fmla="*/ 0 h 5463677"/>
              <a:gd name="connsiteX3" fmla="*/ 1696743 w 1696743"/>
              <a:gd name="connsiteY3" fmla="*/ 4620 h 5463677"/>
              <a:gd name="connsiteX4" fmla="*/ 1654379 w 1696743"/>
              <a:gd name="connsiteY4" fmla="*/ 5463677 h 5463677"/>
              <a:gd name="connsiteX0" fmla="*/ 1654379 w 1696743"/>
              <a:gd name="connsiteY0" fmla="*/ 5463677 h 5463677"/>
              <a:gd name="connsiteX1" fmla="*/ 0 w 1696743"/>
              <a:gd name="connsiteY1" fmla="*/ 5454085 h 5463677"/>
              <a:gd name="connsiteX2" fmla="*/ 980930 w 1696743"/>
              <a:gd name="connsiteY2" fmla="*/ 0 h 5463677"/>
              <a:gd name="connsiteX3" fmla="*/ 1696743 w 1696743"/>
              <a:gd name="connsiteY3" fmla="*/ 4620 h 5463677"/>
              <a:gd name="connsiteX4" fmla="*/ 1654379 w 1696743"/>
              <a:gd name="connsiteY4" fmla="*/ 5463677 h 54636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96743" h="5463677">
                <a:moveTo>
                  <a:pt x="1654379" y="5463677"/>
                </a:moveTo>
                <a:lnTo>
                  <a:pt x="0" y="5454085"/>
                </a:lnTo>
                <a:lnTo>
                  <a:pt x="980930" y="0"/>
                </a:lnTo>
                <a:lnTo>
                  <a:pt x="1696743" y="4620"/>
                </a:lnTo>
                <a:lnTo>
                  <a:pt x="1654379" y="5463677"/>
                </a:lnTo>
                <a:close/>
              </a:path>
            </a:pathLst>
          </a:custGeom>
          <a:gradFill flip="none" rotWithShape="1">
            <a:gsLst>
              <a:gs pos="100000">
                <a:srgbClr val="07477D">
                  <a:alpha val="34000"/>
                </a:srgbClr>
              </a:gs>
              <a:gs pos="42000">
                <a:srgbClr val="07477D">
                  <a:alpha val="0"/>
                </a:srgbClr>
              </a:gs>
            </a:gsLst>
            <a:lin ang="720000" scaled="0"/>
            <a:tileRect/>
          </a:gradFill>
          <a:ln w="1397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/>
          </a:p>
        </p:txBody>
      </p:sp>
      <p:sp>
        <p:nvSpPr>
          <p:cNvPr id="6" name="Freeform 5"/>
          <p:cNvSpPr/>
          <p:nvPr userDrawn="1"/>
        </p:nvSpPr>
        <p:spPr>
          <a:xfrm>
            <a:off x="6947911" y="8211"/>
            <a:ext cx="2196089" cy="6849789"/>
          </a:xfrm>
          <a:custGeom>
            <a:avLst/>
            <a:gdLst>
              <a:gd name="connsiteX0" fmla="*/ 2196089 w 2196089"/>
              <a:gd name="connsiteY0" fmla="*/ 0 h 6849789"/>
              <a:gd name="connsiteX1" fmla="*/ 2196089 w 2196089"/>
              <a:gd name="connsiteY1" fmla="*/ 6849789 h 6849789"/>
              <a:gd name="connsiteX2" fmla="*/ 0 w 2196089"/>
              <a:gd name="connsiteY2" fmla="*/ 6849789 h 6849789"/>
              <a:gd name="connsiteX3" fmla="*/ 169765 w 2196089"/>
              <a:gd name="connsiteY3" fmla="*/ 6755526 h 6849789"/>
              <a:gd name="connsiteX4" fmla="*/ 2161421 w 2196089"/>
              <a:gd name="connsiteY4" fmla="*/ 408410 h 6849789"/>
              <a:gd name="connsiteX5" fmla="*/ 2196089 w 2196089"/>
              <a:gd name="connsiteY5" fmla="*/ 0 h 68497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96089" h="6849789">
                <a:moveTo>
                  <a:pt x="2196089" y="0"/>
                </a:moveTo>
                <a:lnTo>
                  <a:pt x="2196089" y="6849789"/>
                </a:lnTo>
                <a:lnTo>
                  <a:pt x="0" y="6849789"/>
                </a:lnTo>
                <a:lnTo>
                  <a:pt x="169765" y="6755526"/>
                </a:lnTo>
                <a:cubicBezTo>
                  <a:pt x="1099958" y="6063006"/>
                  <a:pt x="1854601" y="3617105"/>
                  <a:pt x="2161421" y="408410"/>
                </a:cubicBezTo>
                <a:lnTo>
                  <a:pt x="2196089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8210" y="6026476"/>
            <a:ext cx="1598924" cy="72839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56262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93" r:id="rId1"/>
  </p:sldLayoutIdLst>
  <mc:AlternateContent xmlns:mc="http://schemas.openxmlformats.org/markup-compatibility/2006" xmlns:p14="http://schemas.microsoft.com/office/powerpoint/2010/main">
    <mc:Choice Requires="p14">
      <p:transition spd="slow" p14:dur="1500" advClick="0" advTm="5000">
        <p:push dir="u"/>
      </p:transition>
    </mc:Choice>
    <mc:Fallback xmlns="">
      <p:transition spd="slow" advClick="0" advTm="5000">
        <p:push dir="u"/>
      </p:transition>
    </mc:Fallback>
  </mc:AlternateConten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 spc="-51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75" indent="-182875" algn="l" defTabSz="914377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1" baseline="0">
          <a:solidFill>
            <a:schemeClr val="tx1"/>
          </a:solidFill>
          <a:latin typeface="+mn-lt"/>
          <a:ea typeface="+mn-ea"/>
          <a:cs typeface="+mn-cs"/>
        </a:defRPr>
      </a:lvl1pPr>
      <a:lvl2pPr marL="457189" indent="-182875" algn="l" defTabSz="914377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02" indent="-182875" algn="l" defTabSz="914377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15" indent="-182875" algn="l" defTabSz="914377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28" indent="-182875" algn="l" defTabSz="914377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599960" indent="-228594" algn="l" defTabSz="914377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899953" indent="-228594" algn="l" defTabSz="914377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199945" indent="-228594" algn="l" defTabSz="914377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499938" indent="-228594" algn="l" defTabSz="914377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6391373"/>
            <a:ext cx="9144000" cy="46662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 24"/>
          <p:cNvSpPr/>
          <p:nvPr userDrawn="1"/>
        </p:nvSpPr>
        <p:spPr>
          <a:xfrm rot="10800000" flipH="1" flipV="1">
            <a:off x="6879771" y="-1"/>
            <a:ext cx="2264229" cy="6311721"/>
          </a:xfrm>
          <a:custGeom>
            <a:avLst/>
            <a:gdLst>
              <a:gd name="connsiteX0" fmla="*/ 999997 w 1016530"/>
              <a:gd name="connsiteY0" fmla="*/ 5463677 h 5463677"/>
              <a:gd name="connsiteX1" fmla="*/ 0 w 1016530"/>
              <a:gd name="connsiteY1" fmla="*/ 5463677 h 5463677"/>
              <a:gd name="connsiteX2" fmla="*/ 16577 w 1016530"/>
              <a:gd name="connsiteY2" fmla="*/ 0 h 5463677"/>
              <a:gd name="connsiteX3" fmla="*/ 1016530 w 1016530"/>
              <a:gd name="connsiteY3" fmla="*/ 14211 h 5463677"/>
              <a:gd name="connsiteX4" fmla="*/ 999997 w 1016530"/>
              <a:gd name="connsiteY4" fmla="*/ 5463677 h 5463677"/>
              <a:gd name="connsiteX0" fmla="*/ 999997 w 1042361"/>
              <a:gd name="connsiteY0" fmla="*/ 5463677 h 5463677"/>
              <a:gd name="connsiteX1" fmla="*/ 0 w 1042361"/>
              <a:gd name="connsiteY1" fmla="*/ 5463677 h 5463677"/>
              <a:gd name="connsiteX2" fmla="*/ 16577 w 1042361"/>
              <a:gd name="connsiteY2" fmla="*/ 0 h 5463677"/>
              <a:gd name="connsiteX3" fmla="*/ 1042361 w 1042361"/>
              <a:gd name="connsiteY3" fmla="*/ 4620 h 5463677"/>
              <a:gd name="connsiteX4" fmla="*/ 999997 w 1042361"/>
              <a:gd name="connsiteY4" fmla="*/ 5463677 h 5463677"/>
              <a:gd name="connsiteX0" fmla="*/ 1654379 w 1696743"/>
              <a:gd name="connsiteY0" fmla="*/ 5463677 h 5463677"/>
              <a:gd name="connsiteX1" fmla="*/ 0 w 1696743"/>
              <a:gd name="connsiteY1" fmla="*/ 5434903 h 5463677"/>
              <a:gd name="connsiteX2" fmla="*/ 670959 w 1696743"/>
              <a:gd name="connsiteY2" fmla="*/ 0 h 5463677"/>
              <a:gd name="connsiteX3" fmla="*/ 1696743 w 1696743"/>
              <a:gd name="connsiteY3" fmla="*/ 4620 h 5463677"/>
              <a:gd name="connsiteX4" fmla="*/ 1654379 w 1696743"/>
              <a:gd name="connsiteY4" fmla="*/ 5463677 h 5463677"/>
              <a:gd name="connsiteX0" fmla="*/ 1654379 w 1696743"/>
              <a:gd name="connsiteY0" fmla="*/ 5463677 h 5463677"/>
              <a:gd name="connsiteX1" fmla="*/ 0 w 1696743"/>
              <a:gd name="connsiteY1" fmla="*/ 5434903 h 5463677"/>
              <a:gd name="connsiteX2" fmla="*/ 670959 w 1696743"/>
              <a:gd name="connsiteY2" fmla="*/ 0 h 5463677"/>
              <a:gd name="connsiteX3" fmla="*/ 1696743 w 1696743"/>
              <a:gd name="connsiteY3" fmla="*/ 4620 h 5463677"/>
              <a:gd name="connsiteX4" fmla="*/ 1654379 w 1696743"/>
              <a:gd name="connsiteY4" fmla="*/ 5463677 h 5463677"/>
              <a:gd name="connsiteX0" fmla="*/ 1654379 w 1696743"/>
              <a:gd name="connsiteY0" fmla="*/ 5463677 h 5463677"/>
              <a:gd name="connsiteX1" fmla="*/ 0 w 1696743"/>
              <a:gd name="connsiteY1" fmla="*/ 5434903 h 5463677"/>
              <a:gd name="connsiteX2" fmla="*/ 980930 w 1696743"/>
              <a:gd name="connsiteY2" fmla="*/ 0 h 5463677"/>
              <a:gd name="connsiteX3" fmla="*/ 1696743 w 1696743"/>
              <a:gd name="connsiteY3" fmla="*/ 4620 h 5463677"/>
              <a:gd name="connsiteX4" fmla="*/ 1654379 w 1696743"/>
              <a:gd name="connsiteY4" fmla="*/ 5463677 h 5463677"/>
              <a:gd name="connsiteX0" fmla="*/ 1654379 w 1696743"/>
              <a:gd name="connsiteY0" fmla="*/ 5463677 h 5463677"/>
              <a:gd name="connsiteX1" fmla="*/ 0 w 1696743"/>
              <a:gd name="connsiteY1" fmla="*/ 5454085 h 5463677"/>
              <a:gd name="connsiteX2" fmla="*/ 980930 w 1696743"/>
              <a:gd name="connsiteY2" fmla="*/ 0 h 5463677"/>
              <a:gd name="connsiteX3" fmla="*/ 1696743 w 1696743"/>
              <a:gd name="connsiteY3" fmla="*/ 4620 h 5463677"/>
              <a:gd name="connsiteX4" fmla="*/ 1654379 w 1696743"/>
              <a:gd name="connsiteY4" fmla="*/ 5463677 h 54636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96743" h="5463677">
                <a:moveTo>
                  <a:pt x="1654379" y="5463677"/>
                </a:moveTo>
                <a:lnTo>
                  <a:pt x="0" y="5454085"/>
                </a:lnTo>
                <a:lnTo>
                  <a:pt x="980930" y="0"/>
                </a:lnTo>
                <a:lnTo>
                  <a:pt x="1696743" y="4620"/>
                </a:lnTo>
                <a:lnTo>
                  <a:pt x="1654379" y="5463677"/>
                </a:lnTo>
                <a:close/>
              </a:path>
            </a:pathLst>
          </a:custGeom>
          <a:gradFill flip="none" rotWithShape="1">
            <a:gsLst>
              <a:gs pos="100000">
                <a:srgbClr val="07477D">
                  <a:alpha val="34000"/>
                </a:srgbClr>
              </a:gs>
              <a:gs pos="42000">
                <a:srgbClr val="07477D">
                  <a:alpha val="0"/>
                </a:srgbClr>
              </a:gs>
            </a:gsLst>
            <a:lin ang="720000" scaled="0"/>
            <a:tileRect/>
          </a:gradFill>
          <a:ln w="1397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/>
          </a:p>
        </p:txBody>
      </p:sp>
      <p:sp>
        <p:nvSpPr>
          <p:cNvPr id="6" name="Freeform 5"/>
          <p:cNvSpPr/>
          <p:nvPr userDrawn="1"/>
        </p:nvSpPr>
        <p:spPr>
          <a:xfrm>
            <a:off x="6947911" y="8211"/>
            <a:ext cx="2196089" cy="6849789"/>
          </a:xfrm>
          <a:custGeom>
            <a:avLst/>
            <a:gdLst>
              <a:gd name="connsiteX0" fmla="*/ 2196089 w 2196089"/>
              <a:gd name="connsiteY0" fmla="*/ 0 h 6849789"/>
              <a:gd name="connsiteX1" fmla="*/ 2196089 w 2196089"/>
              <a:gd name="connsiteY1" fmla="*/ 6849789 h 6849789"/>
              <a:gd name="connsiteX2" fmla="*/ 0 w 2196089"/>
              <a:gd name="connsiteY2" fmla="*/ 6849789 h 6849789"/>
              <a:gd name="connsiteX3" fmla="*/ 169765 w 2196089"/>
              <a:gd name="connsiteY3" fmla="*/ 6755526 h 6849789"/>
              <a:gd name="connsiteX4" fmla="*/ 2161421 w 2196089"/>
              <a:gd name="connsiteY4" fmla="*/ 408410 h 6849789"/>
              <a:gd name="connsiteX5" fmla="*/ 2196089 w 2196089"/>
              <a:gd name="connsiteY5" fmla="*/ 0 h 68497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96089" h="6849789">
                <a:moveTo>
                  <a:pt x="2196089" y="0"/>
                </a:moveTo>
                <a:lnTo>
                  <a:pt x="2196089" y="6849789"/>
                </a:lnTo>
                <a:lnTo>
                  <a:pt x="0" y="6849789"/>
                </a:lnTo>
                <a:lnTo>
                  <a:pt x="169765" y="6755526"/>
                </a:lnTo>
                <a:cubicBezTo>
                  <a:pt x="1099958" y="6063006"/>
                  <a:pt x="1854601" y="3617105"/>
                  <a:pt x="2161421" y="408410"/>
                </a:cubicBezTo>
                <a:lnTo>
                  <a:pt x="2196089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8210" y="6026476"/>
            <a:ext cx="1598924" cy="72839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96946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01" r:id="rId1"/>
    <p:sldLayoutId id="2147484202" r:id="rId2"/>
  </p:sldLayoutIdLst>
  <mc:AlternateContent xmlns:mc="http://schemas.openxmlformats.org/markup-compatibility/2006" xmlns:p14="http://schemas.microsoft.com/office/powerpoint/2010/main">
    <mc:Choice Requires="p14">
      <p:transition spd="slow" p14:dur="1500" advClick="0" advTm="5000">
        <p:push dir="u"/>
      </p:transition>
    </mc:Choice>
    <mc:Fallback xmlns="">
      <p:transition spd="slow" advClick="0" advTm="5000">
        <p:push dir="u"/>
      </p:transition>
    </mc:Fallback>
  </mc:AlternateConten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 spc="-51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75" indent="-182875" algn="l" defTabSz="914377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1" baseline="0">
          <a:solidFill>
            <a:schemeClr val="tx1"/>
          </a:solidFill>
          <a:latin typeface="+mn-lt"/>
          <a:ea typeface="+mn-ea"/>
          <a:cs typeface="+mn-cs"/>
        </a:defRPr>
      </a:lvl1pPr>
      <a:lvl2pPr marL="457189" indent="-182875" algn="l" defTabSz="914377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02" indent="-182875" algn="l" defTabSz="914377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15" indent="-182875" algn="l" defTabSz="914377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28" indent="-182875" algn="l" defTabSz="914377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599960" indent="-228594" algn="l" defTabSz="914377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899953" indent="-228594" algn="l" defTabSz="914377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199945" indent="-228594" algn="l" defTabSz="914377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499938" indent="-228594" algn="l" defTabSz="914377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6878155"/>
          </a:xfrm>
          <a:prstGeom prst="rect">
            <a:avLst/>
          </a:prstGeom>
          <a:solidFill>
            <a:srgbClr val="13B9C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57943" y="2712116"/>
            <a:ext cx="7552884" cy="2062103"/>
          </a:xfrm>
          <a:prstGeom prst="rect">
            <a:avLst/>
          </a:prstGeom>
        </p:spPr>
        <p:txBody>
          <a:bodyPr vert="horz" wrap="square" lIns="91440" tIns="45720" rIns="91440" bIns="45720" rtlCol="0" anchor="b" anchorCtr="0">
            <a:sp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7943" y="4805753"/>
            <a:ext cx="7552885" cy="9428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Freeform 12"/>
          <p:cNvSpPr/>
          <p:nvPr userDrawn="1"/>
        </p:nvSpPr>
        <p:spPr>
          <a:xfrm rot="5400000" flipH="1">
            <a:off x="3069848" y="-2657430"/>
            <a:ext cx="3511074" cy="8805478"/>
          </a:xfrm>
          <a:custGeom>
            <a:avLst/>
            <a:gdLst>
              <a:gd name="connsiteX0" fmla="*/ 2196089 w 2196089"/>
              <a:gd name="connsiteY0" fmla="*/ 0 h 6849789"/>
              <a:gd name="connsiteX1" fmla="*/ 2196089 w 2196089"/>
              <a:gd name="connsiteY1" fmla="*/ 6849789 h 6849789"/>
              <a:gd name="connsiteX2" fmla="*/ 0 w 2196089"/>
              <a:gd name="connsiteY2" fmla="*/ 6849789 h 6849789"/>
              <a:gd name="connsiteX3" fmla="*/ 169765 w 2196089"/>
              <a:gd name="connsiteY3" fmla="*/ 6755526 h 6849789"/>
              <a:gd name="connsiteX4" fmla="*/ 2161421 w 2196089"/>
              <a:gd name="connsiteY4" fmla="*/ 408410 h 6849789"/>
              <a:gd name="connsiteX5" fmla="*/ 2196089 w 2196089"/>
              <a:gd name="connsiteY5" fmla="*/ 0 h 68497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96089" h="6849789">
                <a:moveTo>
                  <a:pt x="2196089" y="0"/>
                </a:moveTo>
                <a:lnTo>
                  <a:pt x="2196089" y="6849789"/>
                </a:lnTo>
                <a:lnTo>
                  <a:pt x="0" y="6849789"/>
                </a:lnTo>
                <a:lnTo>
                  <a:pt x="169765" y="6755526"/>
                </a:lnTo>
                <a:cubicBezTo>
                  <a:pt x="1099958" y="6063006"/>
                  <a:pt x="1854601" y="3617105"/>
                  <a:pt x="2161421" y="408410"/>
                </a:cubicBezTo>
                <a:lnTo>
                  <a:pt x="2196089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/>
          <p:cNvSpPr/>
          <p:nvPr userDrawn="1"/>
        </p:nvSpPr>
        <p:spPr>
          <a:xfrm rot="10800000">
            <a:off x="0" y="0"/>
            <a:ext cx="2196089" cy="6849789"/>
          </a:xfrm>
          <a:custGeom>
            <a:avLst/>
            <a:gdLst>
              <a:gd name="connsiteX0" fmla="*/ 2196089 w 2196089"/>
              <a:gd name="connsiteY0" fmla="*/ 0 h 6849789"/>
              <a:gd name="connsiteX1" fmla="*/ 2196089 w 2196089"/>
              <a:gd name="connsiteY1" fmla="*/ 6849789 h 6849789"/>
              <a:gd name="connsiteX2" fmla="*/ 0 w 2196089"/>
              <a:gd name="connsiteY2" fmla="*/ 6849789 h 6849789"/>
              <a:gd name="connsiteX3" fmla="*/ 169765 w 2196089"/>
              <a:gd name="connsiteY3" fmla="*/ 6755526 h 6849789"/>
              <a:gd name="connsiteX4" fmla="*/ 2161421 w 2196089"/>
              <a:gd name="connsiteY4" fmla="*/ 408410 h 6849789"/>
              <a:gd name="connsiteX5" fmla="*/ 2196089 w 2196089"/>
              <a:gd name="connsiteY5" fmla="*/ 0 h 68497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96089" h="6849789">
                <a:moveTo>
                  <a:pt x="2196089" y="0"/>
                </a:moveTo>
                <a:lnTo>
                  <a:pt x="2196089" y="6849789"/>
                </a:lnTo>
                <a:lnTo>
                  <a:pt x="0" y="6849789"/>
                </a:lnTo>
                <a:lnTo>
                  <a:pt x="169765" y="6755526"/>
                </a:lnTo>
                <a:cubicBezTo>
                  <a:pt x="1099958" y="6063006"/>
                  <a:pt x="1854601" y="3617105"/>
                  <a:pt x="2161421" y="408410"/>
                </a:cubicBezTo>
                <a:lnTo>
                  <a:pt x="2196089" y="0"/>
                </a:lnTo>
                <a:close/>
              </a:path>
            </a:pathLst>
          </a:custGeom>
          <a:solidFill>
            <a:srgbClr val="0046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374" y="358150"/>
            <a:ext cx="2302812" cy="104905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24401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80" r:id="rId1"/>
  </p:sldLayoutIdLst>
  <p:txStyles>
    <p:titleStyle>
      <a:lvl1pPr algn="l" defTabSz="914377" rtl="0" eaLnBrk="1" latinLnBrk="0" hangingPunct="1">
        <a:lnSpc>
          <a:spcPct val="80000"/>
        </a:lnSpc>
        <a:spcBef>
          <a:spcPct val="0"/>
        </a:spcBef>
        <a:buNone/>
        <a:defRPr sz="8000" kern="1200">
          <a:solidFill>
            <a:schemeClr val="tx2"/>
          </a:solidFill>
          <a:latin typeface="Cambria" charset="0"/>
          <a:ea typeface="Cambria" charset="0"/>
          <a:cs typeface="Cambria" charset="0"/>
        </a:defRPr>
      </a:lvl1pPr>
    </p:titleStyle>
    <p:bodyStyle>
      <a:lvl1pPr marL="0" indent="0" algn="l" defTabSz="914377" rtl="0" eaLnBrk="1" latinLnBrk="0" hangingPunct="1">
        <a:lnSpc>
          <a:spcPct val="90000"/>
        </a:lnSpc>
        <a:spcBef>
          <a:spcPts val="1000"/>
        </a:spcBef>
        <a:buFont typeface="Arial"/>
        <a:buNone/>
        <a:defRPr sz="3600" b="0" i="0" kern="1200">
          <a:solidFill>
            <a:schemeClr val="accent1">
              <a:lumMod val="20000"/>
              <a:lumOff val="80000"/>
            </a:schemeClr>
          </a:solidFill>
          <a:latin typeface="Cambria" charset="0"/>
          <a:ea typeface="Cambria" charset="0"/>
          <a:cs typeface="Cambria" charset="0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13B9C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/>
          <p:nvPr userDrawn="1"/>
        </p:nvSpPr>
        <p:spPr>
          <a:xfrm rot="5400000">
            <a:off x="-1648925" y="1639401"/>
            <a:ext cx="6874118" cy="3595317"/>
          </a:xfrm>
          <a:custGeom>
            <a:avLst/>
            <a:gdLst>
              <a:gd name="connsiteX0" fmla="*/ 0 w 6874118"/>
              <a:gd name="connsiteY0" fmla="*/ 3595317 h 3595317"/>
              <a:gd name="connsiteX1" fmla="*/ 0 w 6874118"/>
              <a:gd name="connsiteY1" fmla="*/ 0 h 3595317"/>
              <a:gd name="connsiteX2" fmla="*/ 154322 w 6874118"/>
              <a:gd name="connsiteY2" fmla="*/ 277930 h 3595317"/>
              <a:gd name="connsiteX3" fmla="*/ 6865139 w 6874118"/>
              <a:gd name="connsiteY3" fmla="*/ 3031327 h 3595317"/>
              <a:gd name="connsiteX4" fmla="*/ 6871273 w 6874118"/>
              <a:gd name="connsiteY4" fmla="*/ 3032428 h 3595317"/>
              <a:gd name="connsiteX5" fmla="*/ 6874118 w 6874118"/>
              <a:gd name="connsiteY5" fmla="*/ 3595317 h 3595317"/>
              <a:gd name="connsiteX6" fmla="*/ 0 w 6874118"/>
              <a:gd name="connsiteY6" fmla="*/ 3595317 h 35953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874118" h="3595317">
                <a:moveTo>
                  <a:pt x="0" y="3595317"/>
                </a:moveTo>
                <a:lnTo>
                  <a:pt x="0" y="0"/>
                </a:lnTo>
                <a:lnTo>
                  <a:pt x="154322" y="277930"/>
                </a:lnTo>
                <a:cubicBezTo>
                  <a:pt x="1004639" y="1420076"/>
                  <a:pt x="3469635" y="2400559"/>
                  <a:pt x="6865139" y="3031327"/>
                </a:cubicBezTo>
                <a:lnTo>
                  <a:pt x="6871273" y="3032428"/>
                </a:lnTo>
                <a:lnTo>
                  <a:pt x="6874118" y="3595317"/>
                </a:lnTo>
                <a:lnTo>
                  <a:pt x="0" y="359531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351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49164" y="2332513"/>
            <a:ext cx="6903326" cy="1865126"/>
          </a:xfrm>
          <a:prstGeom prst="rect">
            <a:avLst/>
          </a:prstGeom>
        </p:spPr>
        <p:txBody>
          <a:bodyPr vert="horz" wrap="square" lIns="91440" tIns="45720" rIns="91440" bIns="45720" rtlCol="0" anchor="b" anchorCtr="0">
            <a:sp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49164" y="4337339"/>
            <a:ext cx="6903326" cy="9428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Freeform 12"/>
          <p:cNvSpPr/>
          <p:nvPr userDrawn="1"/>
        </p:nvSpPr>
        <p:spPr>
          <a:xfrm>
            <a:off x="-9524" y="2"/>
            <a:ext cx="4895849" cy="2039519"/>
          </a:xfrm>
          <a:custGeom>
            <a:avLst/>
            <a:gdLst>
              <a:gd name="connsiteX0" fmla="*/ 0 w 6504497"/>
              <a:gd name="connsiteY0" fmla="*/ 0 h 2032239"/>
              <a:gd name="connsiteX1" fmla="*/ 6504497 w 6504497"/>
              <a:gd name="connsiteY1" fmla="*/ 0 h 2032239"/>
              <a:gd name="connsiteX2" fmla="*/ 6504497 w 6504497"/>
              <a:gd name="connsiteY2" fmla="*/ 6484 h 2032239"/>
              <a:gd name="connsiteX3" fmla="*/ 6476264 w 6504497"/>
              <a:gd name="connsiteY3" fmla="*/ 8249 h 2032239"/>
              <a:gd name="connsiteX4" fmla="*/ 86067 w 6504497"/>
              <a:gd name="connsiteY4" fmla="*/ 1877235 h 2032239"/>
              <a:gd name="connsiteX5" fmla="*/ 0 w 6504497"/>
              <a:gd name="connsiteY5" fmla="*/ 2032239 h 2032239"/>
              <a:gd name="connsiteX6" fmla="*/ 0 w 6504497"/>
              <a:gd name="connsiteY6" fmla="*/ 0 h 20322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504497" h="2032239">
                <a:moveTo>
                  <a:pt x="0" y="0"/>
                </a:moveTo>
                <a:lnTo>
                  <a:pt x="6504497" y="0"/>
                </a:lnTo>
                <a:lnTo>
                  <a:pt x="6504497" y="6484"/>
                </a:lnTo>
                <a:lnTo>
                  <a:pt x="6476264" y="8249"/>
                </a:lnTo>
                <a:cubicBezTo>
                  <a:pt x="3256485" y="247737"/>
                  <a:pt x="760527" y="971301"/>
                  <a:pt x="86067" y="1877235"/>
                </a:cubicBezTo>
                <a:lnTo>
                  <a:pt x="0" y="2032239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474" y="569666"/>
            <a:ext cx="1193420" cy="170227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24838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89" r:id="rId1"/>
  </p:sldLayoutIdLst>
  <p:txStyles>
    <p:titleStyle>
      <a:lvl1pPr algn="l" defTabSz="914377" rtl="0" eaLnBrk="1" latinLnBrk="0" hangingPunct="1">
        <a:lnSpc>
          <a:spcPct val="80000"/>
        </a:lnSpc>
        <a:spcBef>
          <a:spcPct val="0"/>
        </a:spcBef>
        <a:buNone/>
        <a:defRPr sz="7200" kern="1200">
          <a:solidFill>
            <a:schemeClr val="tx2"/>
          </a:solidFill>
          <a:latin typeface="Cambria" charset="0"/>
          <a:ea typeface="Cambria" charset="0"/>
          <a:cs typeface="Cambria" charset="0"/>
        </a:defRPr>
      </a:lvl1pPr>
    </p:titleStyle>
    <p:bodyStyle>
      <a:lvl1pPr marL="0" indent="0" algn="l" defTabSz="914377" rtl="0" eaLnBrk="1" latinLnBrk="0" hangingPunct="1">
        <a:lnSpc>
          <a:spcPct val="90000"/>
        </a:lnSpc>
        <a:spcBef>
          <a:spcPts val="1000"/>
        </a:spcBef>
        <a:buFont typeface="Arial"/>
        <a:buNone/>
        <a:defRPr sz="3600" b="0" i="0" kern="1200">
          <a:solidFill>
            <a:schemeClr val="accent1">
              <a:lumMod val="20000"/>
              <a:lumOff val="80000"/>
            </a:schemeClr>
          </a:solidFill>
          <a:latin typeface="Cambria" charset="0"/>
          <a:ea typeface="Cambria" charset="0"/>
          <a:cs typeface="Cambria" charset="0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Freeform 24"/>
          <p:cNvSpPr/>
          <p:nvPr userDrawn="1"/>
        </p:nvSpPr>
        <p:spPr>
          <a:xfrm rot="10800000" flipH="1" flipV="1">
            <a:off x="6505303" y="0"/>
            <a:ext cx="2638697" cy="6870701"/>
          </a:xfrm>
          <a:custGeom>
            <a:avLst/>
            <a:gdLst>
              <a:gd name="connsiteX0" fmla="*/ 999997 w 1016530"/>
              <a:gd name="connsiteY0" fmla="*/ 5463677 h 5463677"/>
              <a:gd name="connsiteX1" fmla="*/ 0 w 1016530"/>
              <a:gd name="connsiteY1" fmla="*/ 5463677 h 5463677"/>
              <a:gd name="connsiteX2" fmla="*/ 16577 w 1016530"/>
              <a:gd name="connsiteY2" fmla="*/ 0 h 5463677"/>
              <a:gd name="connsiteX3" fmla="*/ 1016530 w 1016530"/>
              <a:gd name="connsiteY3" fmla="*/ 14211 h 5463677"/>
              <a:gd name="connsiteX4" fmla="*/ 999997 w 1016530"/>
              <a:gd name="connsiteY4" fmla="*/ 5463677 h 5463677"/>
              <a:gd name="connsiteX0" fmla="*/ 999997 w 1042361"/>
              <a:gd name="connsiteY0" fmla="*/ 5463677 h 5463677"/>
              <a:gd name="connsiteX1" fmla="*/ 0 w 1042361"/>
              <a:gd name="connsiteY1" fmla="*/ 5463677 h 5463677"/>
              <a:gd name="connsiteX2" fmla="*/ 16577 w 1042361"/>
              <a:gd name="connsiteY2" fmla="*/ 0 h 5463677"/>
              <a:gd name="connsiteX3" fmla="*/ 1042361 w 1042361"/>
              <a:gd name="connsiteY3" fmla="*/ 4620 h 5463677"/>
              <a:gd name="connsiteX4" fmla="*/ 999997 w 1042361"/>
              <a:gd name="connsiteY4" fmla="*/ 5463677 h 5463677"/>
              <a:gd name="connsiteX0" fmla="*/ 1654379 w 1696743"/>
              <a:gd name="connsiteY0" fmla="*/ 5463677 h 5463677"/>
              <a:gd name="connsiteX1" fmla="*/ 0 w 1696743"/>
              <a:gd name="connsiteY1" fmla="*/ 5434903 h 5463677"/>
              <a:gd name="connsiteX2" fmla="*/ 670959 w 1696743"/>
              <a:gd name="connsiteY2" fmla="*/ 0 h 5463677"/>
              <a:gd name="connsiteX3" fmla="*/ 1696743 w 1696743"/>
              <a:gd name="connsiteY3" fmla="*/ 4620 h 5463677"/>
              <a:gd name="connsiteX4" fmla="*/ 1654379 w 1696743"/>
              <a:gd name="connsiteY4" fmla="*/ 5463677 h 5463677"/>
              <a:gd name="connsiteX0" fmla="*/ 1654379 w 1696743"/>
              <a:gd name="connsiteY0" fmla="*/ 5463677 h 5463677"/>
              <a:gd name="connsiteX1" fmla="*/ 0 w 1696743"/>
              <a:gd name="connsiteY1" fmla="*/ 5434903 h 5463677"/>
              <a:gd name="connsiteX2" fmla="*/ 670959 w 1696743"/>
              <a:gd name="connsiteY2" fmla="*/ 0 h 5463677"/>
              <a:gd name="connsiteX3" fmla="*/ 1696743 w 1696743"/>
              <a:gd name="connsiteY3" fmla="*/ 4620 h 5463677"/>
              <a:gd name="connsiteX4" fmla="*/ 1654379 w 1696743"/>
              <a:gd name="connsiteY4" fmla="*/ 5463677 h 5463677"/>
              <a:gd name="connsiteX0" fmla="*/ 1654379 w 1696743"/>
              <a:gd name="connsiteY0" fmla="*/ 5463677 h 5463677"/>
              <a:gd name="connsiteX1" fmla="*/ 0 w 1696743"/>
              <a:gd name="connsiteY1" fmla="*/ 5434903 h 5463677"/>
              <a:gd name="connsiteX2" fmla="*/ 980930 w 1696743"/>
              <a:gd name="connsiteY2" fmla="*/ 0 h 5463677"/>
              <a:gd name="connsiteX3" fmla="*/ 1696743 w 1696743"/>
              <a:gd name="connsiteY3" fmla="*/ 4620 h 5463677"/>
              <a:gd name="connsiteX4" fmla="*/ 1654379 w 1696743"/>
              <a:gd name="connsiteY4" fmla="*/ 5463677 h 5463677"/>
              <a:gd name="connsiteX0" fmla="*/ 1654379 w 1696743"/>
              <a:gd name="connsiteY0" fmla="*/ 5463677 h 5463677"/>
              <a:gd name="connsiteX1" fmla="*/ 0 w 1696743"/>
              <a:gd name="connsiteY1" fmla="*/ 5454085 h 5463677"/>
              <a:gd name="connsiteX2" fmla="*/ 980930 w 1696743"/>
              <a:gd name="connsiteY2" fmla="*/ 0 h 5463677"/>
              <a:gd name="connsiteX3" fmla="*/ 1696743 w 1696743"/>
              <a:gd name="connsiteY3" fmla="*/ 4620 h 5463677"/>
              <a:gd name="connsiteX4" fmla="*/ 1654379 w 1696743"/>
              <a:gd name="connsiteY4" fmla="*/ 5463677 h 54636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96743" h="5463677">
                <a:moveTo>
                  <a:pt x="1654379" y="5463677"/>
                </a:moveTo>
                <a:lnTo>
                  <a:pt x="0" y="5454085"/>
                </a:lnTo>
                <a:lnTo>
                  <a:pt x="980930" y="0"/>
                </a:lnTo>
                <a:lnTo>
                  <a:pt x="1696743" y="4620"/>
                </a:lnTo>
                <a:lnTo>
                  <a:pt x="1654379" y="5463677"/>
                </a:lnTo>
                <a:close/>
              </a:path>
            </a:pathLst>
          </a:custGeom>
          <a:gradFill flip="none" rotWithShape="1">
            <a:gsLst>
              <a:gs pos="100000">
                <a:srgbClr val="07477D">
                  <a:alpha val="34000"/>
                </a:srgbClr>
              </a:gs>
              <a:gs pos="42000">
                <a:srgbClr val="07477D">
                  <a:alpha val="0"/>
                </a:srgbClr>
              </a:gs>
            </a:gsLst>
            <a:lin ang="960000" scaled="0"/>
            <a:tileRect/>
          </a:gradFill>
          <a:ln w="1397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/>
          </a:p>
        </p:txBody>
      </p:sp>
      <p:sp>
        <p:nvSpPr>
          <p:cNvPr id="5" name="Freeform 4"/>
          <p:cNvSpPr/>
          <p:nvPr userDrawn="1"/>
        </p:nvSpPr>
        <p:spPr>
          <a:xfrm>
            <a:off x="6947911" y="8211"/>
            <a:ext cx="2196089" cy="6849789"/>
          </a:xfrm>
          <a:custGeom>
            <a:avLst/>
            <a:gdLst>
              <a:gd name="connsiteX0" fmla="*/ 2196089 w 2196089"/>
              <a:gd name="connsiteY0" fmla="*/ 0 h 6849789"/>
              <a:gd name="connsiteX1" fmla="*/ 2196089 w 2196089"/>
              <a:gd name="connsiteY1" fmla="*/ 6849789 h 6849789"/>
              <a:gd name="connsiteX2" fmla="*/ 0 w 2196089"/>
              <a:gd name="connsiteY2" fmla="*/ 6849789 h 6849789"/>
              <a:gd name="connsiteX3" fmla="*/ 169765 w 2196089"/>
              <a:gd name="connsiteY3" fmla="*/ 6755526 h 6849789"/>
              <a:gd name="connsiteX4" fmla="*/ 2161421 w 2196089"/>
              <a:gd name="connsiteY4" fmla="*/ 408410 h 6849789"/>
              <a:gd name="connsiteX5" fmla="*/ 2196089 w 2196089"/>
              <a:gd name="connsiteY5" fmla="*/ 0 h 68497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96089" h="6849789">
                <a:moveTo>
                  <a:pt x="2196089" y="0"/>
                </a:moveTo>
                <a:lnTo>
                  <a:pt x="2196089" y="6849789"/>
                </a:lnTo>
                <a:lnTo>
                  <a:pt x="0" y="6849789"/>
                </a:lnTo>
                <a:lnTo>
                  <a:pt x="169765" y="6755526"/>
                </a:lnTo>
                <a:cubicBezTo>
                  <a:pt x="1099958" y="6063006"/>
                  <a:pt x="1854601" y="3617105"/>
                  <a:pt x="2161421" y="408410"/>
                </a:cubicBezTo>
                <a:lnTo>
                  <a:pt x="2196089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8210" y="6026476"/>
            <a:ext cx="1598924" cy="728399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Freeform 7"/>
          <p:cNvSpPr/>
          <p:nvPr userDrawn="1"/>
        </p:nvSpPr>
        <p:spPr>
          <a:xfrm rot="10800000">
            <a:off x="0" y="8211"/>
            <a:ext cx="2196089" cy="6849789"/>
          </a:xfrm>
          <a:custGeom>
            <a:avLst/>
            <a:gdLst>
              <a:gd name="connsiteX0" fmla="*/ 2196089 w 2196089"/>
              <a:gd name="connsiteY0" fmla="*/ 0 h 6849789"/>
              <a:gd name="connsiteX1" fmla="*/ 2196089 w 2196089"/>
              <a:gd name="connsiteY1" fmla="*/ 6849789 h 6849789"/>
              <a:gd name="connsiteX2" fmla="*/ 0 w 2196089"/>
              <a:gd name="connsiteY2" fmla="*/ 6849789 h 6849789"/>
              <a:gd name="connsiteX3" fmla="*/ 169765 w 2196089"/>
              <a:gd name="connsiteY3" fmla="*/ 6755526 h 6849789"/>
              <a:gd name="connsiteX4" fmla="*/ 2161421 w 2196089"/>
              <a:gd name="connsiteY4" fmla="*/ 408410 h 6849789"/>
              <a:gd name="connsiteX5" fmla="*/ 2196089 w 2196089"/>
              <a:gd name="connsiteY5" fmla="*/ 0 h 68497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96089" h="6849789">
                <a:moveTo>
                  <a:pt x="2196089" y="0"/>
                </a:moveTo>
                <a:lnTo>
                  <a:pt x="2196089" y="6849789"/>
                </a:lnTo>
                <a:lnTo>
                  <a:pt x="0" y="6849789"/>
                </a:lnTo>
                <a:lnTo>
                  <a:pt x="169765" y="6755526"/>
                </a:lnTo>
                <a:cubicBezTo>
                  <a:pt x="1099958" y="6063006"/>
                  <a:pt x="1854601" y="3617105"/>
                  <a:pt x="2161421" y="408410"/>
                </a:cubicBezTo>
                <a:lnTo>
                  <a:pt x="2196089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30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98" r:id="rId1"/>
    <p:sldLayoutId id="2147484199" r:id="rId2"/>
  </p:sldLayoutIdLst>
  <mc:AlternateContent xmlns:mc="http://schemas.openxmlformats.org/markup-compatibility/2006" xmlns:p14="http://schemas.microsoft.com/office/powerpoint/2010/main">
    <mc:Choice Requires="p14">
      <p:transition spd="slow" p14:dur="1500" advClick="0" advTm="5000">
        <p:push dir="u"/>
      </p:transition>
    </mc:Choice>
    <mc:Fallback xmlns="">
      <p:transition spd="slow" advClick="0" advTm="5000">
        <p:push dir="u"/>
      </p:transition>
    </mc:Fallback>
  </mc:AlternateConten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 spc="-51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75" indent="-182875" algn="l" defTabSz="914377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1" baseline="0">
          <a:solidFill>
            <a:schemeClr val="tx1"/>
          </a:solidFill>
          <a:latin typeface="+mn-lt"/>
          <a:ea typeface="+mn-ea"/>
          <a:cs typeface="+mn-cs"/>
        </a:defRPr>
      </a:lvl1pPr>
      <a:lvl2pPr marL="457189" indent="-182875" algn="l" defTabSz="914377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02" indent="-182875" algn="l" defTabSz="914377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15" indent="-182875" algn="l" defTabSz="914377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28" indent="-182875" algn="l" defTabSz="914377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599960" indent="-228594" algn="l" defTabSz="914377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899953" indent="-228594" algn="l" defTabSz="914377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199945" indent="-228594" algn="l" defTabSz="914377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499938" indent="-228594" algn="l" defTabSz="914377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259715" y="1865004"/>
            <a:ext cx="7063740" cy="1883593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lang="en-US" sz="32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ambria" panose="02040503050406030204" pitchFamily="18" charset="0"/>
              </a:rPr>
              <a:t>Fishery Dependent Research Priorities</a:t>
            </a:r>
            <a:endParaRPr lang="en-US" sz="3200" dirty="0">
              <a:solidFill>
                <a:schemeClr val="accent1">
                  <a:lumMod val="20000"/>
                  <a:lumOff val="8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lang="en-US" sz="1800" dirty="0" smtClean="0">
                <a:solidFill>
                  <a:schemeClr val="tx2"/>
                </a:solidFill>
              </a:rPr>
              <a:t>SSC Research Priorities Workshop</a:t>
            </a:r>
          </a:p>
          <a:p>
            <a:r>
              <a:rPr lang="en-US" sz="1800" dirty="0" smtClean="0">
                <a:solidFill>
                  <a:schemeClr val="tx2"/>
                </a:solidFill>
              </a:rPr>
              <a:t>January 29</a:t>
            </a:r>
            <a:r>
              <a:rPr lang="en-US" sz="1800" baseline="30000" dirty="0" smtClean="0">
                <a:solidFill>
                  <a:schemeClr val="tx2"/>
                </a:solidFill>
              </a:rPr>
              <a:t>th</a:t>
            </a:r>
            <a:r>
              <a:rPr lang="en-US" sz="1800" dirty="0" smtClean="0">
                <a:solidFill>
                  <a:schemeClr val="tx2"/>
                </a:solidFill>
              </a:rPr>
              <a:t>, 2020, Seattle</a:t>
            </a:r>
            <a:endParaRPr lang="en-US" sz="1800" dirty="0">
              <a:solidFill>
                <a:schemeClr val="tx2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95564" y="6526995"/>
            <a:ext cx="144302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Cambria" panose="02040503050406030204" pitchFamily="18" charset="0"/>
                <a:ea typeface="Cambria" panose="02040503050406030204" pitchFamily="18" charset="0"/>
              </a:rPr>
              <a:t>c</a:t>
            </a:r>
            <a:r>
              <a:rPr lang="en-US" sz="1000" dirty="0" smtClean="0">
                <a:latin typeface="Cambria" panose="02040503050406030204" pitchFamily="18" charset="0"/>
                <a:ea typeface="Cambria" panose="02040503050406030204" pitchFamily="18" charset="0"/>
              </a:rPr>
              <a:t>raig.faunce@noaa.gov</a:t>
            </a:r>
            <a:endParaRPr lang="en-US" sz="10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9998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05395" y="1144727"/>
            <a:ext cx="775062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Research is not really possible for fishery monitoring without a partner from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industry because fishing vessels actively fishing are platforms of opportunity.  (Ride along)</a:t>
            </a:r>
          </a:p>
          <a:p>
            <a:endParaRPr lang="en-US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Example: NPRB Human Dimensions -  </a:t>
            </a:r>
          </a:p>
          <a:p>
            <a:endParaRPr lang="en-US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I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can identify data gaps in monitoring, but not address them.  </a:t>
            </a:r>
            <a:endParaRPr lang="en-US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I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can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analyze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data, but can’t collect it.  </a:t>
            </a:r>
            <a:endParaRPr lang="en-US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5327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05395" y="1275355"/>
            <a:ext cx="794907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Changes to fishery monitoring come from industry to Agency through EFP or Cooperative Research</a:t>
            </a:r>
          </a:p>
          <a:p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Examples:</a:t>
            </a:r>
          </a:p>
          <a:p>
            <a:endParaRPr lang="en-US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858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$10 M externally funded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fixed gear EM ramp-up (NFWF)</a:t>
            </a:r>
            <a:endParaRPr lang="en-US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858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Replacement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of at-sea observers with full retention EM and dockside monitoring in the Pollock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fishery (EFP)</a:t>
            </a:r>
            <a:endParaRPr lang="en-US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0926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36024" y="1345024"/>
            <a:ext cx="7315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Consequently:</a:t>
            </a:r>
          </a:p>
          <a:p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Research lists from GPT are not really useful.</a:t>
            </a:r>
          </a:p>
          <a:p>
            <a:endParaRPr lang="en-US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#612 feels good, #157 is a catch all, #381 is internal to the AFSC.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Current AFSC priorities already include:</a:t>
            </a:r>
          </a:p>
          <a:p>
            <a:pPr marL="800100" lvl="1" indent="-457200">
              <a:buFont typeface="+mj-lt"/>
              <a:buAutoNum type="arabicPeriod"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Maintain current assessment tier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of fish, crab, and 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marine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mammal 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stocks</a:t>
            </a:r>
          </a:p>
          <a:p>
            <a:pPr marL="800100" lvl="1" indent="-457200">
              <a:buFont typeface="+mj-lt"/>
              <a:buAutoNum type="arabicPeriod"/>
            </a:pPr>
            <a:endParaRPr lang="en-US" sz="2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800100" lvl="1" indent="-457200">
              <a:buFont typeface="+mj-lt"/>
              <a:buAutoNum type="arabicPeriod"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Support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NOAA Fisheries and NPFMC 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analyses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and international obligations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5094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899949" y="3501039"/>
            <a:ext cx="914400" cy="914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FMAC</a:t>
            </a:r>
            <a:endParaRPr lang="en-US" sz="1600" dirty="0">
              <a:solidFill>
                <a:schemeClr val="bg2">
                  <a:lumMod val="1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043290" y="3474552"/>
            <a:ext cx="914400" cy="914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PC-FMAC</a:t>
            </a:r>
            <a:endParaRPr lang="en-US" sz="1600" dirty="0">
              <a:solidFill>
                <a:schemeClr val="bg2">
                  <a:lumMod val="1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186631" y="3489224"/>
            <a:ext cx="914400" cy="914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Trawl EMC</a:t>
            </a:r>
            <a:endParaRPr lang="en-US" sz="1600" dirty="0">
              <a:solidFill>
                <a:schemeClr val="bg2">
                  <a:lumMod val="1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046486" y="2150488"/>
            <a:ext cx="914400" cy="914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 / SSC</a:t>
            </a:r>
            <a:endParaRPr lang="en-US" sz="1600" dirty="0">
              <a:solidFill>
                <a:schemeClr val="bg2">
                  <a:lumMod val="1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3" name="Elbow Connector 12"/>
          <p:cNvCxnSpPr>
            <a:stCxn id="5" idx="0"/>
            <a:endCxn id="7" idx="2"/>
          </p:cNvCxnSpPr>
          <p:nvPr/>
        </p:nvCxnSpPr>
        <p:spPr>
          <a:xfrm rot="5400000" flipH="1" flipV="1">
            <a:off x="4297256" y="3268122"/>
            <a:ext cx="409664" cy="3196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lbow Connector 14"/>
          <p:cNvCxnSpPr>
            <a:stCxn id="4" idx="0"/>
            <a:endCxn id="7" idx="1"/>
          </p:cNvCxnSpPr>
          <p:nvPr/>
        </p:nvCxnSpPr>
        <p:spPr>
          <a:xfrm rot="5400000" flipH="1" flipV="1">
            <a:off x="3255142" y="2709696"/>
            <a:ext cx="893351" cy="689337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4045809" y="793559"/>
            <a:ext cx="914400" cy="914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Council</a:t>
            </a:r>
            <a:endParaRPr lang="en-US" sz="1600" dirty="0">
              <a:solidFill>
                <a:schemeClr val="bg2">
                  <a:lumMod val="1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20" name="Elbow Connector 19"/>
          <p:cNvCxnSpPr>
            <a:stCxn id="7" idx="0"/>
            <a:endCxn id="18" idx="2"/>
          </p:cNvCxnSpPr>
          <p:nvPr/>
        </p:nvCxnSpPr>
        <p:spPr>
          <a:xfrm rot="16200000" flipV="1">
            <a:off x="4282084" y="1928885"/>
            <a:ext cx="442529" cy="677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/>
          <p:cNvCxnSpPr>
            <a:stCxn id="6" idx="0"/>
            <a:endCxn id="7" idx="3"/>
          </p:cNvCxnSpPr>
          <p:nvPr/>
        </p:nvCxnSpPr>
        <p:spPr>
          <a:xfrm rot="16200000" flipV="1">
            <a:off x="4861591" y="2706983"/>
            <a:ext cx="881536" cy="682945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ight Brace 22"/>
          <p:cNvSpPr/>
          <p:nvPr/>
        </p:nvSpPr>
        <p:spPr>
          <a:xfrm rot="5400000">
            <a:off x="4304549" y="2533485"/>
            <a:ext cx="461554" cy="4427633"/>
          </a:xfrm>
          <a:prstGeom prst="rightBrace">
            <a:avLst/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410468" y="5090979"/>
            <a:ext cx="675992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Data needs and best practices to ensure cost-effectiveness and maximize utility</a:t>
            </a: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948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2149565" y="1586036"/>
            <a:ext cx="5918925" cy="1581697"/>
          </a:xfrm>
        </p:spPr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13B9C2"/>
                </a:solidFill>
              </a:rPr>
              <a:t>Points:</a:t>
            </a:r>
            <a:endParaRPr lang="en-US" sz="3600" dirty="0">
              <a:solidFill>
                <a:srgbClr val="13B9C2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39174" y="940527"/>
            <a:ext cx="1875706" cy="37702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3900" spc="-51" dirty="0" smtClean="0">
                <a:solidFill>
                  <a:srgbClr val="13B9C2"/>
                </a:solidFill>
                <a:latin typeface="Cambria" charset="0"/>
                <a:ea typeface="Cambria" charset="0"/>
                <a:cs typeface="Cambria" charset="0"/>
              </a:rPr>
              <a:t>2</a:t>
            </a:r>
            <a:endParaRPr lang="en-US" sz="23900" spc="-51" dirty="0">
              <a:solidFill>
                <a:srgbClr val="13B9C2"/>
              </a:solidFill>
              <a:latin typeface="Cambria" charset="0"/>
              <a:ea typeface="Cambria" charset="0"/>
              <a:cs typeface="Cambria" charset="0"/>
            </a:endParaRPr>
          </a:p>
        </p:txBody>
      </p:sp>
      <p:sp>
        <p:nvSpPr>
          <p:cNvPr id="4" name="Title 4"/>
          <p:cNvSpPr txBox="1">
            <a:spLocks/>
          </p:cNvSpPr>
          <p:nvPr/>
        </p:nvSpPr>
        <p:spPr>
          <a:xfrm>
            <a:off x="2084249" y="2517587"/>
            <a:ext cx="5918925" cy="1581697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l" defTabSz="914377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7200" b="0" i="0" kern="1200" spc="-51" baseline="0">
                <a:solidFill>
                  <a:srgbClr val="10D3DC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marL="457200" indent="-457200">
              <a:spcAft>
                <a:spcPts val="24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</a:rPr>
              <a:t>Resolve potentially competing advice to the NMFS </a:t>
            </a:r>
          </a:p>
          <a:p>
            <a:pPr marL="457200" indent="-457200">
              <a:spcAft>
                <a:spcPts val="24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</a:rPr>
              <a:t>Provide mechanism for scientific research to be conducted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7773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2000" y="927653"/>
            <a:ext cx="3870332" cy="515842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759131" y="417089"/>
            <a:ext cx="3108960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these parts are </a:t>
            </a:r>
            <a:r>
              <a:rPr lang="en-US" i="1" dirty="0" smtClean="0"/>
              <a:t>really </a:t>
            </a:r>
            <a:r>
              <a:rPr lang="en-US" dirty="0" smtClean="0"/>
              <a:t>integrated….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537166" y="6244475"/>
            <a:ext cx="3403496" cy="3000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……but </a:t>
            </a:r>
            <a:r>
              <a:rPr lang="en-US" dirty="0"/>
              <a:t>they could work better </a:t>
            </a:r>
            <a:r>
              <a:rPr lang="en-US" dirty="0" smtClean="0"/>
              <a:t>together.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219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2235361"/>
              </p:ext>
            </p:extLst>
          </p:nvPr>
        </p:nvGraphicFramePr>
        <p:xfrm>
          <a:off x="687979" y="1049154"/>
          <a:ext cx="6914604" cy="5191399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618853">
                  <a:extLst>
                    <a:ext uri="{9D8B030D-6E8A-4147-A177-3AD203B41FA5}">
                      <a16:colId xmlns:a16="http://schemas.microsoft.com/office/drawing/2014/main" val="1678418316"/>
                    </a:ext>
                  </a:extLst>
                </a:gridCol>
                <a:gridCol w="6295751">
                  <a:extLst>
                    <a:ext uri="{9D8B030D-6E8A-4147-A177-3AD203B41FA5}">
                      <a16:colId xmlns:a16="http://schemas.microsoft.com/office/drawing/2014/main" val="1067773661"/>
                    </a:ext>
                  </a:extLst>
                </a:gridCol>
              </a:tblGrid>
              <a:tr h="310091">
                <a:tc>
                  <a:txBody>
                    <a:bodyPr/>
                    <a:lstStyle/>
                    <a:p>
                      <a:pPr marL="1905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Priority</a:t>
                      </a: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830" marR="14605" marT="24130" marB="0" anchor="ctr"/>
                </a:tc>
                <a:tc>
                  <a:txBody>
                    <a:bodyPr/>
                    <a:lstStyle/>
                    <a:p>
                      <a:pPr marL="0" marR="23495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Name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830" marR="14605" marT="24130" marB="0"/>
                </a:tc>
                <a:extLst>
                  <a:ext uri="{0D108BD9-81ED-4DB2-BD59-A6C34878D82A}">
                    <a16:rowId xmlns:a16="http://schemas.microsoft.com/office/drawing/2014/main" val="3478962805"/>
                  </a:ext>
                </a:extLst>
              </a:tr>
              <a:tr h="248617">
                <a:tc>
                  <a:txBody>
                    <a:bodyPr/>
                    <a:lstStyle/>
                    <a:p>
                      <a:pPr marL="0" marR="2413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r>
                        <a:rPr lang="en-US" sz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830" marR="14605" marT="2413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Annual Report/ Annual Deployment Plan  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830" marR="14605" marT="24130" marB="0" anchor="ctr"/>
                </a:tc>
                <a:extLst>
                  <a:ext uri="{0D108BD9-81ED-4DB2-BD59-A6C34878D82A}">
                    <a16:rowId xmlns:a16="http://schemas.microsoft.com/office/drawing/2014/main" val="853536150"/>
                  </a:ext>
                </a:extLst>
              </a:tr>
              <a:tr h="248617">
                <a:tc>
                  <a:txBody>
                    <a:bodyPr/>
                    <a:lstStyle/>
                    <a:p>
                      <a:pPr marL="0" marR="2413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830" marR="14605" marT="2413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Analysis of catch and bycatch estimation methods 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830" marR="14605" marT="24130" marB="0" anchor="ctr"/>
                </a:tc>
                <a:extLst>
                  <a:ext uri="{0D108BD9-81ED-4DB2-BD59-A6C34878D82A}">
                    <a16:rowId xmlns:a16="http://schemas.microsoft.com/office/drawing/2014/main" val="2408444102"/>
                  </a:ext>
                </a:extLst>
              </a:tr>
              <a:tr h="248617">
                <a:tc>
                  <a:txBody>
                    <a:bodyPr/>
                    <a:lstStyle/>
                    <a:p>
                      <a:pPr marL="0" marR="2413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830" marR="14605" marT="2413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Report on onboard observer sampling  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830" marR="14605" marT="24130" marB="0" anchor="ctr"/>
                </a:tc>
                <a:extLst>
                  <a:ext uri="{0D108BD9-81ED-4DB2-BD59-A6C34878D82A}">
                    <a16:rowId xmlns:a16="http://schemas.microsoft.com/office/drawing/2014/main" val="1438655272"/>
                  </a:ext>
                </a:extLst>
              </a:tr>
              <a:tr h="248617">
                <a:tc>
                  <a:txBody>
                    <a:bodyPr/>
                    <a:lstStyle/>
                    <a:p>
                      <a:pPr marL="0" marR="2413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830" marR="14605" marT="2413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Biological Data Assessment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830" marR="14605" marT="24130" marB="0" anchor="ctr"/>
                </a:tc>
                <a:extLst>
                  <a:ext uri="{0D108BD9-81ED-4DB2-BD59-A6C34878D82A}">
                    <a16:rowId xmlns:a16="http://schemas.microsoft.com/office/drawing/2014/main" val="4277307173"/>
                  </a:ext>
                </a:extLst>
              </a:tr>
              <a:tr h="248617">
                <a:tc>
                  <a:txBody>
                    <a:bodyPr/>
                    <a:lstStyle/>
                    <a:p>
                      <a:pPr marL="0" marR="2413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830" marR="14605" marT="2413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Average weight of halibut wastage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830" marR="14605" marT="24130" marB="0" anchor="ctr"/>
                </a:tc>
                <a:extLst>
                  <a:ext uri="{0D108BD9-81ED-4DB2-BD59-A6C34878D82A}">
                    <a16:rowId xmlns:a16="http://schemas.microsoft.com/office/drawing/2014/main" val="805581297"/>
                  </a:ext>
                </a:extLst>
              </a:tr>
              <a:tr h="239203">
                <a:tc>
                  <a:txBody>
                    <a:bodyPr/>
                    <a:lstStyle/>
                    <a:p>
                      <a:pPr marL="0" marR="37465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830" marR="4445" marT="13335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trike="sng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Trawl CV EM Development </a:t>
                      </a:r>
                      <a:r>
                        <a:rPr lang="en-US" sz="1200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Trawl EFP</a:t>
                      </a:r>
                      <a:endParaRPr lang="en-US" sz="1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830" marR="4445" marT="13335" marB="0" anchor="ctr"/>
                </a:tc>
                <a:extLst>
                  <a:ext uri="{0D108BD9-81ED-4DB2-BD59-A6C34878D82A}">
                    <a16:rowId xmlns:a16="http://schemas.microsoft.com/office/drawing/2014/main" val="1065053335"/>
                  </a:ext>
                </a:extLst>
              </a:tr>
              <a:tr h="239203">
                <a:tc>
                  <a:txBody>
                    <a:bodyPr/>
                    <a:lstStyle/>
                    <a:p>
                      <a:pPr marL="0" marR="37465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trike="sng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830" marR="4445" marT="1333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trike="sng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Partial Coverage Cost Efficiencies </a:t>
                      </a:r>
                      <a:r>
                        <a:rPr lang="en-US" sz="1200" strike="sng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Subgroup </a:t>
                      </a:r>
                      <a:r>
                        <a:rPr lang="en-US" sz="1200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PCFMAC</a:t>
                      </a:r>
                      <a:endParaRPr lang="en-US" sz="1200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830" marR="4445" marT="13335" marB="0"/>
                </a:tc>
                <a:extLst>
                  <a:ext uri="{0D108BD9-81ED-4DB2-BD59-A6C34878D82A}">
                    <a16:rowId xmlns:a16="http://schemas.microsoft.com/office/drawing/2014/main" val="3026810852"/>
                  </a:ext>
                </a:extLst>
              </a:tr>
              <a:tr h="239203">
                <a:tc>
                  <a:txBody>
                    <a:bodyPr/>
                    <a:lstStyle/>
                    <a:p>
                      <a:pPr marL="0" marR="2413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trike="sng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830" marR="4445" marT="13335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trike="sng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Agency ODDS Subgroup  </a:t>
                      </a:r>
                      <a:r>
                        <a:rPr lang="en-US" sz="1200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Explore</a:t>
                      </a:r>
                      <a:r>
                        <a:rPr lang="en-US" sz="1200" strike="noStrike" baseline="0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alternative definitions of zero coverage</a:t>
                      </a:r>
                      <a:endParaRPr lang="en-US" sz="1200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830" marR="4445" marT="13335" marB="0" anchor="ctr"/>
                </a:tc>
                <a:extLst>
                  <a:ext uri="{0D108BD9-81ED-4DB2-BD59-A6C34878D82A}">
                    <a16:rowId xmlns:a16="http://schemas.microsoft.com/office/drawing/2014/main" val="3382766254"/>
                  </a:ext>
                </a:extLst>
              </a:tr>
              <a:tr h="239203">
                <a:tc>
                  <a:txBody>
                    <a:bodyPr/>
                    <a:lstStyle/>
                    <a:p>
                      <a:pPr marL="0" marR="2413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830" marR="4445" marT="13335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Explore alternative approaches to evaluate observer effects 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830" marR="4445" marT="13335" marB="0" anchor="ctr"/>
                </a:tc>
                <a:extLst>
                  <a:ext uri="{0D108BD9-81ED-4DB2-BD59-A6C34878D82A}">
                    <a16:rowId xmlns:a16="http://schemas.microsoft.com/office/drawing/2014/main" val="2942631645"/>
                  </a:ext>
                </a:extLst>
              </a:tr>
              <a:tr h="239203">
                <a:tc>
                  <a:txBody>
                    <a:bodyPr/>
                    <a:lstStyle/>
                    <a:p>
                      <a:pPr marL="0" marR="2413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830" marR="4445" marT="13335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Agency</a:t>
                      </a:r>
                      <a:r>
                        <a:rPr lang="en-US" sz="12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ODDS Subgroup – trip selection changes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830" marR="4445" marT="13335" marB="0" anchor="ctr"/>
                </a:tc>
                <a:extLst>
                  <a:ext uri="{0D108BD9-81ED-4DB2-BD59-A6C34878D82A}">
                    <a16:rowId xmlns:a16="http://schemas.microsoft.com/office/drawing/2014/main" val="3605327121"/>
                  </a:ext>
                </a:extLst>
              </a:tr>
              <a:tr h="323639">
                <a:tc>
                  <a:txBody>
                    <a:bodyPr/>
                    <a:lstStyle/>
                    <a:p>
                      <a:pPr marL="0" marR="2921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830" marR="4445" marT="13335" marB="0" anchor="ctr"/>
                </a:tc>
                <a:tc>
                  <a:txBody>
                    <a:bodyPr/>
                    <a:lstStyle/>
                    <a:p>
                      <a:pPr marL="0" marR="28575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Identify best practices for estimating species weight when it is unavailable for an observed haul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830" marR="4445" marT="13335" marB="0" anchor="ctr"/>
                </a:tc>
                <a:extLst>
                  <a:ext uri="{0D108BD9-81ED-4DB2-BD59-A6C34878D82A}">
                    <a16:rowId xmlns:a16="http://schemas.microsoft.com/office/drawing/2014/main" val="306203660"/>
                  </a:ext>
                </a:extLst>
              </a:tr>
              <a:tr h="239203">
                <a:tc>
                  <a:txBody>
                    <a:bodyPr/>
                    <a:lstStyle/>
                    <a:p>
                      <a:pPr marL="0" marR="2921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830" marR="4445" marT="13335" marB="0" anchor="ctr"/>
                </a:tc>
                <a:tc>
                  <a:txBody>
                    <a:bodyPr/>
                    <a:lstStyle/>
                    <a:p>
                      <a:pPr marL="0" marR="28575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Effects of changes to the observer program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830" marR="4445" marT="13335" marB="0" anchor="ctr"/>
                </a:tc>
                <a:extLst>
                  <a:ext uri="{0D108BD9-81ED-4DB2-BD59-A6C34878D82A}">
                    <a16:rowId xmlns:a16="http://schemas.microsoft.com/office/drawing/2014/main" val="2263372220"/>
                  </a:ext>
                </a:extLst>
              </a:tr>
              <a:tr h="239203">
                <a:tc>
                  <a:txBody>
                    <a:bodyPr/>
                    <a:lstStyle/>
                    <a:p>
                      <a:pPr marL="0" marR="32385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830" marR="4445" marT="13335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Observer provider insurance requirements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830" marR="4445" marT="13335" marB="0" anchor="ctr"/>
                </a:tc>
                <a:extLst>
                  <a:ext uri="{0D108BD9-81ED-4DB2-BD59-A6C34878D82A}">
                    <a16:rowId xmlns:a16="http://schemas.microsoft.com/office/drawing/2014/main" val="3185948308"/>
                  </a:ext>
                </a:extLst>
              </a:tr>
              <a:tr h="239203">
                <a:tc>
                  <a:txBody>
                    <a:bodyPr/>
                    <a:lstStyle/>
                    <a:p>
                      <a:pPr marL="0" marR="32385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830" marR="4445" marT="13335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Trawl EM EFP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830" marR="4445" marT="13335" marB="0" anchor="ctr"/>
                </a:tc>
                <a:extLst>
                  <a:ext uri="{0D108BD9-81ED-4DB2-BD59-A6C34878D82A}">
                    <a16:rowId xmlns:a16="http://schemas.microsoft.com/office/drawing/2014/main" val="551642713"/>
                  </a:ext>
                </a:extLst>
              </a:tr>
              <a:tr h="239203">
                <a:tc>
                  <a:txBody>
                    <a:bodyPr/>
                    <a:lstStyle/>
                    <a:p>
                      <a:pPr marL="0" marR="32385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830" marR="4445" marT="13335" marB="0"/>
                </a:tc>
                <a:tc>
                  <a:txBody>
                    <a:bodyPr/>
                    <a:lstStyle/>
                    <a:p>
                      <a:pPr marL="2286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trike="sng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Observer fee rulemaking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830" marR="4445" marT="13335" marB="0"/>
                </a:tc>
                <a:extLst>
                  <a:ext uri="{0D108BD9-81ED-4DB2-BD59-A6C34878D82A}">
                    <a16:rowId xmlns:a16="http://schemas.microsoft.com/office/drawing/2014/main" val="2830807112"/>
                  </a:ext>
                </a:extLst>
              </a:tr>
              <a:tr h="239203">
                <a:tc>
                  <a:txBody>
                    <a:bodyPr/>
                    <a:lstStyle/>
                    <a:p>
                      <a:pPr marL="0" marR="32385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830" marR="4445" marT="13335" marB="0"/>
                </a:tc>
                <a:tc>
                  <a:txBody>
                    <a:bodyPr/>
                    <a:lstStyle/>
                    <a:p>
                      <a:pPr marL="2286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trike="sng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Record keeping regulatory changes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830" marR="4445" marT="13335" marB="0"/>
                </a:tc>
                <a:extLst>
                  <a:ext uri="{0D108BD9-81ED-4DB2-BD59-A6C34878D82A}">
                    <a16:rowId xmlns:a16="http://schemas.microsoft.com/office/drawing/2014/main" val="2741022426"/>
                  </a:ext>
                </a:extLst>
              </a:tr>
              <a:tr h="239203">
                <a:tc>
                  <a:txBody>
                    <a:bodyPr/>
                    <a:lstStyle/>
                    <a:p>
                      <a:pPr marL="0" marR="37465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830" marR="4445" marT="13335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Sablefish Discards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830" marR="4445" marT="13335" marB="0" anchor="ctr"/>
                </a:tc>
                <a:extLst>
                  <a:ext uri="{0D108BD9-81ED-4DB2-BD59-A6C34878D82A}">
                    <a16:rowId xmlns:a16="http://schemas.microsoft.com/office/drawing/2014/main" val="737393848"/>
                  </a:ext>
                </a:extLst>
              </a:tr>
              <a:tr h="206728">
                <a:tc>
                  <a:txBody>
                    <a:bodyPr/>
                    <a:lstStyle/>
                    <a:p>
                      <a:pPr marL="0" marR="37465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830" marR="4445" marT="13335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Partial coverage EM/ Shoreside Sampling 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830" marR="4445" marT="13335" marB="0" anchor="ctr"/>
                </a:tc>
                <a:extLst>
                  <a:ext uri="{0D108BD9-81ED-4DB2-BD59-A6C34878D82A}">
                    <a16:rowId xmlns:a16="http://schemas.microsoft.com/office/drawing/2014/main" val="2143384585"/>
                  </a:ext>
                </a:extLst>
              </a:tr>
              <a:tr h="466773">
                <a:tc>
                  <a:txBody>
                    <a:bodyPr/>
                    <a:lstStyle/>
                    <a:p>
                      <a:pPr marL="0" marR="37465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830" marR="4445" marT="13335" marB="0" anchor="ctr"/>
                </a:tc>
                <a:tc>
                  <a:txBody>
                    <a:bodyPr/>
                    <a:lstStyle/>
                    <a:p>
                      <a:pPr marL="0" marR="109855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Change tender trip definition, consider deploying observers from </a:t>
                      </a:r>
                      <a:r>
                        <a:rPr lang="en-US" sz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tenders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6830" marR="4445" marT="13335" marB="0" anchor="ctr"/>
                </a:tc>
                <a:extLst>
                  <a:ext uri="{0D108BD9-81ED-4DB2-BD59-A6C34878D82A}">
                    <a16:rowId xmlns:a16="http://schemas.microsoft.com/office/drawing/2014/main" val="1329967713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96093" y="207267"/>
            <a:ext cx="8090261" cy="854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Analytic Priorities related to the Observer Program (non GPT)</a:t>
            </a:r>
          </a:p>
          <a:p>
            <a:pPr algn="ctr"/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2445511" y="749072"/>
            <a:ext cx="37914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FF0000"/>
                </a:solidFill>
              </a:rPr>
              <a:t>As per draft recommendations PCFMAC 1/28/2020</a:t>
            </a:r>
            <a:endParaRPr lang="en-US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4708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27611" y="1314994"/>
            <a:ext cx="6862355" cy="41780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Fisheries Monitoring 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(Observers 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+ 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cameras) 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in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the North 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Pacific: </a:t>
            </a:r>
            <a:endParaRPr lang="en-US" sz="2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upport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near real-time 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accounting of catch and bycatch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Provide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biological tissues to support stock assessments and 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research (Year-round)</a:t>
            </a:r>
            <a:endParaRPr lang="en-US" sz="2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Monitor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compliance with maritime laws </a:t>
            </a:r>
            <a:endParaRPr lang="en-US" sz="2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improve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safety.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9560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23108" y="853440"/>
            <a:ext cx="6862355" cy="24545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In 2013 the program was restructured to include &lt; 40 ft. boats and the halibut fishery</a:t>
            </a:r>
          </a:p>
          <a:p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Can the time series be trusted?</a:t>
            </a:r>
          </a:p>
          <a:p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592182" y="2887815"/>
            <a:ext cx="7524206" cy="1421584"/>
            <a:chOff x="592182" y="2887815"/>
            <a:chExt cx="7524206" cy="1421584"/>
          </a:xfrm>
        </p:grpSpPr>
        <p:pic>
          <p:nvPicPr>
            <p:cNvPr id="5" name="Picture 4"/>
            <p:cNvPicPr/>
            <p:nvPr/>
          </p:nvPicPr>
          <p:blipFill rotWithShape="1">
            <a:blip r:embed="rId3"/>
            <a:srcRect b="64057"/>
            <a:stretch/>
          </p:blipFill>
          <p:spPr bwMode="auto">
            <a:xfrm>
              <a:off x="592182" y="2887815"/>
              <a:ext cx="7524206" cy="84028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6" name="Picture 5"/>
            <p:cNvPicPr/>
            <p:nvPr/>
          </p:nvPicPr>
          <p:blipFill rotWithShape="1">
            <a:blip r:embed="rId3"/>
            <a:srcRect t="76953"/>
            <a:stretch/>
          </p:blipFill>
          <p:spPr bwMode="auto">
            <a:xfrm>
              <a:off x="592182" y="3728101"/>
              <a:ext cx="7524206" cy="581298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115144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23108" y="853440"/>
            <a:ext cx="6862355" cy="46089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At the same time, there was a strong desire to replace observers with EM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While </a:t>
            </a:r>
            <a:r>
              <a:rPr lang="en-US" sz="28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also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 maintaining core data collections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592182" y="2237311"/>
            <a:ext cx="7524206" cy="1301008"/>
            <a:chOff x="592182" y="2887815"/>
            <a:chExt cx="7524206" cy="1301008"/>
          </a:xfrm>
        </p:grpSpPr>
        <p:pic>
          <p:nvPicPr>
            <p:cNvPr id="5" name="Picture 4"/>
            <p:cNvPicPr/>
            <p:nvPr/>
          </p:nvPicPr>
          <p:blipFill rotWithShape="1">
            <a:blip r:embed="rId3"/>
            <a:srcRect b="64057"/>
            <a:stretch/>
          </p:blipFill>
          <p:spPr bwMode="auto">
            <a:xfrm>
              <a:off x="592182" y="2887815"/>
              <a:ext cx="7524206" cy="84028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8" name="Picture 7"/>
            <p:cNvPicPr/>
            <p:nvPr/>
          </p:nvPicPr>
          <p:blipFill rotWithShape="1">
            <a:blip r:embed="rId3"/>
            <a:srcRect t="56218" b="23036"/>
            <a:stretch/>
          </p:blipFill>
          <p:spPr bwMode="auto">
            <a:xfrm>
              <a:off x="592182" y="3728101"/>
              <a:ext cx="7524206" cy="460722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</p:grpSp>
      <p:pic>
        <p:nvPicPr>
          <p:cNvPr id="15" name="Picture 14"/>
          <p:cNvPicPr/>
          <p:nvPr/>
        </p:nvPicPr>
        <p:blipFill rotWithShape="1">
          <a:blip r:embed="rId3"/>
          <a:srcRect t="35021" b="43776"/>
          <a:stretch/>
        </p:blipFill>
        <p:spPr bwMode="auto">
          <a:xfrm>
            <a:off x="592182" y="3480384"/>
            <a:ext cx="7524206" cy="46072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79623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05396" y="2041709"/>
            <a:ext cx="7315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Over the past six years, EM has expanded to completely replace observers in some fisheries and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areas, lack of Federal funding has reduced coverage levels, and fees have increased on the fleet.</a:t>
            </a:r>
          </a:p>
        </p:txBody>
      </p:sp>
    </p:spTree>
    <p:extLst>
      <p:ext uri="{BB962C8B-B14F-4D97-AF65-F5344CB8AC3E}">
        <p14:creationId xmlns:p14="http://schemas.microsoft.com/office/powerpoint/2010/main" val="2302320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57647" y="1840411"/>
            <a:ext cx="7315200" cy="25160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“When the program first started, yes, there was large emphasis on using that data strictly for management, better understanding of the fisheries resource, but I feel that at this point it has devolved into something that we pay for, but it doesn’t do anything.” - Jake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Everich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2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https://www.ktoo.org/2019/11/08/increase-in-observer-fees-has-people-in-the-fishing-industry-questioning-how-their-dollars-are-being-spent/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8198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2302" y="-582417"/>
            <a:ext cx="1875706" cy="37702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3900" spc="-51" dirty="0">
                <a:solidFill>
                  <a:srgbClr val="13B9C2"/>
                </a:solidFill>
                <a:latin typeface="Cambria" charset="0"/>
                <a:ea typeface="Cambria" charset="0"/>
                <a:cs typeface="Cambria" charset="0"/>
              </a:rPr>
              <a:t>6</a:t>
            </a:r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1277027" y="2806876"/>
            <a:ext cx="7158182" cy="1581697"/>
          </a:xfrm>
        </p:spPr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13B9C2"/>
                </a:solidFill>
              </a:rPr>
              <a:t>Council bodies provide input to fishery monitoring recommendations </a:t>
            </a:r>
            <a:br>
              <a:rPr lang="en-US" sz="3600" dirty="0" smtClean="0">
                <a:solidFill>
                  <a:srgbClr val="13B9C2"/>
                </a:solidFill>
              </a:rPr>
            </a:br>
            <a:r>
              <a:rPr lang="en-US" sz="3600" dirty="0" smtClean="0">
                <a:solidFill>
                  <a:srgbClr val="13B9C2"/>
                </a:solidFill>
              </a:rPr>
              <a:t>(of the AFSC)</a:t>
            </a:r>
            <a:endParaRPr lang="en-US" sz="3600" dirty="0">
              <a:solidFill>
                <a:srgbClr val="13B9C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8927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71983" y="3122023"/>
            <a:ext cx="914400" cy="914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FMAC</a:t>
            </a:r>
            <a:endParaRPr lang="en-US" sz="1600" dirty="0">
              <a:solidFill>
                <a:schemeClr val="bg2">
                  <a:lumMod val="1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38783" y="3122023"/>
            <a:ext cx="914400" cy="914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PC-FMAC</a:t>
            </a:r>
            <a:endParaRPr lang="en-US" sz="1600" dirty="0">
              <a:solidFill>
                <a:schemeClr val="bg2">
                  <a:lumMod val="1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305583" y="3126377"/>
            <a:ext cx="914400" cy="914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Trawl EMC</a:t>
            </a:r>
            <a:endParaRPr lang="en-US" sz="1600" dirty="0">
              <a:solidFill>
                <a:schemeClr val="bg2">
                  <a:lumMod val="1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38781" y="1968137"/>
            <a:ext cx="914400" cy="914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</a:t>
            </a:r>
            <a:endParaRPr lang="en-US" sz="1600" dirty="0">
              <a:solidFill>
                <a:schemeClr val="bg2">
                  <a:lumMod val="1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000886" y="3122023"/>
            <a:ext cx="914400" cy="914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GPT</a:t>
            </a:r>
            <a:endParaRPr lang="en-US" sz="1600" dirty="0">
              <a:solidFill>
                <a:schemeClr val="bg2">
                  <a:lumMod val="1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000886" y="1955074"/>
            <a:ext cx="914400" cy="914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SSC</a:t>
            </a:r>
            <a:endParaRPr lang="en-US" sz="1600" dirty="0">
              <a:solidFill>
                <a:schemeClr val="bg2">
                  <a:lumMod val="1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1" name="Elbow Connector 10"/>
          <p:cNvCxnSpPr>
            <a:stCxn id="6" idx="0"/>
            <a:endCxn id="7" idx="3"/>
          </p:cNvCxnSpPr>
          <p:nvPr/>
        </p:nvCxnSpPr>
        <p:spPr>
          <a:xfrm rot="16200000" flipV="1">
            <a:off x="3107462" y="2471056"/>
            <a:ext cx="701040" cy="609602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Elbow Connector 12"/>
          <p:cNvCxnSpPr>
            <a:stCxn id="5" idx="0"/>
            <a:endCxn id="7" idx="2"/>
          </p:cNvCxnSpPr>
          <p:nvPr/>
        </p:nvCxnSpPr>
        <p:spPr>
          <a:xfrm rot="16200000" flipV="1">
            <a:off x="2576239" y="3002279"/>
            <a:ext cx="239486" cy="2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lbow Connector 14"/>
          <p:cNvCxnSpPr>
            <a:endCxn id="7" idx="1"/>
          </p:cNvCxnSpPr>
          <p:nvPr/>
        </p:nvCxnSpPr>
        <p:spPr>
          <a:xfrm rot="5400000" flipH="1" flipV="1">
            <a:off x="1671635" y="2559231"/>
            <a:ext cx="701040" cy="433252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8" idx="0"/>
            <a:endCxn id="9" idx="2"/>
          </p:cNvCxnSpPr>
          <p:nvPr/>
        </p:nvCxnSpPr>
        <p:spPr>
          <a:xfrm flipV="1">
            <a:off x="6458086" y="2869474"/>
            <a:ext cx="0" cy="2525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4132895" y="561702"/>
            <a:ext cx="914400" cy="914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Council</a:t>
            </a:r>
            <a:endParaRPr lang="en-US" sz="1600" dirty="0">
              <a:solidFill>
                <a:schemeClr val="bg2">
                  <a:lumMod val="1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20" name="Elbow Connector 19"/>
          <p:cNvCxnSpPr>
            <a:stCxn id="7" idx="0"/>
            <a:endCxn id="18" idx="1"/>
          </p:cNvCxnSpPr>
          <p:nvPr/>
        </p:nvCxnSpPr>
        <p:spPr>
          <a:xfrm rot="5400000" flipH="1" flipV="1">
            <a:off x="2939821" y="775063"/>
            <a:ext cx="949235" cy="1436914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/>
          <p:cNvCxnSpPr>
            <a:stCxn id="9" idx="0"/>
            <a:endCxn id="18" idx="3"/>
          </p:cNvCxnSpPr>
          <p:nvPr/>
        </p:nvCxnSpPr>
        <p:spPr>
          <a:xfrm rot="16200000" flipV="1">
            <a:off x="5284605" y="781592"/>
            <a:ext cx="936172" cy="1410791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Group 11"/>
          <p:cNvGrpSpPr/>
          <p:nvPr/>
        </p:nvGrpSpPr>
        <p:grpSpPr>
          <a:xfrm>
            <a:off x="5095438" y="4219305"/>
            <a:ext cx="3188373" cy="1199092"/>
            <a:chOff x="5095438" y="4219305"/>
            <a:chExt cx="3188373" cy="1199092"/>
          </a:xfrm>
        </p:grpSpPr>
        <p:sp>
          <p:nvSpPr>
            <p:cNvPr id="23" name="Right Brace 22"/>
            <p:cNvSpPr/>
            <p:nvPr/>
          </p:nvSpPr>
          <p:spPr>
            <a:xfrm rot="5400000">
              <a:off x="6227308" y="3287487"/>
              <a:ext cx="461554" cy="2325189"/>
            </a:xfrm>
            <a:prstGeom prst="rightBrace">
              <a:avLst/>
            </a:prstGeom>
            <a:ln>
              <a:solidFill>
                <a:schemeClr val="bg2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60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5095438" y="4833622"/>
              <a:ext cx="3188373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What research should be conducted</a:t>
              </a:r>
            </a:p>
            <a:p>
              <a:pPr algn="ctr"/>
              <a:r>
                <a:rPr lang="en-US" sz="16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(What are the data needs)</a:t>
              </a:r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1433239" y="4219305"/>
            <a:ext cx="2706833" cy="978371"/>
            <a:chOff x="1433239" y="4219305"/>
            <a:chExt cx="2706833" cy="978371"/>
          </a:xfrm>
        </p:grpSpPr>
        <p:sp>
          <p:nvSpPr>
            <p:cNvPr id="25" name="Right Brace 24"/>
            <p:cNvSpPr/>
            <p:nvPr/>
          </p:nvSpPr>
          <p:spPr>
            <a:xfrm rot="5400000">
              <a:off x="2365057" y="3287487"/>
              <a:ext cx="461554" cy="2325189"/>
            </a:xfrm>
            <a:prstGeom prst="rightBrace">
              <a:avLst/>
            </a:prstGeom>
            <a:ln>
              <a:solidFill>
                <a:schemeClr val="bg2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60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1497554" y="4859122"/>
              <a:ext cx="264251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How should data be collected</a:t>
              </a:r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6915286" y="422849"/>
            <a:ext cx="12280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1x Year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523634" y="422849"/>
            <a:ext cx="14893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2+ x Year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717747" y="1376297"/>
            <a:ext cx="6654739" cy="4629638"/>
            <a:chOff x="717747" y="1376297"/>
            <a:chExt cx="6654739" cy="4629638"/>
          </a:xfrm>
        </p:grpSpPr>
        <p:sp>
          <p:nvSpPr>
            <p:cNvPr id="29" name="Explosion 2 28"/>
            <p:cNvSpPr/>
            <p:nvPr/>
          </p:nvSpPr>
          <p:spPr>
            <a:xfrm>
              <a:off x="2996429" y="2823753"/>
              <a:ext cx="3457303" cy="3182182"/>
            </a:xfrm>
            <a:prstGeom prst="irregularSeal2">
              <a:avLst/>
            </a:prstGeom>
            <a:solidFill>
              <a:schemeClr val="bg2">
                <a:alpha val="17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FF0000"/>
                  </a:solidFill>
                </a:rPr>
                <a:t>These two processes and lists don’t communicate!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717747" y="1385743"/>
              <a:ext cx="182287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NMFS / Industry list</a:t>
              </a:r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527383" y="1376297"/>
              <a:ext cx="84510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GPT List</a:t>
              </a:r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53299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04391" y="3814718"/>
            <a:ext cx="914400" cy="914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FMAC</a:t>
            </a:r>
            <a:endParaRPr lang="en-US" sz="1600" dirty="0">
              <a:solidFill>
                <a:schemeClr val="bg2">
                  <a:lumMod val="1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571191" y="3814718"/>
            <a:ext cx="914400" cy="914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PC-FMAC</a:t>
            </a:r>
            <a:endParaRPr lang="en-US" sz="1600" dirty="0">
              <a:solidFill>
                <a:schemeClr val="bg2">
                  <a:lumMod val="1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637991" y="3819072"/>
            <a:ext cx="914400" cy="914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Trawl EMC</a:t>
            </a:r>
            <a:endParaRPr lang="en-US" sz="1600" dirty="0">
              <a:solidFill>
                <a:schemeClr val="bg2">
                  <a:lumMod val="1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133572" y="2475980"/>
            <a:ext cx="914400" cy="914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 / SSC</a:t>
            </a:r>
            <a:endParaRPr lang="en-US" sz="1600" dirty="0">
              <a:solidFill>
                <a:schemeClr val="bg2">
                  <a:lumMod val="1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757042" y="3814718"/>
            <a:ext cx="914400" cy="914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GPT</a:t>
            </a:r>
            <a:endParaRPr lang="en-US" sz="1600" dirty="0">
              <a:solidFill>
                <a:schemeClr val="bg2">
                  <a:lumMod val="1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3" name="Elbow Connector 12"/>
          <p:cNvCxnSpPr>
            <a:stCxn id="5" idx="0"/>
            <a:endCxn id="7" idx="2"/>
          </p:cNvCxnSpPr>
          <p:nvPr/>
        </p:nvCxnSpPr>
        <p:spPr>
          <a:xfrm rot="5400000" flipH="1" flipV="1">
            <a:off x="4097412" y="3321359"/>
            <a:ext cx="424338" cy="562381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lbow Connector 14"/>
          <p:cNvCxnSpPr>
            <a:stCxn id="4" idx="0"/>
            <a:endCxn id="7" idx="1"/>
          </p:cNvCxnSpPr>
          <p:nvPr/>
        </p:nvCxnSpPr>
        <p:spPr>
          <a:xfrm rot="5400000" flipH="1" flipV="1">
            <a:off x="3106812" y="2787959"/>
            <a:ext cx="881538" cy="1171981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4132895" y="1180014"/>
            <a:ext cx="914400" cy="914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Council</a:t>
            </a:r>
            <a:endParaRPr lang="en-US" sz="1600" dirty="0">
              <a:solidFill>
                <a:schemeClr val="bg2">
                  <a:lumMod val="1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20" name="Elbow Connector 19"/>
          <p:cNvCxnSpPr>
            <a:stCxn id="7" idx="0"/>
            <a:endCxn id="18" idx="2"/>
          </p:cNvCxnSpPr>
          <p:nvPr/>
        </p:nvCxnSpPr>
        <p:spPr>
          <a:xfrm rot="16200000" flipV="1">
            <a:off x="4399651" y="2284858"/>
            <a:ext cx="381566" cy="677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/>
          <p:cNvCxnSpPr>
            <a:stCxn id="6" idx="0"/>
            <a:endCxn id="7" idx="2"/>
          </p:cNvCxnSpPr>
          <p:nvPr/>
        </p:nvCxnSpPr>
        <p:spPr>
          <a:xfrm rot="16200000" flipV="1">
            <a:off x="4628636" y="3352516"/>
            <a:ext cx="428692" cy="504419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ight Brace 22"/>
          <p:cNvSpPr/>
          <p:nvPr/>
        </p:nvSpPr>
        <p:spPr>
          <a:xfrm rot="5400000">
            <a:off x="4391635" y="2858977"/>
            <a:ext cx="461554" cy="4427633"/>
          </a:xfrm>
          <a:prstGeom prst="rightBrace">
            <a:avLst/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497554" y="5416471"/>
            <a:ext cx="675992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Data needs and best practices to ensure cost-effectiveness and maximize utility</a:t>
            </a: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32" name="Elbow Connector 31"/>
          <p:cNvCxnSpPr>
            <a:stCxn id="8" idx="0"/>
            <a:endCxn id="7" idx="3"/>
          </p:cNvCxnSpPr>
          <p:nvPr/>
        </p:nvCxnSpPr>
        <p:spPr>
          <a:xfrm rot="16200000" flipV="1">
            <a:off x="5190338" y="2790814"/>
            <a:ext cx="881538" cy="116627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35"/>
          <p:cNvSpPr/>
          <p:nvPr/>
        </p:nvSpPr>
        <p:spPr>
          <a:xfrm>
            <a:off x="639837" y="295766"/>
            <a:ext cx="7900515" cy="619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1600" dirty="0">
                <a:solidFill>
                  <a:schemeClr val="bg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SSC needs to see list from </a:t>
            </a:r>
            <a:r>
              <a:rPr lang="en-US" sz="1600" dirty="0" smtClean="0">
                <a:solidFill>
                  <a:schemeClr val="bg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ALL council committees </a:t>
            </a:r>
            <a:r>
              <a:rPr lang="en-US" sz="1600" dirty="0">
                <a:solidFill>
                  <a:schemeClr val="bg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and provide input to ensure that </a:t>
            </a:r>
            <a:r>
              <a:rPr lang="en-US" sz="1600" dirty="0" smtClean="0">
                <a:solidFill>
                  <a:schemeClr val="bg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they do </a:t>
            </a:r>
            <a:r>
              <a:rPr lang="en-US" sz="1600" dirty="0">
                <a:solidFill>
                  <a:schemeClr val="bg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no harm to the data collected</a:t>
            </a:r>
            <a:r>
              <a:rPr lang="en-US" sz="1600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600" dirty="0">
              <a:solidFill>
                <a:schemeClr val="bg2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9106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iew">
  <a:themeElements>
    <a:clrScheme name="Fish-3-0">
      <a:dk1>
        <a:srgbClr val="000000"/>
      </a:dk1>
      <a:lt1>
        <a:srgbClr val="FFFFFF"/>
      </a:lt1>
      <a:dk2>
        <a:srgbClr val="00467F"/>
      </a:dk2>
      <a:lt2>
        <a:srgbClr val="D3EAED"/>
      </a:lt2>
      <a:accent1>
        <a:srgbClr val="008998"/>
      </a:accent1>
      <a:accent2>
        <a:srgbClr val="4C9C2E"/>
      </a:accent2>
      <a:accent3>
        <a:srgbClr val="FF8300"/>
      </a:accent3>
      <a:accent4>
        <a:srgbClr val="615BC3"/>
      </a:accent4>
      <a:accent5>
        <a:srgbClr val="0093D0"/>
      </a:accent5>
      <a:accent6>
        <a:srgbClr val="FF4438"/>
      </a:accent6>
      <a:hlink>
        <a:srgbClr val="7F7FFF"/>
      </a:hlink>
      <a:folHlink>
        <a:srgbClr val="1ECAD3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SHERIES Presentation-standard" id="{9D852230-B0BC-3A4A-9656-5E0283800F3C}" vid="{EE16DF35-0661-7348-9018-E566D617BCFD}"/>
    </a:ext>
  </a:extLst>
</a:theme>
</file>

<file path=ppt/theme/theme2.xml><?xml version="1.0" encoding="utf-8"?>
<a:theme xmlns:a="http://schemas.openxmlformats.org/drawingml/2006/main" name="1_View">
  <a:themeElements>
    <a:clrScheme name="Fish-3-0">
      <a:dk1>
        <a:srgbClr val="000000"/>
      </a:dk1>
      <a:lt1>
        <a:srgbClr val="FFFFFF"/>
      </a:lt1>
      <a:dk2>
        <a:srgbClr val="00467F"/>
      </a:dk2>
      <a:lt2>
        <a:srgbClr val="D3EAED"/>
      </a:lt2>
      <a:accent1>
        <a:srgbClr val="008998"/>
      </a:accent1>
      <a:accent2>
        <a:srgbClr val="4C9C2E"/>
      </a:accent2>
      <a:accent3>
        <a:srgbClr val="FF8300"/>
      </a:accent3>
      <a:accent4>
        <a:srgbClr val="615BC3"/>
      </a:accent4>
      <a:accent5>
        <a:srgbClr val="0093D0"/>
      </a:accent5>
      <a:accent6>
        <a:srgbClr val="FF4438"/>
      </a:accent6>
      <a:hlink>
        <a:srgbClr val="7F7FFF"/>
      </a:hlink>
      <a:folHlink>
        <a:srgbClr val="1ECAD3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SHERIES Presentation-standard" id="{9D852230-B0BC-3A4A-9656-5E0283800F3C}" vid="{B95C2609-AB08-FA41-92D7-FD369A9E1AE2}"/>
    </a:ext>
  </a:extLst>
</a:theme>
</file>

<file path=ppt/theme/theme3.xml><?xml version="1.0" encoding="utf-8"?>
<a:theme xmlns:a="http://schemas.openxmlformats.org/drawingml/2006/main" name="3_View">
  <a:themeElements>
    <a:clrScheme name="3-0 Brand">
      <a:dk1>
        <a:srgbClr val="003057"/>
      </a:dk1>
      <a:lt1>
        <a:srgbClr val="FFFFFF"/>
      </a:lt1>
      <a:dk2>
        <a:srgbClr val="007167"/>
      </a:dk2>
      <a:lt2>
        <a:srgbClr val="C6E7FC"/>
      </a:lt2>
      <a:accent1>
        <a:srgbClr val="56950D"/>
      </a:accent1>
      <a:accent2>
        <a:srgbClr val="0099A6"/>
      </a:accent2>
      <a:accent3>
        <a:srgbClr val="BDD900"/>
      </a:accent3>
      <a:accent4>
        <a:srgbClr val="7475CB"/>
      </a:accent4>
      <a:accent5>
        <a:srgbClr val="FC9300"/>
      </a:accent5>
      <a:accent6>
        <a:srgbClr val="CB007B"/>
      </a:accent6>
      <a:hlink>
        <a:srgbClr val="1ECAD3"/>
      </a:hlink>
      <a:folHlink>
        <a:srgbClr val="960048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SHERIES Presentation-standard" id="{9D852230-B0BC-3A4A-9656-5E0283800F3C}" vid="{1AF0DBD6-B75A-9D4F-9787-B7C7005EC05D}"/>
    </a:ext>
  </a:extLst>
</a:theme>
</file>

<file path=ppt/theme/theme4.xml><?xml version="1.0" encoding="utf-8"?>
<a:theme xmlns:a="http://schemas.openxmlformats.org/drawingml/2006/main" name="1_Custom Design">
  <a:themeElements>
    <a:clrScheme name="FISHERIES">
      <a:dk1>
        <a:srgbClr val="000000"/>
      </a:dk1>
      <a:lt1>
        <a:srgbClr val="FFFFFF"/>
      </a:lt1>
      <a:dk2>
        <a:srgbClr val="00467F"/>
      </a:dk2>
      <a:lt2>
        <a:srgbClr val="D3EAED"/>
      </a:lt2>
      <a:accent1>
        <a:srgbClr val="008998"/>
      </a:accent1>
      <a:accent2>
        <a:srgbClr val="4C9C2E"/>
      </a:accent2>
      <a:accent3>
        <a:srgbClr val="FF8300"/>
      </a:accent3>
      <a:accent4>
        <a:srgbClr val="615BC3"/>
      </a:accent4>
      <a:accent5>
        <a:srgbClr val="0093D0"/>
      </a:accent5>
      <a:accent6>
        <a:srgbClr val="FF4438"/>
      </a:accent6>
      <a:hlink>
        <a:srgbClr val="7F7FFF"/>
      </a:hlink>
      <a:folHlink>
        <a:srgbClr val="1ECAD3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SHERIES Presentation-standard" id="{9D852230-B0BC-3A4A-9656-5E0283800F3C}" vid="{E3E99A23-5352-4C46-8A56-4B8A3C6F63E7}"/>
    </a:ext>
  </a:extLst>
</a:theme>
</file>

<file path=ppt/theme/theme5.xml><?xml version="1.0" encoding="utf-8"?>
<a:theme xmlns:a="http://schemas.openxmlformats.org/drawingml/2006/main" name="2_Custom Design">
  <a:themeElements>
    <a:clrScheme name="Fish-3-0">
      <a:dk1>
        <a:srgbClr val="000000"/>
      </a:dk1>
      <a:lt1>
        <a:srgbClr val="FFFFFF"/>
      </a:lt1>
      <a:dk2>
        <a:srgbClr val="00467F"/>
      </a:dk2>
      <a:lt2>
        <a:srgbClr val="D3EAED"/>
      </a:lt2>
      <a:accent1>
        <a:srgbClr val="008998"/>
      </a:accent1>
      <a:accent2>
        <a:srgbClr val="4C9C2E"/>
      </a:accent2>
      <a:accent3>
        <a:srgbClr val="FF8300"/>
      </a:accent3>
      <a:accent4>
        <a:srgbClr val="615BC3"/>
      </a:accent4>
      <a:accent5>
        <a:srgbClr val="0093D0"/>
      </a:accent5>
      <a:accent6>
        <a:srgbClr val="FF4438"/>
      </a:accent6>
      <a:hlink>
        <a:srgbClr val="7F7FFF"/>
      </a:hlink>
      <a:folHlink>
        <a:srgbClr val="1ECAD3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SHERIES Presentation-standard" id="{9D852230-B0BC-3A4A-9656-5E0283800F3C}" vid="{A56C6844-E58A-3445-AFD4-8600A7501EE5}"/>
    </a:ext>
  </a:extLst>
</a:theme>
</file>

<file path=ppt/theme/theme6.xml><?xml version="1.0" encoding="utf-8"?>
<a:theme xmlns:a="http://schemas.openxmlformats.org/drawingml/2006/main" name="2_View">
  <a:themeElements>
    <a:clrScheme name="Fish-3-0">
      <a:dk1>
        <a:srgbClr val="000000"/>
      </a:dk1>
      <a:lt1>
        <a:srgbClr val="FFFFFF"/>
      </a:lt1>
      <a:dk2>
        <a:srgbClr val="00467F"/>
      </a:dk2>
      <a:lt2>
        <a:srgbClr val="D3EAED"/>
      </a:lt2>
      <a:accent1>
        <a:srgbClr val="008998"/>
      </a:accent1>
      <a:accent2>
        <a:srgbClr val="4C9C2E"/>
      </a:accent2>
      <a:accent3>
        <a:srgbClr val="FF8300"/>
      </a:accent3>
      <a:accent4>
        <a:srgbClr val="615BC3"/>
      </a:accent4>
      <a:accent5>
        <a:srgbClr val="0093D0"/>
      </a:accent5>
      <a:accent6>
        <a:srgbClr val="FF4438"/>
      </a:accent6>
      <a:hlink>
        <a:srgbClr val="7F7FFF"/>
      </a:hlink>
      <a:folHlink>
        <a:srgbClr val="1ECAD3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SHERIES Presentation-standard" id="{9D852230-B0BC-3A4A-9656-5E0283800F3C}" vid="{CB08274E-E431-324F-976C-E009503BAA88}"/>
    </a:ext>
  </a:ext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FISHERIES Presentation-standard</Template>
  <TotalTime>125</TotalTime>
  <Words>703</Words>
  <Application>Microsoft Office PowerPoint</Application>
  <PresentationFormat>On-screen Show (4:3)</PresentationFormat>
  <Paragraphs>147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16</vt:i4>
      </vt:variant>
    </vt:vector>
  </HeadingPairs>
  <TitlesOfParts>
    <vt:vector size="29" baseType="lpstr">
      <vt:lpstr>Arial</vt:lpstr>
      <vt:lpstr>Arial Narrow</vt:lpstr>
      <vt:lpstr>Calibri</vt:lpstr>
      <vt:lpstr>Cambria</vt:lpstr>
      <vt:lpstr>Century Schoolbook</vt:lpstr>
      <vt:lpstr>Times New Roman</vt:lpstr>
      <vt:lpstr>Wingdings 2</vt:lpstr>
      <vt:lpstr>View</vt:lpstr>
      <vt:lpstr>1_View</vt:lpstr>
      <vt:lpstr>3_View</vt:lpstr>
      <vt:lpstr>1_Custom Design</vt:lpstr>
      <vt:lpstr>2_Custom Design</vt:lpstr>
      <vt:lpstr>2_View</vt:lpstr>
      <vt:lpstr>Fishery Dependent Research Priorities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Council bodies provide input to fishery monitoring recommendations  (of the AFSC)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Points:</vt:lpstr>
      <vt:lpstr>PowerPoint Presentation</vt:lpstr>
      <vt:lpstr>PowerPoint Presentation</vt:lpstr>
    </vt:vector>
  </TitlesOfParts>
  <Company>NOAA AFSC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Page Head</dc:title>
  <dc:creator>Craig.Faunce</dc:creator>
  <cp:lastModifiedBy>Craig.Faunce</cp:lastModifiedBy>
  <cp:revision>25</cp:revision>
  <dcterms:created xsi:type="dcterms:W3CDTF">2020-01-27T22:31:36Z</dcterms:created>
  <dcterms:modified xsi:type="dcterms:W3CDTF">2020-01-29T22:58:20Z</dcterms:modified>
</cp:coreProperties>
</file>