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" roundtripDataSignature="AMtx7mj98TlQ8x4SoFqL76D3qavvkudp5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18CECD-C49B-4836-AF46-2C7E86066B1E}">
  <a:tblStyle styleId="{6918CECD-C49B-4836-AF46-2C7E86066B1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6E6"/>
          </a:solidFill>
        </a:fill>
      </a:tcStyle>
    </a:wholeTbl>
    <a:band1H>
      <a:tcTxStyle/>
      <a:tcStyle>
        <a:tcBdr/>
        <a:fill>
          <a:solidFill>
            <a:srgbClr val="CACA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CA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dk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dk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EEA7805-F394-4453-B453-5A2DB4693928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60" y="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b1669ae9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</a:rPr>
              <a:t>Figure shows the results of the Bering10K persistence forecast for June 13th, the mid-point for sampling BB in the EBS BT timeseries. Forecasts were calculated specifically for the BBRKC management area polygon to assess for potential retow conditions 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**June 13th forecasts suggest cold pool will extend well into BB during 2021 June sampling on EBS BT survey. </a:t>
            </a:r>
            <a:endParaRPr/>
          </a:p>
        </p:txBody>
      </p:sp>
      <p:sp>
        <p:nvSpPr>
          <p:cNvPr id="107" name="Google Shape;107;g7b1669ae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7b1669ae91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2021 temperature conditions in the SEBS are expected to be similar to those in 4 other re-tow years, suggesting that a re-tow in 2021 is possible. The table on the right shows average bottom temperatures in Bristol Bay for all re-tow years since 2000, with 2021 forecasted mean bottom temperature for Bristol Bay in the final column. </a:t>
            </a:r>
            <a:endParaRPr/>
          </a:p>
        </p:txBody>
      </p:sp>
      <p:sp>
        <p:nvSpPr>
          <p:cNvPr id="115" name="Google Shape;115;g7b1669ae9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914400" y="1153275"/>
            <a:ext cx="9052200" cy="13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5400"/>
              <a:t>2021 Summer Survey and </a:t>
            </a:r>
            <a:endParaRPr sz="54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5400"/>
              <a:t>Data Availability</a:t>
            </a:r>
            <a:endParaRPr sz="5400"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914400" y="2680432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Mike Litzow, Erin Fedewa, Jon Richar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Shellfish assessment program, AFSC</a:t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 l="11075" t="8014" r="9792" b="6941"/>
          <a:stretch/>
        </p:blipFill>
        <p:spPr>
          <a:xfrm>
            <a:off x="7117080" y="2679812"/>
            <a:ext cx="5074920" cy="42147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"/>
          <p:cNvPicPr preferRelativeResize="0"/>
          <p:nvPr/>
        </p:nvPicPr>
        <p:blipFill rotWithShape="1">
          <a:blip r:embed="rId3">
            <a:alphaModFix/>
          </a:blip>
          <a:srcRect l="11075" t="8014" r="9792" b="6941"/>
          <a:stretch/>
        </p:blipFill>
        <p:spPr>
          <a:xfrm>
            <a:off x="7117080" y="2679812"/>
            <a:ext cx="5074920" cy="421476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2"/>
          <p:cNvSpPr txBox="1"/>
          <p:nvPr/>
        </p:nvSpPr>
        <p:spPr>
          <a:xfrm>
            <a:off x="304800" y="576072"/>
            <a:ext cx="6812280" cy="2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plan</a:t>
            </a:r>
            <a:endParaRPr/>
          </a:p>
          <a:p>
            <a:pPr marL="457200" marR="0" lvl="0" indent="-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 EBS/NBS survey</a:t>
            </a:r>
            <a:endParaRPr/>
          </a:p>
          <a:p>
            <a:pPr marL="914400" marR="0" lvl="1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Vesteraalen 25 May – 25 August</a:t>
            </a:r>
            <a:endParaRPr/>
          </a:p>
          <a:p>
            <a:pPr marL="914400" marR="0" lvl="1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Alaska Knight 28 May – 28 August (delayed 6 days from original plan)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3"/>
          <p:cNvPicPr preferRelativeResize="0"/>
          <p:nvPr/>
        </p:nvPicPr>
        <p:blipFill rotWithShape="1">
          <a:blip r:embed="rId3">
            <a:alphaModFix/>
          </a:blip>
          <a:srcRect l="11075" t="8014" r="9792" b="6941"/>
          <a:stretch/>
        </p:blipFill>
        <p:spPr>
          <a:xfrm>
            <a:off x="7117080" y="2679812"/>
            <a:ext cx="5074920" cy="421476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3"/>
          <p:cNvSpPr txBox="1"/>
          <p:nvPr/>
        </p:nvSpPr>
        <p:spPr>
          <a:xfrm>
            <a:off x="304800" y="576072"/>
            <a:ext cx="6812400" cy="652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Special projects</a:t>
            </a:r>
            <a:endParaRPr/>
          </a:p>
          <a:p>
            <a:pPr marL="457200" marR="0" lvl="0" indent="-4572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Bristol Bay red king crab tagging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Opilio radiometric aging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Opilio condition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Shell condition error evaluation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Observer program training specimens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Tanner / opilio carapace widths &amp; chela heights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Blue/red king crab, Tanner weights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Live Tanner and opilio: lipid/condition and acidification captive studies</a:t>
            </a:r>
            <a:endParaRPr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Pilot studies: bin/table subsampling comparison, 15 vs 30 min. tows</a:t>
            </a:r>
            <a:endParaRPr/>
          </a:p>
          <a:p>
            <a:pPr marL="457200" marR="0" lvl="0" indent="-279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" name="Google Shape;103;p4"/>
          <p:cNvGraphicFramePr/>
          <p:nvPr/>
        </p:nvGraphicFramePr>
        <p:xfrm>
          <a:off x="304800" y="1563624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{6918CECD-C49B-4836-AF46-2C7E86066B1E}</a:tableStyleId>
              </a:tblPr>
              <a:tblGrid>
                <a:gridCol w="3453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3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60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9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strike="noStrike" cap="none"/>
                        <a:t>Event</a:t>
                      </a:r>
                      <a:endParaRPr sz="2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Usual timing</a:t>
                      </a:r>
                      <a:endParaRPr sz="2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Timing this year</a:t>
                      </a:r>
                      <a:endParaRPr sz="2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Notes</a:t>
                      </a:r>
                      <a:endParaRPr sz="22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Survey effort data available</a:t>
                      </a:r>
                      <a:endParaRPr sz="2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/>
                        <a:t>August 10</a:t>
                      </a:r>
                      <a:endParaRPr sz="2200" b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u="sng"/>
                        <a:t>August 15</a:t>
                      </a:r>
                      <a:endParaRPr sz="2200" b="1" u="sng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Due to survey delay</a:t>
                      </a:r>
                      <a:endParaRPr sz="22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0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Area-swept estimates uploaded to AKFIN</a:t>
                      </a:r>
                      <a:endParaRPr sz="2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200"/>
                        <a:buFont typeface="Calibri"/>
                        <a:buNone/>
                      </a:pPr>
                      <a:r>
                        <a:rPr lang="en-US" sz="2200"/>
                        <a:t>August 15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(5 days to produce)</a:t>
                      </a:r>
                      <a:endParaRPr sz="2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i="0" u="sng"/>
                        <a:t>August 17</a:t>
                      </a:r>
                      <a:endParaRPr sz="2200" b="1" i="0" u="sng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i="0" u="none"/>
                        <a:t>(</a:t>
                      </a:r>
                      <a:r>
                        <a:rPr lang="en-US" sz="2200" b="0" u="none"/>
                        <a:t>2</a:t>
                      </a:r>
                      <a:r>
                        <a:rPr lang="en-US" sz="2200"/>
                        <a:t> days to produce)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Will calculate 2021 values </a:t>
                      </a:r>
                      <a:r>
                        <a:rPr lang="en-US" sz="2200" i="1"/>
                        <a:t>without</a:t>
                      </a:r>
                      <a:r>
                        <a:rPr lang="en-US" sz="2200" i="0"/>
                        <a:t> recalculating the rest of the time series</a:t>
                      </a:r>
                      <a:endParaRPr sz="22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Female BBRKC estimates uploaded to AKFIN</a:t>
                      </a:r>
                      <a:endParaRPr sz="220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(if retows necessary)</a:t>
                      </a:r>
                      <a:endParaRPr sz="2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N/A</a:t>
                      </a:r>
                      <a:endParaRPr sz="2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u="sng"/>
                        <a:t>August 22</a:t>
                      </a:r>
                      <a:endParaRPr sz="2200" b="1" u="sng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Can produce in one day after effort data are obtained</a:t>
                      </a:r>
                      <a:endParaRPr sz="22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/>
                        <a:t>VAST estimates to stock assessment authors</a:t>
                      </a:r>
                      <a:endParaRPr sz="22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0" u="none"/>
                        <a:t>August 20</a:t>
                      </a:r>
                      <a:endParaRPr sz="2200" b="0" u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b="1" u="sng"/>
                        <a:t>August 25</a:t>
                      </a:r>
                      <a:endParaRPr sz="2200" b="1" u="sng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4" name="Google Shape;104;p4"/>
          <p:cNvSpPr txBox="1"/>
          <p:nvPr/>
        </p:nvSpPr>
        <p:spPr>
          <a:xfrm>
            <a:off x="304800" y="576072"/>
            <a:ext cx="6812280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availability</a:t>
            </a:r>
            <a:endParaRPr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b1669ae91_0_0"/>
          <p:cNvSpPr txBox="1"/>
          <p:nvPr/>
        </p:nvSpPr>
        <p:spPr>
          <a:xfrm>
            <a:off x="138100" y="218872"/>
            <a:ext cx="68124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Bristol Bay retow</a:t>
            </a:r>
            <a:endParaRPr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g7b1669ae91_0_0"/>
          <p:cNvSpPr txBox="1"/>
          <p:nvPr/>
        </p:nvSpPr>
        <p:spPr>
          <a:xfrm>
            <a:off x="428650" y="1071575"/>
            <a:ext cx="116205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ROMS (Bering10K) forecasts for Bristol Bay on June 13th: 2021 looking very average, though colder than average bottom temperatures over the inner domain 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g7b1669ae91_0_0"/>
          <p:cNvPicPr preferRelativeResize="0"/>
          <p:nvPr/>
        </p:nvPicPr>
        <p:blipFill rotWithShape="1">
          <a:blip r:embed="rId3">
            <a:alphaModFix/>
          </a:blip>
          <a:srcRect l="3715" t="7433" r="7395"/>
          <a:stretch/>
        </p:blipFill>
        <p:spPr>
          <a:xfrm>
            <a:off x="2543150" y="2118266"/>
            <a:ext cx="6812400" cy="4433934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7b1669ae91_0_0"/>
          <p:cNvSpPr txBox="1"/>
          <p:nvPr/>
        </p:nvSpPr>
        <p:spPr>
          <a:xfrm>
            <a:off x="9001000" y="99800"/>
            <a:ext cx="3714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K. Kearney and K. Aydin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7b1669ae91_0_12"/>
          <p:cNvSpPr txBox="1"/>
          <p:nvPr/>
        </p:nvSpPr>
        <p:spPr>
          <a:xfrm>
            <a:off x="138100" y="218872"/>
            <a:ext cx="68124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Bristol Bay retow possible?</a:t>
            </a:r>
            <a:endParaRPr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g7b1669ae91_0_12"/>
          <p:cNvSpPr txBox="1"/>
          <p:nvPr/>
        </p:nvSpPr>
        <p:spPr>
          <a:xfrm>
            <a:off x="428650" y="847300"/>
            <a:ext cx="11558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Bottom temperatures forecast to be similar to retow years 2011, 2017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g7b1669ae91_0_12"/>
          <p:cNvSpPr txBox="1"/>
          <p:nvPr/>
        </p:nvSpPr>
        <p:spPr>
          <a:xfrm>
            <a:off x="9001000" y="99800"/>
            <a:ext cx="3714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K. Kearney and K. Aydin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Google Shape;120;g7b1669ae91_0_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675" y="1990263"/>
            <a:ext cx="3279350" cy="76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g7b1669ae91_0_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9900" y="2756644"/>
            <a:ext cx="3714900" cy="392995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2" name="Google Shape;122;g7b1669ae91_0_12"/>
          <p:cNvGraphicFramePr/>
          <p:nvPr/>
        </p:nvGraphicFramePr>
        <p:xfrm>
          <a:off x="5592075" y="1489300"/>
          <a:ext cx="6262300" cy="5225075"/>
        </p:xfrm>
        <a:graphic>
          <a:graphicData uri="http://schemas.openxmlformats.org/drawingml/2006/table">
            <a:tbl>
              <a:tblPr>
                <a:noFill/>
                <a:tableStyleId>{1EEA7805-F394-4453-B453-5A2DB4693928}</a:tableStyleId>
              </a:tblPr>
              <a:tblGrid>
                <a:gridCol w="2711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0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>
                          <a:solidFill>
                            <a:schemeClr val="lt1"/>
                          </a:solidFill>
                        </a:rPr>
                        <a:t>Retow Survey Year</a:t>
                      </a:r>
                      <a:endParaRPr sz="1900"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>
                          <a:solidFill>
                            <a:schemeClr val="lt1"/>
                          </a:solidFill>
                        </a:rPr>
                        <a:t>Avg BB Bottom Temperature</a:t>
                      </a:r>
                      <a:endParaRPr sz="1900"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2000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2.23°C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2006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2.43°C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2007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2.14°C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2008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</a:rPr>
                        <a:t>1.65°C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2009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</a:rPr>
                        <a:t>1.44°C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2010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</a:rPr>
                        <a:t>1.77°C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2011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</a:rPr>
                        <a:t>2.84°C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2012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</a:rPr>
                        <a:t>1.22°C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/>
                        <a:t>2017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900">
                          <a:solidFill>
                            <a:schemeClr val="dk1"/>
                          </a:solidFill>
                        </a:rPr>
                        <a:t>2.83°C</a:t>
                      </a:r>
                      <a:endParaRPr sz="1900"/>
                    </a:p>
                  </a:txBody>
                  <a:tcPr marL="91425" marR="91425" marT="91425" marB="91425"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2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b="1"/>
                        <a:t>2021 Forecast</a:t>
                      </a:r>
                      <a:endParaRPr sz="1900" b="1"/>
                    </a:p>
                  </a:txBody>
                  <a:tcPr marL="91425" marR="91425" marT="91425" marB="91425"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900" b="1">
                          <a:solidFill>
                            <a:schemeClr val="dk1"/>
                          </a:solidFill>
                        </a:rPr>
                        <a:t>2.79°C</a:t>
                      </a:r>
                      <a:endParaRPr sz="1900" b="1"/>
                    </a:p>
                  </a:txBody>
                  <a:tcPr marL="91425" marR="91425" marT="91425" marB="91425"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555" y="5053"/>
            <a:ext cx="9155108" cy="68529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35760" y="629920"/>
            <a:ext cx="2275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Questions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4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403</Words>
  <Application>Microsoft Office PowerPoint</Application>
  <PresentationFormat>Widescreen</PresentationFormat>
  <Paragraphs>73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2021 Summer Survey and  Data Availability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 Summer Survey and  Data Availability</dc:title>
  <dc:creator>Mike.Litzow</dc:creator>
  <cp:lastModifiedBy>Mike.Litzow</cp:lastModifiedBy>
  <cp:revision>1</cp:revision>
  <dcterms:created xsi:type="dcterms:W3CDTF">2021-05-12T22:08:53Z</dcterms:created>
  <dcterms:modified xsi:type="dcterms:W3CDTF">2021-05-14T23:53:24Z</dcterms:modified>
</cp:coreProperties>
</file>