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3" r:id="rId1"/>
  </p:sldMasterIdLst>
  <p:notesMasterIdLst>
    <p:notesMasterId r:id="rId26"/>
  </p:notesMasterIdLst>
  <p:sldIdLst>
    <p:sldId id="256" r:id="rId2"/>
    <p:sldId id="287" r:id="rId3"/>
    <p:sldId id="262" r:id="rId4"/>
    <p:sldId id="263" r:id="rId5"/>
    <p:sldId id="290" r:id="rId6"/>
    <p:sldId id="285" r:id="rId7"/>
    <p:sldId id="286" r:id="rId8"/>
    <p:sldId id="265" r:id="rId9"/>
    <p:sldId id="268" r:id="rId10"/>
    <p:sldId id="280" r:id="rId11"/>
    <p:sldId id="273" r:id="rId12"/>
    <p:sldId id="274" r:id="rId13"/>
    <p:sldId id="288" r:id="rId14"/>
    <p:sldId id="275" r:id="rId15"/>
    <p:sldId id="276" r:id="rId16"/>
    <p:sldId id="289" r:id="rId17"/>
    <p:sldId id="293" r:id="rId18"/>
    <p:sldId id="277" r:id="rId19"/>
    <p:sldId id="278" r:id="rId20"/>
    <p:sldId id="282" r:id="rId21"/>
    <p:sldId id="266" r:id="rId22"/>
    <p:sldId id="291" r:id="rId23"/>
    <p:sldId id="292" r:id="rId24"/>
    <p:sldId id="261" r:id="rId2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91796" autoAdjust="0"/>
  </p:normalViewPr>
  <p:slideViewPr>
    <p:cSldViewPr snapToGrid="0">
      <p:cViewPr>
        <p:scale>
          <a:sx n="68" d="100"/>
          <a:sy n="68" d="100"/>
        </p:scale>
        <p:origin x="67" y="7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'&lt;60 alt 1'!$B$22</c:f>
              <c:strCache>
                <c:ptCount val="1"/>
                <c:pt idx="0">
                  <c:v>BSAI Pacific cod landings (mt) H&amp;L  or pot CV greater than 56' LOA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'&lt;60 alt 1'!$A$23:$A$36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'&lt;60 alt 1'!$B$23:$B$36</c:f>
              <c:numCache>
                <c:formatCode>#,##0</c:formatCode>
                <c:ptCount val="14"/>
                <c:pt idx="0">
                  <c:v>4188</c:v>
                </c:pt>
                <c:pt idx="1">
                  <c:v>4130</c:v>
                </c:pt>
                <c:pt idx="2" formatCode="General">
                  <c:v>5219</c:v>
                </c:pt>
                <c:pt idx="3">
                  <c:v>7480</c:v>
                </c:pt>
                <c:pt idx="4">
                  <c:v>8129</c:v>
                </c:pt>
                <c:pt idx="5">
                  <c:v>8396</c:v>
                </c:pt>
                <c:pt idx="6">
                  <c:v>9329</c:v>
                </c:pt>
                <c:pt idx="7">
                  <c:v>8415</c:v>
                </c:pt>
                <c:pt idx="8">
                  <c:v>8944</c:v>
                </c:pt>
                <c:pt idx="9">
                  <c:v>8122</c:v>
                </c:pt>
                <c:pt idx="10">
                  <c:v>7005</c:v>
                </c:pt>
                <c:pt idx="11">
                  <c:v>6822</c:v>
                </c:pt>
                <c:pt idx="12">
                  <c:v>3625</c:v>
                </c:pt>
                <c:pt idx="13">
                  <c:v>3208</c:v>
                </c:pt>
              </c:numCache>
            </c:numRef>
          </c:val>
          <c:extLst>
            <c:ext xmlns:c16="http://schemas.microsoft.com/office/drawing/2014/chart" uri="{C3380CC4-5D6E-409C-BE32-E72D297353CC}">
              <c16:uniqueId val="{00000000-1418-40D2-BEBC-AD657BAB1BC6}"/>
            </c:ext>
          </c:extLst>
        </c:ser>
        <c:ser>
          <c:idx val="1"/>
          <c:order val="1"/>
          <c:tx>
            <c:strRef>
              <c:f>'&lt;60 alt 1'!$D$22</c:f>
              <c:strCache>
                <c:ptCount val="1"/>
                <c:pt idx="0">
                  <c:v>Less than 60' H&amp;L  or pot CV sector final allocation (mt)</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'&lt;60 alt 1'!$A$23:$A$36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'&lt;60 alt 1'!$D$23:$D$36</c:f>
              <c:numCache>
                <c:formatCode>#,##0</c:formatCode>
                <c:ptCount val="14"/>
                <c:pt idx="0">
                  <c:v>5210</c:v>
                </c:pt>
                <c:pt idx="1">
                  <c:v>4434</c:v>
                </c:pt>
                <c:pt idx="2">
                  <c:v>5509</c:v>
                </c:pt>
                <c:pt idx="3">
                  <c:v>9005</c:v>
                </c:pt>
                <c:pt idx="4">
                  <c:v>8880</c:v>
                </c:pt>
                <c:pt idx="5">
                  <c:v>9177</c:v>
                </c:pt>
                <c:pt idx="6">
                  <c:v>12018</c:v>
                </c:pt>
                <c:pt idx="7">
                  <c:v>10630</c:v>
                </c:pt>
                <c:pt idx="8">
                  <c:v>10674</c:v>
                </c:pt>
                <c:pt idx="9">
                  <c:v>9271</c:v>
                </c:pt>
                <c:pt idx="10">
                  <c:v>8748</c:v>
                </c:pt>
                <c:pt idx="11">
                  <c:v>9800</c:v>
                </c:pt>
                <c:pt idx="12">
                  <c:v>4967</c:v>
                </c:pt>
                <c:pt idx="13">
                  <c:v>4444</c:v>
                </c:pt>
              </c:numCache>
            </c:numRef>
          </c:val>
          <c:extLst>
            <c:ext xmlns:c16="http://schemas.microsoft.com/office/drawing/2014/chart" uri="{C3380CC4-5D6E-409C-BE32-E72D297353CC}">
              <c16:uniqueId val="{00000001-1418-40D2-BEBC-AD657BAB1BC6}"/>
            </c:ext>
          </c:extLst>
        </c:ser>
        <c:dLbls>
          <c:dLblPos val="outEnd"/>
          <c:showLegendKey val="0"/>
          <c:showVal val="1"/>
          <c:showCatName val="0"/>
          <c:showSerName val="0"/>
          <c:showPercent val="0"/>
          <c:showBubbleSize val="0"/>
        </c:dLbls>
        <c:gapWidth val="444"/>
        <c:overlap val="-90"/>
        <c:axId val="672308512"/>
        <c:axId val="672307264"/>
      </c:barChart>
      <c:catAx>
        <c:axId val="672308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72307264"/>
        <c:crosses val="autoZero"/>
        <c:auto val="1"/>
        <c:lblAlgn val="ctr"/>
        <c:lblOffset val="100"/>
        <c:noMultiLvlLbl val="0"/>
      </c:catAx>
      <c:valAx>
        <c:axId val="672307264"/>
        <c:scaling>
          <c:orientation val="minMax"/>
        </c:scaling>
        <c:delete val="1"/>
        <c:axPos val="l"/>
        <c:numFmt formatCode="#,##0" sourceLinked="1"/>
        <c:majorTickMark val="none"/>
        <c:minorTickMark val="none"/>
        <c:tickLblPos val="nextTo"/>
        <c:crossAx val="672308512"/>
        <c:crosses val="autoZero"/>
        <c:crossBetween val="between"/>
      </c:valAx>
      <c:spPr>
        <a:noFill/>
        <a:ln>
          <a:noFill/>
        </a:ln>
        <a:effectLst/>
      </c:spPr>
    </c:plotArea>
    <c:legend>
      <c:legendPos val="t"/>
      <c:layout>
        <c:manualLayout>
          <c:xMode val="edge"/>
          <c:yMode val="edge"/>
          <c:x val="0.18879237541920588"/>
          <c:y val="0"/>
          <c:w val="0.63195310977439201"/>
          <c:h val="0.1471073385844391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'Alt 2 vessel length'!$S$16</c:f>
              <c:strCache>
                <c:ptCount val="1"/>
                <c:pt idx="0">
                  <c:v>BSAI Pacific cod jig sector initial allocation (mt)</c:v>
                </c:pt>
              </c:strCache>
            </c:strRef>
          </c:tx>
          <c:spPr>
            <a:solidFill>
              <a:schemeClr val="accent1"/>
            </a:solidFill>
            <a:ln>
              <a:noFill/>
            </a:ln>
            <a:effectLst/>
          </c:spPr>
          <c:invertIfNegative val="0"/>
          <c:dLbls>
            <c:delete val="1"/>
          </c:dLbls>
          <c:cat>
            <c:numRef>
              <c:f>'Alt 2 vessel length'!$T$11:$AG$11</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'Alt 2 vessel length'!$T$16:$AG$16</c:f>
              <c:numCache>
                <c:formatCode>#,##0</c:formatCode>
                <c:ptCount val="14"/>
                <c:pt idx="0">
                  <c:v>2134</c:v>
                </c:pt>
                <c:pt idx="1">
                  <c:v>2207</c:v>
                </c:pt>
                <c:pt idx="2">
                  <c:v>2110</c:v>
                </c:pt>
                <c:pt idx="3">
                  <c:v>2850</c:v>
                </c:pt>
                <c:pt idx="4">
                  <c:v>3263</c:v>
                </c:pt>
                <c:pt idx="5">
                  <c:v>3251</c:v>
                </c:pt>
                <c:pt idx="6">
                  <c:v>3174</c:v>
                </c:pt>
                <c:pt idx="7">
                  <c:v>3118</c:v>
                </c:pt>
                <c:pt idx="8">
                  <c:v>3144</c:v>
                </c:pt>
                <c:pt idx="9">
                  <c:v>2993</c:v>
                </c:pt>
                <c:pt idx="10">
                  <c:v>2548</c:v>
                </c:pt>
                <c:pt idx="11">
                  <c:v>2259</c:v>
                </c:pt>
                <c:pt idx="12">
                  <c:v>1945</c:v>
                </c:pt>
                <c:pt idx="13">
                  <c:v>1565</c:v>
                </c:pt>
              </c:numCache>
            </c:numRef>
          </c:val>
          <c:extLst>
            <c:ext xmlns:c16="http://schemas.microsoft.com/office/drawing/2014/chart" uri="{C3380CC4-5D6E-409C-BE32-E72D297353CC}">
              <c16:uniqueId val="{00000000-2D2A-4C2F-9DBD-24BA992BA9B0}"/>
            </c:ext>
          </c:extLst>
        </c:ser>
        <c:ser>
          <c:idx val="1"/>
          <c:order val="1"/>
          <c:tx>
            <c:strRef>
              <c:f>'Alt 2 vessel length'!$S$17</c:f>
              <c:strCache>
                <c:ptCount val="1"/>
                <c:pt idx="0">
                  <c:v>BSAI Pacific cod landings (mt) under option 1 (jig + ≤ 55’ H&amp;L/pot CV)</c:v>
                </c:pt>
              </c:strCache>
            </c:strRef>
          </c:tx>
          <c:spPr>
            <a:solidFill>
              <a:schemeClr val="accent2"/>
            </a:solidFill>
            <a:ln>
              <a:noFill/>
            </a:ln>
            <a:effectLst/>
          </c:spPr>
          <c:invertIfNegative val="0"/>
          <c:dLbls>
            <c:delete val="1"/>
          </c:dLbls>
          <c:cat>
            <c:numRef>
              <c:f>'Alt 2 vessel length'!$T$11:$AG$11</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'Alt 2 vessel length'!$T$17:$AG$17</c:f>
              <c:numCache>
                <c:formatCode>General</c:formatCode>
                <c:ptCount val="14"/>
                <c:pt idx="0" formatCode="#,##0">
                  <c:v>1055</c:v>
                </c:pt>
                <c:pt idx="1">
                  <c:v>205</c:v>
                </c:pt>
                <c:pt idx="2">
                  <c:v>424</c:v>
                </c:pt>
                <c:pt idx="3">
                  <c:v>823</c:v>
                </c:pt>
                <c:pt idx="4">
                  <c:v>545</c:v>
                </c:pt>
                <c:pt idx="5">
                  <c:v>824</c:v>
                </c:pt>
                <c:pt idx="6" formatCode="#,##0">
                  <c:v>1423</c:v>
                </c:pt>
                <c:pt idx="7">
                  <c:v>372</c:v>
                </c:pt>
                <c:pt idx="8">
                  <c:v>194</c:v>
                </c:pt>
                <c:pt idx="9">
                  <c:v>182</c:v>
                </c:pt>
                <c:pt idx="10">
                  <c:v>329</c:v>
                </c:pt>
                <c:pt idx="11" formatCode="#,##0">
                  <c:v>771</c:v>
                </c:pt>
                <c:pt idx="12">
                  <c:v>762</c:v>
                </c:pt>
                <c:pt idx="13">
                  <c:v>226</c:v>
                </c:pt>
              </c:numCache>
            </c:numRef>
          </c:val>
          <c:extLst>
            <c:ext xmlns:c16="http://schemas.microsoft.com/office/drawing/2014/chart" uri="{C3380CC4-5D6E-409C-BE32-E72D297353CC}">
              <c16:uniqueId val="{00000001-2D2A-4C2F-9DBD-24BA992BA9B0}"/>
            </c:ext>
          </c:extLst>
        </c:ser>
        <c:ser>
          <c:idx val="2"/>
          <c:order val="2"/>
          <c:tx>
            <c:strRef>
              <c:f>'Alt 2 vessel length'!$S$21</c:f>
              <c:strCache>
                <c:ptCount val="1"/>
                <c:pt idx="0">
                  <c:v>BSAI Pacific cod landings (mt) under option 2 (jig + ≤ 56’ H&amp;L/pot CV)</c:v>
                </c:pt>
              </c:strCache>
            </c:strRef>
          </c:tx>
          <c:spPr>
            <a:solidFill>
              <a:schemeClr val="accent3"/>
            </a:solidFill>
            <a:ln>
              <a:noFill/>
            </a:ln>
            <a:effectLst/>
          </c:spPr>
          <c:invertIfNegative val="0"/>
          <c:dLbls>
            <c:delete val="1"/>
          </c:dLbls>
          <c:cat>
            <c:numRef>
              <c:f>'Alt 2 vessel length'!$T$11:$AG$11</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'Alt 2 vessel length'!$T$21:$AG$21</c:f>
              <c:numCache>
                <c:formatCode>General</c:formatCode>
                <c:ptCount val="14"/>
                <c:pt idx="0" formatCode="#,##0">
                  <c:v>1101</c:v>
                </c:pt>
                <c:pt idx="1">
                  <c:v>532</c:v>
                </c:pt>
                <c:pt idx="2">
                  <c:v>643</c:v>
                </c:pt>
                <c:pt idx="3" formatCode="#,##0">
                  <c:v>1042</c:v>
                </c:pt>
                <c:pt idx="4">
                  <c:v>808</c:v>
                </c:pt>
                <c:pt idx="5" formatCode="#,##0">
                  <c:v>1095</c:v>
                </c:pt>
                <c:pt idx="6" formatCode="#,##0">
                  <c:v>3121</c:v>
                </c:pt>
                <c:pt idx="7" formatCode="#,##0">
                  <c:v>1657</c:v>
                </c:pt>
                <c:pt idx="8" formatCode="#,##0">
                  <c:v>1404</c:v>
                </c:pt>
                <c:pt idx="9" formatCode="#,##0">
                  <c:v>1609</c:v>
                </c:pt>
                <c:pt idx="10" formatCode="#,##0">
                  <c:v>1553</c:v>
                </c:pt>
                <c:pt idx="11" formatCode="#,##0">
                  <c:v>2190</c:v>
                </c:pt>
                <c:pt idx="12" formatCode="#,##0">
                  <c:v>1203</c:v>
                </c:pt>
                <c:pt idx="13">
                  <c:v>692</c:v>
                </c:pt>
              </c:numCache>
            </c:numRef>
          </c:val>
          <c:extLst>
            <c:ext xmlns:c16="http://schemas.microsoft.com/office/drawing/2014/chart" uri="{C3380CC4-5D6E-409C-BE32-E72D297353CC}">
              <c16:uniqueId val="{00000002-2D2A-4C2F-9DBD-24BA992BA9B0}"/>
            </c:ext>
          </c:extLst>
        </c:ser>
        <c:dLbls>
          <c:dLblPos val="outEnd"/>
          <c:showLegendKey val="0"/>
          <c:showVal val="1"/>
          <c:showCatName val="0"/>
          <c:showSerName val="0"/>
          <c:showPercent val="0"/>
          <c:showBubbleSize val="0"/>
        </c:dLbls>
        <c:gapWidth val="444"/>
        <c:overlap val="-90"/>
        <c:axId val="1587480624"/>
        <c:axId val="1587478128"/>
      </c:barChart>
      <c:catAx>
        <c:axId val="1587480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87478128"/>
        <c:crosses val="autoZero"/>
        <c:auto val="1"/>
        <c:lblAlgn val="ctr"/>
        <c:lblOffset val="100"/>
        <c:noMultiLvlLbl val="0"/>
      </c:catAx>
      <c:valAx>
        <c:axId val="1587478128"/>
        <c:scaling>
          <c:orientation val="minMax"/>
        </c:scaling>
        <c:delete val="1"/>
        <c:axPos val="l"/>
        <c:numFmt formatCode="#,##0" sourceLinked="1"/>
        <c:majorTickMark val="none"/>
        <c:minorTickMark val="none"/>
        <c:tickLblPos val="nextTo"/>
        <c:crossAx val="1587480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B1FDE-7C14-4BED-A9B1-F28779F8AB80}"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1F82129B-1DC5-42DE-906E-B9CACEE3C21B}">
      <dgm:prSet phldrT="[Text]"/>
      <dgm:spPr/>
      <dgm:t>
        <a:bodyPr/>
        <a:lstStyle/>
        <a:p>
          <a:r>
            <a:rPr lang="en-US" dirty="0"/>
            <a:t>October 2019</a:t>
          </a:r>
        </a:p>
      </dgm:t>
    </dgm:pt>
    <dgm:pt modelId="{F9D0C288-47C6-4617-B3B4-DC7C47256575}" type="parTrans" cxnId="{FE8BEE23-5976-42EC-A98E-191CB314E262}">
      <dgm:prSet/>
      <dgm:spPr/>
      <dgm:t>
        <a:bodyPr/>
        <a:lstStyle/>
        <a:p>
          <a:endParaRPr lang="en-US"/>
        </a:p>
      </dgm:t>
    </dgm:pt>
    <dgm:pt modelId="{F9433470-34D8-4252-B16A-201639ABAD4B}" type="sibTrans" cxnId="{FE8BEE23-5976-42EC-A98E-191CB314E262}">
      <dgm:prSet/>
      <dgm:spPr/>
      <dgm:t>
        <a:bodyPr/>
        <a:lstStyle/>
        <a:p>
          <a:endParaRPr lang="en-US"/>
        </a:p>
      </dgm:t>
    </dgm:pt>
    <dgm:pt modelId="{10B0493C-2114-4B17-824A-CF72A67BF090}">
      <dgm:prSet phldrT="[Text]"/>
      <dgm:spPr/>
      <dgm:t>
        <a:bodyPr/>
        <a:lstStyle/>
        <a:p>
          <a:r>
            <a:rPr lang="en-US" dirty="0">
              <a:latin typeface="Times New Roman" panose="02020603050405020304" pitchFamily="18" charset="0"/>
              <a:cs typeface="Times New Roman" panose="02020603050405020304" pitchFamily="18" charset="0"/>
            </a:rPr>
            <a:t>Public comment describing increased participation and inter-sector competition in the less than 60’ H&amp;L/pot CV sector was resulting in access challenges for smaller vessels.</a:t>
          </a:r>
        </a:p>
      </dgm:t>
    </dgm:pt>
    <dgm:pt modelId="{E374C588-A7EF-441E-A148-24F7D3D86BBF}" type="parTrans" cxnId="{07CE9CC0-440D-425E-96BF-4E7C7535C696}">
      <dgm:prSet/>
      <dgm:spPr/>
      <dgm:t>
        <a:bodyPr/>
        <a:lstStyle/>
        <a:p>
          <a:endParaRPr lang="en-US"/>
        </a:p>
      </dgm:t>
    </dgm:pt>
    <dgm:pt modelId="{A927F924-4AE8-42FF-8FA5-63F73607045A}" type="sibTrans" cxnId="{07CE9CC0-440D-425E-96BF-4E7C7535C696}">
      <dgm:prSet/>
      <dgm:spPr/>
      <dgm:t>
        <a:bodyPr/>
        <a:lstStyle/>
        <a:p>
          <a:endParaRPr lang="en-US"/>
        </a:p>
      </dgm:t>
    </dgm:pt>
    <dgm:pt modelId="{09B6005C-AC26-4007-80D1-3B7B76896581}">
      <dgm:prSet phldrT="[Text]"/>
      <dgm:spPr/>
      <dgm:t>
        <a:bodyPr/>
        <a:lstStyle/>
        <a:p>
          <a:r>
            <a:rPr lang="en-US" dirty="0">
              <a:latin typeface="Times New Roman" panose="02020603050405020304" pitchFamily="18" charset="0"/>
              <a:cs typeface="Times New Roman" panose="02020603050405020304" pitchFamily="18" charset="0"/>
            </a:rPr>
            <a:t>Council tasked a discussion paper evaluating </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potential impact of expanding the allowable participants to fish off the jig sector allocation to small fixed gear catcher vessels.”</a:t>
          </a:r>
        </a:p>
      </dgm:t>
    </dgm:pt>
    <dgm:pt modelId="{01027E08-24D8-4725-88DE-2A13AAD16C0E}" type="parTrans" cxnId="{039AA261-9AED-40D6-AF84-2876D8C2183B}">
      <dgm:prSet/>
      <dgm:spPr/>
      <dgm:t>
        <a:bodyPr/>
        <a:lstStyle/>
        <a:p>
          <a:endParaRPr lang="en-US"/>
        </a:p>
      </dgm:t>
    </dgm:pt>
    <dgm:pt modelId="{9FA03C2A-0001-45B3-97C1-C3E97D2F88DC}" type="sibTrans" cxnId="{039AA261-9AED-40D6-AF84-2876D8C2183B}">
      <dgm:prSet/>
      <dgm:spPr/>
      <dgm:t>
        <a:bodyPr/>
        <a:lstStyle/>
        <a:p>
          <a:endParaRPr lang="en-US"/>
        </a:p>
      </dgm:t>
    </dgm:pt>
    <dgm:pt modelId="{F21C34C6-EDA8-44C3-A6FC-EA94F9987D1C}">
      <dgm:prSet phldrT="[Text]"/>
      <dgm:spPr/>
      <dgm:t>
        <a:bodyPr/>
        <a:lstStyle/>
        <a:p>
          <a:r>
            <a:rPr lang="en-US"/>
            <a:t>June 2021</a:t>
          </a:r>
          <a:endParaRPr lang="en-US" dirty="0"/>
        </a:p>
      </dgm:t>
    </dgm:pt>
    <dgm:pt modelId="{18EA05FE-36B0-4795-A031-0A8B5A939437}" type="parTrans" cxnId="{26CB537D-6472-481E-BE41-DB499742F994}">
      <dgm:prSet/>
      <dgm:spPr/>
      <dgm:t>
        <a:bodyPr/>
        <a:lstStyle/>
        <a:p>
          <a:endParaRPr lang="en-US"/>
        </a:p>
      </dgm:t>
    </dgm:pt>
    <dgm:pt modelId="{D481C89F-733C-4FFD-8093-8F28A6F130C0}" type="sibTrans" cxnId="{26CB537D-6472-481E-BE41-DB499742F994}">
      <dgm:prSet/>
      <dgm:spPr/>
      <dgm:t>
        <a:bodyPr/>
        <a:lstStyle/>
        <a:p>
          <a:endParaRPr lang="en-US"/>
        </a:p>
      </dgm:t>
    </dgm:pt>
    <dgm:pt modelId="{38125050-CADA-4957-86B0-82FFDFF8744C}">
      <dgm:prSet phldrT="[Text]"/>
      <dgm:spPr/>
      <dgm:t>
        <a:bodyPr/>
        <a:lstStyle/>
        <a:p>
          <a:r>
            <a:rPr lang="en-US" dirty="0">
              <a:latin typeface="Times New Roman" panose="02020603050405020304" pitchFamily="18" charset="0"/>
              <a:cs typeface="Times New Roman" panose="02020603050405020304" pitchFamily="18" charset="0"/>
            </a:rPr>
            <a:t>The Council received a presentation on the discussion paper tasked in October 2019 and adopted a purpose and need statement and a set of alternatives.</a:t>
          </a:r>
        </a:p>
      </dgm:t>
    </dgm:pt>
    <dgm:pt modelId="{1E3CBEB4-958F-48DB-B8D7-C9B33862DE5C}" type="parTrans" cxnId="{D731B2DA-A635-49F6-A3D4-51C608ED75F4}">
      <dgm:prSet/>
      <dgm:spPr/>
      <dgm:t>
        <a:bodyPr/>
        <a:lstStyle/>
        <a:p>
          <a:endParaRPr lang="en-US"/>
        </a:p>
      </dgm:t>
    </dgm:pt>
    <dgm:pt modelId="{917A8738-72FC-45A4-8184-1B4F91CAF007}" type="sibTrans" cxnId="{D731B2DA-A635-49F6-A3D4-51C608ED75F4}">
      <dgm:prSet/>
      <dgm:spPr/>
      <dgm:t>
        <a:bodyPr/>
        <a:lstStyle/>
        <a:p>
          <a:endParaRPr lang="en-US"/>
        </a:p>
      </dgm:t>
    </dgm:pt>
    <dgm:pt modelId="{8342BE24-CD8D-4A00-8480-3E9288ADF9A7}">
      <dgm:prSet phldrT="[Text]"/>
      <dgm:spPr/>
      <dgm:t>
        <a:bodyPr/>
        <a:lstStyle/>
        <a:p>
          <a:r>
            <a:rPr lang="en-US" dirty="0">
              <a:latin typeface="Times New Roman" panose="02020603050405020304" pitchFamily="18" charset="0"/>
              <a:cs typeface="Times New Roman" panose="02020603050405020304" pitchFamily="18" charset="0"/>
            </a:rPr>
            <a:t>&lt;57’ LOA, trip limits up to 15,000 lbs., and pot limits less than 25 pots.    </a:t>
          </a:r>
        </a:p>
      </dgm:t>
    </dgm:pt>
    <dgm:pt modelId="{CB867ACD-DB17-434D-9F3B-B8685F318FA5}" type="parTrans" cxnId="{438505AB-DCC7-4F5A-A80A-DEDF92BAC341}">
      <dgm:prSet/>
      <dgm:spPr/>
      <dgm:t>
        <a:bodyPr/>
        <a:lstStyle/>
        <a:p>
          <a:endParaRPr lang="en-US"/>
        </a:p>
      </dgm:t>
    </dgm:pt>
    <dgm:pt modelId="{ED3ED201-50B6-48B5-85CD-7D5730F0F058}" type="sibTrans" cxnId="{438505AB-DCC7-4F5A-A80A-DEDF92BAC341}">
      <dgm:prSet/>
      <dgm:spPr/>
      <dgm:t>
        <a:bodyPr/>
        <a:lstStyle/>
        <a:p>
          <a:endParaRPr lang="en-US"/>
        </a:p>
      </dgm:t>
    </dgm:pt>
    <dgm:pt modelId="{F3E8A336-B48B-41E4-954E-184DD1E6679D}" type="pres">
      <dgm:prSet presAssocID="{BE6B1FDE-7C14-4BED-A9B1-F28779F8AB80}" presName="linear" presStyleCnt="0">
        <dgm:presLayoutVars>
          <dgm:animLvl val="lvl"/>
          <dgm:resizeHandles val="exact"/>
        </dgm:presLayoutVars>
      </dgm:prSet>
      <dgm:spPr/>
    </dgm:pt>
    <dgm:pt modelId="{BCB28775-9C4A-4631-9928-42DF50660A42}" type="pres">
      <dgm:prSet presAssocID="{1F82129B-1DC5-42DE-906E-B9CACEE3C21B}" presName="parentText" presStyleLbl="node1" presStyleIdx="0" presStyleCnt="2">
        <dgm:presLayoutVars>
          <dgm:chMax val="0"/>
          <dgm:bulletEnabled val="1"/>
        </dgm:presLayoutVars>
      </dgm:prSet>
      <dgm:spPr/>
    </dgm:pt>
    <dgm:pt modelId="{A927AD1E-5076-4089-ACEC-D64BA50E7C24}" type="pres">
      <dgm:prSet presAssocID="{1F82129B-1DC5-42DE-906E-B9CACEE3C21B}" presName="childText" presStyleLbl="revTx" presStyleIdx="0" presStyleCnt="2">
        <dgm:presLayoutVars>
          <dgm:bulletEnabled val="1"/>
        </dgm:presLayoutVars>
      </dgm:prSet>
      <dgm:spPr/>
    </dgm:pt>
    <dgm:pt modelId="{F7CAFDF1-464A-4806-8370-B9A5DD1CE808}" type="pres">
      <dgm:prSet presAssocID="{F21C34C6-EDA8-44C3-A6FC-EA94F9987D1C}" presName="parentText" presStyleLbl="node1" presStyleIdx="1" presStyleCnt="2">
        <dgm:presLayoutVars>
          <dgm:chMax val="0"/>
          <dgm:bulletEnabled val="1"/>
        </dgm:presLayoutVars>
      </dgm:prSet>
      <dgm:spPr/>
    </dgm:pt>
    <dgm:pt modelId="{2BC27D1B-060A-4E1D-925C-AFBF9638F964}" type="pres">
      <dgm:prSet presAssocID="{F21C34C6-EDA8-44C3-A6FC-EA94F9987D1C}" presName="childText" presStyleLbl="revTx" presStyleIdx="1" presStyleCnt="2">
        <dgm:presLayoutVars>
          <dgm:bulletEnabled val="1"/>
        </dgm:presLayoutVars>
      </dgm:prSet>
      <dgm:spPr/>
    </dgm:pt>
  </dgm:ptLst>
  <dgm:cxnLst>
    <dgm:cxn modelId="{FE8BEE23-5976-42EC-A98E-191CB314E262}" srcId="{BE6B1FDE-7C14-4BED-A9B1-F28779F8AB80}" destId="{1F82129B-1DC5-42DE-906E-B9CACEE3C21B}" srcOrd="0" destOrd="0" parTransId="{F9D0C288-47C6-4617-B3B4-DC7C47256575}" sibTransId="{F9433470-34D8-4252-B16A-201639ABAD4B}"/>
    <dgm:cxn modelId="{C2359427-895E-4AAD-AA2B-1EF76E7F53F4}" type="presOf" srcId="{F21C34C6-EDA8-44C3-A6FC-EA94F9987D1C}" destId="{F7CAFDF1-464A-4806-8370-B9A5DD1CE808}" srcOrd="0" destOrd="0" presId="urn:microsoft.com/office/officeart/2005/8/layout/vList2"/>
    <dgm:cxn modelId="{7C909C5F-17CC-4D9A-B0C7-30D23A5A48CA}" type="presOf" srcId="{1F82129B-1DC5-42DE-906E-B9CACEE3C21B}" destId="{BCB28775-9C4A-4631-9928-42DF50660A42}" srcOrd="0" destOrd="0" presId="urn:microsoft.com/office/officeart/2005/8/layout/vList2"/>
    <dgm:cxn modelId="{039AA261-9AED-40D6-AF84-2876D8C2183B}" srcId="{1F82129B-1DC5-42DE-906E-B9CACEE3C21B}" destId="{09B6005C-AC26-4007-80D1-3B7B76896581}" srcOrd="1" destOrd="0" parTransId="{01027E08-24D8-4725-88DE-2A13AAD16C0E}" sibTransId="{9FA03C2A-0001-45B3-97C1-C3E97D2F88DC}"/>
    <dgm:cxn modelId="{538AD161-B069-4CC2-8A66-8A0A54B86D1A}" type="presOf" srcId="{10B0493C-2114-4B17-824A-CF72A67BF090}" destId="{A927AD1E-5076-4089-ACEC-D64BA50E7C24}" srcOrd="0" destOrd="0" presId="urn:microsoft.com/office/officeart/2005/8/layout/vList2"/>
    <dgm:cxn modelId="{5AEF3C70-FB42-43C9-8E93-ED559B7FCE40}" type="presOf" srcId="{38125050-CADA-4957-86B0-82FFDFF8744C}" destId="{2BC27D1B-060A-4E1D-925C-AFBF9638F964}" srcOrd="0" destOrd="0" presId="urn:microsoft.com/office/officeart/2005/8/layout/vList2"/>
    <dgm:cxn modelId="{26CB537D-6472-481E-BE41-DB499742F994}" srcId="{BE6B1FDE-7C14-4BED-A9B1-F28779F8AB80}" destId="{F21C34C6-EDA8-44C3-A6FC-EA94F9987D1C}" srcOrd="1" destOrd="0" parTransId="{18EA05FE-36B0-4795-A031-0A8B5A939437}" sibTransId="{D481C89F-733C-4FFD-8093-8F28A6F130C0}"/>
    <dgm:cxn modelId="{438505AB-DCC7-4F5A-A80A-DEDF92BAC341}" srcId="{09B6005C-AC26-4007-80D1-3B7B76896581}" destId="{8342BE24-CD8D-4A00-8480-3E9288ADF9A7}" srcOrd="0" destOrd="0" parTransId="{CB867ACD-DB17-434D-9F3B-B8685F318FA5}" sibTransId="{ED3ED201-50B6-48B5-85CD-7D5730F0F058}"/>
    <dgm:cxn modelId="{07CE9CC0-440D-425E-96BF-4E7C7535C696}" srcId="{1F82129B-1DC5-42DE-906E-B9CACEE3C21B}" destId="{10B0493C-2114-4B17-824A-CF72A67BF090}" srcOrd="0" destOrd="0" parTransId="{E374C588-A7EF-441E-A148-24F7D3D86BBF}" sibTransId="{A927F924-4AE8-42FF-8FA5-63F73607045A}"/>
    <dgm:cxn modelId="{7D4524C8-F2A4-4937-BD96-F779C1954FA9}" type="presOf" srcId="{8342BE24-CD8D-4A00-8480-3E9288ADF9A7}" destId="{A927AD1E-5076-4089-ACEC-D64BA50E7C24}" srcOrd="0" destOrd="2" presId="urn:microsoft.com/office/officeart/2005/8/layout/vList2"/>
    <dgm:cxn modelId="{A14969D0-8319-413A-81C8-9A3F34506A5F}" type="presOf" srcId="{BE6B1FDE-7C14-4BED-A9B1-F28779F8AB80}" destId="{F3E8A336-B48B-41E4-954E-184DD1E6679D}" srcOrd="0" destOrd="0" presId="urn:microsoft.com/office/officeart/2005/8/layout/vList2"/>
    <dgm:cxn modelId="{D731B2DA-A635-49F6-A3D4-51C608ED75F4}" srcId="{F21C34C6-EDA8-44C3-A6FC-EA94F9987D1C}" destId="{38125050-CADA-4957-86B0-82FFDFF8744C}" srcOrd="0" destOrd="0" parTransId="{1E3CBEB4-958F-48DB-B8D7-C9B33862DE5C}" sibTransId="{917A8738-72FC-45A4-8184-1B4F91CAF007}"/>
    <dgm:cxn modelId="{E8D899ED-E9D3-4B58-AF78-5654D0492F91}" type="presOf" srcId="{09B6005C-AC26-4007-80D1-3B7B76896581}" destId="{A927AD1E-5076-4089-ACEC-D64BA50E7C24}" srcOrd="0" destOrd="1" presId="urn:microsoft.com/office/officeart/2005/8/layout/vList2"/>
    <dgm:cxn modelId="{1A0396E4-DBCD-4428-85B3-280293F151AF}" type="presParOf" srcId="{F3E8A336-B48B-41E4-954E-184DD1E6679D}" destId="{BCB28775-9C4A-4631-9928-42DF50660A42}" srcOrd="0" destOrd="0" presId="urn:microsoft.com/office/officeart/2005/8/layout/vList2"/>
    <dgm:cxn modelId="{F9571D1D-5005-4D15-B545-B932A7795EE9}" type="presParOf" srcId="{F3E8A336-B48B-41E4-954E-184DD1E6679D}" destId="{A927AD1E-5076-4089-ACEC-D64BA50E7C24}" srcOrd="1" destOrd="0" presId="urn:microsoft.com/office/officeart/2005/8/layout/vList2"/>
    <dgm:cxn modelId="{4A97110D-A8A2-44C7-9228-3FE415E17EAE}" type="presParOf" srcId="{F3E8A336-B48B-41E4-954E-184DD1E6679D}" destId="{F7CAFDF1-464A-4806-8370-B9A5DD1CE808}" srcOrd="2" destOrd="0" presId="urn:microsoft.com/office/officeart/2005/8/layout/vList2"/>
    <dgm:cxn modelId="{BCB35F01-CE38-42A3-B812-FC8E876917FB}" type="presParOf" srcId="{F3E8A336-B48B-41E4-954E-184DD1E6679D}" destId="{2BC27D1B-060A-4E1D-925C-AFBF9638F96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8775-9C4A-4631-9928-42DF50660A42}">
      <dsp:nvSpPr>
        <dsp:cNvPr id="0" name=""/>
        <dsp:cNvSpPr/>
      </dsp:nvSpPr>
      <dsp:spPr>
        <a:xfrm>
          <a:off x="0" y="15798"/>
          <a:ext cx="7734864" cy="647595"/>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October 2019</a:t>
          </a:r>
        </a:p>
      </dsp:txBody>
      <dsp:txXfrm>
        <a:off x="31613" y="47411"/>
        <a:ext cx="7671638" cy="584369"/>
      </dsp:txXfrm>
    </dsp:sp>
    <dsp:sp modelId="{A927AD1E-5076-4089-ACEC-D64BA50E7C24}">
      <dsp:nvSpPr>
        <dsp:cNvPr id="0" name=""/>
        <dsp:cNvSpPr/>
      </dsp:nvSpPr>
      <dsp:spPr>
        <a:xfrm>
          <a:off x="0" y="663393"/>
          <a:ext cx="7734864" cy="240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8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Times New Roman" panose="02020603050405020304" pitchFamily="18" charset="0"/>
              <a:cs typeface="Times New Roman" panose="02020603050405020304" pitchFamily="18" charset="0"/>
            </a:rPr>
            <a:t>Public comment describing increased participation and inter-sector competition in the less than 60’ H&amp;L/pot CV sector was resulting in access challenges for smaller vessels.</a:t>
          </a:r>
        </a:p>
        <a:p>
          <a:pPr marL="228600" lvl="1" indent="-228600" algn="l" defTabSz="933450">
            <a:lnSpc>
              <a:spcPct val="90000"/>
            </a:lnSpc>
            <a:spcBef>
              <a:spcPct val="0"/>
            </a:spcBef>
            <a:spcAft>
              <a:spcPct val="20000"/>
            </a:spcAft>
            <a:buChar char="•"/>
          </a:pPr>
          <a:r>
            <a:rPr lang="en-US" sz="2100" kern="1200" dirty="0">
              <a:latin typeface="Times New Roman" panose="02020603050405020304" pitchFamily="18" charset="0"/>
              <a:cs typeface="Times New Roman" panose="02020603050405020304" pitchFamily="18" charset="0"/>
            </a:rPr>
            <a:t>Council tasked a discussion paper evaluating </a:t>
          </a:r>
          <a:r>
            <a:rPr lang="en-US" sz="2100" i="1" kern="1200" dirty="0">
              <a:latin typeface="Times New Roman" panose="02020603050405020304" pitchFamily="18" charset="0"/>
              <a:cs typeface="Times New Roman" panose="02020603050405020304" pitchFamily="18" charset="0"/>
            </a:rPr>
            <a:t>“</a:t>
          </a:r>
          <a:r>
            <a:rPr lang="en-US" sz="2100" kern="1200" dirty="0">
              <a:latin typeface="Times New Roman" panose="02020603050405020304" pitchFamily="18" charset="0"/>
              <a:cs typeface="Times New Roman" panose="02020603050405020304" pitchFamily="18" charset="0"/>
            </a:rPr>
            <a:t>the potential impact of expanding the allowable participants to fish off the jig sector allocation to small fixed gear catcher vessels.”</a:t>
          </a:r>
        </a:p>
        <a:p>
          <a:pPr marL="457200" lvl="2" indent="-228600" algn="l" defTabSz="933450">
            <a:lnSpc>
              <a:spcPct val="90000"/>
            </a:lnSpc>
            <a:spcBef>
              <a:spcPct val="0"/>
            </a:spcBef>
            <a:spcAft>
              <a:spcPct val="20000"/>
            </a:spcAft>
            <a:buChar char="•"/>
          </a:pPr>
          <a:r>
            <a:rPr lang="en-US" sz="2100" kern="1200" dirty="0">
              <a:latin typeface="Times New Roman" panose="02020603050405020304" pitchFamily="18" charset="0"/>
              <a:cs typeface="Times New Roman" panose="02020603050405020304" pitchFamily="18" charset="0"/>
            </a:rPr>
            <a:t>&lt;57’ LOA, trip limits up to 15,000 lbs., and pot limits less than 25 pots.    </a:t>
          </a:r>
        </a:p>
      </dsp:txBody>
      <dsp:txXfrm>
        <a:off x="0" y="663393"/>
        <a:ext cx="7734864" cy="2403269"/>
      </dsp:txXfrm>
    </dsp:sp>
    <dsp:sp modelId="{F7CAFDF1-464A-4806-8370-B9A5DD1CE808}">
      <dsp:nvSpPr>
        <dsp:cNvPr id="0" name=""/>
        <dsp:cNvSpPr/>
      </dsp:nvSpPr>
      <dsp:spPr>
        <a:xfrm>
          <a:off x="0" y="3066663"/>
          <a:ext cx="7734864" cy="647595"/>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June 2021</a:t>
          </a:r>
          <a:endParaRPr lang="en-US" sz="2700" kern="1200" dirty="0"/>
        </a:p>
      </dsp:txBody>
      <dsp:txXfrm>
        <a:off x="31613" y="3098276"/>
        <a:ext cx="7671638" cy="584369"/>
      </dsp:txXfrm>
    </dsp:sp>
    <dsp:sp modelId="{2BC27D1B-060A-4E1D-925C-AFBF9638F964}">
      <dsp:nvSpPr>
        <dsp:cNvPr id="0" name=""/>
        <dsp:cNvSpPr/>
      </dsp:nvSpPr>
      <dsp:spPr>
        <a:xfrm>
          <a:off x="0" y="3714258"/>
          <a:ext cx="7734864" cy="92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8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Times New Roman" panose="02020603050405020304" pitchFamily="18" charset="0"/>
              <a:cs typeface="Times New Roman" panose="02020603050405020304" pitchFamily="18" charset="0"/>
            </a:rPr>
            <a:t>The Council received a presentation on the discussion paper tasked in October 2019 and adopted a purpose and need statement and a set of alternatives.</a:t>
          </a:r>
        </a:p>
      </dsp:txBody>
      <dsp:txXfrm>
        <a:off x="0" y="3714258"/>
        <a:ext cx="7734864" cy="9221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1440" tIns="45720" rIns="91440" bIns="45720" rtlCol="0"/>
          <a:lstStyle>
            <a:lvl1pPr algn="r">
              <a:defRPr sz="1200"/>
            </a:lvl1pPr>
          </a:lstStyle>
          <a:p>
            <a:fld id="{4DA22FD1-9E74-41C8-9E0A-D3E5EAA0B623}" type="datetimeFigureOut">
              <a:rPr lang="en-US" smtClean="0"/>
              <a:t>6/6/2022</a:t>
            </a:fld>
            <a:endParaRPr lang="en-US"/>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1440" tIns="45720" rIns="91440" bIns="45720" rtlCol="0" anchor="b"/>
          <a:lstStyle>
            <a:lvl1pPr algn="r">
              <a:defRPr sz="1200"/>
            </a:lvl1pPr>
          </a:lstStyle>
          <a:p>
            <a:fld id="{5FEF55CA-4078-4AD8-9448-9D57C3B53FC7}" type="slidenum">
              <a:rPr lang="en-US" smtClean="0"/>
              <a:t>‹#›</a:t>
            </a:fld>
            <a:endParaRPr lang="en-US"/>
          </a:p>
        </p:txBody>
      </p:sp>
    </p:spTree>
    <p:extLst>
      <p:ext uri="{BB962C8B-B14F-4D97-AF65-F5344CB8AC3E}">
        <p14:creationId xmlns:p14="http://schemas.microsoft.com/office/powerpoint/2010/main" val="30320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a:t>
            </a:fld>
            <a:endParaRPr lang="en-US"/>
          </a:p>
        </p:txBody>
      </p:sp>
    </p:spTree>
    <p:extLst>
      <p:ext uri="{BB962C8B-B14F-4D97-AF65-F5344CB8AC3E}">
        <p14:creationId xmlns:p14="http://schemas.microsoft.com/office/powerpoint/2010/main" val="283897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10</a:t>
            </a:fld>
            <a:endParaRPr lang="en-US"/>
          </a:p>
        </p:txBody>
      </p:sp>
    </p:spTree>
    <p:extLst>
      <p:ext uri="{BB962C8B-B14F-4D97-AF65-F5344CB8AC3E}">
        <p14:creationId xmlns:p14="http://schemas.microsoft.com/office/powerpoint/2010/main" val="13049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11</a:t>
            </a:fld>
            <a:endParaRPr lang="en-US"/>
          </a:p>
        </p:txBody>
      </p:sp>
    </p:spTree>
    <p:extLst>
      <p:ext uri="{BB962C8B-B14F-4D97-AF65-F5344CB8AC3E}">
        <p14:creationId xmlns:p14="http://schemas.microsoft.com/office/powerpoint/2010/main" val="60885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12</a:t>
            </a:fld>
            <a:endParaRPr lang="en-US"/>
          </a:p>
        </p:txBody>
      </p:sp>
    </p:spTree>
    <p:extLst>
      <p:ext uri="{BB962C8B-B14F-4D97-AF65-F5344CB8AC3E}">
        <p14:creationId xmlns:p14="http://schemas.microsoft.com/office/powerpoint/2010/main" val="28243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13</a:t>
            </a:fld>
            <a:endParaRPr lang="en-US"/>
          </a:p>
        </p:txBody>
      </p:sp>
    </p:spTree>
    <p:extLst>
      <p:ext uri="{BB962C8B-B14F-4D97-AF65-F5344CB8AC3E}">
        <p14:creationId xmlns:p14="http://schemas.microsoft.com/office/powerpoint/2010/main" val="149386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14</a:t>
            </a:fld>
            <a:endParaRPr lang="en-US"/>
          </a:p>
        </p:txBody>
      </p:sp>
    </p:spTree>
    <p:extLst>
      <p:ext uri="{BB962C8B-B14F-4D97-AF65-F5344CB8AC3E}">
        <p14:creationId xmlns:p14="http://schemas.microsoft.com/office/powerpoint/2010/main" val="286455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15</a:t>
            </a:fld>
            <a:endParaRPr lang="en-US"/>
          </a:p>
        </p:txBody>
      </p:sp>
    </p:spTree>
    <p:extLst>
      <p:ext uri="{BB962C8B-B14F-4D97-AF65-F5344CB8AC3E}">
        <p14:creationId xmlns:p14="http://schemas.microsoft.com/office/powerpoint/2010/main" val="211797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16</a:t>
            </a:fld>
            <a:endParaRPr lang="en-US"/>
          </a:p>
        </p:txBody>
      </p:sp>
    </p:spTree>
    <p:extLst>
      <p:ext uri="{BB962C8B-B14F-4D97-AF65-F5344CB8AC3E}">
        <p14:creationId xmlns:p14="http://schemas.microsoft.com/office/powerpoint/2010/main" val="314997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17</a:t>
            </a:fld>
            <a:endParaRPr lang="en-US"/>
          </a:p>
        </p:txBody>
      </p:sp>
    </p:spTree>
    <p:extLst>
      <p:ext uri="{BB962C8B-B14F-4D97-AF65-F5344CB8AC3E}">
        <p14:creationId xmlns:p14="http://schemas.microsoft.com/office/powerpoint/2010/main" val="736597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18</a:t>
            </a:fld>
            <a:endParaRPr lang="en-US"/>
          </a:p>
        </p:txBody>
      </p:sp>
    </p:spTree>
    <p:extLst>
      <p:ext uri="{BB962C8B-B14F-4D97-AF65-F5344CB8AC3E}">
        <p14:creationId xmlns:p14="http://schemas.microsoft.com/office/powerpoint/2010/main" val="29860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19</a:t>
            </a:fld>
            <a:endParaRPr lang="en-US"/>
          </a:p>
        </p:txBody>
      </p:sp>
    </p:spTree>
    <p:extLst>
      <p:ext uri="{BB962C8B-B14F-4D97-AF65-F5344CB8AC3E}">
        <p14:creationId xmlns:p14="http://schemas.microsoft.com/office/powerpoint/2010/main" val="369461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a:t>
            </a:fld>
            <a:endParaRPr lang="en-US"/>
          </a:p>
        </p:txBody>
      </p:sp>
    </p:spTree>
    <p:extLst>
      <p:ext uri="{BB962C8B-B14F-4D97-AF65-F5344CB8AC3E}">
        <p14:creationId xmlns:p14="http://schemas.microsoft.com/office/powerpoint/2010/main" val="3643084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20</a:t>
            </a:fld>
            <a:endParaRPr lang="en-US"/>
          </a:p>
        </p:txBody>
      </p:sp>
    </p:spTree>
    <p:extLst>
      <p:ext uri="{BB962C8B-B14F-4D97-AF65-F5344CB8AC3E}">
        <p14:creationId xmlns:p14="http://schemas.microsoft.com/office/powerpoint/2010/main" val="3135949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i="0" baseline="0" dirty="0"/>
          </a:p>
          <a:p>
            <a:pPr marL="171450" indent="-171450">
              <a:buFontTx/>
              <a:buChar char="-"/>
            </a:pPr>
            <a:endParaRPr lang="en-US" sz="800" i="0" dirty="0"/>
          </a:p>
        </p:txBody>
      </p:sp>
      <p:sp>
        <p:nvSpPr>
          <p:cNvPr id="4" name="Slide Number Placeholder 3"/>
          <p:cNvSpPr>
            <a:spLocks noGrp="1"/>
          </p:cNvSpPr>
          <p:nvPr>
            <p:ph type="sldNum" sz="quarter" idx="10"/>
          </p:nvPr>
        </p:nvSpPr>
        <p:spPr/>
        <p:txBody>
          <a:bodyPr/>
          <a:lstStyle/>
          <a:p>
            <a:fld id="{5FEF55CA-4078-4AD8-9448-9D57C3B53FC7}" type="slidenum">
              <a:rPr lang="en-US" smtClean="0"/>
              <a:t>21</a:t>
            </a:fld>
            <a:endParaRPr lang="en-US"/>
          </a:p>
        </p:txBody>
      </p:sp>
    </p:spTree>
    <p:extLst>
      <p:ext uri="{BB962C8B-B14F-4D97-AF65-F5344CB8AC3E}">
        <p14:creationId xmlns:p14="http://schemas.microsoft.com/office/powerpoint/2010/main" val="276349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F55CA-4078-4AD8-9448-9D57C3B53FC7}" type="slidenum">
              <a:rPr lang="en-US" smtClean="0"/>
              <a:t>22</a:t>
            </a:fld>
            <a:endParaRPr lang="en-US"/>
          </a:p>
        </p:txBody>
      </p:sp>
    </p:spTree>
    <p:extLst>
      <p:ext uri="{BB962C8B-B14F-4D97-AF65-F5344CB8AC3E}">
        <p14:creationId xmlns:p14="http://schemas.microsoft.com/office/powerpoint/2010/main" val="2289659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F55CA-4078-4AD8-9448-9D57C3B53FC7}" type="slidenum">
              <a:rPr lang="en-US" smtClean="0"/>
              <a:t>23</a:t>
            </a:fld>
            <a:endParaRPr lang="en-US"/>
          </a:p>
        </p:txBody>
      </p:sp>
    </p:spTree>
    <p:extLst>
      <p:ext uri="{BB962C8B-B14F-4D97-AF65-F5344CB8AC3E}">
        <p14:creationId xmlns:p14="http://schemas.microsoft.com/office/powerpoint/2010/main" val="3411795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24</a:t>
            </a:fld>
            <a:endParaRPr lang="en-US"/>
          </a:p>
        </p:txBody>
      </p:sp>
    </p:spTree>
    <p:extLst>
      <p:ext uri="{BB962C8B-B14F-4D97-AF65-F5344CB8AC3E}">
        <p14:creationId xmlns:p14="http://schemas.microsoft.com/office/powerpoint/2010/main" val="272469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3</a:t>
            </a:fld>
            <a:endParaRPr lang="en-US"/>
          </a:p>
        </p:txBody>
      </p:sp>
    </p:spTree>
    <p:extLst>
      <p:ext uri="{BB962C8B-B14F-4D97-AF65-F5344CB8AC3E}">
        <p14:creationId xmlns:p14="http://schemas.microsoft.com/office/powerpoint/2010/main" val="219307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4</a:t>
            </a:fld>
            <a:endParaRPr lang="en-US"/>
          </a:p>
        </p:txBody>
      </p:sp>
    </p:spTree>
    <p:extLst>
      <p:ext uri="{BB962C8B-B14F-4D97-AF65-F5344CB8AC3E}">
        <p14:creationId xmlns:p14="http://schemas.microsoft.com/office/powerpoint/2010/main" val="396218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5</a:t>
            </a:fld>
            <a:endParaRPr lang="en-US"/>
          </a:p>
        </p:txBody>
      </p:sp>
    </p:spTree>
    <p:extLst>
      <p:ext uri="{BB962C8B-B14F-4D97-AF65-F5344CB8AC3E}">
        <p14:creationId xmlns:p14="http://schemas.microsoft.com/office/powerpoint/2010/main" val="195978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6</a:t>
            </a:fld>
            <a:endParaRPr lang="en-US"/>
          </a:p>
        </p:txBody>
      </p:sp>
    </p:spTree>
    <p:extLst>
      <p:ext uri="{BB962C8B-B14F-4D97-AF65-F5344CB8AC3E}">
        <p14:creationId xmlns:p14="http://schemas.microsoft.com/office/powerpoint/2010/main" val="250535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7</a:t>
            </a:fld>
            <a:endParaRPr lang="en-US"/>
          </a:p>
        </p:txBody>
      </p:sp>
    </p:spTree>
    <p:extLst>
      <p:ext uri="{BB962C8B-B14F-4D97-AF65-F5344CB8AC3E}">
        <p14:creationId xmlns:p14="http://schemas.microsoft.com/office/powerpoint/2010/main" val="289539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8</a:t>
            </a:fld>
            <a:endParaRPr lang="en-US"/>
          </a:p>
        </p:txBody>
      </p:sp>
    </p:spTree>
    <p:extLst>
      <p:ext uri="{BB962C8B-B14F-4D97-AF65-F5344CB8AC3E}">
        <p14:creationId xmlns:p14="http://schemas.microsoft.com/office/powerpoint/2010/main" val="79577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9</a:t>
            </a:fld>
            <a:endParaRPr lang="en-US"/>
          </a:p>
        </p:txBody>
      </p:sp>
    </p:spTree>
    <p:extLst>
      <p:ext uri="{BB962C8B-B14F-4D97-AF65-F5344CB8AC3E}">
        <p14:creationId xmlns:p14="http://schemas.microsoft.com/office/powerpoint/2010/main" val="351828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7A37E8D9-4699-45B5-A7DC-0E588B2CD919}" type="datetime9">
              <a:rPr lang="en-US" smtClean="0"/>
              <a:t>6/6/2022 6:58:46 PM</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577143"/>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311DF-B9A0-43B5-BD49-2DC630244741}" type="datetime9">
              <a:rPr lang="en-US" smtClean="0"/>
              <a:t>6/6/2022 6:58:46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24279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08E02-8DCF-4726-9FAC-65E200C923F0}" type="datetime9">
              <a:rPr lang="en-US" smtClean="0"/>
              <a:t>6/6/2022 6:58:46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81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baseline="0">
                <a:solidFill>
                  <a:schemeClr val="tx1">
                    <a:lumMod val="75000"/>
                  </a:schemeClr>
                </a:solidFill>
                <a:latin typeface="Times New Roman" panose="02020603050405020304" pitchFamily="18" charset="0"/>
                <a:cs typeface="Times New Roman" panose="02020603050405020304" pitchFamily="18" charset="0"/>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E67A486-1D7E-48E2-A4D7-B38501E9D308}" type="datetime9">
              <a:rPr lang="en-US" smtClean="0"/>
              <a:t>6/6/2022 6:58:45 PM</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icture Placeholder 8">
            <a:extLst>
              <a:ext uri="{FF2B5EF4-FFF2-40B4-BE49-F238E27FC236}">
                <a16:creationId xmlns:a16="http://schemas.microsoft.com/office/drawing/2014/main" id="{2F5BB526-944B-4D0F-B7FD-066C24074529}"/>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24310810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316053"/>
            <a:ext cx="3360420" cy="486408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316053"/>
            <a:ext cx="3360420" cy="486408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470D1-3FF6-48F7-ADAF-DEB69251D276}" type="datetime9">
              <a:rPr lang="en-US" smtClean="0"/>
              <a:t>6/6/2022 6:58:46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
        <p:nvSpPr>
          <p:cNvPr id="8" name="Picture Placeholder 8">
            <a:extLst>
              <a:ext uri="{FF2B5EF4-FFF2-40B4-BE49-F238E27FC236}">
                <a16:creationId xmlns:a16="http://schemas.microsoft.com/office/drawing/2014/main" id="{88203F02-EB30-4472-BCB7-9676A8486435}"/>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424038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279636"/>
            <a:ext cx="3360420" cy="542435"/>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6404" y="1965114"/>
            <a:ext cx="3360420" cy="4207086"/>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279636"/>
            <a:ext cx="3360420" cy="542435"/>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dirty="0"/>
              <a:t>Click to edit Master text styles</a:t>
            </a:r>
          </a:p>
        </p:txBody>
      </p:sp>
      <p:sp>
        <p:nvSpPr>
          <p:cNvPr id="6" name="Content Placeholder 5"/>
          <p:cNvSpPr>
            <a:spLocks noGrp="1"/>
          </p:cNvSpPr>
          <p:nvPr>
            <p:ph sz="quarter" idx="4"/>
          </p:nvPr>
        </p:nvSpPr>
        <p:spPr>
          <a:xfrm>
            <a:off x="4594860" y="1965114"/>
            <a:ext cx="3360420" cy="4207086"/>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Picture Placeholder 8">
            <a:extLst>
              <a:ext uri="{FF2B5EF4-FFF2-40B4-BE49-F238E27FC236}">
                <a16:creationId xmlns:a16="http://schemas.microsoft.com/office/drawing/2014/main" id="{A86C7938-8635-4217-AAA4-4CBB667F3338}"/>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508619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E8238A7-28F1-4073-A62B-6322917A4BE0}" type="datetime9">
              <a:rPr lang="en-US" smtClean="0"/>
              <a:t>6/6/2022 6:58:46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
        <p:nvSpPr>
          <p:cNvPr id="8" name="Picture Placeholder 8">
            <a:extLst>
              <a:ext uri="{FF2B5EF4-FFF2-40B4-BE49-F238E27FC236}">
                <a16:creationId xmlns:a16="http://schemas.microsoft.com/office/drawing/2014/main" id="{04E160A6-495B-43EF-AA82-2DB4B8FFE365}"/>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3813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7">
            <a:extLst>
              <a:ext uri="{FF2B5EF4-FFF2-40B4-BE49-F238E27FC236}">
                <a16:creationId xmlns:a16="http://schemas.microsoft.com/office/drawing/2014/main" id="{F763098A-72C9-4446-919B-52AC4655529E}"/>
              </a:ext>
            </a:extLst>
          </p:cNvPr>
          <p:cNvSpPr>
            <a:spLocks noGrp="1"/>
          </p:cNvSpPr>
          <p:nvPr>
            <p:ph type="dt" sz="half" idx="10"/>
          </p:nvPr>
        </p:nvSpPr>
        <p:spPr/>
        <p:txBody>
          <a:bodyPr/>
          <a:lstStyle/>
          <a:p>
            <a:fld id="{99A13741-8383-4C38-BF56-8D50FDD2BA59}" type="datetime9">
              <a:rPr lang="en-US" smtClean="0"/>
              <a:t>6/6/2022 6:58:46 PM</a:t>
            </a:fld>
            <a:endParaRPr lang="en-US" dirty="0"/>
          </a:p>
        </p:txBody>
      </p:sp>
      <p:sp>
        <p:nvSpPr>
          <p:cNvPr id="9" name="Footer Placeholder 8">
            <a:extLst>
              <a:ext uri="{FF2B5EF4-FFF2-40B4-BE49-F238E27FC236}">
                <a16:creationId xmlns:a16="http://schemas.microsoft.com/office/drawing/2014/main" id="{77283D81-C81B-4BF2-BEE8-451C5692314A}"/>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130306F5-47F0-4112-822E-F91EB68AE39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634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BEE10-DEC6-44BF-9A7D-74E4C419642F}" type="datetime9">
              <a:rPr lang="en-US" smtClean="0"/>
              <a:t>6/6/2022 6:58:46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icture Placeholder 8">
            <a:extLst>
              <a:ext uri="{FF2B5EF4-FFF2-40B4-BE49-F238E27FC236}">
                <a16:creationId xmlns:a16="http://schemas.microsoft.com/office/drawing/2014/main" id="{BB167866-22AF-41DD-99A6-C94B1C470EEE}"/>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1339188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632090-701C-45E7-ABCF-2A58C6AF5486}" type="datetime9">
              <a:rPr lang="en-US" smtClean="0"/>
              <a:t>6/6/2022 6:58:46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Picture Placeholder 8">
            <a:extLst>
              <a:ext uri="{FF2B5EF4-FFF2-40B4-BE49-F238E27FC236}">
                <a16:creationId xmlns:a16="http://schemas.microsoft.com/office/drawing/2014/main" id="{93F6A0FF-EDD2-4AA1-A7CB-43A7B311333C}"/>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259626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EAB09-4CC5-4215-BB0E-A71CC9A81480}" type="datetime9">
              <a:rPr lang="en-US" smtClean="0"/>
              <a:t>6/6/2022 6:58:46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Picture Placeholder 8">
            <a:extLst>
              <a:ext uri="{FF2B5EF4-FFF2-40B4-BE49-F238E27FC236}">
                <a16:creationId xmlns:a16="http://schemas.microsoft.com/office/drawing/2014/main" id="{F1050C47-8863-44FE-BBE5-E9A79D650427}"/>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93846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4778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78187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9271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4434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59989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8694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7E8D9-4699-45B5-A7DC-0E588B2CD919}" type="datetime9">
              <a:rPr lang="en-US" smtClean="0"/>
              <a:t>6/6/2022 6:58:46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1531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135CBB-E6DA-4ACB-9EE4-67676687533F}" type="datetime9">
              <a:rPr lang="en-US" smtClean="0"/>
              <a:t>6/6/2022 6:58:46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200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A37E8D9-4699-45B5-A7DC-0E588B2CD919}" type="datetime9">
              <a:rPr lang="en-US" smtClean="0"/>
              <a:t>6/6/2022 6:58:45 PM</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E659F893-D5A1-454B-8F88-4367AE7867B1}"/>
              </a:ext>
            </a:extLst>
          </p:cNvPr>
          <p:cNvPicPr>
            <a:picLocks noChangeAspect="1"/>
          </p:cNvPicPr>
          <p:nvPr userDrawn="1"/>
        </p:nvPicPr>
        <p:blipFill>
          <a:blip r:embed="rId21">
            <a:duotone>
              <a:schemeClr val="accent2">
                <a:shade val="45000"/>
                <a:satMod val="135000"/>
              </a:schemeClr>
              <a:prstClr val="white"/>
            </a:duotone>
          </a:blip>
          <a:stretch>
            <a:fillRect/>
          </a:stretch>
        </p:blipFill>
        <p:spPr>
          <a:xfrm>
            <a:off x="8570183" y="5551708"/>
            <a:ext cx="484694" cy="544293"/>
          </a:xfrm>
          <a:prstGeom prst="rect">
            <a:avLst/>
          </a:prstGeom>
        </p:spPr>
      </p:pic>
    </p:spTree>
    <p:extLst>
      <p:ext uri="{BB962C8B-B14F-4D97-AF65-F5344CB8AC3E}">
        <p14:creationId xmlns:p14="http://schemas.microsoft.com/office/powerpoint/2010/main" val="37728224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7" r:id="rId13"/>
    <p:sldLayoutId id="2147483748" r:id="rId14"/>
    <p:sldLayoutId id="2147483749" r:id="rId15"/>
    <p:sldLayoutId id="2147483750" r:id="rId16"/>
    <p:sldLayoutId id="2147483723" r:id="rId17"/>
    <p:sldLayoutId id="2147483726" r:id="rId18"/>
    <p:sldLayoutId id="2147483727" r:id="rId19"/>
  </p:sldLayoutIdLst>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mail@noaa.gov"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24EB80-FC8F-48B9-97D4-D850F74DCC98}"/>
              </a:ext>
            </a:extLst>
          </p:cNvPr>
          <p:cNvPicPr>
            <a:picLocks noChangeAspect="1"/>
          </p:cNvPicPr>
          <p:nvPr/>
        </p:nvPicPr>
        <p:blipFill>
          <a:blip r:embed="rId3">
            <a:duotone>
              <a:schemeClr val="accent1">
                <a:shade val="45000"/>
                <a:satMod val="135000"/>
              </a:schemeClr>
              <a:prstClr val="white"/>
            </a:duotone>
          </a:blip>
          <a:stretch>
            <a:fillRect/>
          </a:stretch>
        </p:blipFill>
        <p:spPr>
          <a:xfrm>
            <a:off x="5842938" y="905554"/>
            <a:ext cx="3214688" cy="2707481"/>
          </a:xfrm>
          <a:prstGeom prst="rect">
            <a:avLst/>
          </a:prstGeom>
        </p:spPr>
      </p:pic>
      <p:sp>
        <p:nvSpPr>
          <p:cNvPr id="2" name="Title 1">
            <a:extLst>
              <a:ext uri="{FF2B5EF4-FFF2-40B4-BE49-F238E27FC236}">
                <a16:creationId xmlns:a16="http://schemas.microsoft.com/office/drawing/2014/main" id="{01F5F0F9-B08B-45BB-A2AC-E5AF85EAFECF}"/>
              </a:ext>
            </a:extLst>
          </p:cNvPr>
          <p:cNvSpPr>
            <a:spLocks noGrp="1"/>
          </p:cNvSpPr>
          <p:nvPr>
            <p:ph type="ctrTitle"/>
          </p:nvPr>
        </p:nvSpPr>
        <p:spPr>
          <a:xfrm>
            <a:off x="946404" y="1617202"/>
            <a:ext cx="7633392" cy="3183397"/>
          </a:xfrm>
          <a:ln w="6350">
            <a:noFill/>
          </a:ln>
        </p:spPr>
        <p:txBody>
          <a:bodyPr>
            <a:normAutofit/>
          </a:bodyPr>
          <a:lstStyle/>
          <a:p>
            <a:r>
              <a:rPr lang="en-US" sz="4400" dirty="0">
                <a:ln w="3175">
                  <a:noFill/>
                </a:ln>
              </a:rPr>
              <a:t>C2 Draft for Initial Review:</a:t>
            </a:r>
            <a:br>
              <a:rPr lang="en-US" dirty="0">
                <a:ln w="3175">
                  <a:noFill/>
                </a:ln>
              </a:rPr>
            </a:br>
            <a:r>
              <a:rPr lang="en-US" sz="2400" dirty="0">
                <a:ln w="3175">
                  <a:noFill/>
                </a:ln>
              </a:rPr>
              <a:t>BERING SEA  ALEUTIAN ISLAND PACIFIC COD SMALL VESSEL ACCESS</a:t>
            </a:r>
            <a:endParaRPr lang="en-US" dirty="0">
              <a:ln w="3175">
                <a:noFill/>
              </a:ln>
            </a:endParaRPr>
          </a:p>
        </p:txBody>
      </p:sp>
      <p:sp>
        <p:nvSpPr>
          <p:cNvPr id="3" name="Subtitle 2">
            <a:extLst>
              <a:ext uri="{FF2B5EF4-FFF2-40B4-BE49-F238E27FC236}">
                <a16:creationId xmlns:a16="http://schemas.microsoft.com/office/drawing/2014/main" id="{E714AD7F-3F72-4408-805B-876787BB0BDD}"/>
              </a:ext>
            </a:extLst>
          </p:cNvPr>
          <p:cNvSpPr>
            <a:spLocks noGrp="1"/>
          </p:cNvSpPr>
          <p:nvPr>
            <p:ph type="subTitle" idx="1"/>
          </p:nvPr>
        </p:nvSpPr>
        <p:spPr/>
        <p:txBody>
          <a:bodyPr/>
          <a:lstStyle/>
          <a:p>
            <a:r>
              <a:rPr lang="en-US" dirty="0"/>
              <a:t>June 2022</a:t>
            </a:r>
          </a:p>
          <a:p>
            <a:r>
              <a:rPr lang="en-US" dirty="0"/>
              <a:t>Presenters: Kate Haapala (NPFMC) and Abby Jahn (NMFS)</a:t>
            </a:r>
          </a:p>
        </p:txBody>
      </p:sp>
      <p:pic>
        <p:nvPicPr>
          <p:cNvPr id="6" name="Picture 5" descr="A picture containing indoor, sitting, black&#10;&#10;Description automatically generated">
            <a:extLst>
              <a:ext uri="{FF2B5EF4-FFF2-40B4-BE49-F238E27FC236}">
                <a16:creationId xmlns:a16="http://schemas.microsoft.com/office/drawing/2014/main" id="{0161AE53-CDDF-4BE7-A268-5277EE83A440}"/>
              </a:ext>
            </a:extLst>
          </p:cNvPr>
          <p:cNvPicPr>
            <a:picLocks noChangeAspect="1"/>
          </p:cNvPicPr>
          <p:nvPr/>
        </p:nvPicPr>
        <p:blipFill rotWithShape="1">
          <a:blip r:embed="rId4">
            <a:duotone>
              <a:schemeClr val="bg2">
                <a:shade val="45000"/>
                <a:satMod val="135000"/>
              </a:schemeClr>
              <a:prstClr val="white"/>
            </a:duotone>
          </a:blip>
          <a:srcRect l="10444" t="33710" r="23818" b="36153"/>
          <a:stretch/>
        </p:blipFill>
        <p:spPr>
          <a:xfrm>
            <a:off x="865572" y="1046560"/>
            <a:ext cx="4977367" cy="1435034"/>
          </a:xfrm>
          <a:prstGeom prst="rect">
            <a:avLst/>
          </a:prstGeom>
        </p:spPr>
      </p:pic>
    </p:spTree>
    <p:extLst>
      <p:ext uri="{BB962C8B-B14F-4D97-AF65-F5344CB8AC3E}">
        <p14:creationId xmlns:p14="http://schemas.microsoft.com/office/powerpoint/2010/main" val="317246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4A69-CE6F-42A0-AFF6-85B3C02BA968}"/>
              </a:ext>
            </a:extLst>
          </p:cNvPr>
          <p:cNvSpPr>
            <a:spLocks noGrp="1"/>
          </p:cNvSpPr>
          <p:nvPr>
            <p:ph type="title"/>
          </p:nvPr>
        </p:nvSpPr>
        <p:spPr>
          <a:xfrm>
            <a:off x="104417" y="0"/>
            <a:ext cx="8206973" cy="665019"/>
          </a:xfrm>
        </p:spPr>
        <p:txBody>
          <a:bodyPr>
            <a:noAutofit/>
          </a:bodyPr>
          <a:lstStyle/>
          <a:p>
            <a:r>
              <a:rPr lang="en-US" sz="2800" dirty="0"/>
              <a:t>SECTION 4.2  ALTERNATIVE 1 (NO ACTION)</a:t>
            </a:r>
          </a:p>
        </p:txBody>
      </p:sp>
      <p:sp>
        <p:nvSpPr>
          <p:cNvPr id="3" name="Content Placeholder 2">
            <a:extLst>
              <a:ext uri="{FF2B5EF4-FFF2-40B4-BE49-F238E27FC236}">
                <a16:creationId xmlns:a16="http://schemas.microsoft.com/office/drawing/2014/main" id="{B177CC17-D1C6-4CC1-B7F8-771007FCD647}"/>
              </a:ext>
            </a:extLst>
          </p:cNvPr>
          <p:cNvSpPr>
            <a:spLocks noGrp="1"/>
          </p:cNvSpPr>
          <p:nvPr>
            <p:ph idx="1"/>
          </p:nvPr>
        </p:nvSpPr>
        <p:spPr>
          <a:xfrm>
            <a:off x="3059724" y="4837498"/>
            <a:ext cx="5173954" cy="1572012"/>
          </a:xfrm>
          <a:ln>
            <a:solidFill>
              <a:schemeClr val="tx1"/>
            </a:solidFill>
          </a:ln>
        </p:spPr>
        <p:txBody>
          <a:bodyPr>
            <a:normAutofit/>
          </a:bodyPr>
          <a:lstStyle/>
          <a:p>
            <a:pPr>
              <a:spcBef>
                <a:spcPts val="0"/>
              </a:spcBef>
              <a:spcAft>
                <a:spcPts val="0"/>
              </a:spcAft>
            </a:pPr>
            <a:r>
              <a:rPr lang="en-US" sz="1400" dirty="0">
                <a:latin typeface="Times New Roman" panose="02020603050405020304" pitchFamily="18" charset="0"/>
                <a:cs typeface="Times New Roman" panose="02020603050405020304" pitchFamily="18" charset="0"/>
              </a:rPr>
              <a:t>It does not appear H&amp;L/pot CVs greater than 56’ LOA are harvesting a larger portion of the sector’s final allocation over time, but they have harvested the majority (2008-2021).</a:t>
            </a:r>
          </a:p>
          <a:p>
            <a:pPr marL="0" indent="0">
              <a:spcBef>
                <a:spcPts val="0"/>
              </a:spcBef>
              <a:spcAft>
                <a:spcPts val="0"/>
              </a:spcAft>
              <a:buNone/>
            </a:pPr>
            <a:endParaRPr lang="en-US" sz="1400" dirty="0">
              <a:latin typeface="Times New Roman" panose="02020603050405020304" pitchFamily="18" charset="0"/>
              <a:cs typeface="Times New Roman" panose="02020603050405020304" pitchFamily="18" charset="0"/>
            </a:endParaRPr>
          </a:p>
          <a:p>
            <a:pPr>
              <a:spcBef>
                <a:spcPts val="0"/>
              </a:spcBef>
              <a:spcAft>
                <a:spcPts val="0"/>
              </a:spcAft>
            </a:pPr>
            <a:r>
              <a:rPr lang="en-US" sz="1400" dirty="0">
                <a:latin typeface="Times New Roman" panose="02020603050405020304" pitchFamily="18" charset="0"/>
                <a:cs typeface="Times New Roman" panose="02020603050405020304" pitchFamily="18" charset="0"/>
              </a:rPr>
              <a:t>Other factors potentially contributing to a more competitive fishery including d</a:t>
            </a:r>
            <a:r>
              <a:rPr lang="en-US" sz="1400" dirty="0">
                <a:solidFill>
                  <a:schemeClr val="tx1"/>
                </a:solidFill>
                <a:latin typeface="Times New Roman" panose="02020603050405020304" pitchFamily="18" charset="0"/>
                <a:cs typeface="Times New Roman" panose="02020603050405020304" pitchFamily="18" charset="0"/>
              </a:rPr>
              <a:t>eclining BSAI Pacific cod TAC since 2012 (except for 2022) and increased participation in the sector.</a:t>
            </a:r>
          </a:p>
          <a:p>
            <a:pPr marL="0" indent="0">
              <a:spcBef>
                <a:spcPts val="0"/>
              </a:spcBef>
              <a:spcAft>
                <a:spcPts val="0"/>
              </a:spcAft>
              <a:buNone/>
            </a:pPr>
            <a:endParaRPr lang="en-US" sz="14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9D23498-40AD-40E1-BA12-DBC260839FA9}"/>
              </a:ext>
            </a:extLst>
          </p:cNvPr>
          <p:cNvSpPr>
            <a:spLocks noGrp="1"/>
          </p:cNvSpPr>
          <p:nvPr>
            <p:ph type="body" sz="half" idx="2"/>
          </p:nvPr>
        </p:nvSpPr>
        <p:spPr>
          <a:xfrm>
            <a:off x="313368" y="948297"/>
            <a:ext cx="2359494" cy="5651795"/>
          </a:xfrm>
          <a:ln>
            <a:solidFill>
              <a:schemeClr val="tx1"/>
            </a:solidFill>
          </a:ln>
        </p:spPr>
        <p:txBody>
          <a:bodyPr>
            <a:normAutofit fontScale="32500" lnSpcReduction="20000"/>
          </a:bodyPr>
          <a:lstStyle/>
          <a:p>
            <a:pPr marL="285750" indent="-285750">
              <a:buFont typeface="Arial" panose="020B0604020202020204" pitchFamily="34" charset="0"/>
              <a:buChar char="•"/>
            </a:pPr>
            <a:r>
              <a:rPr lang="en-US" sz="4600" dirty="0">
                <a:effectLst/>
                <a:latin typeface="Times New Roman" panose="02020603050405020304" pitchFamily="18" charset="0"/>
                <a:ea typeface="Times New Roman" panose="02020603050405020304" pitchFamily="18" charset="0"/>
                <a:cs typeface="Times New Roman" panose="02020603050405020304" pitchFamily="18" charset="0"/>
              </a:rPr>
              <a:t>The BSAI Pacific cod less than 60’ H&amp;L</a:t>
            </a:r>
            <a:r>
              <a:rPr lang="en-US" sz="46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4600" dirty="0">
                <a:effectLst/>
                <a:latin typeface="Times New Roman" panose="02020603050405020304" pitchFamily="18" charset="0"/>
                <a:ea typeface="Times New Roman" panose="02020603050405020304" pitchFamily="18" charset="0"/>
                <a:cs typeface="Times New Roman" panose="02020603050405020304" pitchFamily="18" charset="0"/>
              </a:rPr>
              <a:t>pot CV and jig sectors, their allocation, and the hierarchy of reallocations of BSAI Pacific cod among all sectors currently set in Federal regulations would remain unchanged.</a:t>
            </a:r>
          </a:p>
          <a:p>
            <a:pPr marL="285750" indent="-285750">
              <a:buFont typeface="Arial" panose="020B0604020202020204" pitchFamily="34" charset="0"/>
              <a:buChar char="•"/>
            </a:pPr>
            <a:r>
              <a:rPr lang="en-US" sz="4600" dirty="0">
                <a:latin typeface="Times New Roman" panose="02020603050405020304" pitchFamily="18" charset="0"/>
                <a:cs typeface="Times New Roman" panose="02020603050405020304" pitchFamily="18" charset="0"/>
              </a:rPr>
              <a:t>No anticipated impacts to BSAI Pacific cod jig sector vessels.</a:t>
            </a:r>
          </a:p>
          <a:p>
            <a:pPr marL="285750" indent="-285750">
              <a:buFont typeface="Arial" panose="020B0604020202020204" pitchFamily="34" charset="0"/>
              <a:buChar char="•"/>
            </a:pPr>
            <a:r>
              <a:rPr lang="en-US" sz="4600" dirty="0">
                <a:latin typeface="Times New Roman" panose="02020603050405020304" pitchFamily="18" charset="0"/>
                <a:cs typeface="Times New Roman" panose="02020603050405020304" pitchFamily="18" charset="0"/>
              </a:rPr>
              <a:t>No anticipated impacts to H&amp;L/pot CVs greater than 56’ LOA .</a:t>
            </a:r>
          </a:p>
          <a:p>
            <a:pPr marL="285750" indent="-285750">
              <a:buFont typeface="Arial" panose="020B0604020202020204" pitchFamily="34" charset="0"/>
              <a:buChar char="•"/>
            </a:pPr>
            <a:r>
              <a:rPr lang="en-US" sz="4600" dirty="0">
                <a:latin typeface="Times New Roman" panose="02020603050405020304" pitchFamily="18" charset="0"/>
                <a:cs typeface="Times New Roman" panose="02020603050405020304" pitchFamily="18" charset="0"/>
              </a:rPr>
              <a:t>Potential impact to H&amp;L/pot CVs less than or equal to either 55’ or 56’ LOA.</a:t>
            </a:r>
            <a:endParaRPr lang="en-US" dirty="0"/>
          </a:p>
        </p:txBody>
      </p:sp>
      <p:sp>
        <p:nvSpPr>
          <p:cNvPr id="5" name="Slide Number Placeholder 4">
            <a:extLst>
              <a:ext uri="{FF2B5EF4-FFF2-40B4-BE49-F238E27FC236}">
                <a16:creationId xmlns:a16="http://schemas.microsoft.com/office/drawing/2014/main" id="{AA9B8061-3B48-4BA9-A8CE-F514D9092DEE}"/>
              </a:ext>
            </a:extLst>
          </p:cNvPr>
          <p:cNvSpPr>
            <a:spLocks noGrp="1"/>
          </p:cNvSpPr>
          <p:nvPr>
            <p:ph type="sldNum" sz="quarter" idx="12"/>
          </p:nvPr>
        </p:nvSpPr>
        <p:spPr/>
        <p:txBody>
          <a:bodyPr/>
          <a:lstStyle/>
          <a:p>
            <a:fld id="{519954A3-9DFD-4C44-94BA-B95130A3BA1C}" type="slidenum">
              <a:rPr lang="en-US" smtClean="0"/>
              <a:t>10</a:t>
            </a:fld>
            <a:endParaRPr lang="en-US" dirty="0"/>
          </a:p>
        </p:txBody>
      </p:sp>
      <p:graphicFrame>
        <p:nvGraphicFramePr>
          <p:cNvPr id="8" name="Chart 7">
            <a:extLst>
              <a:ext uri="{FF2B5EF4-FFF2-40B4-BE49-F238E27FC236}">
                <a16:creationId xmlns:a16="http://schemas.microsoft.com/office/drawing/2014/main" id="{8C6D3286-AA68-440B-B793-ADB5358543ED}"/>
              </a:ext>
            </a:extLst>
          </p:cNvPr>
          <p:cNvGraphicFramePr/>
          <p:nvPr>
            <p:extLst>
              <p:ext uri="{D42A27DB-BD31-4B8C-83A1-F6EECF244321}">
                <p14:modId xmlns:p14="http://schemas.microsoft.com/office/powerpoint/2010/main" val="785837391"/>
              </p:ext>
            </p:extLst>
          </p:nvPr>
        </p:nvGraphicFramePr>
        <p:xfrm>
          <a:off x="3180946" y="2020503"/>
          <a:ext cx="5326142" cy="26098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158A22E-A36A-45B6-98C5-256EA95ED89D}"/>
              </a:ext>
            </a:extLst>
          </p:cNvPr>
          <p:cNvSpPr txBox="1"/>
          <p:nvPr/>
        </p:nvSpPr>
        <p:spPr>
          <a:xfrm>
            <a:off x="3255293" y="1417928"/>
            <a:ext cx="5056097" cy="646331"/>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4-1 BSAI Pacific cod landings (mt) for H&amp;L and pot CVs greater than 56’ LOA compared to the less than 60’ H&amp;L or pot CV sector’s final allocation from 2008 through 2021</a:t>
            </a:r>
          </a:p>
        </p:txBody>
      </p:sp>
    </p:spTree>
    <p:extLst>
      <p:ext uri="{BB962C8B-B14F-4D97-AF65-F5344CB8AC3E}">
        <p14:creationId xmlns:p14="http://schemas.microsoft.com/office/powerpoint/2010/main" val="131761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269482" y="181026"/>
            <a:ext cx="9250745" cy="617218"/>
          </a:xfrm>
        </p:spPr>
        <p:txBody>
          <a:bodyPr>
            <a:noAutofit/>
          </a:bodyPr>
          <a:lstStyle/>
          <a:p>
            <a:r>
              <a:rPr lang="en-US" sz="2800" dirty="0"/>
              <a:t>SECION 4.3.1  HISTORICAL PARITICIPATION</a:t>
            </a: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13" name="Picture 12">
            <a:extLst>
              <a:ext uri="{FF2B5EF4-FFF2-40B4-BE49-F238E27FC236}">
                <a16:creationId xmlns:a16="http://schemas.microsoft.com/office/drawing/2014/main" id="{625D0F6B-2622-45DF-B089-DE405674D05D}"/>
              </a:ext>
            </a:extLst>
          </p:cNvPr>
          <p:cNvPicPr>
            <a:picLocks noChangeAspect="1"/>
          </p:cNvPicPr>
          <p:nvPr/>
        </p:nvPicPr>
        <p:blipFill>
          <a:blip r:embed="rId3"/>
          <a:stretch>
            <a:fillRect/>
          </a:stretch>
        </p:blipFill>
        <p:spPr>
          <a:xfrm>
            <a:off x="17145" y="2956072"/>
            <a:ext cx="8423910" cy="3727692"/>
          </a:xfrm>
          <a:prstGeom prst="rect">
            <a:avLst/>
          </a:prstGeom>
          <a:ln>
            <a:solidFill>
              <a:schemeClr val="tx1"/>
            </a:solidFill>
          </a:ln>
        </p:spPr>
      </p:pic>
      <p:sp>
        <p:nvSpPr>
          <p:cNvPr id="16" name="TextBox 15">
            <a:extLst>
              <a:ext uri="{FF2B5EF4-FFF2-40B4-BE49-F238E27FC236}">
                <a16:creationId xmlns:a16="http://schemas.microsoft.com/office/drawing/2014/main" id="{A7876549-846B-48FD-AB09-86A783AD9B9D}"/>
              </a:ext>
            </a:extLst>
          </p:cNvPr>
          <p:cNvSpPr txBox="1"/>
          <p:nvPr/>
        </p:nvSpPr>
        <p:spPr>
          <a:xfrm>
            <a:off x="359095" y="1005153"/>
            <a:ext cx="7647055" cy="646331"/>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Alternative 2 would redefine the Federal BSAI Pacific cod jig and less than 60’ H&amp;L/pot CV sectors. </a:t>
            </a:r>
            <a:endParaRPr lang="en-US" dirty="0"/>
          </a:p>
        </p:txBody>
      </p:sp>
      <p:sp>
        <p:nvSpPr>
          <p:cNvPr id="17" name="TextBox 16">
            <a:extLst>
              <a:ext uri="{FF2B5EF4-FFF2-40B4-BE49-F238E27FC236}">
                <a16:creationId xmlns:a16="http://schemas.microsoft.com/office/drawing/2014/main" id="{D5049624-12AC-4E86-8E1A-1152C665B9C2}"/>
              </a:ext>
            </a:extLst>
          </p:cNvPr>
          <p:cNvSpPr txBox="1"/>
          <p:nvPr/>
        </p:nvSpPr>
        <p:spPr>
          <a:xfrm>
            <a:off x="269482" y="2135246"/>
            <a:ext cx="6374526" cy="738664"/>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Table 4-1  Count of vessels that would have been eligible for the new BSAI Pacific cod small vessel sector and the redefined less than 60’ H&amp;L or pot CV sector under option 1 and option 2, 2008-2021</a:t>
            </a:r>
          </a:p>
        </p:txBody>
      </p:sp>
    </p:spTree>
    <p:extLst>
      <p:ext uri="{BB962C8B-B14F-4D97-AF65-F5344CB8AC3E}">
        <p14:creationId xmlns:p14="http://schemas.microsoft.com/office/powerpoint/2010/main" val="226778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12864" y="148395"/>
            <a:ext cx="8771091" cy="617218"/>
          </a:xfrm>
        </p:spPr>
        <p:txBody>
          <a:bodyPr>
            <a:noAutofit/>
          </a:bodyPr>
          <a:lstStyle/>
          <a:p>
            <a:r>
              <a:rPr lang="en-US" sz="2800" dirty="0"/>
              <a:t>SECTION 4.3.2  HARVEST INFORMATION</a:t>
            </a: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fld id="{519954A3-9DFD-4C44-94BA-B95130A3BA1C}" type="slidenum">
              <a:rPr lang="en-US" smtClean="0"/>
              <a:t>12</a:t>
            </a:fld>
            <a:endParaRPr lang="en-US" dirty="0"/>
          </a:p>
        </p:txBody>
      </p:sp>
      <p:graphicFrame>
        <p:nvGraphicFramePr>
          <p:cNvPr id="9" name="Chart 8">
            <a:extLst>
              <a:ext uri="{FF2B5EF4-FFF2-40B4-BE49-F238E27FC236}">
                <a16:creationId xmlns:a16="http://schemas.microsoft.com/office/drawing/2014/main" id="{1FF3174A-C812-4BC6-BDC2-3B11D87C91C2}"/>
              </a:ext>
            </a:extLst>
          </p:cNvPr>
          <p:cNvGraphicFramePr/>
          <p:nvPr>
            <p:extLst>
              <p:ext uri="{D42A27DB-BD31-4B8C-83A1-F6EECF244321}">
                <p14:modId xmlns:p14="http://schemas.microsoft.com/office/powerpoint/2010/main" val="2644057546"/>
              </p:ext>
            </p:extLst>
          </p:nvPr>
        </p:nvGraphicFramePr>
        <p:xfrm>
          <a:off x="298813" y="2401411"/>
          <a:ext cx="7586933" cy="42508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328FFC7-03C7-47E0-967A-116C308B87D7}"/>
              </a:ext>
            </a:extLst>
          </p:cNvPr>
          <p:cNvSpPr txBox="1"/>
          <p:nvPr/>
        </p:nvSpPr>
        <p:spPr>
          <a:xfrm>
            <a:off x="298813" y="1511274"/>
            <a:ext cx="7092262" cy="769441"/>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Figure 4-2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Comparison of BSAI Pacific cod jig sector initial allocation (mt) and the target landings (mt) of jig, H&amp;L, and pot vessels that would be eligible for the new BSAI Pacific cod small vessel sector under option 1 and 2 from 2008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through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2021</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57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995C-36CA-44CA-82AA-519749273F91}"/>
              </a:ext>
            </a:extLst>
          </p:cNvPr>
          <p:cNvSpPr>
            <a:spLocks noGrp="1"/>
          </p:cNvSpPr>
          <p:nvPr>
            <p:ph type="title"/>
          </p:nvPr>
        </p:nvSpPr>
        <p:spPr>
          <a:xfrm>
            <a:off x="490025" y="139251"/>
            <a:ext cx="8163949" cy="708659"/>
          </a:xfrm>
        </p:spPr>
        <p:txBody>
          <a:bodyPr>
            <a:normAutofit/>
          </a:bodyPr>
          <a:lstStyle/>
          <a:p>
            <a:r>
              <a:rPr lang="en-US" sz="2800" dirty="0"/>
              <a:t>BSAI PACIFIC COD REALLOCATIONS </a:t>
            </a:r>
          </a:p>
        </p:txBody>
      </p:sp>
      <p:sp>
        <p:nvSpPr>
          <p:cNvPr id="3" name="Content Placeholder 2">
            <a:extLst>
              <a:ext uri="{FF2B5EF4-FFF2-40B4-BE49-F238E27FC236}">
                <a16:creationId xmlns:a16="http://schemas.microsoft.com/office/drawing/2014/main" id="{139333E4-4434-48FB-82CA-623DBADA9F8B}"/>
              </a:ext>
            </a:extLst>
          </p:cNvPr>
          <p:cNvSpPr>
            <a:spLocks noGrp="1"/>
          </p:cNvSpPr>
          <p:nvPr>
            <p:ph idx="1"/>
          </p:nvPr>
        </p:nvSpPr>
        <p:spPr>
          <a:xfrm>
            <a:off x="490025" y="1060173"/>
            <a:ext cx="3184051" cy="4913532"/>
          </a:xfrm>
        </p:spPr>
        <p:txBody>
          <a:bodyPr>
            <a:noAutofit/>
          </a:bodyPr>
          <a:lstStyle/>
          <a:p>
            <a:pPr defTabSz="457200">
              <a:lnSpc>
                <a:spcPct val="100000"/>
              </a:lnSpc>
              <a:spcBef>
                <a:spcPts val="0"/>
              </a:spcBef>
              <a:spcAft>
                <a:spcPts val="0"/>
              </a:spcAft>
              <a:buClr>
                <a:schemeClr val="tx1"/>
              </a:buClr>
              <a:buSzTx/>
              <a:defRPr/>
            </a:pPr>
            <a:r>
              <a:rPr lang="en-US" sz="1400" spc="0" dirty="0">
                <a:solidFill>
                  <a:srgbClr val="000000"/>
                </a:solidFill>
                <a:latin typeface="Times New Roman" panose="02020603050405020304" pitchFamily="18" charset="0"/>
                <a:cs typeface="Times New Roman" panose="02020603050405020304" pitchFamily="18" charset="0"/>
              </a:rPr>
              <a:t>Chapter 3 provides information on BSAI Pacific cod management, including Section 3.3 on reallocations.</a:t>
            </a:r>
          </a:p>
          <a:p>
            <a:pPr marL="0" indent="0" defTabSz="457200">
              <a:lnSpc>
                <a:spcPct val="100000"/>
              </a:lnSpc>
              <a:spcBef>
                <a:spcPts val="0"/>
              </a:spcBef>
              <a:spcAft>
                <a:spcPts val="0"/>
              </a:spcAft>
              <a:buClr>
                <a:schemeClr val="tx1"/>
              </a:buClr>
              <a:buSzTx/>
              <a:buNone/>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defTabSz="457200">
              <a:lnSpc>
                <a:spcPct val="100000"/>
              </a:lnSpc>
              <a:spcBef>
                <a:spcPts val="0"/>
              </a:spcBef>
              <a:spcAft>
                <a:spcPts val="0"/>
              </a:spcAft>
              <a:buClr>
                <a:schemeClr val="tx1"/>
              </a:buClr>
              <a:buSzTx/>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Any unused portion of the seasonal allowance from any sector,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except the jig sector,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 rolled over to that sector’s next season. </a:t>
            </a:r>
          </a:p>
          <a:p>
            <a:pPr marL="0" indent="0" defTabSz="457200">
              <a:lnSpc>
                <a:spcPct val="100000"/>
              </a:lnSpc>
              <a:spcBef>
                <a:spcPts val="0"/>
              </a:spcBef>
              <a:spcAft>
                <a:spcPts val="0"/>
              </a:spcAft>
              <a:buClr>
                <a:schemeClr val="tx1"/>
              </a:buClr>
              <a:buSzTx/>
              <a:buNone/>
              <a:defRPr/>
            </a:pPr>
            <a:endParaRPr lang="en-US" sz="1400" spc="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457200">
              <a:lnSpc>
                <a:spcPct val="100000"/>
              </a:lnSpc>
              <a:spcBef>
                <a:spcPts val="0"/>
              </a:spcBef>
              <a:spcAft>
                <a:spcPts val="0"/>
              </a:spcAft>
              <a:buClr>
                <a:schemeClr val="tx1"/>
              </a:buClr>
              <a:buSzTx/>
              <a:defRPr/>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season reallocations are rare, but reallocations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of projected unused BSAI Pacific cod from the jig sector ar</a:t>
            </a:r>
            <a:r>
              <a:rPr lang="en-US" sz="1400" dirty="0">
                <a:latin typeface="Times New Roman" panose="02020603050405020304" pitchFamily="18" charset="0"/>
                <a:ea typeface="Times New Roman" panose="02020603050405020304" pitchFamily="18" charset="0"/>
                <a:cs typeface="Arial" panose="020B0604020202020204" pitchFamily="34" charset="0"/>
              </a:rPr>
              <a:t>e made </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to the less than 60’ H&amp;L/pot CV sector between January and March to ensure this sector does not experience a disruption of fishing.</a:t>
            </a:r>
          </a:p>
          <a:p>
            <a:pPr marL="0" indent="0">
              <a:spcBef>
                <a:spcPts val="0"/>
              </a:spcBef>
              <a:spcAft>
                <a:spcPts val="0"/>
              </a:spcAft>
              <a:buClr>
                <a:schemeClr val="tx1"/>
              </a:buClr>
              <a:buNone/>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Times New Roman" panose="02020603050405020304" pitchFamily="18" charset="0"/>
              <a:ea typeface="Times New Roman" panose="02020603050405020304" pitchFamily="18" charset="0"/>
            </a:endParaRPr>
          </a:p>
          <a:p>
            <a:pPr>
              <a:spcBef>
                <a:spcPts val="0"/>
              </a:spcBef>
              <a:spcAft>
                <a:spcPts val="0"/>
              </a:spcAft>
              <a:buClr>
                <a:schemeClr val="tx1"/>
              </a:buClr>
            </a:pPr>
            <a:r>
              <a:rPr lang="en-US" sz="1400" dirty="0">
                <a:effectLst/>
                <a:latin typeface="Times New Roman" panose="02020603050405020304" pitchFamily="18" charset="0"/>
                <a:ea typeface="Times New Roman" panose="02020603050405020304" pitchFamily="18" charset="0"/>
              </a:rPr>
              <a:t>Reallocation decisions consider the sector’s capacity to harvest both their initial Pacific cod allocation and any reallocations they may receive. </a:t>
            </a:r>
          </a:p>
        </p:txBody>
      </p:sp>
      <p:sp>
        <p:nvSpPr>
          <p:cNvPr id="5" name="Slide Number Placeholder 4">
            <a:extLst>
              <a:ext uri="{FF2B5EF4-FFF2-40B4-BE49-F238E27FC236}">
                <a16:creationId xmlns:a16="http://schemas.microsoft.com/office/drawing/2014/main" id="{350B7C74-AFEA-4E69-ADA2-14C1C00707E6}"/>
              </a:ext>
            </a:extLst>
          </p:cNvPr>
          <p:cNvSpPr>
            <a:spLocks noGrp="1"/>
          </p:cNvSpPr>
          <p:nvPr>
            <p:ph type="sldNum" sz="quarter" idx="12"/>
          </p:nvPr>
        </p:nvSpPr>
        <p:spPr/>
        <p:txBody>
          <a:bodyPr/>
          <a:lstStyle/>
          <a:p>
            <a:fld id="{519954A3-9DFD-4C44-94BA-B95130A3BA1C}" type="slidenum">
              <a:rPr lang="en-US" smtClean="0"/>
              <a:t>13</a:t>
            </a:fld>
            <a:endParaRPr lang="en-US" dirty="0"/>
          </a:p>
        </p:txBody>
      </p:sp>
      <p:graphicFrame>
        <p:nvGraphicFramePr>
          <p:cNvPr id="4" name="Table 3">
            <a:extLst>
              <a:ext uri="{FF2B5EF4-FFF2-40B4-BE49-F238E27FC236}">
                <a16:creationId xmlns:a16="http://schemas.microsoft.com/office/drawing/2014/main" id="{D34EB686-2CF3-4234-8A2B-178F707776B7}"/>
              </a:ext>
            </a:extLst>
          </p:cNvPr>
          <p:cNvGraphicFramePr>
            <a:graphicFrameLocks noGrp="1"/>
          </p:cNvGraphicFramePr>
          <p:nvPr>
            <p:extLst>
              <p:ext uri="{D42A27DB-BD31-4B8C-83A1-F6EECF244321}">
                <p14:modId xmlns:p14="http://schemas.microsoft.com/office/powerpoint/2010/main" val="4213965790"/>
              </p:ext>
            </p:extLst>
          </p:nvPr>
        </p:nvGraphicFramePr>
        <p:xfrm>
          <a:off x="3838832" y="1531737"/>
          <a:ext cx="4366981" cy="5196799"/>
        </p:xfrm>
        <a:graphic>
          <a:graphicData uri="http://schemas.openxmlformats.org/drawingml/2006/table">
            <a:tbl>
              <a:tblPr firstRow="1" firstCol="1" bandRow="1"/>
              <a:tblGrid>
                <a:gridCol w="1096152">
                  <a:extLst>
                    <a:ext uri="{9D8B030D-6E8A-4147-A177-3AD203B41FA5}">
                      <a16:colId xmlns:a16="http://schemas.microsoft.com/office/drawing/2014/main" val="2243056344"/>
                    </a:ext>
                  </a:extLst>
                </a:gridCol>
                <a:gridCol w="1012786">
                  <a:extLst>
                    <a:ext uri="{9D8B030D-6E8A-4147-A177-3AD203B41FA5}">
                      <a16:colId xmlns:a16="http://schemas.microsoft.com/office/drawing/2014/main" val="1483162698"/>
                    </a:ext>
                  </a:extLst>
                </a:gridCol>
                <a:gridCol w="756493">
                  <a:extLst>
                    <a:ext uri="{9D8B030D-6E8A-4147-A177-3AD203B41FA5}">
                      <a16:colId xmlns:a16="http://schemas.microsoft.com/office/drawing/2014/main" val="2522230318"/>
                    </a:ext>
                  </a:extLst>
                </a:gridCol>
                <a:gridCol w="746964">
                  <a:extLst>
                    <a:ext uri="{9D8B030D-6E8A-4147-A177-3AD203B41FA5}">
                      <a16:colId xmlns:a16="http://schemas.microsoft.com/office/drawing/2014/main" val="2938746346"/>
                    </a:ext>
                  </a:extLst>
                </a:gridCol>
                <a:gridCol w="754586">
                  <a:extLst>
                    <a:ext uri="{9D8B030D-6E8A-4147-A177-3AD203B41FA5}">
                      <a16:colId xmlns:a16="http://schemas.microsoft.com/office/drawing/2014/main" val="1231347130"/>
                    </a:ext>
                  </a:extLst>
                </a:gridCol>
              </a:tblGrid>
              <a:tr h="212218">
                <a:tc rowSpan="2">
                  <a:txBody>
                    <a:bodyPr/>
                    <a:lstStyle/>
                    <a:p>
                      <a:pPr marL="0" marR="0" algn="ctr">
                        <a:spcBef>
                          <a:spcPts val="0"/>
                        </a:spcBef>
                        <a:spcAft>
                          <a:spcPts val="0"/>
                        </a:spcAft>
                      </a:pPr>
                      <a:r>
                        <a:rPr lang="en-US" sz="900" b="1" dirty="0">
                          <a:solidFill>
                            <a:srgbClr val="000000"/>
                          </a:solidFill>
                          <a:effectLst/>
                          <a:latin typeface="Times New Roman" panose="02020603050405020304" pitchFamily="18" charset="0"/>
                          <a:ea typeface="Times New Roman" panose="02020603050405020304" pitchFamily="18" charset="0"/>
                        </a:rPr>
                        <a:t>Sector</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BSAI Sector Allocation (mt)</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900" b="1" dirty="0">
                          <a:solidFill>
                            <a:srgbClr val="000000"/>
                          </a:solidFill>
                          <a:effectLst/>
                          <a:latin typeface="Times New Roman" panose="02020603050405020304" pitchFamily="18" charset="0"/>
                          <a:ea typeface="Times New Roman" panose="02020603050405020304" pitchFamily="18" charset="0"/>
                        </a:rPr>
                        <a:t>BSAI Seasons and allowance (mt)</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0161375"/>
                  </a:ext>
                </a:extLst>
              </a:tr>
              <a:tr h="148553">
                <a:tc vMerge="1">
                  <a:txBody>
                    <a:bodyPr/>
                    <a:lstStyle/>
                    <a:p>
                      <a:endParaRPr lang="en-US"/>
                    </a:p>
                  </a:txBody>
                  <a:tcPr/>
                </a:tc>
                <a:tc vMerge="1">
                  <a:txBody>
                    <a:bodyPr/>
                    <a:lstStyle/>
                    <a:p>
                      <a:endParaRPr lang="en-US"/>
                    </a:p>
                  </a:txBody>
                  <a:tcPr/>
                </a:tc>
                <a:tc gridSpan="3">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A             B                    C</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4920320"/>
                  </a:ext>
                </a:extLst>
              </a:tr>
              <a:tr h="287025">
                <a:tc>
                  <a:txBody>
                    <a:bodyPr/>
                    <a:lstStyle/>
                    <a:p>
                      <a:pPr marL="0" marR="0" algn="ctr">
                        <a:spcBef>
                          <a:spcPts val="0"/>
                        </a:spcBef>
                        <a:spcAft>
                          <a:spcPts val="0"/>
                        </a:spcAft>
                      </a:pPr>
                      <a:r>
                        <a:rPr lang="en-US" sz="900" b="1" dirty="0">
                          <a:effectLst/>
                          <a:latin typeface="Times New Roman" panose="02020603050405020304" pitchFamily="18" charset="0"/>
                          <a:ea typeface="Times New Roman" panose="02020603050405020304" pitchFamily="18" charset="0"/>
                        </a:rPr>
                        <a:t>H&amp;L</a:t>
                      </a:r>
                      <a:r>
                        <a:rPr lang="en-US" sz="900" b="1" dirty="0">
                          <a:solidFill>
                            <a:srgbClr val="000000"/>
                          </a:solidFill>
                          <a:effectLst/>
                          <a:latin typeface="Times New Roman" panose="02020603050405020304" pitchFamily="18" charset="0"/>
                          <a:ea typeface="Times New Roman" panose="02020603050405020304" pitchFamily="18" charset="0"/>
                        </a:rPr>
                        <a:t>/Pot CV &lt; 60’ LOA</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2,671</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No seasonal allowances</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7105701"/>
                  </a:ext>
                </a:extLst>
              </a:tr>
              <a:tr h="549660">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rPr>
                        <a:t>H&amp;L</a:t>
                      </a:r>
                      <a:r>
                        <a:rPr lang="en-US" sz="900" b="1">
                          <a:solidFill>
                            <a:srgbClr val="000000"/>
                          </a:solidFill>
                          <a:effectLst/>
                          <a:latin typeface="Times New Roman" panose="02020603050405020304" pitchFamily="18" charset="0"/>
                          <a:ea typeface="Times New Roman" panose="02020603050405020304" pitchFamily="18" charset="0"/>
                        </a:rPr>
                        <a:t> CV ≥ 60’ LOA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rPr>
                        <a:t>267</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1-June 10 (51%</a:t>
                      </a:r>
                      <a:r>
                        <a:rPr lang="en-US" sz="900">
                          <a:solidFill>
                            <a:srgbClr val="000000"/>
                          </a:solidFill>
                          <a:effectLst/>
                          <a:latin typeface="Times New Roman" panose="02020603050405020304" pitchFamily="18" charset="0"/>
                          <a:ea typeface="Times New Roman" panose="02020603050405020304" pitchFamily="18" charset="0"/>
                        </a:rPr>
                        <a:t>)</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136</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10 -Dec 31 (49%)</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131</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n/a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96335"/>
                  </a:ext>
                </a:extLst>
              </a:tr>
              <a:tr h="563969">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rPr>
                        <a:t>H&amp;L</a:t>
                      </a:r>
                      <a:r>
                        <a:rPr lang="en-US" sz="900" b="1">
                          <a:solidFill>
                            <a:srgbClr val="000000"/>
                          </a:solidFill>
                          <a:effectLst/>
                          <a:latin typeface="Times New Roman" panose="02020603050405020304" pitchFamily="18" charset="0"/>
                          <a:ea typeface="Times New Roman" panose="02020603050405020304" pitchFamily="18" charset="0"/>
                        </a:rPr>
                        <a:t> CP</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65,027</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Jan 1-June 10 (51%)</a:t>
                      </a:r>
                      <a:endParaRPr lang="en-US" sz="9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33,164</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10 -Dec 31 (49%)</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31,863</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n/a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326386"/>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Pot CV ≥ 60’ LOA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11,216</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1-June 10 (51%) </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5,720</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Sept 1 -Dec 31 (49%</a:t>
                      </a:r>
                      <a:r>
                        <a:rPr lang="en-US" sz="900" dirty="0">
                          <a:solidFill>
                            <a:srgbClr val="000000"/>
                          </a:solidFill>
                          <a:effectLst/>
                          <a:latin typeface="Times New Roman" panose="02020603050405020304" pitchFamily="18" charset="0"/>
                          <a:ea typeface="Times New Roman" panose="02020603050405020304" pitchFamily="18" charset="0"/>
                        </a:rPr>
                        <a:t>)</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5,496</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rPr>
                        <a:t>n/a</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221910"/>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Pot CP</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2,003</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1-June 10 (51%) </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1,021</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Sept 1 -Dec 31 (49%)</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981</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rPr>
                        <a:t>n/a</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747102"/>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Jig</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1,879</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 Apr 30 (60%)</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1,127</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Apr 30-Aug 31 (20%)</a:t>
                      </a:r>
                      <a:br>
                        <a:rPr lang="en-US" sz="900" i="1" dirty="0">
                          <a:solidFill>
                            <a:srgbClr val="000000"/>
                          </a:solidFill>
                          <a:effectLst/>
                          <a:latin typeface="Times New Roman" panose="02020603050405020304" pitchFamily="18" charset="0"/>
                          <a:ea typeface="Times New Roman" panose="02020603050405020304" pitchFamily="18" charset="0"/>
                        </a:rPr>
                      </a:br>
                      <a:br>
                        <a:rPr lang="en-US" sz="900" i="1" dirty="0">
                          <a:solidFill>
                            <a:srgbClr val="000000"/>
                          </a:solidFill>
                          <a:effectLst/>
                          <a:latin typeface="Times New Roman" panose="02020603050405020304" pitchFamily="18" charset="0"/>
                          <a:ea typeface="Times New Roman" panose="02020603050405020304" pitchFamily="18" charset="0"/>
                        </a:rPr>
                      </a:br>
                      <a:r>
                        <a:rPr lang="en-US" sz="900" i="1" dirty="0">
                          <a:solidFill>
                            <a:srgbClr val="000000"/>
                          </a:solidFill>
                          <a:effectLst/>
                          <a:latin typeface="Times New Roman" panose="02020603050405020304" pitchFamily="18" charset="0"/>
                          <a:ea typeface="Times New Roman" panose="02020603050405020304" pitchFamily="18" charset="0"/>
                        </a:rPr>
                        <a:t>376</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Aug 31- Dec 31 (20%)</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376</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897505"/>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AFA Trawl CP</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3,086</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20-April 1 (75%)</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2,315</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April 1-June 10 (25%)</a:t>
                      </a: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772</a:t>
                      </a:r>
                      <a:endParaRPr lang="en-US" sz="900">
                        <a:effectLst/>
                        <a:latin typeface="Times New Roman" panose="02020603050405020304" pitchFamily="18" charset="0"/>
                        <a:ea typeface="Times New Roman" panose="02020603050405020304" pitchFamily="18" charset="0"/>
                      </a:endParaRPr>
                    </a:p>
                  </a:txBody>
                  <a:tcPr marL="50838" marR="5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Nov 1 (0%)</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0</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268522"/>
                  </a:ext>
                </a:extLst>
              </a:tr>
              <a:tr h="687074">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Amendment 80</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17,981</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20-April 1 (75%)</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13,485</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April 1-June 10 (25%)</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4,495</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Dec 31 (0%)</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0</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333649"/>
                  </a:ext>
                </a:extLst>
              </a:tr>
              <a:tr h="549660">
                <a:tc>
                  <a:txBody>
                    <a:bodyPr/>
                    <a:lstStyle/>
                    <a:p>
                      <a:pPr marL="0" marR="0" algn="ctr">
                        <a:spcBef>
                          <a:spcPts val="0"/>
                        </a:spcBef>
                        <a:spcAft>
                          <a:spcPts val="0"/>
                        </a:spcAft>
                      </a:pPr>
                      <a:r>
                        <a:rPr lang="en-US" sz="900" b="1" dirty="0">
                          <a:solidFill>
                            <a:srgbClr val="000000"/>
                          </a:solidFill>
                          <a:effectLst/>
                          <a:latin typeface="Times New Roman" panose="02020603050405020304" pitchFamily="18" charset="0"/>
                          <a:ea typeface="Times New Roman" panose="02020603050405020304" pitchFamily="18" charset="0"/>
                        </a:rPr>
                        <a:t>Trawl CV</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29,655</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Jan 20-April 1 (74%)</a:t>
                      </a:r>
                      <a:br>
                        <a:rPr lang="en-US" sz="900" i="1"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21,944</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April 1-June 10 (11%)</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3,262</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10-Nov 1 (15%)</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4,448</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353440"/>
                  </a:ext>
                </a:extLst>
              </a:tr>
            </a:tbl>
          </a:graphicData>
        </a:graphic>
      </p:graphicFrame>
      <p:sp>
        <p:nvSpPr>
          <p:cNvPr id="7" name="TextBox 6">
            <a:extLst>
              <a:ext uri="{FF2B5EF4-FFF2-40B4-BE49-F238E27FC236}">
                <a16:creationId xmlns:a16="http://schemas.microsoft.com/office/drawing/2014/main" id="{5A80265A-5F3C-43DA-BBA4-22C2AF755EA0}"/>
              </a:ext>
            </a:extLst>
          </p:cNvPr>
          <p:cNvSpPr txBox="1"/>
          <p:nvPr/>
        </p:nvSpPr>
        <p:spPr>
          <a:xfrm>
            <a:off x="3122142" y="1021153"/>
            <a:ext cx="5428733" cy="461665"/>
          </a:xfrm>
          <a:prstGeom prst="rect">
            <a:avLst/>
          </a:prstGeom>
          <a:noFill/>
        </p:spPr>
        <p:txBody>
          <a:bodyPr wrap="square">
            <a:spAutoFit/>
          </a:bodyPr>
          <a:lstStyle/>
          <a:p>
            <a:pPr marL="685800" marR="0">
              <a:spcBef>
                <a:spcPts val="0"/>
              </a:spcBef>
              <a:tabLst>
                <a:tab pos="6858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Table 3-3 2022 BSAI Pacific cod non-CDQ sector allocations and seasonal allowances </a:t>
            </a:r>
          </a:p>
        </p:txBody>
      </p:sp>
    </p:spTree>
    <p:extLst>
      <p:ext uri="{BB962C8B-B14F-4D97-AF65-F5344CB8AC3E}">
        <p14:creationId xmlns:p14="http://schemas.microsoft.com/office/powerpoint/2010/main" val="217049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269481" y="243842"/>
            <a:ext cx="8786969" cy="617218"/>
          </a:xfrm>
        </p:spPr>
        <p:txBody>
          <a:bodyPr>
            <a:noAutofit/>
          </a:bodyPr>
          <a:lstStyle/>
          <a:p>
            <a:r>
              <a:rPr lang="en-US" sz="2800" dirty="0"/>
              <a:t>4.3.3  REALLOCATION CONSIDERATIONS</a:t>
            </a: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fld id="{519954A3-9DFD-4C44-94BA-B95130A3BA1C}" type="slidenum">
              <a:rPr lang="en-US" smtClean="0"/>
              <a:t>14</a:t>
            </a:fld>
            <a:endParaRPr lang="en-US" dirty="0"/>
          </a:p>
        </p:txBody>
      </p:sp>
      <p:sp>
        <p:nvSpPr>
          <p:cNvPr id="12" name="TextBox 11">
            <a:extLst>
              <a:ext uri="{FF2B5EF4-FFF2-40B4-BE49-F238E27FC236}">
                <a16:creationId xmlns:a16="http://schemas.microsoft.com/office/drawing/2014/main" id="{69F565BD-02AF-45F5-9434-6F5090E2A982}"/>
              </a:ext>
            </a:extLst>
          </p:cNvPr>
          <p:cNvSpPr txBox="1"/>
          <p:nvPr/>
        </p:nvSpPr>
        <p:spPr>
          <a:xfrm>
            <a:off x="469511" y="3919836"/>
            <a:ext cx="1624747" cy="2492990"/>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Fully utilize  seasonal allowance</a:t>
            </a:r>
          </a:p>
          <a:p>
            <a:pPr marL="171450" indent="-171450">
              <a:buFont typeface="Arial" panose="020B0604020202020204" pitchFamily="34" charset="0"/>
              <a:buChar char="•"/>
            </a:pPr>
            <a:endParaRPr lang="en-US" sz="1300" dirty="0">
              <a:ln>
                <a:solidFill>
                  <a:schemeClr val="tx1"/>
                </a:solidFill>
              </a:ln>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NMFS could no longer maintain the historically common reallocation from the jig sector to less than 60’ H&amp;L/pot CV sector.</a:t>
            </a:r>
          </a:p>
        </p:txBody>
      </p:sp>
      <p:sp>
        <p:nvSpPr>
          <p:cNvPr id="15" name="TextBox 14">
            <a:extLst>
              <a:ext uri="{FF2B5EF4-FFF2-40B4-BE49-F238E27FC236}">
                <a16:creationId xmlns:a16="http://schemas.microsoft.com/office/drawing/2014/main" id="{0D1425CE-0C57-4327-AD71-C47564AD3C8C}"/>
              </a:ext>
            </a:extLst>
          </p:cNvPr>
          <p:cNvSpPr txBox="1"/>
          <p:nvPr/>
        </p:nvSpPr>
        <p:spPr>
          <a:xfrm>
            <a:off x="2669904" y="3943256"/>
            <a:ext cx="1624747" cy="2292935"/>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May not fully utilize seasonal allowance</a:t>
            </a:r>
          </a:p>
          <a:p>
            <a:pPr marL="171450" indent="-171450">
              <a:buFont typeface="Arial" panose="020B0604020202020204" pitchFamily="34" charset="0"/>
              <a:buChar char="•"/>
            </a:pPr>
            <a:endParaRPr lang="en-US" sz="13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Uncertain when NMFS could make a reallocation to the redefined less than 60’ H&amp;L/pot CV sector</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3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Content Placeholder 16">
            <a:extLst>
              <a:ext uri="{FF2B5EF4-FFF2-40B4-BE49-F238E27FC236}">
                <a16:creationId xmlns:a16="http://schemas.microsoft.com/office/drawing/2014/main" id="{4C301A2C-27F3-4078-A21E-174B12AE63B1}"/>
              </a:ext>
            </a:extLst>
          </p:cNvPr>
          <p:cNvSpPr>
            <a:spLocks noGrp="1"/>
          </p:cNvSpPr>
          <p:nvPr>
            <p:ph idx="1"/>
          </p:nvPr>
        </p:nvSpPr>
        <p:spPr>
          <a:xfrm>
            <a:off x="974163" y="2231129"/>
            <a:ext cx="2917011" cy="1065453"/>
          </a:xfrm>
          <a:ln>
            <a:solidFill>
              <a:schemeClr val="tx1"/>
            </a:solidFill>
          </a:ln>
        </p:spPr>
        <p:txBody>
          <a:bodyPr>
            <a:normAutofit fontScale="85000" lnSpcReduction="10000"/>
          </a:bodyPr>
          <a:lstStyle/>
          <a:p>
            <a:pPr marL="0" indent="0">
              <a:buNone/>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Under Alternative 2, option 1 and 2, smaller H&amp;L or pot CVs would have an opportunity to harvest more Pacific cod or extend their harvest of Pacific cod </a:t>
            </a:r>
            <a:r>
              <a:rPr lang="en-US" sz="1600" dirty="0">
                <a:latin typeface="Times New Roman" panose="02020603050405020304" pitchFamily="18" charset="0"/>
                <a:ea typeface="Times New Roman" panose="02020603050405020304" pitchFamily="18" charset="0"/>
                <a:cs typeface="Arial" panose="020B0604020202020204" pitchFamily="34" charset="0"/>
              </a:rPr>
              <a:t>within a season</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p>
        </p:txBody>
      </p:sp>
      <p:cxnSp>
        <p:nvCxnSpPr>
          <p:cNvPr id="21" name="Straight Arrow Connector 20">
            <a:extLst>
              <a:ext uri="{FF2B5EF4-FFF2-40B4-BE49-F238E27FC236}">
                <a16:creationId xmlns:a16="http://schemas.microsoft.com/office/drawing/2014/main" id="{64F8886C-0135-4869-9310-1B20EFC0E51C}"/>
              </a:ext>
            </a:extLst>
          </p:cNvPr>
          <p:cNvCxnSpPr>
            <a:cxnSpLocks/>
          </p:cNvCxnSpPr>
          <p:nvPr/>
        </p:nvCxnSpPr>
        <p:spPr>
          <a:xfrm flipH="1">
            <a:off x="1289035" y="3418274"/>
            <a:ext cx="204041" cy="3798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C82DECEC-8A3D-4449-9647-1785A23E6667}"/>
              </a:ext>
            </a:extLst>
          </p:cNvPr>
          <p:cNvCxnSpPr>
            <a:cxnSpLocks/>
          </p:cNvCxnSpPr>
          <p:nvPr/>
        </p:nvCxnSpPr>
        <p:spPr>
          <a:xfrm>
            <a:off x="3179787" y="3418274"/>
            <a:ext cx="188925" cy="4079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811BD1DF-718D-43D1-B1B8-D02363B28FFE}"/>
              </a:ext>
            </a:extLst>
          </p:cNvPr>
          <p:cNvSpPr txBox="1"/>
          <p:nvPr/>
        </p:nvSpPr>
        <p:spPr>
          <a:xfrm>
            <a:off x="5145129" y="2788608"/>
            <a:ext cx="2607815" cy="2800767"/>
          </a:xfrm>
          <a:prstGeom prst="rect">
            <a:avLst/>
          </a:prstGeom>
          <a:noFill/>
          <a:ln w="12700">
            <a:solidFill>
              <a:srgbClr val="FF0000"/>
            </a:solidFill>
          </a:ln>
        </p:spPr>
        <p:txBody>
          <a:bodyPr wrap="square" rtlCol="0">
            <a:spAutoFit/>
          </a:bodyPr>
          <a:lstStyle/>
          <a:p>
            <a:r>
              <a:rPr lang="en-US" sz="1600" dirty="0">
                <a:latin typeface="Times New Roman" panose="02020603050405020304" pitchFamily="18" charset="0"/>
                <a:ea typeface="Times New Roman" panose="02020603050405020304" pitchFamily="18" charset="0"/>
                <a:cs typeface="Arial" panose="020B0604020202020204" pitchFamily="34" charset="0"/>
              </a:rPr>
              <a:t>Policy choice: T</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he Council would need to consider whether an unused portion of a seasonal allowance in the new BSAI Pacific cod small vessel sector would be reallocated to the redefined less than 60’ H&amp;L/pot CV sector or whether it would rollover to the small vessel sector’s next fishing season. </a:t>
            </a:r>
          </a:p>
        </p:txBody>
      </p:sp>
      <p:sp>
        <p:nvSpPr>
          <p:cNvPr id="32" name="TextBox 31">
            <a:extLst>
              <a:ext uri="{FF2B5EF4-FFF2-40B4-BE49-F238E27FC236}">
                <a16:creationId xmlns:a16="http://schemas.microsoft.com/office/drawing/2014/main" id="{6A6BF48D-6EFB-41EB-8353-2C829E216B07}"/>
              </a:ext>
            </a:extLst>
          </p:cNvPr>
          <p:cNvSpPr txBox="1"/>
          <p:nvPr/>
        </p:nvSpPr>
        <p:spPr>
          <a:xfrm>
            <a:off x="469511" y="1045846"/>
            <a:ext cx="7650280" cy="1077218"/>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cs typeface="Arial" panose="020B0604020202020204" pitchFamily="34" charset="0"/>
              </a:rPr>
              <a:t>The historically common patterns of annual reallocations from the BSAI Pacific cod jig sector (redefined as the new small vessel sector) to the less than 60’ H&amp;L/pot CV sector (redefined with H&amp;L/pot vessels greater than either 55’ or 56’ LOA) are likely to be impacted under Alternative 2. </a:t>
            </a:r>
            <a:endParaRPr lang="en-US" sz="1600" dirty="0"/>
          </a:p>
        </p:txBody>
      </p:sp>
    </p:spTree>
    <p:extLst>
      <p:ext uri="{BB962C8B-B14F-4D97-AF65-F5344CB8AC3E}">
        <p14:creationId xmlns:p14="http://schemas.microsoft.com/office/powerpoint/2010/main" val="110823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308457" y="513192"/>
            <a:ext cx="8132598" cy="617218"/>
          </a:xfrm>
        </p:spPr>
        <p:txBody>
          <a:bodyPr>
            <a:normAutofit fontScale="90000"/>
          </a:bodyPr>
          <a:lstStyle/>
          <a:p>
            <a:r>
              <a:rPr lang="en-US" sz="2800" dirty="0"/>
              <a:t>SECTION 4.3.4  DIVERSIFICATION AND REVENUE INFORMATION</a:t>
            </a:r>
          </a:p>
        </p:txBody>
      </p:sp>
      <p:sp>
        <p:nvSpPr>
          <p:cNvPr id="3" name="Content Placeholder 2">
            <a:extLst>
              <a:ext uri="{FF2B5EF4-FFF2-40B4-BE49-F238E27FC236}">
                <a16:creationId xmlns:a16="http://schemas.microsoft.com/office/drawing/2014/main" id="{47CA18E4-FEB1-47DD-882B-171694B8AE7E}"/>
              </a:ext>
            </a:extLst>
          </p:cNvPr>
          <p:cNvSpPr>
            <a:spLocks noGrp="1"/>
          </p:cNvSpPr>
          <p:nvPr>
            <p:ph idx="1"/>
          </p:nvPr>
        </p:nvSpPr>
        <p:spPr>
          <a:xfrm>
            <a:off x="543921" y="1477465"/>
            <a:ext cx="7451411" cy="4054987"/>
          </a:xfrm>
        </p:spPr>
        <p:txBody>
          <a:bodyPr>
            <a:normAutofit/>
          </a:bodyPr>
          <a:lstStyle/>
          <a:p>
            <a:r>
              <a:rPr lang="en-US" sz="1800" dirty="0">
                <a:effectLst/>
                <a:latin typeface="Times New Roman" panose="02020603050405020304" pitchFamily="18" charset="0"/>
                <a:ea typeface="Times New Roman" panose="02020603050405020304" pitchFamily="18" charset="0"/>
              </a:rPr>
              <a:t>There is uncertainty about the magnitude of the incidental allocative effects that could occur under Alternative 2. </a:t>
            </a:r>
          </a:p>
          <a:p>
            <a:r>
              <a:rPr lang="en-US" sz="1800" dirty="0">
                <a:latin typeface="Times New Roman" panose="02020603050405020304" pitchFamily="18" charset="0"/>
                <a:ea typeface="Times New Roman" panose="02020603050405020304" pitchFamily="18" charset="0"/>
              </a:rPr>
              <a:t>Section 4.3.4 provides estimates of revenue impacts under Alternative 2.</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Arial" panose="020B0604020202020204" pitchFamily="34" charset="0"/>
              </a:rPr>
              <a:t>NMFS cannot track the landings that are derived from a sector’s initial allocation or subsequent reallocations.</a:t>
            </a:r>
          </a:p>
          <a:p>
            <a:pPr lvl="1"/>
            <a:r>
              <a:rPr lang="en-US" sz="15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Not possible to precisely </a:t>
            </a:r>
            <a:r>
              <a:rPr lang="en-US" sz="1500" dirty="0">
                <a:solidFill>
                  <a:schemeClr val="tx1"/>
                </a:solidFill>
                <a:effectLst/>
                <a:latin typeface="Times New Roman" panose="02020603050405020304" pitchFamily="18" charset="0"/>
                <a:ea typeface="Times New Roman" panose="02020603050405020304" pitchFamily="18" charset="0"/>
              </a:rPr>
              <a:t>estimate the potential revenue impact or </a:t>
            </a:r>
            <a:r>
              <a:rPr lang="en-US" sz="15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opportunity under Alternative 2. </a:t>
            </a:r>
          </a:p>
          <a:p>
            <a:r>
              <a:rPr lang="en-US" sz="1650" dirty="0">
                <a:latin typeface="Times New Roman" panose="02020603050405020304" pitchFamily="18" charset="0"/>
                <a:ea typeface="Times New Roman" panose="02020603050405020304" pitchFamily="18" charset="0"/>
                <a:cs typeface="Arial" panose="020B0604020202020204" pitchFamily="34" charset="0"/>
              </a:rPr>
              <a:t>Uncertain whether the new BSAI Pacific cod small vessel sector would utilize the 1.4 percent allocation and whether TAC would be reallocated or rollover seasonally.</a:t>
            </a:r>
            <a:endParaRPr lang="en-US" sz="1650" dirty="0">
              <a:effectLst/>
              <a:latin typeface="Times New Roman" panose="02020603050405020304" pitchFamily="18" charset="0"/>
              <a:ea typeface="Times New Roman" panose="02020603050405020304" pitchFamily="18" charset="0"/>
              <a:cs typeface="Arial" panose="020B0604020202020204" pitchFamily="34" charset="0"/>
            </a:endParaRPr>
          </a:p>
          <a:p>
            <a:pPr marL="274320" lvl="1" indent="0">
              <a:buNone/>
            </a:pPr>
            <a:endParaRPr lang="en-US" sz="1650" b="1" dirty="0">
              <a:latin typeface="Times New Roman" panose="020206030504050203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fld id="{519954A3-9DFD-4C44-94BA-B95130A3BA1C}" type="slidenum">
              <a:rPr lang="en-US" smtClean="0"/>
              <a:t>15</a:t>
            </a:fld>
            <a:endParaRPr lang="en-US" dirty="0"/>
          </a:p>
        </p:txBody>
      </p:sp>
      <p:pic>
        <p:nvPicPr>
          <p:cNvPr id="4" name="Picture 3">
            <a:extLst>
              <a:ext uri="{FF2B5EF4-FFF2-40B4-BE49-F238E27FC236}">
                <a16:creationId xmlns:a16="http://schemas.microsoft.com/office/drawing/2014/main" id="{12A69764-AB47-456C-8096-466077847C2B}"/>
              </a:ext>
            </a:extLst>
          </p:cNvPr>
          <p:cNvPicPr>
            <a:picLocks noChangeAspect="1"/>
          </p:cNvPicPr>
          <p:nvPr/>
        </p:nvPicPr>
        <p:blipFill>
          <a:blip r:embed="rId3"/>
          <a:stretch>
            <a:fillRect/>
          </a:stretch>
        </p:blipFill>
        <p:spPr>
          <a:xfrm>
            <a:off x="184226" y="5696672"/>
            <a:ext cx="719390" cy="951058"/>
          </a:xfrm>
          <a:prstGeom prst="rect">
            <a:avLst/>
          </a:prstGeom>
        </p:spPr>
      </p:pic>
    </p:spTree>
    <p:extLst>
      <p:ext uri="{BB962C8B-B14F-4D97-AF65-F5344CB8AC3E}">
        <p14:creationId xmlns:p14="http://schemas.microsoft.com/office/powerpoint/2010/main" val="227384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269482" y="486895"/>
            <a:ext cx="8640988" cy="617218"/>
          </a:xfrm>
        </p:spPr>
        <p:txBody>
          <a:bodyPr>
            <a:normAutofit/>
          </a:bodyPr>
          <a:lstStyle/>
          <a:p>
            <a:r>
              <a:rPr lang="en-US" sz="2800" dirty="0"/>
              <a:t>SECTION 4.3.4 REVENUE IMPACTS</a:t>
            </a:r>
          </a:p>
        </p:txBody>
      </p:sp>
      <p:sp>
        <p:nvSpPr>
          <p:cNvPr id="3" name="Content Placeholder 2">
            <a:extLst>
              <a:ext uri="{FF2B5EF4-FFF2-40B4-BE49-F238E27FC236}">
                <a16:creationId xmlns:a16="http://schemas.microsoft.com/office/drawing/2014/main" id="{47CA18E4-FEB1-47DD-882B-171694B8AE7E}"/>
              </a:ext>
            </a:extLst>
          </p:cNvPr>
          <p:cNvSpPr>
            <a:spLocks noGrp="1"/>
          </p:cNvSpPr>
          <p:nvPr>
            <p:ph idx="1"/>
          </p:nvPr>
        </p:nvSpPr>
        <p:spPr>
          <a:xfrm>
            <a:off x="379756" y="1402926"/>
            <a:ext cx="7974022" cy="4470461"/>
          </a:xfrm>
        </p:spPr>
        <p:txBody>
          <a:bodyPr>
            <a:normAutofit fontScale="92500" lnSpcReduction="10000"/>
          </a:bodyPr>
          <a:lstStyle/>
          <a:p>
            <a:r>
              <a:rPr lang="en-US" sz="1800" dirty="0">
                <a:latin typeface="Times New Roman" panose="02020603050405020304" pitchFamily="18" charset="0"/>
                <a:ea typeface="Times New Roman" panose="02020603050405020304" pitchFamily="18" charset="0"/>
                <a:cs typeface="Arial" panose="020B0604020202020204" pitchFamily="34" charset="0"/>
              </a:rPr>
              <a:t>If NMFS could no longer maintain the historically common reallocation from the jig sector to the less than 60’ H&amp;L/pot CV sector, larger vessels in the redefined sector would be negatively impacted.</a:t>
            </a:r>
          </a:p>
          <a:p>
            <a:r>
              <a:rPr lang="en-US" sz="1800" dirty="0">
                <a:latin typeface="Times New Roman" panose="02020603050405020304" pitchFamily="18" charset="0"/>
                <a:ea typeface="Times New Roman" panose="02020603050405020304" pitchFamily="18" charset="0"/>
              </a:rPr>
              <a:t>Revenue impact is estimated by assuming there is no jig (new small vessel sector) reallocation to the redefined less than 60’ H&amp;L/pot CV sector.</a:t>
            </a:r>
          </a:p>
          <a:p>
            <a:r>
              <a:rPr lang="en-US" sz="1800" dirty="0">
                <a:latin typeface="Times New Roman" panose="02020603050405020304" pitchFamily="18" charset="0"/>
                <a:ea typeface="Times New Roman" panose="02020603050405020304" pitchFamily="18" charset="0"/>
              </a:rPr>
              <a:t>The estimated revenue H&amp;L/pot CVs greater than 56’ derive from the jig reallocation ranges from $1.06-$2.58 million. </a:t>
            </a:r>
          </a:p>
          <a:p>
            <a:r>
              <a:rPr lang="en-US" sz="1800" dirty="0">
                <a:latin typeface="Times New Roman" panose="02020603050405020304" pitchFamily="18" charset="0"/>
                <a:ea typeface="Times New Roman" panose="02020603050405020304" pitchFamily="18" charset="0"/>
              </a:rPr>
              <a:t>Likely an overestimate because H&amp;L/pot CVs greater than 56’ do not utilize 100 percent of their current sector’s allocation. </a:t>
            </a:r>
          </a:p>
          <a:p>
            <a:r>
              <a:rPr lang="en-US" sz="1800" dirty="0">
                <a:latin typeface="Times New Roman" panose="02020603050405020304" pitchFamily="18" charset="0"/>
                <a:ea typeface="Times New Roman" panose="02020603050405020304" pitchFamily="18" charset="0"/>
              </a:rPr>
              <a:t>Estimate the potential gains this group would experience by assuming they harvest the full 2 percent allocation absent smaller H&amp;L/pot vessels, which amounts to approximately $.15 million (on average). </a:t>
            </a:r>
          </a:p>
          <a:p>
            <a:r>
              <a:rPr lang="en-US" sz="1800"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estimated annual average gross ex-vessel revenue impact for larger H&amp;L/pot CVs greater than 56’ LOA is a decrease of $1.26 million (Table 4-4).</a:t>
            </a:r>
            <a:endParaRPr lang="en-US" sz="1800" dirty="0">
              <a:solidFill>
                <a:schemeClr val="tx1">
                  <a:lumMod val="85000"/>
                  <a:lumOff val="15000"/>
                </a:schemeClr>
              </a:solidFill>
              <a:latin typeface="Times New Roman" panose="02020603050405020304" pitchFamily="18" charset="0"/>
              <a:ea typeface="Times New Roman" panose="02020603050405020304" pitchFamily="18" charset="0"/>
            </a:endParaRPr>
          </a:p>
          <a:p>
            <a:pPr marL="182880" marR="0" lvl="0" indent="-182880" algn="l" defTabSz="914400" rtl="0" eaLnBrk="1" fontAlgn="auto" latinLnBrk="0" hangingPunct="1">
              <a:lnSpc>
                <a:spcPct val="95000"/>
              </a:lnSpc>
              <a:spcBef>
                <a:spcPts val="1400"/>
              </a:spcBef>
              <a:spcAft>
                <a:spcPts val="200"/>
              </a:spcAft>
              <a:buClr>
                <a:srgbClr val="6F6F74"/>
              </a:buClr>
              <a:buSzPct val="80000"/>
              <a:buFont typeface="Arial" pitchFamily="34" charset="0"/>
              <a:buChar char="•"/>
              <a:tabLst/>
              <a:defRPr/>
            </a:pPr>
            <a:endParaRPr kumimoji="0" lang="en-US" sz="1800" b="0" i="0" u="none" strike="noStrike" kern="1200" cap="none" spc="10" normalizeH="0" baseline="0" noProof="0" dirty="0">
              <a:ln>
                <a:noFill/>
              </a:ln>
              <a:solidFill>
                <a:srgbClr val="000000"/>
              </a:solidFill>
              <a:effectLst/>
              <a:uLnTx/>
              <a:uFillTx/>
              <a:latin typeface="Century Schoolbook" panose="02040604050505020304"/>
              <a:ea typeface="+mn-ea"/>
              <a:cs typeface="+mn-cs"/>
            </a:endParaRPr>
          </a:p>
          <a:p>
            <a:endParaRPr lang="en-US" sz="1400" dirty="0">
              <a:solidFill>
                <a:schemeClr val="tx1"/>
              </a:solidFill>
            </a:endParaRP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fld id="{519954A3-9DFD-4C44-94BA-B95130A3BA1C}" type="slidenum">
              <a:rPr lang="en-US" smtClean="0"/>
              <a:t>16</a:t>
            </a:fld>
            <a:endParaRPr lang="en-US" dirty="0"/>
          </a:p>
        </p:txBody>
      </p:sp>
      <p:pic>
        <p:nvPicPr>
          <p:cNvPr id="7" name="Picture 6">
            <a:extLst>
              <a:ext uri="{FF2B5EF4-FFF2-40B4-BE49-F238E27FC236}">
                <a16:creationId xmlns:a16="http://schemas.microsoft.com/office/drawing/2014/main" id="{39BAA498-5F94-4310-862A-97A16AF21ED5}"/>
              </a:ext>
            </a:extLst>
          </p:cNvPr>
          <p:cNvPicPr>
            <a:picLocks noChangeAspect="1"/>
          </p:cNvPicPr>
          <p:nvPr/>
        </p:nvPicPr>
        <p:blipFill>
          <a:blip r:embed="rId3"/>
          <a:stretch>
            <a:fillRect/>
          </a:stretch>
        </p:blipFill>
        <p:spPr>
          <a:xfrm>
            <a:off x="269482" y="5782076"/>
            <a:ext cx="720452" cy="949519"/>
          </a:xfrm>
          <a:prstGeom prst="rect">
            <a:avLst/>
          </a:prstGeom>
        </p:spPr>
      </p:pic>
    </p:spTree>
    <p:extLst>
      <p:ext uri="{BB962C8B-B14F-4D97-AF65-F5344CB8AC3E}">
        <p14:creationId xmlns:p14="http://schemas.microsoft.com/office/powerpoint/2010/main" val="413521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269482" y="486895"/>
            <a:ext cx="8640988" cy="617218"/>
          </a:xfrm>
        </p:spPr>
        <p:txBody>
          <a:bodyPr>
            <a:normAutofit/>
          </a:bodyPr>
          <a:lstStyle/>
          <a:p>
            <a:r>
              <a:rPr lang="en-US" sz="2800" dirty="0"/>
              <a:t>SECTION 4.3.4 REVENUE IMPACTS</a:t>
            </a:r>
          </a:p>
        </p:txBody>
      </p:sp>
      <p:sp>
        <p:nvSpPr>
          <p:cNvPr id="3" name="Content Placeholder 2">
            <a:extLst>
              <a:ext uri="{FF2B5EF4-FFF2-40B4-BE49-F238E27FC236}">
                <a16:creationId xmlns:a16="http://schemas.microsoft.com/office/drawing/2014/main" id="{47CA18E4-FEB1-47DD-882B-171694B8AE7E}"/>
              </a:ext>
            </a:extLst>
          </p:cNvPr>
          <p:cNvSpPr>
            <a:spLocks noGrp="1"/>
          </p:cNvSpPr>
          <p:nvPr>
            <p:ph idx="1"/>
          </p:nvPr>
        </p:nvSpPr>
        <p:spPr>
          <a:xfrm>
            <a:off x="269482" y="1351129"/>
            <a:ext cx="7406072" cy="4308819"/>
          </a:xfrm>
        </p:spPr>
        <p:txBody>
          <a:bodyPr>
            <a:normAutofit/>
          </a:bodyPr>
          <a:lstStyle/>
          <a:p>
            <a:pPr marL="274320" lvl="1" indent="0">
              <a:buNone/>
            </a:pPr>
            <a:endParaRPr lang="en-US" sz="1650" dirty="0">
              <a:solidFill>
                <a:schemeClr val="tx1"/>
              </a:solidFill>
              <a:effectLst/>
              <a:latin typeface="Times New Roman" panose="02020603050405020304" pitchFamily="18" charset="0"/>
              <a:ea typeface="Times New Roman" panose="02020603050405020304" pitchFamily="18" charset="0"/>
            </a:endParaRPr>
          </a:p>
          <a:p>
            <a:pPr marL="182880" marR="0" lvl="0" indent="-182880" algn="l" defTabSz="914400" rtl="0" eaLnBrk="1" fontAlgn="auto" latinLnBrk="0" hangingPunct="1">
              <a:lnSpc>
                <a:spcPct val="95000"/>
              </a:lnSpc>
              <a:spcBef>
                <a:spcPts val="0"/>
              </a:spcBef>
              <a:spcAft>
                <a:spcPts val="0"/>
              </a:spcAft>
              <a:buClr>
                <a:srgbClr val="6F6F74"/>
              </a:buClr>
              <a:buSzPct val="80000"/>
              <a:buFont typeface="Arial" pitchFamily="34" charset="0"/>
              <a:buChar char="•"/>
              <a:tabLst/>
              <a:defRPr/>
            </a:pPr>
            <a:r>
              <a:rPr kumimoji="0" lang="en-US" sz="18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mn-cs"/>
              </a:rPr>
              <a:t>Under Alternative 2, H&amp;L/pot vessels less than or equal to 56’ LOA would have additional opportunity, although their future fishing behavior is uncertain.</a:t>
            </a:r>
          </a:p>
          <a:p>
            <a:pPr marL="182880" marR="0" lvl="0" indent="-182880" algn="l" defTabSz="914400" rtl="0" eaLnBrk="1" fontAlgn="auto" latinLnBrk="0" hangingPunct="1">
              <a:lnSpc>
                <a:spcPct val="95000"/>
              </a:lnSpc>
              <a:spcBef>
                <a:spcPts val="0"/>
              </a:spcBef>
              <a:spcAft>
                <a:spcPts val="0"/>
              </a:spcAft>
              <a:buClr>
                <a:srgbClr val="6F6F74"/>
              </a:buClr>
              <a:buSzPct val="80000"/>
              <a:buFont typeface="Arial" pitchFamily="34" charset="0"/>
              <a:buChar char="•"/>
              <a:tabLst/>
              <a:defRPr/>
            </a:pPr>
            <a:endParaRPr kumimoji="0" lang="en-US" sz="18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mn-cs"/>
            </a:endParaRPr>
          </a:p>
          <a:p>
            <a:pPr marL="182880" marR="0" lvl="0" indent="-182880" algn="l" defTabSz="914400" rtl="0" eaLnBrk="1" fontAlgn="auto" latinLnBrk="0" hangingPunct="1">
              <a:lnSpc>
                <a:spcPct val="95000"/>
              </a:lnSpc>
              <a:spcBef>
                <a:spcPts val="0"/>
              </a:spcBef>
              <a:spcAft>
                <a:spcPts val="0"/>
              </a:spcAft>
              <a:buClr>
                <a:srgbClr val="6F6F74"/>
              </a:buClr>
              <a:buSzPct val="80000"/>
              <a:buFont typeface="Arial" pitchFamily="34" charset="0"/>
              <a:buChar char="•"/>
              <a:tabLst/>
              <a:defRPr/>
            </a:pPr>
            <a:r>
              <a:rPr kumimoji="0" lang="en-US" sz="18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mn-cs"/>
              </a:rPr>
              <a:t>Estimate the revenue associated with H&amp;L/pot vessels less than or equal to 56’ LOA fully utilizing the jig sector’s initial allocation, which is $1.87 million (on average). </a:t>
            </a:r>
          </a:p>
          <a:p>
            <a:pPr marL="0" marR="0" lvl="0" indent="0" algn="l" defTabSz="914400" rtl="0" eaLnBrk="1" fontAlgn="auto" latinLnBrk="0" hangingPunct="1">
              <a:lnSpc>
                <a:spcPct val="95000"/>
              </a:lnSpc>
              <a:spcBef>
                <a:spcPts val="0"/>
              </a:spcBef>
              <a:spcAft>
                <a:spcPts val="0"/>
              </a:spcAft>
              <a:buClr>
                <a:srgbClr val="6F6F74"/>
              </a:buClr>
              <a:buSzPct val="80000"/>
              <a:buNone/>
              <a:tabLst/>
              <a:defRPr/>
            </a:pPr>
            <a:endParaRPr kumimoji="0" lang="en-US" sz="18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mn-cs"/>
            </a:endParaRPr>
          </a:p>
          <a:p>
            <a:pPr marL="182880" marR="0" lvl="0" indent="-182880" algn="l" defTabSz="914400" rtl="0" eaLnBrk="1" fontAlgn="auto" latinLnBrk="0" hangingPunct="1">
              <a:lnSpc>
                <a:spcPct val="95000"/>
              </a:lnSpc>
              <a:spcBef>
                <a:spcPts val="0"/>
              </a:spcBef>
              <a:spcAft>
                <a:spcPts val="0"/>
              </a:spcAft>
              <a:buClr>
                <a:srgbClr val="6F6F74"/>
              </a:buClr>
              <a:buSzPct val="80000"/>
              <a:buFont typeface="Arial" pitchFamily="34" charset="0"/>
              <a:buChar char="•"/>
              <a:tabLst/>
              <a:defRPr/>
            </a:pPr>
            <a:r>
              <a:rPr lang="en-US" sz="1800" dirty="0">
                <a:solidFill>
                  <a:srgbClr val="000000"/>
                </a:solidFill>
                <a:latin typeface="Times New Roman" panose="02020603050405020304" pitchFamily="18" charset="0"/>
              </a:rPr>
              <a:t>Account for the historical jig participation.</a:t>
            </a:r>
          </a:p>
          <a:p>
            <a:pPr marL="0" marR="0" lvl="0" indent="0" algn="l" defTabSz="914400" rtl="0" eaLnBrk="1" fontAlgn="auto" latinLnBrk="0" hangingPunct="1">
              <a:lnSpc>
                <a:spcPct val="95000"/>
              </a:lnSpc>
              <a:spcBef>
                <a:spcPts val="0"/>
              </a:spcBef>
              <a:spcAft>
                <a:spcPts val="0"/>
              </a:spcAft>
              <a:buClr>
                <a:srgbClr val="6F6F74"/>
              </a:buClr>
              <a:buSzPct val="80000"/>
              <a:buNone/>
              <a:tabLst/>
              <a:defRPr/>
            </a:pPr>
            <a:endParaRPr kumimoji="0" lang="en-US" sz="18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mn-cs"/>
            </a:endParaRPr>
          </a:p>
          <a:p>
            <a:pPr marL="182880" marR="0" lvl="0" indent="-182880" algn="l" defTabSz="914400" rtl="0" eaLnBrk="1" fontAlgn="auto" latinLnBrk="0" hangingPunct="1">
              <a:lnSpc>
                <a:spcPct val="95000"/>
              </a:lnSpc>
              <a:spcBef>
                <a:spcPts val="0"/>
              </a:spcBef>
              <a:spcAft>
                <a:spcPts val="0"/>
              </a:spcAft>
              <a:buClr>
                <a:srgbClr val="6F6F74"/>
              </a:buClr>
              <a:buSzPct val="80000"/>
              <a:buFont typeface="Arial" pitchFamily="34" charset="0"/>
              <a:buChar char="•"/>
              <a:tabLst/>
              <a:defRPr/>
            </a:pPr>
            <a:r>
              <a:rPr kumimoji="0" lang="en-US" sz="18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mn-cs"/>
              </a:rPr>
              <a:t>Estimated annual average additional revenue opportunity for H&amp;L/pot CVs less than or equal to 56’ LOA is $1.08 million under Alternative 2.</a:t>
            </a:r>
            <a:endParaRPr kumimoji="0" lang="en-US" sz="1800" b="0" i="0" u="none" strike="noStrike" kern="1200" cap="none" spc="10" normalizeH="0" baseline="0" noProof="0" dirty="0">
              <a:ln>
                <a:noFill/>
              </a:ln>
              <a:solidFill>
                <a:srgbClr val="000000"/>
              </a:solidFill>
              <a:effectLst/>
              <a:uLnTx/>
              <a:uFillTx/>
              <a:latin typeface="Century Schoolbook" panose="02040604050505020304"/>
              <a:ea typeface="+mn-ea"/>
              <a:cs typeface="+mn-cs"/>
            </a:endParaRPr>
          </a:p>
          <a:p>
            <a:endParaRPr lang="en-US" sz="1400" dirty="0">
              <a:solidFill>
                <a:schemeClr val="tx1"/>
              </a:solidFill>
            </a:endParaRP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fld id="{519954A3-9DFD-4C44-94BA-B95130A3BA1C}" type="slidenum">
              <a:rPr lang="en-US" smtClean="0"/>
              <a:t>17</a:t>
            </a:fld>
            <a:endParaRPr lang="en-US" dirty="0"/>
          </a:p>
        </p:txBody>
      </p:sp>
      <p:pic>
        <p:nvPicPr>
          <p:cNvPr id="7" name="Picture 6">
            <a:extLst>
              <a:ext uri="{FF2B5EF4-FFF2-40B4-BE49-F238E27FC236}">
                <a16:creationId xmlns:a16="http://schemas.microsoft.com/office/drawing/2014/main" id="{39BAA498-5F94-4310-862A-97A16AF21ED5}"/>
              </a:ext>
            </a:extLst>
          </p:cNvPr>
          <p:cNvPicPr>
            <a:picLocks noChangeAspect="1"/>
          </p:cNvPicPr>
          <p:nvPr/>
        </p:nvPicPr>
        <p:blipFill>
          <a:blip r:embed="rId3"/>
          <a:stretch>
            <a:fillRect/>
          </a:stretch>
        </p:blipFill>
        <p:spPr>
          <a:xfrm>
            <a:off x="269482" y="5782076"/>
            <a:ext cx="720452" cy="949519"/>
          </a:xfrm>
          <a:prstGeom prst="rect">
            <a:avLst/>
          </a:prstGeom>
        </p:spPr>
      </p:pic>
    </p:spTree>
    <p:extLst>
      <p:ext uri="{BB962C8B-B14F-4D97-AF65-F5344CB8AC3E}">
        <p14:creationId xmlns:p14="http://schemas.microsoft.com/office/powerpoint/2010/main" val="164684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7F93-DBE5-4512-B33E-9173F210A5F1}"/>
              </a:ext>
            </a:extLst>
          </p:cNvPr>
          <p:cNvSpPr>
            <a:spLocks noGrp="1"/>
          </p:cNvSpPr>
          <p:nvPr>
            <p:ph type="title"/>
          </p:nvPr>
        </p:nvSpPr>
        <p:spPr>
          <a:xfrm>
            <a:off x="290383" y="267589"/>
            <a:ext cx="8563233" cy="797476"/>
          </a:xfrm>
        </p:spPr>
        <p:txBody>
          <a:bodyPr>
            <a:noAutofit/>
          </a:bodyPr>
          <a:lstStyle/>
          <a:p>
            <a:r>
              <a:rPr lang="en-US" sz="2800" dirty="0"/>
              <a:t>SECTION 4.3.4.3  DHS STATE-WATERS POT FISHERY</a:t>
            </a:r>
          </a:p>
        </p:txBody>
      </p:sp>
      <p:sp>
        <p:nvSpPr>
          <p:cNvPr id="5" name="Slide Number Placeholder 4">
            <a:extLst>
              <a:ext uri="{FF2B5EF4-FFF2-40B4-BE49-F238E27FC236}">
                <a16:creationId xmlns:a16="http://schemas.microsoft.com/office/drawing/2014/main" id="{3AA68458-9792-4EA3-A820-55632F3F03DB}"/>
              </a:ext>
            </a:extLst>
          </p:cNvPr>
          <p:cNvSpPr>
            <a:spLocks noGrp="1"/>
          </p:cNvSpPr>
          <p:nvPr>
            <p:ph type="sldNum" sz="quarter" idx="12"/>
          </p:nvPr>
        </p:nvSpPr>
        <p:spPr/>
        <p:txBody>
          <a:bodyPr/>
          <a:lstStyle/>
          <a:p>
            <a:fld id="{519954A3-9DFD-4C44-94BA-B95130A3BA1C}" type="slidenum">
              <a:rPr lang="en-US" smtClean="0"/>
              <a:t>18</a:t>
            </a:fld>
            <a:endParaRPr lang="en-US" dirty="0"/>
          </a:p>
        </p:txBody>
      </p:sp>
      <p:sp>
        <p:nvSpPr>
          <p:cNvPr id="9" name="TextBox 8">
            <a:extLst>
              <a:ext uri="{FF2B5EF4-FFF2-40B4-BE49-F238E27FC236}">
                <a16:creationId xmlns:a16="http://schemas.microsoft.com/office/drawing/2014/main" id="{2E2520F0-D721-4843-B9E3-19E373B43A56}"/>
              </a:ext>
            </a:extLst>
          </p:cNvPr>
          <p:cNvSpPr txBox="1"/>
          <p:nvPr/>
        </p:nvSpPr>
        <p:spPr>
          <a:xfrm>
            <a:off x="246610" y="1068141"/>
            <a:ext cx="8013017"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The DHS pot fishery opens seven days after the Federal BSAI Pacific cod less than 60’ H&amp;L/pot CV sector closes. </a:t>
            </a:r>
          </a:p>
          <a:p>
            <a:pPr marL="742950" lvl="1"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Open to vessels less than or equal to 58’ LOA using pot gear with a limit of 60 pots per vessel. </a:t>
            </a:r>
          </a:p>
          <a:p>
            <a:pPr lvl="1"/>
            <a:endParaRPr lang="en-US"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Under Alternative 2, the BOF would need to address the trigger for opening the DHS pot fishery and what the trigger should be.</a:t>
            </a:r>
          </a:p>
          <a:p>
            <a:pPr marL="742950" lvl="1" indent="-285750">
              <a:buFont typeface="Arial" panose="020B0604020202020204" pitchFamily="34" charset="0"/>
              <a:buChar char="•"/>
            </a:pPr>
            <a:r>
              <a:rPr lang="en-US" sz="1600" dirty="0">
                <a:latin typeface="Times New Roman" panose="02020603050405020304" pitchFamily="18" charset="0"/>
              </a:rPr>
              <a:t>The new small vessel sector closing date, the redefined less than 60’ H&amp;L/pot CV sector closing date, or some other trigger (e.g., hard date). </a:t>
            </a:r>
          </a:p>
          <a:p>
            <a:pPr lvl="1"/>
            <a:endParaRPr lang="en-US" sz="1600" dirty="0">
              <a:latin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It is uncertain what action the BOF would take to open the DHS pot fishery, but</a:t>
            </a:r>
            <a:r>
              <a:rPr lang="en-US" sz="1600" b="1"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pot vessels not in the trigger sector would likely need to decide whether they want to participate in Federal or State waters if both were open at the same time.</a:t>
            </a:r>
          </a:p>
          <a:p>
            <a:endParaRPr lang="en-US" sz="1600" b="1"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The annual average gross ex-vessel revenue pot CVs greater than 56’ earn from the DHS fishery is $6.67 million, which is 24 percent of the total gross ex-vessel revenue for all fisheries (2014-2020).</a:t>
            </a:r>
          </a:p>
          <a:p>
            <a:endParaRPr lang="en-US"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The annual average gross ex-vessel revenue pot CVs less than or equal to 56’ earn from the DHS fishery is $1.21 million, which is 20 percent of the total gross ex-vessel revenue for all fisheries (2014-2020).</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0341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7F93-DBE5-4512-B33E-9173F210A5F1}"/>
              </a:ext>
            </a:extLst>
          </p:cNvPr>
          <p:cNvSpPr>
            <a:spLocks noGrp="1"/>
          </p:cNvSpPr>
          <p:nvPr>
            <p:ph type="title"/>
          </p:nvPr>
        </p:nvSpPr>
        <p:spPr>
          <a:xfrm>
            <a:off x="269482" y="287061"/>
            <a:ext cx="8650782" cy="990076"/>
          </a:xfrm>
        </p:spPr>
        <p:txBody>
          <a:bodyPr>
            <a:normAutofit/>
          </a:bodyPr>
          <a:lstStyle/>
          <a:p>
            <a:r>
              <a:rPr lang="en-US" sz="2800" dirty="0"/>
              <a:t>4.3.6  SUBOPTION - B SEASON AS JIG ONLY 		FISERY</a:t>
            </a:r>
          </a:p>
        </p:txBody>
      </p:sp>
      <p:graphicFrame>
        <p:nvGraphicFramePr>
          <p:cNvPr id="7" name="Content Placeholder 6">
            <a:extLst>
              <a:ext uri="{FF2B5EF4-FFF2-40B4-BE49-F238E27FC236}">
                <a16:creationId xmlns:a16="http://schemas.microsoft.com/office/drawing/2014/main" id="{580A11AB-75FF-4AC1-88D1-7F9043CF4B7D}"/>
              </a:ext>
            </a:extLst>
          </p:cNvPr>
          <p:cNvGraphicFramePr>
            <a:graphicFrameLocks noGrp="1"/>
          </p:cNvGraphicFramePr>
          <p:nvPr>
            <p:ph idx="1"/>
            <p:extLst>
              <p:ext uri="{D42A27DB-BD31-4B8C-83A1-F6EECF244321}">
                <p14:modId xmlns:p14="http://schemas.microsoft.com/office/powerpoint/2010/main" val="1723776527"/>
              </p:ext>
            </p:extLst>
          </p:nvPr>
        </p:nvGraphicFramePr>
        <p:xfrm>
          <a:off x="3377990" y="2897476"/>
          <a:ext cx="4896950" cy="2894480"/>
        </p:xfrm>
        <a:graphic>
          <a:graphicData uri="http://schemas.openxmlformats.org/drawingml/2006/table">
            <a:tbl>
              <a:tblPr firstRow="1" firstCol="1" bandRow="1"/>
              <a:tblGrid>
                <a:gridCol w="952185">
                  <a:extLst>
                    <a:ext uri="{9D8B030D-6E8A-4147-A177-3AD203B41FA5}">
                      <a16:colId xmlns:a16="http://schemas.microsoft.com/office/drawing/2014/main" val="3938004532"/>
                    </a:ext>
                  </a:extLst>
                </a:gridCol>
                <a:gridCol w="1488734">
                  <a:extLst>
                    <a:ext uri="{9D8B030D-6E8A-4147-A177-3AD203B41FA5}">
                      <a16:colId xmlns:a16="http://schemas.microsoft.com/office/drawing/2014/main" val="2382664170"/>
                    </a:ext>
                  </a:extLst>
                </a:gridCol>
                <a:gridCol w="769701">
                  <a:extLst>
                    <a:ext uri="{9D8B030D-6E8A-4147-A177-3AD203B41FA5}">
                      <a16:colId xmlns:a16="http://schemas.microsoft.com/office/drawing/2014/main" val="3748336366"/>
                    </a:ext>
                  </a:extLst>
                </a:gridCol>
                <a:gridCol w="911722">
                  <a:extLst>
                    <a:ext uri="{9D8B030D-6E8A-4147-A177-3AD203B41FA5}">
                      <a16:colId xmlns:a16="http://schemas.microsoft.com/office/drawing/2014/main" val="1766183471"/>
                    </a:ext>
                  </a:extLst>
                </a:gridCol>
                <a:gridCol w="774608">
                  <a:extLst>
                    <a:ext uri="{9D8B030D-6E8A-4147-A177-3AD203B41FA5}">
                      <a16:colId xmlns:a16="http://schemas.microsoft.com/office/drawing/2014/main" val="3751525232"/>
                    </a:ext>
                  </a:extLst>
                </a:gridCol>
              </a:tblGrid>
              <a:tr h="718856">
                <a:tc>
                  <a:txBody>
                    <a:bodyPr/>
                    <a:lstStyle/>
                    <a:p>
                      <a:endParaRPr lang="en-US" sz="1200" dirty="0">
                        <a:effectLst/>
                        <a:latin typeface="Times New Roman" panose="02020603050405020304" pitchFamily="18" charset="0"/>
                      </a:endParaRPr>
                    </a:p>
                  </a:txBody>
                  <a:tcPr marL="34134" marR="3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Season</a:t>
                      </a:r>
                      <a:endParaRPr lang="en-US" sz="1200" dirty="0">
                        <a:effectLst/>
                        <a:latin typeface="Times New Roman" panose="02020603050405020304" pitchFamily="18" charset="0"/>
                        <a:ea typeface="Times New Roman" panose="02020603050405020304" pitchFamily="18" charset="0"/>
                      </a:endParaRPr>
                    </a:p>
                  </a:txBody>
                  <a:tcPr marL="34134" marR="34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Count of deliveries</a:t>
                      </a:r>
                      <a:endParaRPr lang="en-US" sz="1200" dirty="0">
                        <a:effectLst/>
                        <a:latin typeface="Times New Roman" panose="02020603050405020304" pitchFamily="18" charset="0"/>
                        <a:ea typeface="Times New Roman" panose="02020603050405020304" pitchFamily="18"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Average number of deliveries</a:t>
                      </a:r>
                      <a:endParaRPr lang="en-US" sz="1200" dirty="0">
                        <a:effectLst/>
                        <a:latin typeface="Times New Roman" panose="02020603050405020304" pitchFamily="18" charset="0"/>
                        <a:ea typeface="Times New Roman" panose="02020603050405020304" pitchFamily="18"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 of total deliveries</a:t>
                      </a:r>
                      <a:endParaRPr lang="en-US" sz="1200" dirty="0">
                        <a:effectLst/>
                        <a:latin typeface="Times New Roman" panose="02020603050405020304" pitchFamily="18" charset="0"/>
                        <a:ea typeface="Times New Roman" panose="02020603050405020304" pitchFamily="18" charset="0"/>
                      </a:endParaRPr>
                    </a:p>
                  </a:txBody>
                  <a:tcPr marL="34134" marR="34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8066634"/>
                  </a:ext>
                </a:extLst>
              </a:tr>
              <a:tr h="359428">
                <a:tc rowSpan="3">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Jig</a:t>
                      </a:r>
                      <a:endParaRPr lang="en-US" sz="1200">
                        <a:effectLst/>
                        <a:latin typeface="Times New Roman" panose="02020603050405020304" pitchFamily="18" charset="0"/>
                        <a:ea typeface="Times New Roman" panose="02020603050405020304" pitchFamily="18" charset="0"/>
                      </a:endParaRPr>
                    </a:p>
                  </a:txBody>
                  <a:tcPr marL="34134" marR="3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 (Jan 1 - Apr 30)</a:t>
                      </a:r>
                      <a:endParaRPr lang="en-US" sz="1200">
                        <a:effectLst/>
                        <a:latin typeface="Times New Roman" panose="02020603050405020304" pitchFamily="18" charset="0"/>
                        <a:ea typeface="Times New Roman" panose="02020603050405020304" pitchFamily="18" charset="0"/>
                      </a:endParaRPr>
                    </a:p>
                  </a:txBody>
                  <a:tcPr marL="34134" marR="34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14</a:t>
                      </a:r>
                      <a:endParaRPr lang="en-US" sz="1200" dirty="0">
                        <a:effectLst/>
                        <a:latin typeface="Times New Roman" panose="02020603050405020304" pitchFamily="18" charset="0"/>
                        <a:ea typeface="Times New Roman" panose="02020603050405020304" pitchFamily="18"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34134" marR="34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604959089"/>
                  </a:ext>
                </a:extLst>
              </a:tr>
              <a:tr h="359428">
                <a:tc vMerge="1">
                  <a:txBody>
                    <a:bodyPr/>
                    <a:lstStyle/>
                    <a:p>
                      <a:endParaRPr lang="en-US"/>
                    </a:p>
                  </a:txBody>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B (Apr 30 – Aug 31)</a:t>
                      </a:r>
                    </a:p>
                  </a:txBody>
                  <a:tcPr marL="34134" marR="3413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373</a:t>
                      </a:r>
                    </a:p>
                  </a:txBody>
                  <a:tcPr marL="34134" marR="34134" marT="0" marB="0">
                    <a:lnL>
                      <a:noFill/>
                    </a:lnL>
                    <a:lnR>
                      <a:noFill/>
                    </a:lnR>
                    <a:lnT>
                      <a:noFill/>
                    </a:lnT>
                    <a:lnB>
                      <a:noFill/>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27</a:t>
                      </a:r>
                    </a:p>
                  </a:txBody>
                  <a:tcPr marL="34134" marR="34134" marT="0" marB="0">
                    <a:lnL>
                      <a:noFill/>
                    </a:lnL>
                    <a:lnR>
                      <a:noFill/>
                    </a:lnR>
                    <a:lnT>
                      <a:noFill/>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87%</a:t>
                      </a:r>
                    </a:p>
                  </a:txBody>
                  <a:tcPr marL="34134" marR="34134"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7570334"/>
                  </a:ext>
                </a:extLst>
              </a:tr>
              <a:tr h="359428">
                <a:tc vMerge="1">
                  <a:txBody>
                    <a:bodyPr/>
                    <a:lstStyle/>
                    <a:p>
                      <a:endParaRPr lang="en-US"/>
                    </a:p>
                  </a:txBody>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C (Aug 31 - Dec 31)</a:t>
                      </a:r>
                      <a:endParaRPr lang="en-US" sz="1200">
                        <a:effectLst/>
                        <a:latin typeface="Times New Roman" panose="02020603050405020304" pitchFamily="18" charset="0"/>
                        <a:ea typeface="Times New Roman" panose="02020603050405020304" pitchFamily="18" charset="0"/>
                      </a:endParaRPr>
                    </a:p>
                  </a:txBody>
                  <a:tcPr marL="34134" marR="3413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43</a:t>
                      </a:r>
                      <a:endParaRPr lang="en-US" sz="1200">
                        <a:effectLst/>
                        <a:latin typeface="Times New Roman" panose="02020603050405020304" pitchFamily="18" charset="0"/>
                        <a:ea typeface="Times New Roman" panose="02020603050405020304" pitchFamily="18" charset="0"/>
                      </a:endParaRPr>
                    </a:p>
                  </a:txBody>
                  <a:tcPr marL="34134" marR="3413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34134" marR="3413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endParaRPr>
                    </a:p>
                  </a:txBody>
                  <a:tcPr marL="34134" marR="3413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1859625"/>
                  </a:ext>
                </a:extLst>
              </a:tr>
              <a:tr h="359428">
                <a:tc rowSpan="3">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&lt;60' H&amp;L</a:t>
                      </a:r>
                      <a:r>
                        <a:rPr lang="en-US" sz="1200" i="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200" b="1">
                          <a:solidFill>
                            <a:srgbClr val="000000"/>
                          </a:solidFill>
                          <a:effectLst/>
                          <a:latin typeface="Times New Roman" panose="02020603050405020304" pitchFamily="18" charset="0"/>
                          <a:ea typeface="Times New Roman" panose="02020603050405020304" pitchFamily="18" charset="0"/>
                        </a:rPr>
                        <a:t>/pot</a:t>
                      </a:r>
                      <a:endParaRPr lang="en-US" sz="1200">
                        <a:effectLst/>
                        <a:latin typeface="Times New Roman" panose="02020603050405020304" pitchFamily="18" charset="0"/>
                        <a:ea typeface="Times New Roman" panose="02020603050405020304" pitchFamily="18" charset="0"/>
                      </a:endParaRPr>
                    </a:p>
                  </a:txBody>
                  <a:tcPr marL="34134" marR="3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 (Jan 1 - Apr 30)</a:t>
                      </a:r>
                    </a:p>
                  </a:txBody>
                  <a:tcPr marL="34134" marR="34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2,618</a:t>
                      </a:r>
                    </a:p>
                  </a:txBody>
                  <a:tcPr marL="34134" marR="341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187</a:t>
                      </a:r>
                    </a:p>
                  </a:txBody>
                  <a:tcPr marL="34134" marR="341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66%</a:t>
                      </a:r>
                    </a:p>
                  </a:txBody>
                  <a:tcPr marL="34134" marR="34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55780775"/>
                  </a:ext>
                </a:extLst>
              </a:tr>
              <a:tr h="368956">
                <a:tc vMerge="1">
                  <a:txBody>
                    <a:bodyPr/>
                    <a:lstStyle/>
                    <a:p>
                      <a:endParaRPr lang="en-US"/>
                    </a:p>
                  </a:txBody>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B (Apr 30 – Aug 31)</a:t>
                      </a:r>
                      <a:endParaRPr lang="en-US" sz="1200">
                        <a:effectLst/>
                        <a:latin typeface="Times New Roman" panose="02020603050405020304" pitchFamily="18" charset="0"/>
                        <a:ea typeface="Times New Roman" panose="02020603050405020304" pitchFamily="18" charset="0"/>
                      </a:endParaRPr>
                    </a:p>
                  </a:txBody>
                  <a:tcPr marL="34134" marR="34134"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113</a:t>
                      </a:r>
                      <a:endParaRPr lang="en-US" sz="1200">
                        <a:effectLst/>
                        <a:latin typeface="Times New Roman" panose="02020603050405020304" pitchFamily="18" charset="0"/>
                        <a:ea typeface="Times New Roman" panose="02020603050405020304" pitchFamily="18" charset="0"/>
                      </a:endParaRPr>
                    </a:p>
                  </a:txBody>
                  <a:tcPr marL="34134" marR="34134" marT="0" marB="0">
                    <a:lnL>
                      <a:noFill/>
                    </a:lnL>
                    <a:lnR>
                      <a:noFill/>
                    </a:lnR>
                    <a:lnT>
                      <a:noFill/>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8</a:t>
                      </a:r>
                      <a:endParaRPr lang="en-US" sz="1200" dirty="0">
                        <a:effectLst/>
                        <a:latin typeface="Times New Roman" panose="02020603050405020304" pitchFamily="18" charset="0"/>
                        <a:ea typeface="Times New Roman" panose="02020603050405020304" pitchFamily="18" charset="0"/>
                      </a:endParaRPr>
                    </a:p>
                  </a:txBody>
                  <a:tcPr marL="34134" marR="34134" marT="0" marB="0">
                    <a:lnL>
                      <a:noFill/>
                    </a:lnL>
                    <a:lnR>
                      <a:noFill/>
                    </a:lnR>
                    <a:lnT>
                      <a:noFill/>
                    </a:lnT>
                    <a:lnB>
                      <a:noFill/>
                    </a:lnB>
                    <a:solidFill>
                      <a:srgbClr val="F2F2F2"/>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34134" marR="34134"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840433554"/>
                  </a:ext>
                </a:extLst>
              </a:tr>
              <a:tr h="368956">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C (Aug 31 - Dec 31)</a:t>
                      </a:r>
                    </a:p>
                  </a:txBody>
                  <a:tcPr marL="34134" marR="3413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1,261</a:t>
                      </a:r>
                    </a:p>
                  </a:txBody>
                  <a:tcPr marL="34134" marR="341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90</a:t>
                      </a:r>
                    </a:p>
                  </a:txBody>
                  <a:tcPr marL="34134" marR="341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31%</a:t>
                      </a:r>
                    </a:p>
                  </a:txBody>
                  <a:tcPr marL="34134" marR="3413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68396"/>
                  </a:ext>
                </a:extLst>
              </a:tr>
            </a:tbl>
          </a:graphicData>
        </a:graphic>
      </p:graphicFrame>
      <p:sp>
        <p:nvSpPr>
          <p:cNvPr id="5" name="Slide Number Placeholder 4">
            <a:extLst>
              <a:ext uri="{FF2B5EF4-FFF2-40B4-BE49-F238E27FC236}">
                <a16:creationId xmlns:a16="http://schemas.microsoft.com/office/drawing/2014/main" id="{3AA68458-9792-4EA3-A820-55632F3F03DB}"/>
              </a:ext>
            </a:extLst>
          </p:cNvPr>
          <p:cNvSpPr>
            <a:spLocks noGrp="1"/>
          </p:cNvSpPr>
          <p:nvPr>
            <p:ph type="sldNum" sz="quarter" idx="12"/>
          </p:nvPr>
        </p:nvSpPr>
        <p:spPr/>
        <p:txBody>
          <a:bodyPr/>
          <a:lstStyle/>
          <a:p>
            <a:fld id="{519954A3-9DFD-4C44-94BA-B95130A3BA1C}" type="slidenum">
              <a:rPr lang="en-US" smtClean="0"/>
              <a:t>19</a:t>
            </a:fld>
            <a:endParaRPr lang="en-US" dirty="0"/>
          </a:p>
        </p:txBody>
      </p:sp>
      <p:sp>
        <p:nvSpPr>
          <p:cNvPr id="9" name="TextBox 8">
            <a:extLst>
              <a:ext uri="{FF2B5EF4-FFF2-40B4-BE49-F238E27FC236}">
                <a16:creationId xmlns:a16="http://schemas.microsoft.com/office/drawing/2014/main" id="{081F5272-70D1-4216-9B97-F3ABEA0923D6}"/>
              </a:ext>
            </a:extLst>
          </p:cNvPr>
          <p:cNvSpPr txBox="1"/>
          <p:nvPr/>
        </p:nvSpPr>
        <p:spPr>
          <a:xfrm>
            <a:off x="3377990" y="1871926"/>
            <a:ext cx="4628676" cy="1015663"/>
          </a:xfrm>
          <a:prstGeom prst="rect">
            <a:avLst/>
          </a:prstGeom>
          <a:noFill/>
        </p:spPr>
        <p:txBody>
          <a:bodyPr wrap="square">
            <a:spAutoFit/>
          </a:bodyPr>
          <a:lstStyle/>
          <a:p>
            <a:r>
              <a:rPr lang="en-US" sz="1200" b="1" dirty="0">
                <a:effectLst/>
                <a:latin typeface="Times New Roman" panose="02020603050405020304" pitchFamily="18" charset="0"/>
                <a:ea typeface="Times New Roman" panose="02020603050405020304" pitchFamily="18" charset="0"/>
              </a:rPr>
              <a:t>Table 4-7 Count of BSAI Pacific cod deliveries, the average number of deliveries (per year), and the percent of total deliveries made by vessels operating in the BSAI Pacific cod less than 60’ H&amp;L or pot CV and jig sectors in each jig sector trimester from 2008 through 2021</a:t>
            </a:r>
            <a:endParaRPr lang="en-US" sz="2000" b="1" dirty="0"/>
          </a:p>
        </p:txBody>
      </p:sp>
      <p:sp>
        <p:nvSpPr>
          <p:cNvPr id="10" name="TextBox 9">
            <a:extLst>
              <a:ext uri="{FF2B5EF4-FFF2-40B4-BE49-F238E27FC236}">
                <a16:creationId xmlns:a16="http://schemas.microsoft.com/office/drawing/2014/main" id="{7CE3C05D-42BF-435F-826C-0085DE1E0BA2}"/>
              </a:ext>
            </a:extLst>
          </p:cNvPr>
          <p:cNvSpPr txBox="1"/>
          <p:nvPr/>
        </p:nvSpPr>
        <p:spPr>
          <a:xfrm>
            <a:off x="277039" y="1345931"/>
            <a:ext cx="2964925" cy="5786199"/>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Jig deliveries are concentrated in the B season.</a:t>
            </a:r>
          </a:p>
          <a:p>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H&amp;L/pot CVs’ deliveries are concentrated in the A and C seasons.</a:t>
            </a:r>
          </a:p>
          <a:p>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H&amp;L/pot CVs eligible for the new BSAI Pacific cod small vessel sector under Alternative 2 were allowed to harvest BSAI Pacific cod during the B season, it is possible these vessels could constrain jig vessels.</a:t>
            </a:r>
          </a:p>
          <a:p>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There are no anticipated impacts of including the suboption which largely mirrors the historical fishing activity of both affected sectors. </a:t>
            </a:r>
          </a:p>
          <a:p>
            <a:endParaRPr lang="en-US" dirty="0"/>
          </a:p>
        </p:txBody>
      </p:sp>
    </p:spTree>
    <p:extLst>
      <p:ext uri="{BB962C8B-B14F-4D97-AF65-F5344CB8AC3E}">
        <p14:creationId xmlns:p14="http://schemas.microsoft.com/office/powerpoint/2010/main" val="399294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373A-CC76-4A0C-B420-D9577C88A853}"/>
              </a:ext>
            </a:extLst>
          </p:cNvPr>
          <p:cNvSpPr>
            <a:spLocks noGrp="1"/>
          </p:cNvSpPr>
          <p:nvPr>
            <p:ph type="title"/>
          </p:nvPr>
        </p:nvSpPr>
        <p:spPr>
          <a:xfrm>
            <a:off x="607737" y="307586"/>
            <a:ext cx="7269480" cy="740551"/>
          </a:xfrm>
        </p:spPr>
        <p:txBody>
          <a:bodyPr>
            <a:normAutofit/>
          </a:bodyPr>
          <a:lstStyle/>
          <a:p>
            <a:r>
              <a:rPr lang="en-US" sz="2800" dirty="0"/>
              <a:t>PRESENTATION OVERVIEW</a:t>
            </a:r>
          </a:p>
        </p:txBody>
      </p:sp>
      <p:sp>
        <p:nvSpPr>
          <p:cNvPr id="3" name="Content Placeholder 2">
            <a:extLst>
              <a:ext uri="{FF2B5EF4-FFF2-40B4-BE49-F238E27FC236}">
                <a16:creationId xmlns:a16="http://schemas.microsoft.com/office/drawing/2014/main" id="{991730A3-A958-4BEA-B2BE-CA2522D743D4}"/>
              </a:ext>
            </a:extLst>
          </p:cNvPr>
          <p:cNvSpPr>
            <a:spLocks noGrp="1"/>
          </p:cNvSpPr>
          <p:nvPr>
            <p:ph idx="1"/>
          </p:nvPr>
        </p:nvSpPr>
        <p:spPr>
          <a:xfrm>
            <a:off x="607737" y="1365957"/>
            <a:ext cx="7198670" cy="3999531"/>
          </a:xfrm>
        </p:spPr>
        <p:txBody>
          <a:bodyPr>
            <a:normAutofit/>
          </a:bodyPr>
          <a:lstStyle/>
          <a:p>
            <a:r>
              <a:rPr lang="en-US" sz="2000" dirty="0">
                <a:latin typeface="Times New Roman" panose="02020603050405020304" pitchFamily="18" charset="0"/>
                <a:cs typeface="Times New Roman" panose="02020603050405020304" pitchFamily="18" charset="0"/>
              </a:rPr>
              <a:t>History of the action</a:t>
            </a:r>
          </a:p>
          <a:p>
            <a:r>
              <a:rPr lang="en-US" sz="2000" dirty="0">
                <a:latin typeface="Times New Roman" panose="02020603050405020304" pitchFamily="18" charset="0"/>
                <a:cs typeface="Times New Roman" panose="02020603050405020304" pitchFamily="18" charset="0"/>
              </a:rPr>
              <a:t>Purpose &amp; Need and description of the alternatives </a:t>
            </a:r>
          </a:p>
          <a:p>
            <a:r>
              <a:rPr lang="en-US" sz="2000" dirty="0">
                <a:latin typeface="Times New Roman" panose="02020603050405020304" pitchFamily="18" charset="0"/>
                <a:cs typeface="Times New Roman" panose="02020603050405020304" pitchFamily="18" charset="0"/>
              </a:rPr>
              <a:t>General approach</a:t>
            </a:r>
          </a:p>
          <a:p>
            <a:r>
              <a:rPr lang="en-US" sz="2000" dirty="0">
                <a:latin typeface="Times New Roman" panose="02020603050405020304" pitchFamily="18" charset="0"/>
                <a:cs typeface="Times New Roman" panose="02020603050405020304" pitchFamily="18" charset="0"/>
              </a:rPr>
              <a:t>BSAI Pacific cod affected sectors</a:t>
            </a:r>
          </a:p>
          <a:p>
            <a:r>
              <a:rPr lang="en-US" sz="2000" dirty="0">
                <a:latin typeface="Times New Roman" panose="02020603050405020304" pitchFamily="18" charset="0"/>
                <a:cs typeface="Times New Roman" panose="02020603050405020304" pitchFamily="18" charset="0"/>
              </a:rPr>
              <a:t>Analysis of impacts</a:t>
            </a:r>
          </a:p>
          <a:p>
            <a:r>
              <a:rPr lang="en-US" sz="2000" dirty="0">
                <a:latin typeface="Times New Roman" panose="02020603050405020304" pitchFamily="18" charset="0"/>
                <a:cs typeface="Times New Roman" panose="02020603050405020304" pitchFamily="18" charset="0"/>
              </a:rPr>
              <a:t>Management &amp; Enforcement</a:t>
            </a:r>
          </a:p>
        </p:txBody>
      </p:sp>
      <p:sp>
        <p:nvSpPr>
          <p:cNvPr id="4" name="Slide Number Placeholder 3">
            <a:extLst>
              <a:ext uri="{FF2B5EF4-FFF2-40B4-BE49-F238E27FC236}">
                <a16:creationId xmlns:a16="http://schemas.microsoft.com/office/drawing/2014/main" id="{5DDB5950-74B7-44B4-9CBC-8FC4C40217D8}"/>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5" name="Picture 4">
            <a:extLst>
              <a:ext uri="{FF2B5EF4-FFF2-40B4-BE49-F238E27FC236}">
                <a16:creationId xmlns:a16="http://schemas.microsoft.com/office/drawing/2014/main" id="{CDDC168E-2000-447D-9469-AD695C26A8AD}"/>
              </a:ext>
            </a:extLst>
          </p:cNvPr>
          <p:cNvPicPr>
            <a:picLocks noChangeAspect="1"/>
          </p:cNvPicPr>
          <p:nvPr/>
        </p:nvPicPr>
        <p:blipFill>
          <a:blip r:embed="rId3"/>
          <a:stretch>
            <a:fillRect/>
          </a:stretch>
        </p:blipFill>
        <p:spPr>
          <a:xfrm>
            <a:off x="247511" y="5717294"/>
            <a:ext cx="720452" cy="949519"/>
          </a:xfrm>
          <a:prstGeom prst="rect">
            <a:avLst/>
          </a:prstGeom>
        </p:spPr>
      </p:pic>
    </p:spTree>
    <p:extLst>
      <p:ext uri="{BB962C8B-B14F-4D97-AF65-F5344CB8AC3E}">
        <p14:creationId xmlns:p14="http://schemas.microsoft.com/office/powerpoint/2010/main" val="65989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B517-3B70-4072-97DB-26D7233E3D46}"/>
              </a:ext>
            </a:extLst>
          </p:cNvPr>
          <p:cNvSpPr>
            <a:spLocks noGrp="1"/>
          </p:cNvSpPr>
          <p:nvPr>
            <p:ph type="title"/>
          </p:nvPr>
        </p:nvSpPr>
        <p:spPr>
          <a:xfrm>
            <a:off x="449567" y="374073"/>
            <a:ext cx="6933646" cy="532769"/>
          </a:xfrm>
        </p:spPr>
        <p:txBody>
          <a:bodyPr/>
          <a:lstStyle/>
          <a:p>
            <a:r>
              <a:rPr lang="en-US" dirty="0"/>
              <a:t>SECTION 4.5 COMMUNITY IMPACTS</a:t>
            </a:r>
          </a:p>
        </p:txBody>
      </p:sp>
      <p:sp>
        <p:nvSpPr>
          <p:cNvPr id="3" name="Content Placeholder 2">
            <a:extLst>
              <a:ext uri="{FF2B5EF4-FFF2-40B4-BE49-F238E27FC236}">
                <a16:creationId xmlns:a16="http://schemas.microsoft.com/office/drawing/2014/main" id="{F217E72C-C919-4EA8-BBE3-53E0937A88A1}"/>
              </a:ext>
            </a:extLst>
          </p:cNvPr>
          <p:cNvSpPr>
            <a:spLocks noGrp="1"/>
          </p:cNvSpPr>
          <p:nvPr>
            <p:ph idx="1"/>
          </p:nvPr>
        </p:nvSpPr>
        <p:spPr>
          <a:xfrm>
            <a:off x="520563" y="1230896"/>
            <a:ext cx="7557210" cy="3886059"/>
          </a:xfrm>
        </p:spPr>
        <p:txBody>
          <a:bodyPr>
            <a:noAutofit/>
          </a:bodyPr>
          <a:lstStyle/>
          <a:p>
            <a:pPr marL="0" indent="0">
              <a:buNone/>
            </a:pPr>
            <a:r>
              <a:rPr lang="en-US" sz="1600" dirty="0">
                <a:latin typeface="Times New Roman" panose="02020603050405020304" pitchFamily="18" charset="0"/>
                <a:ea typeface="Calibri" panose="020F0502020204030204" pitchFamily="34" charset="0"/>
              </a:rPr>
              <a:t>U</a:t>
            </a:r>
            <a:r>
              <a:rPr lang="en-US" sz="1600" dirty="0">
                <a:effectLst/>
                <a:latin typeface="Times New Roman" panose="02020603050405020304" pitchFamily="18" charset="0"/>
                <a:ea typeface="Calibri" panose="020F0502020204030204" pitchFamily="34" charset="0"/>
              </a:rPr>
              <a:t>nder Alternative 2, there could be a distributional impact at the community-level.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H&amp;L/pot CVs greater than 56’ LOA</a:t>
            </a:r>
          </a:p>
          <a:p>
            <a:pPr lvl="1"/>
            <a:r>
              <a:rPr lang="en-US" sz="1600" dirty="0">
                <a:effectLst/>
                <a:latin typeface="Times New Roman" panose="02020603050405020304" pitchFamily="18" charset="0"/>
                <a:ea typeface="Calibri" panose="020F0502020204030204" pitchFamily="34" charset="0"/>
              </a:rPr>
              <a:t>Kodiak has the largest number of unique H&amp;L/pot CVs greater than 56’ LOA with a registered ownership address.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H&amp;L/pot CVs less than or equal to 56’ LOA</a:t>
            </a:r>
          </a:p>
          <a:p>
            <a:pPr lvl="1"/>
            <a:r>
              <a:rPr lang="en-US" sz="1600" dirty="0">
                <a:latin typeface="Times New Roman" panose="02020603050405020304" pitchFamily="18" charset="0"/>
                <a:cs typeface="Times New Roman" panose="02020603050405020304" pitchFamily="18" charset="0"/>
              </a:rPr>
              <a:t>Dutch Harbor/Unalaska has the largest number of unique vessels with a registered ownership address.</a:t>
            </a:r>
          </a:p>
          <a:p>
            <a:r>
              <a:rPr lang="en-US" sz="1600" dirty="0">
                <a:latin typeface="Times New Roman" panose="02020603050405020304" pitchFamily="18" charset="0"/>
                <a:cs typeface="Times New Roman" panose="02020603050405020304" pitchFamily="18" charset="0"/>
              </a:rPr>
              <a:t>Jig</a:t>
            </a:r>
          </a:p>
          <a:p>
            <a:pPr lvl="1"/>
            <a:r>
              <a:rPr lang="en-US" sz="1600" dirty="0">
                <a:effectLst/>
                <a:latin typeface="Times New Roman" panose="02020603050405020304" pitchFamily="18" charset="0"/>
                <a:ea typeface="Calibri" panose="020F0502020204030204" pitchFamily="34" charset="0"/>
              </a:rPr>
              <a:t>Akutan, Dutch Harbor/Unalaska, and Kodiak have each had four unique vessels participate in the BSAI Pacific cod jig sector during the analyzed time period. </a:t>
            </a:r>
          </a:p>
          <a:p>
            <a:pPr lvl="1"/>
            <a:r>
              <a:rPr lang="en-US" sz="1600" dirty="0">
                <a:effectLst/>
                <a:latin typeface="Times New Roman" panose="02020603050405020304" pitchFamily="18" charset="0"/>
                <a:ea typeface="Calibri" panose="020F0502020204030204" pitchFamily="34" charset="0"/>
              </a:rPr>
              <a:t>There is one jig vessel with a reported owner address of Homer that regularly participates in the Federal BSAI Pacific cod jig fishery. </a:t>
            </a:r>
            <a:endParaRPr lang="en-US" sz="1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522ADBF-57A1-42E0-9AA7-79ACB06DA909}"/>
              </a:ext>
            </a:extLst>
          </p:cNvPr>
          <p:cNvSpPr>
            <a:spLocks noGrp="1"/>
          </p:cNvSpPr>
          <p:nvPr>
            <p:ph type="sldNum" sz="quarter" idx="12"/>
          </p:nvPr>
        </p:nvSpPr>
        <p:spPr/>
        <p:txBody>
          <a:bodyPr/>
          <a:lstStyle/>
          <a:p>
            <a:fld id="{519954A3-9DFD-4C44-94BA-B95130A3BA1C}" type="slidenum">
              <a:rPr lang="en-US" smtClean="0"/>
              <a:t>20</a:t>
            </a:fld>
            <a:endParaRPr lang="en-US" dirty="0"/>
          </a:p>
        </p:txBody>
      </p:sp>
      <p:pic>
        <p:nvPicPr>
          <p:cNvPr id="7" name="Picture 6">
            <a:extLst>
              <a:ext uri="{FF2B5EF4-FFF2-40B4-BE49-F238E27FC236}">
                <a16:creationId xmlns:a16="http://schemas.microsoft.com/office/drawing/2014/main" id="{B8242F91-FEF0-47A3-93D6-449F785314D4}"/>
              </a:ext>
            </a:extLst>
          </p:cNvPr>
          <p:cNvPicPr>
            <a:picLocks noChangeAspect="1"/>
          </p:cNvPicPr>
          <p:nvPr/>
        </p:nvPicPr>
        <p:blipFill>
          <a:blip r:embed="rId3"/>
          <a:stretch>
            <a:fillRect/>
          </a:stretch>
        </p:blipFill>
        <p:spPr>
          <a:xfrm>
            <a:off x="231775" y="5771548"/>
            <a:ext cx="720452" cy="949519"/>
          </a:xfrm>
          <a:prstGeom prst="rect">
            <a:avLst/>
          </a:prstGeom>
        </p:spPr>
      </p:pic>
    </p:spTree>
    <p:extLst>
      <p:ext uri="{BB962C8B-B14F-4D97-AF65-F5344CB8AC3E}">
        <p14:creationId xmlns:p14="http://schemas.microsoft.com/office/powerpoint/2010/main" val="381206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80A5-BD04-4586-BF84-8DE510D4B982}"/>
              </a:ext>
            </a:extLst>
          </p:cNvPr>
          <p:cNvSpPr>
            <a:spLocks noGrp="1"/>
          </p:cNvSpPr>
          <p:nvPr>
            <p:ph type="title"/>
          </p:nvPr>
        </p:nvSpPr>
        <p:spPr>
          <a:xfrm>
            <a:off x="178963" y="256398"/>
            <a:ext cx="7311497" cy="678180"/>
          </a:xfrm>
        </p:spPr>
        <p:txBody>
          <a:bodyPr>
            <a:noAutofit/>
          </a:bodyPr>
          <a:lstStyle/>
          <a:p>
            <a:r>
              <a:rPr lang="en-US" sz="2800" dirty="0"/>
              <a:t>SECTION 4.4 SUMMARY OF IMPACTS ON FISHING ACTIVITY </a:t>
            </a:r>
            <a:endParaRPr lang="en-US" sz="2000" dirty="0"/>
          </a:p>
        </p:txBody>
      </p:sp>
      <p:sp>
        <p:nvSpPr>
          <p:cNvPr id="3" name="Content Placeholder 2">
            <a:extLst>
              <a:ext uri="{FF2B5EF4-FFF2-40B4-BE49-F238E27FC236}">
                <a16:creationId xmlns:a16="http://schemas.microsoft.com/office/drawing/2014/main" id="{4137BC5B-822C-4DEB-83E6-012970A9A0B3}"/>
              </a:ext>
            </a:extLst>
          </p:cNvPr>
          <p:cNvSpPr>
            <a:spLocks noGrp="1"/>
          </p:cNvSpPr>
          <p:nvPr>
            <p:ph idx="1"/>
          </p:nvPr>
        </p:nvSpPr>
        <p:spPr>
          <a:xfrm>
            <a:off x="357377" y="1028364"/>
            <a:ext cx="7702889" cy="1813561"/>
          </a:xfrm>
        </p:spPr>
        <p:txBody>
          <a:bodyPr/>
          <a:lstStyle/>
          <a:p>
            <a:r>
              <a:rPr lang="en-US" sz="1600" dirty="0">
                <a:latin typeface="Times New Roman" panose="02020603050405020304" pitchFamily="18" charset="0"/>
                <a:ea typeface="Times New Roman" panose="02020603050405020304" pitchFamily="18" charset="0"/>
              </a:rPr>
              <a:t>NMFS has made the preliminary determination that the proposed action does not result in substantial modifications of </a:t>
            </a:r>
            <a:r>
              <a:rPr lang="en-US" sz="1600" dirty="0">
                <a:effectLst/>
                <a:latin typeface="Times New Roman" panose="02020603050405020304" pitchFamily="18" charset="0"/>
                <a:ea typeface="Times New Roman" panose="02020603050405020304" pitchFamily="18" charset="0"/>
              </a:rPr>
              <a:t>fishing location, timing, effort, authorized gear types, and harvest levels. </a:t>
            </a:r>
            <a:endParaRPr lang="en-US" dirty="0"/>
          </a:p>
          <a:p>
            <a:r>
              <a:rPr lang="en-US" dirty="0"/>
              <a:t>Any pursuant regulatory changes would have no effect, individually or cumulatively on the human environment, therefore, </a:t>
            </a:r>
            <a:r>
              <a:rPr lang="en-US" b="1" dirty="0"/>
              <a:t>NMFS foresees this action would qualify for a Categorical Exclusion.</a:t>
            </a:r>
          </a:p>
          <a:p>
            <a:endParaRPr lang="en-US" dirty="0"/>
          </a:p>
        </p:txBody>
      </p:sp>
      <p:sp>
        <p:nvSpPr>
          <p:cNvPr id="5" name="Slide Number Placeholder 4">
            <a:extLst>
              <a:ext uri="{FF2B5EF4-FFF2-40B4-BE49-F238E27FC236}">
                <a16:creationId xmlns:a16="http://schemas.microsoft.com/office/drawing/2014/main" id="{648EC72A-662D-4DE0-9C48-C674EA8011DE}"/>
              </a:ext>
            </a:extLst>
          </p:cNvPr>
          <p:cNvSpPr>
            <a:spLocks noGrp="1"/>
          </p:cNvSpPr>
          <p:nvPr>
            <p:ph type="sldNum" sz="quarter" idx="12"/>
          </p:nvPr>
        </p:nvSpPr>
        <p:spPr/>
        <p:txBody>
          <a:bodyPr/>
          <a:lstStyle/>
          <a:p>
            <a:fld id="{519954A3-9DFD-4C44-94BA-B95130A3BA1C}" type="slidenum">
              <a:rPr lang="en-US" smtClean="0"/>
              <a:t>21</a:t>
            </a:fld>
            <a:endParaRPr lang="en-US" dirty="0"/>
          </a:p>
        </p:txBody>
      </p:sp>
      <p:graphicFrame>
        <p:nvGraphicFramePr>
          <p:cNvPr id="4" name="Table 3">
            <a:extLst>
              <a:ext uri="{FF2B5EF4-FFF2-40B4-BE49-F238E27FC236}">
                <a16:creationId xmlns:a16="http://schemas.microsoft.com/office/drawing/2014/main" id="{4422FAFF-8994-42D3-A72F-3D07FF607B74}"/>
              </a:ext>
            </a:extLst>
          </p:cNvPr>
          <p:cNvGraphicFramePr>
            <a:graphicFrameLocks noGrp="1"/>
          </p:cNvGraphicFramePr>
          <p:nvPr/>
        </p:nvGraphicFramePr>
        <p:xfrm>
          <a:off x="815340" y="3267393"/>
          <a:ext cx="5943600" cy="3201670"/>
        </p:xfrm>
        <a:graphic>
          <a:graphicData uri="http://schemas.openxmlformats.org/drawingml/2006/table">
            <a:tbl>
              <a:tblPr firstRow="1" firstCol="1" bandRow="1"/>
              <a:tblGrid>
                <a:gridCol w="1630045">
                  <a:extLst>
                    <a:ext uri="{9D8B030D-6E8A-4147-A177-3AD203B41FA5}">
                      <a16:colId xmlns:a16="http://schemas.microsoft.com/office/drawing/2014/main" val="373853491"/>
                    </a:ext>
                  </a:extLst>
                </a:gridCol>
                <a:gridCol w="1624330">
                  <a:extLst>
                    <a:ext uri="{9D8B030D-6E8A-4147-A177-3AD203B41FA5}">
                      <a16:colId xmlns:a16="http://schemas.microsoft.com/office/drawing/2014/main" val="2192284158"/>
                    </a:ext>
                  </a:extLst>
                </a:gridCol>
                <a:gridCol w="1625600">
                  <a:extLst>
                    <a:ext uri="{9D8B030D-6E8A-4147-A177-3AD203B41FA5}">
                      <a16:colId xmlns:a16="http://schemas.microsoft.com/office/drawing/2014/main" val="1622502283"/>
                    </a:ext>
                  </a:extLst>
                </a:gridCol>
                <a:gridCol w="1063625">
                  <a:extLst>
                    <a:ext uri="{9D8B030D-6E8A-4147-A177-3AD203B41FA5}">
                      <a16:colId xmlns:a16="http://schemas.microsoft.com/office/drawing/2014/main" val="3035967625"/>
                    </a:ext>
                  </a:extLst>
                </a:gridCol>
              </a:tblGrid>
              <a:tr h="0">
                <a:tc>
                  <a:txBody>
                    <a:bodyPr/>
                    <a:lstStyle/>
                    <a:p>
                      <a:pPr marL="0" marR="0" algn="ctr">
                        <a:spcBef>
                          <a:spcPts val="0"/>
                        </a:spcBef>
                        <a:spcAft>
                          <a:spcPts val="10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Option 1</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Option 2 without suboption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Option 2 with suboption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987762"/>
                  </a:ext>
                </a:extLst>
              </a:tr>
              <a:tr h="0">
                <a:tc>
                  <a:txBody>
                    <a:bodyPr/>
                    <a:lstStyle/>
                    <a:p>
                      <a:pPr marL="0" marR="0" algn="ctr">
                        <a:spcBef>
                          <a:spcPts val="0"/>
                        </a:spcBef>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Fishing Location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10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Not likely to change fishing location. This is outside of the scope of the action.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768548"/>
                  </a:ext>
                </a:extLst>
              </a:tr>
              <a:tr h="0">
                <a:tc>
                  <a:txBody>
                    <a:bodyPr/>
                    <a:lstStyle/>
                    <a:p>
                      <a:pPr marL="0" marR="0" algn="ctr">
                        <a:spcBef>
                          <a:spcPts val="0"/>
                        </a:spcBef>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Timing and Effort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10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Minimally modify timing for new vessels in redefined BSAI Pacific cod jig sector (Section 4.3.2 and 4.3.3). May also minimally modify effort for the redefined less than 60’ H&amp;L or pot CV sector because the reallocations are likely to change (Section 4.3.3). </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10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anticipated impacts, may closely mirror historical fishing activity of both sectors (Section4.3.6).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900462"/>
                  </a:ext>
                </a:extLst>
              </a:tr>
              <a:tr h="0">
                <a:tc>
                  <a:txBody>
                    <a:bodyPr/>
                    <a:lstStyle/>
                    <a:p>
                      <a:pPr marL="0" marR="0" algn="ctr">
                        <a:spcBef>
                          <a:spcPts val="0"/>
                        </a:spcBef>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Authorized Gear Types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10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changes to authorized gear types. H&amp;L, pot, and jig gear are authorized under the BSAI groundfish FMP. Additionally, Federal BSAI Pacific cod sectors are defined by gear type, operation type, and vessel size categories (Section 3.2 and 3.6).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166851"/>
                  </a:ext>
                </a:extLst>
              </a:tr>
              <a:tr h="0">
                <a:tc>
                  <a:txBody>
                    <a:bodyPr/>
                    <a:lstStyle/>
                    <a:p>
                      <a:pPr marL="0" marR="0" algn="ctr">
                        <a:spcBef>
                          <a:spcPts val="0"/>
                        </a:spcBef>
                        <a:spcAft>
                          <a:spcPts val="10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Harvest Levels</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10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No changes to harvest levels or sector allocation structure. The BSAI Pacific cod TAC is set in accordance with the Pacific cod biomass (Section 3.2). </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6830" marR="36830"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6003164"/>
                  </a:ext>
                </a:extLst>
              </a:tr>
            </a:tbl>
          </a:graphicData>
        </a:graphic>
      </p:graphicFrame>
      <p:sp>
        <p:nvSpPr>
          <p:cNvPr id="8" name="TextBox 7">
            <a:extLst>
              <a:ext uri="{FF2B5EF4-FFF2-40B4-BE49-F238E27FC236}">
                <a16:creationId xmlns:a16="http://schemas.microsoft.com/office/drawing/2014/main" id="{90098A5C-E53A-4F46-AAA1-3DED74940668}"/>
              </a:ext>
            </a:extLst>
          </p:cNvPr>
          <p:cNvSpPr txBox="1"/>
          <p:nvPr/>
        </p:nvSpPr>
        <p:spPr>
          <a:xfrm>
            <a:off x="723899" y="2806752"/>
            <a:ext cx="6168107"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Table 4-8 Summary of impacts on fishing activity </a:t>
            </a:r>
          </a:p>
        </p:txBody>
      </p:sp>
    </p:spTree>
    <p:extLst>
      <p:ext uri="{BB962C8B-B14F-4D97-AF65-F5344CB8AC3E}">
        <p14:creationId xmlns:p14="http://schemas.microsoft.com/office/powerpoint/2010/main" val="2290234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71" y="15081"/>
            <a:ext cx="8215884" cy="1325562"/>
          </a:xfrm>
        </p:spPr>
        <p:txBody>
          <a:bodyPr>
            <a:noAutofit/>
          </a:bodyPr>
          <a:lstStyle/>
          <a:p>
            <a:r>
              <a:rPr lang="en-US" sz="2800" dirty="0"/>
              <a:t>SECTION 5 MANAGEMENT AND ENFORCEMENT CONSIDERATIONS</a:t>
            </a:r>
          </a:p>
        </p:txBody>
      </p:sp>
      <p:sp>
        <p:nvSpPr>
          <p:cNvPr id="3" name="Content Placeholder 2"/>
          <p:cNvSpPr>
            <a:spLocks noGrp="1"/>
          </p:cNvSpPr>
          <p:nvPr>
            <p:ph idx="1"/>
          </p:nvPr>
        </p:nvSpPr>
        <p:spPr>
          <a:xfrm>
            <a:off x="225171" y="1775984"/>
            <a:ext cx="7716105" cy="3369275"/>
          </a:xfrm>
        </p:spPr>
        <p:txBody>
          <a:bodyPr>
            <a:normAutofit/>
          </a:bodyPr>
          <a:lstStyle/>
          <a:p>
            <a:r>
              <a:rPr lang="en-US" dirty="0">
                <a:latin typeface="Times New Roman" panose="02020603050405020304" pitchFamily="18" charset="0"/>
                <a:cs typeface="Times New Roman" panose="02020603050405020304" pitchFamily="18" charset="0"/>
              </a:rPr>
              <a:t>Changes to in-season management and allocations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Council should consider whether the new small vessel sector’s remaining seasonal allowance would be reallocated to the redefined less than 60’ H&amp;L/pot CV sector or whether the seasonal allowance would rollover to the new small vessel sector’s next season. </a:t>
            </a:r>
          </a:p>
          <a:p>
            <a:r>
              <a:rPr lang="en-US" dirty="0">
                <a:latin typeface="Times New Roman" panose="02020603050405020304" pitchFamily="18" charset="0"/>
                <a:cs typeface="Times New Roman" panose="02020603050405020304" pitchFamily="18" charset="0"/>
              </a:rPr>
              <a:t>Observer coverage</a:t>
            </a:r>
          </a:p>
          <a:p>
            <a:pPr lvl="1"/>
            <a:r>
              <a:rPr lang="en-US" sz="1800" dirty="0">
                <a:solidFill>
                  <a:schemeClr val="tx1"/>
                </a:solidFill>
                <a:latin typeface="Times New Roman" panose="02020603050405020304" pitchFamily="18" charset="0"/>
                <a:cs typeface="Times New Roman" panose="02020603050405020304" pitchFamily="18" charset="0"/>
              </a:rPr>
              <a:t>No changes to current observer coverage requirements:</a:t>
            </a:r>
          </a:p>
          <a:p>
            <a:pPr lvl="2"/>
            <a:r>
              <a:rPr lang="en-US" sz="1800" dirty="0">
                <a:solidFill>
                  <a:schemeClr val="tx1"/>
                </a:solidFill>
                <a:latin typeface="Times New Roman" panose="02020603050405020304" pitchFamily="18" charset="0"/>
                <a:cs typeface="Times New Roman" panose="02020603050405020304" pitchFamily="18" charset="0"/>
              </a:rPr>
              <a:t>Partial coverage for CVs designated on an FFP (H&amp;L, pot, and jig gear)</a:t>
            </a:r>
          </a:p>
          <a:p>
            <a:pPr lvl="2"/>
            <a:r>
              <a:rPr lang="en-US" sz="1800" dirty="0">
                <a:solidFill>
                  <a:schemeClr val="tx1"/>
                </a:solidFill>
                <a:latin typeface="Times New Roman" panose="02020603050405020304" pitchFamily="18" charset="0"/>
                <a:cs typeface="Times New Roman" panose="02020603050405020304" pitchFamily="18" charset="0"/>
              </a:rPr>
              <a:t>Full coverage for CVs using H&amp;L gear </a:t>
            </a:r>
            <a:r>
              <a:rPr lang="en-US" sz="1800" i="1" dirty="0">
                <a:solidFill>
                  <a:schemeClr val="tx1"/>
                </a:solidFill>
                <a:latin typeface="Times New Roman" panose="02020603050405020304" pitchFamily="18" charset="0"/>
                <a:cs typeface="Times New Roman" panose="02020603050405020304" pitchFamily="18" charset="0"/>
              </a:rPr>
              <a:t>and </a:t>
            </a:r>
            <a:r>
              <a:rPr lang="en-US" sz="1800" dirty="0">
                <a:solidFill>
                  <a:schemeClr val="tx1"/>
                </a:solidFill>
                <a:latin typeface="Times New Roman" panose="02020603050405020304" pitchFamily="18" charset="0"/>
                <a:cs typeface="Times New Roman" panose="02020603050405020304" pitchFamily="18" charset="0"/>
              </a:rPr>
              <a:t>CDQ fishing (exception: CVs ≤ 46’ LOA are in the partial coverage category</a:t>
            </a:r>
            <a:r>
              <a:rPr lang="en-US" sz="1800" dirty="0"/>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407487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115217"/>
            <a:ext cx="8034652" cy="1125290"/>
          </a:xfrm>
        </p:spPr>
        <p:txBody>
          <a:bodyPr>
            <a:noAutofit/>
          </a:bodyPr>
          <a:lstStyle/>
          <a:p>
            <a:r>
              <a:rPr lang="en-US" sz="2800" dirty="0"/>
              <a:t>SECTION 5 MANAGEMENT AND ENFORCEMENT CONSIDERATIONS</a:t>
            </a:r>
          </a:p>
        </p:txBody>
      </p:sp>
      <p:sp>
        <p:nvSpPr>
          <p:cNvPr id="3" name="Content Placeholder 2"/>
          <p:cNvSpPr>
            <a:spLocks noGrp="1"/>
          </p:cNvSpPr>
          <p:nvPr>
            <p:ph idx="1"/>
          </p:nvPr>
        </p:nvSpPr>
        <p:spPr>
          <a:xfrm>
            <a:off x="248194" y="1828801"/>
            <a:ext cx="7967690" cy="4351337"/>
          </a:xfrm>
        </p:spPr>
        <p:txBody>
          <a:bodyPr>
            <a:noAutofit/>
          </a:bodyPr>
          <a:lstStyle/>
          <a:p>
            <a:r>
              <a:rPr lang="en-US" sz="1600" dirty="0">
                <a:latin typeface="Times New Roman" panose="02020603050405020304" pitchFamily="18" charset="0"/>
                <a:cs typeface="Times New Roman" panose="02020603050405020304" pitchFamily="18" charset="0"/>
              </a:rPr>
              <a:t>Enforcement concerns</a:t>
            </a:r>
          </a:p>
          <a:p>
            <a:pPr lvl="1"/>
            <a:r>
              <a:rPr lang="en-US" dirty="0">
                <a:latin typeface="Times New Roman" panose="02020603050405020304" pitchFamily="18" charset="0"/>
                <a:cs typeface="Times New Roman" panose="02020603050405020304" pitchFamily="18" charset="0"/>
              </a:rPr>
              <a:t>BSAI Pacific cod fisheries are a complex management system</a:t>
            </a:r>
          </a:p>
          <a:p>
            <a:pPr lvl="1"/>
            <a:r>
              <a:rPr lang="en-US" dirty="0">
                <a:latin typeface="Times New Roman" panose="02020603050405020304" pitchFamily="18" charset="0"/>
                <a:cs typeface="Times New Roman" panose="02020603050405020304" pitchFamily="18" charset="0"/>
              </a:rPr>
              <a:t>There are challenges with ensuring compliance across Federal and state fisheries and management areas </a:t>
            </a:r>
          </a:p>
          <a:p>
            <a:pPr lvl="1"/>
            <a:r>
              <a:rPr lang="en-US" dirty="0">
                <a:latin typeface="Times New Roman" panose="02020603050405020304" pitchFamily="18" charset="0"/>
                <a:cs typeface="Times New Roman" panose="02020603050405020304" pitchFamily="18" charset="0"/>
              </a:rPr>
              <a:t>As complexity is added, there are cumulative impacts that affect compliance  </a:t>
            </a:r>
          </a:p>
          <a:p>
            <a:r>
              <a:rPr lang="en-US" sz="1600" dirty="0">
                <a:latin typeface="Times New Roman" panose="02020603050405020304" pitchFamily="18" charset="0"/>
                <a:cs typeface="Times New Roman" panose="02020603050405020304" pitchFamily="18" charset="0"/>
              </a:rPr>
              <a:t>Additional considerations </a:t>
            </a:r>
          </a:p>
          <a:p>
            <a:pPr lvl="1"/>
            <a:r>
              <a:rPr lang="en-US" dirty="0">
                <a:latin typeface="Times New Roman" panose="02020603050405020304" pitchFamily="18" charset="0"/>
                <a:cs typeface="Times New Roman" panose="02020603050405020304" pitchFamily="18" charset="0"/>
              </a:rPr>
              <a:t>LOA as reported to the CFEC is used in this analysis because it is the best source of data for length</a:t>
            </a:r>
          </a:p>
          <a:p>
            <a:pPr lvl="1"/>
            <a:r>
              <a:rPr lang="en-US" dirty="0">
                <a:latin typeface="Times New Roman" panose="02020603050405020304" pitchFamily="18" charset="0"/>
                <a:cs typeface="Times New Roman" panose="02020603050405020304" pitchFamily="18" charset="0"/>
              </a:rPr>
              <a:t>There are known discrepancies in the data. Analysts advise the Council to consider the following caveats:</a:t>
            </a:r>
          </a:p>
          <a:p>
            <a:pPr lvl="2"/>
            <a:r>
              <a:rPr lang="en-US" sz="1600" dirty="0">
                <a:latin typeface="Times New Roman" panose="02020603050405020304" pitchFamily="18" charset="0"/>
                <a:cs typeface="Times New Roman" panose="02020603050405020304" pitchFamily="18" charset="0"/>
              </a:rPr>
              <a:t>There are varying definitions of length. For example, fishery participants might report the USCG registered length to CFEC instead of the Federal definition of LOA. </a:t>
            </a:r>
          </a:p>
          <a:p>
            <a:pPr lvl="2"/>
            <a:r>
              <a:rPr lang="en-US" sz="1600" dirty="0">
                <a:latin typeface="Times New Roman" panose="02020603050405020304" pitchFamily="18" charset="0"/>
                <a:cs typeface="Times New Roman" panose="02020603050405020304" pitchFamily="18" charset="0"/>
              </a:rPr>
              <a:t>Vessel owners may modify their vessel length without submitting new survey information to NMFS or CFEC.</a:t>
            </a:r>
          </a:p>
          <a:p>
            <a:pPr lvl="2"/>
            <a:r>
              <a:rPr lang="en-US" sz="1600" dirty="0">
                <a:latin typeface="Times New Roman" panose="02020603050405020304" pitchFamily="18" charset="0"/>
                <a:cs typeface="Times New Roman" panose="02020603050405020304" pitchFamily="18" charset="0"/>
              </a:rPr>
              <a:t>Vessel owners may modify their vessel length for inclusion in a particular fishery or BSAI Pacific cod sector.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024004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6B55-2D0D-4B8F-9808-49EDCC4F67B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1168CD13-33D6-4FBE-99E4-9E400CE39DA0}"/>
              </a:ext>
            </a:extLst>
          </p:cNvPr>
          <p:cNvSpPr>
            <a:spLocks noGrp="1"/>
          </p:cNvSpPr>
          <p:nvPr>
            <p:ph type="body" idx="1"/>
          </p:nvPr>
        </p:nvSpPr>
        <p:spPr/>
        <p:txBody>
          <a:bodyPr/>
          <a:lstStyle/>
          <a:p>
            <a:r>
              <a:rPr lang="en-US" dirty="0"/>
              <a:t>Kate Haapala</a:t>
            </a:r>
          </a:p>
          <a:p>
            <a:r>
              <a:rPr lang="en-US" dirty="0">
                <a:hlinkClick r:id="rId3"/>
              </a:rPr>
              <a:t>Kate.haapala@noaa.gov</a:t>
            </a:r>
            <a:endParaRPr lang="en-US" dirty="0"/>
          </a:p>
        </p:txBody>
      </p:sp>
      <p:sp>
        <p:nvSpPr>
          <p:cNvPr id="7" name="Slide Number Placeholder 6">
            <a:extLst>
              <a:ext uri="{FF2B5EF4-FFF2-40B4-BE49-F238E27FC236}">
                <a16:creationId xmlns:a16="http://schemas.microsoft.com/office/drawing/2014/main" id="{D4C0727E-B2B9-4CE3-9E7F-B97B4AD93F54}"/>
              </a:ext>
            </a:extLst>
          </p:cNvPr>
          <p:cNvSpPr>
            <a:spLocks noGrp="1"/>
          </p:cNvSpPr>
          <p:nvPr>
            <p:ph type="sldNum" sz="quarter" idx="12"/>
          </p:nvPr>
        </p:nvSpPr>
        <p:spPr/>
        <p:txBody>
          <a:bodyPr>
            <a:normAutofit/>
          </a:bodyPr>
          <a:lstStyle/>
          <a:p>
            <a:fld id="{D57F1E4F-1CFF-5643-939E-217C01CDF565}" type="slidenum">
              <a:rPr lang="en-US" smtClean="0"/>
              <a:pPr/>
              <a:t>24</a:t>
            </a:fld>
            <a:endParaRPr lang="en-US" dirty="0"/>
          </a:p>
        </p:txBody>
      </p:sp>
      <p:pic>
        <p:nvPicPr>
          <p:cNvPr id="5" name="Picture 4">
            <a:extLst>
              <a:ext uri="{FF2B5EF4-FFF2-40B4-BE49-F238E27FC236}">
                <a16:creationId xmlns:a16="http://schemas.microsoft.com/office/drawing/2014/main" id="{F6C06BA0-A49E-4891-AB1D-C235CE976A22}"/>
              </a:ext>
            </a:extLst>
          </p:cNvPr>
          <p:cNvPicPr>
            <a:picLocks noChangeAspect="1"/>
          </p:cNvPicPr>
          <p:nvPr/>
        </p:nvPicPr>
        <p:blipFill>
          <a:blip r:embed="rId4">
            <a:duotone>
              <a:schemeClr val="accent1">
                <a:shade val="45000"/>
                <a:satMod val="135000"/>
              </a:schemeClr>
              <a:prstClr val="white"/>
            </a:duotone>
          </a:blip>
          <a:stretch>
            <a:fillRect/>
          </a:stretch>
        </p:blipFill>
        <p:spPr>
          <a:xfrm>
            <a:off x="508002" y="2991839"/>
            <a:ext cx="846415" cy="712869"/>
          </a:xfrm>
          <a:prstGeom prst="rect">
            <a:avLst/>
          </a:prstGeom>
        </p:spPr>
      </p:pic>
      <p:pic>
        <p:nvPicPr>
          <p:cNvPr id="13" name="Picture 12">
            <a:extLst>
              <a:ext uri="{FF2B5EF4-FFF2-40B4-BE49-F238E27FC236}">
                <a16:creationId xmlns:a16="http://schemas.microsoft.com/office/drawing/2014/main" id="{E80250B5-4239-4D7B-8C43-345731FEA85D}"/>
              </a:ext>
            </a:extLst>
          </p:cNvPr>
          <p:cNvPicPr>
            <a:picLocks noChangeAspect="1"/>
          </p:cNvPicPr>
          <p:nvPr/>
        </p:nvPicPr>
        <p:blipFill rotWithShape="1">
          <a:blip r:embed="rId5">
            <a:duotone>
              <a:prstClr val="black"/>
              <a:schemeClr val="accent1">
                <a:tint val="45000"/>
                <a:satMod val="400000"/>
              </a:schemeClr>
            </a:duotone>
          </a:blip>
          <a:srcRect l="23605" t="30313" r="25812" b="33452"/>
          <a:stretch/>
        </p:blipFill>
        <p:spPr>
          <a:xfrm>
            <a:off x="1898779" y="4282098"/>
            <a:ext cx="2673221" cy="1204302"/>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89476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E712FF-C0F4-4FCE-BE55-BB9D0375121F}"/>
              </a:ext>
            </a:extLst>
          </p:cNvPr>
          <p:cNvSpPr>
            <a:spLocks noGrp="1"/>
          </p:cNvSpPr>
          <p:nvPr>
            <p:ph type="title"/>
          </p:nvPr>
        </p:nvSpPr>
        <p:spPr>
          <a:xfrm>
            <a:off x="180320" y="0"/>
            <a:ext cx="8783360" cy="1031293"/>
          </a:xfrm>
        </p:spPr>
        <p:txBody>
          <a:bodyPr vert="horz" lIns="91440" tIns="45720" rIns="91440" bIns="45720" rtlCol="0" anchor="b">
            <a:normAutofit/>
          </a:bodyPr>
          <a:lstStyle/>
          <a:p>
            <a:r>
              <a:rPr lang="en-US" sz="2800" dirty="0"/>
              <a:t>SECTION 1.1  HISTORY OF COUNCIL ACTION</a:t>
            </a:r>
          </a:p>
        </p:txBody>
      </p:sp>
      <p:sp>
        <p:nvSpPr>
          <p:cNvPr id="5" name="Slide Number Placeholder 4">
            <a:extLst>
              <a:ext uri="{FF2B5EF4-FFF2-40B4-BE49-F238E27FC236}">
                <a16:creationId xmlns:a16="http://schemas.microsoft.com/office/drawing/2014/main" id="{F2F2FB80-93F4-4E72-9BE3-71A03337D0AB}"/>
              </a:ext>
            </a:extLst>
          </p:cNvPr>
          <p:cNvSpPr>
            <a:spLocks noGrp="1"/>
          </p:cNvSpPr>
          <p:nvPr>
            <p:ph type="sldNum" sz="quarter" idx="12"/>
          </p:nvPr>
        </p:nvSpPr>
        <p:spPr>
          <a:xfrm>
            <a:off x="8469630" y="6172200"/>
            <a:ext cx="685800" cy="593725"/>
          </a:xfrm>
        </p:spPr>
        <p:txBody>
          <a:bodyPr vert="horz" lIns="45720" tIns="45720" rIns="45720" bIns="45720" rtlCol="0" anchor="ctr">
            <a:normAutofit/>
          </a:bodyPr>
          <a:lstStyle/>
          <a:p>
            <a:pPr>
              <a:lnSpc>
                <a:spcPct val="90000"/>
              </a:lnSpc>
              <a:spcAft>
                <a:spcPts val="600"/>
              </a:spcAft>
            </a:pPr>
            <a:fld id="{519954A3-9DFD-4C44-94BA-B95130A3BA1C}" type="slidenum">
              <a:rPr lang="en-US" sz="3600" smtClean="0"/>
              <a:pPr>
                <a:lnSpc>
                  <a:spcPct val="90000"/>
                </a:lnSpc>
                <a:spcAft>
                  <a:spcPts val="600"/>
                </a:spcAft>
              </a:pPr>
              <a:t>3</a:t>
            </a:fld>
            <a:endParaRPr lang="en-US" sz="3600"/>
          </a:p>
        </p:txBody>
      </p:sp>
      <p:graphicFrame>
        <p:nvGraphicFramePr>
          <p:cNvPr id="7" name="Content Placeholder 6">
            <a:extLst>
              <a:ext uri="{FF2B5EF4-FFF2-40B4-BE49-F238E27FC236}">
                <a16:creationId xmlns:a16="http://schemas.microsoft.com/office/drawing/2014/main" id="{1590A95B-F1E1-4B89-AF38-E7BD4AB5448D}"/>
              </a:ext>
            </a:extLst>
          </p:cNvPr>
          <p:cNvGraphicFramePr>
            <a:graphicFrameLocks noGrp="1"/>
          </p:cNvGraphicFramePr>
          <p:nvPr>
            <p:ph sz="half" idx="2"/>
            <p:extLst>
              <p:ext uri="{D42A27DB-BD31-4B8C-83A1-F6EECF244321}">
                <p14:modId xmlns:p14="http://schemas.microsoft.com/office/powerpoint/2010/main" val="2264651008"/>
              </p:ext>
            </p:extLst>
          </p:nvPr>
        </p:nvGraphicFramePr>
        <p:xfrm>
          <a:off x="350944" y="1275625"/>
          <a:ext cx="7734864" cy="4652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40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497-708E-460A-8C5F-81B9BA371B8A}"/>
              </a:ext>
            </a:extLst>
          </p:cNvPr>
          <p:cNvSpPr>
            <a:spLocks noGrp="1"/>
          </p:cNvSpPr>
          <p:nvPr>
            <p:ph type="title"/>
          </p:nvPr>
        </p:nvSpPr>
        <p:spPr>
          <a:xfrm>
            <a:off x="427189" y="280687"/>
            <a:ext cx="7666224" cy="542435"/>
          </a:xfrm>
        </p:spPr>
        <p:txBody>
          <a:bodyPr>
            <a:noAutofit/>
          </a:bodyPr>
          <a:lstStyle/>
          <a:p>
            <a:r>
              <a:rPr lang="en-US" sz="2800" dirty="0"/>
              <a:t>SECTION 1.2  PURUPOSE AND NEED</a:t>
            </a:r>
          </a:p>
        </p:txBody>
      </p:sp>
      <p:sp>
        <p:nvSpPr>
          <p:cNvPr id="4" name="Content Placeholder 3">
            <a:extLst>
              <a:ext uri="{FF2B5EF4-FFF2-40B4-BE49-F238E27FC236}">
                <a16:creationId xmlns:a16="http://schemas.microsoft.com/office/drawing/2014/main" id="{297FF213-2257-475A-B6C9-5CF510620386}"/>
              </a:ext>
            </a:extLst>
          </p:cNvPr>
          <p:cNvSpPr>
            <a:spLocks noGrp="1"/>
          </p:cNvSpPr>
          <p:nvPr>
            <p:ph sz="half" idx="2"/>
          </p:nvPr>
        </p:nvSpPr>
        <p:spPr>
          <a:xfrm>
            <a:off x="1157898" y="1418897"/>
            <a:ext cx="6236324" cy="3728836"/>
          </a:xfrm>
          <a:ln w="28575">
            <a:solidFill>
              <a:schemeClr val="tx1">
                <a:lumMod val="50000"/>
                <a:lumOff val="50000"/>
              </a:schemeClr>
            </a:solidFill>
          </a:ln>
        </p:spPr>
        <p:txBody>
          <a:bodyPr>
            <a:normAutofit/>
          </a:bodyPr>
          <a:lstStyle/>
          <a:p>
            <a:pPr marL="91440" marR="0" indent="0">
              <a:spcBef>
                <a:spcPts val="0"/>
              </a:spcBef>
              <a:spcAft>
                <a:spcPts val="1000"/>
              </a:spcAft>
              <a:buNone/>
            </a:pPr>
            <a:r>
              <a:rPr lang="en-US" sz="1800" i="1" dirty="0">
                <a:effectLst/>
                <a:latin typeface="Times New Roman" panose="02020603050405020304" pitchFamily="18" charset="0"/>
                <a:ea typeface="Tahoma" panose="020B0604030504040204" pitchFamily="34" charset="0"/>
                <a:cs typeface="Times New Roman" panose="02020603050405020304" pitchFamily="18" charset="0"/>
              </a:rPr>
              <a:t>“Increased participation in the &lt;60 ft hook-and-line and pot catcher vessel Pacific cod sector by higher-capacity vessels over 57 ft LOA has negatively impacted smaller vessels in the sector through shortened seasons. These shortened seasons limit smaller vessels’ ability to compete within the sector as they are limited to fish in less productive waters near port due to their size. The jig sector allocation has not historically been fully utilized, particularly in the A and C seasons. Allowing these smaller catcher vessels using hook-and-line and pot gear to harvest Pacific cod from the jig sector allocation may provide additional opportunities for current fishery participants and potential new entrants with smaller catcher vessels without negatively impacting catcher vessels using jig gear.”</a:t>
            </a:r>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endParaRPr lang="en-US" dirty="0"/>
          </a:p>
        </p:txBody>
      </p:sp>
      <p:sp>
        <p:nvSpPr>
          <p:cNvPr id="7" name="Slide Number Placeholder 6">
            <a:extLst>
              <a:ext uri="{FF2B5EF4-FFF2-40B4-BE49-F238E27FC236}">
                <a16:creationId xmlns:a16="http://schemas.microsoft.com/office/drawing/2014/main" id="{08D2A426-A232-45F0-8F72-BD00BE4C1B0C}"/>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9" name="Picture 8">
            <a:extLst>
              <a:ext uri="{FF2B5EF4-FFF2-40B4-BE49-F238E27FC236}">
                <a16:creationId xmlns:a16="http://schemas.microsoft.com/office/drawing/2014/main" id="{A1119C88-4173-47B3-915A-A2818ADD5D2D}"/>
              </a:ext>
            </a:extLst>
          </p:cNvPr>
          <p:cNvPicPr>
            <a:picLocks noChangeAspect="1"/>
          </p:cNvPicPr>
          <p:nvPr/>
        </p:nvPicPr>
        <p:blipFill>
          <a:blip r:embed="rId3"/>
          <a:stretch>
            <a:fillRect/>
          </a:stretch>
        </p:blipFill>
        <p:spPr>
          <a:xfrm>
            <a:off x="224767" y="5696672"/>
            <a:ext cx="719390" cy="951058"/>
          </a:xfrm>
          <a:prstGeom prst="rect">
            <a:avLst/>
          </a:prstGeom>
        </p:spPr>
      </p:pic>
    </p:spTree>
    <p:extLst>
      <p:ext uri="{BB962C8B-B14F-4D97-AF65-F5344CB8AC3E}">
        <p14:creationId xmlns:p14="http://schemas.microsoft.com/office/powerpoint/2010/main" val="227986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80A5-BD04-4586-BF84-8DE510D4B982}"/>
              </a:ext>
            </a:extLst>
          </p:cNvPr>
          <p:cNvSpPr>
            <a:spLocks noGrp="1"/>
          </p:cNvSpPr>
          <p:nvPr>
            <p:ph type="title"/>
          </p:nvPr>
        </p:nvSpPr>
        <p:spPr>
          <a:xfrm>
            <a:off x="97997" y="979169"/>
            <a:ext cx="5680222" cy="1053911"/>
          </a:xfrm>
        </p:spPr>
        <p:txBody>
          <a:bodyPr vert="horz" lIns="91440" tIns="45720" rIns="91440" bIns="45720" rtlCol="0" anchor="b">
            <a:noAutofit/>
          </a:bodyPr>
          <a:lstStyle/>
          <a:p>
            <a:r>
              <a:rPr lang="en-US" sz="2800" dirty="0"/>
              <a:t>DESCRIPTION OF ALTERNATIVES</a:t>
            </a:r>
          </a:p>
        </p:txBody>
      </p:sp>
      <p:sp>
        <p:nvSpPr>
          <p:cNvPr id="3" name="Content Placeholder 2">
            <a:extLst>
              <a:ext uri="{FF2B5EF4-FFF2-40B4-BE49-F238E27FC236}">
                <a16:creationId xmlns:a16="http://schemas.microsoft.com/office/drawing/2014/main" id="{4137BC5B-822C-4DEB-83E6-012970A9A0B3}"/>
              </a:ext>
            </a:extLst>
          </p:cNvPr>
          <p:cNvSpPr>
            <a:spLocks noGrp="1"/>
          </p:cNvSpPr>
          <p:nvPr>
            <p:ph idx="1"/>
          </p:nvPr>
        </p:nvSpPr>
        <p:spPr>
          <a:xfrm>
            <a:off x="4788770" y="643206"/>
            <a:ext cx="3301096" cy="3238131"/>
          </a:xfrm>
        </p:spPr>
        <p:txBody>
          <a:bodyPr vert="horz" lIns="91440" tIns="45720" rIns="91440" bIns="45720" rtlCol="0">
            <a:normAutofit/>
          </a:bodyPr>
          <a:lstStyle/>
          <a:p>
            <a:r>
              <a:rPr lang="en-US" sz="1600" dirty="0">
                <a:latin typeface="Times New Roman" panose="02020603050405020304" pitchFamily="18" charset="0"/>
                <a:cs typeface="Times New Roman" panose="02020603050405020304" pitchFamily="18" charset="0"/>
              </a:rPr>
              <a:t>Alternative 1: No Action</a:t>
            </a:r>
          </a:p>
          <a:p>
            <a:r>
              <a:rPr lang="en-US" sz="1600" dirty="0">
                <a:latin typeface="Times New Roman" panose="02020603050405020304" pitchFamily="18" charset="0"/>
                <a:cs typeface="Times New Roman" panose="02020603050405020304" pitchFamily="18" charset="0"/>
              </a:rPr>
              <a:t>Alternative 2: Redefine the current BSAI Pacific cod jig sector to include H&amp;L or pot CVs less than or equal to:</a:t>
            </a:r>
          </a:p>
          <a:p>
            <a:pPr>
              <a:spcBef>
                <a:spcPts val="0"/>
              </a:spcBef>
              <a:spcAft>
                <a:spcPts val="0"/>
              </a:spcAft>
            </a:pP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cs typeface="Times New Roman" panose="02020603050405020304" pitchFamily="18" charset="0"/>
              </a:rPr>
              <a:t>Option 1: 55’ LOA</a:t>
            </a:r>
          </a:p>
          <a:p>
            <a:pPr marL="274320" lvl="1" indent="0">
              <a:spcBef>
                <a:spcPts val="0"/>
              </a:spcBef>
              <a:spcAft>
                <a:spcPts val="0"/>
              </a:spcAft>
              <a:buNone/>
            </a:pP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cs typeface="Times New Roman" panose="02020603050405020304" pitchFamily="18" charset="0"/>
              </a:rPr>
              <a:t>Option 2: 56’ LOA</a:t>
            </a:r>
          </a:p>
          <a:p>
            <a:pPr marL="274320" lvl="1" indent="0">
              <a:spcBef>
                <a:spcPts val="0"/>
              </a:spcBef>
              <a:spcAft>
                <a:spcPts val="0"/>
              </a:spcAft>
              <a:buNone/>
            </a:pPr>
            <a:endParaRPr lang="en-US" sz="1600" dirty="0">
              <a:latin typeface="Times New Roman" panose="02020603050405020304" pitchFamily="18" charset="0"/>
              <a:cs typeface="Times New Roman" panose="02020603050405020304" pitchFamily="18" charset="0"/>
            </a:endParaRPr>
          </a:p>
          <a:p>
            <a:pPr lvl="2">
              <a:spcBef>
                <a:spcPts val="0"/>
              </a:spcBef>
              <a:spcAft>
                <a:spcPts val="0"/>
              </a:spcAft>
            </a:pPr>
            <a:r>
              <a:rPr lang="en-US" sz="1600" dirty="0">
                <a:latin typeface="Times New Roman" panose="02020603050405020304" pitchFamily="18" charset="0"/>
                <a:cs typeface="Times New Roman" panose="02020603050405020304" pitchFamily="18" charset="0"/>
              </a:rPr>
              <a:t>Suboption: B-season (Apr 30 – Aug 31) jig only fishery. </a:t>
            </a:r>
          </a:p>
        </p:txBody>
      </p:sp>
      <p:pic>
        <p:nvPicPr>
          <p:cNvPr id="7" name="Picture 6">
            <a:extLst>
              <a:ext uri="{FF2B5EF4-FFF2-40B4-BE49-F238E27FC236}">
                <a16:creationId xmlns:a16="http://schemas.microsoft.com/office/drawing/2014/main" id="{AED6AFBA-9FDB-403A-818D-D182C9687959}"/>
              </a:ext>
            </a:extLst>
          </p:cNvPr>
          <p:cNvPicPr>
            <a:picLocks noChangeAspect="1"/>
          </p:cNvPicPr>
          <p:nvPr/>
        </p:nvPicPr>
        <p:blipFill rotWithShape="1">
          <a:blip r:embed="rId3"/>
          <a:srcRect b="7030"/>
          <a:stretch/>
        </p:blipFill>
        <p:spPr>
          <a:xfrm>
            <a:off x="1055445" y="3881337"/>
            <a:ext cx="5998515" cy="2983596"/>
          </a:xfrm>
          <a:prstGeom prst="rect">
            <a:avLst/>
          </a:prstGeom>
        </p:spPr>
      </p:pic>
      <p:sp>
        <p:nvSpPr>
          <p:cNvPr id="5" name="Slide Number Placeholder 4">
            <a:extLst>
              <a:ext uri="{FF2B5EF4-FFF2-40B4-BE49-F238E27FC236}">
                <a16:creationId xmlns:a16="http://schemas.microsoft.com/office/drawing/2014/main" id="{648EC72A-662D-4DE0-9C48-C674EA8011DE}"/>
              </a:ext>
            </a:extLst>
          </p:cNvPr>
          <p:cNvSpPr>
            <a:spLocks noGrp="1"/>
          </p:cNvSpPr>
          <p:nvPr>
            <p:ph type="sldNum" sz="quarter" idx="12"/>
          </p:nvPr>
        </p:nvSpPr>
        <p:spPr>
          <a:xfrm>
            <a:off x="8469630" y="6172200"/>
            <a:ext cx="685800" cy="593725"/>
          </a:xfrm>
        </p:spPr>
        <p:txBody>
          <a:bodyPr vert="horz" lIns="45720" tIns="45720" rIns="45720" bIns="45720" rtlCol="0" anchor="ctr">
            <a:normAutofit/>
          </a:bodyPr>
          <a:lstStyle/>
          <a:p>
            <a:pPr>
              <a:lnSpc>
                <a:spcPct val="90000"/>
              </a:lnSpc>
              <a:spcAft>
                <a:spcPts val="600"/>
              </a:spcAft>
            </a:pPr>
            <a:fld id="{519954A3-9DFD-4C44-94BA-B95130A3BA1C}" type="slidenum">
              <a:rPr lang="en-US" sz="3600" smtClean="0"/>
              <a:pPr>
                <a:lnSpc>
                  <a:spcPct val="90000"/>
                </a:lnSpc>
                <a:spcAft>
                  <a:spcPts val="600"/>
                </a:spcAft>
              </a:pPr>
              <a:t>5</a:t>
            </a:fld>
            <a:endParaRPr lang="en-US" sz="3600"/>
          </a:p>
        </p:txBody>
      </p:sp>
      <p:cxnSp>
        <p:nvCxnSpPr>
          <p:cNvPr id="9" name="Straight Connector 8">
            <a:extLst>
              <a:ext uri="{FF2B5EF4-FFF2-40B4-BE49-F238E27FC236}">
                <a16:creationId xmlns:a16="http://schemas.microsoft.com/office/drawing/2014/main" id="{A8AEEC1B-2DF8-400C-9A10-F8A113C592A7}"/>
              </a:ext>
            </a:extLst>
          </p:cNvPr>
          <p:cNvCxnSpPr>
            <a:cxnSpLocks/>
          </p:cNvCxnSpPr>
          <p:nvPr/>
        </p:nvCxnSpPr>
        <p:spPr>
          <a:xfrm>
            <a:off x="4030980" y="800100"/>
            <a:ext cx="0" cy="2415540"/>
          </a:xfrm>
          <a:prstGeom prst="line">
            <a:avLst/>
          </a:prstGeom>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4C1D1FC6-C12B-4E15-BB6C-67E65571C7F4}"/>
              </a:ext>
            </a:extLst>
          </p:cNvPr>
          <p:cNvSpPr txBox="1"/>
          <p:nvPr/>
        </p:nvSpPr>
        <p:spPr>
          <a:xfrm>
            <a:off x="1055444" y="3608962"/>
            <a:ext cx="6522401"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Figure 2-1 Comparison of changes to BSAI Pacific cod sectors under Alternative 2 </a:t>
            </a:r>
          </a:p>
        </p:txBody>
      </p:sp>
    </p:spTree>
    <p:extLst>
      <p:ext uri="{BB962C8B-B14F-4D97-AF65-F5344CB8AC3E}">
        <p14:creationId xmlns:p14="http://schemas.microsoft.com/office/powerpoint/2010/main" val="162721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D14C-5DE3-4161-AF09-1D4ADB431E40}"/>
              </a:ext>
            </a:extLst>
          </p:cNvPr>
          <p:cNvSpPr>
            <a:spLocks noGrp="1"/>
          </p:cNvSpPr>
          <p:nvPr>
            <p:ph type="title"/>
          </p:nvPr>
        </p:nvSpPr>
        <p:spPr>
          <a:xfrm>
            <a:off x="630935" y="418291"/>
            <a:ext cx="7810119" cy="1070042"/>
          </a:xfrm>
        </p:spPr>
        <p:txBody>
          <a:bodyPr>
            <a:noAutofit/>
          </a:bodyPr>
          <a:lstStyle/>
          <a:p>
            <a:r>
              <a:rPr lang="en-US" sz="2800" dirty="0"/>
              <a:t>GENERAL APPROACH </a:t>
            </a:r>
            <a:br>
              <a:rPr lang="en-US" sz="2800" dirty="0"/>
            </a:br>
            <a:endParaRPr lang="en-US" sz="2800" dirty="0"/>
          </a:p>
        </p:txBody>
      </p:sp>
      <p:sp>
        <p:nvSpPr>
          <p:cNvPr id="3" name="Content Placeholder 2">
            <a:extLst>
              <a:ext uri="{FF2B5EF4-FFF2-40B4-BE49-F238E27FC236}">
                <a16:creationId xmlns:a16="http://schemas.microsoft.com/office/drawing/2014/main" id="{9A6ACF76-AF8E-483D-AF92-4A94104A3D58}"/>
              </a:ext>
            </a:extLst>
          </p:cNvPr>
          <p:cNvSpPr>
            <a:spLocks noGrp="1"/>
          </p:cNvSpPr>
          <p:nvPr>
            <p:ph idx="1"/>
          </p:nvPr>
        </p:nvSpPr>
        <p:spPr>
          <a:xfrm>
            <a:off x="422860" y="2453770"/>
            <a:ext cx="2198298" cy="3240186"/>
          </a:xfrm>
        </p:spPr>
        <p:txBody>
          <a:bodyPr>
            <a:normAutofit/>
          </a:bodyPr>
          <a:lstStyle/>
          <a:p>
            <a:r>
              <a:rPr lang="en-US" sz="2000" dirty="0">
                <a:latin typeface="Times New Roman" panose="02020603050405020304" pitchFamily="18" charset="0"/>
                <a:cs typeface="Times New Roman" panose="02020603050405020304" pitchFamily="18" charset="0"/>
              </a:rPr>
              <a:t>2008-2021 is the analytical time period, which reflects when the current </a:t>
            </a:r>
            <a:r>
              <a:rPr lang="en-US" sz="1850" dirty="0">
                <a:solidFill>
                  <a:schemeClr val="tx1"/>
                </a:solidFill>
                <a:latin typeface="Times New Roman" panose="02020603050405020304" pitchFamily="18" charset="0"/>
                <a:cs typeface="Times New Roman" panose="02020603050405020304" pitchFamily="18" charset="0"/>
              </a:rPr>
              <a:t>BSAI Pacific cod allocations under Amendment 85 have been implemented. </a:t>
            </a:r>
          </a:p>
        </p:txBody>
      </p:sp>
      <p:sp>
        <p:nvSpPr>
          <p:cNvPr id="5" name="Slide Number Placeholder 4">
            <a:extLst>
              <a:ext uri="{FF2B5EF4-FFF2-40B4-BE49-F238E27FC236}">
                <a16:creationId xmlns:a16="http://schemas.microsoft.com/office/drawing/2014/main" id="{A871CD7F-D057-44A9-8F63-52941019F4FE}"/>
              </a:ext>
            </a:extLst>
          </p:cNvPr>
          <p:cNvSpPr>
            <a:spLocks noGrp="1"/>
          </p:cNvSpPr>
          <p:nvPr>
            <p:ph type="sldNum" sz="quarter" idx="12"/>
          </p:nvPr>
        </p:nvSpPr>
        <p:spPr/>
        <p:txBody>
          <a:bodyPr/>
          <a:lstStyle/>
          <a:p>
            <a:fld id="{519954A3-9DFD-4C44-94BA-B95130A3BA1C}" type="slidenum">
              <a:rPr lang="en-US" smtClean="0"/>
              <a:t>6</a:t>
            </a:fld>
            <a:endParaRPr lang="en-US" dirty="0"/>
          </a:p>
        </p:txBody>
      </p:sp>
      <p:sp>
        <p:nvSpPr>
          <p:cNvPr id="7" name="TextBox 6">
            <a:extLst>
              <a:ext uri="{FF2B5EF4-FFF2-40B4-BE49-F238E27FC236}">
                <a16:creationId xmlns:a16="http://schemas.microsoft.com/office/drawing/2014/main" id="{D5EB4D0E-A321-4EE4-A769-E821C957BE28}"/>
              </a:ext>
            </a:extLst>
          </p:cNvPr>
          <p:cNvSpPr txBox="1"/>
          <p:nvPr/>
        </p:nvSpPr>
        <p:spPr>
          <a:xfrm>
            <a:off x="3040380" y="1542625"/>
            <a:ext cx="5052060" cy="584775"/>
          </a:xfrm>
          <a:prstGeom prst="rect">
            <a:avLst/>
          </a:prstGeom>
          <a:noFill/>
        </p:spPr>
        <p:txBody>
          <a:bodyPr wrap="square">
            <a:spAutoFit/>
          </a:bodyPr>
          <a:lstStyle/>
          <a:p>
            <a:r>
              <a:rPr lang="en-US" sz="1600" b="1" dirty="0">
                <a:effectLst/>
                <a:latin typeface="Times New Roman" panose="02020603050405020304" pitchFamily="18" charset="0"/>
                <a:ea typeface="Times New Roman" panose="02020603050405020304" pitchFamily="18" charset="0"/>
              </a:rPr>
              <a:t>Table 3-2 Percent of non-CDQ BSAI Pacific cod sector allocations by BSAI groundfish FMP amendment</a:t>
            </a:r>
            <a:endParaRPr lang="en-US" sz="1600" b="1" dirty="0"/>
          </a:p>
        </p:txBody>
      </p:sp>
      <p:graphicFrame>
        <p:nvGraphicFramePr>
          <p:cNvPr id="8" name="Table 7">
            <a:extLst>
              <a:ext uri="{FF2B5EF4-FFF2-40B4-BE49-F238E27FC236}">
                <a16:creationId xmlns:a16="http://schemas.microsoft.com/office/drawing/2014/main" id="{A1246E6B-1222-4DEC-943C-BCFB0CE7AF0C}"/>
              </a:ext>
            </a:extLst>
          </p:cNvPr>
          <p:cNvGraphicFramePr>
            <a:graphicFrameLocks noGrp="1"/>
          </p:cNvGraphicFramePr>
          <p:nvPr/>
        </p:nvGraphicFramePr>
        <p:xfrm>
          <a:off x="3040380" y="2273777"/>
          <a:ext cx="5333998" cy="3898424"/>
        </p:xfrm>
        <a:graphic>
          <a:graphicData uri="http://schemas.openxmlformats.org/drawingml/2006/table">
            <a:tbl>
              <a:tblPr firstRow="1" firstCol="1" lastRow="1" lastCol="1" bandRow="1" bandCol="1"/>
              <a:tblGrid>
                <a:gridCol w="1196340">
                  <a:extLst>
                    <a:ext uri="{9D8B030D-6E8A-4147-A177-3AD203B41FA5}">
                      <a16:colId xmlns:a16="http://schemas.microsoft.com/office/drawing/2014/main" val="129294254"/>
                    </a:ext>
                  </a:extLst>
                </a:gridCol>
                <a:gridCol w="830580">
                  <a:extLst>
                    <a:ext uri="{9D8B030D-6E8A-4147-A177-3AD203B41FA5}">
                      <a16:colId xmlns:a16="http://schemas.microsoft.com/office/drawing/2014/main" val="2640906615"/>
                    </a:ext>
                  </a:extLst>
                </a:gridCol>
                <a:gridCol w="792480">
                  <a:extLst>
                    <a:ext uri="{9D8B030D-6E8A-4147-A177-3AD203B41FA5}">
                      <a16:colId xmlns:a16="http://schemas.microsoft.com/office/drawing/2014/main" val="3346737"/>
                    </a:ext>
                  </a:extLst>
                </a:gridCol>
                <a:gridCol w="844139">
                  <a:extLst>
                    <a:ext uri="{9D8B030D-6E8A-4147-A177-3AD203B41FA5}">
                      <a16:colId xmlns:a16="http://schemas.microsoft.com/office/drawing/2014/main" val="4189527561"/>
                    </a:ext>
                  </a:extLst>
                </a:gridCol>
                <a:gridCol w="801781">
                  <a:extLst>
                    <a:ext uri="{9D8B030D-6E8A-4147-A177-3AD203B41FA5}">
                      <a16:colId xmlns:a16="http://schemas.microsoft.com/office/drawing/2014/main" val="2268208196"/>
                    </a:ext>
                  </a:extLst>
                </a:gridCol>
                <a:gridCol w="868678">
                  <a:extLst>
                    <a:ext uri="{9D8B030D-6E8A-4147-A177-3AD203B41FA5}">
                      <a16:colId xmlns:a16="http://schemas.microsoft.com/office/drawing/2014/main" val="195345442"/>
                    </a:ext>
                  </a:extLst>
                </a:gridCol>
              </a:tblGrid>
              <a:tr h="572022">
                <a:tc>
                  <a:txBody>
                    <a:bodyPr/>
                    <a:lstStyle/>
                    <a:p>
                      <a:pPr marL="189865" marR="187960"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Sector</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132715"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24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5255" marR="132715"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1994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29540"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Amend46</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3985" marR="129540"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1997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132715"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64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5255" marR="132715"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2000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29540"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77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3985" marR="129540"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2004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31445"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85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2715" marR="131445"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2008</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908120"/>
                  </a:ext>
                </a:extLst>
              </a:tr>
              <a:tr h="352251">
                <a:tc>
                  <a:txBody>
                    <a:bodyPr/>
                    <a:lstStyle/>
                    <a:p>
                      <a:pPr marL="189865" marR="186690"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Jig</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170" marR="0"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1.4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525516"/>
                  </a:ext>
                </a:extLst>
              </a:tr>
              <a:tr h="540609">
                <a:tc>
                  <a:txBody>
                    <a:bodyPr/>
                    <a:lstStyle/>
                    <a:p>
                      <a:pPr marL="189865" marR="188595"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H&amp;L/Pot CV &lt;60’ LOA</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133350" marR="132715" algn="ctr">
                        <a:spcBef>
                          <a:spcPts val="0"/>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44.0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133985" marR="131445" algn="ctr">
                        <a:spcBef>
                          <a:spcPts val="0"/>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51.0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331312"/>
                  </a:ext>
                </a:extLst>
              </a:tr>
              <a:tr h="372311">
                <a:tc>
                  <a:txBody>
                    <a:bodyPr/>
                    <a:lstStyle/>
                    <a:p>
                      <a:pPr marL="18986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H&amp;L CV ≥60’ LOA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0.2</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30724"/>
                  </a:ext>
                </a:extLst>
              </a:tr>
              <a:tr h="289605">
                <a:tc>
                  <a:txBody>
                    <a:bodyPr/>
                    <a:lstStyle/>
                    <a:p>
                      <a:pPr marL="18986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H&amp;L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133350"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40.8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40.8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797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48.7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527333"/>
                  </a:ext>
                </a:extLst>
              </a:tr>
              <a:tr h="372311">
                <a:tc>
                  <a:txBody>
                    <a:bodyPr/>
                    <a:lstStyle/>
                    <a:p>
                      <a:pPr marL="189865" marR="187325"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Pot CV ≥60’ LOA</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marL="133985" marR="13271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9.3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7.6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8.4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185417"/>
                  </a:ext>
                </a:extLst>
              </a:tr>
              <a:tr h="333765">
                <a:tc>
                  <a:txBody>
                    <a:bodyPr/>
                    <a:lstStyle/>
                    <a:p>
                      <a:pPr marL="189865" marR="18732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Pot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33985" marR="13144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1.7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1.5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63036"/>
                  </a:ext>
                </a:extLst>
              </a:tr>
              <a:tr h="372311">
                <a:tc>
                  <a:txBody>
                    <a:bodyPr/>
                    <a:lstStyle/>
                    <a:p>
                      <a:pPr marL="18859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AFA trawl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33350" marR="13271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54.0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3985" marR="13144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3985" marR="13271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3985" marR="13144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1696939"/>
                  </a:ext>
                </a:extLst>
              </a:tr>
              <a:tr h="372311">
                <a:tc>
                  <a:txBody>
                    <a:bodyPr/>
                    <a:lstStyle/>
                    <a:p>
                      <a:pPr marL="18986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Non-AFA trawl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30797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13.4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98144"/>
                  </a:ext>
                </a:extLst>
              </a:tr>
              <a:tr h="320928">
                <a:tc>
                  <a:txBody>
                    <a:bodyPr/>
                    <a:lstStyle/>
                    <a:p>
                      <a:pPr marL="189865" marR="188595"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Trawl CV</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312420" marR="0"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797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22.1</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459389"/>
                  </a:ext>
                </a:extLst>
              </a:tr>
            </a:tbl>
          </a:graphicData>
        </a:graphic>
      </p:graphicFrame>
      <p:sp>
        <p:nvSpPr>
          <p:cNvPr id="9" name="Oval 8">
            <a:extLst>
              <a:ext uri="{FF2B5EF4-FFF2-40B4-BE49-F238E27FC236}">
                <a16:creationId xmlns:a16="http://schemas.microsoft.com/office/drawing/2014/main" id="{C494B5B7-83C0-4D16-9304-A522D7BD9CD8}"/>
              </a:ext>
            </a:extLst>
          </p:cNvPr>
          <p:cNvSpPr/>
          <p:nvPr/>
        </p:nvSpPr>
        <p:spPr>
          <a:xfrm>
            <a:off x="7385681" y="2052978"/>
            <a:ext cx="1055373" cy="4269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633A042-21BF-4864-A8DA-5389082901DC}"/>
              </a:ext>
            </a:extLst>
          </p:cNvPr>
          <p:cNvPicPr>
            <a:picLocks noChangeAspect="1"/>
          </p:cNvPicPr>
          <p:nvPr/>
        </p:nvPicPr>
        <p:blipFill>
          <a:blip r:embed="rId3"/>
          <a:stretch>
            <a:fillRect/>
          </a:stretch>
        </p:blipFill>
        <p:spPr>
          <a:xfrm>
            <a:off x="271240" y="5696672"/>
            <a:ext cx="719390" cy="951058"/>
          </a:xfrm>
          <a:prstGeom prst="rect">
            <a:avLst/>
          </a:prstGeom>
        </p:spPr>
      </p:pic>
    </p:spTree>
    <p:extLst>
      <p:ext uri="{BB962C8B-B14F-4D97-AF65-F5344CB8AC3E}">
        <p14:creationId xmlns:p14="http://schemas.microsoft.com/office/powerpoint/2010/main" val="382715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D14C-5DE3-4161-AF09-1D4ADB431E40}"/>
              </a:ext>
            </a:extLst>
          </p:cNvPr>
          <p:cNvSpPr>
            <a:spLocks noGrp="1"/>
          </p:cNvSpPr>
          <p:nvPr>
            <p:ph type="title"/>
          </p:nvPr>
        </p:nvSpPr>
        <p:spPr>
          <a:xfrm>
            <a:off x="630935" y="418291"/>
            <a:ext cx="7810119" cy="1070042"/>
          </a:xfrm>
        </p:spPr>
        <p:txBody>
          <a:bodyPr>
            <a:noAutofit/>
          </a:bodyPr>
          <a:lstStyle/>
          <a:p>
            <a:r>
              <a:rPr lang="en-US" sz="2800" dirty="0"/>
              <a:t>GENERAL APPROACH </a:t>
            </a:r>
            <a:br>
              <a:rPr lang="en-US" sz="2800" dirty="0"/>
            </a:br>
            <a:endParaRPr lang="en-US" sz="2800" dirty="0"/>
          </a:p>
        </p:txBody>
      </p:sp>
      <p:sp>
        <p:nvSpPr>
          <p:cNvPr id="3" name="Content Placeholder 2">
            <a:extLst>
              <a:ext uri="{FF2B5EF4-FFF2-40B4-BE49-F238E27FC236}">
                <a16:creationId xmlns:a16="http://schemas.microsoft.com/office/drawing/2014/main" id="{9A6ACF76-AF8E-483D-AF92-4A94104A3D58}"/>
              </a:ext>
            </a:extLst>
          </p:cNvPr>
          <p:cNvSpPr>
            <a:spLocks noGrp="1"/>
          </p:cNvSpPr>
          <p:nvPr>
            <p:ph idx="1"/>
          </p:nvPr>
        </p:nvSpPr>
        <p:spPr>
          <a:xfrm>
            <a:off x="702945" y="1488333"/>
            <a:ext cx="7515365" cy="4549730"/>
          </a:xfrm>
        </p:spPr>
        <p:txBody>
          <a:bodyPr>
            <a:normAutofit/>
          </a:bodyPr>
          <a:lstStyle/>
          <a:p>
            <a:r>
              <a:rPr lang="en-US" sz="2000" dirty="0">
                <a:latin typeface="Times New Roman" panose="02020603050405020304" pitchFamily="18" charset="0"/>
                <a:cs typeface="Times New Roman" panose="02020603050405020304" pitchFamily="18" charset="0"/>
              </a:rPr>
              <a:t>LOA</a:t>
            </a:r>
          </a:p>
          <a:p>
            <a:pPr lvl="1"/>
            <a:r>
              <a:rPr lang="en-US" sz="1850" dirty="0">
                <a:solidFill>
                  <a:schemeClr val="tx1"/>
                </a:solidFill>
                <a:latin typeface="Times New Roman" panose="02020603050405020304" pitchFamily="18" charset="0"/>
                <a:cs typeface="Times New Roman" panose="02020603050405020304" pitchFamily="18" charset="0"/>
              </a:rPr>
              <a:t>The analysis uses LOA data reported to the CFEC because it is the most up to date data source for vessel length (see Chapter 5 for LOA considerations). </a:t>
            </a:r>
          </a:p>
          <a:p>
            <a:r>
              <a:rPr lang="en-US" sz="2000" dirty="0">
                <a:latin typeface="Times New Roman" panose="02020603050405020304" pitchFamily="18" charset="0"/>
                <a:cs typeface="Times New Roman" panose="02020603050405020304" pitchFamily="18" charset="0"/>
              </a:rPr>
              <a:t>Confidentiality restrictions</a:t>
            </a:r>
          </a:p>
          <a:p>
            <a:pPr lvl="1"/>
            <a:r>
              <a:rPr lang="en-US" sz="1850" dirty="0">
                <a:solidFill>
                  <a:schemeClr val="tx1"/>
                </a:solidFill>
                <a:latin typeface="Times New Roman" panose="02020603050405020304" pitchFamily="18" charset="0"/>
                <a:cs typeface="Times New Roman" panose="02020603050405020304" pitchFamily="18" charset="0"/>
              </a:rPr>
              <a:t>Jig sector has had a relatively low level of participation in recent years, which limits the data that can be displayed for these vessels. </a:t>
            </a:r>
          </a:p>
          <a:p>
            <a:pPr lvl="1"/>
            <a:r>
              <a:rPr lang="en-US" sz="1800" dirty="0">
                <a:solidFill>
                  <a:schemeClr val="tx1"/>
                </a:solidFill>
                <a:effectLst/>
                <a:latin typeface="Times New Roman" panose="02020603050405020304" pitchFamily="18" charset="0"/>
                <a:ea typeface="Times New Roman" panose="02020603050405020304" pitchFamily="18" charset="0"/>
              </a:rPr>
              <a:t>Five unique H&amp;L/pot </a:t>
            </a:r>
            <a:r>
              <a:rPr lang="en-US" sz="1800" dirty="0">
                <a:solidFill>
                  <a:schemeClr val="tx1"/>
                </a:solidFill>
                <a:latin typeface="Times New Roman" panose="02020603050405020304" pitchFamily="18" charset="0"/>
                <a:ea typeface="Times New Roman" panose="02020603050405020304" pitchFamily="18" charset="0"/>
              </a:rPr>
              <a:t>vessels with a reported LOA of 56’</a:t>
            </a:r>
            <a:r>
              <a:rPr lang="en-US" sz="1800" dirty="0">
                <a:solidFill>
                  <a:schemeClr val="tx1"/>
                </a:solidFill>
                <a:effectLst/>
                <a:latin typeface="Times New Roman" panose="02020603050405020304" pitchFamily="18" charset="0"/>
                <a:ea typeface="Times New Roman" panose="02020603050405020304" pitchFamily="18" charset="0"/>
              </a:rPr>
              <a:t> that have participated in the Federal BSAI Pacific cod fishery with an annual average level of participation of two vessels (2008-2021). </a:t>
            </a:r>
          </a:p>
          <a:p>
            <a:pPr lvl="2"/>
            <a:r>
              <a:rPr lang="en-US" sz="1500" dirty="0">
                <a:solidFill>
                  <a:schemeClr val="tx1"/>
                </a:solidFill>
                <a:latin typeface="Times New Roman" panose="02020603050405020304" pitchFamily="18" charset="0"/>
                <a:ea typeface="Times New Roman" panose="02020603050405020304" pitchFamily="18" charset="0"/>
              </a:rPr>
              <a:t>For this reason, data are often aggregated so H&amp;L/pot CVs less than or equal to 56’ (option 2) are included in the new BSAI Pacific cod small vessel sector. </a:t>
            </a:r>
            <a:endParaRPr lang="en-US" sz="15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A871CD7F-D057-44A9-8F63-52941019F4FE}"/>
              </a:ext>
            </a:extLst>
          </p:cNvPr>
          <p:cNvSpPr>
            <a:spLocks noGrp="1"/>
          </p:cNvSpPr>
          <p:nvPr>
            <p:ph type="sldNum" sz="quarter" idx="12"/>
          </p:nvPr>
        </p:nvSpPr>
        <p:spPr/>
        <p:txBody>
          <a:bodyPr/>
          <a:lstStyle/>
          <a:p>
            <a:fld id="{519954A3-9DFD-4C44-94BA-B95130A3BA1C}" type="slidenum">
              <a:rPr lang="en-US" smtClean="0"/>
              <a:t>7</a:t>
            </a:fld>
            <a:endParaRPr lang="en-US" dirty="0"/>
          </a:p>
        </p:txBody>
      </p:sp>
      <p:pic>
        <p:nvPicPr>
          <p:cNvPr id="8" name="Picture 7">
            <a:extLst>
              <a:ext uri="{FF2B5EF4-FFF2-40B4-BE49-F238E27FC236}">
                <a16:creationId xmlns:a16="http://schemas.microsoft.com/office/drawing/2014/main" id="{BB30C3BC-C7F8-4A0E-9B59-E52AD1DA9944}"/>
              </a:ext>
            </a:extLst>
          </p:cNvPr>
          <p:cNvPicPr>
            <a:picLocks noChangeAspect="1"/>
          </p:cNvPicPr>
          <p:nvPr/>
        </p:nvPicPr>
        <p:blipFill>
          <a:blip r:embed="rId3"/>
          <a:stretch>
            <a:fillRect/>
          </a:stretch>
        </p:blipFill>
        <p:spPr>
          <a:xfrm>
            <a:off x="196486" y="5696672"/>
            <a:ext cx="719390" cy="951058"/>
          </a:xfrm>
          <a:prstGeom prst="rect">
            <a:avLst/>
          </a:prstGeom>
        </p:spPr>
      </p:pic>
    </p:spTree>
    <p:extLst>
      <p:ext uri="{BB962C8B-B14F-4D97-AF65-F5344CB8AC3E}">
        <p14:creationId xmlns:p14="http://schemas.microsoft.com/office/powerpoint/2010/main" val="289502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AFBD-7B5E-4B87-B068-560BDF5A40D7}"/>
              </a:ext>
            </a:extLst>
          </p:cNvPr>
          <p:cNvSpPr>
            <a:spLocks noGrp="1"/>
          </p:cNvSpPr>
          <p:nvPr>
            <p:ph type="title"/>
          </p:nvPr>
        </p:nvSpPr>
        <p:spPr>
          <a:xfrm>
            <a:off x="391520" y="414613"/>
            <a:ext cx="7792359" cy="678179"/>
          </a:xfrm>
        </p:spPr>
        <p:txBody>
          <a:bodyPr>
            <a:noAutofit/>
          </a:bodyPr>
          <a:lstStyle/>
          <a:p>
            <a:r>
              <a:rPr lang="en-US" sz="2800" dirty="0"/>
              <a:t>SECTION 3.6.1  LESS THAN 60’ H&amp;L/POT CV SECTOR </a:t>
            </a:r>
          </a:p>
        </p:txBody>
      </p:sp>
      <p:sp>
        <p:nvSpPr>
          <p:cNvPr id="3" name="Content Placeholder 2">
            <a:extLst>
              <a:ext uri="{FF2B5EF4-FFF2-40B4-BE49-F238E27FC236}">
                <a16:creationId xmlns:a16="http://schemas.microsoft.com/office/drawing/2014/main" id="{7CD95714-16A4-40DE-9A84-500E4600D87D}"/>
              </a:ext>
            </a:extLst>
          </p:cNvPr>
          <p:cNvSpPr>
            <a:spLocks noGrp="1"/>
          </p:cNvSpPr>
          <p:nvPr>
            <p:ph idx="1"/>
          </p:nvPr>
        </p:nvSpPr>
        <p:spPr>
          <a:xfrm>
            <a:off x="515565" y="1337309"/>
            <a:ext cx="7925489" cy="4654929"/>
          </a:xfrm>
        </p:spPr>
        <p:txBody>
          <a:bodyPr>
            <a:normAutofit/>
          </a:bodyPr>
          <a:lstStyle/>
          <a:p>
            <a:pPr>
              <a:spcBef>
                <a:spcPts val="0"/>
              </a:spcBef>
              <a:spcAft>
                <a:spcPts val="0"/>
              </a:spcAft>
            </a:pPr>
            <a:r>
              <a:rPr lang="en-US" sz="1800" dirty="0">
                <a:effectLst/>
                <a:latin typeface="Times New Roman" panose="02020603050405020304" pitchFamily="18" charset="0"/>
                <a:ea typeface="Times New Roman" panose="02020603050405020304" pitchFamily="18" charset="0"/>
              </a:rPr>
              <a:t>Includes all CVs that are less than 60’ LOA using H&amp;L/pot gear. </a:t>
            </a:r>
          </a:p>
          <a:p>
            <a:pPr lvl="1">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The typical length of vessels that participate in this sector ranges from 28’ to 58’ LOA.</a:t>
            </a:r>
          </a:p>
          <a:p>
            <a:pPr lvl="1">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The annual average level of participation in the sector is 27 vessels (2008-2021, Table 3-8). </a:t>
            </a:r>
          </a:p>
          <a:p>
            <a:pPr marL="274320" lvl="1" indent="0">
              <a:spcBef>
                <a:spcPts val="0"/>
              </a:spcBef>
              <a:spcAft>
                <a:spcPts val="0"/>
              </a:spcAft>
              <a:buNone/>
            </a:pPr>
            <a:endParaRPr lang="en-US" sz="1600" dirty="0">
              <a:latin typeface="Times New Roman" panose="02020603050405020304" pitchFamily="18" charset="0"/>
              <a:ea typeface="Times New Roman" panose="02020603050405020304" pitchFamily="18" charset="0"/>
            </a:endParaRPr>
          </a:p>
          <a:p>
            <a:pPr>
              <a:spcBef>
                <a:spcPts val="0"/>
              </a:spcBef>
              <a:spcAft>
                <a:spcPts val="0"/>
              </a:spcAft>
            </a:pPr>
            <a:r>
              <a:rPr kumimoji="0" lang="en-US" sz="1800" b="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The less than 60’ H&amp;L</a:t>
            </a:r>
            <a:r>
              <a:rPr lang="en-US" sz="1800" b="1" dirty="0">
                <a:latin typeface="Times New Roman" panose="02020603050405020304" pitchFamily="18" charset="0"/>
                <a:ea typeface="Times New Roman" panose="02020603050405020304" pitchFamily="18" charset="0"/>
              </a:rPr>
              <a:t>/</a:t>
            </a:r>
            <a:r>
              <a:rPr kumimoji="0" lang="en-US" sz="1800" b="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pot CV sector receives their entire allocation on January 1 each year.</a:t>
            </a:r>
          </a:p>
          <a:p>
            <a:pPr lvl="1">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The sector </a:t>
            </a:r>
            <a:r>
              <a:rPr kumimoji="0" lang="en-US" sz="1600" b="0" i="0" u="none" strike="noStrike" kern="1200" cap="none" spc="1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rPr>
              <a:t>has harvested 214 percent of its initial allocation (2008-2021, on average).</a:t>
            </a:r>
          </a:p>
          <a:p>
            <a:pPr lvl="1">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Reallocations from the jig sector have accounted for 30 percent of the sector’s final allocation.</a:t>
            </a:r>
          </a:p>
          <a:p>
            <a:pPr marL="274320" lvl="1" indent="0">
              <a:spcBef>
                <a:spcPts val="0"/>
              </a:spcBef>
              <a:spcAft>
                <a:spcPts val="0"/>
              </a:spcAft>
              <a:buNone/>
            </a:pP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dirty="0">
                <a:latin typeface="Times New Roman" panose="02020603050405020304" pitchFamily="18" charset="0"/>
                <a:ea typeface="Times New Roman" panose="02020603050405020304" pitchFamily="18" charset="0"/>
              </a:rPr>
              <a:t>Vessels in this sector primarily participate in Federal BSAI Pacific cod, State-waters GHL cod, IFQ, and salmon fisheries. </a:t>
            </a:r>
          </a:p>
          <a:p>
            <a:pPr marL="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Times New Roman" panose="02020603050405020304" pitchFamily="18" charset="0"/>
              </a:rPr>
              <a:t>Geographically diverse fleet (Table 3-12).</a:t>
            </a:r>
          </a:p>
          <a:p>
            <a:pPr lvl="1">
              <a:spcBef>
                <a:spcPts val="0"/>
              </a:spcBef>
              <a:spcAft>
                <a:spcPts val="0"/>
              </a:spcAft>
            </a:pPr>
            <a:r>
              <a:rPr lang="en-US" sz="1650" dirty="0">
                <a:solidFill>
                  <a:schemeClr val="tx1"/>
                </a:solidFill>
                <a:effectLst/>
                <a:latin typeface="Times New Roman" panose="02020603050405020304" pitchFamily="18" charset="0"/>
                <a:ea typeface="Times New Roman" panose="02020603050405020304" pitchFamily="18" charset="0"/>
              </a:rPr>
              <a:t>76 percent of the vessels that </a:t>
            </a:r>
            <a:r>
              <a:rPr lang="en-US" sz="1650" dirty="0">
                <a:solidFill>
                  <a:schemeClr val="tx1"/>
                </a:solidFill>
                <a:latin typeface="Times New Roman" panose="02020603050405020304" pitchFamily="18" charset="0"/>
                <a:ea typeface="Times New Roman" panose="02020603050405020304" pitchFamily="18" charset="0"/>
              </a:rPr>
              <a:t>have participated in the Federal BSAI Pacific cod fishery since 2008 </a:t>
            </a:r>
            <a:r>
              <a:rPr lang="en-US" sz="1650" dirty="0">
                <a:solidFill>
                  <a:schemeClr val="tx1"/>
                </a:solidFill>
                <a:effectLst/>
                <a:latin typeface="Times New Roman" panose="02020603050405020304" pitchFamily="18" charset="0"/>
                <a:ea typeface="Times New Roman" panose="02020603050405020304" pitchFamily="18" charset="0"/>
              </a:rPr>
              <a:t>have a registered ownership address in an Alaska community. </a:t>
            </a:r>
          </a:p>
          <a:p>
            <a:endParaRPr lang="en-US" sz="1800" dirty="0"/>
          </a:p>
        </p:txBody>
      </p:sp>
      <p:sp>
        <p:nvSpPr>
          <p:cNvPr id="5" name="Slide Number Placeholder 4">
            <a:extLst>
              <a:ext uri="{FF2B5EF4-FFF2-40B4-BE49-F238E27FC236}">
                <a16:creationId xmlns:a16="http://schemas.microsoft.com/office/drawing/2014/main" id="{4AB8D740-054D-48AF-8423-DB7A5A561F2E}"/>
              </a:ext>
            </a:extLst>
          </p:cNvPr>
          <p:cNvSpPr>
            <a:spLocks noGrp="1"/>
          </p:cNvSpPr>
          <p:nvPr>
            <p:ph type="sldNum" sz="quarter" idx="12"/>
          </p:nvPr>
        </p:nvSpPr>
        <p:spPr/>
        <p:txBody>
          <a:bodyPr/>
          <a:lstStyle/>
          <a:p>
            <a:fld id="{519954A3-9DFD-4C44-94BA-B95130A3BA1C}" type="slidenum">
              <a:rPr lang="en-US" smtClean="0"/>
              <a:t>8</a:t>
            </a:fld>
            <a:endParaRPr lang="en-US" dirty="0"/>
          </a:p>
        </p:txBody>
      </p:sp>
      <p:pic>
        <p:nvPicPr>
          <p:cNvPr id="4" name="Picture 3">
            <a:extLst>
              <a:ext uri="{FF2B5EF4-FFF2-40B4-BE49-F238E27FC236}">
                <a16:creationId xmlns:a16="http://schemas.microsoft.com/office/drawing/2014/main" id="{6CC50EA6-DC46-4A82-A6EB-C317C29D8501}"/>
              </a:ext>
            </a:extLst>
          </p:cNvPr>
          <p:cNvPicPr>
            <a:picLocks noChangeAspect="1"/>
          </p:cNvPicPr>
          <p:nvPr/>
        </p:nvPicPr>
        <p:blipFill>
          <a:blip r:embed="rId3"/>
          <a:stretch>
            <a:fillRect/>
          </a:stretch>
        </p:blipFill>
        <p:spPr>
          <a:xfrm>
            <a:off x="173999" y="5814868"/>
            <a:ext cx="719390" cy="951058"/>
          </a:xfrm>
          <a:prstGeom prst="rect">
            <a:avLst/>
          </a:prstGeom>
        </p:spPr>
      </p:pic>
    </p:spTree>
    <p:extLst>
      <p:ext uri="{BB962C8B-B14F-4D97-AF65-F5344CB8AC3E}">
        <p14:creationId xmlns:p14="http://schemas.microsoft.com/office/powerpoint/2010/main" val="41029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AFBD-7B5E-4B87-B068-560BDF5A40D7}"/>
              </a:ext>
            </a:extLst>
          </p:cNvPr>
          <p:cNvSpPr>
            <a:spLocks noGrp="1"/>
          </p:cNvSpPr>
          <p:nvPr>
            <p:ph type="title"/>
          </p:nvPr>
        </p:nvSpPr>
        <p:spPr>
          <a:xfrm>
            <a:off x="391520" y="414613"/>
            <a:ext cx="7030359" cy="678179"/>
          </a:xfrm>
        </p:spPr>
        <p:txBody>
          <a:bodyPr>
            <a:noAutofit/>
          </a:bodyPr>
          <a:lstStyle/>
          <a:p>
            <a:r>
              <a:rPr lang="en-US" sz="2800" dirty="0"/>
              <a:t>SECTION 3.6.2  JIG SECTOR</a:t>
            </a:r>
          </a:p>
        </p:txBody>
      </p:sp>
      <p:sp>
        <p:nvSpPr>
          <p:cNvPr id="3" name="Content Placeholder 2">
            <a:extLst>
              <a:ext uri="{FF2B5EF4-FFF2-40B4-BE49-F238E27FC236}">
                <a16:creationId xmlns:a16="http://schemas.microsoft.com/office/drawing/2014/main" id="{7CD95714-16A4-40DE-9A84-500E4600D87D}"/>
              </a:ext>
            </a:extLst>
          </p:cNvPr>
          <p:cNvSpPr>
            <a:spLocks noGrp="1"/>
          </p:cNvSpPr>
          <p:nvPr>
            <p:ph idx="1"/>
          </p:nvPr>
        </p:nvSpPr>
        <p:spPr>
          <a:xfrm>
            <a:off x="391520" y="1194582"/>
            <a:ext cx="7838080" cy="3817256"/>
          </a:xfrm>
        </p:spPr>
        <p:txBody>
          <a:bodyPr>
            <a:noAutofit/>
          </a:bodyPr>
          <a:lstStyle/>
          <a:p>
            <a:r>
              <a:rPr lang="en-US" sz="1800" dirty="0">
                <a:effectLst/>
                <a:latin typeface="Times New Roman" panose="02020603050405020304" pitchFamily="18" charset="0"/>
                <a:ea typeface="Times New Roman" panose="02020603050405020304" pitchFamily="18" charset="0"/>
              </a:rPr>
              <a:t>The BSAI Pacific cod jig sector includes all vessels using jig gear.</a:t>
            </a:r>
          </a:p>
          <a:p>
            <a:pPr lvl="1"/>
            <a:r>
              <a:rPr lang="en-US" sz="1800" dirty="0">
                <a:effectLst/>
                <a:latin typeface="Times New Roman" panose="02020603050405020304" pitchFamily="18" charset="0"/>
                <a:ea typeface="Times New Roman" panose="02020603050405020304" pitchFamily="18" charset="0"/>
              </a:rPr>
              <a:t>Since 2008, 33 unique vessels have participated in the sector, and the annual average level of participation is four vessels (2008-2021, Table 3-13).</a:t>
            </a:r>
          </a:p>
          <a:p>
            <a:r>
              <a:rPr lang="en-US" sz="1800" dirty="0">
                <a:effectLst/>
                <a:latin typeface="Times New Roman" panose="02020603050405020304" pitchFamily="18" charset="0"/>
                <a:ea typeface="Times New Roman" panose="02020603050405020304" pitchFamily="18" charset="0"/>
              </a:rPr>
              <a:t>The BSAI pacific cod jig sector has harvested 16 percent of its initial allocation (2008-2021, on average).</a:t>
            </a:r>
          </a:p>
          <a:p>
            <a:pPr lvl="1"/>
            <a:r>
              <a:rPr lang="en-US" sz="1800" dirty="0">
                <a:solidFill>
                  <a:schemeClr val="tx1"/>
                </a:solidFill>
                <a:effectLst/>
                <a:latin typeface="Times New Roman" panose="02020603050405020304" pitchFamily="18" charset="0"/>
                <a:ea typeface="Times New Roman" panose="02020603050405020304" pitchFamily="18" charset="0"/>
              </a:rPr>
              <a:t>The three years where a higher percent of the initial allocation was utilized were 2010 at 17 percent, 2011 at 18 percent, and 2012 at 14 percent (see Table 3-13, pg. 32).</a:t>
            </a:r>
          </a:p>
          <a:p>
            <a:r>
              <a:rPr lang="en-US" sz="1800" dirty="0">
                <a:latin typeface="Times New Roman" panose="02020603050405020304" pitchFamily="18" charset="0"/>
                <a:ea typeface="Times New Roman" panose="02020603050405020304" pitchFamily="18" charset="0"/>
              </a:rPr>
              <a:t>Vessels in this sector primarily participate in Federal BSAI Pacific cod, State-waters GHL cod, IFQ, and salmon fisheries. </a:t>
            </a:r>
          </a:p>
          <a:p>
            <a:r>
              <a:rPr lang="en-US" sz="1800" dirty="0">
                <a:effectLst/>
                <a:latin typeface="Times New Roman" panose="02020603050405020304" pitchFamily="18" charset="0"/>
                <a:ea typeface="Times New Roman" panose="02020603050405020304" pitchFamily="18" charset="0"/>
              </a:rPr>
              <a:t>87 percent of jig vessels that have participated in the Federal BSAI Pacific cod fishery since 2008 have a registered ownership address in an Alaska community (Table 4-17). </a:t>
            </a:r>
          </a:p>
        </p:txBody>
      </p:sp>
      <p:sp>
        <p:nvSpPr>
          <p:cNvPr id="5" name="Slide Number Placeholder 4">
            <a:extLst>
              <a:ext uri="{FF2B5EF4-FFF2-40B4-BE49-F238E27FC236}">
                <a16:creationId xmlns:a16="http://schemas.microsoft.com/office/drawing/2014/main" id="{4AB8D740-054D-48AF-8423-DB7A5A561F2E}"/>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4" name="Picture 3">
            <a:extLst>
              <a:ext uri="{FF2B5EF4-FFF2-40B4-BE49-F238E27FC236}">
                <a16:creationId xmlns:a16="http://schemas.microsoft.com/office/drawing/2014/main" id="{D0D71E9F-763D-45ED-AD0B-49390A499048}"/>
              </a:ext>
            </a:extLst>
          </p:cNvPr>
          <p:cNvPicPr>
            <a:picLocks noChangeAspect="1"/>
          </p:cNvPicPr>
          <p:nvPr/>
        </p:nvPicPr>
        <p:blipFill>
          <a:blip r:embed="rId3"/>
          <a:stretch>
            <a:fillRect/>
          </a:stretch>
        </p:blipFill>
        <p:spPr>
          <a:xfrm>
            <a:off x="189470" y="5766917"/>
            <a:ext cx="720452" cy="949519"/>
          </a:xfrm>
          <a:prstGeom prst="rect">
            <a:avLst/>
          </a:prstGeom>
        </p:spPr>
      </p:pic>
    </p:spTree>
    <p:extLst>
      <p:ext uri="{BB962C8B-B14F-4D97-AF65-F5344CB8AC3E}">
        <p14:creationId xmlns:p14="http://schemas.microsoft.com/office/powerpoint/2010/main" val="30899830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View</Template>
  <TotalTime>11528</TotalTime>
  <Words>3529</Words>
  <Application>Microsoft Office PowerPoint</Application>
  <PresentationFormat>On-screen Show (4:3)</PresentationFormat>
  <Paragraphs>358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Century Schoolbook</vt:lpstr>
      <vt:lpstr>Times New Roman</vt:lpstr>
      <vt:lpstr>Wingdings 2</vt:lpstr>
      <vt:lpstr>View</vt:lpstr>
      <vt:lpstr>C2 Draft for Initial Review: BERING SEA  ALEUTIAN ISLAND PACIFIC COD SMALL VESSEL ACCESS</vt:lpstr>
      <vt:lpstr>PRESENTATION OVERVIEW</vt:lpstr>
      <vt:lpstr>SECTION 1.1  HISTORY OF COUNCIL ACTION</vt:lpstr>
      <vt:lpstr>SECTION 1.2  PURUPOSE AND NEED</vt:lpstr>
      <vt:lpstr>DESCRIPTION OF ALTERNATIVES</vt:lpstr>
      <vt:lpstr>GENERAL APPROACH  </vt:lpstr>
      <vt:lpstr>GENERAL APPROACH  </vt:lpstr>
      <vt:lpstr>SECTION 3.6.1  LESS THAN 60’ H&amp;L/POT CV SECTOR </vt:lpstr>
      <vt:lpstr>SECTION 3.6.2  JIG SECTOR</vt:lpstr>
      <vt:lpstr>SECTION 4.2  ALTERNATIVE 1 (NO ACTION)</vt:lpstr>
      <vt:lpstr>SECION 4.3.1  HISTORICAL PARITICIPATION</vt:lpstr>
      <vt:lpstr>SECTION 4.3.2  HARVEST INFORMATION</vt:lpstr>
      <vt:lpstr>BSAI PACIFIC COD REALLOCATIONS </vt:lpstr>
      <vt:lpstr>4.3.3  REALLOCATION CONSIDERATIONS</vt:lpstr>
      <vt:lpstr>SECTION 4.3.4  DIVERSIFICATION AND REVENUE INFORMATION</vt:lpstr>
      <vt:lpstr>SECTION 4.3.4 REVENUE IMPACTS</vt:lpstr>
      <vt:lpstr>SECTION 4.3.4 REVENUE IMPACTS</vt:lpstr>
      <vt:lpstr>SECTION 4.3.4.3  DHS STATE-WATERS POT FISHERY</vt:lpstr>
      <vt:lpstr>4.3.6  SUBOPTION - B SEASON AS JIG ONLY   FISERY</vt:lpstr>
      <vt:lpstr>SECTION 4.5 COMMUNITY IMPACTS</vt:lpstr>
      <vt:lpstr>SECTION 4.4 SUMMARY OF IMPACTS ON FISHING ACTIVITY </vt:lpstr>
      <vt:lpstr>SECTION 5 MANAGEMENT AND ENFORCEMENT CONSIDERATIONS</vt:lpstr>
      <vt:lpstr>SECTION 5 MANAGEMENT AND ENFORCEMENT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NPFMC PPT Template</dc:title>
  <dc:creator>Sarah LaBelle</dc:creator>
  <cp:lastModifiedBy>Kate Haapala</cp:lastModifiedBy>
  <cp:revision>193</cp:revision>
  <cp:lastPrinted>2022-06-03T20:54:15Z</cp:lastPrinted>
  <dcterms:created xsi:type="dcterms:W3CDTF">2019-04-16T17:38:15Z</dcterms:created>
  <dcterms:modified xsi:type="dcterms:W3CDTF">2022-06-07T03:54:59Z</dcterms:modified>
</cp:coreProperties>
</file>