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7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8770-DCE9-D306-7568-F6EBC8660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142CE-C079-64B0-B66E-B431547DC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88A63-62B6-900A-3986-03674D71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A246C-5149-1E9B-5D56-918E08E7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9D6D4-1EE3-C236-5851-62A265595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8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CF04-DB06-9496-B1F0-099B82935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141BA-EE28-1B35-F6FF-D9D4BB2A8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45197-E067-5C3F-1476-D5D423094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7D7E9-5E4A-55A5-E740-9F77F9A81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CCB9A-0B64-3A6C-7590-18FF0427F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0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D7D0C0-304A-4B8E-FEC1-1BF0F3743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8C294-63AE-9E69-CD12-1867D13DD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0EAAA-824B-46B8-02B4-6679F649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BF636-53CB-3216-FECD-81F313167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F900D-3B97-8E63-0E59-8BAA4539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2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C80B-ECAF-9A1A-C8DD-334A1469D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44725-DD09-0D9D-3497-225691A36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B45FA-AD27-8A91-CE67-11A257965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579DE-7081-2B6D-A289-64F472EDF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9EDE9-B7BC-C653-1997-F97FA1C7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2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D99EE-B16C-E778-5CE0-D53CCED64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CC22F-04DB-E597-562C-BF3590451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32246-D1D2-D3C3-2758-8EDDCB49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58617-F4E8-8C0E-B1FB-A6DA2389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75BBB-83DB-8192-4674-E15B4CF7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2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C9807-54AA-1AA8-4F68-7542DD397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39233-63CC-8D2A-F4E1-4961CF47E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232AAA-BD99-A23F-78B0-D5E1822EF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D9D59-9B3D-6F53-825C-FDB1642B4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5E1BD-3524-8C1C-5CAD-E1464F174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50CFCB-850F-846B-893C-C258FBA1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2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D28C6-FEB2-ED60-69F1-F3AF6EFD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FFF24-713F-B627-C5B1-A114040B4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D7A1E7-77BD-9103-C382-9A39C46A8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C0CFA1-AC82-9FD9-CF08-F8FDC7978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53122-CE8A-5360-C143-88BE24C6DA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40C4DA-CB85-38E0-EB47-4F211B55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6E9A7-1377-08D3-967B-C37457180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ED37-BADB-7FC1-A69B-2C2FEEFD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5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461CA-EE1B-1098-C93A-6C36CE21F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94BDCC-EC5E-EAA5-A6EE-5E8F093C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9D575B-F767-87A2-C131-227DA739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0C35E2-6A5C-1766-3644-A2FA3729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5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55EBE5-5E92-767D-7256-13F60E43D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D9B1E3-CACA-DF3B-1BB3-3608E641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35A6C-168F-CE01-0515-BBEDF75F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0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94FE5-25C4-FADC-4F06-103766A9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4BC2A-2685-A3D4-ABE8-36ECE902F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0969E0-5BF3-8C8E-7007-2154FBF5D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5C79-FD6F-4F77-E16F-5C780FCA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AC7A4-F114-8FDB-9301-55FAF7963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53AF-3C5B-FD85-C361-74093CA93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90FD7-9C01-A15D-C3BA-86F6E2FB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95D39F-C02C-9FA4-E244-96EBABBB3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5DDFB-3AC6-DCBB-CC67-45942E376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B9813B-2763-6E9F-2160-B0F7968D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0A3524-EA02-8447-C4D4-38948A17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05CA7-8169-81E0-1183-5EE01832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4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9B53D1-B306-DDE3-7C22-9E6345FFA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79A19-3C62-EEFF-F433-FD2E27A22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9142B-D6D8-FEA6-5163-13E744D35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C3274-8309-4311-A5D7-332E07A280F2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7460B-8699-11AE-8050-EE2B937A5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DE7C9-412D-D7F1-BC2B-74EBFDB7B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E2224-899B-4EE0-B3C2-76A6A068D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6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7F984-C2B9-1FF4-73E6-8656B5CC17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Considerations for Chionoecetes Reference Points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3901A3-106B-B036-D533-6E1F99806295}"/>
              </a:ext>
            </a:extLst>
          </p:cNvPr>
          <p:cNvSpPr txBox="1"/>
          <p:nvPr/>
        </p:nvSpPr>
        <p:spPr>
          <a:xfrm>
            <a:off x="4545106" y="4491318"/>
            <a:ext cx="32046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Martin Dorn</a:t>
            </a:r>
            <a:br>
              <a:rPr lang="en-US" sz="2400" dirty="0"/>
            </a:br>
            <a:r>
              <a:rPr lang="en-US" sz="2400" dirty="0">
                <a:effectLst/>
              </a:rPr>
              <a:t>May 18, 2022</a:t>
            </a:r>
            <a:br>
              <a:rPr lang="en-US" sz="2400" dirty="0"/>
            </a:br>
            <a:r>
              <a:rPr lang="en-US" sz="2400" dirty="0">
                <a:effectLst/>
              </a:rPr>
              <a:t>Crab Plan Team meeting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942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approaches…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Partition unfished mature biomass size distribution into three equal categories, F35% is the fishing mortality that reduces MMB to no less than 35% of unfished for all categories.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64B37B-AE34-09D4-52B1-EFCEA8766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299" y="3017401"/>
            <a:ext cx="7829450" cy="34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594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Quantify selective pressure using reaction norms, compare fished and unfished populations…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D2412D-EDB0-D345-1B9F-BDB64BC6F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079" y="2799505"/>
            <a:ext cx="7044799" cy="386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451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 points and proxies in the NPFMC tier system (adopted in 2007, in Amendment 24 of FMP)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Autofit/>
          </a:bodyPr>
          <a:lstStyle/>
          <a:p>
            <a:r>
              <a:rPr lang="en-US" sz="2000" dirty="0">
                <a:effectLst/>
              </a:rPr>
              <a:t>FOFL — the instantaneous fishing mortality (F) from the directed fishery that is used in the calculation of the overfishing limit (OFL). FOFL is determined as a function of:</a:t>
            </a:r>
          </a:p>
          <a:p>
            <a:r>
              <a:rPr lang="en-US" sz="2000" dirty="0">
                <a:effectLst/>
              </a:rPr>
              <a:t>FMSY — the instantaneous F that will produce MSY at the MSY-producing</a:t>
            </a:r>
            <a:br>
              <a:rPr lang="en-US" sz="2000" dirty="0"/>
            </a:br>
            <a:r>
              <a:rPr lang="en-US" sz="2000" dirty="0">
                <a:effectLst/>
              </a:rPr>
              <a:t>biomass</a:t>
            </a:r>
          </a:p>
          <a:p>
            <a:r>
              <a:rPr lang="en-US" sz="2000" dirty="0">
                <a:effectLst/>
              </a:rPr>
              <a:t>A proxy of FMSY may be used; e.g., </a:t>
            </a:r>
            <a:r>
              <a:rPr lang="en-US" sz="2000" dirty="0" err="1">
                <a:effectLst/>
              </a:rPr>
              <a:t>Fx</a:t>
            </a:r>
            <a:r>
              <a:rPr lang="en-US" sz="2000" dirty="0">
                <a:effectLst/>
              </a:rPr>
              <a:t>%, the instantaneous F that results</a:t>
            </a:r>
            <a:br>
              <a:rPr lang="en-US" sz="2000" dirty="0"/>
            </a:br>
            <a:r>
              <a:rPr lang="en-US" sz="2000" dirty="0">
                <a:effectLst/>
              </a:rPr>
              <a:t>in x% of the equilibrium spawning per recruit relative to the unfished</a:t>
            </a:r>
            <a:br>
              <a:rPr lang="en-US" sz="2000" dirty="0"/>
            </a:br>
            <a:r>
              <a:rPr lang="en-US" sz="2000" dirty="0">
                <a:effectLst/>
              </a:rPr>
              <a:t>value</a:t>
            </a:r>
          </a:p>
          <a:p>
            <a:r>
              <a:rPr lang="en-US" sz="2000" dirty="0">
                <a:effectLst/>
              </a:rPr>
              <a:t>B — a measure of the productive capacity of the stock, such as spawning</a:t>
            </a:r>
            <a:br>
              <a:rPr lang="en-US" sz="2000" dirty="0"/>
            </a:br>
            <a:r>
              <a:rPr lang="en-US" sz="2000" dirty="0">
                <a:effectLst/>
              </a:rPr>
              <a:t>biomass or fertilized egg production.</a:t>
            </a:r>
            <a:endParaRPr lang="en-US" sz="2000" dirty="0"/>
          </a:p>
          <a:p>
            <a:r>
              <a:rPr lang="en-US" sz="2000" dirty="0">
                <a:effectLst/>
              </a:rPr>
              <a:t>A proxy of B may be used; e.g., mature male biomass</a:t>
            </a:r>
          </a:p>
          <a:p>
            <a:r>
              <a:rPr lang="en-US" sz="2000" dirty="0">
                <a:effectLst/>
              </a:rPr>
              <a:t>BMSY — the value of B at the MSY-producing level</a:t>
            </a:r>
          </a:p>
          <a:p>
            <a:r>
              <a:rPr lang="en-US" sz="2000" dirty="0">
                <a:effectLst/>
              </a:rPr>
              <a:t>A proxy of BMSY may be used; e.g., mature male biomass at the MSY-</a:t>
            </a:r>
            <a:br>
              <a:rPr lang="en-US" sz="2000" dirty="0"/>
            </a:br>
            <a:r>
              <a:rPr lang="en-US" sz="2000" dirty="0">
                <a:effectLst/>
              </a:rPr>
              <a:t>producing level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4563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F246D6-C104-31A5-9B58-C5C3D6919A41}"/>
              </a:ext>
            </a:extLst>
          </p:cNvPr>
          <p:cNvSpPr txBox="1"/>
          <p:nvPr/>
        </p:nvSpPr>
        <p:spPr>
          <a:xfrm>
            <a:off x="1231392" y="5039606"/>
            <a:ext cx="86319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</a:rPr>
              <a:t>The fishing mortality rate of F35%, and biomass reference point of B35% are key elements of harvest control rules for tier 3 crab stocks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373C34-71FA-1A09-DB74-8D8145A10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467" y="433399"/>
            <a:ext cx="7829785" cy="498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1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 of Chionoecetes life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Molt annually (or close to annually) as juveniles</a:t>
            </a:r>
          </a:p>
          <a:p>
            <a:r>
              <a:rPr lang="en-US" dirty="0"/>
              <a:t>Both snow crab and Tanner crab undergo a terminal molt to maturity, with changes to morphology.</a:t>
            </a:r>
          </a:p>
          <a:p>
            <a:r>
              <a:rPr lang="en-US" dirty="0"/>
              <a:t>(This feature is relatively uncommon in crustaceans but not unheard of, e.g. female blue crab undergo a terminal molt to maturity)</a:t>
            </a:r>
          </a:p>
          <a:p>
            <a:r>
              <a:rPr lang="en-US" dirty="0"/>
              <a:t>Mating is usually associated with the terminal molt for females.</a:t>
            </a:r>
          </a:p>
          <a:p>
            <a:r>
              <a:rPr lang="en-US" dirty="0"/>
              <a:t>Mating occurs after individual male and female crab pair up.</a:t>
            </a:r>
          </a:p>
          <a:p>
            <a:r>
              <a:rPr lang="en-US" dirty="0"/>
              <a:t>Female crab are able to store sperm and may not need to be fertilized annually to reproduce. </a:t>
            </a:r>
          </a:p>
          <a:p>
            <a:r>
              <a:rPr lang="en-US" dirty="0"/>
              <a:t>Female fertilization rates can be evaluated directly during summer surveys by checking for the females for full and viable clutches</a:t>
            </a:r>
          </a:p>
        </p:txBody>
      </p:sp>
    </p:spTree>
    <p:extLst>
      <p:ext uri="{BB962C8B-B14F-4D97-AF65-F5344CB8AC3E}">
        <p14:creationId xmlns:p14="http://schemas.microsoft.com/office/powerpoint/2010/main" val="169919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 of Chionoecetes life history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species of Chionoecetes in the North Pacific show strong sexual dimorphism, with males becoming much larger than females.</a:t>
            </a:r>
          </a:p>
          <a:p>
            <a:r>
              <a:rPr lang="en-US" dirty="0"/>
              <a:t>Sexual dimorphism occurs across many genera, but is not universal.</a:t>
            </a:r>
          </a:p>
          <a:p>
            <a:r>
              <a:rPr lang="en-US" dirty="0"/>
              <a:t> Larger male size very likely conveys an advantage in reproduction.</a:t>
            </a:r>
          </a:p>
          <a:p>
            <a:r>
              <a:rPr lang="en-US" dirty="0"/>
              <a:t>(Example: Elephant seals, where large male size increases the chances of success in direct competition between males for territories to establish a breeding harem.)</a:t>
            </a:r>
          </a:p>
          <a:p>
            <a:r>
              <a:rPr lang="en-US" dirty="0"/>
              <a:t>Is mate selection by females important for Chionoecetes?</a:t>
            </a:r>
          </a:p>
        </p:txBody>
      </p:sp>
    </p:spTree>
    <p:extLst>
      <p:ext uri="{BB962C8B-B14F-4D97-AF65-F5344CB8AC3E}">
        <p14:creationId xmlns:p14="http://schemas.microsoft.com/office/powerpoint/2010/main" val="3805173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about the appropriateness of F35% proxy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F35% proxy for BMSY was based on groundfish life history (Clark 1991, 1996).</a:t>
            </a:r>
          </a:p>
          <a:p>
            <a:r>
              <a:rPr lang="en-US" dirty="0"/>
              <a:t>For groundfish the metric for reproductive output is female spawning biomass, but mature male biomass has been adopted for crab stocks.</a:t>
            </a:r>
          </a:p>
          <a:p>
            <a:r>
              <a:rPr lang="en-US" dirty="0"/>
              <a:t>Crab fisheries are male only.</a:t>
            </a:r>
          </a:p>
          <a:p>
            <a:r>
              <a:rPr lang="en-US" dirty="0"/>
              <a:t>Crab fisheries target the largest mature crab, and smaller but still mature crab are not selected by the fishery.</a:t>
            </a:r>
          </a:p>
          <a:p>
            <a:r>
              <a:rPr lang="en-US" dirty="0"/>
              <a:t>F35% can result in a very high fishing mortality rate (or no amount of fishing can reduce SPR to 35% of fished.)</a:t>
            </a:r>
          </a:p>
          <a:p>
            <a:r>
              <a:rPr lang="en-US" dirty="0"/>
              <a:t>Using undifferentiated MMB does not account for potential value for larger crab in the reproductive process.</a:t>
            </a:r>
          </a:p>
          <a:p>
            <a:r>
              <a:rPr lang="en-US" dirty="0"/>
              <a:t>F35% exerts strong selective pressure for a terminal molt at smaller size.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19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approaches…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Switch to Tier 4, and set FMSY = M, BMSY = mean biomass over a specified time period.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05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approaches…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Switch from morphometric maturity to functional maturity.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2BE9AF-A027-9CFD-263F-3A06C6DCD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98" y="2740032"/>
            <a:ext cx="5044638" cy="30267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938659-E351-99B8-5A99-AA99AD8FCE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1502" y="2881703"/>
            <a:ext cx="4808518" cy="288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92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0769D-0C36-F4D9-36F9-5F2BF150A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approaches…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7611-26DA-79B4-F224-44E238A8C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 stepped maturity schedule to give greater weight to large crab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B7407-C7C3-8DAC-26BB-F4DE8EB5C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0" y="2484000"/>
            <a:ext cx="6529014" cy="391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205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659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Considerations for Chionoecetes Reference Points </vt:lpstr>
      <vt:lpstr>Reference points and proxies in the NPFMC tier system (adopted in 2007, in Amendment 24 of FMP)</vt:lpstr>
      <vt:lpstr>PowerPoint Presentation</vt:lpstr>
      <vt:lpstr>Key features of Chionoecetes life history</vt:lpstr>
      <vt:lpstr>Key features of Chionoecetes life history (continued)</vt:lpstr>
      <vt:lpstr>Concerns about the appropriateness of F35% proxy</vt:lpstr>
      <vt:lpstr>Possible approaches…</vt:lpstr>
      <vt:lpstr>Possible approaches…</vt:lpstr>
      <vt:lpstr>Possible approaches…</vt:lpstr>
      <vt:lpstr>Possible approaches…</vt:lpstr>
      <vt:lpstr>Other?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Considerations for Chionoecetes Reference Points </dc:title>
  <dc:creator>Martin Dorn</dc:creator>
  <cp:lastModifiedBy>Martin Dorn</cp:lastModifiedBy>
  <cp:revision>10</cp:revision>
  <dcterms:created xsi:type="dcterms:W3CDTF">2022-05-17T14:13:07Z</dcterms:created>
  <dcterms:modified xsi:type="dcterms:W3CDTF">2022-05-17T23:17:41Z</dcterms:modified>
</cp:coreProperties>
</file>