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52"/>
  </p:notesMasterIdLst>
  <p:sldIdLst>
    <p:sldId id="256" r:id="rId2"/>
    <p:sldId id="637" r:id="rId3"/>
    <p:sldId id="543" r:id="rId4"/>
    <p:sldId id="656" r:id="rId5"/>
    <p:sldId id="661" r:id="rId6"/>
    <p:sldId id="657" r:id="rId7"/>
    <p:sldId id="662" r:id="rId8"/>
    <p:sldId id="638" r:id="rId9"/>
    <p:sldId id="516" r:id="rId10"/>
    <p:sldId id="659" r:id="rId11"/>
    <p:sldId id="646" r:id="rId12"/>
    <p:sldId id="663" r:id="rId13"/>
    <p:sldId id="553" r:id="rId14"/>
    <p:sldId id="554" r:id="rId15"/>
    <p:sldId id="615" r:id="rId16"/>
    <p:sldId id="616" r:id="rId17"/>
    <p:sldId id="577" r:id="rId18"/>
    <p:sldId id="609" r:id="rId19"/>
    <p:sldId id="617" r:id="rId20"/>
    <p:sldId id="580" r:id="rId21"/>
    <p:sldId id="618" r:id="rId22"/>
    <p:sldId id="614" r:id="rId23"/>
    <p:sldId id="598" r:id="rId24"/>
    <p:sldId id="556" r:id="rId25"/>
    <p:sldId id="647" r:id="rId26"/>
    <p:sldId id="600" r:id="rId27"/>
    <p:sldId id="601" r:id="rId28"/>
    <p:sldId id="622" r:id="rId29"/>
    <p:sldId id="623" r:id="rId30"/>
    <p:sldId id="625" r:id="rId31"/>
    <p:sldId id="648" r:id="rId32"/>
    <p:sldId id="649" r:id="rId33"/>
    <p:sldId id="629" r:id="rId34"/>
    <p:sldId id="575" r:id="rId35"/>
    <p:sldId id="651" r:id="rId36"/>
    <p:sldId id="664" r:id="rId37"/>
    <p:sldId id="653" r:id="rId38"/>
    <p:sldId id="650" r:id="rId39"/>
    <p:sldId id="652" r:id="rId40"/>
    <p:sldId id="591" r:id="rId41"/>
    <p:sldId id="631" r:id="rId42"/>
    <p:sldId id="632" r:id="rId43"/>
    <p:sldId id="670" r:id="rId44"/>
    <p:sldId id="665" r:id="rId45"/>
    <p:sldId id="666" r:id="rId46"/>
    <p:sldId id="667" r:id="rId47"/>
    <p:sldId id="634" r:id="rId48"/>
    <p:sldId id="668" r:id="rId49"/>
    <p:sldId id="669" r:id="rId50"/>
    <p:sldId id="34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3460" autoAdjust="0"/>
  </p:normalViewPr>
  <p:slideViewPr>
    <p:cSldViewPr>
      <p:cViewPr varScale="1">
        <p:scale>
          <a:sx n="67" d="100"/>
          <a:sy n="67" d="100"/>
        </p:scale>
        <p:origin x="72" y="475"/>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B2EE06-6495-425F-B269-E51DA757A5ED}" type="doc">
      <dgm:prSet loTypeId="urn:microsoft.com/office/officeart/2005/8/layout/pyramid2" loCatId="pyramid" qsTypeId="urn:microsoft.com/office/officeart/2005/8/quickstyle/simple1" qsCatId="simple" csTypeId="urn:microsoft.com/office/officeart/2005/8/colors/accent1_2" csCatId="accent1" phldr="1"/>
      <dgm:spPr/>
    </dgm:pt>
    <dgm:pt modelId="{F141181D-B293-4CD7-98EF-BA6238F14D55}">
      <dgm:prSet phldrT="[Text]"/>
      <dgm:spPr/>
      <dgm:t>
        <a:bodyPr/>
        <a:lstStyle/>
        <a:p>
          <a:r>
            <a:rPr lang="en-US" dirty="0"/>
            <a:t>2. Models</a:t>
          </a:r>
        </a:p>
      </dgm:t>
    </dgm:pt>
    <dgm:pt modelId="{FFF29D20-E45A-4AD1-9B48-CA1748C1C725}" type="parTrans" cxnId="{BE83E8F1-B6EA-40FC-88D6-130BA59470B6}">
      <dgm:prSet/>
      <dgm:spPr/>
      <dgm:t>
        <a:bodyPr/>
        <a:lstStyle/>
        <a:p>
          <a:endParaRPr lang="en-US"/>
        </a:p>
      </dgm:t>
    </dgm:pt>
    <dgm:pt modelId="{4A5E47B4-290B-473B-AE54-D19026A2EB56}" type="sibTrans" cxnId="{BE83E8F1-B6EA-40FC-88D6-130BA59470B6}">
      <dgm:prSet/>
      <dgm:spPr/>
      <dgm:t>
        <a:bodyPr/>
        <a:lstStyle/>
        <a:p>
          <a:endParaRPr lang="en-US"/>
        </a:p>
      </dgm:t>
    </dgm:pt>
    <dgm:pt modelId="{4202A667-368D-4284-B2A2-347572443535}">
      <dgm:prSet phldrT="[Text]"/>
      <dgm:spPr/>
      <dgm:t>
        <a:bodyPr/>
        <a:lstStyle/>
        <a:p>
          <a:r>
            <a:rPr lang="en-US" dirty="0"/>
            <a:t>1. Responses to CPT and SSC Review Comments</a:t>
          </a:r>
        </a:p>
      </dgm:t>
    </dgm:pt>
    <dgm:pt modelId="{D0F5A3E7-D599-42C1-A10B-387F4B6A534B}" type="parTrans" cxnId="{43988AE1-08CB-43B4-A76E-1C3120D727D7}">
      <dgm:prSet/>
      <dgm:spPr/>
      <dgm:t>
        <a:bodyPr/>
        <a:lstStyle/>
        <a:p>
          <a:endParaRPr lang="en-US"/>
        </a:p>
      </dgm:t>
    </dgm:pt>
    <dgm:pt modelId="{F8A82C4B-963B-4486-9641-0CC95ECB57F8}" type="sibTrans" cxnId="{43988AE1-08CB-43B4-A76E-1C3120D727D7}">
      <dgm:prSet/>
      <dgm:spPr/>
      <dgm:t>
        <a:bodyPr/>
        <a:lstStyle/>
        <a:p>
          <a:endParaRPr lang="en-US"/>
        </a:p>
      </dgm:t>
    </dgm:pt>
    <dgm:pt modelId="{09371FDA-F841-4485-9F27-757DAE77DC01}">
      <dgm:prSet/>
      <dgm:spPr/>
      <dgm:t>
        <a:bodyPr/>
        <a:lstStyle/>
        <a:p>
          <a:r>
            <a:rPr lang="en-US" dirty="0"/>
            <a:t>3. Comparing model results </a:t>
          </a:r>
        </a:p>
      </dgm:t>
    </dgm:pt>
    <dgm:pt modelId="{5DFF7744-A518-4B15-B896-19A2644D38FA}" type="parTrans" cxnId="{03B726A1-FCD2-4E9B-A3FE-E4BCA414D2A0}">
      <dgm:prSet/>
      <dgm:spPr/>
      <dgm:t>
        <a:bodyPr/>
        <a:lstStyle/>
        <a:p>
          <a:endParaRPr lang="en-US"/>
        </a:p>
      </dgm:t>
    </dgm:pt>
    <dgm:pt modelId="{91BAFD87-69CC-4A1D-A3B3-5A5CAF73AF64}" type="sibTrans" cxnId="{03B726A1-FCD2-4E9B-A3FE-E4BCA414D2A0}">
      <dgm:prSet/>
      <dgm:spPr/>
      <dgm:t>
        <a:bodyPr/>
        <a:lstStyle/>
        <a:p>
          <a:endParaRPr lang="en-US"/>
        </a:p>
      </dgm:t>
    </dgm:pt>
    <dgm:pt modelId="{D714DA7B-754D-4F01-AF42-0A9518D2BF44}">
      <dgm:prSet/>
      <dgm:spPr/>
      <dgm:t>
        <a:bodyPr/>
        <a:lstStyle/>
        <a:p>
          <a:r>
            <a:rPr lang="en-US" dirty="0"/>
            <a:t>4. Recommendations</a:t>
          </a:r>
        </a:p>
      </dgm:t>
    </dgm:pt>
    <dgm:pt modelId="{587FE99D-61B6-462F-B896-067F3519DB37}" type="parTrans" cxnId="{451C85F2-82A2-4B21-B2F6-971A220DCD77}">
      <dgm:prSet/>
      <dgm:spPr/>
      <dgm:t>
        <a:bodyPr/>
        <a:lstStyle/>
        <a:p>
          <a:endParaRPr lang="en-US"/>
        </a:p>
      </dgm:t>
    </dgm:pt>
    <dgm:pt modelId="{38F034E3-0164-4ED0-9BE2-B5D92BF74DF2}" type="sibTrans" cxnId="{451C85F2-82A2-4B21-B2F6-971A220DCD77}">
      <dgm:prSet/>
      <dgm:spPr/>
      <dgm:t>
        <a:bodyPr/>
        <a:lstStyle/>
        <a:p>
          <a:endParaRPr lang="en-US"/>
        </a:p>
      </dgm:t>
    </dgm:pt>
    <dgm:pt modelId="{3989DE6B-16B3-4B0F-A7B4-44954AEEC81B}" type="pres">
      <dgm:prSet presAssocID="{27B2EE06-6495-425F-B269-E51DA757A5ED}" presName="compositeShape" presStyleCnt="0">
        <dgm:presLayoutVars>
          <dgm:dir/>
          <dgm:resizeHandles/>
        </dgm:presLayoutVars>
      </dgm:prSet>
      <dgm:spPr/>
    </dgm:pt>
    <dgm:pt modelId="{AD49CAB5-7D72-44EE-B6E1-B74C2564B608}" type="pres">
      <dgm:prSet presAssocID="{27B2EE06-6495-425F-B269-E51DA757A5ED}" presName="pyramid" presStyleLbl="node1" presStyleIdx="0" presStyleCnt="1" custScaleX="156920"/>
      <dgm:spPr/>
    </dgm:pt>
    <dgm:pt modelId="{43DF5261-AA42-44E7-A302-EADA295464AF}" type="pres">
      <dgm:prSet presAssocID="{27B2EE06-6495-425F-B269-E51DA757A5ED}" presName="theList" presStyleCnt="0"/>
      <dgm:spPr/>
    </dgm:pt>
    <dgm:pt modelId="{9BF7571C-49DD-4175-B87A-0C41442361E4}" type="pres">
      <dgm:prSet presAssocID="{D714DA7B-754D-4F01-AF42-0A9518D2BF44}" presName="aNode" presStyleLbl="fgAcc1" presStyleIdx="0" presStyleCnt="4" custScaleX="68918" custScaleY="50443" custLinFactY="37432" custLinFactNeighborX="-49229" custLinFactNeighborY="100000">
        <dgm:presLayoutVars>
          <dgm:bulletEnabled val="1"/>
        </dgm:presLayoutVars>
      </dgm:prSet>
      <dgm:spPr/>
    </dgm:pt>
    <dgm:pt modelId="{AE871783-516C-439F-AA9A-409970377282}" type="pres">
      <dgm:prSet presAssocID="{D714DA7B-754D-4F01-AF42-0A9518D2BF44}" presName="aSpace" presStyleCnt="0"/>
      <dgm:spPr/>
    </dgm:pt>
    <dgm:pt modelId="{4CE127EE-B473-45DA-BD51-B54281F84969}" type="pres">
      <dgm:prSet presAssocID="{09371FDA-F841-4485-9F27-757DAE77DC01}" presName="aNode" presStyleLbl="fgAcc1" presStyleIdx="1" presStyleCnt="4" custScaleY="54248" custLinFactY="34329" custLinFactNeighborX="-49229" custLinFactNeighborY="100000">
        <dgm:presLayoutVars>
          <dgm:bulletEnabled val="1"/>
        </dgm:presLayoutVars>
      </dgm:prSet>
      <dgm:spPr/>
    </dgm:pt>
    <dgm:pt modelId="{509253A8-202C-494E-AC4C-84FAB0B73E41}" type="pres">
      <dgm:prSet presAssocID="{09371FDA-F841-4485-9F27-757DAE77DC01}" presName="aSpace" presStyleCnt="0"/>
      <dgm:spPr/>
    </dgm:pt>
    <dgm:pt modelId="{BB72C9D8-D4CB-41DB-8C66-FF58F81ADE06}" type="pres">
      <dgm:prSet presAssocID="{F141181D-B293-4CD7-98EF-BA6238F14D55}" presName="aNode" presStyleLbl="fgAcc1" presStyleIdx="2" presStyleCnt="4" custScaleX="146270" custScaleY="49538" custLinFactY="32528" custLinFactNeighborX="-46815" custLinFactNeighborY="100000">
        <dgm:presLayoutVars>
          <dgm:bulletEnabled val="1"/>
        </dgm:presLayoutVars>
      </dgm:prSet>
      <dgm:spPr/>
    </dgm:pt>
    <dgm:pt modelId="{296ACD81-EF1A-449F-A1F2-459D7079A2A7}" type="pres">
      <dgm:prSet presAssocID="{F141181D-B293-4CD7-98EF-BA6238F14D55}" presName="aSpace" presStyleCnt="0"/>
      <dgm:spPr/>
    </dgm:pt>
    <dgm:pt modelId="{5F207B81-5E13-4C35-9849-2409131773D2}" type="pres">
      <dgm:prSet presAssocID="{4202A667-368D-4284-B2A2-347572443535}" presName="aNode" presStyleLbl="fgAcc1" presStyleIdx="3" presStyleCnt="4" custScaleX="172436" custScaleY="46823" custLinFactY="28663" custLinFactNeighborX="-49273" custLinFactNeighborY="100000">
        <dgm:presLayoutVars>
          <dgm:bulletEnabled val="1"/>
        </dgm:presLayoutVars>
      </dgm:prSet>
      <dgm:spPr/>
    </dgm:pt>
    <dgm:pt modelId="{F505F02A-9494-4C72-9FBD-47A29A22EE56}" type="pres">
      <dgm:prSet presAssocID="{4202A667-368D-4284-B2A2-347572443535}" presName="aSpace" presStyleCnt="0"/>
      <dgm:spPr/>
    </dgm:pt>
  </dgm:ptLst>
  <dgm:cxnLst>
    <dgm:cxn modelId="{3DE2B50E-530D-4CA1-BA5B-06987CF6557F}" type="presOf" srcId="{4202A667-368D-4284-B2A2-347572443535}" destId="{5F207B81-5E13-4C35-9849-2409131773D2}" srcOrd="0" destOrd="0" presId="urn:microsoft.com/office/officeart/2005/8/layout/pyramid2"/>
    <dgm:cxn modelId="{57482774-6064-4B93-836F-8E81B663DD53}" type="presOf" srcId="{27B2EE06-6495-425F-B269-E51DA757A5ED}" destId="{3989DE6B-16B3-4B0F-A7B4-44954AEEC81B}" srcOrd="0" destOrd="0" presId="urn:microsoft.com/office/officeart/2005/8/layout/pyramid2"/>
    <dgm:cxn modelId="{E84D8256-6565-4C9B-8557-5450FBCF47A5}" type="presOf" srcId="{F141181D-B293-4CD7-98EF-BA6238F14D55}" destId="{BB72C9D8-D4CB-41DB-8C66-FF58F81ADE06}" srcOrd="0" destOrd="0" presId="urn:microsoft.com/office/officeart/2005/8/layout/pyramid2"/>
    <dgm:cxn modelId="{9CFB188E-173D-4D14-99B0-37A9EC10090E}" type="presOf" srcId="{D714DA7B-754D-4F01-AF42-0A9518D2BF44}" destId="{9BF7571C-49DD-4175-B87A-0C41442361E4}" srcOrd="0" destOrd="0" presId="urn:microsoft.com/office/officeart/2005/8/layout/pyramid2"/>
    <dgm:cxn modelId="{03B726A1-FCD2-4E9B-A3FE-E4BCA414D2A0}" srcId="{27B2EE06-6495-425F-B269-E51DA757A5ED}" destId="{09371FDA-F841-4485-9F27-757DAE77DC01}" srcOrd="1" destOrd="0" parTransId="{5DFF7744-A518-4B15-B896-19A2644D38FA}" sibTransId="{91BAFD87-69CC-4A1D-A3B3-5A5CAF73AF64}"/>
    <dgm:cxn modelId="{F25CE2BE-FC25-4323-A50F-32CC1E4AB025}" type="presOf" srcId="{09371FDA-F841-4485-9F27-757DAE77DC01}" destId="{4CE127EE-B473-45DA-BD51-B54281F84969}" srcOrd="0" destOrd="0" presId="urn:microsoft.com/office/officeart/2005/8/layout/pyramid2"/>
    <dgm:cxn modelId="{43988AE1-08CB-43B4-A76E-1C3120D727D7}" srcId="{27B2EE06-6495-425F-B269-E51DA757A5ED}" destId="{4202A667-368D-4284-B2A2-347572443535}" srcOrd="3" destOrd="0" parTransId="{D0F5A3E7-D599-42C1-A10B-387F4B6A534B}" sibTransId="{F8A82C4B-963B-4486-9641-0CC95ECB57F8}"/>
    <dgm:cxn modelId="{BE83E8F1-B6EA-40FC-88D6-130BA59470B6}" srcId="{27B2EE06-6495-425F-B269-E51DA757A5ED}" destId="{F141181D-B293-4CD7-98EF-BA6238F14D55}" srcOrd="2" destOrd="0" parTransId="{FFF29D20-E45A-4AD1-9B48-CA1748C1C725}" sibTransId="{4A5E47B4-290B-473B-AE54-D19026A2EB56}"/>
    <dgm:cxn modelId="{451C85F2-82A2-4B21-B2F6-971A220DCD77}" srcId="{27B2EE06-6495-425F-B269-E51DA757A5ED}" destId="{D714DA7B-754D-4F01-AF42-0A9518D2BF44}" srcOrd="0" destOrd="0" parTransId="{587FE99D-61B6-462F-B896-067F3519DB37}" sibTransId="{38F034E3-0164-4ED0-9BE2-B5D92BF74DF2}"/>
    <dgm:cxn modelId="{DEBB4BF5-C43B-44B9-A82F-DBD132167784}" type="presParOf" srcId="{3989DE6B-16B3-4B0F-A7B4-44954AEEC81B}" destId="{AD49CAB5-7D72-44EE-B6E1-B74C2564B608}" srcOrd="0" destOrd="0" presId="urn:microsoft.com/office/officeart/2005/8/layout/pyramid2"/>
    <dgm:cxn modelId="{A6FDC7FA-5118-4413-B56C-8CE2E43294A7}" type="presParOf" srcId="{3989DE6B-16B3-4B0F-A7B4-44954AEEC81B}" destId="{43DF5261-AA42-44E7-A302-EADA295464AF}" srcOrd="1" destOrd="0" presId="urn:microsoft.com/office/officeart/2005/8/layout/pyramid2"/>
    <dgm:cxn modelId="{649AE030-526F-40AA-B05E-4F65DA53CA1A}" type="presParOf" srcId="{43DF5261-AA42-44E7-A302-EADA295464AF}" destId="{9BF7571C-49DD-4175-B87A-0C41442361E4}" srcOrd="0" destOrd="0" presId="urn:microsoft.com/office/officeart/2005/8/layout/pyramid2"/>
    <dgm:cxn modelId="{ED0FED8D-E89B-49D1-A82F-22457B71869A}" type="presParOf" srcId="{43DF5261-AA42-44E7-A302-EADA295464AF}" destId="{AE871783-516C-439F-AA9A-409970377282}" srcOrd="1" destOrd="0" presId="urn:microsoft.com/office/officeart/2005/8/layout/pyramid2"/>
    <dgm:cxn modelId="{36E1D53A-1359-42A8-BFD0-FE889EFC9436}" type="presParOf" srcId="{43DF5261-AA42-44E7-A302-EADA295464AF}" destId="{4CE127EE-B473-45DA-BD51-B54281F84969}" srcOrd="2" destOrd="0" presId="urn:microsoft.com/office/officeart/2005/8/layout/pyramid2"/>
    <dgm:cxn modelId="{751B8481-8F0B-49BA-BF76-5878A328697C}" type="presParOf" srcId="{43DF5261-AA42-44E7-A302-EADA295464AF}" destId="{509253A8-202C-494E-AC4C-84FAB0B73E41}" srcOrd="3" destOrd="0" presId="urn:microsoft.com/office/officeart/2005/8/layout/pyramid2"/>
    <dgm:cxn modelId="{3B76BE0A-12F8-440D-90A0-B24B403EA012}" type="presParOf" srcId="{43DF5261-AA42-44E7-A302-EADA295464AF}" destId="{BB72C9D8-D4CB-41DB-8C66-FF58F81ADE06}" srcOrd="4" destOrd="0" presId="urn:microsoft.com/office/officeart/2005/8/layout/pyramid2"/>
    <dgm:cxn modelId="{9FE2D2DE-1C5E-4A79-8F26-1F070EB87641}" type="presParOf" srcId="{43DF5261-AA42-44E7-A302-EADA295464AF}" destId="{296ACD81-EF1A-449F-A1F2-459D7079A2A7}" srcOrd="5" destOrd="0" presId="urn:microsoft.com/office/officeart/2005/8/layout/pyramid2"/>
    <dgm:cxn modelId="{E9309CE3-0937-4CC6-AEB8-3F8BC0698010}" type="presParOf" srcId="{43DF5261-AA42-44E7-A302-EADA295464AF}" destId="{5F207B81-5E13-4C35-9849-2409131773D2}" srcOrd="6" destOrd="0" presId="urn:microsoft.com/office/officeart/2005/8/layout/pyramid2"/>
    <dgm:cxn modelId="{99FB6A97-1B2C-4926-B4E9-5F96C2415FA1}" type="presParOf" srcId="{43DF5261-AA42-44E7-A302-EADA295464AF}" destId="{F505F02A-9494-4C72-9FBD-47A29A22EE56}"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9CAB5-7D72-44EE-B6E1-B74C2564B608}">
      <dsp:nvSpPr>
        <dsp:cNvPr id="0" name=""/>
        <dsp:cNvSpPr/>
      </dsp:nvSpPr>
      <dsp:spPr>
        <a:xfrm>
          <a:off x="335582" y="0"/>
          <a:ext cx="7102141"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F7571C-49DD-4175-B87A-0C41442361E4}">
      <dsp:nvSpPr>
        <dsp:cNvPr id="0" name=""/>
        <dsp:cNvSpPr/>
      </dsp:nvSpPr>
      <dsp:spPr>
        <a:xfrm>
          <a:off x="2895593" y="1173760"/>
          <a:ext cx="2027482" cy="7268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4. Recommendations</a:t>
          </a:r>
        </a:p>
      </dsp:txBody>
      <dsp:txXfrm>
        <a:off x="2931074" y="1209241"/>
        <a:ext cx="1956520" cy="655862"/>
      </dsp:txXfrm>
    </dsp:sp>
    <dsp:sp modelId="{4CE127EE-B473-45DA-BD51-B54281F84969}">
      <dsp:nvSpPr>
        <dsp:cNvPr id="0" name=""/>
        <dsp:cNvSpPr/>
      </dsp:nvSpPr>
      <dsp:spPr>
        <a:xfrm>
          <a:off x="2438396" y="2035984"/>
          <a:ext cx="2941875" cy="78165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3. Comparing model results </a:t>
          </a:r>
        </a:p>
      </dsp:txBody>
      <dsp:txXfrm>
        <a:off x="2476553" y="2074141"/>
        <a:ext cx="2865561" cy="705336"/>
      </dsp:txXfrm>
    </dsp:sp>
    <dsp:sp modelId="{BB72C9D8-D4CB-41DB-8C66-FF58F81ADE06}">
      <dsp:nvSpPr>
        <dsp:cNvPr id="0" name=""/>
        <dsp:cNvSpPr/>
      </dsp:nvSpPr>
      <dsp:spPr>
        <a:xfrm>
          <a:off x="1828810" y="2971794"/>
          <a:ext cx="4303081" cy="71378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2. Models</a:t>
          </a:r>
        </a:p>
      </dsp:txBody>
      <dsp:txXfrm>
        <a:off x="1863654" y="3006638"/>
        <a:ext cx="4233393" cy="644096"/>
      </dsp:txXfrm>
    </dsp:sp>
    <dsp:sp modelId="{5F207B81-5E13-4C35-9849-2409131773D2}">
      <dsp:nvSpPr>
        <dsp:cNvPr id="0" name=""/>
        <dsp:cNvSpPr/>
      </dsp:nvSpPr>
      <dsp:spPr>
        <a:xfrm>
          <a:off x="1371613" y="3809999"/>
          <a:ext cx="5072853" cy="67466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1. Responses to CPT and SSC Review Comments</a:t>
          </a:r>
        </a:p>
      </dsp:txBody>
      <dsp:txXfrm>
        <a:off x="1404547" y="3842933"/>
        <a:ext cx="5006985" cy="60879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190921-7126-436E-BC88-2B219C229F7D}" type="datetimeFigureOut">
              <a:rPr lang="en-US" smtClean="0"/>
              <a:pPr/>
              <a:t>9/11/2020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1394D-2FB6-4015-B08B-70A9B24D2994}" type="slidenum">
              <a:rPr lang="en-US" smtClean="0"/>
              <a:pPr/>
              <a:t>‹#›</a:t>
            </a:fld>
            <a:endParaRPr lang="en-US"/>
          </a:p>
        </p:txBody>
      </p:sp>
    </p:spTree>
    <p:extLst>
      <p:ext uri="{BB962C8B-B14F-4D97-AF65-F5344CB8AC3E}">
        <p14:creationId xmlns:p14="http://schemas.microsoft.com/office/powerpoint/2010/main" val="850077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1394D-2FB6-4015-B08B-70A9B24D2994}" type="slidenum">
              <a:rPr lang="en-US" smtClean="0"/>
              <a:pPr/>
              <a:t>34</a:t>
            </a:fld>
            <a:endParaRPr lang="en-US"/>
          </a:p>
        </p:txBody>
      </p:sp>
    </p:spTree>
    <p:extLst>
      <p:ext uri="{BB962C8B-B14F-4D97-AF65-F5344CB8AC3E}">
        <p14:creationId xmlns:p14="http://schemas.microsoft.com/office/powerpoint/2010/main" val="323575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1394D-2FB6-4015-B08B-70A9B24D2994}" type="slidenum">
              <a:rPr lang="en-US" smtClean="0"/>
              <a:pPr/>
              <a:t>35</a:t>
            </a:fld>
            <a:endParaRPr lang="en-US"/>
          </a:p>
        </p:txBody>
      </p:sp>
    </p:spTree>
    <p:extLst>
      <p:ext uri="{BB962C8B-B14F-4D97-AF65-F5344CB8AC3E}">
        <p14:creationId xmlns:p14="http://schemas.microsoft.com/office/powerpoint/2010/main" val="2609589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1394D-2FB6-4015-B08B-70A9B24D2994}" type="slidenum">
              <a:rPr lang="en-US" smtClean="0"/>
              <a:pPr/>
              <a:t>47</a:t>
            </a:fld>
            <a:endParaRPr lang="en-US"/>
          </a:p>
        </p:txBody>
      </p:sp>
    </p:spTree>
    <p:extLst>
      <p:ext uri="{BB962C8B-B14F-4D97-AF65-F5344CB8AC3E}">
        <p14:creationId xmlns:p14="http://schemas.microsoft.com/office/powerpoint/2010/main" val="196830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9950C6-F7CA-4E39-BD83-E3B10B80EE1B}" type="datetimeFigureOut">
              <a:rPr lang="en-US" smtClean="0"/>
              <a:pPr/>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50C6-F7CA-4E39-BD83-E3B10B80EE1B}" type="datetimeFigureOut">
              <a:rPr lang="en-US" smtClean="0"/>
              <a:pPr/>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50C6-F7CA-4E39-BD83-E3B10B80EE1B}" type="datetimeFigureOut">
              <a:rPr lang="en-US" smtClean="0"/>
              <a:pPr/>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50C6-F7CA-4E39-BD83-E3B10B80EE1B}" type="datetimeFigureOut">
              <a:rPr lang="en-US" smtClean="0"/>
              <a:pPr/>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9950C6-F7CA-4E39-BD83-E3B10B80EE1B}" type="datetimeFigureOut">
              <a:rPr lang="en-US" smtClean="0"/>
              <a:pPr/>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9950C6-F7CA-4E39-BD83-E3B10B80EE1B}" type="datetimeFigureOut">
              <a:rPr lang="en-US" smtClean="0"/>
              <a:pPr/>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9950C6-F7CA-4E39-BD83-E3B10B80EE1B}" type="datetimeFigureOut">
              <a:rPr lang="en-US" smtClean="0"/>
              <a:pPr/>
              <a:t>9/11/2020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9950C6-F7CA-4E39-BD83-E3B10B80EE1B}" type="datetimeFigureOut">
              <a:rPr lang="en-US" smtClean="0"/>
              <a:pPr/>
              <a:t>9/11/2020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950C6-F7CA-4E39-BD83-E3B10B80EE1B}" type="datetimeFigureOut">
              <a:rPr lang="en-US" smtClean="0"/>
              <a:pPr/>
              <a:t>9/11/2020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950C6-F7CA-4E39-BD83-E3B10B80EE1B}" type="datetimeFigureOut">
              <a:rPr lang="en-US" smtClean="0"/>
              <a:pPr/>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950C6-F7CA-4E39-BD83-E3B10B80EE1B}" type="datetimeFigureOut">
              <a:rPr lang="en-US" smtClean="0"/>
              <a:pPr/>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950C6-F7CA-4E39-BD83-E3B10B80EE1B}" type="datetimeFigureOut">
              <a:rPr lang="en-US" smtClean="0"/>
              <a:pPr/>
              <a:t>9/11/2020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FD9E3-130C-4C3A-8B60-0E6E42D318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924050"/>
          </a:xfrm>
        </p:spPr>
        <p:txBody>
          <a:bodyPr>
            <a:normAutofit/>
          </a:bodyPr>
          <a:lstStyle/>
          <a:p>
            <a:r>
              <a:rPr lang="en-US" b="1" dirty="0"/>
              <a:t>Bristol Bay Red King Crab Assessment in Fall 2020</a:t>
            </a:r>
            <a:endParaRPr lang="en-US" dirty="0"/>
          </a:p>
        </p:txBody>
      </p:sp>
      <p:sp>
        <p:nvSpPr>
          <p:cNvPr id="3" name="Subtitle 2"/>
          <p:cNvSpPr>
            <a:spLocks noGrp="1"/>
          </p:cNvSpPr>
          <p:nvPr>
            <p:ph type="subTitle" idx="1"/>
          </p:nvPr>
        </p:nvSpPr>
        <p:spPr/>
        <p:txBody>
          <a:bodyPr/>
          <a:lstStyle/>
          <a:p>
            <a:r>
              <a:rPr lang="en-US" b="1" dirty="0"/>
              <a:t>J. Zheng and M.S.M. Siddeek</a:t>
            </a:r>
          </a:p>
          <a:p>
            <a:r>
              <a:rPr lang="en-US" b="1" dirty="0"/>
              <a:t>ADF&amp;G, Juneau</a:t>
            </a:r>
          </a:p>
          <a:p>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07818"/>
            <a:ext cx="8229600" cy="858982"/>
          </a:xfrm>
        </p:spPr>
        <p:txBody>
          <a:bodyPr>
            <a:normAutofit/>
          </a:bodyPr>
          <a:lstStyle/>
          <a:p>
            <a:pPr eaLnBrk="1" hangingPunct="1"/>
            <a:r>
              <a:rPr lang="en-US" sz="3600" b="1" dirty="0">
                <a:solidFill>
                  <a:srgbClr val="FF0000"/>
                </a:solidFill>
              </a:rPr>
              <a:t>Model Scenarios</a:t>
            </a:r>
            <a:r>
              <a:rPr lang="en-US" sz="4000" dirty="0"/>
              <a:t> </a:t>
            </a:r>
          </a:p>
        </p:txBody>
      </p:sp>
      <p:sp>
        <p:nvSpPr>
          <p:cNvPr id="3075" name="Rectangle 3"/>
          <p:cNvSpPr>
            <a:spLocks noGrp="1" noChangeArrowheads="1"/>
          </p:cNvSpPr>
          <p:nvPr>
            <p:ph type="body" idx="1"/>
          </p:nvPr>
        </p:nvSpPr>
        <p:spPr>
          <a:xfrm>
            <a:off x="304800" y="1143000"/>
            <a:ext cx="8686800" cy="5562600"/>
          </a:xfrm>
        </p:spPr>
        <p:txBody>
          <a:bodyPr>
            <a:normAutofit/>
          </a:bodyPr>
          <a:lstStyle/>
          <a:p>
            <a:pPr marL="0" indent="0">
              <a:spcAft>
                <a:spcPts val="600"/>
              </a:spcAft>
              <a:buNone/>
            </a:pPr>
            <a:r>
              <a:rPr lang="en-US" sz="2800" dirty="0">
                <a:latin typeface="Times New Roman" panose="02020603050405020304" pitchFamily="18" charset="0"/>
                <a:cs typeface="Times New Roman" panose="02020603050405020304" pitchFamily="18" charset="0"/>
              </a:rPr>
              <a:t>Seven models: </a:t>
            </a:r>
          </a:p>
          <a:p>
            <a:pPr marL="857250" lvl="1" indent="-457200">
              <a:spcAft>
                <a:spcPts val="600"/>
              </a:spcAft>
              <a:buFont typeface="+mj-lt"/>
              <a:buAutoNum type="arabicPeriod" startAt="4"/>
            </a:pPr>
            <a:r>
              <a:rPr lang="en-US" sz="2400" dirty="0">
                <a:solidFill>
                  <a:srgbClr val="FF0000"/>
                </a:solidFill>
                <a:latin typeface="Times New Roman" panose="02020603050405020304" pitchFamily="18" charset="0"/>
                <a:cs typeface="Times New Roman" panose="02020603050405020304" pitchFamily="18" charset="0"/>
              </a:rPr>
              <a:t>19.3a</a:t>
            </a:r>
            <a:r>
              <a:rPr lang="en-US" sz="2400" dirty="0">
                <a:latin typeface="Times New Roman" panose="02020603050405020304" pitchFamily="18" charset="0"/>
                <a:cs typeface="Times New Roman" panose="02020603050405020304" pitchFamily="18" charset="0"/>
              </a:rPr>
              <a:t>: the same as model 19.3 except for fixing the recruitment in the terminal year to be the mean recruitment during the seven years prior to the terminal year for potential forward projection.  </a:t>
            </a:r>
          </a:p>
          <a:p>
            <a:pPr marL="857250" lvl="1" indent="-457200">
              <a:spcAft>
                <a:spcPts val="600"/>
              </a:spcAft>
              <a:buFont typeface="+mj-lt"/>
              <a:buAutoNum type="arabicPeriod" startAt="4"/>
            </a:pPr>
            <a:r>
              <a:rPr lang="en-US" sz="2400" dirty="0">
                <a:solidFill>
                  <a:srgbClr val="FF0000"/>
                </a:solidFill>
                <a:latin typeface="Times New Roman" panose="02020603050405020304" pitchFamily="18" charset="0"/>
                <a:cs typeface="Times New Roman" panose="02020603050405020304" pitchFamily="18" charset="0"/>
              </a:rPr>
              <a:t>19.3b</a:t>
            </a:r>
            <a:r>
              <a:rPr lang="en-US" sz="2400" dirty="0">
                <a:latin typeface="Times New Roman" panose="02020603050405020304" pitchFamily="18" charset="0"/>
                <a:cs typeface="Times New Roman" panose="02020603050405020304" pitchFamily="18" charset="0"/>
              </a:rPr>
              <a:t>: the same as model 19.3 except for doubling the CV of the prior for trawl survey catchability.       </a:t>
            </a:r>
          </a:p>
          <a:p>
            <a:pPr marL="857250" lvl="1" indent="-457200">
              <a:spcAft>
                <a:spcPts val="600"/>
              </a:spcAft>
              <a:buFont typeface="+mj-lt"/>
              <a:buAutoNum type="arabicPeriod" startAt="4"/>
            </a:pPr>
            <a:r>
              <a:rPr lang="en-US" sz="2400" dirty="0">
                <a:solidFill>
                  <a:srgbClr val="FF0000"/>
                </a:solidFill>
                <a:latin typeface="Times New Roman" panose="02020603050405020304" pitchFamily="18" charset="0"/>
                <a:cs typeface="Times New Roman" panose="02020603050405020304" pitchFamily="18" charset="0"/>
              </a:rPr>
              <a:t>19.3l</a:t>
            </a:r>
            <a:r>
              <a:rPr lang="en-US" sz="2400" dirty="0">
                <a:latin typeface="Times New Roman" panose="02020603050405020304" pitchFamily="18" charset="0"/>
                <a:cs typeface="Times New Roman" panose="02020603050405020304" pitchFamily="18" charset="0"/>
              </a:rPr>
              <a:t>: the same as model 19.3 except for adding a low trawl survey biomass for 2020 (at 25 percentile) (Appendix D).    </a:t>
            </a:r>
          </a:p>
          <a:p>
            <a:pPr marL="857250" lvl="1" indent="-457200">
              <a:spcAft>
                <a:spcPts val="600"/>
              </a:spcAft>
              <a:buFont typeface="+mj-lt"/>
              <a:buAutoNum type="arabicPeriod" startAt="4"/>
            </a:pPr>
            <a:r>
              <a:rPr lang="en-US" sz="2400" dirty="0">
                <a:solidFill>
                  <a:srgbClr val="FF0000"/>
                </a:solidFill>
                <a:latin typeface="Times New Roman" panose="02020603050405020304" pitchFamily="18" charset="0"/>
                <a:cs typeface="Times New Roman" panose="02020603050405020304" pitchFamily="18" charset="0"/>
              </a:rPr>
              <a:t>19.3h</a:t>
            </a:r>
            <a:r>
              <a:rPr lang="en-US" sz="2400" dirty="0">
                <a:latin typeface="Times New Roman" panose="02020603050405020304" pitchFamily="18" charset="0"/>
                <a:cs typeface="Times New Roman" panose="02020603050405020304" pitchFamily="18" charset="0"/>
              </a:rPr>
              <a:t>: the same as model 19.3 except for adding a high trawl survey biomass for 2020 (at 75 percentile) (Appendix D).  </a:t>
            </a:r>
          </a:p>
        </p:txBody>
      </p:sp>
      <p:sp>
        <p:nvSpPr>
          <p:cNvPr id="3076" name="Line 4"/>
          <p:cNvSpPr>
            <a:spLocks noChangeShapeType="1"/>
          </p:cNvSpPr>
          <p:nvPr/>
        </p:nvSpPr>
        <p:spPr bwMode="auto">
          <a:xfrm>
            <a:off x="0" y="9906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3041366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8B19FF-BA3B-438E-8278-A0D7B035C39C}"/>
              </a:ext>
            </a:extLst>
          </p:cNvPr>
          <p:cNvSpPr/>
          <p:nvPr/>
        </p:nvSpPr>
        <p:spPr>
          <a:xfrm>
            <a:off x="6172200" y="685800"/>
            <a:ext cx="2667000" cy="2585323"/>
          </a:xfrm>
          <a:prstGeom prst="rect">
            <a:avLst/>
          </a:prstGeom>
        </p:spPr>
        <p:txBody>
          <a:bodyPr wrap="square">
            <a:spAutoFit/>
          </a:bodyPr>
          <a:lstStyle/>
          <a:p>
            <a:pPr lvl="0"/>
            <a:r>
              <a:rPr lang="en-US" dirty="0">
                <a:solidFill>
                  <a:prstClr val="black"/>
                </a:solidFill>
              </a:rPr>
              <a:t>Comparisons of area-swept estimates of total NMFS survey biomass and model prediction for model estimates in 2020 under seven models. The error bars are plus and minus 2 standard deviations.</a:t>
            </a:r>
          </a:p>
        </p:txBody>
      </p:sp>
      <p:pic>
        <p:nvPicPr>
          <p:cNvPr id="5" name="Picture 4">
            <a:extLst>
              <a:ext uri="{FF2B5EF4-FFF2-40B4-BE49-F238E27FC236}">
                <a16:creationId xmlns:a16="http://schemas.microsoft.com/office/drawing/2014/main" id="{772B88FE-4800-4DC3-93BD-7F17AC53AC9D}"/>
              </a:ext>
            </a:extLst>
          </p:cNvPr>
          <p:cNvPicPr>
            <a:picLocks noChangeAspect="1"/>
          </p:cNvPicPr>
          <p:nvPr/>
        </p:nvPicPr>
        <p:blipFill>
          <a:blip r:embed="rId2"/>
          <a:stretch>
            <a:fillRect/>
          </a:stretch>
        </p:blipFill>
        <p:spPr>
          <a:xfrm>
            <a:off x="379567" y="0"/>
            <a:ext cx="5815824" cy="6858000"/>
          </a:xfrm>
          <a:prstGeom prst="rect">
            <a:avLst/>
          </a:prstGeom>
        </p:spPr>
      </p:pic>
    </p:spTree>
    <p:extLst>
      <p:ext uri="{BB962C8B-B14F-4D97-AF65-F5344CB8AC3E}">
        <p14:creationId xmlns:p14="http://schemas.microsoft.com/office/powerpoint/2010/main" val="2743719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8B19FF-BA3B-438E-8278-A0D7B035C39C}"/>
              </a:ext>
            </a:extLst>
          </p:cNvPr>
          <p:cNvSpPr/>
          <p:nvPr/>
        </p:nvSpPr>
        <p:spPr>
          <a:xfrm>
            <a:off x="6172200" y="685800"/>
            <a:ext cx="2667000" cy="2862322"/>
          </a:xfrm>
          <a:prstGeom prst="rect">
            <a:avLst/>
          </a:prstGeom>
        </p:spPr>
        <p:txBody>
          <a:bodyPr wrap="square">
            <a:spAutoFit/>
          </a:bodyPr>
          <a:lstStyle/>
          <a:p>
            <a:pPr lvl="0"/>
            <a:r>
              <a:rPr lang="en-US" dirty="0">
                <a:solidFill>
                  <a:prstClr val="black"/>
                </a:solidFill>
              </a:rPr>
              <a:t>Comparisons of area-swept estimates of total NMFS survey biomass and model prediction for model estimates in 2020 under model 19.3 (2020 data) and model 19.3 (2019 data). The error bars are plus and minus 2 standard deviations.</a:t>
            </a:r>
          </a:p>
        </p:txBody>
      </p:sp>
      <p:pic>
        <p:nvPicPr>
          <p:cNvPr id="4" name="Picture 3">
            <a:extLst>
              <a:ext uri="{FF2B5EF4-FFF2-40B4-BE49-F238E27FC236}">
                <a16:creationId xmlns:a16="http://schemas.microsoft.com/office/drawing/2014/main" id="{A40AC492-09D0-4D99-A21B-ABA1F9F44D71}"/>
              </a:ext>
            </a:extLst>
          </p:cNvPr>
          <p:cNvPicPr>
            <a:picLocks noChangeAspect="1"/>
          </p:cNvPicPr>
          <p:nvPr/>
        </p:nvPicPr>
        <p:blipFill>
          <a:blip r:embed="rId2"/>
          <a:stretch>
            <a:fillRect/>
          </a:stretch>
        </p:blipFill>
        <p:spPr>
          <a:xfrm>
            <a:off x="341243" y="-9939"/>
            <a:ext cx="5780826" cy="6858000"/>
          </a:xfrm>
          <a:prstGeom prst="rect">
            <a:avLst/>
          </a:prstGeom>
        </p:spPr>
      </p:pic>
    </p:spTree>
    <p:extLst>
      <p:ext uri="{BB962C8B-B14F-4D97-AF65-F5344CB8AC3E}">
        <p14:creationId xmlns:p14="http://schemas.microsoft.com/office/powerpoint/2010/main" val="3010231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226890-8225-42A4-B529-B41A3ACE8576}"/>
              </a:ext>
            </a:extLst>
          </p:cNvPr>
          <p:cNvSpPr/>
          <p:nvPr/>
        </p:nvSpPr>
        <p:spPr>
          <a:xfrm>
            <a:off x="6324600" y="1219200"/>
            <a:ext cx="2514600" cy="2862322"/>
          </a:xfrm>
          <a:prstGeom prst="rect">
            <a:avLst/>
          </a:prstGeom>
        </p:spPr>
        <p:txBody>
          <a:bodyPr wrap="square">
            <a:spAutoFit/>
          </a:bodyPr>
          <a:lstStyle/>
          <a:p>
            <a:r>
              <a:rPr lang="en-US" dirty="0"/>
              <a:t>Comparisons of total survey biomass estimates by the BSFRF survey and seven models (upper plot: males; lower plot: females). The error bars are plus and minus 2 standard deviations of model 19.3.</a:t>
            </a:r>
          </a:p>
        </p:txBody>
      </p:sp>
      <p:pic>
        <p:nvPicPr>
          <p:cNvPr id="5" name="Picture 4">
            <a:extLst>
              <a:ext uri="{FF2B5EF4-FFF2-40B4-BE49-F238E27FC236}">
                <a16:creationId xmlns:a16="http://schemas.microsoft.com/office/drawing/2014/main" id="{5B0E965D-58A2-49A5-B1A3-0014406CE936}"/>
              </a:ext>
            </a:extLst>
          </p:cNvPr>
          <p:cNvPicPr>
            <a:picLocks noChangeAspect="1"/>
          </p:cNvPicPr>
          <p:nvPr/>
        </p:nvPicPr>
        <p:blipFill>
          <a:blip r:embed="rId2"/>
          <a:stretch>
            <a:fillRect/>
          </a:stretch>
        </p:blipFill>
        <p:spPr>
          <a:xfrm>
            <a:off x="457200" y="115537"/>
            <a:ext cx="5736833" cy="6626926"/>
          </a:xfrm>
          <a:prstGeom prst="rect">
            <a:avLst/>
          </a:prstGeom>
        </p:spPr>
      </p:pic>
    </p:spTree>
    <p:extLst>
      <p:ext uri="{BB962C8B-B14F-4D97-AF65-F5344CB8AC3E}">
        <p14:creationId xmlns:p14="http://schemas.microsoft.com/office/powerpoint/2010/main" val="3510541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EE1456-F079-42BE-931E-14352507ECC0}"/>
              </a:ext>
            </a:extLst>
          </p:cNvPr>
          <p:cNvSpPr/>
          <p:nvPr/>
        </p:nvSpPr>
        <p:spPr>
          <a:xfrm>
            <a:off x="6477000" y="685800"/>
            <a:ext cx="2514600" cy="3970318"/>
          </a:xfrm>
          <a:prstGeom prst="rect">
            <a:avLst/>
          </a:prstGeom>
        </p:spPr>
        <p:txBody>
          <a:bodyPr wrap="square">
            <a:spAutoFit/>
          </a:bodyPr>
          <a:lstStyle/>
          <a:p>
            <a:r>
              <a:rPr lang="en-US" dirty="0"/>
              <a:t>Comparisons of mature male biomass on Feb. 15 under seven models.</a:t>
            </a:r>
          </a:p>
          <a:p>
            <a:endParaRPr lang="en-US" dirty="0"/>
          </a:p>
          <a:p>
            <a:r>
              <a:rPr lang="en-US" dirty="0"/>
              <a:t>Estimated trawl survey catchabilities:</a:t>
            </a:r>
          </a:p>
          <a:p>
            <a:r>
              <a:rPr lang="en-US" dirty="0"/>
              <a:t>Model                Q</a:t>
            </a:r>
          </a:p>
          <a:p>
            <a:r>
              <a:rPr lang="en-US" dirty="0"/>
              <a:t>19.0a             0.940</a:t>
            </a:r>
          </a:p>
          <a:p>
            <a:r>
              <a:rPr lang="en-US" dirty="0"/>
              <a:t>19.0b             0.936</a:t>
            </a:r>
          </a:p>
          <a:p>
            <a:r>
              <a:rPr lang="en-US" dirty="0"/>
              <a:t>19.3               0.959</a:t>
            </a:r>
          </a:p>
          <a:p>
            <a:r>
              <a:rPr lang="en-US" dirty="0"/>
              <a:t>19.3a             0.958</a:t>
            </a:r>
          </a:p>
          <a:p>
            <a:r>
              <a:rPr lang="en-US" dirty="0">
                <a:highlight>
                  <a:srgbClr val="FFFF00"/>
                </a:highlight>
              </a:rPr>
              <a:t>19.3b             1.053</a:t>
            </a:r>
          </a:p>
          <a:p>
            <a:r>
              <a:rPr lang="en-US" dirty="0"/>
              <a:t>19.3l              0.960</a:t>
            </a:r>
          </a:p>
          <a:p>
            <a:r>
              <a:rPr lang="en-US" dirty="0"/>
              <a:t>19.3h             0.959</a:t>
            </a:r>
          </a:p>
        </p:txBody>
      </p:sp>
      <p:pic>
        <p:nvPicPr>
          <p:cNvPr id="5" name="Picture 4">
            <a:extLst>
              <a:ext uri="{FF2B5EF4-FFF2-40B4-BE49-F238E27FC236}">
                <a16:creationId xmlns:a16="http://schemas.microsoft.com/office/drawing/2014/main" id="{AD87E6D5-7702-4B73-AA44-E91908F50DFB}"/>
              </a:ext>
            </a:extLst>
          </p:cNvPr>
          <p:cNvPicPr>
            <a:picLocks noChangeAspect="1"/>
          </p:cNvPicPr>
          <p:nvPr/>
        </p:nvPicPr>
        <p:blipFill>
          <a:blip r:embed="rId2"/>
          <a:stretch>
            <a:fillRect/>
          </a:stretch>
        </p:blipFill>
        <p:spPr>
          <a:xfrm>
            <a:off x="366690" y="133826"/>
            <a:ext cx="6090432" cy="6590347"/>
          </a:xfrm>
          <a:prstGeom prst="rect">
            <a:avLst/>
          </a:prstGeom>
        </p:spPr>
      </p:pic>
    </p:spTree>
    <p:extLst>
      <p:ext uri="{BB962C8B-B14F-4D97-AF65-F5344CB8AC3E}">
        <p14:creationId xmlns:p14="http://schemas.microsoft.com/office/powerpoint/2010/main" val="1393447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CF0B30-47C9-4AEF-AAFD-E4194DC0C5D8}"/>
              </a:ext>
            </a:extLst>
          </p:cNvPr>
          <p:cNvSpPr txBox="1"/>
          <p:nvPr/>
        </p:nvSpPr>
        <p:spPr>
          <a:xfrm>
            <a:off x="631572" y="228600"/>
            <a:ext cx="2130136" cy="2371148"/>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2800" kern="1200" dirty="0">
                <a:solidFill>
                  <a:srgbClr val="FFFFFF"/>
                </a:solidFill>
                <a:latin typeface="+mj-lt"/>
                <a:ea typeface="+mj-ea"/>
                <a:cs typeface="+mj-cs"/>
              </a:rPr>
              <a:t>Comparison of estimated M and directed pot fishing mortality over time</a:t>
            </a:r>
          </a:p>
        </p:txBody>
      </p:sp>
      <p:pic>
        <p:nvPicPr>
          <p:cNvPr id="4" name="Picture 3">
            <a:extLst>
              <a:ext uri="{FF2B5EF4-FFF2-40B4-BE49-F238E27FC236}">
                <a16:creationId xmlns:a16="http://schemas.microsoft.com/office/drawing/2014/main" id="{EF2F9C15-2D60-42C0-9337-FD5EB8CA7661}"/>
              </a:ext>
            </a:extLst>
          </p:cNvPr>
          <p:cNvPicPr>
            <a:picLocks noChangeAspect="1"/>
          </p:cNvPicPr>
          <p:nvPr/>
        </p:nvPicPr>
        <p:blipFill>
          <a:blip r:embed="rId2"/>
          <a:stretch>
            <a:fillRect/>
          </a:stretch>
        </p:blipFill>
        <p:spPr>
          <a:xfrm>
            <a:off x="3075555" y="78861"/>
            <a:ext cx="5766021" cy="6700277"/>
          </a:xfrm>
          <a:prstGeom prst="rect">
            <a:avLst/>
          </a:prstGeom>
        </p:spPr>
      </p:pic>
    </p:spTree>
    <p:extLst>
      <p:ext uri="{BB962C8B-B14F-4D97-AF65-F5344CB8AC3E}">
        <p14:creationId xmlns:p14="http://schemas.microsoft.com/office/powerpoint/2010/main" val="4064366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CD540-7A97-48F5-8444-02E3D78B19E5}"/>
              </a:ext>
            </a:extLst>
          </p:cNvPr>
          <p:cNvSpPr/>
          <p:nvPr/>
        </p:nvSpPr>
        <p:spPr>
          <a:xfrm>
            <a:off x="2209800" y="762000"/>
            <a:ext cx="704039" cy="369332"/>
          </a:xfrm>
          <a:prstGeom prst="rect">
            <a:avLst/>
          </a:prstGeom>
        </p:spPr>
        <p:txBody>
          <a:bodyPr wrap="none">
            <a:spAutoFit/>
          </a:bodyPr>
          <a:lstStyle/>
          <a:p>
            <a:r>
              <a:rPr lang="en-US" dirty="0"/>
              <a:t>19.0a</a:t>
            </a:r>
          </a:p>
        </p:txBody>
      </p:sp>
      <p:sp>
        <p:nvSpPr>
          <p:cNvPr id="5" name="Rectangle 4">
            <a:extLst>
              <a:ext uri="{FF2B5EF4-FFF2-40B4-BE49-F238E27FC236}">
                <a16:creationId xmlns:a16="http://schemas.microsoft.com/office/drawing/2014/main" id="{D367CBB0-2996-4A3C-97D5-15B07C85F287}"/>
              </a:ext>
            </a:extLst>
          </p:cNvPr>
          <p:cNvSpPr/>
          <p:nvPr/>
        </p:nvSpPr>
        <p:spPr>
          <a:xfrm>
            <a:off x="6339178" y="762000"/>
            <a:ext cx="805029" cy="369332"/>
          </a:xfrm>
          <a:prstGeom prst="rect">
            <a:avLst/>
          </a:prstGeom>
        </p:spPr>
        <p:txBody>
          <a:bodyPr wrap="none">
            <a:spAutoFit/>
          </a:bodyPr>
          <a:lstStyle/>
          <a:p>
            <a:pPr lvl="0"/>
            <a:r>
              <a:rPr lang="en-US" dirty="0">
                <a:solidFill>
                  <a:prstClr val="black"/>
                </a:solidFill>
              </a:rPr>
              <a:t>    19.3</a:t>
            </a:r>
          </a:p>
        </p:txBody>
      </p:sp>
      <p:sp>
        <p:nvSpPr>
          <p:cNvPr id="6" name="Rectangle 5">
            <a:extLst>
              <a:ext uri="{FF2B5EF4-FFF2-40B4-BE49-F238E27FC236}">
                <a16:creationId xmlns:a16="http://schemas.microsoft.com/office/drawing/2014/main" id="{E926EB43-E60A-4F0B-9A3B-D7082242660A}"/>
              </a:ext>
            </a:extLst>
          </p:cNvPr>
          <p:cNvSpPr/>
          <p:nvPr/>
        </p:nvSpPr>
        <p:spPr>
          <a:xfrm>
            <a:off x="914400" y="270399"/>
            <a:ext cx="7589576" cy="461665"/>
          </a:xfrm>
          <a:prstGeom prst="rect">
            <a:avLst/>
          </a:prstGeom>
        </p:spPr>
        <p:txBody>
          <a:bodyPr wrap="square">
            <a:spAutoFit/>
          </a:bodyPr>
          <a:lstStyle/>
          <a:p>
            <a:pPr lvl="0">
              <a:defRPr/>
            </a:pPr>
            <a:r>
              <a:rPr lang="en-US" sz="2400" dirty="0">
                <a:solidFill>
                  <a:prstClr val="black"/>
                </a:solidFill>
                <a:latin typeface="Arial" panose="020B0604020202020204" pitchFamily="34" charset="0"/>
                <a:cs typeface="Arial" panose="020B0604020202020204" pitchFamily="34" charset="0"/>
              </a:rPr>
              <a:t>Standardized residuals of total NMFS survey biomass</a:t>
            </a:r>
          </a:p>
        </p:txBody>
      </p:sp>
      <p:pic>
        <p:nvPicPr>
          <p:cNvPr id="8" name="Picture 7">
            <a:extLst>
              <a:ext uri="{FF2B5EF4-FFF2-40B4-BE49-F238E27FC236}">
                <a16:creationId xmlns:a16="http://schemas.microsoft.com/office/drawing/2014/main" id="{0FACD2C9-8103-4257-B0EF-A089AEA14533}"/>
              </a:ext>
            </a:extLst>
          </p:cNvPr>
          <p:cNvPicPr>
            <a:picLocks noChangeAspect="1"/>
          </p:cNvPicPr>
          <p:nvPr/>
        </p:nvPicPr>
        <p:blipFill>
          <a:blip r:embed="rId2"/>
          <a:stretch>
            <a:fillRect/>
          </a:stretch>
        </p:blipFill>
        <p:spPr>
          <a:xfrm>
            <a:off x="-96100" y="943163"/>
            <a:ext cx="4668100" cy="5848088"/>
          </a:xfrm>
          <a:prstGeom prst="rect">
            <a:avLst/>
          </a:prstGeom>
        </p:spPr>
      </p:pic>
      <p:pic>
        <p:nvPicPr>
          <p:cNvPr id="10" name="Picture 9">
            <a:extLst>
              <a:ext uri="{FF2B5EF4-FFF2-40B4-BE49-F238E27FC236}">
                <a16:creationId xmlns:a16="http://schemas.microsoft.com/office/drawing/2014/main" id="{669112FE-3BA6-4233-BEAC-3E8444BD7656}"/>
              </a:ext>
            </a:extLst>
          </p:cNvPr>
          <p:cNvPicPr>
            <a:picLocks noChangeAspect="1"/>
          </p:cNvPicPr>
          <p:nvPr/>
        </p:nvPicPr>
        <p:blipFill>
          <a:blip r:embed="rId3"/>
          <a:stretch>
            <a:fillRect/>
          </a:stretch>
        </p:blipFill>
        <p:spPr>
          <a:xfrm>
            <a:off x="4343399" y="943163"/>
            <a:ext cx="4767943" cy="5848088"/>
          </a:xfrm>
          <a:prstGeom prst="rect">
            <a:avLst/>
          </a:prstGeom>
        </p:spPr>
      </p:pic>
    </p:spTree>
    <p:extLst>
      <p:ext uri="{BB962C8B-B14F-4D97-AF65-F5344CB8AC3E}">
        <p14:creationId xmlns:p14="http://schemas.microsoft.com/office/powerpoint/2010/main" val="2116157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7A75CB-D8D2-4AAF-9AEE-25E62113BD24}"/>
              </a:ext>
            </a:extLst>
          </p:cNvPr>
          <p:cNvSpPr/>
          <p:nvPr/>
        </p:nvSpPr>
        <p:spPr>
          <a:xfrm>
            <a:off x="6629400" y="381000"/>
            <a:ext cx="2133600" cy="2862322"/>
          </a:xfrm>
          <a:prstGeom prst="rect">
            <a:avLst/>
          </a:prstGeom>
        </p:spPr>
        <p:txBody>
          <a:bodyPr wrap="square">
            <a:spAutoFit/>
          </a:bodyPr>
          <a:lstStyle/>
          <a:p>
            <a:pPr lvl="0">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Comparisons of observed and predicted catch mortality biomass under models 19.0a</a:t>
            </a:r>
            <a:r>
              <a:rPr lang="en-US" dirty="0">
                <a:solidFill>
                  <a:prstClr val="black"/>
                </a:solidFill>
              </a:rPr>
              <a:t> and 19.3</a:t>
            </a:r>
            <a:r>
              <a:rPr kumimoji="0" lang="en-US" sz="1800" b="0" i="0" u="none" strike="noStrike" kern="1200" cap="none" spc="0" normalizeH="0" baseline="0" noProof="0" dirty="0">
                <a:ln>
                  <a:noFill/>
                </a:ln>
                <a:solidFill>
                  <a:prstClr val="black"/>
                </a:solidFill>
                <a:effectLst/>
                <a:uLnTx/>
                <a:uFillTx/>
                <a:latin typeface="Calibri"/>
                <a:ea typeface="+mn-ea"/>
                <a:cs typeface="+mn-cs"/>
              </a:rPr>
              <a:t>. Mortality biomass is equal to caught biomass times a handling mortality rate. </a:t>
            </a:r>
          </a:p>
        </p:txBody>
      </p:sp>
      <p:pic>
        <p:nvPicPr>
          <p:cNvPr id="5" name="Picture 4">
            <a:extLst>
              <a:ext uri="{FF2B5EF4-FFF2-40B4-BE49-F238E27FC236}">
                <a16:creationId xmlns:a16="http://schemas.microsoft.com/office/drawing/2014/main" id="{47E327E4-3D92-43FF-85BB-69222E3D9A3D}"/>
              </a:ext>
            </a:extLst>
          </p:cNvPr>
          <p:cNvPicPr>
            <a:picLocks noChangeAspect="1"/>
          </p:cNvPicPr>
          <p:nvPr/>
        </p:nvPicPr>
        <p:blipFill>
          <a:blip r:embed="rId2"/>
          <a:stretch>
            <a:fillRect/>
          </a:stretch>
        </p:blipFill>
        <p:spPr>
          <a:xfrm>
            <a:off x="533400" y="45660"/>
            <a:ext cx="6019800" cy="6766679"/>
          </a:xfrm>
          <a:prstGeom prst="rect">
            <a:avLst/>
          </a:prstGeom>
        </p:spPr>
      </p:pic>
    </p:spTree>
    <p:extLst>
      <p:ext uri="{BB962C8B-B14F-4D97-AF65-F5344CB8AC3E}">
        <p14:creationId xmlns:p14="http://schemas.microsoft.com/office/powerpoint/2010/main" val="2984055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7A75CB-D8D2-4AAF-9AEE-25E62113BD24}"/>
              </a:ext>
            </a:extLst>
          </p:cNvPr>
          <p:cNvSpPr/>
          <p:nvPr/>
        </p:nvSpPr>
        <p:spPr>
          <a:xfrm>
            <a:off x="6629400" y="381000"/>
            <a:ext cx="2133600" cy="2862322"/>
          </a:xfrm>
          <a:prstGeom prst="rect">
            <a:avLst/>
          </a:prstGeom>
        </p:spPr>
        <p:txBody>
          <a:bodyPr wrap="square">
            <a:spAutoFit/>
          </a:bodyPr>
          <a:lstStyle/>
          <a:p>
            <a:pPr lvl="0">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Comparisons of observed and predicted bycatch mortality biomass under </a:t>
            </a:r>
            <a:r>
              <a:rPr lang="en-US" dirty="0">
                <a:solidFill>
                  <a:prstClr val="black"/>
                </a:solidFill>
              </a:rPr>
              <a:t>models 19.0a  and 19.3. </a:t>
            </a:r>
            <a:r>
              <a:rPr kumimoji="0" lang="en-US" sz="1800" b="0" i="0" u="none" strike="noStrike" kern="1200" cap="none" spc="0" normalizeH="0" baseline="0" noProof="0" dirty="0">
                <a:ln>
                  <a:noFill/>
                </a:ln>
                <a:solidFill>
                  <a:prstClr val="black"/>
                </a:solidFill>
                <a:effectLst/>
                <a:uLnTx/>
                <a:uFillTx/>
                <a:latin typeface="Calibri"/>
                <a:ea typeface="+mn-ea"/>
                <a:cs typeface="+mn-cs"/>
              </a:rPr>
              <a:t> Mortality biomass is equal to caught biomass times a handling mortality rate. </a:t>
            </a:r>
          </a:p>
        </p:txBody>
      </p:sp>
      <p:pic>
        <p:nvPicPr>
          <p:cNvPr id="5" name="Picture 4">
            <a:extLst>
              <a:ext uri="{FF2B5EF4-FFF2-40B4-BE49-F238E27FC236}">
                <a16:creationId xmlns:a16="http://schemas.microsoft.com/office/drawing/2014/main" id="{5E238939-2469-4624-B06E-6B6397CB76BC}"/>
              </a:ext>
            </a:extLst>
          </p:cNvPr>
          <p:cNvPicPr>
            <a:picLocks noChangeAspect="1"/>
          </p:cNvPicPr>
          <p:nvPr/>
        </p:nvPicPr>
        <p:blipFill>
          <a:blip r:embed="rId2"/>
          <a:stretch>
            <a:fillRect/>
          </a:stretch>
        </p:blipFill>
        <p:spPr>
          <a:xfrm>
            <a:off x="685800" y="91321"/>
            <a:ext cx="5875735" cy="6690479"/>
          </a:xfrm>
          <a:prstGeom prst="rect">
            <a:avLst/>
          </a:prstGeom>
        </p:spPr>
      </p:pic>
    </p:spTree>
    <p:extLst>
      <p:ext uri="{BB962C8B-B14F-4D97-AF65-F5344CB8AC3E}">
        <p14:creationId xmlns:p14="http://schemas.microsoft.com/office/powerpoint/2010/main" val="3259933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CD540-7A97-48F5-8444-02E3D78B19E5}"/>
              </a:ext>
            </a:extLst>
          </p:cNvPr>
          <p:cNvSpPr/>
          <p:nvPr/>
        </p:nvSpPr>
        <p:spPr>
          <a:xfrm>
            <a:off x="2286000" y="896719"/>
            <a:ext cx="704039" cy="369332"/>
          </a:xfrm>
          <a:prstGeom prst="rect">
            <a:avLst/>
          </a:prstGeom>
        </p:spPr>
        <p:txBody>
          <a:bodyPr wrap="none">
            <a:spAutoFit/>
          </a:bodyPr>
          <a:lstStyle/>
          <a:p>
            <a:r>
              <a:rPr lang="en-US" dirty="0"/>
              <a:t>19.0a</a:t>
            </a:r>
          </a:p>
        </p:txBody>
      </p:sp>
      <p:sp>
        <p:nvSpPr>
          <p:cNvPr id="5" name="Rectangle 4">
            <a:extLst>
              <a:ext uri="{FF2B5EF4-FFF2-40B4-BE49-F238E27FC236}">
                <a16:creationId xmlns:a16="http://schemas.microsoft.com/office/drawing/2014/main" id="{D367CBB0-2996-4A3C-97D5-15B07C85F287}"/>
              </a:ext>
            </a:extLst>
          </p:cNvPr>
          <p:cNvSpPr/>
          <p:nvPr/>
        </p:nvSpPr>
        <p:spPr>
          <a:xfrm>
            <a:off x="6394085" y="825830"/>
            <a:ext cx="699230" cy="369332"/>
          </a:xfrm>
          <a:prstGeom prst="rect">
            <a:avLst/>
          </a:prstGeom>
        </p:spPr>
        <p:txBody>
          <a:bodyPr wrap="none">
            <a:spAutoFit/>
          </a:bodyPr>
          <a:lstStyle/>
          <a:p>
            <a:pPr lvl="0"/>
            <a:r>
              <a:rPr lang="en-US" dirty="0">
                <a:solidFill>
                  <a:prstClr val="black"/>
                </a:solidFill>
              </a:rPr>
              <a:t>  19.3</a:t>
            </a:r>
          </a:p>
        </p:txBody>
      </p:sp>
      <p:sp>
        <p:nvSpPr>
          <p:cNvPr id="6" name="Rectangle 5">
            <a:extLst>
              <a:ext uri="{FF2B5EF4-FFF2-40B4-BE49-F238E27FC236}">
                <a16:creationId xmlns:a16="http://schemas.microsoft.com/office/drawing/2014/main" id="{E926EB43-E60A-4F0B-9A3B-D7082242660A}"/>
              </a:ext>
            </a:extLst>
          </p:cNvPr>
          <p:cNvSpPr/>
          <p:nvPr/>
        </p:nvSpPr>
        <p:spPr>
          <a:xfrm>
            <a:off x="1219200" y="256401"/>
            <a:ext cx="7284776" cy="461665"/>
          </a:xfrm>
          <a:prstGeom prst="rect">
            <a:avLst/>
          </a:prstGeom>
        </p:spPr>
        <p:txBody>
          <a:bodyPr wrap="square">
            <a:spAutoFit/>
          </a:bodyPr>
          <a:lstStyle/>
          <a:p>
            <a:pPr lvl="0">
              <a:defRPr/>
            </a:pPr>
            <a:r>
              <a:rPr lang="en-US" sz="2400" dirty="0">
                <a:solidFill>
                  <a:prstClr val="black"/>
                </a:solidFill>
                <a:latin typeface="Arial" panose="020B0604020202020204" pitchFamily="34" charset="0"/>
                <a:cs typeface="Arial" panose="020B0604020202020204" pitchFamily="34" charset="0"/>
              </a:rPr>
              <a:t>NMFS survey </a:t>
            </a:r>
            <a:r>
              <a:rPr lang="en-US" sz="2400" dirty="0" err="1">
                <a:solidFill>
                  <a:prstClr val="black"/>
                </a:solidFill>
                <a:latin typeface="Arial" panose="020B0604020202020204" pitchFamily="34" charset="0"/>
                <a:cs typeface="Arial" panose="020B0604020202020204" pitchFamily="34" charset="0"/>
              </a:rPr>
              <a:t>selectivities</a:t>
            </a:r>
            <a:r>
              <a:rPr lang="en-US" sz="2400" dirty="0">
                <a:solidFill>
                  <a:prstClr val="black"/>
                </a:solidFill>
                <a:latin typeface="Arial" panose="020B0604020202020204" pitchFamily="34" charset="0"/>
                <a:cs typeface="Arial" panose="020B0604020202020204" pitchFamily="34" charset="0"/>
              </a:rPr>
              <a:t> (including catchability)</a:t>
            </a:r>
          </a:p>
        </p:txBody>
      </p:sp>
      <p:pic>
        <p:nvPicPr>
          <p:cNvPr id="8" name="Picture 7">
            <a:extLst>
              <a:ext uri="{FF2B5EF4-FFF2-40B4-BE49-F238E27FC236}">
                <a16:creationId xmlns:a16="http://schemas.microsoft.com/office/drawing/2014/main" id="{50F186E0-EA42-4CA8-AC91-C1236CAAC6E3}"/>
              </a:ext>
            </a:extLst>
          </p:cNvPr>
          <p:cNvPicPr>
            <a:picLocks noChangeAspect="1"/>
          </p:cNvPicPr>
          <p:nvPr/>
        </p:nvPicPr>
        <p:blipFill>
          <a:blip r:embed="rId2"/>
          <a:stretch>
            <a:fillRect/>
          </a:stretch>
        </p:blipFill>
        <p:spPr>
          <a:xfrm>
            <a:off x="0" y="1110112"/>
            <a:ext cx="4751006" cy="5595487"/>
          </a:xfrm>
          <a:prstGeom prst="rect">
            <a:avLst/>
          </a:prstGeom>
        </p:spPr>
      </p:pic>
      <p:pic>
        <p:nvPicPr>
          <p:cNvPr id="10" name="Picture 9">
            <a:extLst>
              <a:ext uri="{FF2B5EF4-FFF2-40B4-BE49-F238E27FC236}">
                <a16:creationId xmlns:a16="http://schemas.microsoft.com/office/drawing/2014/main" id="{F5E6AA44-9E23-4D5E-B5C4-38CFBB9C4CA4}"/>
              </a:ext>
            </a:extLst>
          </p:cNvPr>
          <p:cNvPicPr>
            <a:picLocks noChangeAspect="1"/>
          </p:cNvPicPr>
          <p:nvPr/>
        </p:nvPicPr>
        <p:blipFill>
          <a:blip r:embed="rId3"/>
          <a:stretch>
            <a:fillRect/>
          </a:stretch>
        </p:blipFill>
        <p:spPr>
          <a:xfrm>
            <a:off x="4572000" y="1099226"/>
            <a:ext cx="4572000" cy="5595487"/>
          </a:xfrm>
          <a:prstGeom prst="rect">
            <a:avLst/>
          </a:prstGeom>
        </p:spPr>
      </p:pic>
    </p:spTree>
    <p:extLst>
      <p:ext uri="{BB962C8B-B14F-4D97-AF65-F5344CB8AC3E}">
        <p14:creationId xmlns:p14="http://schemas.microsoft.com/office/powerpoint/2010/main" val="205687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Outline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01230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53200" y="457200"/>
            <a:ext cx="2286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Estimated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selectivities</a:t>
            </a:r>
            <a:r>
              <a:rPr kumimoji="0" lang="en-US" sz="2000" b="0" i="0" u="none" strike="noStrike" kern="1200" cap="none" spc="0" normalizeH="0" baseline="0" noProof="0" dirty="0">
                <a:ln>
                  <a:noFill/>
                </a:ln>
                <a:solidFill>
                  <a:prstClr val="black"/>
                </a:solidFill>
                <a:effectLst/>
                <a:uLnTx/>
                <a:uFillTx/>
                <a:latin typeface="Calibri"/>
                <a:ea typeface="+mn-ea"/>
                <a:cs typeface="+mn-cs"/>
              </a:rPr>
              <a:t> of BSFRF trawl survey during 2007-08 and 2013-2016 with three models</a:t>
            </a:r>
          </a:p>
        </p:txBody>
      </p:sp>
      <p:pic>
        <p:nvPicPr>
          <p:cNvPr id="5" name="Picture 4">
            <a:extLst>
              <a:ext uri="{FF2B5EF4-FFF2-40B4-BE49-F238E27FC236}">
                <a16:creationId xmlns:a16="http://schemas.microsoft.com/office/drawing/2014/main" id="{941364AA-87E1-40F6-AABD-696BBB482A1D}"/>
              </a:ext>
            </a:extLst>
          </p:cNvPr>
          <p:cNvPicPr>
            <a:picLocks noChangeAspect="1"/>
          </p:cNvPicPr>
          <p:nvPr/>
        </p:nvPicPr>
        <p:blipFill>
          <a:blip r:embed="rId2"/>
          <a:stretch>
            <a:fillRect/>
          </a:stretch>
        </p:blipFill>
        <p:spPr>
          <a:xfrm>
            <a:off x="615538" y="0"/>
            <a:ext cx="5937662" cy="6858000"/>
          </a:xfrm>
          <a:prstGeom prst="rect">
            <a:avLst/>
          </a:prstGeom>
        </p:spPr>
      </p:pic>
    </p:spTree>
    <p:extLst>
      <p:ext uri="{BB962C8B-B14F-4D97-AF65-F5344CB8AC3E}">
        <p14:creationId xmlns:p14="http://schemas.microsoft.com/office/powerpoint/2010/main" val="1347072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CD540-7A97-48F5-8444-02E3D78B19E5}"/>
              </a:ext>
            </a:extLst>
          </p:cNvPr>
          <p:cNvSpPr/>
          <p:nvPr/>
        </p:nvSpPr>
        <p:spPr>
          <a:xfrm>
            <a:off x="2286000" y="921407"/>
            <a:ext cx="756938" cy="369332"/>
          </a:xfrm>
          <a:prstGeom prst="rect">
            <a:avLst/>
          </a:prstGeom>
        </p:spPr>
        <p:txBody>
          <a:bodyPr wrap="none">
            <a:spAutoFit/>
          </a:bodyPr>
          <a:lstStyle/>
          <a:p>
            <a:r>
              <a:rPr lang="en-US" dirty="0"/>
              <a:t> 19.0a</a:t>
            </a:r>
          </a:p>
        </p:txBody>
      </p:sp>
      <p:sp>
        <p:nvSpPr>
          <p:cNvPr id="5" name="Rectangle 4">
            <a:extLst>
              <a:ext uri="{FF2B5EF4-FFF2-40B4-BE49-F238E27FC236}">
                <a16:creationId xmlns:a16="http://schemas.microsoft.com/office/drawing/2014/main" id="{D367CBB0-2996-4A3C-97D5-15B07C85F287}"/>
              </a:ext>
            </a:extLst>
          </p:cNvPr>
          <p:cNvSpPr/>
          <p:nvPr/>
        </p:nvSpPr>
        <p:spPr>
          <a:xfrm>
            <a:off x="6210564" y="921407"/>
            <a:ext cx="752129" cy="369332"/>
          </a:xfrm>
          <a:prstGeom prst="rect">
            <a:avLst/>
          </a:prstGeom>
        </p:spPr>
        <p:txBody>
          <a:bodyPr wrap="none">
            <a:spAutoFit/>
          </a:bodyPr>
          <a:lstStyle/>
          <a:p>
            <a:pPr lvl="0"/>
            <a:r>
              <a:rPr lang="en-US" dirty="0">
                <a:solidFill>
                  <a:prstClr val="black"/>
                </a:solidFill>
              </a:rPr>
              <a:t>   19.3</a:t>
            </a:r>
          </a:p>
        </p:txBody>
      </p:sp>
      <p:sp>
        <p:nvSpPr>
          <p:cNvPr id="6" name="Rectangle 5">
            <a:extLst>
              <a:ext uri="{FF2B5EF4-FFF2-40B4-BE49-F238E27FC236}">
                <a16:creationId xmlns:a16="http://schemas.microsoft.com/office/drawing/2014/main" id="{E926EB43-E60A-4F0B-9A3B-D7082242660A}"/>
              </a:ext>
            </a:extLst>
          </p:cNvPr>
          <p:cNvSpPr/>
          <p:nvPr/>
        </p:nvSpPr>
        <p:spPr>
          <a:xfrm>
            <a:off x="1371600" y="382858"/>
            <a:ext cx="7315200" cy="461665"/>
          </a:xfrm>
          <a:prstGeom prst="rect">
            <a:avLst/>
          </a:prstGeom>
        </p:spPr>
        <p:txBody>
          <a:bodyPr wrap="square">
            <a:spAutoFit/>
          </a:bodyPr>
          <a:lstStyle/>
          <a:p>
            <a:pPr lvl="0">
              <a:defRPr/>
            </a:pPr>
            <a:r>
              <a:rPr lang="en-US" sz="2400" dirty="0">
                <a:solidFill>
                  <a:prstClr val="black"/>
                </a:solidFill>
                <a:latin typeface="Arial" panose="020B0604020202020204" pitchFamily="34" charset="0"/>
                <a:cs typeface="Arial" panose="020B0604020202020204" pitchFamily="34" charset="0"/>
              </a:rPr>
              <a:t>Fisheries </a:t>
            </a:r>
            <a:r>
              <a:rPr lang="en-US" sz="2400" dirty="0" err="1">
                <a:solidFill>
                  <a:prstClr val="black"/>
                </a:solidFill>
                <a:latin typeface="Arial" panose="020B0604020202020204" pitchFamily="34" charset="0"/>
                <a:cs typeface="Arial" panose="020B0604020202020204" pitchFamily="34" charset="0"/>
              </a:rPr>
              <a:t>selectivities</a:t>
            </a:r>
            <a:r>
              <a:rPr lang="en-US" sz="2400" dirty="0">
                <a:solidFill>
                  <a:prstClr val="black"/>
                </a:solidFill>
                <a:latin typeface="Arial" panose="020B0604020202020204" pitchFamily="34" charset="0"/>
                <a:cs typeface="Arial" panose="020B0604020202020204" pitchFamily="34" charset="0"/>
              </a:rPr>
              <a:t> and retained proportions</a:t>
            </a:r>
          </a:p>
        </p:txBody>
      </p:sp>
      <p:pic>
        <p:nvPicPr>
          <p:cNvPr id="8" name="Picture 7">
            <a:extLst>
              <a:ext uri="{FF2B5EF4-FFF2-40B4-BE49-F238E27FC236}">
                <a16:creationId xmlns:a16="http://schemas.microsoft.com/office/drawing/2014/main" id="{288E4FBB-7AD9-4B72-92A7-7559E62E5A4E}"/>
              </a:ext>
            </a:extLst>
          </p:cNvPr>
          <p:cNvPicPr>
            <a:picLocks noChangeAspect="1"/>
          </p:cNvPicPr>
          <p:nvPr/>
        </p:nvPicPr>
        <p:blipFill>
          <a:blip r:embed="rId2"/>
          <a:stretch>
            <a:fillRect/>
          </a:stretch>
        </p:blipFill>
        <p:spPr>
          <a:xfrm>
            <a:off x="-177006" y="1145720"/>
            <a:ext cx="4879635" cy="5690916"/>
          </a:xfrm>
          <a:prstGeom prst="rect">
            <a:avLst/>
          </a:prstGeom>
        </p:spPr>
      </p:pic>
      <p:pic>
        <p:nvPicPr>
          <p:cNvPr id="10" name="Picture 9">
            <a:extLst>
              <a:ext uri="{FF2B5EF4-FFF2-40B4-BE49-F238E27FC236}">
                <a16:creationId xmlns:a16="http://schemas.microsoft.com/office/drawing/2014/main" id="{79C10DB1-63F0-4584-9C21-7EB17418EACE}"/>
              </a:ext>
            </a:extLst>
          </p:cNvPr>
          <p:cNvPicPr>
            <a:picLocks noChangeAspect="1"/>
          </p:cNvPicPr>
          <p:nvPr/>
        </p:nvPicPr>
        <p:blipFill>
          <a:blip r:embed="rId3"/>
          <a:stretch>
            <a:fillRect/>
          </a:stretch>
        </p:blipFill>
        <p:spPr>
          <a:xfrm>
            <a:off x="4343400" y="1151520"/>
            <a:ext cx="4833256" cy="5685116"/>
          </a:xfrm>
          <a:prstGeom prst="rect">
            <a:avLst/>
          </a:prstGeom>
        </p:spPr>
      </p:pic>
    </p:spTree>
    <p:extLst>
      <p:ext uri="{BB962C8B-B14F-4D97-AF65-F5344CB8AC3E}">
        <p14:creationId xmlns:p14="http://schemas.microsoft.com/office/powerpoint/2010/main" val="1175908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ACFA6B-D2C7-4206-8660-8F3E845DA082}"/>
              </a:ext>
            </a:extLst>
          </p:cNvPr>
          <p:cNvSpPr txBox="1"/>
          <p:nvPr/>
        </p:nvSpPr>
        <p:spPr>
          <a:xfrm>
            <a:off x="2133600" y="572674"/>
            <a:ext cx="968535" cy="369332"/>
          </a:xfrm>
          <a:prstGeom prst="rect">
            <a:avLst/>
          </a:prstGeom>
          <a:noFill/>
        </p:spPr>
        <p:txBody>
          <a:bodyPr wrap="none" rtlCol="0">
            <a:spAutoFit/>
          </a:bodyPr>
          <a:lstStyle/>
          <a:p>
            <a:r>
              <a:rPr lang="en-US" dirty="0"/>
              <a:t>     19.0a</a:t>
            </a:r>
          </a:p>
        </p:txBody>
      </p:sp>
      <p:sp>
        <p:nvSpPr>
          <p:cNvPr id="5" name="Rectangle 4">
            <a:extLst>
              <a:ext uri="{FF2B5EF4-FFF2-40B4-BE49-F238E27FC236}">
                <a16:creationId xmlns:a16="http://schemas.microsoft.com/office/drawing/2014/main" id="{14826C77-C251-46C1-8096-E8D3FF89BEEA}"/>
              </a:ext>
            </a:extLst>
          </p:cNvPr>
          <p:cNvSpPr/>
          <p:nvPr/>
        </p:nvSpPr>
        <p:spPr>
          <a:xfrm>
            <a:off x="6208938" y="572674"/>
            <a:ext cx="1069524" cy="369332"/>
          </a:xfrm>
          <a:prstGeom prst="rect">
            <a:avLst/>
          </a:prstGeom>
        </p:spPr>
        <p:txBody>
          <a:bodyPr wrap="none">
            <a:spAutoFit/>
          </a:bodyPr>
          <a:lstStyle/>
          <a:p>
            <a:r>
              <a:rPr lang="en-US" dirty="0"/>
              <a:t>         19.3</a:t>
            </a:r>
          </a:p>
        </p:txBody>
      </p:sp>
      <p:sp>
        <p:nvSpPr>
          <p:cNvPr id="8" name="TextBox 7">
            <a:extLst>
              <a:ext uri="{FF2B5EF4-FFF2-40B4-BE49-F238E27FC236}">
                <a16:creationId xmlns:a16="http://schemas.microsoft.com/office/drawing/2014/main" id="{37697730-86AE-4D84-BB79-63832397ECCE}"/>
              </a:ext>
            </a:extLst>
          </p:cNvPr>
          <p:cNvSpPr txBox="1"/>
          <p:nvPr/>
        </p:nvSpPr>
        <p:spPr>
          <a:xfrm>
            <a:off x="3339969" y="182299"/>
            <a:ext cx="2781402" cy="461665"/>
          </a:xfrm>
          <a:prstGeom prst="rect">
            <a:avLst/>
          </a:prstGeom>
          <a:noFill/>
        </p:spPr>
        <p:txBody>
          <a:bodyPr wrap="none" rtlCol="0">
            <a:spAutoFit/>
          </a:bodyPr>
          <a:lstStyle/>
          <a:p>
            <a:r>
              <a:rPr lang="en-US" sz="2400" dirty="0">
                <a:solidFill>
                  <a:srgbClr val="FF0000"/>
                </a:solidFill>
              </a:rPr>
              <a:t>Molting Probabilities</a:t>
            </a:r>
          </a:p>
        </p:txBody>
      </p:sp>
      <p:pic>
        <p:nvPicPr>
          <p:cNvPr id="7" name="Picture 6">
            <a:extLst>
              <a:ext uri="{FF2B5EF4-FFF2-40B4-BE49-F238E27FC236}">
                <a16:creationId xmlns:a16="http://schemas.microsoft.com/office/drawing/2014/main" id="{6A5179D2-E1B9-4599-9ED1-BE495C85F7A8}"/>
              </a:ext>
            </a:extLst>
          </p:cNvPr>
          <p:cNvPicPr>
            <a:picLocks noChangeAspect="1"/>
          </p:cNvPicPr>
          <p:nvPr/>
        </p:nvPicPr>
        <p:blipFill>
          <a:blip r:embed="rId2"/>
          <a:stretch>
            <a:fillRect/>
          </a:stretch>
        </p:blipFill>
        <p:spPr>
          <a:xfrm>
            <a:off x="1" y="877702"/>
            <a:ext cx="4724400" cy="5904098"/>
          </a:xfrm>
          <a:prstGeom prst="rect">
            <a:avLst/>
          </a:prstGeom>
        </p:spPr>
      </p:pic>
      <p:pic>
        <p:nvPicPr>
          <p:cNvPr id="10" name="Picture 9">
            <a:extLst>
              <a:ext uri="{FF2B5EF4-FFF2-40B4-BE49-F238E27FC236}">
                <a16:creationId xmlns:a16="http://schemas.microsoft.com/office/drawing/2014/main" id="{67A97CA6-1A2B-4B84-A42C-EC88DAC68469}"/>
              </a:ext>
            </a:extLst>
          </p:cNvPr>
          <p:cNvPicPr>
            <a:picLocks noChangeAspect="1"/>
          </p:cNvPicPr>
          <p:nvPr/>
        </p:nvPicPr>
        <p:blipFill>
          <a:blip r:embed="rId3"/>
          <a:stretch>
            <a:fillRect/>
          </a:stretch>
        </p:blipFill>
        <p:spPr>
          <a:xfrm>
            <a:off x="4572000" y="877702"/>
            <a:ext cx="4572000" cy="5859412"/>
          </a:xfrm>
          <a:prstGeom prst="rect">
            <a:avLst/>
          </a:prstGeom>
        </p:spPr>
      </p:pic>
    </p:spTree>
    <p:extLst>
      <p:ext uri="{BB962C8B-B14F-4D97-AF65-F5344CB8AC3E}">
        <p14:creationId xmlns:p14="http://schemas.microsoft.com/office/powerpoint/2010/main" val="1621405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77000" y="381000"/>
            <a:ext cx="2286000"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area-swept and model estimated NMFS survey length frequencies of Bristol Bay male red king crab by year under three models.</a:t>
            </a:r>
          </a:p>
        </p:txBody>
      </p:sp>
      <p:pic>
        <p:nvPicPr>
          <p:cNvPr id="5" name="Picture 4">
            <a:extLst>
              <a:ext uri="{FF2B5EF4-FFF2-40B4-BE49-F238E27FC236}">
                <a16:creationId xmlns:a16="http://schemas.microsoft.com/office/drawing/2014/main" id="{60E5BF9C-C830-4014-9B54-836A308DBD80}"/>
              </a:ext>
            </a:extLst>
          </p:cNvPr>
          <p:cNvPicPr>
            <a:picLocks noChangeAspect="1"/>
          </p:cNvPicPr>
          <p:nvPr/>
        </p:nvPicPr>
        <p:blipFill>
          <a:blip r:embed="rId2"/>
          <a:stretch>
            <a:fillRect/>
          </a:stretch>
        </p:blipFill>
        <p:spPr>
          <a:xfrm>
            <a:off x="533400" y="0"/>
            <a:ext cx="5808306" cy="6781800"/>
          </a:xfrm>
          <a:prstGeom prst="rect">
            <a:avLst/>
          </a:prstGeom>
        </p:spPr>
      </p:pic>
    </p:spTree>
    <p:extLst>
      <p:ext uri="{BB962C8B-B14F-4D97-AF65-F5344CB8AC3E}">
        <p14:creationId xmlns:p14="http://schemas.microsoft.com/office/powerpoint/2010/main" val="3259869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77000" y="381000"/>
            <a:ext cx="2286000"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area-swept and model estimated NMFS survey length frequencies of Bristol Bay female red king crab by year </a:t>
            </a:r>
            <a:r>
              <a:rPr lang="en-US" sz="2000" dirty="0">
                <a:solidFill>
                  <a:prstClr val="black"/>
                </a:solidFill>
              </a:rPr>
              <a:t>under three models.</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38C62AFB-1F65-48D3-AF17-D5F21171F07E}"/>
              </a:ext>
            </a:extLst>
          </p:cNvPr>
          <p:cNvPicPr>
            <a:picLocks noChangeAspect="1"/>
          </p:cNvPicPr>
          <p:nvPr/>
        </p:nvPicPr>
        <p:blipFill>
          <a:blip r:embed="rId2"/>
          <a:stretch>
            <a:fillRect/>
          </a:stretch>
        </p:blipFill>
        <p:spPr>
          <a:xfrm>
            <a:off x="642869" y="0"/>
            <a:ext cx="5812360" cy="6781800"/>
          </a:xfrm>
          <a:prstGeom prst="rect">
            <a:avLst/>
          </a:prstGeom>
        </p:spPr>
      </p:pic>
    </p:spTree>
    <p:extLst>
      <p:ext uri="{BB962C8B-B14F-4D97-AF65-F5344CB8AC3E}">
        <p14:creationId xmlns:p14="http://schemas.microsoft.com/office/powerpoint/2010/main" val="1462640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77000" y="381000"/>
            <a:ext cx="2286000" cy="2554545"/>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area-swept and model estimated BSFRF survey length frequencies of Bristol Bay red king crab by year </a:t>
            </a:r>
            <a:r>
              <a:rPr lang="en-US" sz="2000" dirty="0">
                <a:solidFill>
                  <a:prstClr val="black"/>
                </a:solidFill>
              </a:rPr>
              <a:t>under three models.</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290B8C81-B9D4-4A7D-9997-15C9235A5678}"/>
              </a:ext>
            </a:extLst>
          </p:cNvPr>
          <p:cNvPicPr>
            <a:picLocks noChangeAspect="1"/>
          </p:cNvPicPr>
          <p:nvPr/>
        </p:nvPicPr>
        <p:blipFill>
          <a:blip r:embed="rId2"/>
          <a:stretch>
            <a:fillRect/>
          </a:stretch>
        </p:blipFill>
        <p:spPr>
          <a:xfrm>
            <a:off x="565945" y="0"/>
            <a:ext cx="5911055" cy="6814457"/>
          </a:xfrm>
          <a:prstGeom prst="rect">
            <a:avLst/>
          </a:prstGeom>
        </p:spPr>
      </p:pic>
    </p:spTree>
    <p:extLst>
      <p:ext uri="{BB962C8B-B14F-4D97-AF65-F5344CB8AC3E}">
        <p14:creationId xmlns:p14="http://schemas.microsoft.com/office/powerpoint/2010/main" val="2804413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retained length frequencies of Bristol Bay male red king crab by year in the directed pot fishery </a:t>
            </a:r>
            <a:r>
              <a:rPr lang="en-US" sz="2000" dirty="0">
                <a:solidFill>
                  <a:prstClr val="black"/>
                </a:solidFill>
              </a:rPr>
              <a:t>under three models.</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05E8657D-7F04-432B-A0E6-1F95A543EFE3}"/>
              </a:ext>
            </a:extLst>
          </p:cNvPr>
          <p:cNvPicPr>
            <a:picLocks noChangeAspect="1"/>
          </p:cNvPicPr>
          <p:nvPr/>
        </p:nvPicPr>
        <p:blipFill>
          <a:blip r:embed="rId2"/>
          <a:stretch>
            <a:fillRect/>
          </a:stretch>
        </p:blipFill>
        <p:spPr>
          <a:xfrm>
            <a:off x="609600" y="10886"/>
            <a:ext cx="5811067" cy="6858000"/>
          </a:xfrm>
          <a:prstGeom prst="rect">
            <a:avLst/>
          </a:prstGeom>
        </p:spPr>
      </p:pic>
    </p:spTree>
    <p:extLst>
      <p:ext uri="{BB962C8B-B14F-4D97-AF65-F5344CB8AC3E}">
        <p14:creationId xmlns:p14="http://schemas.microsoft.com/office/powerpoint/2010/main" val="843822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0800" y="533400"/>
            <a:ext cx="2352675"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total length frequencies of Bristol Bay male red king crab by year in the directed pot fishery </a:t>
            </a:r>
            <a:r>
              <a:rPr lang="en-US" sz="2000" dirty="0">
                <a:solidFill>
                  <a:prstClr val="black"/>
                </a:solidFill>
              </a:rPr>
              <a:t>under three models.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CDC5CBF7-572E-4FAD-9781-67A60444AFAD}"/>
              </a:ext>
            </a:extLst>
          </p:cNvPr>
          <p:cNvPicPr>
            <a:picLocks noChangeAspect="1"/>
          </p:cNvPicPr>
          <p:nvPr/>
        </p:nvPicPr>
        <p:blipFill>
          <a:blip r:embed="rId2"/>
          <a:stretch>
            <a:fillRect/>
          </a:stretch>
        </p:blipFill>
        <p:spPr>
          <a:xfrm>
            <a:off x="412296" y="0"/>
            <a:ext cx="5814263" cy="6858000"/>
          </a:xfrm>
          <a:prstGeom prst="rect">
            <a:avLst/>
          </a:prstGeom>
        </p:spPr>
      </p:pic>
    </p:spTree>
    <p:extLst>
      <p:ext uri="{BB962C8B-B14F-4D97-AF65-F5344CB8AC3E}">
        <p14:creationId xmlns:p14="http://schemas.microsoft.com/office/powerpoint/2010/main" val="727263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female red king crab by year in the directed pot fishery </a:t>
            </a:r>
            <a:r>
              <a:rPr lang="en-US" sz="2000" dirty="0">
                <a:solidFill>
                  <a:prstClr val="black"/>
                </a:solidFill>
              </a:rPr>
              <a:t>under three models.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41239C10-A10E-4D25-B177-29F411C4E71E}"/>
              </a:ext>
            </a:extLst>
          </p:cNvPr>
          <p:cNvPicPr>
            <a:picLocks noChangeAspect="1"/>
          </p:cNvPicPr>
          <p:nvPr/>
        </p:nvPicPr>
        <p:blipFill>
          <a:blip r:embed="rId2"/>
          <a:stretch>
            <a:fillRect/>
          </a:stretch>
        </p:blipFill>
        <p:spPr>
          <a:xfrm>
            <a:off x="685800" y="0"/>
            <a:ext cx="5757188" cy="6858000"/>
          </a:xfrm>
          <a:prstGeom prst="rect">
            <a:avLst/>
          </a:prstGeom>
        </p:spPr>
      </p:pic>
    </p:spTree>
    <p:extLst>
      <p:ext uri="{BB962C8B-B14F-4D97-AF65-F5344CB8AC3E}">
        <p14:creationId xmlns:p14="http://schemas.microsoft.com/office/powerpoint/2010/main" val="575303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male red king crab by year in the groundfish trawl fisheries under three </a:t>
            </a:r>
            <a:r>
              <a:rPr lang="en-US" sz="2000" dirty="0">
                <a:solidFill>
                  <a:prstClr val="black"/>
                </a:solidFill>
              </a:rPr>
              <a:t>models.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1035A3A3-7FE0-43D6-8819-DD8499EE9A86}"/>
              </a:ext>
            </a:extLst>
          </p:cNvPr>
          <p:cNvPicPr>
            <a:picLocks noChangeAspect="1"/>
          </p:cNvPicPr>
          <p:nvPr/>
        </p:nvPicPr>
        <p:blipFill>
          <a:blip r:embed="rId2"/>
          <a:stretch>
            <a:fillRect/>
          </a:stretch>
        </p:blipFill>
        <p:spPr>
          <a:xfrm>
            <a:off x="609600" y="0"/>
            <a:ext cx="5810661" cy="6858000"/>
          </a:xfrm>
          <a:prstGeom prst="rect">
            <a:avLst/>
          </a:prstGeom>
        </p:spPr>
      </p:pic>
    </p:spTree>
    <p:extLst>
      <p:ext uri="{BB962C8B-B14F-4D97-AF65-F5344CB8AC3E}">
        <p14:creationId xmlns:p14="http://schemas.microsoft.com/office/powerpoint/2010/main" val="693540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149087"/>
            <a:ext cx="8229600" cy="765310"/>
          </a:xfrm>
        </p:spPr>
        <p:txBody>
          <a:bodyPr>
            <a:normAutofit/>
          </a:bodyPr>
          <a:lstStyle/>
          <a:p>
            <a:pPr eaLnBrk="1" hangingPunct="1"/>
            <a:r>
              <a:rPr lang="en-US" sz="3600" b="1" dirty="0">
                <a:solidFill>
                  <a:srgbClr val="FF0000"/>
                </a:solidFill>
              </a:rPr>
              <a:t>Response to CPT Comments</a:t>
            </a:r>
            <a:r>
              <a:rPr lang="en-US" sz="4000" dirty="0"/>
              <a:t> </a:t>
            </a:r>
          </a:p>
        </p:txBody>
      </p:sp>
      <p:sp>
        <p:nvSpPr>
          <p:cNvPr id="3075" name="Rectangle 3"/>
          <p:cNvSpPr>
            <a:spLocks noGrp="1" noChangeArrowheads="1"/>
          </p:cNvSpPr>
          <p:nvPr>
            <p:ph type="body" idx="1"/>
          </p:nvPr>
        </p:nvSpPr>
        <p:spPr>
          <a:xfrm>
            <a:off x="457200" y="990605"/>
            <a:ext cx="8305800" cy="5708369"/>
          </a:xfrm>
        </p:spPr>
        <p:txBody>
          <a:bodyPr>
            <a:normAutofit fontScale="40000" lnSpcReduction="20000"/>
          </a:bodyPr>
          <a:lstStyle/>
          <a:p>
            <a:pPr marL="0" marR="0" indent="0">
              <a:spcBef>
                <a:spcPts val="0"/>
              </a:spcBef>
              <a:spcAft>
                <a:spcPts val="0"/>
              </a:spcAft>
              <a:buNone/>
            </a:pPr>
            <a:r>
              <a:rPr lang="en-US" sz="4300" i="1" dirty="0">
                <a:latin typeface="Times New Roman"/>
                <a:ea typeface="Times New Roman"/>
              </a:rPr>
              <a:t>Response to CPT Comments (from May 2020): </a:t>
            </a:r>
          </a:p>
          <a:p>
            <a:pPr marL="0" marR="0" indent="0">
              <a:spcBef>
                <a:spcPts val="0"/>
              </a:spcBef>
              <a:spcAft>
                <a:spcPts val="0"/>
              </a:spcAft>
              <a:buNone/>
            </a:pPr>
            <a:endParaRPr lang="en-US" sz="4300" i="1" dirty="0">
              <a:latin typeface="Times New Roman"/>
              <a:ea typeface="Times New Roman"/>
            </a:endParaRPr>
          </a:p>
          <a:p>
            <a:pPr marL="0" marR="0" indent="0" algn="just">
              <a:spcBef>
                <a:spcPts val="0"/>
              </a:spcBef>
              <a:spcAft>
                <a:spcPts val="0"/>
              </a:spcAft>
              <a:buNone/>
            </a:pPr>
            <a:r>
              <a:rPr lang="en-US" sz="4300" i="1" dirty="0">
                <a:latin typeface="Times New Roman" panose="02020603050405020304" pitchFamily="18" charset="0"/>
                <a:ea typeface="Times New Roman" panose="02020603050405020304" pitchFamily="18" charset="0"/>
              </a:rPr>
              <a:t>“Given the above discussion, the CPT selected model 19.3 as the priority model (in addition to the status quo model, 19.0a) for presentation in September, understanding that time schedules for producing data used in the assessment may be compressed as a result of the global pandemic. Model 19.3 estimated male natural mortality in an early block (1980-1984) and then specified M as 0.18 thereafter. Female natural mortality was estimated as an offset from males in both periods. Survey selectivity was estimated separately for sexes, but a single catchability was estimated (still with a strong prior). If time allows, a model building from 19.3 in which the prior on catchability is relaxed and estimated separately by sex (and revisited in light of the catchability implied by the BSFRF data) would be useful for comparison.”</a:t>
            </a:r>
            <a:endParaRPr lang="en-US" sz="43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4300" i="1" dirty="0">
              <a:latin typeface="Times New Roman"/>
              <a:ea typeface="Times New Roman"/>
            </a:endParaRPr>
          </a:p>
          <a:p>
            <a:pPr marL="0" marR="0" indent="0">
              <a:spcBef>
                <a:spcPts val="0"/>
              </a:spcBef>
              <a:spcAft>
                <a:spcPts val="0"/>
              </a:spcAft>
              <a:buNone/>
            </a:pPr>
            <a:r>
              <a:rPr lang="en-US" sz="4300" dirty="0">
                <a:solidFill>
                  <a:srgbClr val="FF0000"/>
                </a:solidFill>
                <a:latin typeface="Times New Roman"/>
                <a:ea typeface="Times New Roman"/>
              </a:rPr>
              <a:t>Response: We used model 19.3b to examine the sensitivity of trawl survey catchability estimate when the CV of the prior on catchability was doubled. The resulting catchability estimate was greater than 1.0. Different catchabilities for males and females in the NMFS survey were examined in model 19.5 in May 2020. </a:t>
            </a:r>
          </a:p>
          <a:p>
            <a:pPr marL="0" marR="0" indent="0">
              <a:spcBef>
                <a:spcPts val="0"/>
              </a:spcBef>
              <a:spcAft>
                <a:spcPts val="0"/>
              </a:spcAft>
              <a:buNone/>
            </a:pPr>
            <a:endParaRPr lang="en-US" sz="4300" dirty="0">
              <a:solidFill>
                <a:srgbClr val="FF0000"/>
              </a:solidFill>
              <a:latin typeface="Times New Roman"/>
              <a:ea typeface="Times New Roman"/>
            </a:endParaRPr>
          </a:p>
          <a:p>
            <a:pPr marL="0" lvl="0" indent="0" algn="just">
              <a:spcBef>
                <a:spcPts val="0"/>
              </a:spcBef>
              <a:buNone/>
            </a:pPr>
            <a:r>
              <a:rPr lang="en-US" sz="4300" i="1" dirty="0">
                <a:solidFill>
                  <a:prstClr val="black"/>
                </a:solidFill>
                <a:latin typeface="Times New Roman" panose="02020603050405020304" pitchFamily="18" charset="0"/>
                <a:ea typeface="Times New Roman" panose="02020603050405020304" pitchFamily="18" charset="0"/>
              </a:rPr>
              <a:t>“Produce the empirical survey selectivity diagnostics that were produced for Tanner crab at this meeting, but for BBRKC. Specifically, display the ratio of NMFS to BSFRF (rather than NMFS/(NMFS+BSFRF)) numbers at size to provide a direct comparison to estimated survey selectivity.”</a:t>
            </a:r>
          </a:p>
          <a:p>
            <a:pPr marL="0" lvl="0" indent="0" algn="just">
              <a:spcBef>
                <a:spcPts val="0"/>
              </a:spcBef>
              <a:buNone/>
            </a:pPr>
            <a:endParaRPr lang="en-US" sz="4300" dirty="0">
              <a:solidFill>
                <a:prstClr val="black"/>
              </a:solidFill>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4300" dirty="0">
                <a:solidFill>
                  <a:srgbClr val="FF0000"/>
                </a:solidFill>
                <a:latin typeface="Times New Roman"/>
                <a:ea typeface="Times New Roman"/>
              </a:rPr>
              <a:t>Response: Ratios of NMFS to BSFRF numbers at size are plotted in Figure 7 (a, b and c). The abundance-weighted average ratio is 0.891 for crab &gt;135 mm carapace length from all four years (2013-2016) of data, about the same as the double-bag experiment, although the ratios changed greatly from year to year. </a:t>
            </a:r>
          </a:p>
          <a:p>
            <a:pPr marL="0" marR="0" indent="0">
              <a:spcBef>
                <a:spcPts val="0"/>
              </a:spcBef>
              <a:spcAft>
                <a:spcPts val="0"/>
              </a:spcAft>
              <a:buNone/>
            </a:pPr>
            <a:endParaRPr lang="en-US" sz="6400" i="1" dirty="0">
              <a:latin typeface="Times New Roman"/>
              <a:ea typeface="Times New Roman"/>
            </a:endParaRP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76200" y="914397"/>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316827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female red king crab by year in the groundfish trawl fisheries under three </a:t>
            </a:r>
            <a:r>
              <a:rPr lang="en-US" sz="2000" dirty="0">
                <a:solidFill>
                  <a:prstClr val="black"/>
                </a:solidFill>
              </a:rPr>
              <a:t>models.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AAD43004-5F30-4E66-B424-750757558482}"/>
              </a:ext>
            </a:extLst>
          </p:cNvPr>
          <p:cNvPicPr>
            <a:picLocks noChangeAspect="1"/>
          </p:cNvPicPr>
          <p:nvPr/>
        </p:nvPicPr>
        <p:blipFill>
          <a:blip r:embed="rId2"/>
          <a:stretch>
            <a:fillRect/>
          </a:stretch>
        </p:blipFill>
        <p:spPr>
          <a:xfrm>
            <a:off x="609600" y="0"/>
            <a:ext cx="5810661" cy="6858000"/>
          </a:xfrm>
          <a:prstGeom prst="rect">
            <a:avLst/>
          </a:prstGeom>
        </p:spPr>
      </p:pic>
    </p:spTree>
    <p:extLst>
      <p:ext uri="{BB962C8B-B14F-4D97-AF65-F5344CB8AC3E}">
        <p14:creationId xmlns:p14="http://schemas.microsoft.com/office/powerpoint/2010/main" val="3328758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0800" y="533400"/>
            <a:ext cx="2352675"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male red king crab by year in the groundfish fixed gear fisheries under three </a:t>
            </a:r>
            <a:r>
              <a:rPr lang="en-US" sz="2000" dirty="0">
                <a:solidFill>
                  <a:prstClr val="black"/>
                </a:solidFill>
              </a:rPr>
              <a:t>models.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59E3AD9F-AB0E-43C0-96AD-449209E933E7}"/>
              </a:ext>
            </a:extLst>
          </p:cNvPr>
          <p:cNvPicPr>
            <a:picLocks noChangeAspect="1"/>
          </p:cNvPicPr>
          <p:nvPr/>
        </p:nvPicPr>
        <p:blipFill>
          <a:blip r:embed="rId2"/>
          <a:stretch>
            <a:fillRect/>
          </a:stretch>
        </p:blipFill>
        <p:spPr>
          <a:xfrm>
            <a:off x="457200" y="0"/>
            <a:ext cx="5809268" cy="6858000"/>
          </a:xfrm>
          <a:prstGeom prst="rect">
            <a:avLst/>
          </a:prstGeom>
        </p:spPr>
      </p:pic>
    </p:spTree>
    <p:extLst>
      <p:ext uri="{BB962C8B-B14F-4D97-AF65-F5344CB8AC3E}">
        <p14:creationId xmlns:p14="http://schemas.microsoft.com/office/powerpoint/2010/main" val="131792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0800" y="533400"/>
            <a:ext cx="2352675"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female red king crab by year in the groundfish fixed gear fisheries under three </a:t>
            </a:r>
            <a:r>
              <a:rPr lang="en-US" sz="2000" dirty="0">
                <a:solidFill>
                  <a:prstClr val="black"/>
                </a:solidFill>
              </a:rPr>
              <a:t>models.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026BB80C-38E3-48CC-A268-0F11CEF4817A}"/>
              </a:ext>
            </a:extLst>
          </p:cNvPr>
          <p:cNvPicPr>
            <a:picLocks noChangeAspect="1"/>
          </p:cNvPicPr>
          <p:nvPr/>
        </p:nvPicPr>
        <p:blipFill>
          <a:blip r:embed="rId2"/>
          <a:stretch>
            <a:fillRect/>
          </a:stretch>
        </p:blipFill>
        <p:spPr>
          <a:xfrm>
            <a:off x="457200" y="0"/>
            <a:ext cx="5806558" cy="6858000"/>
          </a:xfrm>
          <a:prstGeom prst="rect">
            <a:avLst/>
          </a:prstGeom>
        </p:spPr>
      </p:pic>
    </p:spTree>
    <p:extLst>
      <p:ext uri="{BB962C8B-B14F-4D97-AF65-F5344CB8AC3E}">
        <p14:creationId xmlns:p14="http://schemas.microsoft.com/office/powerpoint/2010/main" val="2982811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10325" y="533400"/>
            <a:ext cx="2352675"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red king crab by year in the Tanner crab pot fishery </a:t>
            </a:r>
            <a:r>
              <a:rPr lang="en-US" sz="2000" dirty="0">
                <a:solidFill>
                  <a:prstClr val="black"/>
                </a:solidFill>
              </a:rPr>
              <a:t>under three models.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18549837-7932-4BC4-993B-1D32D6C48059}"/>
              </a:ext>
            </a:extLst>
          </p:cNvPr>
          <p:cNvPicPr>
            <a:picLocks noChangeAspect="1"/>
          </p:cNvPicPr>
          <p:nvPr/>
        </p:nvPicPr>
        <p:blipFill>
          <a:blip r:embed="rId2"/>
          <a:stretch>
            <a:fillRect/>
          </a:stretch>
        </p:blipFill>
        <p:spPr>
          <a:xfrm>
            <a:off x="457200" y="-21771"/>
            <a:ext cx="5803895" cy="6852498"/>
          </a:xfrm>
          <a:prstGeom prst="rect">
            <a:avLst/>
          </a:prstGeom>
        </p:spPr>
      </p:pic>
    </p:spTree>
    <p:extLst>
      <p:ext uri="{BB962C8B-B14F-4D97-AF65-F5344CB8AC3E}">
        <p14:creationId xmlns:p14="http://schemas.microsoft.com/office/powerpoint/2010/main" val="4228910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114D28-939B-4CD8-B887-9D88D3DA86F6}"/>
              </a:ext>
            </a:extLst>
          </p:cNvPr>
          <p:cNvSpPr/>
          <p:nvPr/>
        </p:nvSpPr>
        <p:spPr>
          <a:xfrm>
            <a:off x="762000" y="194945"/>
            <a:ext cx="7620000" cy="707886"/>
          </a:xfrm>
          <a:prstGeom prst="rect">
            <a:avLst/>
          </a:prstGeom>
        </p:spPr>
        <p:txBody>
          <a:bodyPr wrap="square">
            <a:spAutoFit/>
          </a:bodyPr>
          <a:lstStyle/>
          <a:p>
            <a:r>
              <a:rPr lang="en-US" sz="2000" dirty="0"/>
              <a:t>Comparison of residuals of proportions of NMFS survey male red king crab by year and carapace length (mm) </a:t>
            </a:r>
          </a:p>
        </p:txBody>
      </p:sp>
      <p:pic>
        <p:nvPicPr>
          <p:cNvPr id="5" name="Picture 4">
            <a:extLst>
              <a:ext uri="{FF2B5EF4-FFF2-40B4-BE49-F238E27FC236}">
                <a16:creationId xmlns:a16="http://schemas.microsoft.com/office/drawing/2014/main" id="{2FBC94C8-AB17-4604-8B14-2EA79A035A25}"/>
              </a:ext>
            </a:extLst>
          </p:cNvPr>
          <p:cNvPicPr>
            <a:picLocks noChangeAspect="1"/>
          </p:cNvPicPr>
          <p:nvPr/>
        </p:nvPicPr>
        <p:blipFill>
          <a:blip r:embed="rId3"/>
          <a:stretch>
            <a:fillRect/>
          </a:stretch>
        </p:blipFill>
        <p:spPr>
          <a:xfrm>
            <a:off x="76200" y="957795"/>
            <a:ext cx="4495799" cy="5812436"/>
          </a:xfrm>
          <a:prstGeom prst="rect">
            <a:avLst/>
          </a:prstGeom>
        </p:spPr>
      </p:pic>
      <p:pic>
        <p:nvPicPr>
          <p:cNvPr id="8" name="Picture 7">
            <a:extLst>
              <a:ext uri="{FF2B5EF4-FFF2-40B4-BE49-F238E27FC236}">
                <a16:creationId xmlns:a16="http://schemas.microsoft.com/office/drawing/2014/main" id="{B0093AB1-9160-4611-B8B6-D2942D1A43F8}"/>
              </a:ext>
            </a:extLst>
          </p:cNvPr>
          <p:cNvPicPr>
            <a:picLocks noChangeAspect="1"/>
          </p:cNvPicPr>
          <p:nvPr/>
        </p:nvPicPr>
        <p:blipFill>
          <a:blip r:embed="rId4"/>
          <a:stretch>
            <a:fillRect/>
          </a:stretch>
        </p:blipFill>
        <p:spPr>
          <a:xfrm>
            <a:off x="4571999" y="944443"/>
            <a:ext cx="4495801" cy="5825788"/>
          </a:xfrm>
          <a:prstGeom prst="rect">
            <a:avLst/>
          </a:prstGeom>
        </p:spPr>
      </p:pic>
    </p:spTree>
    <p:extLst>
      <p:ext uri="{BB962C8B-B14F-4D97-AF65-F5344CB8AC3E}">
        <p14:creationId xmlns:p14="http://schemas.microsoft.com/office/powerpoint/2010/main" val="1446483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114D28-939B-4CD8-B887-9D88D3DA86F6}"/>
              </a:ext>
            </a:extLst>
          </p:cNvPr>
          <p:cNvSpPr/>
          <p:nvPr/>
        </p:nvSpPr>
        <p:spPr>
          <a:xfrm>
            <a:off x="762000" y="194945"/>
            <a:ext cx="7620000" cy="707886"/>
          </a:xfrm>
          <a:prstGeom prst="rect">
            <a:avLst/>
          </a:prstGeom>
        </p:spPr>
        <p:txBody>
          <a:bodyPr wrap="square">
            <a:spAutoFit/>
          </a:bodyPr>
          <a:lstStyle/>
          <a:p>
            <a:r>
              <a:rPr lang="en-US" sz="2000" dirty="0"/>
              <a:t>Comparison of residuals of proportions of NMFS survey female red king crab by year and carapace length (mm) </a:t>
            </a:r>
          </a:p>
        </p:txBody>
      </p:sp>
      <p:pic>
        <p:nvPicPr>
          <p:cNvPr id="6" name="Picture 5">
            <a:extLst>
              <a:ext uri="{FF2B5EF4-FFF2-40B4-BE49-F238E27FC236}">
                <a16:creationId xmlns:a16="http://schemas.microsoft.com/office/drawing/2014/main" id="{CD6C9503-92DC-4622-AFD5-F308FFAF84E9}"/>
              </a:ext>
            </a:extLst>
          </p:cNvPr>
          <p:cNvPicPr>
            <a:picLocks noChangeAspect="1"/>
          </p:cNvPicPr>
          <p:nvPr/>
        </p:nvPicPr>
        <p:blipFill>
          <a:blip r:embed="rId3"/>
          <a:stretch>
            <a:fillRect/>
          </a:stretch>
        </p:blipFill>
        <p:spPr>
          <a:xfrm>
            <a:off x="-32657" y="933922"/>
            <a:ext cx="4757057" cy="5729134"/>
          </a:xfrm>
          <a:prstGeom prst="rect">
            <a:avLst/>
          </a:prstGeom>
        </p:spPr>
      </p:pic>
      <p:pic>
        <p:nvPicPr>
          <p:cNvPr id="8" name="Picture 7">
            <a:extLst>
              <a:ext uri="{FF2B5EF4-FFF2-40B4-BE49-F238E27FC236}">
                <a16:creationId xmlns:a16="http://schemas.microsoft.com/office/drawing/2014/main" id="{40C48221-89C5-4366-AC7E-76CA41940810}"/>
              </a:ext>
            </a:extLst>
          </p:cNvPr>
          <p:cNvPicPr>
            <a:picLocks noChangeAspect="1"/>
          </p:cNvPicPr>
          <p:nvPr/>
        </p:nvPicPr>
        <p:blipFill>
          <a:blip r:embed="rId4"/>
          <a:stretch>
            <a:fillRect/>
          </a:stretch>
        </p:blipFill>
        <p:spPr>
          <a:xfrm>
            <a:off x="4724400" y="933921"/>
            <a:ext cx="4350268" cy="5729134"/>
          </a:xfrm>
          <a:prstGeom prst="rect">
            <a:avLst/>
          </a:prstGeom>
        </p:spPr>
      </p:pic>
    </p:spTree>
    <p:extLst>
      <p:ext uri="{BB962C8B-B14F-4D97-AF65-F5344CB8AC3E}">
        <p14:creationId xmlns:p14="http://schemas.microsoft.com/office/powerpoint/2010/main" val="2774056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90DC91-4FF6-4F18-B4E5-167A26C4A8F1}"/>
              </a:ext>
            </a:extLst>
          </p:cNvPr>
          <p:cNvSpPr/>
          <p:nvPr/>
        </p:nvSpPr>
        <p:spPr>
          <a:xfrm>
            <a:off x="6781800" y="457200"/>
            <a:ext cx="2296216" cy="3970318"/>
          </a:xfrm>
          <a:prstGeom prst="rect">
            <a:avLst/>
          </a:prstGeom>
        </p:spPr>
        <p:txBody>
          <a:bodyPr wrap="square">
            <a:spAutoFit/>
          </a:bodyPr>
          <a:lstStyle/>
          <a:p>
            <a:r>
              <a:rPr lang="en-US" dirty="0"/>
              <a:t>Negative log likelihood components for Models 19.0a, 19.0b, 19.3, 19.3a, 19.3b, 19.3l, and 19.3h and some management quantities. </a:t>
            </a:r>
          </a:p>
          <a:p>
            <a:endParaRPr lang="en-US" dirty="0"/>
          </a:p>
          <a:p>
            <a:r>
              <a:rPr lang="en-US" dirty="0"/>
              <a:t>Highlighted cells in yellow color show prior density values and total negative likelihood values without prior density. </a:t>
            </a:r>
          </a:p>
        </p:txBody>
      </p:sp>
      <p:pic>
        <p:nvPicPr>
          <p:cNvPr id="4" name="Picture 3">
            <a:extLst>
              <a:ext uri="{FF2B5EF4-FFF2-40B4-BE49-F238E27FC236}">
                <a16:creationId xmlns:a16="http://schemas.microsoft.com/office/drawing/2014/main" id="{A0843328-FDB7-44FA-86BB-0F324626803A}"/>
              </a:ext>
            </a:extLst>
          </p:cNvPr>
          <p:cNvPicPr>
            <a:picLocks noChangeAspect="1"/>
          </p:cNvPicPr>
          <p:nvPr/>
        </p:nvPicPr>
        <p:blipFill>
          <a:blip r:embed="rId2"/>
          <a:stretch>
            <a:fillRect/>
          </a:stretch>
        </p:blipFill>
        <p:spPr>
          <a:xfrm>
            <a:off x="533400" y="108857"/>
            <a:ext cx="6248400" cy="6781800"/>
          </a:xfrm>
          <a:prstGeom prst="rect">
            <a:avLst/>
          </a:prstGeom>
        </p:spPr>
      </p:pic>
    </p:spTree>
    <p:extLst>
      <p:ext uri="{BB962C8B-B14F-4D97-AF65-F5344CB8AC3E}">
        <p14:creationId xmlns:p14="http://schemas.microsoft.com/office/powerpoint/2010/main" val="84890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8A20FE-A78F-4D67-8BF7-41F6F8BC4FA1}"/>
              </a:ext>
            </a:extLst>
          </p:cNvPr>
          <p:cNvSpPr/>
          <p:nvPr/>
        </p:nvSpPr>
        <p:spPr>
          <a:xfrm>
            <a:off x="685800" y="219670"/>
            <a:ext cx="8153400" cy="769441"/>
          </a:xfrm>
          <a:prstGeom prst="rect">
            <a:avLst/>
          </a:prstGeom>
        </p:spPr>
        <p:txBody>
          <a:bodyPr wrap="square">
            <a:spAutoFit/>
          </a:bodyPr>
          <a:lstStyle/>
          <a:p>
            <a:r>
              <a:rPr lang="en-US" sz="2200" dirty="0"/>
              <a:t>Comparison of hindcast estimates of MMB for model 19.3 from 1975 to 2020 made with terminal years 2009-2020. </a:t>
            </a:r>
          </a:p>
        </p:txBody>
      </p:sp>
      <p:pic>
        <p:nvPicPr>
          <p:cNvPr id="5" name="Picture 4">
            <a:extLst>
              <a:ext uri="{FF2B5EF4-FFF2-40B4-BE49-F238E27FC236}">
                <a16:creationId xmlns:a16="http://schemas.microsoft.com/office/drawing/2014/main" id="{C825434E-800A-45C3-BD94-592444EE8809}"/>
              </a:ext>
            </a:extLst>
          </p:cNvPr>
          <p:cNvPicPr>
            <a:picLocks noChangeAspect="1"/>
          </p:cNvPicPr>
          <p:nvPr/>
        </p:nvPicPr>
        <p:blipFill>
          <a:blip r:embed="rId2"/>
          <a:stretch>
            <a:fillRect/>
          </a:stretch>
        </p:blipFill>
        <p:spPr>
          <a:xfrm>
            <a:off x="1333500" y="914400"/>
            <a:ext cx="6477000" cy="6069724"/>
          </a:xfrm>
          <a:prstGeom prst="rect">
            <a:avLst/>
          </a:prstGeom>
        </p:spPr>
      </p:pic>
    </p:spTree>
    <p:extLst>
      <p:ext uri="{BB962C8B-B14F-4D97-AF65-F5344CB8AC3E}">
        <p14:creationId xmlns:p14="http://schemas.microsoft.com/office/powerpoint/2010/main" val="2509637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8A20FE-A78F-4D67-8BF7-41F6F8BC4FA1}"/>
              </a:ext>
            </a:extLst>
          </p:cNvPr>
          <p:cNvSpPr/>
          <p:nvPr/>
        </p:nvSpPr>
        <p:spPr>
          <a:xfrm>
            <a:off x="685800" y="219670"/>
            <a:ext cx="8153400" cy="769441"/>
          </a:xfrm>
          <a:prstGeom prst="rect">
            <a:avLst/>
          </a:prstGeom>
        </p:spPr>
        <p:txBody>
          <a:bodyPr wrap="square">
            <a:spAutoFit/>
          </a:bodyPr>
          <a:lstStyle/>
          <a:p>
            <a:r>
              <a:rPr lang="en-US" sz="2200" dirty="0"/>
              <a:t>Comparison of hindcast estimates of total recruitment for model 19.3 from 1976 to 2020 made with terminal years 2009-2020 </a:t>
            </a:r>
          </a:p>
        </p:txBody>
      </p:sp>
      <p:pic>
        <p:nvPicPr>
          <p:cNvPr id="5" name="Picture 4">
            <a:extLst>
              <a:ext uri="{FF2B5EF4-FFF2-40B4-BE49-F238E27FC236}">
                <a16:creationId xmlns:a16="http://schemas.microsoft.com/office/drawing/2014/main" id="{0A296601-470B-423A-AD6C-1091026F9B8E}"/>
              </a:ext>
            </a:extLst>
          </p:cNvPr>
          <p:cNvPicPr>
            <a:picLocks noChangeAspect="1"/>
          </p:cNvPicPr>
          <p:nvPr/>
        </p:nvPicPr>
        <p:blipFill>
          <a:blip r:embed="rId2"/>
          <a:stretch>
            <a:fillRect/>
          </a:stretch>
        </p:blipFill>
        <p:spPr>
          <a:xfrm>
            <a:off x="1526784" y="989111"/>
            <a:ext cx="6090432" cy="5950212"/>
          </a:xfrm>
          <a:prstGeom prst="rect">
            <a:avLst/>
          </a:prstGeom>
        </p:spPr>
      </p:pic>
    </p:spTree>
    <p:extLst>
      <p:ext uri="{BB962C8B-B14F-4D97-AF65-F5344CB8AC3E}">
        <p14:creationId xmlns:p14="http://schemas.microsoft.com/office/powerpoint/2010/main" val="3822935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E9AC0E-1523-4A20-B8F4-32DACBAF18AD}"/>
              </a:ext>
            </a:extLst>
          </p:cNvPr>
          <p:cNvSpPr/>
          <p:nvPr/>
        </p:nvSpPr>
        <p:spPr>
          <a:xfrm>
            <a:off x="838200" y="228600"/>
            <a:ext cx="7620000" cy="1015663"/>
          </a:xfrm>
          <a:prstGeom prst="rect">
            <a:avLst/>
          </a:prstGeom>
        </p:spPr>
        <p:txBody>
          <a:bodyPr wrap="square">
            <a:spAutoFit/>
          </a:bodyPr>
          <a:lstStyle/>
          <a:p>
            <a:r>
              <a:rPr lang="en-US" sz="2000" dirty="0"/>
              <a:t>Figure 28b. Evaluation of Bristol Bay red king crab retrospective errors on recruitment estimates as a function of the number of years in the model for model 19.3.</a:t>
            </a:r>
          </a:p>
        </p:txBody>
      </p:sp>
      <p:pic>
        <p:nvPicPr>
          <p:cNvPr id="5" name="Picture 4">
            <a:extLst>
              <a:ext uri="{FF2B5EF4-FFF2-40B4-BE49-F238E27FC236}">
                <a16:creationId xmlns:a16="http://schemas.microsoft.com/office/drawing/2014/main" id="{61CFBF48-94E0-46FC-94CB-1928D1E2E0CF}"/>
              </a:ext>
            </a:extLst>
          </p:cNvPr>
          <p:cNvPicPr>
            <a:picLocks noChangeAspect="1"/>
          </p:cNvPicPr>
          <p:nvPr/>
        </p:nvPicPr>
        <p:blipFill>
          <a:blip r:embed="rId2"/>
          <a:stretch>
            <a:fillRect/>
          </a:stretch>
        </p:blipFill>
        <p:spPr>
          <a:xfrm>
            <a:off x="303705" y="1371600"/>
            <a:ext cx="8669973" cy="4953000"/>
          </a:xfrm>
          <a:prstGeom prst="rect">
            <a:avLst/>
          </a:prstGeom>
        </p:spPr>
      </p:pic>
    </p:spTree>
    <p:extLst>
      <p:ext uri="{BB962C8B-B14F-4D97-AF65-F5344CB8AC3E}">
        <p14:creationId xmlns:p14="http://schemas.microsoft.com/office/powerpoint/2010/main" val="875929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66175D-D722-4B10-BCBE-E684D489D287}"/>
              </a:ext>
            </a:extLst>
          </p:cNvPr>
          <p:cNvSpPr/>
          <p:nvPr/>
        </p:nvSpPr>
        <p:spPr>
          <a:xfrm>
            <a:off x="6441276" y="662266"/>
            <a:ext cx="2397923" cy="2585323"/>
          </a:xfrm>
          <a:prstGeom prst="rect">
            <a:avLst/>
          </a:prstGeom>
        </p:spPr>
        <p:txBody>
          <a:bodyPr wrap="square">
            <a:spAutoFit/>
          </a:bodyPr>
          <a:lstStyle/>
          <a:p>
            <a:r>
              <a:rPr lang="en-US" dirty="0"/>
              <a:t>Figure 7. Comparison of NMFS survey abundance proportions of total NMFS and BSFRF side-by-side trawl surveys during 2013-2016. Sizes of circles are proportional to total abundances.</a:t>
            </a:r>
          </a:p>
        </p:txBody>
      </p:sp>
      <p:pic>
        <p:nvPicPr>
          <p:cNvPr id="3" name="Picture 2">
            <a:extLst>
              <a:ext uri="{FF2B5EF4-FFF2-40B4-BE49-F238E27FC236}">
                <a16:creationId xmlns:a16="http://schemas.microsoft.com/office/drawing/2014/main" id="{3E460D93-86A1-4914-9371-ED61E9477B4A}"/>
              </a:ext>
            </a:extLst>
          </p:cNvPr>
          <p:cNvPicPr>
            <a:picLocks noChangeAspect="1"/>
          </p:cNvPicPr>
          <p:nvPr/>
        </p:nvPicPr>
        <p:blipFill>
          <a:blip r:embed="rId2"/>
          <a:stretch>
            <a:fillRect/>
          </a:stretch>
        </p:blipFill>
        <p:spPr>
          <a:xfrm>
            <a:off x="497161" y="240427"/>
            <a:ext cx="5944115" cy="3428999"/>
          </a:xfrm>
          <a:prstGeom prst="rect">
            <a:avLst/>
          </a:prstGeom>
        </p:spPr>
      </p:pic>
      <p:pic>
        <p:nvPicPr>
          <p:cNvPr id="5" name="Picture 4">
            <a:extLst>
              <a:ext uri="{FF2B5EF4-FFF2-40B4-BE49-F238E27FC236}">
                <a16:creationId xmlns:a16="http://schemas.microsoft.com/office/drawing/2014/main" id="{C7FBB2B2-F87F-4E7C-B4B7-5030462F8B78}"/>
              </a:ext>
            </a:extLst>
          </p:cNvPr>
          <p:cNvPicPr>
            <a:picLocks noChangeAspect="1"/>
          </p:cNvPicPr>
          <p:nvPr/>
        </p:nvPicPr>
        <p:blipFill>
          <a:blip r:embed="rId3"/>
          <a:stretch>
            <a:fillRect/>
          </a:stretch>
        </p:blipFill>
        <p:spPr>
          <a:xfrm>
            <a:off x="503787" y="3505200"/>
            <a:ext cx="5944115" cy="3200400"/>
          </a:xfrm>
          <a:prstGeom prst="rect">
            <a:avLst/>
          </a:prstGeom>
        </p:spPr>
      </p:pic>
    </p:spTree>
    <p:extLst>
      <p:ext uri="{BB962C8B-B14F-4D97-AF65-F5344CB8AC3E}">
        <p14:creationId xmlns:p14="http://schemas.microsoft.com/office/powerpoint/2010/main" val="4228980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5565CB-71D3-4EB6-9CB9-034449EFD393}"/>
              </a:ext>
            </a:extLst>
          </p:cNvPr>
          <p:cNvSpPr/>
          <p:nvPr/>
        </p:nvSpPr>
        <p:spPr>
          <a:xfrm>
            <a:off x="533400" y="304800"/>
            <a:ext cx="8305800" cy="1015663"/>
          </a:xfrm>
          <a:prstGeom prst="rect">
            <a:avLst/>
          </a:prstGeom>
        </p:spPr>
        <p:txBody>
          <a:bodyPr wrap="square">
            <a:spAutoFit/>
          </a:bodyPr>
          <a:lstStyle/>
          <a:p>
            <a:r>
              <a:rPr lang="en-US" sz="2000" dirty="0"/>
              <a:t>Figure 28c. Mean ratios of retrospective estimates of recruitments to those estimated in the most recent year (2020) and standard deviations of the ratios as a function of the number of years in the model for model 19.3. </a:t>
            </a:r>
          </a:p>
        </p:txBody>
      </p:sp>
      <p:pic>
        <p:nvPicPr>
          <p:cNvPr id="5" name="Picture 4">
            <a:extLst>
              <a:ext uri="{FF2B5EF4-FFF2-40B4-BE49-F238E27FC236}">
                <a16:creationId xmlns:a16="http://schemas.microsoft.com/office/drawing/2014/main" id="{B683F2B8-4909-4DD4-BA73-26DE2C4B5B7F}"/>
              </a:ext>
            </a:extLst>
          </p:cNvPr>
          <p:cNvPicPr>
            <a:picLocks noChangeAspect="1"/>
          </p:cNvPicPr>
          <p:nvPr/>
        </p:nvPicPr>
        <p:blipFill>
          <a:blip r:embed="rId2"/>
          <a:stretch>
            <a:fillRect/>
          </a:stretch>
        </p:blipFill>
        <p:spPr>
          <a:xfrm>
            <a:off x="253360" y="1320462"/>
            <a:ext cx="8767662" cy="4927938"/>
          </a:xfrm>
          <a:prstGeom prst="rect">
            <a:avLst/>
          </a:prstGeom>
        </p:spPr>
      </p:pic>
    </p:spTree>
    <p:extLst>
      <p:ext uri="{BB962C8B-B14F-4D97-AF65-F5344CB8AC3E}">
        <p14:creationId xmlns:p14="http://schemas.microsoft.com/office/powerpoint/2010/main" val="3603680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ACFA6B-D2C7-4206-8660-8F3E845DA082}"/>
              </a:ext>
            </a:extLst>
          </p:cNvPr>
          <p:cNvSpPr txBox="1"/>
          <p:nvPr/>
        </p:nvSpPr>
        <p:spPr>
          <a:xfrm>
            <a:off x="2133600" y="694746"/>
            <a:ext cx="396262" cy="369332"/>
          </a:xfrm>
          <a:prstGeom prst="rect">
            <a:avLst/>
          </a:prstGeom>
          <a:noFill/>
        </p:spPr>
        <p:txBody>
          <a:bodyPr wrap="none" rtlCol="0">
            <a:spAutoFit/>
          </a:bodyPr>
          <a:lstStyle/>
          <a:p>
            <a:r>
              <a:rPr lang="en-US" dirty="0"/>
              <a:t>    </a:t>
            </a:r>
          </a:p>
        </p:txBody>
      </p:sp>
      <p:sp>
        <p:nvSpPr>
          <p:cNvPr id="5" name="Rectangle 4">
            <a:extLst>
              <a:ext uri="{FF2B5EF4-FFF2-40B4-BE49-F238E27FC236}">
                <a16:creationId xmlns:a16="http://schemas.microsoft.com/office/drawing/2014/main" id="{14826C77-C251-46C1-8096-E8D3FF89BEEA}"/>
              </a:ext>
            </a:extLst>
          </p:cNvPr>
          <p:cNvSpPr/>
          <p:nvPr/>
        </p:nvSpPr>
        <p:spPr>
          <a:xfrm>
            <a:off x="5956531" y="732847"/>
            <a:ext cx="713657" cy="369332"/>
          </a:xfrm>
          <a:prstGeom prst="rect">
            <a:avLst/>
          </a:prstGeom>
        </p:spPr>
        <p:txBody>
          <a:bodyPr wrap="none">
            <a:spAutoFit/>
          </a:bodyPr>
          <a:lstStyle/>
          <a:p>
            <a:r>
              <a:rPr lang="en-US" dirty="0"/>
              <a:t>          </a:t>
            </a:r>
          </a:p>
        </p:txBody>
      </p:sp>
      <p:pic>
        <p:nvPicPr>
          <p:cNvPr id="6" name="Picture 5">
            <a:extLst>
              <a:ext uri="{FF2B5EF4-FFF2-40B4-BE49-F238E27FC236}">
                <a16:creationId xmlns:a16="http://schemas.microsoft.com/office/drawing/2014/main" id="{70B2FFB3-C425-4603-8682-34E763A46F6B}"/>
              </a:ext>
            </a:extLst>
          </p:cNvPr>
          <p:cNvPicPr>
            <a:picLocks noChangeAspect="1"/>
          </p:cNvPicPr>
          <p:nvPr/>
        </p:nvPicPr>
        <p:blipFill>
          <a:blip r:embed="rId2"/>
          <a:stretch>
            <a:fillRect/>
          </a:stretch>
        </p:blipFill>
        <p:spPr>
          <a:xfrm>
            <a:off x="1066800" y="0"/>
            <a:ext cx="6524393" cy="6934200"/>
          </a:xfrm>
          <a:prstGeom prst="rect">
            <a:avLst/>
          </a:prstGeom>
        </p:spPr>
      </p:pic>
    </p:spTree>
    <p:extLst>
      <p:ext uri="{BB962C8B-B14F-4D97-AF65-F5344CB8AC3E}">
        <p14:creationId xmlns:p14="http://schemas.microsoft.com/office/powerpoint/2010/main" val="699397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ACFA6B-D2C7-4206-8660-8F3E845DA082}"/>
              </a:ext>
            </a:extLst>
          </p:cNvPr>
          <p:cNvSpPr txBox="1"/>
          <p:nvPr/>
        </p:nvSpPr>
        <p:spPr>
          <a:xfrm>
            <a:off x="1828800" y="499516"/>
            <a:ext cx="1366080" cy="369332"/>
          </a:xfrm>
          <a:prstGeom prst="rect">
            <a:avLst/>
          </a:prstGeom>
          <a:noFill/>
        </p:spPr>
        <p:txBody>
          <a:bodyPr wrap="none" rtlCol="0">
            <a:spAutoFit/>
          </a:bodyPr>
          <a:lstStyle/>
          <a:p>
            <a:r>
              <a:rPr lang="en-US" dirty="0"/>
              <a:t>Model 19.0a</a:t>
            </a:r>
          </a:p>
        </p:txBody>
      </p:sp>
      <p:sp>
        <p:nvSpPr>
          <p:cNvPr id="5" name="Rectangle 4">
            <a:extLst>
              <a:ext uri="{FF2B5EF4-FFF2-40B4-BE49-F238E27FC236}">
                <a16:creationId xmlns:a16="http://schemas.microsoft.com/office/drawing/2014/main" id="{14826C77-C251-46C1-8096-E8D3FF89BEEA}"/>
              </a:ext>
            </a:extLst>
          </p:cNvPr>
          <p:cNvSpPr/>
          <p:nvPr/>
        </p:nvSpPr>
        <p:spPr>
          <a:xfrm>
            <a:off x="6192928" y="508394"/>
            <a:ext cx="1308371" cy="369332"/>
          </a:xfrm>
          <a:prstGeom prst="rect">
            <a:avLst/>
          </a:prstGeom>
        </p:spPr>
        <p:txBody>
          <a:bodyPr wrap="none">
            <a:spAutoFit/>
          </a:bodyPr>
          <a:lstStyle/>
          <a:p>
            <a:r>
              <a:rPr lang="en-US" dirty="0"/>
              <a:t> Model 19.3</a:t>
            </a:r>
          </a:p>
        </p:txBody>
      </p:sp>
      <p:pic>
        <p:nvPicPr>
          <p:cNvPr id="7" name="Picture 6">
            <a:extLst>
              <a:ext uri="{FF2B5EF4-FFF2-40B4-BE49-F238E27FC236}">
                <a16:creationId xmlns:a16="http://schemas.microsoft.com/office/drawing/2014/main" id="{2DD2A418-B6A4-49EF-B03D-43F79BBBB251}"/>
              </a:ext>
            </a:extLst>
          </p:cNvPr>
          <p:cNvPicPr>
            <a:picLocks noChangeAspect="1"/>
          </p:cNvPicPr>
          <p:nvPr/>
        </p:nvPicPr>
        <p:blipFill>
          <a:blip r:embed="rId2"/>
          <a:stretch>
            <a:fillRect/>
          </a:stretch>
        </p:blipFill>
        <p:spPr>
          <a:xfrm>
            <a:off x="21771" y="838199"/>
            <a:ext cx="4668253" cy="5673465"/>
          </a:xfrm>
          <a:prstGeom prst="rect">
            <a:avLst/>
          </a:prstGeom>
        </p:spPr>
      </p:pic>
      <p:pic>
        <p:nvPicPr>
          <p:cNvPr id="9" name="Picture 8">
            <a:extLst>
              <a:ext uri="{FF2B5EF4-FFF2-40B4-BE49-F238E27FC236}">
                <a16:creationId xmlns:a16="http://schemas.microsoft.com/office/drawing/2014/main" id="{767D939E-A29C-46DF-80A5-5C3D2D5C2110}"/>
              </a:ext>
            </a:extLst>
          </p:cNvPr>
          <p:cNvPicPr>
            <a:picLocks noChangeAspect="1"/>
          </p:cNvPicPr>
          <p:nvPr/>
        </p:nvPicPr>
        <p:blipFill>
          <a:blip r:embed="rId3"/>
          <a:stretch>
            <a:fillRect/>
          </a:stretch>
        </p:blipFill>
        <p:spPr>
          <a:xfrm>
            <a:off x="4572000" y="838199"/>
            <a:ext cx="4550229" cy="5673466"/>
          </a:xfrm>
          <a:prstGeom prst="rect">
            <a:avLst/>
          </a:prstGeom>
        </p:spPr>
      </p:pic>
    </p:spTree>
    <p:extLst>
      <p:ext uri="{BB962C8B-B14F-4D97-AF65-F5344CB8AC3E}">
        <p14:creationId xmlns:p14="http://schemas.microsoft.com/office/powerpoint/2010/main" val="40967012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834A0A-2FBB-436D-879A-1A753CE22478}"/>
              </a:ext>
            </a:extLst>
          </p:cNvPr>
          <p:cNvPicPr>
            <a:picLocks noChangeAspect="1"/>
          </p:cNvPicPr>
          <p:nvPr/>
        </p:nvPicPr>
        <p:blipFill>
          <a:blip r:embed="rId2"/>
          <a:stretch>
            <a:fillRect/>
          </a:stretch>
        </p:blipFill>
        <p:spPr>
          <a:xfrm>
            <a:off x="127297" y="1828800"/>
            <a:ext cx="4444703" cy="4599698"/>
          </a:xfrm>
          <a:prstGeom prst="rect">
            <a:avLst/>
          </a:prstGeom>
        </p:spPr>
      </p:pic>
      <p:pic>
        <p:nvPicPr>
          <p:cNvPr id="5" name="Picture 4">
            <a:extLst>
              <a:ext uri="{FF2B5EF4-FFF2-40B4-BE49-F238E27FC236}">
                <a16:creationId xmlns:a16="http://schemas.microsoft.com/office/drawing/2014/main" id="{D038975B-36DF-441E-9010-10B751B53E81}"/>
              </a:ext>
            </a:extLst>
          </p:cNvPr>
          <p:cNvPicPr>
            <a:picLocks noChangeAspect="1"/>
          </p:cNvPicPr>
          <p:nvPr/>
        </p:nvPicPr>
        <p:blipFill>
          <a:blip r:embed="rId3"/>
          <a:stretch>
            <a:fillRect/>
          </a:stretch>
        </p:blipFill>
        <p:spPr>
          <a:xfrm>
            <a:off x="4576400" y="1828800"/>
            <a:ext cx="4440303" cy="4599699"/>
          </a:xfrm>
          <a:prstGeom prst="rect">
            <a:avLst/>
          </a:prstGeom>
        </p:spPr>
      </p:pic>
      <p:sp>
        <p:nvSpPr>
          <p:cNvPr id="6" name="TextBox 5">
            <a:extLst>
              <a:ext uri="{FF2B5EF4-FFF2-40B4-BE49-F238E27FC236}">
                <a16:creationId xmlns:a16="http://schemas.microsoft.com/office/drawing/2014/main" id="{0B67DA35-C201-47FE-BC20-0B30B23DEDCF}"/>
              </a:ext>
            </a:extLst>
          </p:cNvPr>
          <p:cNvSpPr txBox="1"/>
          <p:nvPr/>
        </p:nvSpPr>
        <p:spPr>
          <a:xfrm>
            <a:off x="609600" y="304800"/>
            <a:ext cx="6420347" cy="1754326"/>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Population Forward Projection:</a:t>
            </a:r>
          </a:p>
          <a:p>
            <a:r>
              <a:rPr lang="en-US" sz="2000" dirty="0">
                <a:latin typeface="Arial" panose="020B0604020202020204" pitchFamily="34" charset="0"/>
                <a:cs typeface="Arial" panose="020B0604020202020204" pitchFamily="34" charset="0"/>
              </a:rPr>
              <a:t>1. Model 19.3a,</a:t>
            </a:r>
          </a:p>
          <a:p>
            <a:r>
              <a:rPr lang="en-US" sz="2000" dirty="0">
                <a:latin typeface="Arial" panose="020B0604020202020204" pitchFamily="34" charset="0"/>
                <a:cs typeface="Arial" panose="020B0604020202020204" pitchFamily="34" charset="0"/>
              </a:rPr>
              <a:t>2. Lowest recruitment period: 2012-2019, random draw,</a:t>
            </a:r>
          </a:p>
          <a:p>
            <a:r>
              <a:rPr lang="en-US" sz="2000" dirty="0">
                <a:latin typeface="Arial" panose="020B0604020202020204" pitchFamily="34" charset="0"/>
                <a:cs typeface="Arial" panose="020B0604020202020204" pitchFamily="34" charset="0"/>
              </a:rPr>
              <a:t>3. F = 0.167 is about </a:t>
            </a:r>
            <a:r>
              <a:rPr lang="en-US" sz="2000" i="1" dirty="0" err="1">
                <a:latin typeface="Arial" panose="020B0604020202020204" pitchFamily="34" charset="0"/>
                <a:cs typeface="Arial" panose="020B0604020202020204" pitchFamily="34" charset="0"/>
              </a:rPr>
              <a:t>F</a:t>
            </a:r>
            <a:r>
              <a:rPr lang="en-US" sz="2000" i="1" baseline="-25000" dirty="0" err="1">
                <a:latin typeface="Arial" panose="020B0604020202020204" pitchFamily="34" charset="0"/>
                <a:cs typeface="Arial" panose="020B0604020202020204" pitchFamily="34" charset="0"/>
              </a:rPr>
              <a:t>ofl</a:t>
            </a:r>
            <a:r>
              <a:rPr lang="en-US" sz="2000" dirty="0">
                <a:latin typeface="Arial" panose="020B0604020202020204" pitchFamily="34" charset="0"/>
                <a:cs typeface="Arial" panose="020B0604020202020204" pitchFamily="34" charset="0"/>
              </a:rPr>
              <a:t> in 2020. </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4530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A656C1-0167-41F4-A702-884C6D148C47}"/>
              </a:ext>
            </a:extLst>
          </p:cNvPr>
          <p:cNvSpPr txBox="1"/>
          <p:nvPr/>
        </p:nvSpPr>
        <p:spPr>
          <a:xfrm>
            <a:off x="685800" y="304800"/>
            <a:ext cx="8229600" cy="830997"/>
          </a:xfrm>
          <a:prstGeom prst="rect">
            <a:avLst/>
          </a:prstGeom>
          <a:noFill/>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Appendix D. Assessing Uncertainty of Management Qualities without Trawl Survey in the Terminal Year (2020) </a:t>
            </a:r>
          </a:p>
        </p:txBody>
      </p:sp>
      <p:sp>
        <p:nvSpPr>
          <p:cNvPr id="5" name="TextBox 4">
            <a:extLst>
              <a:ext uri="{FF2B5EF4-FFF2-40B4-BE49-F238E27FC236}">
                <a16:creationId xmlns:a16="http://schemas.microsoft.com/office/drawing/2014/main" id="{3FE21A3C-9E35-4371-8319-C6DC117D377B}"/>
              </a:ext>
            </a:extLst>
          </p:cNvPr>
          <p:cNvSpPr txBox="1"/>
          <p:nvPr/>
        </p:nvSpPr>
        <p:spPr>
          <a:xfrm>
            <a:off x="685800" y="1600201"/>
            <a:ext cx="8229600" cy="646331"/>
          </a:xfrm>
          <a:prstGeom prst="rect">
            <a:avLst/>
          </a:prstGeom>
          <a:noFill/>
        </p:spPr>
        <p:txBody>
          <a:bodyPr wrap="square">
            <a:spAutoFit/>
          </a:bodyPr>
          <a:lstStyle/>
          <a:p>
            <a:r>
              <a:rPr lang="en-US"/>
              <a:t>Approaches 1 &amp; 2: Retrospective analysis with two sets of runs: with &amp; without survey in the terminal years.</a:t>
            </a:r>
            <a:endParaRPr lang="en-US" dirty="0"/>
          </a:p>
        </p:txBody>
      </p:sp>
      <p:pic>
        <p:nvPicPr>
          <p:cNvPr id="7" name="Picture 6">
            <a:extLst>
              <a:ext uri="{FF2B5EF4-FFF2-40B4-BE49-F238E27FC236}">
                <a16:creationId xmlns:a16="http://schemas.microsoft.com/office/drawing/2014/main" id="{22B42088-50B9-439B-BF6C-0F34B7096EE0}"/>
              </a:ext>
            </a:extLst>
          </p:cNvPr>
          <p:cNvPicPr>
            <a:picLocks noChangeAspect="1"/>
          </p:cNvPicPr>
          <p:nvPr/>
        </p:nvPicPr>
        <p:blipFill>
          <a:blip r:embed="rId2"/>
          <a:stretch>
            <a:fillRect/>
          </a:stretch>
        </p:blipFill>
        <p:spPr>
          <a:xfrm>
            <a:off x="76200" y="2590800"/>
            <a:ext cx="4800601" cy="3997455"/>
          </a:xfrm>
          <a:prstGeom prst="rect">
            <a:avLst/>
          </a:prstGeom>
        </p:spPr>
      </p:pic>
      <p:pic>
        <p:nvPicPr>
          <p:cNvPr id="9" name="Picture 8">
            <a:extLst>
              <a:ext uri="{FF2B5EF4-FFF2-40B4-BE49-F238E27FC236}">
                <a16:creationId xmlns:a16="http://schemas.microsoft.com/office/drawing/2014/main" id="{122CC40B-9582-47C1-9520-B818FB4532E9}"/>
              </a:ext>
            </a:extLst>
          </p:cNvPr>
          <p:cNvPicPr>
            <a:picLocks noChangeAspect="1"/>
          </p:cNvPicPr>
          <p:nvPr/>
        </p:nvPicPr>
        <p:blipFill>
          <a:blip r:embed="rId3"/>
          <a:stretch>
            <a:fillRect/>
          </a:stretch>
        </p:blipFill>
        <p:spPr>
          <a:xfrm>
            <a:off x="4724400" y="2514600"/>
            <a:ext cx="4419600" cy="4073655"/>
          </a:xfrm>
          <a:prstGeom prst="rect">
            <a:avLst/>
          </a:prstGeom>
        </p:spPr>
      </p:pic>
      <p:sp>
        <p:nvSpPr>
          <p:cNvPr id="10" name="TextBox 9">
            <a:extLst>
              <a:ext uri="{FF2B5EF4-FFF2-40B4-BE49-F238E27FC236}">
                <a16:creationId xmlns:a16="http://schemas.microsoft.com/office/drawing/2014/main" id="{55583ADA-D1A4-4DCB-BF00-2C023B20FC67}"/>
              </a:ext>
            </a:extLst>
          </p:cNvPr>
          <p:cNvSpPr txBox="1"/>
          <p:nvPr/>
        </p:nvSpPr>
        <p:spPr>
          <a:xfrm>
            <a:off x="2010728" y="2315921"/>
            <a:ext cx="1308371" cy="369332"/>
          </a:xfrm>
          <a:prstGeom prst="rect">
            <a:avLst/>
          </a:prstGeom>
          <a:noFill/>
        </p:spPr>
        <p:txBody>
          <a:bodyPr wrap="none" rtlCol="0">
            <a:spAutoFit/>
          </a:bodyPr>
          <a:lstStyle/>
          <a:p>
            <a:r>
              <a:rPr lang="en-US" dirty="0"/>
              <a:t>With survey</a:t>
            </a:r>
          </a:p>
        </p:txBody>
      </p:sp>
      <p:sp>
        <p:nvSpPr>
          <p:cNvPr id="12" name="TextBox 11">
            <a:extLst>
              <a:ext uri="{FF2B5EF4-FFF2-40B4-BE49-F238E27FC236}">
                <a16:creationId xmlns:a16="http://schemas.microsoft.com/office/drawing/2014/main" id="{4D482D3C-21F9-4DD7-9C2F-66F6F8CAEE23}"/>
              </a:ext>
            </a:extLst>
          </p:cNvPr>
          <p:cNvSpPr txBox="1"/>
          <p:nvPr/>
        </p:nvSpPr>
        <p:spPr>
          <a:xfrm>
            <a:off x="6226631" y="2268303"/>
            <a:ext cx="4572000" cy="369332"/>
          </a:xfrm>
          <a:prstGeom prst="rect">
            <a:avLst/>
          </a:prstGeom>
          <a:noFill/>
        </p:spPr>
        <p:txBody>
          <a:bodyPr wrap="square">
            <a:spAutoFit/>
          </a:bodyPr>
          <a:lstStyle/>
          <a:p>
            <a:r>
              <a:rPr lang="en-US" dirty="0"/>
              <a:t>Without survey</a:t>
            </a:r>
          </a:p>
        </p:txBody>
      </p:sp>
    </p:spTree>
    <p:extLst>
      <p:ext uri="{BB962C8B-B14F-4D97-AF65-F5344CB8AC3E}">
        <p14:creationId xmlns:p14="http://schemas.microsoft.com/office/powerpoint/2010/main" val="1651300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149145-3029-4E9B-A33E-67EB271F7350}"/>
              </a:ext>
            </a:extLst>
          </p:cNvPr>
          <p:cNvPicPr>
            <a:picLocks noChangeAspect="1"/>
          </p:cNvPicPr>
          <p:nvPr/>
        </p:nvPicPr>
        <p:blipFill>
          <a:blip r:embed="rId2"/>
          <a:stretch>
            <a:fillRect/>
          </a:stretch>
        </p:blipFill>
        <p:spPr>
          <a:xfrm>
            <a:off x="152401" y="304800"/>
            <a:ext cx="4648199" cy="3069771"/>
          </a:xfrm>
          <a:prstGeom prst="rect">
            <a:avLst/>
          </a:prstGeom>
        </p:spPr>
      </p:pic>
      <p:pic>
        <p:nvPicPr>
          <p:cNvPr id="5" name="Picture 4">
            <a:extLst>
              <a:ext uri="{FF2B5EF4-FFF2-40B4-BE49-F238E27FC236}">
                <a16:creationId xmlns:a16="http://schemas.microsoft.com/office/drawing/2014/main" id="{B60341AD-0DF7-44A4-B823-92051A95C376}"/>
              </a:ext>
            </a:extLst>
          </p:cNvPr>
          <p:cNvPicPr>
            <a:picLocks noChangeAspect="1"/>
          </p:cNvPicPr>
          <p:nvPr/>
        </p:nvPicPr>
        <p:blipFill>
          <a:blip r:embed="rId3"/>
          <a:stretch>
            <a:fillRect/>
          </a:stretch>
        </p:blipFill>
        <p:spPr>
          <a:xfrm>
            <a:off x="152401" y="3505200"/>
            <a:ext cx="4648199" cy="3069771"/>
          </a:xfrm>
          <a:prstGeom prst="rect">
            <a:avLst/>
          </a:prstGeom>
        </p:spPr>
      </p:pic>
      <p:pic>
        <p:nvPicPr>
          <p:cNvPr id="7" name="Picture 6">
            <a:extLst>
              <a:ext uri="{FF2B5EF4-FFF2-40B4-BE49-F238E27FC236}">
                <a16:creationId xmlns:a16="http://schemas.microsoft.com/office/drawing/2014/main" id="{AC4AB765-F58E-41EE-A3AB-7F023CC1AA93}"/>
              </a:ext>
            </a:extLst>
          </p:cNvPr>
          <p:cNvPicPr>
            <a:picLocks noChangeAspect="1"/>
          </p:cNvPicPr>
          <p:nvPr/>
        </p:nvPicPr>
        <p:blipFill>
          <a:blip r:embed="rId4"/>
          <a:stretch>
            <a:fillRect/>
          </a:stretch>
        </p:blipFill>
        <p:spPr>
          <a:xfrm>
            <a:off x="4800600" y="304800"/>
            <a:ext cx="4343401" cy="3006151"/>
          </a:xfrm>
          <a:prstGeom prst="rect">
            <a:avLst/>
          </a:prstGeom>
        </p:spPr>
      </p:pic>
      <p:sp>
        <p:nvSpPr>
          <p:cNvPr id="9" name="TextBox 8">
            <a:extLst>
              <a:ext uri="{FF2B5EF4-FFF2-40B4-BE49-F238E27FC236}">
                <a16:creationId xmlns:a16="http://schemas.microsoft.com/office/drawing/2014/main" id="{78E55A4D-C59D-477E-A997-54942A8B2E02}"/>
              </a:ext>
            </a:extLst>
          </p:cNvPr>
          <p:cNvSpPr txBox="1"/>
          <p:nvPr/>
        </p:nvSpPr>
        <p:spPr>
          <a:xfrm>
            <a:off x="4931230" y="3374571"/>
            <a:ext cx="4212770" cy="1754326"/>
          </a:xfrm>
          <a:prstGeom prst="rect">
            <a:avLst/>
          </a:prstGeom>
          <a:noFill/>
        </p:spPr>
        <p:txBody>
          <a:bodyPr wrap="square">
            <a:spAutoFit/>
          </a:bodyPr>
          <a:lstStyle/>
          <a:p>
            <a:r>
              <a:rPr lang="en-US" dirty="0"/>
              <a:t>Relative error of with/without surveys (without survey relative to with survey):</a:t>
            </a:r>
          </a:p>
          <a:p>
            <a:r>
              <a:rPr lang="en-US" dirty="0"/>
              <a:t>             Mean </a:t>
            </a:r>
            <a:r>
              <a:rPr lang="en-US" dirty="0" err="1"/>
              <a:t>rel.error</a:t>
            </a:r>
            <a:r>
              <a:rPr lang="en-US" dirty="0"/>
              <a:t>  Mean abs. rel. error</a:t>
            </a:r>
          </a:p>
          <a:p>
            <a:r>
              <a:rPr lang="en-US" dirty="0"/>
              <a:t>MMB:                   2.94%               5.04%</a:t>
            </a:r>
          </a:p>
          <a:p>
            <a:r>
              <a:rPr lang="en-US" dirty="0"/>
              <a:t>OFL:                      4.67%               8.37%</a:t>
            </a:r>
          </a:p>
          <a:p>
            <a:r>
              <a:rPr lang="en-US" dirty="0"/>
              <a:t>MMB/B35%:      -1.35%               4.11%</a:t>
            </a:r>
          </a:p>
        </p:txBody>
      </p:sp>
      <p:sp>
        <p:nvSpPr>
          <p:cNvPr id="11" name="TextBox 10">
            <a:extLst>
              <a:ext uri="{FF2B5EF4-FFF2-40B4-BE49-F238E27FC236}">
                <a16:creationId xmlns:a16="http://schemas.microsoft.com/office/drawing/2014/main" id="{9A8775E9-267F-4944-80C9-29410153F40B}"/>
              </a:ext>
            </a:extLst>
          </p:cNvPr>
          <p:cNvSpPr txBox="1"/>
          <p:nvPr/>
        </p:nvSpPr>
        <p:spPr>
          <a:xfrm>
            <a:off x="4931230" y="5214288"/>
            <a:ext cx="4372094" cy="1200329"/>
          </a:xfrm>
          <a:prstGeom prst="rect">
            <a:avLst/>
          </a:prstGeom>
          <a:noFill/>
        </p:spPr>
        <p:txBody>
          <a:bodyPr wrap="none" rtlCol="0">
            <a:spAutoFit/>
          </a:bodyPr>
          <a:lstStyle/>
          <a:p>
            <a:r>
              <a:rPr lang="en-US" dirty="0"/>
              <a:t>Mean CV over years: With Sur.  Without Sur.</a:t>
            </a:r>
          </a:p>
          <a:p>
            <a:r>
              <a:rPr lang="en-US" dirty="0"/>
              <a:t>MMB:                            0.07                 0.08</a:t>
            </a:r>
          </a:p>
          <a:p>
            <a:r>
              <a:rPr lang="en-US" dirty="0"/>
              <a:t>OFL:                               0.12                 0.13</a:t>
            </a:r>
          </a:p>
          <a:p>
            <a:r>
              <a:rPr lang="en-US" dirty="0"/>
              <a:t>MMB/B35%:                0.06                 0.06</a:t>
            </a:r>
          </a:p>
        </p:txBody>
      </p:sp>
    </p:spTree>
    <p:extLst>
      <p:ext uri="{BB962C8B-B14F-4D97-AF65-F5344CB8AC3E}">
        <p14:creationId xmlns:p14="http://schemas.microsoft.com/office/powerpoint/2010/main" val="3121161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93D577-AA81-479B-81EE-00A5F9CBD204}"/>
              </a:ext>
            </a:extLst>
          </p:cNvPr>
          <p:cNvPicPr>
            <a:picLocks noChangeAspect="1"/>
          </p:cNvPicPr>
          <p:nvPr/>
        </p:nvPicPr>
        <p:blipFill>
          <a:blip r:embed="rId2"/>
          <a:stretch>
            <a:fillRect/>
          </a:stretch>
        </p:blipFill>
        <p:spPr>
          <a:xfrm>
            <a:off x="228600" y="76201"/>
            <a:ext cx="5943600" cy="5181599"/>
          </a:xfrm>
          <a:prstGeom prst="rect">
            <a:avLst/>
          </a:prstGeom>
        </p:spPr>
      </p:pic>
      <p:sp>
        <p:nvSpPr>
          <p:cNvPr id="6" name="TextBox 5">
            <a:extLst>
              <a:ext uri="{FF2B5EF4-FFF2-40B4-BE49-F238E27FC236}">
                <a16:creationId xmlns:a16="http://schemas.microsoft.com/office/drawing/2014/main" id="{DFE11A78-6353-4636-81AE-4C41E972D1EB}"/>
              </a:ext>
            </a:extLst>
          </p:cNvPr>
          <p:cNvSpPr txBox="1"/>
          <p:nvPr/>
        </p:nvSpPr>
        <p:spPr>
          <a:xfrm>
            <a:off x="6172200" y="228600"/>
            <a:ext cx="2732314" cy="6817251"/>
          </a:xfrm>
          <a:prstGeom prst="rect">
            <a:avLst/>
          </a:prstGeom>
          <a:noFill/>
        </p:spPr>
        <p:txBody>
          <a:bodyPr wrap="square">
            <a:spAutoFit/>
          </a:bodyPr>
          <a:lstStyle/>
          <a:p>
            <a:pPr>
              <a:spcAft>
                <a:spcPts val="600"/>
              </a:spcAft>
            </a:pPr>
            <a:r>
              <a:rPr lang="en-US" dirty="0"/>
              <a:t>Approach 3: Sensitivity analysis with high and low proxy surveys:</a:t>
            </a:r>
          </a:p>
          <a:p>
            <a:r>
              <a:rPr lang="en-US" dirty="0"/>
              <a:t>Adding 25th (model 19.3l) and 75th (model 19.3h) model-expected percentile survey biomass to the terminal year (2020).</a:t>
            </a:r>
          </a:p>
          <a:p>
            <a:endParaRPr lang="en-US" dirty="0"/>
          </a:p>
          <a:p>
            <a:r>
              <a:rPr lang="en-US" dirty="0"/>
              <a:t>Summary:</a:t>
            </a:r>
          </a:p>
          <a:p>
            <a:pPr marL="342900" indent="-342900">
              <a:buAutoNum type="arabicPeriod"/>
            </a:pPr>
            <a:r>
              <a:rPr lang="en-US" dirty="0"/>
              <a:t>Overall, differences of results from these three approaches are very small.</a:t>
            </a:r>
          </a:p>
          <a:p>
            <a:pPr marL="342900" indent="-342900">
              <a:buAutoNum type="arabicPeriod"/>
            </a:pPr>
            <a:r>
              <a:rPr lang="en-US" dirty="0"/>
              <a:t>As unexpected, retrospective results are better without terminal survey than with terminal survey, maybe due to unexpected survey biomass in 2014, 2018 and 2019.</a:t>
            </a:r>
          </a:p>
          <a:p>
            <a:endParaRPr lang="en-US" dirty="0"/>
          </a:p>
        </p:txBody>
      </p:sp>
      <p:pic>
        <p:nvPicPr>
          <p:cNvPr id="7" name="Picture 6">
            <a:extLst>
              <a:ext uri="{FF2B5EF4-FFF2-40B4-BE49-F238E27FC236}">
                <a16:creationId xmlns:a16="http://schemas.microsoft.com/office/drawing/2014/main" id="{F3F7C9CF-62E4-42A9-9DE4-9E632CFD067F}"/>
              </a:ext>
            </a:extLst>
          </p:cNvPr>
          <p:cNvPicPr>
            <a:picLocks noChangeAspect="1"/>
          </p:cNvPicPr>
          <p:nvPr/>
        </p:nvPicPr>
        <p:blipFill>
          <a:blip r:embed="rId3"/>
          <a:stretch>
            <a:fillRect/>
          </a:stretch>
        </p:blipFill>
        <p:spPr>
          <a:xfrm>
            <a:off x="685800" y="5257800"/>
            <a:ext cx="7154462" cy="1752600"/>
          </a:xfrm>
          <a:prstGeom prst="rect">
            <a:avLst/>
          </a:prstGeom>
        </p:spPr>
      </p:pic>
    </p:spTree>
    <p:extLst>
      <p:ext uri="{BB962C8B-B14F-4D97-AF65-F5344CB8AC3E}">
        <p14:creationId xmlns:p14="http://schemas.microsoft.com/office/powerpoint/2010/main" val="2077453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81263" y="283290"/>
            <a:ext cx="8229600" cy="858982"/>
          </a:xfrm>
        </p:spPr>
        <p:txBody>
          <a:bodyPr>
            <a:normAutofit/>
          </a:bodyPr>
          <a:lstStyle/>
          <a:p>
            <a:pPr eaLnBrk="1" hangingPunct="1"/>
            <a:r>
              <a:rPr lang="en-US" b="1" dirty="0">
                <a:solidFill>
                  <a:srgbClr val="FF0000"/>
                </a:solidFill>
              </a:rPr>
              <a:t>Summary</a:t>
            </a:r>
            <a:endParaRPr lang="en-US" dirty="0"/>
          </a:p>
        </p:txBody>
      </p:sp>
      <p:sp>
        <p:nvSpPr>
          <p:cNvPr id="3075" name="Rectangle 3"/>
          <p:cNvSpPr>
            <a:spLocks noGrp="1" noChangeArrowheads="1"/>
          </p:cNvSpPr>
          <p:nvPr>
            <p:ph type="body" idx="1"/>
          </p:nvPr>
        </p:nvSpPr>
        <p:spPr>
          <a:xfrm>
            <a:off x="405063" y="1156490"/>
            <a:ext cx="8382000" cy="5715000"/>
          </a:xfrm>
        </p:spPr>
        <p:txBody>
          <a:bodyPr>
            <a:normAutofit fontScale="55000" lnSpcReduction="20000"/>
          </a:bodyPr>
          <a:lstStyle/>
          <a:p>
            <a:pPr marL="457200" indent="-457200">
              <a:spcBef>
                <a:spcPts val="0"/>
              </a:spcBef>
              <a:spcAft>
                <a:spcPts val="1000"/>
              </a:spcAft>
              <a:buFont typeface="+mj-lt"/>
              <a:buAutoNum type="arabicParenR"/>
            </a:pPr>
            <a:r>
              <a:rPr lang="en-US" sz="3600" dirty="0">
                <a:latin typeface="Arial" panose="020B0604020202020204" pitchFamily="34" charset="0"/>
                <a:cs typeface="Arial" panose="020B0604020202020204" pitchFamily="34" charset="0"/>
              </a:rPr>
              <a:t>In 2018 and 2019, the survey biomasses decreased about 50% from 2017, more than expected. Models 19.0a and 19.3b have much higher estimated NMFS survey biomass than the observed values in 2018 and 2019. Model 19.3 and the related other four models have reasonable fits to NMFS survey biomass during recent years. </a:t>
            </a:r>
          </a:p>
          <a:p>
            <a:pPr marL="457200" indent="-457200">
              <a:spcBef>
                <a:spcPts val="0"/>
              </a:spcBef>
              <a:spcAft>
                <a:spcPts val="1000"/>
              </a:spcAft>
              <a:buFont typeface="+mj-lt"/>
              <a:buAutoNum type="arabicParenR"/>
            </a:pPr>
            <a:r>
              <a:rPr lang="en-US" sz="3600" dirty="0">
                <a:latin typeface="Arial" panose="020B0604020202020204" pitchFamily="34" charset="0"/>
                <a:cs typeface="Arial" panose="020B0604020202020204" pitchFamily="34" charset="0"/>
              </a:rPr>
              <a:t>Absolute mature male biomasses for all models have a similar trend over time. Biomass estimates for model 19.0a and 19.0b are higher during recent years than the other 5 model scenarios. </a:t>
            </a:r>
          </a:p>
          <a:p>
            <a:pPr marL="457200" indent="-457200">
              <a:spcBef>
                <a:spcPts val="0"/>
              </a:spcBef>
              <a:spcAft>
                <a:spcPts val="1000"/>
              </a:spcAft>
              <a:buFont typeface="+mj-lt"/>
              <a:buAutoNum type="arabicParenR"/>
            </a:pPr>
            <a:r>
              <a:rPr lang="en-US" sz="3600" dirty="0">
                <a:latin typeface="Arial" panose="020B0604020202020204" pitchFamily="34" charset="0"/>
                <a:cs typeface="Arial" panose="020B0604020202020204" pitchFamily="34" charset="0"/>
              </a:rPr>
              <a:t>As expected, model 19.3b estimates a higher trawl survey catchability (&gt;1.0), thus resulting in overall lower absolute biomass estimates. The prior to trawl survey catchability has big impacts.  </a:t>
            </a:r>
          </a:p>
          <a:p>
            <a:pPr marL="457200" indent="-457200">
              <a:spcBef>
                <a:spcPts val="0"/>
              </a:spcBef>
              <a:spcAft>
                <a:spcPts val="1000"/>
              </a:spcAft>
              <a:buFont typeface="+mj-lt"/>
              <a:buAutoNum type="arabicParenR"/>
            </a:pPr>
            <a:r>
              <a:rPr lang="en-US" sz="3600" dirty="0">
                <a:latin typeface="Arial" panose="020B0604020202020204" pitchFamily="34" charset="0"/>
                <a:cs typeface="Arial" panose="020B0604020202020204" pitchFamily="34" charset="0"/>
              </a:rPr>
              <a:t>Like the prior results, updated terminal year recruitment analysis with model 19.3 also suggests the estimated recruitment in the last year should not be used for estimating B</a:t>
            </a:r>
            <a:r>
              <a:rPr lang="en-US" sz="3600" baseline="-25000" dirty="0">
                <a:latin typeface="Arial" panose="020B0604020202020204" pitchFamily="34" charset="0"/>
                <a:cs typeface="Arial" panose="020B0604020202020204" pitchFamily="34" charset="0"/>
              </a:rPr>
              <a:t>35%</a:t>
            </a:r>
            <a:r>
              <a:rPr lang="en-US" sz="3600" dirty="0">
                <a:latin typeface="Arial" panose="020B0604020202020204" pitchFamily="34" charset="0"/>
                <a:cs typeface="Arial" panose="020B0604020202020204" pitchFamily="34" charset="0"/>
              </a:rPr>
              <a:t>. </a:t>
            </a:r>
          </a:p>
          <a:p>
            <a:pPr marL="457200" indent="-457200">
              <a:spcBef>
                <a:spcPts val="0"/>
              </a:spcBef>
              <a:spcAft>
                <a:spcPts val="1000"/>
              </a:spcAft>
              <a:buFont typeface="+mj-lt"/>
              <a:buAutoNum type="arabicParenR"/>
            </a:pPr>
            <a:r>
              <a:rPr lang="en-US" sz="3600" dirty="0">
                <a:latin typeface="Arial" panose="020B0604020202020204" pitchFamily="34" charset="0"/>
                <a:cs typeface="Arial" panose="020B0604020202020204" pitchFamily="34" charset="0"/>
              </a:rPr>
              <a:t>Model 19.3 is the preferred model by the CPT in May 2020 and fits the data better with one less parameter than model 19.0a, thus being our preferred model for overfishing definition determination. </a:t>
            </a:r>
          </a:p>
          <a:p>
            <a:pPr marL="457200" indent="-457200">
              <a:spcBef>
                <a:spcPts val="0"/>
              </a:spcBef>
              <a:spcAft>
                <a:spcPts val="1000"/>
              </a:spcAft>
              <a:buFont typeface="+mj-lt"/>
              <a:buAutoNum type="arabicParenR"/>
            </a:pPr>
            <a:r>
              <a:rPr lang="en-US" sz="3600" dirty="0">
                <a:latin typeface="Arial" panose="020B0604020202020204" pitchFamily="34" charset="0"/>
                <a:cs typeface="Arial" panose="020B0604020202020204" pitchFamily="34" charset="0"/>
              </a:rPr>
              <a:t>Analyses show the impacts without terminal survey in 2020 may be small.</a:t>
            </a:r>
          </a:p>
          <a:p>
            <a:pPr marL="0" indent="0">
              <a:spcBef>
                <a:spcPts val="0"/>
              </a:spcBef>
              <a:spcAft>
                <a:spcPts val="1000"/>
              </a:spcAft>
              <a:buNone/>
            </a:pPr>
            <a:endParaRPr lang="en-US" sz="2400" dirty="0"/>
          </a:p>
          <a:p>
            <a:pPr marL="0" indent="0">
              <a:spcBef>
                <a:spcPts val="0"/>
              </a:spcBef>
              <a:spcAft>
                <a:spcPts val="1000"/>
              </a:spcAft>
              <a:buNone/>
            </a:pPr>
            <a:endParaRPr lang="en-US" sz="2000" dirty="0"/>
          </a:p>
        </p:txBody>
      </p:sp>
      <p:sp>
        <p:nvSpPr>
          <p:cNvPr id="3076" name="Line 4"/>
          <p:cNvSpPr>
            <a:spLocks noChangeShapeType="1"/>
          </p:cNvSpPr>
          <p:nvPr/>
        </p:nvSpPr>
        <p:spPr bwMode="auto">
          <a:xfrm>
            <a:off x="0" y="990600"/>
            <a:ext cx="9144000" cy="0"/>
          </a:xfrm>
          <a:prstGeom prst="line">
            <a:avLst/>
          </a:prstGeom>
          <a:noFill/>
          <a:ln w="381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602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4C096F-D670-4A17-A892-9B5982139704}"/>
              </a:ext>
            </a:extLst>
          </p:cNvPr>
          <p:cNvPicPr>
            <a:picLocks noChangeAspect="1"/>
          </p:cNvPicPr>
          <p:nvPr/>
        </p:nvPicPr>
        <p:blipFill>
          <a:blip r:embed="rId2"/>
          <a:stretch>
            <a:fillRect/>
          </a:stretch>
        </p:blipFill>
        <p:spPr>
          <a:xfrm>
            <a:off x="101693" y="566928"/>
            <a:ext cx="8940613" cy="2862072"/>
          </a:xfrm>
          <a:prstGeom prst="rect">
            <a:avLst/>
          </a:prstGeom>
        </p:spPr>
      </p:pic>
      <p:pic>
        <p:nvPicPr>
          <p:cNvPr id="5" name="Picture 4">
            <a:extLst>
              <a:ext uri="{FF2B5EF4-FFF2-40B4-BE49-F238E27FC236}">
                <a16:creationId xmlns:a16="http://schemas.microsoft.com/office/drawing/2014/main" id="{1969CA89-5E52-4587-A004-0C2BDCA2EABB}"/>
              </a:ext>
            </a:extLst>
          </p:cNvPr>
          <p:cNvPicPr>
            <a:picLocks noChangeAspect="1"/>
          </p:cNvPicPr>
          <p:nvPr/>
        </p:nvPicPr>
        <p:blipFill>
          <a:blip r:embed="rId3"/>
          <a:stretch>
            <a:fillRect/>
          </a:stretch>
        </p:blipFill>
        <p:spPr>
          <a:xfrm>
            <a:off x="304799" y="3439885"/>
            <a:ext cx="8737507" cy="3020421"/>
          </a:xfrm>
          <a:prstGeom prst="rect">
            <a:avLst/>
          </a:prstGeom>
        </p:spPr>
      </p:pic>
    </p:spTree>
    <p:extLst>
      <p:ext uri="{BB962C8B-B14F-4D97-AF65-F5344CB8AC3E}">
        <p14:creationId xmlns:p14="http://schemas.microsoft.com/office/powerpoint/2010/main" val="1263986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A39C95-6D88-4CB4-ABFA-45741D025E6A}"/>
              </a:ext>
            </a:extLst>
          </p:cNvPr>
          <p:cNvSpPr txBox="1"/>
          <p:nvPr/>
        </p:nvSpPr>
        <p:spPr>
          <a:xfrm>
            <a:off x="1752600" y="1295400"/>
            <a:ext cx="3137397" cy="1015663"/>
          </a:xfrm>
          <a:prstGeom prst="rect">
            <a:avLst/>
          </a:prstGeom>
          <a:noFill/>
        </p:spPr>
        <p:txBody>
          <a:bodyPr wrap="none" rtlCol="0">
            <a:spAutoFit/>
          </a:bodyPr>
          <a:lstStyle/>
          <a:p>
            <a:r>
              <a:rPr lang="en-US" sz="6000" dirty="0">
                <a:latin typeface="Arial" panose="020B0604020202020204" pitchFamily="34" charset="0"/>
                <a:cs typeface="Arial" panose="020B0604020202020204" pitchFamily="34" charset="0"/>
              </a:rPr>
              <a:t>Decision</a:t>
            </a:r>
          </a:p>
        </p:txBody>
      </p:sp>
      <p:sp>
        <p:nvSpPr>
          <p:cNvPr id="4" name="TextBox 3">
            <a:extLst>
              <a:ext uri="{FF2B5EF4-FFF2-40B4-BE49-F238E27FC236}">
                <a16:creationId xmlns:a16="http://schemas.microsoft.com/office/drawing/2014/main" id="{0621EF48-6FFD-44AA-AA90-E803534DA332}"/>
              </a:ext>
            </a:extLst>
          </p:cNvPr>
          <p:cNvSpPr txBox="1"/>
          <p:nvPr/>
        </p:nvSpPr>
        <p:spPr>
          <a:xfrm>
            <a:off x="2438400" y="3244334"/>
            <a:ext cx="4572000" cy="1015663"/>
          </a:xfrm>
          <a:prstGeom prst="rect">
            <a:avLst/>
          </a:prstGeom>
          <a:noFill/>
        </p:spPr>
        <p:txBody>
          <a:bodyPr wrap="square">
            <a:spAutoFit/>
          </a:bodyPr>
          <a:lstStyle/>
          <a:p>
            <a:r>
              <a:rPr lang="en-US" sz="6000" dirty="0">
                <a:latin typeface="Arial" panose="020B0604020202020204" pitchFamily="34" charset="0"/>
                <a:cs typeface="Arial" panose="020B0604020202020204" pitchFamily="34" charset="0"/>
              </a:rPr>
              <a:t>Decision</a:t>
            </a:r>
          </a:p>
        </p:txBody>
      </p:sp>
      <p:sp>
        <p:nvSpPr>
          <p:cNvPr id="6" name="TextBox 5">
            <a:extLst>
              <a:ext uri="{FF2B5EF4-FFF2-40B4-BE49-F238E27FC236}">
                <a16:creationId xmlns:a16="http://schemas.microsoft.com/office/drawing/2014/main" id="{AEEA3558-C1F2-4291-A111-E0BE2905A5FE}"/>
              </a:ext>
            </a:extLst>
          </p:cNvPr>
          <p:cNvSpPr txBox="1"/>
          <p:nvPr/>
        </p:nvSpPr>
        <p:spPr>
          <a:xfrm>
            <a:off x="3321298" y="4953000"/>
            <a:ext cx="4572000" cy="1015663"/>
          </a:xfrm>
          <a:prstGeom prst="rect">
            <a:avLst/>
          </a:prstGeom>
          <a:noFill/>
        </p:spPr>
        <p:txBody>
          <a:bodyPr wrap="square">
            <a:spAutoFit/>
          </a:bodyPr>
          <a:lstStyle/>
          <a:p>
            <a:r>
              <a:rPr lang="en-US" sz="6000" dirty="0">
                <a:latin typeface="Arial" panose="020B0604020202020204" pitchFamily="34" charset="0"/>
                <a:cs typeface="Arial" panose="020B0604020202020204" pitchFamily="34" charset="0"/>
              </a:rPr>
              <a:t>Decision</a:t>
            </a:r>
          </a:p>
        </p:txBody>
      </p:sp>
    </p:spTree>
    <p:extLst>
      <p:ext uri="{BB962C8B-B14F-4D97-AF65-F5344CB8AC3E}">
        <p14:creationId xmlns:p14="http://schemas.microsoft.com/office/powerpoint/2010/main" val="4046087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66175D-D722-4B10-BCBE-E684D489D287}"/>
              </a:ext>
            </a:extLst>
          </p:cNvPr>
          <p:cNvSpPr/>
          <p:nvPr/>
        </p:nvSpPr>
        <p:spPr>
          <a:xfrm>
            <a:off x="6418085" y="405561"/>
            <a:ext cx="2397923" cy="6186309"/>
          </a:xfrm>
          <a:prstGeom prst="rect">
            <a:avLst/>
          </a:prstGeom>
        </p:spPr>
        <p:txBody>
          <a:bodyPr wrap="square">
            <a:spAutoFit/>
          </a:bodyPr>
          <a:lstStyle/>
          <a:p>
            <a:r>
              <a:rPr lang="en-US" dirty="0"/>
              <a:t>Figure 7. Comparison of NMFS survey abundance proportions of total NMFS and BSFRF side-by-side trawl surveys during 2013-2016. Sizes of circles are proportional to total abundances.</a:t>
            </a:r>
          </a:p>
          <a:p>
            <a:endParaRPr lang="en-US" dirty="0"/>
          </a:p>
          <a:p>
            <a:r>
              <a:rPr lang="en-US" dirty="0"/>
              <a:t>The abundance-weighted average ratio is </a:t>
            </a:r>
            <a:r>
              <a:rPr lang="en-US" dirty="0">
                <a:solidFill>
                  <a:srgbClr val="FF0000"/>
                </a:solidFill>
              </a:rPr>
              <a:t>0.891 for crab &gt;135 </a:t>
            </a:r>
            <a:r>
              <a:rPr lang="en-US" dirty="0"/>
              <a:t>mm carapace length from all four years of data, about the same as the double-bag experiment (</a:t>
            </a:r>
            <a:r>
              <a:rPr lang="en-US" dirty="0">
                <a:solidFill>
                  <a:srgbClr val="FF0000"/>
                </a:solidFill>
              </a:rPr>
              <a:t>0.896 at size 162.5 mm</a:t>
            </a:r>
            <a:r>
              <a:rPr lang="en-US" dirty="0"/>
              <a:t>), although the ratios changed greatly from year to year. </a:t>
            </a:r>
          </a:p>
        </p:txBody>
      </p:sp>
      <p:pic>
        <p:nvPicPr>
          <p:cNvPr id="4" name="Picture 3">
            <a:extLst>
              <a:ext uri="{FF2B5EF4-FFF2-40B4-BE49-F238E27FC236}">
                <a16:creationId xmlns:a16="http://schemas.microsoft.com/office/drawing/2014/main" id="{0745E68A-D33D-4BAD-BD4F-36DC1091EA4C}"/>
              </a:ext>
            </a:extLst>
          </p:cNvPr>
          <p:cNvPicPr>
            <a:picLocks noChangeAspect="1"/>
          </p:cNvPicPr>
          <p:nvPr/>
        </p:nvPicPr>
        <p:blipFill>
          <a:blip r:embed="rId2"/>
          <a:stretch>
            <a:fillRect/>
          </a:stretch>
        </p:blipFill>
        <p:spPr>
          <a:xfrm>
            <a:off x="437391" y="762000"/>
            <a:ext cx="5980694" cy="5809992"/>
          </a:xfrm>
          <a:prstGeom prst="rect">
            <a:avLst/>
          </a:prstGeom>
        </p:spPr>
      </p:pic>
    </p:spTree>
    <p:extLst>
      <p:ext uri="{BB962C8B-B14F-4D97-AF65-F5344CB8AC3E}">
        <p14:creationId xmlns:p14="http://schemas.microsoft.com/office/powerpoint/2010/main" val="13573809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1600200"/>
            <a:ext cx="3868367" cy="1569660"/>
          </a:xfrm>
          <a:prstGeom prst="rect">
            <a:avLst/>
          </a:prstGeom>
          <a:noFill/>
        </p:spPr>
        <p:txBody>
          <a:bodyPr wrap="none" rtlCol="0">
            <a:spAutoFit/>
          </a:bodyPr>
          <a:lstStyle/>
          <a:p>
            <a:r>
              <a:rPr lang="en-US" sz="9600" dirty="0">
                <a:latin typeface="Harlow Solid Italic" pitchFamily="82" charset="0"/>
              </a:rPr>
              <a:t>Thanks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20757" y="138804"/>
            <a:ext cx="8229600" cy="775594"/>
          </a:xfrm>
        </p:spPr>
        <p:txBody>
          <a:bodyPr>
            <a:normAutofit/>
          </a:bodyPr>
          <a:lstStyle/>
          <a:p>
            <a:pPr eaLnBrk="1" hangingPunct="1"/>
            <a:r>
              <a:rPr lang="en-US" sz="3600" b="1" dirty="0">
                <a:solidFill>
                  <a:srgbClr val="FF0000"/>
                </a:solidFill>
              </a:rPr>
              <a:t>Response to CPT Comments</a:t>
            </a:r>
            <a:r>
              <a:rPr lang="en-US" sz="4000" dirty="0"/>
              <a:t> </a:t>
            </a:r>
          </a:p>
        </p:txBody>
      </p:sp>
      <p:sp>
        <p:nvSpPr>
          <p:cNvPr id="3075" name="Rectangle 3"/>
          <p:cNvSpPr>
            <a:spLocks noGrp="1" noChangeArrowheads="1"/>
          </p:cNvSpPr>
          <p:nvPr>
            <p:ph type="body" idx="1"/>
          </p:nvPr>
        </p:nvSpPr>
        <p:spPr>
          <a:xfrm>
            <a:off x="457200" y="1066800"/>
            <a:ext cx="8229600" cy="5562600"/>
          </a:xfrm>
        </p:spPr>
        <p:txBody>
          <a:bodyPr>
            <a:normAutofit fontScale="70000" lnSpcReduction="20000"/>
          </a:bodyPr>
          <a:lstStyle/>
          <a:p>
            <a:pPr marL="0" marR="0" indent="0">
              <a:spcBef>
                <a:spcPts val="0"/>
              </a:spcBef>
              <a:spcAft>
                <a:spcPts val="0"/>
              </a:spcAft>
              <a:buNone/>
            </a:pPr>
            <a:r>
              <a:rPr lang="en-US" sz="2900" i="1" dirty="0">
                <a:latin typeface="Times New Roman"/>
                <a:ea typeface="Times New Roman"/>
              </a:rPr>
              <a:t>Response to CPT Comments (from May 2020): </a:t>
            </a:r>
          </a:p>
          <a:p>
            <a:pPr marL="0" marR="0" indent="0">
              <a:spcBef>
                <a:spcPts val="0"/>
              </a:spcBef>
              <a:spcAft>
                <a:spcPts val="0"/>
              </a:spcAft>
              <a:buNone/>
            </a:pPr>
            <a:endParaRPr lang="en-US" sz="2600" i="1" dirty="0">
              <a:latin typeface="Times New Roman"/>
              <a:ea typeface="Times New Roman"/>
            </a:endParaRPr>
          </a:p>
          <a:p>
            <a:pPr marL="0" marR="0" indent="0" algn="just">
              <a:spcBef>
                <a:spcPts val="0"/>
              </a:spcBef>
              <a:spcAft>
                <a:spcPts val="0"/>
              </a:spcAft>
              <a:buNone/>
            </a:pPr>
            <a:r>
              <a:rPr lang="en-US" i="1" dirty="0">
                <a:latin typeface="Times New Roman" panose="02020603050405020304" pitchFamily="18" charset="0"/>
                <a:ea typeface="Times New Roman" panose="02020603050405020304" pitchFamily="18" charset="0"/>
              </a:rPr>
              <a:t>“Describe how the sex ratios for OFL calculations were averaged. It is the same as the recruitments, but was difficult to confirm in the document.”</a:t>
            </a:r>
            <a:endParaRPr lang="en-US"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2900" i="1" dirty="0">
              <a:latin typeface="Times New Roman"/>
              <a:ea typeface="Times New Roman"/>
            </a:endParaRPr>
          </a:p>
          <a:p>
            <a:pPr marL="0" marR="0" indent="0">
              <a:spcBef>
                <a:spcPts val="0"/>
              </a:spcBef>
              <a:spcAft>
                <a:spcPts val="0"/>
              </a:spcAft>
              <a:buNone/>
            </a:pPr>
            <a:r>
              <a:rPr lang="en-US" sz="2900" dirty="0">
                <a:solidFill>
                  <a:srgbClr val="FF0000"/>
                </a:solidFill>
                <a:latin typeface="Times New Roman"/>
                <a:ea typeface="Times New Roman"/>
              </a:rPr>
              <a:t>Response: We added text to explain the sex ratios for OFL calculations in Appendix A (B (b) (2) The proxy for BMSY).</a:t>
            </a:r>
          </a:p>
          <a:p>
            <a:pPr marL="0" marR="0" indent="0">
              <a:spcBef>
                <a:spcPts val="0"/>
              </a:spcBef>
              <a:spcAft>
                <a:spcPts val="0"/>
              </a:spcAft>
              <a:buNone/>
            </a:pPr>
            <a:r>
              <a:rPr lang="en-US" sz="2900" dirty="0">
                <a:solidFill>
                  <a:srgbClr val="FF0000"/>
                </a:solidFill>
                <a:latin typeface="Times New Roman"/>
                <a:ea typeface="Times New Roman"/>
              </a:rPr>
              <a:t> </a:t>
            </a:r>
          </a:p>
          <a:p>
            <a:pPr marL="0" lvl="0" indent="0" algn="just">
              <a:spcBef>
                <a:spcPts val="0"/>
              </a:spcBef>
              <a:buNone/>
            </a:pPr>
            <a:r>
              <a:rPr lang="en-US" i="1" dirty="0">
                <a:solidFill>
                  <a:prstClr val="black"/>
                </a:solidFill>
                <a:latin typeface="Times New Roman" panose="02020603050405020304" pitchFamily="18" charset="0"/>
                <a:ea typeface="Times New Roman" panose="02020603050405020304" pitchFamily="18" charset="0"/>
              </a:rPr>
              <a:t>“Check the calculation of total male directed fishery catch as inputted to GMACS to ensure accounting for discard mortality is appropriate. Check the tables for correct numbers and that they match the .DAT files provided. Consider splitting the tables needed by the State of Alaska from those presenting the data used in the assessment. CPT suggests that the methodology for how total catches are calculated should be added to the terms of reference for all assessments.”</a:t>
            </a:r>
          </a:p>
          <a:p>
            <a:pPr marL="0" lvl="0" indent="0" algn="just">
              <a:spcBef>
                <a:spcPts val="0"/>
              </a:spcBef>
              <a:buNone/>
            </a:pPr>
            <a:endParaRPr lang="en-US" dirty="0">
              <a:solidFill>
                <a:prstClr val="black"/>
              </a:solidFill>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900" dirty="0">
                <a:solidFill>
                  <a:srgbClr val="FF0000"/>
                </a:solidFill>
                <a:latin typeface="Times New Roman"/>
                <a:ea typeface="Times New Roman"/>
              </a:rPr>
              <a:t>Response: There are no problems with total male directed fishery catch in the GMACS input data file. An additional table (Table 2) is added to include all observer catch and discard data. Methods of bycatch estimation are added to the caption of Table 1a. </a:t>
            </a:r>
          </a:p>
          <a:p>
            <a:pPr marL="0" marR="0" indent="0">
              <a:spcBef>
                <a:spcPts val="0"/>
              </a:spcBef>
              <a:spcAft>
                <a:spcPts val="0"/>
              </a:spcAft>
              <a:buNone/>
            </a:pPr>
            <a:endParaRPr lang="en-US" sz="6400" i="1" dirty="0">
              <a:latin typeface="Times New Roman"/>
              <a:ea typeface="Times New Roman"/>
            </a:endParaRP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914398"/>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245387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20757" y="138804"/>
            <a:ext cx="8229600" cy="775594"/>
          </a:xfrm>
        </p:spPr>
        <p:txBody>
          <a:bodyPr>
            <a:normAutofit/>
          </a:bodyPr>
          <a:lstStyle/>
          <a:p>
            <a:pPr eaLnBrk="1" hangingPunct="1"/>
            <a:r>
              <a:rPr lang="en-US" sz="3600" b="1" dirty="0">
                <a:solidFill>
                  <a:srgbClr val="FF0000"/>
                </a:solidFill>
              </a:rPr>
              <a:t>Response to CPT Comments</a:t>
            </a:r>
            <a:r>
              <a:rPr lang="en-US" sz="4000" dirty="0"/>
              <a:t> </a:t>
            </a:r>
          </a:p>
        </p:txBody>
      </p:sp>
      <p:sp>
        <p:nvSpPr>
          <p:cNvPr id="3075" name="Rectangle 3"/>
          <p:cNvSpPr>
            <a:spLocks noGrp="1" noChangeArrowheads="1"/>
          </p:cNvSpPr>
          <p:nvPr>
            <p:ph type="body" idx="1"/>
          </p:nvPr>
        </p:nvSpPr>
        <p:spPr>
          <a:xfrm>
            <a:off x="457200" y="1066800"/>
            <a:ext cx="8229600" cy="5562600"/>
          </a:xfrm>
        </p:spPr>
        <p:txBody>
          <a:bodyPr>
            <a:normAutofit fontScale="62500" lnSpcReduction="20000"/>
          </a:bodyPr>
          <a:lstStyle/>
          <a:p>
            <a:pPr marL="0" marR="0" indent="0">
              <a:spcBef>
                <a:spcPts val="0"/>
              </a:spcBef>
              <a:spcAft>
                <a:spcPts val="0"/>
              </a:spcAft>
              <a:buNone/>
            </a:pPr>
            <a:r>
              <a:rPr lang="en-US" sz="2900" i="1" dirty="0">
                <a:latin typeface="Times New Roman"/>
                <a:ea typeface="Times New Roman"/>
              </a:rPr>
              <a:t>Response to CPT Comments (from May 2020): </a:t>
            </a:r>
          </a:p>
          <a:p>
            <a:pPr marL="0" marR="0" indent="0">
              <a:spcBef>
                <a:spcPts val="0"/>
              </a:spcBef>
              <a:spcAft>
                <a:spcPts val="0"/>
              </a:spcAft>
              <a:buNone/>
            </a:pPr>
            <a:endParaRPr lang="en-US" sz="2600" i="1" dirty="0">
              <a:latin typeface="Times New Roman"/>
              <a:ea typeface="Times New Roman"/>
            </a:endParaRPr>
          </a:p>
          <a:p>
            <a:pPr marL="0" marR="0" indent="0" algn="just">
              <a:spcBef>
                <a:spcPts val="0"/>
              </a:spcBef>
              <a:spcAft>
                <a:spcPts val="0"/>
              </a:spcAft>
              <a:buNone/>
            </a:pPr>
            <a:r>
              <a:rPr lang="en-US" i="1" dirty="0">
                <a:latin typeface="Times New Roman" panose="02020603050405020304" pitchFamily="18" charset="0"/>
                <a:ea typeface="Times New Roman" panose="02020603050405020304" pitchFamily="18" charset="0"/>
              </a:rPr>
              <a:t>“Highlight the ‘</a:t>
            </a:r>
            <a:r>
              <a:rPr lang="en-US" i="1" dirty="0" err="1">
                <a:latin typeface="Times New Roman" panose="02020603050405020304" pitchFamily="18" charset="0"/>
                <a:ea typeface="Times New Roman" panose="02020603050405020304" pitchFamily="18" charset="0"/>
              </a:rPr>
              <a:t>PriorDensity</a:t>
            </a:r>
            <a:r>
              <a:rPr lang="en-US" i="1" dirty="0">
                <a:latin typeface="Times New Roman" panose="02020603050405020304" pitchFamily="18" charset="0"/>
                <a:ea typeface="Times New Roman" panose="02020603050405020304" pitchFamily="18" charset="0"/>
              </a:rPr>
              <a:t>’ row in the table listing the contribution of likelihoods to the objective function value. Make sure that it is clear that differences in likelihood comparability are well represented in the tables. It appears that modifications will need to be made to the way that GMACS includes or does not include prior densities so that the objective function values from models with different numbers of parameters (but fitting to identical data) are comparable.”</a:t>
            </a:r>
            <a:endParaRPr lang="en-US"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2900" i="1" dirty="0">
              <a:latin typeface="Times New Roman"/>
              <a:ea typeface="Times New Roman"/>
            </a:endParaRPr>
          </a:p>
          <a:p>
            <a:pPr marL="0" marR="0" indent="0">
              <a:spcBef>
                <a:spcPts val="0"/>
              </a:spcBef>
              <a:spcAft>
                <a:spcPts val="0"/>
              </a:spcAft>
              <a:buNone/>
            </a:pPr>
            <a:r>
              <a:rPr lang="en-US" sz="2900" dirty="0">
                <a:solidFill>
                  <a:srgbClr val="FF0000"/>
                </a:solidFill>
                <a:latin typeface="Times New Roman"/>
                <a:ea typeface="Times New Roman"/>
              </a:rPr>
              <a:t>Response: The “</a:t>
            </a:r>
            <a:r>
              <a:rPr lang="en-US" sz="2900" dirty="0" err="1">
                <a:solidFill>
                  <a:srgbClr val="FF0000"/>
                </a:solidFill>
                <a:latin typeface="Times New Roman"/>
                <a:ea typeface="Times New Roman"/>
              </a:rPr>
              <a:t>PriorDensity</a:t>
            </a:r>
            <a:r>
              <a:rPr lang="en-US" sz="2900" dirty="0">
                <a:solidFill>
                  <a:srgbClr val="FF0000"/>
                </a:solidFill>
                <a:latin typeface="Times New Roman"/>
                <a:ea typeface="Times New Roman"/>
              </a:rPr>
              <a:t>” row is highlighted, and a new row is added for total negative log likelihood values without prior densities for easy comparison.</a:t>
            </a:r>
          </a:p>
          <a:p>
            <a:pPr marL="0" marR="0" indent="0">
              <a:spcBef>
                <a:spcPts val="0"/>
              </a:spcBef>
              <a:spcAft>
                <a:spcPts val="0"/>
              </a:spcAft>
              <a:buNone/>
            </a:pPr>
            <a:r>
              <a:rPr lang="en-US" sz="2900" dirty="0">
                <a:solidFill>
                  <a:srgbClr val="FF0000"/>
                </a:solidFill>
                <a:latin typeface="Times New Roman"/>
                <a:ea typeface="Times New Roman"/>
              </a:rPr>
              <a:t> </a:t>
            </a:r>
          </a:p>
          <a:p>
            <a:pPr marL="0" lvl="0" indent="0" algn="just">
              <a:spcBef>
                <a:spcPts val="0"/>
              </a:spcBef>
              <a:buNone/>
            </a:pPr>
            <a:r>
              <a:rPr lang="en-US" i="1" dirty="0">
                <a:solidFill>
                  <a:prstClr val="black"/>
                </a:solidFill>
                <a:latin typeface="Times New Roman" panose="02020603050405020304" pitchFamily="18" charset="0"/>
                <a:ea typeface="Times New Roman" panose="02020603050405020304" pitchFamily="18" charset="0"/>
              </a:rPr>
              <a:t>“Provide justification for the assumed natural mortality for males of 0.18 yr-1. How does the 1% rule assumed in the assessment compare to empirical studies on natural mortality and longevity (e.g. Then et al. 2016)?”</a:t>
            </a:r>
          </a:p>
          <a:p>
            <a:pPr marL="0" lvl="0" indent="0" algn="just">
              <a:spcBef>
                <a:spcPts val="0"/>
              </a:spcBef>
              <a:buNone/>
            </a:pPr>
            <a:endParaRPr lang="en-US" dirty="0">
              <a:solidFill>
                <a:prstClr val="black"/>
              </a:solidFill>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900" dirty="0">
                <a:solidFill>
                  <a:srgbClr val="FF0000"/>
                </a:solidFill>
                <a:latin typeface="Times New Roman"/>
                <a:ea typeface="Times New Roman"/>
              </a:rPr>
              <a:t>Response: The 1% rule was accepted after very long, several year difficult discussion among the crab overfishing working group, CPT, and SSC. We will examine it again in May 2021. </a:t>
            </a:r>
          </a:p>
          <a:p>
            <a:pPr marL="0" marR="0" indent="0">
              <a:spcBef>
                <a:spcPts val="0"/>
              </a:spcBef>
              <a:spcAft>
                <a:spcPts val="0"/>
              </a:spcAft>
              <a:buNone/>
            </a:pPr>
            <a:endParaRPr lang="en-US" sz="6400" i="1" dirty="0">
              <a:latin typeface="Times New Roman"/>
              <a:ea typeface="Times New Roman"/>
            </a:endParaRP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914398"/>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3722871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a:solidFill>
                  <a:srgbClr val="FF0000"/>
                </a:solidFill>
              </a:rPr>
              <a:t>Response to SSC Comments</a:t>
            </a:r>
            <a:r>
              <a:rPr lang="en-US" sz="4000" dirty="0"/>
              <a:t> </a:t>
            </a:r>
          </a:p>
        </p:txBody>
      </p:sp>
      <p:sp>
        <p:nvSpPr>
          <p:cNvPr id="3075" name="Rectangle 3"/>
          <p:cNvSpPr>
            <a:spLocks noGrp="1" noChangeArrowheads="1"/>
          </p:cNvSpPr>
          <p:nvPr>
            <p:ph type="body" idx="1"/>
          </p:nvPr>
        </p:nvSpPr>
        <p:spPr>
          <a:xfrm>
            <a:off x="381000" y="1142999"/>
            <a:ext cx="8458200" cy="5562599"/>
          </a:xfrm>
        </p:spPr>
        <p:txBody>
          <a:bodyPr>
            <a:normAutofit/>
          </a:bodyPr>
          <a:lstStyle/>
          <a:p>
            <a:pPr marL="0" marR="0" indent="0">
              <a:spcBef>
                <a:spcPts val="0"/>
              </a:spcBef>
              <a:spcAft>
                <a:spcPts val="0"/>
              </a:spcAft>
              <a:buNone/>
            </a:pPr>
            <a:r>
              <a:rPr lang="en-US" sz="2400" i="1" dirty="0">
                <a:latin typeface="Times New Roman"/>
                <a:ea typeface="Times New Roman"/>
              </a:rPr>
              <a:t>Response to CPT Comments (from June 2020): </a:t>
            </a:r>
          </a:p>
          <a:p>
            <a:pPr marL="0" marR="0" indent="0">
              <a:spcBef>
                <a:spcPts val="0"/>
              </a:spcBef>
              <a:spcAft>
                <a:spcPts val="0"/>
              </a:spcAft>
              <a:buNone/>
            </a:pPr>
            <a:endParaRPr lang="en-US" sz="2400" i="1" dirty="0">
              <a:latin typeface="Times New Roman"/>
              <a:ea typeface="Times New Roman"/>
            </a:endParaRPr>
          </a:p>
          <a:p>
            <a:pPr marL="0" marR="0" indent="0">
              <a:spcBef>
                <a:spcPts val="0"/>
              </a:spcBef>
              <a:spcAft>
                <a:spcPts val="0"/>
              </a:spcAft>
              <a:buNone/>
            </a:pPr>
            <a:r>
              <a:rPr lang="en-US" sz="2400" i="1" dirty="0">
                <a:latin typeface="Times New Roman"/>
                <a:ea typeface="Times New Roman"/>
              </a:rPr>
              <a:t>“The SSC agrees with the CPT’s model recommendations for September. Though promising, it is advisable to postpone the use of VAST estimates for this stock assessment until diagnostics for VAST can be more fully analyzed and better-fitting error distributions identified. The SSC also supports the other recommendations on this assessment offered by the CPT.”</a:t>
            </a:r>
          </a:p>
          <a:p>
            <a:pPr marL="0" lvl="0" indent="0">
              <a:spcBef>
                <a:spcPts val="0"/>
              </a:spcBef>
              <a:buNone/>
            </a:pPr>
            <a:r>
              <a:rPr lang="en-US" sz="2900" dirty="0">
                <a:solidFill>
                  <a:srgbClr val="FF0000"/>
                </a:solidFill>
                <a:latin typeface="Times New Roman"/>
                <a:ea typeface="Times New Roman"/>
              </a:rPr>
              <a:t> </a:t>
            </a:r>
            <a:endParaRPr lang="en-US" sz="2900" i="1" dirty="0">
              <a:solidFill>
                <a:prstClr val="black"/>
              </a:solidFill>
              <a:latin typeface="Times New Roman"/>
              <a:ea typeface="Times New Roman"/>
            </a:endParaRPr>
          </a:p>
          <a:p>
            <a:pPr marL="0" lvl="0" indent="0">
              <a:spcBef>
                <a:spcPts val="0"/>
              </a:spcBef>
              <a:buNone/>
            </a:pPr>
            <a:r>
              <a:rPr lang="en-US" sz="2400" dirty="0">
                <a:solidFill>
                  <a:srgbClr val="FF0000"/>
                </a:solidFill>
                <a:latin typeface="Times New Roman"/>
                <a:ea typeface="Times New Roman"/>
              </a:rPr>
              <a:t>Response: We follow these suggestions.</a:t>
            </a:r>
          </a:p>
          <a:p>
            <a:pPr marL="0" lvl="0" indent="0">
              <a:spcBef>
                <a:spcPts val="0"/>
              </a:spcBef>
              <a:buNone/>
            </a:pPr>
            <a:endParaRPr lang="en-US" sz="2900" i="1" dirty="0">
              <a:latin typeface="Times New Roman"/>
              <a:ea typeface="Times New Roman"/>
            </a:endParaRP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10668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1479219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07818"/>
            <a:ext cx="8229600" cy="858982"/>
          </a:xfrm>
        </p:spPr>
        <p:txBody>
          <a:bodyPr>
            <a:normAutofit/>
          </a:bodyPr>
          <a:lstStyle/>
          <a:p>
            <a:pPr eaLnBrk="1" hangingPunct="1"/>
            <a:r>
              <a:rPr lang="en-US" sz="3600" b="1" dirty="0">
                <a:solidFill>
                  <a:srgbClr val="FF0000"/>
                </a:solidFill>
              </a:rPr>
              <a:t>Model Scenarios</a:t>
            </a:r>
            <a:r>
              <a:rPr lang="en-US" sz="4000" dirty="0"/>
              <a:t> </a:t>
            </a:r>
          </a:p>
        </p:txBody>
      </p:sp>
      <p:sp>
        <p:nvSpPr>
          <p:cNvPr id="3075" name="Rectangle 3"/>
          <p:cNvSpPr>
            <a:spLocks noGrp="1" noChangeArrowheads="1"/>
          </p:cNvSpPr>
          <p:nvPr>
            <p:ph type="body" idx="1"/>
          </p:nvPr>
        </p:nvSpPr>
        <p:spPr>
          <a:xfrm>
            <a:off x="304800" y="1143000"/>
            <a:ext cx="8686800" cy="5562600"/>
          </a:xfrm>
        </p:spPr>
        <p:txBody>
          <a:bodyPr>
            <a:normAutofit lnSpcReduction="10000"/>
          </a:bodyPr>
          <a:lstStyle/>
          <a:p>
            <a:pPr marL="0" indent="0">
              <a:spcAft>
                <a:spcPts val="600"/>
              </a:spcAft>
              <a:buNone/>
            </a:pPr>
            <a:r>
              <a:rPr lang="en-US" sz="2800" dirty="0">
                <a:latin typeface="Times New Roman" panose="02020603050405020304" pitchFamily="18" charset="0"/>
                <a:cs typeface="Times New Roman" panose="02020603050405020304" pitchFamily="18" charset="0"/>
              </a:rPr>
              <a:t>Seven models: </a:t>
            </a:r>
          </a:p>
          <a:p>
            <a:pPr marL="857250" lvl="1" indent="-457200">
              <a:spcAft>
                <a:spcPts val="600"/>
              </a:spcAft>
              <a:buFont typeface="+mj-lt"/>
              <a:buAutoNum type="arabicPeriod"/>
            </a:pPr>
            <a:r>
              <a:rPr lang="en-US" sz="2400" dirty="0">
                <a:solidFill>
                  <a:srgbClr val="FF0000"/>
                </a:solidFill>
                <a:latin typeface="Times New Roman" panose="02020603050405020304" pitchFamily="18" charset="0"/>
                <a:cs typeface="Times New Roman" panose="02020603050405020304" pitchFamily="18" charset="0"/>
              </a:rPr>
              <a:t>19.0a</a:t>
            </a:r>
            <a:r>
              <a:rPr lang="en-US" sz="2400" dirty="0">
                <a:latin typeface="Times New Roman" panose="02020603050405020304" pitchFamily="18" charset="0"/>
                <a:cs typeface="Times New Roman" panose="02020603050405020304" pitchFamily="18" charset="0"/>
              </a:rPr>
              <a:t>: the model 19.0 in September 2019 except with mean recruitment sex ratio during the reference period to estimate B35%. </a:t>
            </a:r>
          </a:p>
          <a:p>
            <a:pPr marL="857250" lvl="1" indent="-457200">
              <a:spcAft>
                <a:spcPts val="600"/>
              </a:spcAft>
              <a:buFont typeface="+mj-lt"/>
              <a:buAutoNum type="arabicPeriod"/>
            </a:pPr>
            <a:r>
              <a:rPr lang="en-US" sz="2400" dirty="0">
                <a:solidFill>
                  <a:srgbClr val="FF0000"/>
                </a:solidFill>
                <a:latin typeface="Times New Roman" panose="02020603050405020304" pitchFamily="18" charset="0"/>
                <a:cs typeface="Times New Roman" panose="02020603050405020304" pitchFamily="18" charset="0"/>
              </a:rPr>
              <a:t> 19.0b</a:t>
            </a:r>
            <a:r>
              <a:rPr lang="en-US" sz="2400" dirty="0">
                <a:latin typeface="Times New Roman" panose="02020603050405020304" pitchFamily="18" charset="0"/>
                <a:cs typeface="Times New Roman" panose="02020603050405020304" pitchFamily="18" charset="0"/>
              </a:rPr>
              <a:t>: the same as model 19.0a except for fixing the recruitment in the terminal year to be the mean recruitment during the seven years prior to the terminal year for potential forward projection. </a:t>
            </a:r>
          </a:p>
          <a:p>
            <a:pPr marL="857250" lvl="1" indent="-457200">
              <a:spcAft>
                <a:spcPts val="600"/>
              </a:spcAft>
              <a:buFont typeface="+mj-lt"/>
              <a:buAutoNum type="arabicPeriod"/>
            </a:pPr>
            <a:r>
              <a:rPr lang="en-US" sz="2400" dirty="0">
                <a:solidFill>
                  <a:srgbClr val="FF0000"/>
                </a:solidFill>
                <a:latin typeface="Times New Roman" panose="02020603050405020304" pitchFamily="18" charset="0"/>
                <a:cs typeface="Times New Roman" panose="02020603050405020304" pitchFamily="18" charset="0"/>
              </a:rPr>
              <a:t>19.3</a:t>
            </a:r>
            <a:r>
              <a:rPr lang="en-US" sz="2400" dirty="0">
                <a:latin typeface="Times New Roman" panose="02020603050405020304" pitchFamily="18" charset="0"/>
                <a:cs typeface="Times New Roman" panose="02020603050405020304" pitchFamily="18" charset="0"/>
              </a:rPr>
              <a:t>: the same as model 19.0a except for a constant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being estimated for males during 1980-1984, a constant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of 0.18 for males during the other years, and an estimated constant multiplier being used to multiply male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to estimate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for females. That is,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for females is relative to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for males each year. </a:t>
            </a:r>
          </a:p>
        </p:txBody>
      </p:sp>
      <p:sp>
        <p:nvSpPr>
          <p:cNvPr id="3076" name="Line 4"/>
          <p:cNvSpPr>
            <a:spLocks noChangeShapeType="1"/>
          </p:cNvSpPr>
          <p:nvPr/>
        </p:nvSpPr>
        <p:spPr bwMode="auto">
          <a:xfrm>
            <a:off x="0" y="9906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3648205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31982</TotalTime>
  <Words>2390</Words>
  <Application>Microsoft Office PowerPoint</Application>
  <PresentationFormat>On-screen Show (4:3)</PresentationFormat>
  <Paragraphs>150</Paragraphs>
  <Slides>50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Harlow Solid Italic</vt:lpstr>
      <vt:lpstr>Times New Roman</vt:lpstr>
      <vt:lpstr>Office Theme</vt:lpstr>
      <vt:lpstr>Bristol Bay Red King Crab Assessment in Fall 2020</vt:lpstr>
      <vt:lpstr>Outline</vt:lpstr>
      <vt:lpstr>Response to CPT Comments </vt:lpstr>
      <vt:lpstr>PowerPoint Presentation</vt:lpstr>
      <vt:lpstr>PowerPoint Presentation</vt:lpstr>
      <vt:lpstr>Response to CPT Comments </vt:lpstr>
      <vt:lpstr>Response to CPT Comments </vt:lpstr>
      <vt:lpstr>Response to SSC Comments </vt:lpstr>
      <vt:lpstr>Model Scenarios </vt:lpstr>
      <vt:lpstr>Model Scenarios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vector>
  </TitlesOfParts>
  <Company>Fish and Game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REPLY TO CIE’S REVIEWS OF THE BRISTOL BAY RED KING CRAB MODEL</dc:title>
  <dc:creator>Shareef Siddeek</dc:creator>
  <cp:lastModifiedBy>Zheng, Jie (DFG)</cp:lastModifiedBy>
  <cp:revision>863</cp:revision>
  <dcterms:created xsi:type="dcterms:W3CDTF">2011-02-12T20:54:53Z</dcterms:created>
  <dcterms:modified xsi:type="dcterms:W3CDTF">2020-09-11T23:04:41Z</dcterms:modified>
</cp:coreProperties>
</file>