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F1D1ED-1FFF-4482-9564-AAE4F9ACF37D}">
  <a:tblStyle styleId="{19F1D1ED-1FFF-4482-9564-AAE4F9ACF37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61"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71E74-1558-4265-89D0-A2F1D0911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1DBAF87-AD07-4A30-B489-DC34F923CF90}">
      <dgm:prSet/>
      <dgm:spPr/>
      <dgm:t>
        <a:bodyPr/>
        <a:lstStyle/>
        <a:p>
          <a:r>
            <a:rPr lang="en-US" b="0" i="0"/>
            <a:t>Considerations:</a:t>
          </a:r>
          <a:endParaRPr lang="en-US"/>
        </a:p>
      </dgm:t>
    </dgm:pt>
    <dgm:pt modelId="{5A011896-50A2-43A4-94B2-44B18667AE18}" type="parTrans" cxnId="{B1307362-E5B4-4A0D-88A5-4AEE2085DCB2}">
      <dgm:prSet/>
      <dgm:spPr/>
      <dgm:t>
        <a:bodyPr/>
        <a:lstStyle/>
        <a:p>
          <a:endParaRPr lang="en-US"/>
        </a:p>
      </dgm:t>
    </dgm:pt>
    <dgm:pt modelId="{18046A56-43E4-46DC-B6EA-FADC4E6B7A24}" type="sibTrans" cxnId="{B1307362-E5B4-4A0D-88A5-4AEE2085DCB2}">
      <dgm:prSet/>
      <dgm:spPr/>
      <dgm:t>
        <a:bodyPr/>
        <a:lstStyle/>
        <a:p>
          <a:endParaRPr lang="en-US"/>
        </a:p>
      </dgm:t>
    </dgm:pt>
    <dgm:pt modelId="{15A39184-7706-4A81-B068-AC0D03A35DB6}">
      <dgm:prSet/>
      <dgm:spPr/>
      <dgm:t>
        <a:bodyPr/>
        <a:lstStyle/>
        <a:p>
          <a:r>
            <a:rPr lang="en-US" b="0" i="0"/>
            <a:t>harvest strategy</a:t>
          </a:r>
          <a:endParaRPr lang="en-US"/>
        </a:p>
      </dgm:t>
    </dgm:pt>
    <dgm:pt modelId="{948CD7B3-FBF6-4580-974F-537EC2C2F5C2}" type="parTrans" cxnId="{92021A6D-CB03-4D63-85B8-E967895BE976}">
      <dgm:prSet/>
      <dgm:spPr/>
      <dgm:t>
        <a:bodyPr/>
        <a:lstStyle/>
        <a:p>
          <a:endParaRPr lang="en-US"/>
        </a:p>
      </dgm:t>
    </dgm:pt>
    <dgm:pt modelId="{C7C3E507-474D-4ABE-B30C-DCB88E17B1CC}" type="sibTrans" cxnId="{92021A6D-CB03-4D63-85B8-E967895BE976}">
      <dgm:prSet/>
      <dgm:spPr/>
      <dgm:t>
        <a:bodyPr/>
        <a:lstStyle/>
        <a:p>
          <a:endParaRPr lang="en-US"/>
        </a:p>
      </dgm:t>
    </dgm:pt>
    <dgm:pt modelId="{030E884F-7451-4780-88F0-3EEC589CB161}">
      <dgm:prSet/>
      <dgm:spPr/>
      <dgm:t>
        <a:bodyPr/>
        <a:lstStyle/>
        <a:p>
          <a:r>
            <a:rPr lang="en-US" b="0" i="0"/>
            <a:t>habitat considerations</a:t>
          </a:r>
          <a:endParaRPr lang="en-US"/>
        </a:p>
      </dgm:t>
    </dgm:pt>
    <dgm:pt modelId="{B449B89E-7271-4FC0-8AFB-E22AA66DD044}" type="parTrans" cxnId="{4B93FCAC-BD5F-461C-A09A-437BA30146D5}">
      <dgm:prSet/>
      <dgm:spPr/>
      <dgm:t>
        <a:bodyPr/>
        <a:lstStyle/>
        <a:p>
          <a:endParaRPr lang="en-US"/>
        </a:p>
      </dgm:t>
    </dgm:pt>
    <dgm:pt modelId="{4C6A8783-E474-4512-818C-B25801CBE50A}" type="sibTrans" cxnId="{4B93FCAC-BD5F-461C-A09A-437BA30146D5}">
      <dgm:prSet/>
      <dgm:spPr/>
      <dgm:t>
        <a:bodyPr/>
        <a:lstStyle/>
        <a:p>
          <a:endParaRPr lang="en-US"/>
        </a:p>
      </dgm:t>
    </dgm:pt>
    <dgm:pt modelId="{F406FD3B-7484-427A-8F60-F9BB5BB1C779}">
      <dgm:prSet/>
      <dgm:spPr/>
      <dgm:t>
        <a:bodyPr/>
        <a:lstStyle/>
        <a:p>
          <a:r>
            <a:rPr lang="en-US" b="0" i="0"/>
            <a:t>probability of rebuilding</a:t>
          </a:r>
          <a:endParaRPr lang="en-US"/>
        </a:p>
      </dgm:t>
    </dgm:pt>
    <dgm:pt modelId="{54F4D77C-B4EB-4081-9815-3135EA4D53FE}" type="parTrans" cxnId="{58B6DB1A-88C9-490B-A512-0CC3C12DD023}">
      <dgm:prSet/>
      <dgm:spPr/>
      <dgm:t>
        <a:bodyPr/>
        <a:lstStyle/>
        <a:p>
          <a:endParaRPr lang="en-US"/>
        </a:p>
      </dgm:t>
    </dgm:pt>
    <dgm:pt modelId="{DA693397-2EE4-4908-8878-0DB81253EF11}" type="sibTrans" cxnId="{58B6DB1A-88C9-490B-A512-0CC3C12DD023}">
      <dgm:prSet/>
      <dgm:spPr/>
      <dgm:t>
        <a:bodyPr/>
        <a:lstStyle/>
        <a:p>
          <a:endParaRPr lang="en-US"/>
        </a:p>
      </dgm:t>
    </dgm:pt>
    <dgm:pt modelId="{2E055770-9D17-42F0-BC13-3F79E788F091}">
      <dgm:prSet/>
      <dgm:spPr/>
      <dgm:t>
        <a:bodyPr/>
        <a:lstStyle/>
        <a:p>
          <a:r>
            <a:rPr lang="en-US" b="0" i="0"/>
            <a:t>bycatch in groundfish fisheries</a:t>
          </a:r>
          <a:endParaRPr lang="en-US"/>
        </a:p>
      </dgm:t>
    </dgm:pt>
    <dgm:pt modelId="{221299DB-E14C-4E80-BDA4-727CED731203}" type="parTrans" cxnId="{D78D308F-6AC4-408F-820B-EA2F6DE0687F}">
      <dgm:prSet/>
      <dgm:spPr/>
      <dgm:t>
        <a:bodyPr/>
        <a:lstStyle/>
        <a:p>
          <a:endParaRPr lang="en-US"/>
        </a:p>
      </dgm:t>
    </dgm:pt>
    <dgm:pt modelId="{A7C70EE6-B9AB-4373-9A2A-02118C36473B}" type="sibTrans" cxnId="{D78D308F-6AC4-408F-820B-EA2F6DE0687F}">
      <dgm:prSet/>
      <dgm:spPr/>
      <dgm:t>
        <a:bodyPr/>
        <a:lstStyle/>
        <a:p>
          <a:endParaRPr lang="en-US"/>
        </a:p>
      </dgm:t>
    </dgm:pt>
    <dgm:pt modelId="{89CEC615-6EE4-47FA-8763-1CA94E9BDC5A}">
      <dgm:prSet/>
      <dgm:spPr/>
      <dgm:t>
        <a:bodyPr/>
        <a:lstStyle/>
        <a:p>
          <a:r>
            <a:rPr lang="en-US" b="0" i="0"/>
            <a:t>other considerations?</a:t>
          </a:r>
          <a:endParaRPr lang="en-US"/>
        </a:p>
      </dgm:t>
    </dgm:pt>
    <dgm:pt modelId="{3822BAE0-4299-40AF-A651-5F713D633982}" type="parTrans" cxnId="{997A7CB5-0EA3-44D6-8530-4A8BC8586053}">
      <dgm:prSet/>
      <dgm:spPr/>
      <dgm:t>
        <a:bodyPr/>
        <a:lstStyle/>
        <a:p>
          <a:endParaRPr lang="en-US"/>
        </a:p>
      </dgm:t>
    </dgm:pt>
    <dgm:pt modelId="{5070D492-B6B1-46B5-ABFE-1487CB162D9B}" type="sibTrans" cxnId="{997A7CB5-0EA3-44D6-8530-4A8BC8586053}">
      <dgm:prSet/>
      <dgm:spPr/>
      <dgm:t>
        <a:bodyPr/>
        <a:lstStyle/>
        <a:p>
          <a:endParaRPr lang="en-US"/>
        </a:p>
      </dgm:t>
    </dgm:pt>
    <dgm:pt modelId="{8E43A961-51E9-42DD-A5EA-158CE34CF9D6}" type="pres">
      <dgm:prSet presAssocID="{B8771E74-1558-4265-89D0-A2F1D0911D24}" presName="linear" presStyleCnt="0">
        <dgm:presLayoutVars>
          <dgm:animLvl val="lvl"/>
          <dgm:resizeHandles val="exact"/>
        </dgm:presLayoutVars>
      </dgm:prSet>
      <dgm:spPr/>
    </dgm:pt>
    <dgm:pt modelId="{D400B09E-E9C3-4735-AFB0-7689B20E035A}" type="pres">
      <dgm:prSet presAssocID="{11DBAF87-AD07-4A30-B489-DC34F923CF90}" presName="parentText" presStyleLbl="node1" presStyleIdx="0" presStyleCnt="1">
        <dgm:presLayoutVars>
          <dgm:chMax val="0"/>
          <dgm:bulletEnabled val="1"/>
        </dgm:presLayoutVars>
      </dgm:prSet>
      <dgm:spPr/>
    </dgm:pt>
    <dgm:pt modelId="{292B103A-9AF3-49E5-AD58-50C711F051F1}" type="pres">
      <dgm:prSet presAssocID="{11DBAF87-AD07-4A30-B489-DC34F923CF90}" presName="childText" presStyleLbl="revTx" presStyleIdx="0" presStyleCnt="1">
        <dgm:presLayoutVars>
          <dgm:bulletEnabled val="1"/>
        </dgm:presLayoutVars>
      </dgm:prSet>
      <dgm:spPr/>
    </dgm:pt>
  </dgm:ptLst>
  <dgm:cxnLst>
    <dgm:cxn modelId="{58B6DB1A-88C9-490B-A512-0CC3C12DD023}" srcId="{11DBAF87-AD07-4A30-B489-DC34F923CF90}" destId="{F406FD3B-7484-427A-8F60-F9BB5BB1C779}" srcOrd="2" destOrd="0" parTransId="{54F4D77C-B4EB-4081-9815-3135EA4D53FE}" sibTransId="{DA693397-2EE4-4908-8878-0DB81253EF11}"/>
    <dgm:cxn modelId="{E603CF24-BB31-44C1-B1F3-F61D711B2BAB}" type="presOf" srcId="{2E055770-9D17-42F0-BC13-3F79E788F091}" destId="{292B103A-9AF3-49E5-AD58-50C711F051F1}" srcOrd="0" destOrd="3" presId="urn:microsoft.com/office/officeart/2005/8/layout/vList2"/>
    <dgm:cxn modelId="{B1307362-E5B4-4A0D-88A5-4AEE2085DCB2}" srcId="{B8771E74-1558-4265-89D0-A2F1D0911D24}" destId="{11DBAF87-AD07-4A30-B489-DC34F923CF90}" srcOrd="0" destOrd="0" parTransId="{5A011896-50A2-43A4-94B2-44B18667AE18}" sibTransId="{18046A56-43E4-46DC-B6EA-FADC4E6B7A24}"/>
    <dgm:cxn modelId="{C3C0344A-A87D-46AA-B22E-DE817557530B}" type="presOf" srcId="{F406FD3B-7484-427A-8F60-F9BB5BB1C779}" destId="{292B103A-9AF3-49E5-AD58-50C711F051F1}" srcOrd="0" destOrd="2" presId="urn:microsoft.com/office/officeart/2005/8/layout/vList2"/>
    <dgm:cxn modelId="{92021A6D-CB03-4D63-85B8-E967895BE976}" srcId="{11DBAF87-AD07-4A30-B489-DC34F923CF90}" destId="{15A39184-7706-4A81-B068-AC0D03A35DB6}" srcOrd="0" destOrd="0" parTransId="{948CD7B3-FBF6-4580-974F-537EC2C2F5C2}" sibTransId="{C7C3E507-474D-4ABE-B30C-DCB88E17B1CC}"/>
    <dgm:cxn modelId="{D78D308F-6AC4-408F-820B-EA2F6DE0687F}" srcId="{11DBAF87-AD07-4A30-B489-DC34F923CF90}" destId="{2E055770-9D17-42F0-BC13-3F79E788F091}" srcOrd="3" destOrd="0" parTransId="{221299DB-E14C-4E80-BDA4-727CED731203}" sibTransId="{A7C70EE6-B9AB-4373-9A2A-02118C36473B}"/>
    <dgm:cxn modelId="{E1F8C39A-E774-4000-994C-A1BAE612F9BA}" type="presOf" srcId="{11DBAF87-AD07-4A30-B489-DC34F923CF90}" destId="{D400B09E-E9C3-4735-AFB0-7689B20E035A}" srcOrd="0" destOrd="0" presId="urn:microsoft.com/office/officeart/2005/8/layout/vList2"/>
    <dgm:cxn modelId="{4B93FCAC-BD5F-461C-A09A-437BA30146D5}" srcId="{11DBAF87-AD07-4A30-B489-DC34F923CF90}" destId="{030E884F-7451-4780-88F0-3EEC589CB161}" srcOrd="1" destOrd="0" parTransId="{B449B89E-7271-4FC0-8AFB-E22AA66DD044}" sibTransId="{4C6A8783-E474-4512-818C-B25801CBE50A}"/>
    <dgm:cxn modelId="{997A7CB5-0EA3-44D6-8530-4A8BC8586053}" srcId="{11DBAF87-AD07-4A30-B489-DC34F923CF90}" destId="{89CEC615-6EE4-47FA-8763-1CA94E9BDC5A}" srcOrd="4" destOrd="0" parTransId="{3822BAE0-4299-40AF-A651-5F713D633982}" sibTransId="{5070D492-B6B1-46B5-ABFE-1487CB162D9B}"/>
    <dgm:cxn modelId="{A4AF76C2-C33D-4B85-B709-9F0BCD798FEE}" type="presOf" srcId="{B8771E74-1558-4265-89D0-A2F1D0911D24}" destId="{8E43A961-51E9-42DD-A5EA-158CE34CF9D6}" srcOrd="0" destOrd="0" presId="urn:microsoft.com/office/officeart/2005/8/layout/vList2"/>
    <dgm:cxn modelId="{ADF1FFC4-4791-4BE0-9C1B-B4DAC2D68B3B}" type="presOf" srcId="{15A39184-7706-4A81-B068-AC0D03A35DB6}" destId="{292B103A-9AF3-49E5-AD58-50C711F051F1}" srcOrd="0" destOrd="0" presId="urn:microsoft.com/office/officeart/2005/8/layout/vList2"/>
    <dgm:cxn modelId="{4B5182C6-140A-4767-971F-5D9D31E7F681}" type="presOf" srcId="{030E884F-7451-4780-88F0-3EEC589CB161}" destId="{292B103A-9AF3-49E5-AD58-50C711F051F1}" srcOrd="0" destOrd="1" presId="urn:microsoft.com/office/officeart/2005/8/layout/vList2"/>
    <dgm:cxn modelId="{6980F1D0-B3DB-4914-9F24-37E2930ED117}" type="presOf" srcId="{89CEC615-6EE4-47FA-8763-1CA94E9BDC5A}" destId="{292B103A-9AF3-49E5-AD58-50C711F051F1}" srcOrd="0" destOrd="4" presId="urn:microsoft.com/office/officeart/2005/8/layout/vList2"/>
    <dgm:cxn modelId="{63C6A6DD-D14F-4F12-9625-3D9233A3DDBF}" type="presParOf" srcId="{8E43A961-51E9-42DD-A5EA-158CE34CF9D6}" destId="{D400B09E-E9C3-4735-AFB0-7689B20E035A}" srcOrd="0" destOrd="0" presId="urn:microsoft.com/office/officeart/2005/8/layout/vList2"/>
    <dgm:cxn modelId="{EF8DD7D5-4B18-4076-86FD-7CEEC5929B1E}" type="presParOf" srcId="{8E43A961-51E9-42DD-A5EA-158CE34CF9D6}" destId="{292B103A-9AF3-49E5-AD58-50C711F051F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B09E-E9C3-4735-AFB0-7689B20E035A}">
      <dsp:nvSpPr>
        <dsp:cNvPr id="0" name=""/>
        <dsp:cNvSpPr/>
      </dsp:nvSpPr>
      <dsp:spPr>
        <a:xfrm>
          <a:off x="0" y="249912"/>
          <a:ext cx="6513603" cy="1287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b="0" i="0" kern="1200"/>
            <a:t>Considerations:</a:t>
          </a:r>
          <a:endParaRPr lang="en-US" sz="5500" kern="1200"/>
        </a:p>
      </dsp:txBody>
      <dsp:txXfrm>
        <a:off x="62826" y="312738"/>
        <a:ext cx="6387951" cy="1161348"/>
      </dsp:txXfrm>
    </dsp:sp>
    <dsp:sp modelId="{292B103A-9AF3-49E5-AD58-50C711F051F1}">
      <dsp:nvSpPr>
        <dsp:cNvPr id="0" name=""/>
        <dsp:cNvSpPr/>
      </dsp:nvSpPr>
      <dsp:spPr>
        <a:xfrm>
          <a:off x="0" y="1536912"/>
          <a:ext cx="6513603" cy="409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69850" rIns="391160" bIns="69850" numCol="1" spcCol="1270" anchor="t" anchorCtr="0">
          <a:noAutofit/>
        </a:bodyPr>
        <a:lstStyle/>
        <a:p>
          <a:pPr marL="285750" lvl="1" indent="-285750" algn="l" defTabSz="1911350">
            <a:lnSpc>
              <a:spcPct val="90000"/>
            </a:lnSpc>
            <a:spcBef>
              <a:spcPct val="0"/>
            </a:spcBef>
            <a:spcAft>
              <a:spcPct val="20000"/>
            </a:spcAft>
            <a:buChar char="•"/>
          </a:pPr>
          <a:r>
            <a:rPr lang="en-US" sz="4300" b="0" i="0" kern="1200"/>
            <a:t>harvest strategy</a:t>
          </a:r>
          <a:endParaRPr lang="en-US" sz="4300" kern="1200"/>
        </a:p>
        <a:p>
          <a:pPr marL="285750" lvl="1" indent="-285750" algn="l" defTabSz="1911350">
            <a:lnSpc>
              <a:spcPct val="90000"/>
            </a:lnSpc>
            <a:spcBef>
              <a:spcPct val="0"/>
            </a:spcBef>
            <a:spcAft>
              <a:spcPct val="20000"/>
            </a:spcAft>
            <a:buChar char="•"/>
          </a:pPr>
          <a:r>
            <a:rPr lang="en-US" sz="4300" b="0" i="0" kern="1200"/>
            <a:t>habitat considerations</a:t>
          </a:r>
          <a:endParaRPr lang="en-US" sz="4300" kern="1200"/>
        </a:p>
        <a:p>
          <a:pPr marL="285750" lvl="1" indent="-285750" algn="l" defTabSz="1911350">
            <a:lnSpc>
              <a:spcPct val="90000"/>
            </a:lnSpc>
            <a:spcBef>
              <a:spcPct val="0"/>
            </a:spcBef>
            <a:spcAft>
              <a:spcPct val="20000"/>
            </a:spcAft>
            <a:buChar char="•"/>
          </a:pPr>
          <a:r>
            <a:rPr lang="en-US" sz="4300" b="0" i="0" kern="1200"/>
            <a:t>probability of rebuilding</a:t>
          </a:r>
          <a:endParaRPr lang="en-US" sz="4300" kern="1200"/>
        </a:p>
        <a:p>
          <a:pPr marL="285750" lvl="1" indent="-285750" algn="l" defTabSz="1911350">
            <a:lnSpc>
              <a:spcPct val="90000"/>
            </a:lnSpc>
            <a:spcBef>
              <a:spcPct val="0"/>
            </a:spcBef>
            <a:spcAft>
              <a:spcPct val="20000"/>
            </a:spcAft>
            <a:buChar char="•"/>
          </a:pPr>
          <a:r>
            <a:rPr lang="en-US" sz="4300" b="0" i="0" kern="1200"/>
            <a:t>bycatch in groundfish fisheries</a:t>
          </a:r>
          <a:endParaRPr lang="en-US" sz="4300" kern="1200"/>
        </a:p>
        <a:p>
          <a:pPr marL="285750" lvl="1" indent="-285750" algn="l" defTabSz="1911350">
            <a:lnSpc>
              <a:spcPct val="90000"/>
            </a:lnSpc>
            <a:spcBef>
              <a:spcPct val="0"/>
            </a:spcBef>
            <a:spcAft>
              <a:spcPct val="20000"/>
            </a:spcAft>
            <a:buChar char="•"/>
          </a:pPr>
          <a:r>
            <a:rPr lang="en-US" sz="4300" b="0" i="0" kern="1200"/>
            <a:t>other considerations?</a:t>
          </a:r>
          <a:endParaRPr lang="en-US" sz="4300" kern="1200"/>
        </a:p>
      </dsp:txBody>
      <dsp:txXfrm>
        <a:off x="0" y="1536912"/>
        <a:ext cx="6513603" cy="4098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1418cfb72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1418cfb72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51418cfb72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1418cfb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51418cfb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1418cfb72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51418cfb72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6fef47c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6fef47cb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56fef47cb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1418cfb72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51418cfb72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1418cfb72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51418cfb72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1418cfb72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1418cfb72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51418cfb72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1418cfb7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1418cfb7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51418cfb7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1418cfb7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1418cfb7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51418cfb7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p:nvPr/>
        </p:nvSpPr>
        <p:spPr>
          <a:xfrm>
            <a:off x="475488" y="0"/>
            <a:ext cx="10910292"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3"/>
          <p:cNvSpPr txBox="1">
            <a:spLocks noGrp="1"/>
          </p:cNvSpPr>
          <p:nvPr>
            <p:ph type="ctrTitle"/>
          </p:nvPr>
        </p:nvSpPr>
        <p:spPr>
          <a:xfrm>
            <a:off x="3045368" y="2043663"/>
            <a:ext cx="6105194" cy="203105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3780"/>
              <a:buFont typeface="Calibri"/>
              <a:buNone/>
            </a:pPr>
            <a:r>
              <a:rPr lang="en-US" sz="3780">
                <a:solidFill>
                  <a:srgbClr val="FFFFFF"/>
                </a:solidFill>
              </a:rPr>
              <a:t>Saint Matthew Blue King Crab rebuilding progress, plans and associated assessment planning</a:t>
            </a:r>
            <a:endParaRPr/>
          </a:p>
        </p:txBody>
      </p:sp>
      <p:sp>
        <p:nvSpPr>
          <p:cNvPr id="91" name="Google Shape;91;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14" name="Rectangle 1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0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2"/>
          <p:cNvSpPr txBox="1">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spcFirstLastPara="1" vert="horz" lIns="91440" tIns="45720" rIns="91440" bIns="45720" rtlCol="0" anchor="ctr" anchorCtr="0">
            <a:normAutofit/>
          </a:bodyPr>
          <a:lstStyle/>
          <a:p>
            <a:pPr marL="0" lvl="0" indent="0" algn="ctr">
              <a:spcBef>
                <a:spcPct val="0"/>
              </a:spcBef>
              <a:spcAft>
                <a:spcPts val="0"/>
              </a:spcAft>
            </a:pPr>
            <a:r>
              <a:rPr lang="en-US" sz="2600" kern="1200" dirty="0">
                <a:solidFill>
                  <a:srgbClr val="FFFFFF"/>
                </a:solidFill>
                <a:latin typeface="+mj-lt"/>
                <a:ea typeface="+mj-ea"/>
                <a:cs typeface="+mj-cs"/>
              </a:rPr>
              <a:t>SMIHCZ including revised boundary</a:t>
            </a:r>
          </a:p>
        </p:txBody>
      </p:sp>
      <p:pic>
        <p:nvPicPr>
          <p:cNvPr id="173" name="Google Shape;173;p22"/>
          <p:cNvPicPr preferRelativeResize="0"/>
          <p:nvPr/>
        </p:nvPicPr>
        <p:blipFill>
          <a:blip r:embed="rId3">
            <a:extLst/>
          </a:blip>
          <a:stretch>
            <a:fillRect/>
          </a:stretch>
        </p:blipFill>
        <p:spPr>
          <a:xfrm>
            <a:off x="4441122" y="961812"/>
            <a:ext cx="6383154" cy="49309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sp>
        <p:nvSpPr>
          <p:cNvPr id="120" name="Rectangle 1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3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Google Shape;179;p23"/>
          <p:cNvSpPr txBox="1">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000"/>
            </a:pPr>
            <a:r>
              <a:rPr lang="en-US" sz="2600" kern="1200">
                <a:solidFill>
                  <a:srgbClr val="FFFFFF"/>
                </a:solidFill>
                <a:latin typeface="+mj-lt"/>
                <a:ea typeface="+mj-ea"/>
                <a:cs typeface="+mj-cs"/>
              </a:rPr>
              <a:t>Closure Areas</a:t>
            </a:r>
          </a:p>
        </p:txBody>
      </p:sp>
      <p:pic>
        <p:nvPicPr>
          <p:cNvPr id="178" name="Google Shape;178;p23"/>
          <p:cNvPicPr preferRelativeResize="0"/>
          <p:nvPr/>
        </p:nvPicPr>
        <p:blipFill rotWithShape="1">
          <a:blip r:embed="rId3">
            <a:extLst/>
          </a:blip>
          <a:stretch/>
        </p:blipFill>
        <p:spPr>
          <a:xfrm>
            <a:off x="4147903" y="961812"/>
            <a:ext cx="6969592" cy="493098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26" name="Rectangle 12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05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Google Shape;184;p24"/>
          <p:cNvSpPr txBox="1">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spcFirstLastPara="1" vert="horz" lIns="91440" tIns="45720" rIns="91440" bIns="45720" rtlCol="0" anchor="ctr" anchorCtr="0">
            <a:normAutofit/>
          </a:bodyPr>
          <a:lstStyle/>
          <a:p>
            <a:pPr marL="0" lvl="0" indent="0" algn="ctr">
              <a:spcBef>
                <a:spcPct val="0"/>
              </a:spcBef>
              <a:spcAft>
                <a:spcPts val="0"/>
              </a:spcAft>
              <a:buClr>
                <a:schemeClr val="dk1"/>
              </a:buClr>
              <a:buSzPts val="4000"/>
            </a:pPr>
            <a:r>
              <a:rPr lang="en-US" sz="2600" kern="1200">
                <a:solidFill>
                  <a:srgbClr val="FFFFFF"/>
                </a:solidFill>
                <a:latin typeface="+mj-lt"/>
                <a:ea typeface="+mj-ea"/>
                <a:cs typeface="+mj-cs"/>
              </a:rPr>
              <a:t>Closure Areas</a:t>
            </a:r>
          </a:p>
        </p:txBody>
      </p:sp>
      <p:pic>
        <p:nvPicPr>
          <p:cNvPr id="185" name="Google Shape;185;p24"/>
          <p:cNvPicPr preferRelativeResize="0"/>
          <p:nvPr/>
        </p:nvPicPr>
        <p:blipFill rotWithShape="1">
          <a:blip r:embed="rId3">
            <a:extLst/>
          </a:blip>
          <a:stretch/>
        </p:blipFill>
        <p:spPr>
          <a:xfrm>
            <a:off x="4147903" y="961812"/>
            <a:ext cx="6969592" cy="49309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5" descr="This figure is a map of the St. Matthew Island Blue King Crab Stock Assessment Area split into its different ADF&amp;G statistical areas. In each statistical area, the amount of observed blue king crab bycatch in the groundfish fisheries is illustrated using bar charts.  Each bar chart represents historic fixed gear bycatch, recent fixed gear bycatch, historic trawl gear bycatch, and recent trawl gear bycatch.  Also pictured are the St. Matthew Island habitat conservation area, state waters closed to commercial groundfish fishing, and the R-24 Eastern Bering Sea bottom trawl survey station. " title="Comparison of Historic and Recent Total Observed Male Mortality of Blue King Crab Bycatch in the Groundfish Fisheries in the St. Matthew Blue King Crab Stock Assessment Area by Gear"/>
          <p:cNvPicPr preferRelativeResize="0">
            <a:picLocks noGrp="1"/>
          </p:cNvPicPr>
          <p:nvPr>
            <p:ph type="body" idx="1"/>
          </p:nvPr>
        </p:nvPicPr>
        <p:blipFill rotWithShape="1">
          <a:blip r:embed="rId3">
            <a:alphaModFix/>
          </a:blip>
          <a:srcRect/>
          <a:stretch/>
        </p:blipFill>
        <p:spPr>
          <a:xfrm>
            <a:off x="2270576" y="905562"/>
            <a:ext cx="7703155" cy="5952438"/>
          </a:xfrm>
          <a:prstGeom prst="rect">
            <a:avLst/>
          </a:prstGeom>
          <a:noFill/>
          <a:ln>
            <a:noFill/>
          </a:ln>
        </p:spPr>
      </p:pic>
      <p:sp>
        <p:nvSpPr>
          <p:cNvPr id="191" name="Google Shape;191;p25"/>
          <p:cNvSpPr txBox="1">
            <a:spLocks noGrp="1"/>
          </p:cNvSpPr>
          <p:nvPr>
            <p:ph type="title"/>
          </p:nvPr>
        </p:nvSpPr>
        <p:spPr>
          <a:xfrm>
            <a:off x="838200" y="884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Spatial Location of Observed Groundfish Bycatch</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This figure is a map of the St. Matthew Island Blue King Crab Stock Assessment Area split into its different ADF&amp;G statistical areas. In each statistical area, the amount of estimated blue king crab bycatch in the groundfish fisheries is illustrated using bar charts.  Each bar chart represents historic fixed gear bycatch, recent fixed gear bycatch, historic trawl gear bycatch, and recent trawl gear bycatch.  Also pictured are the St. Matthew Island habitat conservation area, state waters closed to commercial groundfish fishing, and the R-24 Eastern Bering Sea bottom trawl survey station. " title="Comparison of historic and recent total estimated male mortality of blue king crab bycatch in the groundfish fisheries in the St. Matthew Island Blue King Crab Stock assessment area by gear"/>
          <p:cNvPicPr preferRelativeResize="0">
            <a:picLocks noGrp="1"/>
          </p:cNvPicPr>
          <p:nvPr>
            <p:ph type="body" idx="1"/>
          </p:nvPr>
        </p:nvPicPr>
        <p:blipFill rotWithShape="1">
          <a:blip r:embed="rId3">
            <a:alphaModFix/>
          </a:blip>
          <a:srcRect/>
          <a:stretch/>
        </p:blipFill>
        <p:spPr>
          <a:xfrm>
            <a:off x="2272081" y="897468"/>
            <a:ext cx="7713629" cy="5960532"/>
          </a:xfrm>
          <a:prstGeom prst="rect">
            <a:avLst/>
          </a:prstGeom>
          <a:noFill/>
          <a:ln>
            <a:noFill/>
          </a:ln>
        </p:spPr>
      </p:pic>
      <p:sp>
        <p:nvSpPr>
          <p:cNvPr id="197" name="Google Shape;197;p26"/>
          <p:cNvSpPr txBox="1">
            <a:spLocks noGrp="1"/>
          </p:cNvSpPr>
          <p:nvPr>
            <p:ph type="title"/>
          </p:nvPr>
        </p:nvSpPr>
        <p:spPr>
          <a:xfrm>
            <a:off x="838200" y="884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Spatial Location of Estimated Groundfish Bycatch </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7"/>
          <p:cNvPicPr preferRelativeResize="0">
            <a:picLocks noGrp="1"/>
          </p:cNvPicPr>
          <p:nvPr>
            <p:ph type="body" idx="1"/>
          </p:nvPr>
        </p:nvPicPr>
        <p:blipFill rotWithShape="1">
          <a:blip r:embed="rId3">
            <a:alphaModFix/>
          </a:blip>
          <a:srcRect/>
          <a:stretch/>
        </p:blipFill>
        <p:spPr>
          <a:xfrm>
            <a:off x="1097298" y="576649"/>
            <a:ext cx="10814616" cy="61001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8"/>
          <p:cNvPicPr preferRelativeResize="0">
            <a:picLocks noGrp="1"/>
          </p:cNvPicPr>
          <p:nvPr>
            <p:ph type="body" idx="1"/>
          </p:nvPr>
        </p:nvPicPr>
        <p:blipFill rotWithShape="1">
          <a:blip r:embed="rId3">
            <a:alphaModFix/>
          </a:blip>
          <a:srcRect/>
          <a:stretch/>
        </p:blipFill>
        <p:spPr>
          <a:xfrm>
            <a:off x="663026" y="461319"/>
            <a:ext cx="10913196" cy="6155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9"/>
          <p:cNvPicPr preferRelativeResize="0">
            <a:picLocks noGrp="1"/>
          </p:cNvPicPr>
          <p:nvPr>
            <p:ph type="body" idx="1"/>
          </p:nvPr>
        </p:nvPicPr>
        <p:blipFill rotWithShape="1">
          <a:blip r:embed="rId3">
            <a:alphaModFix/>
          </a:blip>
          <a:srcRect/>
          <a:stretch/>
        </p:blipFill>
        <p:spPr>
          <a:xfrm>
            <a:off x="673524" y="321074"/>
            <a:ext cx="10702931" cy="60371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0"/>
          <p:cNvPicPr preferRelativeResize="0">
            <a:picLocks noGrp="1"/>
          </p:cNvPicPr>
          <p:nvPr>
            <p:ph type="body" idx="1"/>
          </p:nvPr>
        </p:nvPicPr>
        <p:blipFill rotWithShape="1">
          <a:blip r:embed="rId3">
            <a:alphaModFix/>
          </a:blip>
          <a:srcRect/>
          <a:stretch/>
        </p:blipFill>
        <p:spPr>
          <a:xfrm>
            <a:off x="873856" y="535459"/>
            <a:ext cx="10626165" cy="59938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2"/>
        <p:cNvGrpSpPr/>
        <p:nvPr/>
      </p:nvGrpSpPr>
      <p:grpSpPr>
        <a:xfrm>
          <a:off x="0" y="0"/>
          <a:ext cx="0" cy="0"/>
          <a:chOff x="0" y="0"/>
          <a:chExt cx="0" cy="0"/>
        </a:xfrm>
      </p:grpSpPr>
      <p:sp>
        <p:nvSpPr>
          <p:cNvPr id="103" name="Freeform: Shape 10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Google Shape;223;p31"/>
          <p:cNvSpPr txBox="1">
            <a:spLocks noGrp="1"/>
          </p:cNvSpPr>
          <p:nvPr>
            <p:ph type="title"/>
          </p:nvPr>
        </p:nvSpPr>
        <p:spPr>
          <a:xfrm>
            <a:off x="863029" y="1012004"/>
            <a:ext cx="3416158" cy="4795408"/>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a:solidFill>
                  <a:srgbClr val="FFFFFF"/>
                </a:solidFill>
              </a:rPr>
              <a:t>What should be considered in a range of alternatives?</a:t>
            </a:r>
          </a:p>
        </p:txBody>
      </p:sp>
      <p:graphicFrame>
        <p:nvGraphicFramePr>
          <p:cNvPr id="226" name="Google Shape;224;p31">
            <a:extLst>
              <a:ext uri="{FF2B5EF4-FFF2-40B4-BE49-F238E27FC236}">
                <a16:creationId xmlns:a16="http://schemas.microsoft.com/office/drawing/2014/main" id="{6D130AEA-B452-4AF5-AF4B-2D932BC57CDA}"/>
              </a:ext>
            </a:extLst>
          </p:cNvPr>
          <p:cNvGraphicFramePr/>
          <p:nvPr>
            <p:extLst>
              <p:ext uri="{D42A27DB-BD31-4B8C-83A1-F6EECF244321}">
                <p14:modId xmlns:p14="http://schemas.microsoft.com/office/powerpoint/2010/main" val="7352801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8" name="Google Shape;98;p14"/>
          <p:cNvSpPr txBox="1">
            <a:spLocks noGrp="1"/>
          </p:cNvSpPr>
          <p:nvPr>
            <p:ph type="title"/>
          </p:nvPr>
        </p:nvSpPr>
        <p:spPr>
          <a:xfrm>
            <a:off x="1179226" y="826680"/>
            <a:ext cx="9833548"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en-US" sz="4000">
                <a:solidFill>
                  <a:srgbClr val="FFFFFF"/>
                </a:solidFill>
              </a:rPr>
              <a:t>Notification and implications</a:t>
            </a:r>
            <a:endParaRPr/>
          </a:p>
        </p:txBody>
      </p:sp>
      <p:sp>
        <p:nvSpPr>
          <p:cNvPr id="99" name="Google Shape;99;p14"/>
          <p:cNvSpPr txBox="1">
            <a:spLocks noGrp="1"/>
          </p:cNvSpPr>
          <p:nvPr>
            <p:ph type="body" idx="1"/>
          </p:nvPr>
        </p:nvSpPr>
        <p:spPr>
          <a:xfrm>
            <a:off x="1179226" y="3092970"/>
            <a:ext cx="9833548" cy="269397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Char char="•"/>
            </a:pPr>
            <a:r>
              <a:rPr lang="en-US" sz="2400">
                <a:solidFill>
                  <a:srgbClr val="000000"/>
                </a:solidFill>
              </a:rPr>
              <a:t>Council notified October 22, 2018 that the Saint Matthew blue king crab stock was overfished.</a:t>
            </a:r>
            <a:endParaRPr/>
          </a:p>
          <a:p>
            <a:pPr marL="228600" lvl="0" indent="-228600" algn="l" rtl="0">
              <a:lnSpc>
                <a:spcPct val="90000"/>
              </a:lnSpc>
              <a:spcBef>
                <a:spcPts val="1000"/>
              </a:spcBef>
              <a:spcAft>
                <a:spcPts val="0"/>
              </a:spcAft>
              <a:buClr>
                <a:srgbClr val="000000"/>
              </a:buClr>
              <a:buSzPts val="2400"/>
              <a:buChar char="•"/>
            </a:pPr>
            <a:r>
              <a:rPr lang="en-US" sz="2400">
                <a:solidFill>
                  <a:srgbClr val="000000"/>
                </a:solidFill>
              </a:rPr>
              <a:t>MSA requires that a rebuilding plan be prepared and implemented within 2 years</a:t>
            </a:r>
            <a:endParaRPr/>
          </a:p>
          <a:p>
            <a:pPr marL="685800" lvl="1" indent="-228600" algn="l" rtl="0">
              <a:lnSpc>
                <a:spcPct val="90000"/>
              </a:lnSpc>
              <a:spcBef>
                <a:spcPts val="500"/>
              </a:spcBef>
              <a:spcAft>
                <a:spcPts val="0"/>
              </a:spcAft>
              <a:buClr>
                <a:srgbClr val="000000"/>
              </a:buClr>
              <a:buSzPts val="2400"/>
              <a:buChar char="•"/>
            </a:pPr>
            <a:r>
              <a:rPr lang="en-US">
                <a:solidFill>
                  <a:srgbClr val="000000"/>
                </a:solidFill>
              </a:rPr>
              <a:t>Must specify a time frame to rebuild</a:t>
            </a:r>
            <a:endParaRPr/>
          </a:p>
          <a:p>
            <a:pPr marL="685800" lvl="1" indent="-228600" algn="l" rtl="0">
              <a:lnSpc>
                <a:spcPct val="90000"/>
              </a:lnSpc>
              <a:spcBef>
                <a:spcPts val="500"/>
              </a:spcBef>
              <a:spcAft>
                <a:spcPts val="0"/>
              </a:spcAft>
              <a:buClr>
                <a:srgbClr val="000000"/>
              </a:buClr>
              <a:buSzPts val="2400"/>
              <a:buChar char="•"/>
            </a:pPr>
            <a:r>
              <a:rPr lang="en-US">
                <a:solidFill>
                  <a:srgbClr val="000000"/>
                </a:solidFill>
              </a:rPr>
              <a:t>Time frame not to exceed ten years (unless this cannot be accomplished in the absence of all fishing mortality)</a:t>
            </a:r>
            <a:endParaRPr/>
          </a:p>
          <a:p>
            <a:pPr marL="457200" lvl="1" indent="0" algn="l" rtl="0">
              <a:lnSpc>
                <a:spcPct val="90000"/>
              </a:lnSpc>
              <a:spcBef>
                <a:spcPts val="500"/>
              </a:spcBef>
              <a:spcAft>
                <a:spcPts val="0"/>
              </a:spcAft>
              <a:buClr>
                <a:schemeClr val="dk1"/>
              </a:buClr>
              <a:buSzPts val="2400"/>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grpSp>
        <p:nvGrpSpPr>
          <p:cNvPr id="229" name="Google Shape;229;p32"/>
          <p:cNvGrpSpPr/>
          <p:nvPr/>
        </p:nvGrpSpPr>
        <p:grpSpPr>
          <a:xfrm>
            <a:off x="779585" y="431035"/>
            <a:ext cx="10972800" cy="6928208"/>
            <a:chOff x="0" y="-307520"/>
            <a:chExt cx="10972800" cy="6928208"/>
          </a:xfrm>
        </p:grpSpPr>
        <p:sp>
          <p:nvSpPr>
            <p:cNvPr id="230" name="Google Shape;230;p32"/>
            <p:cNvSpPr/>
            <p:nvPr/>
          </p:nvSpPr>
          <p:spPr>
            <a:xfrm>
              <a:off x="266140" y="3443345"/>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txBox="1"/>
            <p:nvPr/>
          </p:nvSpPr>
          <p:spPr>
            <a:xfrm>
              <a:off x="266140" y="3443345"/>
              <a:ext cx="1970100" cy="6783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February</a:t>
              </a:r>
              <a:endParaRPr/>
            </a:p>
          </p:txBody>
        </p:sp>
        <p:sp>
          <p:nvSpPr>
            <p:cNvPr id="232" name="Google Shape;232;p32"/>
            <p:cNvSpPr/>
            <p:nvPr/>
          </p:nvSpPr>
          <p:spPr>
            <a:xfrm>
              <a:off x="0" y="2881062"/>
              <a:ext cx="10972800" cy="240000"/>
            </a:xfrm>
            <a:prstGeom prst="rect">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167631" y="-220156"/>
              <a:ext cx="2167200" cy="2741400"/>
            </a:xfrm>
            <a:prstGeom prst="rect">
              <a:avLst/>
            </a:prstGeom>
            <a:solidFill>
              <a:srgbClr val="F7D5CB">
                <a:alpha val="89800"/>
              </a:srgbClr>
            </a:solidFill>
            <a:ln w="9525" cap="flat" cmpd="sng">
              <a:solidFill>
                <a:srgbClr val="F7D5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txBox="1"/>
            <p:nvPr/>
          </p:nvSpPr>
          <p:spPr>
            <a:xfrm>
              <a:off x="167631" y="-220156"/>
              <a:ext cx="2167200" cy="2741400"/>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Calibri"/>
                  <a:ea typeface="Calibri"/>
                  <a:cs typeface="Calibri"/>
                  <a:sym typeface="Calibri"/>
                </a:rPr>
                <a:t>SSC review of CPT considerations on RBP; recommended approach to recruitment</a:t>
              </a:r>
              <a:endParaRPr/>
            </a:p>
            <a:p>
              <a:pPr marL="0" marR="0" lvl="0" indent="0" algn="l" rtl="0">
                <a:lnSpc>
                  <a:spcPct val="90000"/>
                </a:lnSpc>
                <a:spcBef>
                  <a:spcPts val="630"/>
                </a:spcBef>
                <a:spcAft>
                  <a:spcPts val="0"/>
                </a:spcAft>
                <a:buNone/>
              </a:pPr>
              <a:endParaRPr/>
            </a:p>
          </p:txBody>
        </p:sp>
        <p:cxnSp>
          <p:nvCxnSpPr>
            <p:cNvPr id="235" name="Google Shape;235;p32"/>
            <p:cNvCxnSpPr/>
            <p:nvPr/>
          </p:nvCxnSpPr>
          <p:spPr>
            <a:xfrm>
              <a:off x="1251229" y="2080842"/>
              <a:ext cx="0" cy="1020300"/>
            </a:xfrm>
            <a:prstGeom prst="straightConnector1">
              <a:avLst/>
            </a:prstGeom>
            <a:gradFill>
              <a:gsLst>
                <a:gs pos="0">
                  <a:srgbClr val="F08B54"/>
                </a:gs>
                <a:gs pos="50000">
                  <a:srgbClr val="F67A26"/>
                </a:gs>
                <a:gs pos="100000">
                  <a:srgbClr val="E36A18"/>
                </a:gs>
              </a:gsLst>
              <a:lin ang="5400012" scaled="0"/>
            </a:gradFill>
            <a:ln w="9525" cap="flat" cmpd="sng">
              <a:solidFill>
                <a:schemeClr val="accent2"/>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36" name="Google Shape;236;p32"/>
            <p:cNvSpPr/>
            <p:nvPr/>
          </p:nvSpPr>
          <p:spPr>
            <a:xfrm>
              <a:off x="1176201" y="3146235"/>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1497501" y="2100774"/>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txBox="1"/>
            <p:nvPr/>
          </p:nvSpPr>
          <p:spPr>
            <a:xfrm>
              <a:off x="1497501" y="2100774"/>
              <a:ext cx="1970100" cy="6783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Mar.</a:t>
              </a:r>
              <a:endParaRPr/>
            </a:p>
          </p:txBody>
        </p:sp>
        <p:sp>
          <p:nvSpPr>
            <p:cNvPr id="239" name="Google Shape;239;p32"/>
            <p:cNvSpPr/>
            <p:nvPr/>
          </p:nvSpPr>
          <p:spPr>
            <a:xfrm>
              <a:off x="1398992" y="4141527"/>
              <a:ext cx="2167200" cy="1860600"/>
            </a:xfrm>
            <a:prstGeom prst="rect">
              <a:avLst/>
            </a:prstGeom>
            <a:solidFill>
              <a:srgbClr val="E0E0E0">
                <a:alpha val="89800"/>
              </a:srgbClr>
            </a:solidFill>
            <a:ln w="9525" cap="flat" cmpd="sng">
              <a:solidFill>
                <a:srgbClr val="E0E0E0">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txBox="1"/>
            <p:nvPr/>
          </p:nvSpPr>
          <p:spPr>
            <a:xfrm>
              <a:off x="1398992" y="4141527"/>
              <a:ext cx="2167200" cy="1860600"/>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BOF mtg to discuss alternatives and harvest strategy</a:t>
              </a:r>
              <a:endParaRPr sz="2400" b="0" i="0" u="none" strike="noStrike" cap="none">
                <a:solidFill>
                  <a:schemeClr val="dk1"/>
                </a:solidFill>
                <a:latin typeface="Calibri"/>
                <a:ea typeface="Calibri"/>
                <a:cs typeface="Calibri"/>
                <a:sym typeface="Calibri"/>
              </a:endParaRPr>
            </a:p>
          </p:txBody>
        </p:sp>
        <p:cxnSp>
          <p:nvCxnSpPr>
            <p:cNvPr id="241" name="Google Shape;241;p32"/>
            <p:cNvCxnSpPr/>
            <p:nvPr/>
          </p:nvCxnSpPr>
          <p:spPr>
            <a:xfrm>
              <a:off x="2482590" y="3121151"/>
              <a:ext cx="0" cy="1020300"/>
            </a:xfrm>
            <a:prstGeom prst="straightConnector1">
              <a:avLst/>
            </a:prstGeom>
            <a:gradFill>
              <a:gsLst>
                <a:gs pos="0">
                  <a:srgbClr val="AFAFAF"/>
                </a:gs>
                <a:gs pos="50000">
                  <a:schemeClr val="accent3"/>
                </a:gs>
                <a:gs pos="100000">
                  <a:srgbClr val="919191"/>
                </a:gs>
              </a:gsLst>
              <a:lin ang="5400012" scaled="0"/>
            </a:gradFill>
            <a:ln w="9525" cap="flat" cmpd="sng">
              <a:solidFill>
                <a:schemeClr val="accent3"/>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42" name="Google Shape;242;p32"/>
            <p:cNvSpPr/>
            <p:nvPr/>
          </p:nvSpPr>
          <p:spPr>
            <a:xfrm>
              <a:off x="2407563" y="2926079"/>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2728863" y="3530709"/>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txBox="1"/>
            <p:nvPr/>
          </p:nvSpPr>
          <p:spPr>
            <a:xfrm>
              <a:off x="2728863" y="3530709"/>
              <a:ext cx="1970100" cy="6783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Apr.</a:t>
              </a:r>
              <a:endParaRPr/>
            </a:p>
          </p:txBody>
        </p:sp>
        <p:sp>
          <p:nvSpPr>
            <p:cNvPr id="245" name="Google Shape;245;p32"/>
            <p:cNvSpPr/>
            <p:nvPr/>
          </p:nvSpPr>
          <p:spPr>
            <a:xfrm>
              <a:off x="2630354" y="-307520"/>
              <a:ext cx="2167200" cy="3090900"/>
            </a:xfrm>
            <a:prstGeom prst="rect">
              <a:avLst/>
            </a:prstGeom>
            <a:solidFill>
              <a:srgbClr val="FFE8CA">
                <a:alpha val="89800"/>
              </a:srgbClr>
            </a:solidFill>
            <a:ln w="9525" cap="flat" cmpd="sng">
              <a:solidFill>
                <a:srgbClr val="FFE8CA">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txBox="1"/>
            <p:nvPr/>
          </p:nvSpPr>
          <p:spPr>
            <a:xfrm>
              <a:off x="2630354" y="-307520"/>
              <a:ext cx="2167200" cy="3090900"/>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Calibri"/>
                  <a:ea typeface="Calibri"/>
                  <a:cs typeface="Calibri"/>
                  <a:sym typeface="Calibri"/>
                </a:rPr>
                <a:t>GMACs: transfer of SMBKC code to ADFG (analysis and projections), updated projections based on recruitment </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Bycatch data and closure review</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Bmsy and Survey analyses</a:t>
              </a:r>
              <a:endParaRPr/>
            </a:p>
          </p:txBody>
        </p:sp>
        <p:cxnSp>
          <p:nvCxnSpPr>
            <p:cNvPr id="247" name="Google Shape;247;p32"/>
            <p:cNvCxnSpPr/>
            <p:nvPr/>
          </p:nvCxnSpPr>
          <p:spPr>
            <a:xfrm>
              <a:off x="3713952" y="2168206"/>
              <a:ext cx="0" cy="1020300"/>
            </a:xfrm>
            <a:prstGeom prst="straightConnector1">
              <a:avLst/>
            </a:prstGeom>
            <a:gradFill>
              <a:gsLst>
                <a:gs pos="0">
                  <a:srgbClr val="FFC647"/>
                </a:gs>
                <a:gs pos="50000">
                  <a:srgbClr val="FFC600"/>
                </a:gs>
                <a:gs pos="100000">
                  <a:srgbClr val="E3B400"/>
                </a:gs>
              </a:gsLst>
              <a:lin ang="5400012" scaled="0"/>
            </a:gradFill>
            <a:ln w="9525" cap="flat" cmpd="sng">
              <a:solidFill>
                <a:schemeClr val="accent4"/>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48" name="Google Shape;248;p32"/>
            <p:cNvSpPr/>
            <p:nvPr/>
          </p:nvSpPr>
          <p:spPr>
            <a:xfrm>
              <a:off x="3638924" y="3233599"/>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3960224" y="1482161"/>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txBox="1"/>
            <p:nvPr/>
          </p:nvSpPr>
          <p:spPr>
            <a:xfrm>
              <a:off x="3960224" y="1482161"/>
              <a:ext cx="1970100" cy="6783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May</a:t>
              </a:r>
              <a:endParaRPr/>
            </a:p>
          </p:txBody>
        </p:sp>
        <p:sp>
          <p:nvSpPr>
            <p:cNvPr id="251" name="Google Shape;251;p32"/>
            <p:cNvSpPr/>
            <p:nvPr/>
          </p:nvSpPr>
          <p:spPr>
            <a:xfrm>
              <a:off x="3952358" y="2285688"/>
              <a:ext cx="1790400" cy="4335000"/>
            </a:xfrm>
            <a:prstGeom prst="rect">
              <a:avLst/>
            </a:prstGeom>
            <a:solidFill>
              <a:srgbClr val="CFDEEF">
                <a:alpha val="89800"/>
              </a:srgbClr>
            </a:solidFill>
            <a:ln w="9525" cap="flat" cmpd="sng">
              <a:solidFill>
                <a:srgbClr val="CFDEE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txBox="1"/>
            <p:nvPr/>
          </p:nvSpPr>
          <p:spPr>
            <a:xfrm>
              <a:off x="3952358" y="2285688"/>
              <a:ext cx="1790400" cy="4335000"/>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Calibri"/>
                  <a:ea typeface="Calibri"/>
                  <a:cs typeface="Calibri"/>
                  <a:sym typeface="Calibri"/>
                </a:rPr>
                <a:t>CPT review and reccs on Bmsy and survey application for 2019 assessment</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Review of bycatch and closure information; recc any alternatives as appropriate for RBP</a:t>
              </a:r>
              <a:endParaRPr/>
            </a:p>
          </p:txBody>
        </p:sp>
        <p:cxnSp>
          <p:nvCxnSpPr>
            <p:cNvPr id="253" name="Google Shape;253;p32"/>
            <p:cNvCxnSpPr/>
            <p:nvPr/>
          </p:nvCxnSpPr>
          <p:spPr>
            <a:xfrm>
              <a:off x="4945313" y="2502538"/>
              <a:ext cx="0" cy="1020300"/>
            </a:xfrm>
            <a:prstGeom prst="straightConnector1">
              <a:avLst/>
            </a:prstGeom>
            <a:gradFill>
              <a:gsLst>
                <a:gs pos="0">
                  <a:srgbClr val="70A5DA"/>
                </a:gs>
                <a:gs pos="50000">
                  <a:srgbClr val="539BDB"/>
                </a:gs>
                <a:gs pos="100000">
                  <a:srgbClr val="4288C8"/>
                </a:gs>
              </a:gsLst>
              <a:lin ang="5400012" scaled="0"/>
            </a:gradFill>
            <a:ln w="9525" cap="flat" cmpd="sng">
              <a:solidFill>
                <a:srgbClr val="599BD5"/>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54" name="Google Shape;254;p32"/>
            <p:cNvSpPr/>
            <p:nvPr/>
          </p:nvSpPr>
          <p:spPr>
            <a:xfrm>
              <a:off x="4870285" y="2307466"/>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5191585" y="3223188"/>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txBox="1"/>
            <p:nvPr/>
          </p:nvSpPr>
          <p:spPr>
            <a:xfrm>
              <a:off x="5191585" y="3223188"/>
              <a:ext cx="1970100" cy="6783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June</a:t>
              </a:r>
              <a:endParaRPr/>
            </a:p>
          </p:txBody>
        </p:sp>
        <p:sp>
          <p:nvSpPr>
            <p:cNvPr id="257" name="Google Shape;257;p32"/>
            <p:cNvSpPr/>
            <p:nvPr/>
          </p:nvSpPr>
          <p:spPr>
            <a:xfrm>
              <a:off x="5093076" y="395395"/>
              <a:ext cx="2167200" cy="1465200"/>
            </a:xfrm>
            <a:prstGeom prst="rect">
              <a:avLst/>
            </a:prstGeom>
            <a:solidFill>
              <a:srgbClr val="D4E2CE">
                <a:alpha val="89800"/>
              </a:srgbClr>
            </a:solidFill>
            <a:ln w="9525" cap="flat" cmpd="sng">
              <a:solidFill>
                <a:srgbClr val="D4E2CE">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txBox="1"/>
            <p:nvPr/>
          </p:nvSpPr>
          <p:spPr>
            <a:xfrm>
              <a:off x="5093076" y="395395"/>
              <a:ext cx="2167200" cy="1465200"/>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Calibri"/>
                  <a:ea typeface="Calibri"/>
                  <a:cs typeface="Calibri"/>
                  <a:sym typeface="Calibri"/>
                </a:rPr>
                <a:t>Council adopt P and N and alternatives for RBP</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SSC reccs on assessment</a:t>
              </a:r>
              <a:endParaRPr/>
            </a:p>
          </p:txBody>
        </p:sp>
        <p:cxnSp>
          <p:nvCxnSpPr>
            <p:cNvPr id="259" name="Google Shape;259;p32"/>
            <p:cNvCxnSpPr/>
            <p:nvPr/>
          </p:nvCxnSpPr>
          <p:spPr>
            <a:xfrm>
              <a:off x="6176674" y="1860686"/>
              <a:ext cx="0" cy="1020300"/>
            </a:xfrm>
            <a:prstGeom prst="straightConnector1">
              <a:avLst/>
            </a:prstGeom>
            <a:gradFill>
              <a:gsLst>
                <a:gs pos="0">
                  <a:srgbClr val="F08B54"/>
                </a:gs>
                <a:gs pos="50000">
                  <a:srgbClr val="F67A26"/>
                </a:gs>
                <a:gs pos="100000">
                  <a:srgbClr val="E36A18"/>
                </a:gs>
              </a:gsLst>
              <a:lin ang="5400012" scaled="0"/>
            </a:gradFill>
            <a:ln w="9525" cap="flat" cmpd="sng">
              <a:solidFill>
                <a:schemeClr val="accent2"/>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60" name="Google Shape;260;p32"/>
            <p:cNvSpPr/>
            <p:nvPr/>
          </p:nvSpPr>
          <p:spPr>
            <a:xfrm>
              <a:off x="6101646" y="2926079"/>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6756127" y="2100774"/>
              <a:ext cx="1970100" cy="67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txBox="1"/>
            <p:nvPr/>
          </p:nvSpPr>
          <p:spPr>
            <a:xfrm>
              <a:off x="6756127" y="2100774"/>
              <a:ext cx="1970100" cy="6783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July–Aug.</a:t>
              </a:r>
              <a:endParaRPr/>
            </a:p>
          </p:txBody>
        </p:sp>
        <p:sp>
          <p:nvSpPr>
            <p:cNvPr id="263" name="Google Shape;263;p32"/>
            <p:cNvSpPr/>
            <p:nvPr/>
          </p:nvSpPr>
          <p:spPr>
            <a:xfrm>
              <a:off x="6176674" y="4141527"/>
              <a:ext cx="3129000" cy="1596000"/>
            </a:xfrm>
            <a:prstGeom prst="rect">
              <a:avLst/>
            </a:prstGeom>
            <a:solidFill>
              <a:srgbClr val="F7D5CB">
                <a:alpha val="89800"/>
              </a:srgbClr>
            </a:solidFill>
            <a:ln w="9525" cap="flat" cmpd="sng">
              <a:solidFill>
                <a:srgbClr val="F7D5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txBox="1"/>
            <p:nvPr/>
          </p:nvSpPr>
          <p:spPr>
            <a:xfrm>
              <a:off x="6176674" y="4141527"/>
              <a:ext cx="3129000" cy="1596000"/>
            </a:xfrm>
            <a:prstGeom prst="rect">
              <a:avLst/>
            </a:prstGeom>
            <a:noFill/>
            <a:ln>
              <a:noFill/>
            </a:ln>
          </p:spPr>
          <p:txBody>
            <a:bodyPr spcFirstLastPara="1" wrap="square" lIns="228600" tIns="228600" rIns="228600" bIns="228600" anchor="ctr" anchorCtr="0">
              <a:noAutofit/>
            </a:bodyPr>
            <a:lstStyle/>
            <a:p>
              <a:pPr marL="0" marR="0" lvl="0"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Draft analysis for RBP</a:t>
              </a:r>
              <a:endParaRPr/>
            </a:p>
            <a:p>
              <a:pPr marL="0" marR="0" lvl="0" indent="0" algn="l" rtl="0">
                <a:lnSpc>
                  <a:spcPct val="90000"/>
                </a:lnSpc>
                <a:spcBef>
                  <a:spcPts val="840"/>
                </a:spcBef>
                <a:spcAft>
                  <a:spcPts val="0"/>
                </a:spcAft>
                <a:buNone/>
              </a:pPr>
              <a:r>
                <a:rPr lang="en-US" sz="2400" b="0" i="0" u="none" strike="noStrike" cap="none">
                  <a:solidFill>
                    <a:schemeClr val="dk1"/>
                  </a:solidFill>
                  <a:latin typeface="Calibri"/>
                  <a:ea typeface="Calibri"/>
                  <a:cs typeface="Calibri"/>
                  <a:sym typeface="Calibri"/>
                </a:rPr>
                <a:t>Final assessment for SMBKC</a:t>
              </a:r>
              <a:endParaRPr/>
            </a:p>
          </p:txBody>
        </p:sp>
        <p:cxnSp>
          <p:nvCxnSpPr>
            <p:cNvPr id="265" name="Google Shape;265;p32"/>
            <p:cNvCxnSpPr/>
            <p:nvPr/>
          </p:nvCxnSpPr>
          <p:spPr>
            <a:xfrm>
              <a:off x="7741216" y="3121151"/>
              <a:ext cx="0" cy="1020300"/>
            </a:xfrm>
            <a:prstGeom prst="straightConnector1">
              <a:avLst/>
            </a:prstGeom>
            <a:gradFill>
              <a:gsLst>
                <a:gs pos="0">
                  <a:srgbClr val="AFAFAF"/>
                </a:gs>
                <a:gs pos="50000">
                  <a:schemeClr val="accent3"/>
                </a:gs>
                <a:gs pos="100000">
                  <a:srgbClr val="919191"/>
                </a:gs>
              </a:gsLst>
              <a:lin ang="5400012" scaled="0"/>
            </a:gradFill>
            <a:ln w="9525" cap="flat" cmpd="sng">
              <a:solidFill>
                <a:schemeClr val="accent3"/>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66" name="Google Shape;266;p32"/>
            <p:cNvSpPr/>
            <p:nvPr/>
          </p:nvSpPr>
          <p:spPr>
            <a:xfrm>
              <a:off x="7666188" y="2926079"/>
              <a:ext cx="150000" cy="1500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8528575" y="3345402"/>
              <a:ext cx="1970100" cy="67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txBox="1"/>
            <p:nvPr/>
          </p:nvSpPr>
          <p:spPr>
            <a:xfrm>
              <a:off x="8528575" y="3345402"/>
              <a:ext cx="1970100" cy="6756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None/>
              </a:pPr>
              <a:r>
                <a:rPr lang="en-US" sz="2400" b="1" i="0" u="none" strike="noStrike" cap="none">
                  <a:solidFill>
                    <a:schemeClr val="dk1"/>
                  </a:solidFill>
                  <a:latin typeface="Calibri"/>
                  <a:ea typeface="Calibri"/>
                  <a:cs typeface="Calibri"/>
                  <a:sym typeface="Calibri"/>
                </a:rPr>
                <a:t>Sep.–Oct.</a:t>
              </a:r>
              <a:endParaRPr/>
            </a:p>
          </p:txBody>
        </p:sp>
        <p:sp>
          <p:nvSpPr>
            <p:cNvPr id="269" name="Google Shape;269;p32"/>
            <p:cNvSpPr/>
            <p:nvPr/>
          </p:nvSpPr>
          <p:spPr>
            <a:xfrm>
              <a:off x="8074397" y="-113639"/>
              <a:ext cx="2878500" cy="2340000"/>
            </a:xfrm>
            <a:prstGeom prst="rect">
              <a:avLst/>
            </a:prstGeom>
            <a:solidFill>
              <a:srgbClr val="E0E0E0">
                <a:alpha val="89800"/>
              </a:srgbClr>
            </a:solidFill>
            <a:ln w="9525" cap="flat" cmpd="sng">
              <a:solidFill>
                <a:srgbClr val="E0E0E0">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txBox="1"/>
            <p:nvPr/>
          </p:nvSpPr>
          <p:spPr>
            <a:xfrm>
              <a:off x="8074397" y="-113639"/>
              <a:ext cx="2878500" cy="2340000"/>
            </a:xfrm>
            <a:prstGeom prst="rect">
              <a:avLst/>
            </a:prstGeom>
            <a:noFill/>
            <a:ln>
              <a:noFill/>
            </a:ln>
          </p:spPr>
          <p:txBody>
            <a:bodyPr spcFirstLastPara="1" wrap="square" lIns="171450" tIns="171450" rIns="171450" bIns="17145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dk1"/>
                  </a:solidFill>
                  <a:latin typeface="Calibri"/>
                  <a:ea typeface="Calibri"/>
                  <a:cs typeface="Calibri"/>
                  <a:sym typeface="Calibri"/>
                </a:rPr>
                <a:t>CPT /SSC final assessment</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CPT/SSC review of initial analysis</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Council initial review: change alts as needed</a:t>
              </a:r>
              <a:endParaRPr/>
            </a:p>
          </p:txBody>
        </p:sp>
        <p:cxnSp>
          <p:nvCxnSpPr>
            <p:cNvPr id="271" name="Google Shape;271;p32"/>
            <p:cNvCxnSpPr/>
            <p:nvPr/>
          </p:nvCxnSpPr>
          <p:spPr>
            <a:xfrm>
              <a:off x="9513664" y="1982899"/>
              <a:ext cx="0" cy="1016100"/>
            </a:xfrm>
            <a:prstGeom prst="straightConnector1">
              <a:avLst/>
            </a:prstGeom>
            <a:gradFill>
              <a:gsLst>
                <a:gs pos="0">
                  <a:srgbClr val="FFC647"/>
                </a:gs>
                <a:gs pos="50000">
                  <a:srgbClr val="FFC600"/>
                </a:gs>
                <a:gs pos="100000">
                  <a:srgbClr val="E3B400"/>
                </a:gs>
              </a:gsLst>
              <a:lin ang="5400012" scaled="0"/>
            </a:gradFill>
            <a:ln w="9525" cap="flat" cmpd="sng">
              <a:solidFill>
                <a:schemeClr val="accent4"/>
              </a:solidFill>
              <a:prstDash val="dash"/>
              <a:miter lim="800000"/>
              <a:headEnd type="none" w="sm" len="sm"/>
              <a:tailEnd type="none" w="sm" len="sm"/>
            </a:ln>
            <a:effectLst>
              <a:outerShdw blurRad="57150" dist="19050" dir="5400000" algn="ctr" rotWithShape="0">
                <a:srgbClr val="000000">
                  <a:alpha val="62750"/>
                </a:srgbClr>
              </a:outerShdw>
            </a:effectLst>
          </p:spPr>
        </p:cxnSp>
        <p:sp>
          <p:nvSpPr>
            <p:cNvPr id="272" name="Google Shape;272;p32"/>
            <p:cNvSpPr/>
            <p:nvPr/>
          </p:nvSpPr>
          <p:spPr>
            <a:xfrm>
              <a:off x="9438636" y="3048598"/>
              <a:ext cx="150000" cy="149400"/>
            </a:xfrm>
            <a:prstGeom prst="ellipse">
              <a:avLst/>
            </a:prstGeom>
            <a:solidFill>
              <a:schemeClr val="lt1">
                <a:alpha val="898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6"/>
        <p:cNvGrpSpPr/>
        <p:nvPr/>
      </p:nvGrpSpPr>
      <p:grpSpPr>
        <a:xfrm>
          <a:off x="0" y="0"/>
          <a:ext cx="0" cy="0"/>
          <a:chOff x="0" y="0"/>
          <a:chExt cx="0" cy="0"/>
        </a:xfrm>
      </p:grpSpPr>
      <p:sp>
        <p:nvSpPr>
          <p:cNvPr id="277" name="Google Shape;277;p33"/>
          <p:cNvSpPr/>
          <p:nvPr/>
        </p:nvSpPr>
        <p:spPr>
          <a:xfrm>
            <a:off x="355601" y="0"/>
            <a:ext cx="11480400" cy="2754000"/>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8" name="Google Shape;278;p3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9" name="Google Shape;279;p33"/>
          <p:cNvSpPr txBox="1">
            <a:spLocks noGrp="1"/>
          </p:cNvSpPr>
          <p:nvPr>
            <p:ph type="title"/>
          </p:nvPr>
        </p:nvSpPr>
        <p:spPr>
          <a:xfrm>
            <a:off x="1179226" y="826680"/>
            <a:ext cx="98334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Council actions 2019-2020 following initial review draft</a:t>
            </a:r>
            <a:endParaRPr/>
          </a:p>
        </p:txBody>
      </p:sp>
      <p:grpSp>
        <p:nvGrpSpPr>
          <p:cNvPr id="280" name="Google Shape;280;p33"/>
          <p:cNvGrpSpPr/>
          <p:nvPr/>
        </p:nvGrpSpPr>
        <p:grpSpPr>
          <a:xfrm>
            <a:off x="1042907" y="2942680"/>
            <a:ext cx="10106200" cy="3352500"/>
            <a:chOff x="6587" y="486695"/>
            <a:chExt cx="10106200" cy="3352500"/>
          </a:xfrm>
        </p:grpSpPr>
        <p:sp>
          <p:nvSpPr>
            <p:cNvPr id="281" name="Google Shape;281;p33"/>
            <p:cNvSpPr/>
            <p:nvPr/>
          </p:nvSpPr>
          <p:spPr>
            <a:xfrm>
              <a:off x="6587" y="486695"/>
              <a:ext cx="3004200" cy="3352500"/>
            </a:xfrm>
            <a:prstGeom prst="rect">
              <a:avLst/>
            </a:prstGeom>
            <a:gradFill>
              <a:gsLst>
                <a:gs pos="0">
                  <a:srgbClr val="6EA5DA"/>
                </a:gs>
                <a:gs pos="50000">
                  <a:srgbClr val="529BDA"/>
                </a:gs>
                <a:gs pos="100000">
                  <a:srgbClr val="4188C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txBox="1"/>
            <p:nvPr/>
          </p:nvSpPr>
          <p:spPr>
            <a:xfrm>
              <a:off x="6587" y="486695"/>
              <a:ext cx="3004200" cy="3352500"/>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Dec</a:t>
              </a:r>
              <a:endParaRPr/>
            </a:p>
            <a:p>
              <a:pPr marL="285750" marR="0" lvl="1" indent="-285750" algn="l" rtl="0">
                <a:lnSpc>
                  <a:spcPct val="90000"/>
                </a:lnSpc>
                <a:spcBef>
                  <a:spcPts val="11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Council action as necessary</a:t>
              </a:r>
              <a:endParaRPr/>
            </a:p>
            <a:p>
              <a:pPr marL="285750" marR="0" lvl="1" indent="-285750" algn="l" rtl="0">
                <a:lnSpc>
                  <a:spcPct val="90000"/>
                </a:lnSpc>
                <a:spcBef>
                  <a:spcPts val="4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Public review draft</a:t>
              </a:r>
              <a:endParaRPr/>
            </a:p>
          </p:txBody>
        </p:sp>
        <p:sp>
          <p:nvSpPr>
            <p:cNvPr id="283" name="Google Shape;283;p33"/>
            <p:cNvSpPr/>
            <p:nvPr/>
          </p:nvSpPr>
          <p:spPr>
            <a:xfrm>
              <a:off x="3058865" y="2041407"/>
              <a:ext cx="450600" cy="243000"/>
            </a:xfrm>
            <a:prstGeom prst="rightArrow">
              <a:avLst>
                <a:gd name="adj1" fmla="val 50000"/>
                <a:gd name="adj2" fmla="val 50000"/>
              </a:avLst>
            </a:prstGeom>
            <a:gradFill>
              <a:gsLst>
                <a:gs pos="0">
                  <a:srgbClr val="69D0D1"/>
                </a:gs>
                <a:gs pos="50000">
                  <a:srgbClr val="4AD0D2"/>
                </a:gs>
                <a:gs pos="100000">
                  <a:srgbClr val="3ABFC0"/>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3557587" y="486695"/>
              <a:ext cx="3004200" cy="3352500"/>
            </a:xfrm>
            <a:prstGeom prst="rect">
              <a:avLst/>
            </a:prstGeom>
            <a:gradFill>
              <a:gsLst>
                <a:gs pos="0">
                  <a:srgbClr val="65C998"/>
                </a:gs>
                <a:gs pos="50000">
                  <a:srgbClr val="46C78C"/>
                </a:gs>
                <a:gs pos="100000">
                  <a:srgbClr val="35B87B"/>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txBox="1"/>
            <p:nvPr/>
          </p:nvSpPr>
          <p:spPr>
            <a:xfrm>
              <a:off x="3557587" y="486695"/>
              <a:ext cx="3004200" cy="3352500"/>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Feb</a:t>
              </a:r>
              <a:endParaRPr/>
            </a:p>
            <a:p>
              <a:pPr marL="285750" marR="0" lvl="1" indent="-285750" algn="l" rtl="0">
                <a:lnSpc>
                  <a:spcPct val="90000"/>
                </a:lnSpc>
                <a:spcBef>
                  <a:spcPts val="11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Council Final action</a:t>
              </a:r>
              <a:endParaRPr/>
            </a:p>
            <a:p>
              <a:pPr marL="285750" marR="0" lvl="1" indent="-285750" algn="l" rtl="0">
                <a:lnSpc>
                  <a:spcPct val="90000"/>
                </a:lnSpc>
                <a:spcBef>
                  <a:spcPts val="4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SOC final analysis</a:t>
              </a:r>
              <a:endParaRPr/>
            </a:p>
          </p:txBody>
        </p:sp>
        <p:sp>
          <p:nvSpPr>
            <p:cNvPr id="286" name="Google Shape;286;p33"/>
            <p:cNvSpPr/>
            <p:nvPr/>
          </p:nvSpPr>
          <p:spPr>
            <a:xfrm>
              <a:off x="6609866" y="2041407"/>
              <a:ext cx="450600" cy="243000"/>
            </a:xfrm>
            <a:prstGeom prst="rightArrow">
              <a:avLst>
                <a:gd name="adj1" fmla="val 50000"/>
                <a:gd name="adj2" fmla="val 50000"/>
              </a:avLst>
            </a:prstGeom>
            <a:gradFill>
              <a:gsLst>
                <a:gs pos="0">
                  <a:srgbClr val="60C165"/>
                </a:gs>
                <a:gs pos="50000">
                  <a:srgbClr val="3FBF47"/>
                </a:gs>
                <a:gs pos="100000">
                  <a:srgbClr val="32AE3A"/>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7108587" y="486695"/>
              <a:ext cx="3004200" cy="3352500"/>
            </a:xfrm>
            <a:prstGeom prst="rect">
              <a:avLst/>
            </a:prstGeom>
            <a:gradFill>
              <a:gsLst>
                <a:gs pos="0">
                  <a:srgbClr val="7EB55F"/>
                </a:gs>
                <a:gs pos="50000">
                  <a:srgbClr val="6EB03F"/>
                </a:gs>
                <a:gs pos="100000">
                  <a:srgbClr val="5F9F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txBox="1"/>
            <p:nvPr/>
          </p:nvSpPr>
          <p:spPr>
            <a:xfrm>
              <a:off x="7108587" y="486695"/>
              <a:ext cx="3004200" cy="3352500"/>
            </a:xfrm>
            <a:prstGeom prst="rect">
              <a:avLst/>
            </a:prstGeom>
            <a:noFill/>
            <a:ln>
              <a:noFill/>
            </a:ln>
          </p:spPr>
          <p:txBody>
            <a:bodyPr spcFirstLastPara="1" wrap="square" lIns="152400" tIns="152400" rIns="152400" bIns="152400" anchor="t" anchorCtr="0">
              <a:noAutofit/>
            </a:bodyPr>
            <a:lstStyle/>
            <a:p>
              <a:pPr marL="0" marR="0" lvl="0" indent="0" algn="l" rtl="0">
                <a:lnSpc>
                  <a:spcPct val="90000"/>
                </a:lnSpc>
                <a:spcBef>
                  <a:spcPts val="0"/>
                </a:spcBef>
                <a:spcAft>
                  <a:spcPts val="0"/>
                </a:spcAft>
                <a:buNone/>
              </a:pPr>
              <a:r>
                <a:rPr lang="en-US" sz="3200" b="0" i="0" u="none" strike="noStrike" cap="none">
                  <a:solidFill>
                    <a:schemeClr val="lt1"/>
                  </a:solidFill>
                  <a:latin typeface="Calibri"/>
                  <a:ea typeface="Calibri"/>
                  <a:cs typeface="Calibri"/>
                  <a:sym typeface="Calibri"/>
                </a:rPr>
                <a:t>April/October</a:t>
              </a:r>
              <a:endParaRPr/>
            </a:p>
            <a:p>
              <a:pPr marL="285750" marR="0" lvl="1" indent="-285750" algn="l" rtl="0">
                <a:lnSpc>
                  <a:spcPct val="90000"/>
                </a:lnSpc>
                <a:spcBef>
                  <a:spcPts val="11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NMFS approval and regulations as needed </a:t>
              </a:r>
              <a:endParaRPr/>
            </a:p>
            <a:p>
              <a:pPr marL="285750" marR="0" lvl="1" indent="-285750" algn="l" rtl="0">
                <a:lnSpc>
                  <a:spcPct val="90000"/>
                </a:lnSpc>
                <a:spcBef>
                  <a:spcPts val="42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Implementation prior to October 2020</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1" y="0"/>
            <a:ext cx="608211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p:nvPr/>
        </p:nvSpPr>
        <p:spPr>
          <a:xfrm>
            <a:off x="1" y="0"/>
            <a:ext cx="12191998"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6" name="Google Shape;106;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p15"/>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First steps for rebuilding plan= </a:t>
            </a:r>
            <a:r>
              <a:rPr lang="en-US" i="1">
                <a:solidFill>
                  <a:srgbClr val="FFFFFF"/>
                </a:solidFill>
              </a:rPr>
              <a:t>T</a:t>
            </a:r>
            <a:r>
              <a:rPr lang="en-US" baseline="-25000">
                <a:solidFill>
                  <a:srgbClr val="FFFFFF"/>
                </a:solidFill>
              </a:rPr>
              <a:t>min </a:t>
            </a:r>
            <a:r>
              <a:rPr lang="en-US">
                <a:solidFill>
                  <a:srgbClr val="FFFFFF"/>
                </a:solidFill>
              </a:rPr>
              <a:t>and </a:t>
            </a:r>
            <a:r>
              <a:rPr lang="en-US" i="1">
                <a:solidFill>
                  <a:srgbClr val="FFFFFF"/>
                </a:solidFill>
              </a:rPr>
              <a:t>T</a:t>
            </a:r>
            <a:r>
              <a:rPr lang="en-US" i="1" baseline="-25000">
                <a:solidFill>
                  <a:srgbClr val="FFFFFF"/>
                </a:solidFill>
              </a:rPr>
              <a:t>max</a:t>
            </a:r>
            <a:endParaRPr i="1">
              <a:solidFill>
                <a:srgbClr val="FFFFFF"/>
              </a:solidFill>
            </a:endParaRPr>
          </a:p>
        </p:txBody>
      </p:sp>
      <p:sp>
        <p:nvSpPr>
          <p:cNvPr id="108" name="Google Shape;108;p15"/>
          <p:cNvSpPr txBox="1">
            <a:spLocks noGrp="1"/>
          </p:cNvSpPr>
          <p:nvPr>
            <p:ph type="body" idx="1"/>
          </p:nvPr>
        </p:nvSpPr>
        <p:spPr>
          <a:xfrm>
            <a:off x="5143500" y="139700"/>
            <a:ext cx="6845300" cy="67183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Need to specify </a:t>
            </a:r>
            <a:r>
              <a:rPr lang="en-US" sz="2000" i="1">
                <a:solidFill>
                  <a:srgbClr val="000000"/>
                </a:solidFill>
              </a:rPr>
              <a:t>T</a:t>
            </a:r>
            <a:r>
              <a:rPr lang="en-US" sz="2000" baseline="-25000">
                <a:solidFill>
                  <a:srgbClr val="000000"/>
                </a:solidFill>
              </a:rPr>
              <a:t>min </a:t>
            </a:r>
            <a:endParaRPr/>
          </a:p>
          <a:p>
            <a:pPr marL="685800" lvl="1" indent="-228600" algn="l" rtl="0">
              <a:lnSpc>
                <a:spcPct val="90000"/>
              </a:lnSpc>
              <a:spcBef>
                <a:spcPts val="500"/>
              </a:spcBef>
              <a:spcAft>
                <a:spcPts val="0"/>
              </a:spcAft>
              <a:buClr>
                <a:srgbClr val="000000"/>
              </a:buClr>
              <a:buSzPts val="2000"/>
              <a:buChar char="•"/>
            </a:pPr>
            <a:r>
              <a:rPr lang="en-US" sz="2000" i="1">
                <a:solidFill>
                  <a:srgbClr val="000000"/>
                </a:solidFill>
              </a:rPr>
              <a:t>T</a:t>
            </a:r>
            <a:r>
              <a:rPr lang="en-US" sz="2000" baseline="-25000">
                <a:solidFill>
                  <a:srgbClr val="000000"/>
                </a:solidFill>
              </a:rPr>
              <a:t>min</a:t>
            </a:r>
            <a:r>
              <a:rPr lang="en-US" sz="2000">
                <a:solidFill>
                  <a:srgbClr val="000000"/>
                </a:solidFill>
              </a:rPr>
              <a:t> = time the stock or stock complex to rebuild to its MSY biomass level in the absence of any fishing mortality (</a:t>
            </a:r>
            <a:r>
              <a:rPr lang="en-US" sz="2000" u="sng">
                <a:solidFill>
                  <a:srgbClr val="000000"/>
                </a:solidFill>
              </a:rPr>
              <a:t>&gt;</a:t>
            </a:r>
            <a:r>
              <a:rPr lang="en-US" sz="2000">
                <a:solidFill>
                  <a:srgbClr val="000000"/>
                </a:solidFill>
              </a:rPr>
              <a:t>50% probability)</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Need to specify T</a:t>
            </a:r>
            <a:r>
              <a:rPr lang="en-US" sz="2000" baseline="-25000">
                <a:solidFill>
                  <a:srgbClr val="000000"/>
                </a:solidFill>
              </a:rPr>
              <a:t>max</a:t>
            </a:r>
            <a:r>
              <a:rPr lang="en-US" sz="2000">
                <a:solidFill>
                  <a:srgbClr val="000000"/>
                </a:solidFill>
              </a:rPr>
              <a:t> (maximum time for rebuilding)</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If T</a:t>
            </a:r>
            <a:r>
              <a:rPr lang="en-US" sz="2000" baseline="-25000">
                <a:solidFill>
                  <a:srgbClr val="000000"/>
                </a:solidFill>
              </a:rPr>
              <a:t>min</a:t>
            </a:r>
            <a:r>
              <a:rPr lang="en-US" sz="2000">
                <a:solidFill>
                  <a:srgbClr val="000000"/>
                </a:solidFill>
              </a:rPr>
              <a:t> for the stock or stock complex is 10 years or less, then T</a:t>
            </a:r>
            <a:r>
              <a:rPr lang="en-US" sz="2000" baseline="-25000">
                <a:solidFill>
                  <a:srgbClr val="000000"/>
                </a:solidFill>
              </a:rPr>
              <a:t>max</a:t>
            </a:r>
            <a:r>
              <a:rPr lang="en-US" sz="2000">
                <a:solidFill>
                  <a:srgbClr val="000000"/>
                </a:solidFill>
              </a:rPr>
              <a:t> is 10 years.</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If T</a:t>
            </a:r>
            <a:r>
              <a:rPr lang="en-US" sz="2000" baseline="-25000">
                <a:solidFill>
                  <a:srgbClr val="000000"/>
                </a:solidFill>
              </a:rPr>
              <a:t>min</a:t>
            </a:r>
            <a:r>
              <a:rPr lang="en-US" sz="2000">
                <a:solidFill>
                  <a:srgbClr val="000000"/>
                </a:solidFill>
              </a:rPr>
              <a:t> for the stock or stock complex exceeds 10 years, then one of the following methods can be used to determine T</a:t>
            </a:r>
            <a:r>
              <a:rPr lang="en-US" sz="2000" baseline="-25000">
                <a:solidFill>
                  <a:srgbClr val="000000"/>
                </a:solidFill>
              </a:rPr>
              <a:t>max</a:t>
            </a:r>
            <a:r>
              <a:rPr lang="en-US" sz="2000">
                <a:solidFill>
                  <a:srgbClr val="000000"/>
                </a:solidFill>
              </a:rPr>
              <a:t>:</a:t>
            </a:r>
            <a:endParaRPr/>
          </a:p>
          <a:p>
            <a:pPr marL="914400" lvl="1" indent="-457200" algn="l" rtl="0">
              <a:lnSpc>
                <a:spcPct val="90000"/>
              </a:lnSpc>
              <a:spcBef>
                <a:spcPts val="500"/>
              </a:spcBef>
              <a:spcAft>
                <a:spcPts val="0"/>
              </a:spcAft>
              <a:buClr>
                <a:srgbClr val="000000"/>
              </a:buClr>
              <a:buSzPts val="2000"/>
              <a:buFont typeface="Calibri"/>
              <a:buAutoNum type="arabicPeriod"/>
            </a:pPr>
            <a:r>
              <a:rPr lang="en-US" sz="2000">
                <a:solidFill>
                  <a:srgbClr val="000000"/>
                </a:solidFill>
              </a:rPr>
              <a:t>T</a:t>
            </a:r>
            <a:r>
              <a:rPr lang="en-US" sz="2000" baseline="-25000">
                <a:solidFill>
                  <a:srgbClr val="000000"/>
                </a:solidFill>
              </a:rPr>
              <a:t>min</a:t>
            </a:r>
            <a:r>
              <a:rPr lang="en-US" sz="2000">
                <a:solidFill>
                  <a:srgbClr val="000000"/>
                </a:solidFill>
              </a:rPr>
              <a:t> + one generation time. “Generation time” = average length of time between when an individual is born and the birth of its offspring,</a:t>
            </a:r>
            <a:endParaRPr/>
          </a:p>
          <a:p>
            <a:pPr marL="914400" lvl="1" indent="-457200" algn="l" rtl="0">
              <a:lnSpc>
                <a:spcPct val="90000"/>
              </a:lnSpc>
              <a:spcBef>
                <a:spcPts val="500"/>
              </a:spcBef>
              <a:spcAft>
                <a:spcPts val="0"/>
              </a:spcAft>
              <a:buClr>
                <a:srgbClr val="000000"/>
              </a:buClr>
              <a:buSzPts val="2000"/>
              <a:buFont typeface="Calibri"/>
              <a:buAutoNum type="arabicPeriod"/>
            </a:pPr>
            <a:r>
              <a:rPr lang="en-US" sz="2000">
                <a:solidFill>
                  <a:srgbClr val="000000"/>
                </a:solidFill>
              </a:rPr>
              <a:t>Time to rebuild to B</a:t>
            </a:r>
            <a:r>
              <a:rPr lang="en-US" sz="2000" baseline="-25000">
                <a:solidFill>
                  <a:srgbClr val="000000"/>
                </a:solidFill>
              </a:rPr>
              <a:t>msy</a:t>
            </a:r>
            <a:r>
              <a:rPr lang="en-US" sz="2000">
                <a:solidFill>
                  <a:srgbClr val="000000"/>
                </a:solidFill>
              </a:rPr>
              <a:t> if fished at 75 percent of MFMT, or</a:t>
            </a:r>
            <a:endParaRPr/>
          </a:p>
          <a:p>
            <a:pPr marL="914400" lvl="1" indent="-457200" algn="l" rtl="0">
              <a:lnSpc>
                <a:spcPct val="90000"/>
              </a:lnSpc>
              <a:spcBef>
                <a:spcPts val="500"/>
              </a:spcBef>
              <a:spcAft>
                <a:spcPts val="0"/>
              </a:spcAft>
              <a:buClr>
                <a:srgbClr val="000000"/>
              </a:buClr>
              <a:buSzPts val="2000"/>
              <a:buFont typeface="Calibri"/>
              <a:buAutoNum type="arabicPeriod"/>
            </a:pPr>
            <a:r>
              <a:rPr lang="en-US" sz="2000">
                <a:solidFill>
                  <a:srgbClr val="000000"/>
                </a:solidFill>
              </a:rPr>
              <a:t>T</a:t>
            </a:r>
            <a:r>
              <a:rPr lang="en-US" sz="2000" baseline="-25000">
                <a:solidFill>
                  <a:srgbClr val="000000"/>
                </a:solidFill>
              </a:rPr>
              <a:t>min </a:t>
            </a:r>
            <a:r>
              <a:rPr lang="en-US" sz="2000">
                <a:solidFill>
                  <a:srgbClr val="000000"/>
                </a:solidFill>
              </a:rPr>
              <a:t> multiplied by two.</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In situations where T</a:t>
            </a:r>
            <a:r>
              <a:rPr lang="en-US" sz="2000" baseline="-25000">
                <a:solidFill>
                  <a:srgbClr val="000000"/>
                </a:solidFill>
              </a:rPr>
              <a:t>min</a:t>
            </a:r>
            <a:r>
              <a:rPr lang="en-US" sz="2000">
                <a:solidFill>
                  <a:srgbClr val="000000"/>
                </a:solidFill>
              </a:rPr>
              <a:t> exceeds 10 years, T</a:t>
            </a:r>
            <a:r>
              <a:rPr lang="en-US" sz="2000" baseline="-25000">
                <a:solidFill>
                  <a:srgbClr val="000000"/>
                </a:solidFill>
              </a:rPr>
              <a:t>max</a:t>
            </a:r>
            <a:r>
              <a:rPr lang="en-US" sz="2000">
                <a:solidFill>
                  <a:srgbClr val="000000"/>
                </a:solidFill>
              </a:rPr>
              <a:t> establishes a maximum time for rebuilding that is linked to the biology of the stock.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6"/>
          <p:cNvSpPr/>
          <p:nvPr/>
        </p:nvSpPr>
        <p:spPr>
          <a:xfrm>
            <a:off x="1" y="0"/>
            <a:ext cx="608211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6"/>
          <p:cNvSpPr/>
          <p:nvPr/>
        </p:nvSpPr>
        <p:spPr>
          <a:xfrm>
            <a:off x="1" y="0"/>
            <a:ext cx="12191998"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6" name="Google Shape;116;p16"/>
          <p:cNvSpPr txBox="1">
            <a:spLocks noGrp="1"/>
          </p:cNvSpPr>
          <p:nvPr>
            <p:ph type="title"/>
          </p:nvPr>
        </p:nvSpPr>
        <p:spPr>
          <a:xfrm>
            <a:off x="640079" y="2053641"/>
            <a:ext cx="3669161" cy="27600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400"/>
              <a:buFont typeface="Calibri"/>
              <a:buNone/>
            </a:pPr>
            <a:r>
              <a:rPr lang="en-US" sz="3400">
                <a:solidFill>
                  <a:srgbClr val="FFFFFF"/>
                </a:solidFill>
              </a:rPr>
              <a:t>What are other (secondary) considerations for the rebuilding plan?</a:t>
            </a:r>
            <a:br>
              <a:rPr lang="en-US" sz="3400">
                <a:solidFill>
                  <a:srgbClr val="FFFFFF"/>
                </a:solidFill>
              </a:rPr>
            </a:br>
            <a:endParaRPr sz="3400">
              <a:solidFill>
                <a:srgbClr val="FFFFFF"/>
              </a:solidFill>
            </a:endParaRPr>
          </a:p>
        </p:txBody>
      </p:sp>
      <p:sp>
        <p:nvSpPr>
          <p:cNvPr id="117" name="Google Shape;117;p16"/>
          <p:cNvSpPr txBox="1">
            <a:spLocks noGrp="1"/>
          </p:cNvSpPr>
          <p:nvPr>
            <p:ph type="body" idx="1"/>
          </p:nvPr>
        </p:nvSpPr>
        <p:spPr>
          <a:xfrm>
            <a:off x="6090574" y="801866"/>
            <a:ext cx="5860126" cy="5230634"/>
          </a:xfrm>
          <a:prstGeom prst="rect">
            <a:avLst/>
          </a:prstGeom>
          <a:noFill/>
          <a:ln>
            <a:noFill/>
          </a:ln>
        </p:spPr>
        <p:txBody>
          <a:bodyPr spcFirstLastPara="1" wrap="square" lIns="91425" tIns="45700" rIns="91425" bIns="45700" anchor="ctr" anchorCtr="0">
            <a:noAutofit/>
          </a:bodyPr>
          <a:lstStyle/>
          <a:p>
            <a:pPr marL="685800" lvl="1" indent="-228600" algn="l" rtl="0">
              <a:lnSpc>
                <a:spcPct val="80000"/>
              </a:lnSpc>
              <a:spcBef>
                <a:spcPts val="0"/>
              </a:spcBef>
              <a:spcAft>
                <a:spcPts val="0"/>
              </a:spcAft>
              <a:buClr>
                <a:srgbClr val="000000"/>
              </a:buClr>
              <a:buSzPts val="3200"/>
              <a:buChar char="•"/>
            </a:pPr>
            <a:r>
              <a:rPr lang="en-US" sz="3200">
                <a:solidFill>
                  <a:srgbClr val="000000"/>
                </a:solidFill>
              </a:rPr>
              <a:t>Potential revisions to the State harvest strategy? </a:t>
            </a:r>
            <a:endParaRPr/>
          </a:p>
          <a:p>
            <a:pPr marL="685800" lvl="1" indent="-25400" algn="l" rtl="0">
              <a:lnSpc>
                <a:spcPct val="80000"/>
              </a:lnSpc>
              <a:spcBef>
                <a:spcPts val="500"/>
              </a:spcBef>
              <a:spcAft>
                <a:spcPts val="0"/>
              </a:spcAft>
              <a:buClr>
                <a:schemeClr val="dk1"/>
              </a:buClr>
              <a:buSzPts val="3200"/>
              <a:buNone/>
            </a:pPr>
            <a:endParaRPr sz="3200">
              <a:solidFill>
                <a:srgbClr val="000000"/>
              </a:solidFill>
            </a:endParaRPr>
          </a:p>
          <a:p>
            <a:pPr marL="685800" lvl="1" indent="-228600" algn="l" rtl="0">
              <a:lnSpc>
                <a:spcPct val="80000"/>
              </a:lnSpc>
              <a:spcBef>
                <a:spcPts val="500"/>
              </a:spcBef>
              <a:spcAft>
                <a:spcPts val="0"/>
              </a:spcAft>
              <a:buClr>
                <a:srgbClr val="000000"/>
              </a:buClr>
              <a:buSzPts val="3200"/>
              <a:buChar char="•"/>
            </a:pPr>
            <a:r>
              <a:rPr lang="en-US" sz="3200">
                <a:solidFill>
                  <a:srgbClr val="000000"/>
                </a:solidFill>
              </a:rPr>
              <a:t>Are there reasons to consider additional groundfish fishery measures to increase likelihood of rebuilding (habitat or other area closures)?</a:t>
            </a:r>
            <a:endParaRPr/>
          </a:p>
          <a:p>
            <a:pPr marL="685800" lvl="1" indent="-25400" algn="l" rtl="0">
              <a:lnSpc>
                <a:spcPct val="80000"/>
              </a:lnSpc>
              <a:spcBef>
                <a:spcPts val="500"/>
              </a:spcBef>
              <a:spcAft>
                <a:spcPts val="0"/>
              </a:spcAft>
              <a:buClr>
                <a:schemeClr val="dk1"/>
              </a:buClr>
              <a:buSzPts val="3200"/>
              <a:buNone/>
            </a:pPr>
            <a:endParaRPr sz="3200">
              <a:solidFill>
                <a:srgbClr val="000000"/>
              </a:solidFill>
            </a:endParaRPr>
          </a:p>
          <a:p>
            <a:pPr marL="685800" lvl="1" indent="-228600" algn="l" rtl="0">
              <a:lnSpc>
                <a:spcPct val="80000"/>
              </a:lnSpc>
              <a:spcBef>
                <a:spcPts val="500"/>
              </a:spcBef>
              <a:spcAft>
                <a:spcPts val="0"/>
              </a:spcAft>
              <a:buClr>
                <a:srgbClr val="000000"/>
              </a:buClr>
              <a:buSzPts val="3200"/>
              <a:buChar char="•"/>
            </a:pPr>
            <a:r>
              <a:rPr lang="en-US" sz="3200">
                <a:solidFill>
                  <a:srgbClr val="000000"/>
                </a:solidFill>
              </a:rPr>
              <a:t>Recommendations on ‘rebuilt’, 1 vs 2 years &gt; B</a:t>
            </a:r>
            <a:r>
              <a:rPr lang="en-US" sz="3200" baseline="-25000">
                <a:solidFill>
                  <a:srgbClr val="000000"/>
                </a:solidFill>
              </a:rPr>
              <a:t>MSY</a:t>
            </a:r>
            <a:endParaRPr sz="32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7"/>
          <p:cNvSpPr/>
          <p:nvPr/>
        </p:nvSpPr>
        <p:spPr>
          <a:xfrm>
            <a:off x="1" y="0"/>
            <a:ext cx="608211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7"/>
          <p:cNvSpPr/>
          <p:nvPr/>
        </p:nvSpPr>
        <p:spPr>
          <a:xfrm>
            <a:off x="1" y="0"/>
            <a:ext cx="12191998"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4" name="Google Shape;124;p17"/>
          <p:cNvPicPr preferRelativeResize="0"/>
          <p:nvPr/>
        </p:nvPicPr>
        <p:blipFill rotWithShape="1">
          <a:blip r:embed="rId3">
            <a:alphaModFix/>
          </a:blip>
          <a:srcRect/>
          <a:stretch/>
        </p:blipFill>
        <p:spPr>
          <a:xfrm>
            <a:off x="0" y="12526"/>
            <a:ext cx="12192000" cy="6858000"/>
          </a:xfrm>
          <a:prstGeom prst="rect">
            <a:avLst/>
          </a:prstGeom>
          <a:noFill/>
          <a:ln>
            <a:noFill/>
          </a:ln>
        </p:spPr>
      </p:pic>
      <p:sp>
        <p:nvSpPr>
          <p:cNvPr id="125" name="Google Shape;125;p17"/>
          <p:cNvSpPr txBox="1">
            <a:spLocks noGrp="1"/>
          </p:cNvSpPr>
          <p:nvPr>
            <p:ph type="title"/>
          </p:nvPr>
        </p:nvSpPr>
        <p:spPr>
          <a:xfrm>
            <a:off x="640079" y="2053641"/>
            <a:ext cx="3988288" cy="27600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700"/>
              <a:buFont typeface="Calibri"/>
              <a:buNone/>
            </a:pPr>
            <a:r>
              <a:rPr lang="en-US" sz="3700" dirty="0">
                <a:solidFill>
                  <a:srgbClr val="FFFFFF"/>
                </a:solidFill>
              </a:rPr>
              <a:t>January 2019</a:t>
            </a:r>
            <a:br>
              <a:rPr lang="en-US" sz="3700" dirty="0">
                <a:solidFill>
                  <a:srgbClr val="FFFFFF"/>
                </a:solidFill>
              </a:rPr>
            </a:br>
            <a:r>
              <a:rPr lang="en-US" sz="3700" dirty="0">
                <a:solidFill>
                  <a:srgbClr val="FFFFFF"/>
                </a:solidFill>
              </a:rPr>
              <a:t>CPT discussion and recommendations </a:t>
            </a:r>
            <a:endParaRPr sz="3700" dirty="0">
              <a:solidFill>
                <a:srgbClr val="FFFFFF"/>
              </a:solidFill>
            </a:endParaRPr>
          </a:p>
        </p:txBody>
      </p:sp>
      <p:sp>
        <p:nvSpPr>
          <p:cNvPr id="126" name="Google Shape;126;p17"/>
          <p:cNvSpPr txBox="1">
            <a:spLocks noGrp="1"/>
          </p:cNvSpPr>
          <p:nvPr>
            <p:ph type="body" idx="1"/>
          </p:nvPr>
        </p:nvSpPr>
        <p:spPr>
          <a:xfrm>
            <a:off x="5744309" y="181708"/>
            <a:ext cx="6260122" cy="6600092"/>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000"/>
              </a:buClr>
              <a:buSzPts val="3200"/>
              <a:buChar char="•"/>
            </a:pPr>
            <a:r>
              <a:rPr lang="en-US" sz="3200">
                <a:solidFill>
                  <a:srgbClr val="000000"/>
                </a:solidFill>
              </a:rPr>
              <a:t>GMACs code corrected for SMBKC assessment and updated code to be used for 2019 assessment; also coded to allow for projections</a:t>
            </a:r>
            <a:endParaRPr/>
          </a:p>
          <a:p>
            <a:pPr marL="228600" lvl="0" indent="-25400" algn="l" rtl="0">
              <a:lnSpc>
                <a:spcPct val="90000"/>
              </a:lnSpc>
              <a:spcBef>
                <a:spcPts val="1000"/>
              </a:spcBef>
              <a:spcAft>
                <a:spcPts val="0"/>
              </a:spcAft>
              <a:buClr>
                <a:schemeClr val="dk1"/>
              </a:buClr>
              <a:buSzPts val="3200"/>
              <a:buNone/>
            </a:pPr>
            <a:endParaRPr sz="3200">
              <a:solidFill>
                <a:srgbClr val="000000"/>
              </a:solidFill>
            </a:endParaRPr>
          </a:p>
          <a:p>
            <a:pPr marL="228600" lvl="0" indent="-228600" algn="l" rtl="0">
              <a:lnSpc>
                <a:spcPct val="90000"/>
              </a:lnSpc>
              <a:spcBef>
                <a:spcPts val="1000"/>
              </a:spcBef>
              <a:spcAft>
                <a:spcPts val="0"/>
              </a:spcAft>
              <a:buClr>
                <a:srgbClr val="000000"/>
              </a:buClr>
              <a:buSzPts val="3200"/>
              <a:buChar char="•"/>
            </a:pPr>
            <a:r>
              <a:rPr lang="en-US" sz="3200">
                <a:solidFill>
                  <a:srgbClr val="000000"/>
                </a:solidFill>
              </a:rPr>
              <a:t>Need SSC input/considerations on what is the most realistic estimate for recruitment for purposes of the rebuilding plan projections</a:t>
            </a:r>
            <a:endParaRPr/>
          </a:p>
          <a:p>
            <a:pPr marL="228600" lvl="0" indent="-25400" algn="l" rtl="0">
              <a:lnSpc>
                <a:spcPct val="90000"/>
              </a:lnSpc>
              <a:spcBef>
                <a:spcPts val="1000"/>
              </a:spcBef>
              <a:spcAft>
                <a:spcPts val="0"/>
              </a:spcAft>
              <a:buClr>
                <a:schemeClr val="dk1"/>
              </a:buClr>
              <a:buSzPts val="3200"/>
              <a:buNone/>
            </a:pPr>
            <a:endParaRPr sz="3200">
              <a:solidFill>
                <a:srgbClr val="000000"/>
              </a:solidFill>
            </a:endParaRPr>
          </a:p>
          <a:p>
            <a:pPr marL="228600" lvl="0" indent="-228600" algn="l" rtl="0">
              <a:lnSpc>
                <a:spcPct val="90000"/>
              </a:lnSpc>
              <a:spcBef>
                <a:spcPts val="1000"/>
              </a:spcBef>
              <a:spcAft>
                <a:spcPts val="0"/>
              </a:spcAft>
              <a:buClr>
                <a:schemeClr val="dk1"/>
              </a:buClr>
              <a:buSzPts val="3200"/>
              <a:buChar char="•"/>
            </a:pPr>
            <a:r>
              <a:rPr lang="en-US" sz="3200"/>
              <a:t>Implications for B</a:t>
            </a:r>
            <a:r>
              <a:rPr lang="en-US" sz="3200" baseline="-25000"/>
              <a:t>MSY</a:t>
            </a:r>
            <a:r>
              <a:rPr lang="en-US" sz="3200"/>
              <a:t> time frame</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baseline="-25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839788" y="14791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Analyses and Plans for Winter/Spring 2019</a:t>
            </a:r>
            <a:endParaRPr/>
          </a:p>
        </p:txBody>
      </p:sp>
      <p:sp>
        <p:nvSpPr>
          <p:cNvPr id="132" name="Google Shape;132;p18"/>
          <p:cNvSpPr txBox="1">
            <a:spLocks noGrp="1"/>
          </p:cNvSpPr>
          <p:nvPr>
            <p:ph type="body" idx="1"/>
          </p:nvPr>
        </p:nvSpPr>
        <p:spPr>
          <a:xfrm>
            <a:off x="0" y="1302835"/>
            <a:ext cx="5157787" cy="48284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0000"/>
              </a:buClr>
              <a:buSzPts val="2400"/>
              <a:buNone/>
            </a:pPr>
            <a:r>
              <a:rPr lang="en-US">
                <a:solidFill>
                  <a:srgbClr val="FF0000"/>
                </a:solidFill>
              </a:rPr>
              <a:t>Assessment</a:t>
            </a:r>
            <a:endParaRPr/>
          </a:p>
        </p:txBody>
      </p:sp>
      <p:sp>
        <p:nvSpPr>
          <p:cNvPr id="133" name="Google Shape;133;p18"/>
          <p:cNvSpPr txBox="1">
            <a:spLocks noGrp="1"/>
          </p:cNvSpPr>
          <p:nvPr>
            <p:ph type="body" idx="2"/>
          </p:nvPr>
        </p:nvSpPr>
        <p:spPr>
          <a:xfrm>
            <a:off x="147332" y="1831821"/>
            <a:ext cx="5766960" cy="4878266"/>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000"/>
              <a:buChar char="•"/>
            </a:pPr>
            <a:r>
              <a:rPr lang="en-US" sz="2000"/>
              <a:t>Transfer assessment and projection code to ADFG [late Feb - Andre/ADFG]</a:t>
            </a:r>
            <a:endParaRPr sz="2000"/>
          </a:p>
          <a:p>
            <a:pPr marL="228600" lvl="0" indent="-203200" algn="l" rtl="0">
              <a:lnSpc>
                <a:spcPct val="90000"/>
              </a:lnSpc>
              <a:spcBef>
                <a:spcPts val="1000"/>
              </a:spcBef>
              <a:spcAft>
                <a:spcPts val="0"/>
              </a:spcAft>
              <a:buClr>
                <a:schemeClr val="dk1"/>
              </a:buClr>
              <a:buSzPts val="2000"/>
              <a:buChar char="•"/>
            </a:pPr>
            <a:r>
              <a:rPr lang="en-US" sz="2000"/>
              <a:t>BMSY time frame [ADFG]</a:t>
            </a:r>
            <a:endParaRPr sz="2000"/>
          </a:p>
          <a:p>
            <a:pPr marL="685800" lvl="1" indent="-203200" algn="l" rtl="0">
              <a:lnSpc>
                <a:spcPct val="90000"/>
              </a:lnSpc>
              <a:spcBef>
                <a:spcPts val="500"/>
              </a:spcBef>
              <a:spcAft>
                <a:spcPts val="0"/>
              </a:spcAft>
              <a:buClr>
                <a:schemeClr val="dk1"/>
              </a:buClr>
              <a:buSzPts val="2000"/>
              <a:buChar char="•"/>
            </a:pPr>
            <a:r>
              <a:rPr lang="en-US" sz="2000"/>
              <a:t>Log Recruit per spawner analysis to evaluate changes in productivity over time (similar to Jie’s BBRKC examination)</a:t>
            </a:r>
            <a:endParaRPr sz="2000"/>
          </a:p>
          <a:p>
            <a:pPr marL="685800" lvl="1" indent="-203200" algn="l" rtl="0">
              <a:lnSpc>
                <a:spcPct val="90000"/>
              </a:lnSpc>
              <a:spcBef>
                <a:spcPts val="500"/>
              </a:spcBef>
              <a:spcAft>
                <a:spcPts val="0"/>
              </a:spcAft>
              <a:buClr>
                <a:schemeClr val="dk1"/>
              </a:buClr>
              <a:buSzPts val="2000"/>
              <a:buChar char="•"/>
            </a:pPr>
            <a:r>
              <a:rPr lang="en-US" sz="2000"/>
              <a:t>Proposed changes to BMSY time frame: alternatives for inclusion in September final assessment</a:t>
            </a:r>
            <a:endParaRPr sz="2000"/>
          </a:p>
          <a:p>
            <a:pPr marL="228600" lvl="0" indent="-203200" algn="l" rtl="0">
              <a:lnSpc>
                <a:spcPct val="90000"/>
              </a:lnSpc>
              <a:spcBef>
                <a:spcPts val="1000"/>
              </a:spcBef>
              <a:spcAft>
                <a:spcPts val="0"/>
              </a:spcAft>
              <a:buClr>
                <a:schemeClr val="dk1"/>
              </a:buClr>
              <a:buSzPts val="2000"/>
              <a:buChar char="•"/>
            </a:pPr>
            <a:r>
              <a:rPr lang="en-US" sz="2000"/>
              <a:t>Survey data review [ADFG]</a:t>
            </a:r>
            <a:endParaRPr sz="2000"/>
          </a:p>
          <a:p>
            <a:pPr marL="685800" lvl="1" indent="-228600" algn="l" rtl="0">
              <a:lnSpc>
                <a:spcPct val="90000"/>
              </a:lnSpc>
              <a:spcBef>
                <a:spcPts val="500"/>
              </a:spcBef>
              <a:spcAft>
                <a:spcPts val="0"/>
              </a:spcAft>
              <a:buClr>
                <a:schemeClr val="dk1"/>
              </a:buClr>
              <a:buSzPts val="2000"/>
              <a:buChar char="•"/>
            </a:pPr>
            <a:r>
              <a:rPr lang="en-US" sz="2000"/>
              <a:t>Review of State and NMFS survey data, implications of offshore movement</a:t>
            </a:r>
            <a:endParaRPr sz="2000"/>
          </a:p>
          <a:p>
            <a:pPr marL="685800" lvl="1" indent="-228600" algn="l" rtl="0">
              <a:lnSpc>
                <a:spcPct val="90000"/>
              </a:lnSpc>
              <a:spcBef>
                <a:spcPts val="500"/>
              </a:spcBef>
              <a:spcAft>
                <a:spcPts val="0"/>
              </a:spcAft>
              <a:buClr>
                <a:schemeClr val="dk1"/>
              </a:buClr>
              <a:buSzPts val="2000"/>
              <a:buChar char="•"/>
            </a:pPr>
            <a:r>
              <a:rPr lang="en-US" sz="2000"/>
              <a:t>VAST application to survey data</a:t>
            </a:r>
            <a:endParaRPr sz="2000"/>
          </a:p>
        </p:txBody>
      </p:sp>
      <p:sp>
        <p:nvSpPr>
          <p:cNvPr id="134" name="Google Shape;134;p18"/>
          <p:cNvSpPr txBox="1">
            <a:spLocks noGrp="1"/>
          </p:cNvSpPr>
          <p:nvPr>
            <p:ph type="body" idx="3"/>
          </p:nvPr>
        </p:nvSpPr>
        <p:spPr>
          <a:xfrm>
            <a:off x="6169024" y="1357291"/>
            <a:ext cx="5183188" cy="5445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70C0"/>
              </a:buClr>
              <a:buSzPts val="2400"/>
              <a:buNone/>
            </a:pPr>
            <a:r>
              <a:rPr lang="en-US">
                <a:solidFill>
                  <a:srgbClr val="0070C0"/>
                </a:solidFill>
              </a:rPr>
              <a:t>Rebuilding</a:t>
            </a:r>
            <a:r>
              <a:rPr lang="en-US"/>
              <a:t> </a:t>
            </a:r>
            <a:r>
              <a:rPr lang="en-US">
                <a:solidFill>
                  <a:srgbClr val="0070C0"/>
                </a:solidFill>
              </a:rPr>
              <a:t>Plan</a:t>
            </a:r>
            <a:endParaRPr/>
          </a:p>
        </p:txBody>
      </p:sp>
      <p:sp>
        <p:nvSpPr>
          <p:cNvPr id="135" name="Google Shape;135;p18"/>
          <p:cNvSpPr txBox="1">
            <a:spLocks noGrp="1"/>
          </p:cNvSpPr>
          <p:nvPr>
            <p:ph type="body" idx="4"/>
          </p:nvPr>
        </p:nvSpPr>
        <p:spPr>
          <a:xfrm>
            <a:off x="5972900" y="1981200"/>
            <a:ext cx="5569500" cy="3978000"/>
          </a:xfrm>
          <a:prstGeom prst="rect">
            <a:avLst/>
          </a:prstGeom>
          <a:noFill/>
          <a:ln>
            <a:noFill/>
          </a:ln>
        </p:spPr>
        <p:txBody>
          <a:bodyPr spcFirstLastPara="1" wrap="square" lIns="91425" tIns="45700" rIns="91425" bIns="45700" anchor="t" anchorCtr="0">
            <a:noAutofit/>
          </a:bodyPr>
          <a:lstStyle/>
          <a:p>
            <a:pPr marL="228600" lvl="0" indent="-198120" algn="l" rtl="0">
              <a:lnSpc>
                <a:spcPct val="70000"/>
              </a:lnSpc>
              <a:spcBef>
                <a:spcPts val="0"/>
              </a:spcBef>
              <a:spcAft>
                <a:spcPts val="0"/>
              </a:spcAft>
              <a:buClr>
                <a:schemeClr val="dk1"/>
              </a:buClr>
              <a:buSzPts val="2000"/>
              <a:buChar char="•"/>
            </a:pPr>
            <a:r>
              <a:rPr lang="en-US" sz="2000"/>
              <a:t>Revised projections [Andre/Katie]</a:t>
            </a:r>
            <a:endParaRPr sz="2000"/>
          </a:p>
          <a:p>
            <a:pPr marL="685800" lvl="1" indent="-198119" algn="l" rtl="0">
              <a:lnSpc>
                <a:spcPct val="70000"/>
              </a:lnSpc>
              <a:spcBef>
                <a:spcPts val="500"/>
              </a:spcBef>
              <a:spcAft>
                <a:spcPts val="0"/>
              </a:spcAft>
              <a:buClr>
                <a:schemeClr val="dk1"/>
              </a:buClr>
              <a:buSzPts val="2000"/>
              <a:buChar char="•"/>
            </a:pPr>
            <a:r>
              <a:rPr lang="en-US" sz="2000"/>
              <a:t>Updated projections following Feb SSC; revised alternative projections consistent with proposed BMSY alternatives</a:t>
            </a:r>
            <a:endParaRPr sz="2000"/>
          </a:p>
          <a:p>
            <a:pPr marL="228600" lvl="0" indent="-198120" algn="l" rtl="0">
              <a:lnSpc>
                <a:spcPct val="70000"/>
              </a:lnSpc>
              <a:spcBef>
                <a:spcPts val="1000"/>
              </a:spcBef>
              <a:spcAft>
                <a:spcPts val="0"/>
              </a:spcAft>
              <a:buClr>
                <a:schemeClr val="dk1"/>
              </a:buClr>
              <a:buSzPts val="2000"/>
              <a:buChar char="•"/>
            </a:pPr>
            <a:r>
              <a:rPr lang="en-US" sz="2000"/>
              <a:t>Review of previous rebuilding plans [Diana]</a:t>
            </a:r>
            <a:endParaRPr sz="2000"/>
          </a:p>
          <a:p>
            <a:pPr marL="685800" lvl="1" indent="-198119" algn="l" rtl="0">
              <a:lnSpc>
                <a:spcPct val="70000"/>
              </a:lnSpc>
              <a:spcBef>
                <a:spcPts val="500"/>
              </a:spcBef>
              <a:spcAft>
                <a:spcPts val="0"/>
              </a:spcAft>
              <a:buClr>
                <a:schemeClr val="dk1"/>
              </a:buClr>
              <a:buSzPts val="2000"/>
              <a:buChar char="•"/>
            </a:pPr>
            <a:r>
              <a:rPr lang="en-US" sz="2000"/>
              <a:t>Alternatives considered</a:t>
            </a:r>
            <a:endParaRPr sz="2000"/>
          </a:p>
          <a:p>
            <a:pPr marL="228600" lvl="0" indent="-198120" algn="l" rtl="0">
              <a:lnSpc>
                <a:spcPct val="70000"/>
              </a:lnSpc>
              <a:spcBef>
                <a:spcPts val="1000"/>
              </a:spcBef>
              <a:spcAft>
                <a:spcPts val="0"/>
              </a:spcAft>
              <a:buClr>
                <a:schemeClr val="dk1"/>
              </a:buClr>
              <a:buSzPts val="2000"/>
              <a:buChar char="•"/>
            </a:pPr>
            <a:r>
              <a:rPr lang="en-US" sz="2000"/>
              <a:t>Bycatch data review [Diana/NMFS: Jason, Cathy, Krista]</a:t>
            </a:r>
            <a:endParaRPr sz="2000"/>
          </a:p>
          <a:p>
            <a:pPr marL="685800" lvl="1" indent="-198119" algn="l" rtl="0">
              <a:lnSpc>
                <a:spcPct val="70000"/>
              </a:lnSpc>
              <a:spcBef>
                <a:spcPts val="500"/>
              </a:spcBef>
              <a:spcAft>
                <a:spcPts val="0"/>
              </a:spcAft>
              <a:buClr>
                <a:schemeClr val="dk1"/>
              </a:buClr>
              <a:buSzPts val="2000"/>
              <a:buChar char="•"/>
            </a:pPr>
            <a:r>
              <a:rPr lang="en-US" sz="2000"/>
              <a:t>Spatial locations of groundfish bycatch</a:t>
            </a:r>
            <a:endParaRPr sz="2000"/>
          </a:p>
          <a:p>
            <a:pPr marL="685800" lvl="1" indent="-198119" algn="l" rtl="0">
              <a:lnSpc>
                <a:spcPct val="70000"/>
              </a:lnSpc>
              <a:spcBef>
                <a:spcPts val="500"/>
              </a:spcBef>
              <a:spcAft>
                <a:spcPts val="0"/>
              </a:spcAft>
              <a:buClr>
                <a:schemeClr val="dk1"/>
              </a:buClr>
              <a:buSzPts val="2000"/>
              <a:buChar char="•"/>
            </a:pPr>
            <a:r>
              <a:rPr lang="en-US" sz="2000"/>
              <a:t>Overlay existing area closures and review of rationale for closures</a:t>
            </a:r>
            <a:endParaRPr sz="2000"/>
          </a:p>
          <a:p>
            <a:pPr marL="685800" lvl="1" indent="-198119" algn="l" rtl="0">
              <a:lnSpc>
                <a:spcPct val="70000"/>
              </a:lnSpc>
              <a:spcBef>
                <a:spcPts val="500"/>
              </a:spcBef>
              <a:spcAft>
                <a:spcPts val="0"/>
              </a:spcAft>
              <a:buClr>
                <a:schemeClr val="dk1"/>
              </a:buClr>
              <a:buSzPts val="2000"/>
              <a:buChar char="•"/>
            </a:pPr>
            <a:r>
              <a:rPr lang="en-US" sz="2000"/>
              <a:t>Size and sex composition of groundfish fishery bycatch</a:t>
            </a:r>
            <a:endParaRPr sz="2000"/>
          </a:p>
          <a:p>
            <a:pPr marL="228600" lvl="0" indent="-90804" algn="l" rtl="0">
              <a:lnSpc>
                <a:spcPct val="70000"/>
              </a:lnSpc>
              <a:spcBef>
                <a:spcPts val="1000"/>
              </a:spcBef>
              <a:spcAft>
                <a:spcPts val="0"/>
              </a:spcAft>
              <a:buClr>
                <a:schemeClr val="dk1"/>
              </a:buClr>
              <a:buSzPts val="217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p:nvSpPr>
          <p:cNvPr id="83" name="Rectangle 8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Google Shape;141;p19"/>
          <p:cNvSpPr txBox="1">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spcFirstLastPara="1" vert="horz" lIns="91440" tIns="45720" rIns="91440" bIns="45720" rtlCol="0" anchor="ctr" anchorCtr="0">
            <a:normAutofit/>
          </a:bodyPr>
          <a:lstStyle/>
          <a:p>
            <a:pPr marL="0" lvl="0" indent="0" algn="ctr">
              <a:spcBef>
                <a:spcPct val="0"/>
              </a:spcBef>
              <a:spcAft>
                <a:spcPts val="0"/>
              </a:spcAft>
            </a:pPr>
            <a:r>
              <a:rPr lang="en-US" sz="1800" kern="1200">
                <a:solidFill>
                  <a:srgbClr val="FFFFFF"/>
                </a:solidFill>
                <a:latin typeface="+mj-lt"/>
                <a:ea typeface="+mj-ea"/>
                <a:cs typeface="+mj-cs"/>
              </a:rPr>
              <a:t>CPT recommendation on recruitment and Bmsy relative to Tmin</a:t>
            </a:r>
          </a:p>
        </p:txBody>
      </p:sp>
      <p:graphicFrame>
        <p:nvGraphicFramePr>
          <p:cNvPr id="142" name="Google Shape;142;p19"/>
          <p:cNvGraphicFramePr/>
          <p:nvPr>
            <p:extLst>
              <p:ext uri="{D42A27DB-BD31-4B8C-83A1-F6EECF244321}">
                <p14:modId xmlns:p14="http://schemas.microsoft.com/office/powerpoint/2010/main" val="65383941"/>
              </p:ext>
            </p:extLst>
          </p:nvPr>
        </p:nvGraphicFramePr>
        <p:xfrm>
          <a:off x="4038600" y="1230894"/>
          <a:ext cx="7188201" cy="4392831"/>
        </p:xfrm>
        <a:graphic>
          <a:graphicData uri="http://schemas.openxmlformats.org/drawingml/2006/table">
            <a:tbl>
              <a:tblPr firstRow="1" bandRow="1">
                <a:noFill/>
                <a:tableStyleId>{19F1D1ED-1FFF-4482-9564-AAE4F9ACF37D}</a:tableStyleId>
              </a:tblPr>
              <a:tblGrid>
                <a:gridCol w="1320111">
                  <a:extLst>
                    <a:ext uri="{9D8B030D-6E8A-4147-A177-3AD203B41FA5}">
                      <a16:colId xmlns:a16="http://schemas.microsoft.com/office/drawing/2014/main" val="20000"/>
                    </a:ext>
                  </a:extLst>
                </a:gridCol>
                <a:gridCol w="1581287">
                  <a:extLst>
                    <a:ext uri="{9D8B030D-6E8A-4147-A177-3AD203B41FA5}">
                      <a16:colId xmlns:a16="http://schemas.microsoft.com/office/drawing/2014/main" val="20001"/>
                    </a:ext>
                  </a:extLst>
                </a:gridCol>
                <a:gridCol w="1565297">
                  <a:extLst>
                    <a:ext uri="{9D8B030D-6E8A-4147-A177-3AD203B41FA5}">
                      <a16:colId xmlns:a16="http://schemas.microsoft.com/office/drawing/2014/main" val="20002"/>
                    </a:ext>
                  </a:extLst>
                </a:gridCol>
                <a:gridCol w="1449367">
                  <a:extLst>
                    <a:ext uri="{9D8B030D-6E8A-4147-A177-3AD203B41FA5}">
                      <a16:colId xmlns:a16="http://schemas.microsoft.com/office/drawing/2014/main" val="20003"/>
                    </a:ext>
                  </a:extLst>
                </a:gridCol>
                <a:gridCol w="1272139">
                  <a:extLst>
                    <a:ext uri="{9D8B030D-6E8A-4147-A177-3AD203B41FA5}">
                      <a16:colId xmlns:a16="http://schemas.microsoft.com/office/drawing/2014/main" val="20004"/>
                    </a:ext>
                  </a:extLst>
                </a:gridCol>
              </a:tblGrid>
              <a:tr h="471320">
                <a:tc gridSpan="5">
                  <a:txBody>
                    <a:bodyPr/>
                    <a:lstStyle/>
                    <a:p>
                      <a:pPr marL="0" lvl="0" indent="0" algn="l" rtl="0">
                        <a:lnSpc>
                          <a:spcPct val="115000"/>
                        </a:lnSpc>
                        <a:spcBef>
                          <a:spcPts val="0"/>
                        </a:spcBef>
                        <a:spcAft>
                          <a:spcPts val="0"/>
                        </a:spcAft>
                        <a:buNone/>
                      </a:pPr>
                      <a:r>
                        <a:rPr lang="en-US" sz="1700"/>
                        <a:t>Table 7: </a:t>
                      </a:r>
                      <a:r>
                        <a:rPr lang="en-US" sz="1700" err="1"/>
                        <a:t>T</a:t>
                      </a:r>
                      <a:r>
                        <a:rPr lang="en-US" sz="2700" baseline="-25000" err="1"/>
                        <a:t>min</a:t>
                      </a:r>
                      <a:r>
                        <a:rPr lang="en-US" sz="1700"/>
                        <a:t> for each projection version d with no directed fishing (F=0).</a:t>
                      </a:r>
                    </a:p>
                  </a:txBody>
                  <a:tcPr marL="76741" marR="76741" marT="76741" marB="767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7634">
                <a:tc>
                  <a:txBody>
                    <a:bodyPr/>
                    <a:lstStyle/>
                    <a:p>
                      <a:pPr marL="0" lvl="0" indent="0" algn="ctr" rtl="0">
                        <a:lnSpc>
                          <a:spcPct val="115000"/>
                        </a:lnSpc>
                        <a:spcBef>
                          <a:spcPts val="0"/>
                        </a:spcBef>
                        <a:spcAft>
                          <a:spcPts val="0"/>
                        </a:spcAft>
                        <a:buNone/>
                      </a:pPr>
                      <a:r>
                        <a:rPr lang="en-US" sz="1700" b="1"/>
                        <a:t>Projection</a:t>
                      </a:r>
                      <a:endParaRPr sz="1700" b="1"/>
                    </a:p>
                  </a:txBody>
                  <a:tcPr marL="76741" marR="76741" marT="76741" marB="76741"/>
                </a:tc>
                <a:tc>
                  <a:txBody>
                    <a:bodyPr/>
                    <a:lstStyle/>
                    <a:p>
                      <a:pPr marL="0" lvl="0" indent="0" algn="ctr" rtl="0">
                        <a:lnSpc>
                          <a:spcPct val="115000"/>
                        </a:lnSpc>
                        <a:spcBef>
                          <a:spcPts val="0"/>
                        </a:spcBef>
                        <a:spcAft>
                          <a:spcPts val="0"/>
                        </a:spcAft>
                        <a:buNone/>
                      </a:pPr>
                      <a:r>
                        <a:rPr lang="en-US" sz="1700" b="1"/>
                        <a:t>recruitment</a:t>
                      </a:r>
                      <a:endParaRPr sz="1700" b="1"/>
                    </a:p>
                  </a:txBody>
                  <a:tcPr marL="76741" marR="76741" marT="76741" marB="76741"/>
                </a:tc>
                <a:tc>
                  <a:txBody>
                    <a:bodyPr/>
                    <a:lstStyle/>
                    <a:p>
                      <a:pPr marL="0" lvl="0" indent="0" algn="ctr" rtl="0">
                        <a:lnSpc>
                          <a:spcPct val="115000"/>
                        </a:lnSpc>
                        <a:spcBef>
                          <a:spcPts val="0"/>
                        </a:spcBef>
                        <a:spcAft>
                          <a:spcPts val="0"/>
                        </a:spcAft>
                        <a:buNone/>
                      </a:pPr>
                      <a:r>
                        <a:rPr lang="en-US" sz="1700" b="1"/>
                        <a:t>B</a:t>
                      </a:r>
                      <a:r>
                        <a:rPr lang="en-US" sz="2700" b="1" baseline="-25000"/>
                        <a:t>MSY</a:t>
                      </a:r>
                      <a:r>
                        <a:rPr lang="en-US" sz="1700" b="1"/>
                        <a:t> proxy</a:t>
                      </a:r>
                      <a:endParaRPr sz="1700" b="1"/>
                    </a:p>
                  </a:txBody>
                  <a:tcPr marL="76741" marR="76741" marT="76741" marB="76741"/>
                </a:tc>
                <a:tc>
                  <a:txBody>
                    <a:bodyPr/>
                    <a:lstStyle/>
                    <a:p>
                      <a:pPr marL="0" lvl="0" indent="0" algn="ctr" rtl="0">
                        <a:lnSpc>
                          <a:spcPct val="115000"/>
                        </a:lnSpc>
                        <a:spcBef>
                          <a:spcPts val="0"/>
                        </a:spcBef>
                        <a:spcAft>
                          <a:spcPts val="0"/>
                        </a:spcAft>
                        <a:buNone/>
                      </a:pPr>
                      <a:r>
                        <a:rPr lang="en-US" sz="1700" b="1"/>
                        <a:t>recruitment years</a:t>
                      </a:r>
                      <a:endParaRPr sz="1700" b="1"/>
                    </a:p>
                  </a:txBody>
                  <a:tcPr marL="76741" marR="76741" marT="76741" marB="76741"/>
                </a:tc>
                <a:tc>
                  <a:txBody>
                    <a:bodyPr/>
                    <a:lstStyle/>
                    <a:p>
                      <a:pPr marL="0" lvl="0" indent="0" algn="ctr" rtl="0">
                        <a:lnSpc>
                          <a:spcPct val="115000"/>
                        </a:lnSpc>
                        <a:spcBef>
                          <a:spcPts val="0"/>
                        </a:spcBef>
                        <a:spcAft>
                          <a:spcPts val="0"/>
                        </a:spcAft>
                        <a:buNone/>
                      </a:pPr>
                      <a:r>
                        <a:rPr lang="en-US" sz="1700" b="1" err="1"/>
                        <a:t>T</a:t>
                      </a:r>
                      <a:r>
                        <a:rPr lang="en-US" sz="2700" b="1" baseline="-25000" err="1"/>
                        <a:t>min</a:t>
                      </a:r>
                      <a:endParaRPr sz="2700" b="1" baseline="-25000"/>
                    </a:p>
                  </a:txBody>
                  <a:tcPr marL="76741" marR="76741" marT="76741" marB="76741"/>
                </a:tc>
                <a:extLst>
                  <a:ext uri="{0D108BD9-81ED-4DB2-BD59-A6C34878D82A}">
                    <a16:rowId xmlns:a16="http://schemas.microsoft.com/office/drawing/2014/main" val="10001"/>
                  </a:ext>
                </a:extLst>
              </a:tr>
              <a:tr h="453411">
                <a:tc>
                  <a:txBody>
                    <a:bodyPr/>
                    <a:lstStyle/>
                    <a:p>
                      <a:pPr marL="0" lvl="0" indent="0" algn="ctr" rtl="0">
                        <a:lnSpc>
                          <a:spcPct val="115000"/>
                        </a:lnSpc>
                        <a:spcBef>
                          <a:spcPts val="0"/>
                        </a:spcBef>
                        <a:spcAft>
                          <a:spcPts val="0"/>
                        </a:spcAft>
                        <a:buNone/>
                      </a:pPr>
                      <a:r>
                        <a:rPr lang="en-US" sz="1700"/>
                        <a:t>1</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random</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7.5 years</a:t>
                      </a:r>
                      <a:endParaRPr sz="1700"/>
                    </a:p>
                  </a:txBody>
                  <a:tcPr marL="76741" marR="76741" marT="76741" marB="76741"/>
                </a:tc>
                <a:extLst>
                  <a:ext uri="{0D108BD9-81ED-4DB2-BD59-A6C34878D82A}">
                    <a16:rowId xmlns:a16="http://schemas.microsoft.com/office/drawing/2014/main" val="10002"/>
                  </a:ext>
                </a:extLst>
              </a:tr>
              <a:tr h="453411">
                <a:tc>
                  <a:txBody>
                    <a:bodyPr/>
                    <a:lstStyle/>
                    <a:p>
                      <a:pPr marL="0" lvl="0" indent="0" algn="ctr" rtl="0">
                        <a:lnSpc>
                          <a:spcPct val="115000"/>
                        </a:lnSpc>
                        <a:spcBef>
                          <a:spcPts val="0"/>
                        </a:spcBef>
                        <a:spcAft>
                          <a:spcPts val="0"/>
                        </a:spcAft>
                        <a:buNone/>
                      </a:pPr>
                      <a:r>
                        <a:rPr lang="en-US" sz="1700"/>
                        <a:t>2</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Ricker</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l" rtl="0">
                        <a:spcBef>
                          <a:spcPts val="0"/>
                        </a:spcBef>
                        <a:spcAft>
                          <a:spcPts val="0"/>
                        </a:spcAft>
                        <a:buNone/>
                      </a:pPr>
                      <a:endParaRPr sz="1500"/>
                    </a:p>
                  </a:txBody>
                  <a:tcPr marL="76741" marR="76741" marT="76741" marB="76741"/>
                </a:tc>
                <a:tc>
                  <a:txBody>
                    <a:bodyPr/>
                    <a:lstStyle/>
                    <a:p>
                      <a:pPr marL="0" lvl="0" indent="0" algn="ctr" rtl="0">
                        <a:lnSpc>
                          <a:spcPct val="115000"/>
                        </a:lnSpc>
                        <a:spcBef>
                          <a:spcPts val="0"/>
                        </a:spcBef>
                        <a:spcAft>
                          <a:spcPts val="0"/>
                        </a:spcAft>
                        <a:buNone/>
                      </a:pPr>
                      <a:r>
                        <a:rPr lang="en-US" sz="1700"/>
                        <a:t>16.5 years</a:t>
                      </a:r>
                      <a:endParaRPr sz="1700"/>
                    </a:p>
                  </a:txBody>
                  <a:tcPr marL="76741" marR="76741" marT="76741" marB="76741"/>
                </a:tc>
                <a:extLst>
                  <a:ext uri="{0D108BD9-81ED-4DB2-BD59-A6C34878D82A}">
                    <a16:rowId xmlns:a16="http://schemas.microsoft.com/office/drawing/2014/main" val="10003"/>
                  </a:ext>
                </a:extLst>
              </a:tr>
              <a:tr h="453411">
                <a:tc>
                  <a:txBody>
                    <a:bodyPr/>
                    <a:lstStyle/>
                    <a:p>
                      <a:pPr marL="0" lvl="0" indent="0" algn="ctr" rtl="0">
                        <a:lnSpc>
                          <a:spcPct val="115000"/>
                        </a:lnSpc>
                        <a:spcBef>
                          <a:spcPts val="0"/>
                        </a:spcBef>
                        <a:spcAft>
                          <a:spcPts val="0"/>
                        </a:spcAft>
                        <a:buNone/>
                      </a:pPr>
                      <a:r>
                        <a:rPr lang="en-US" sz="1700"/>
                        <a:t>3</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Beverton-Holt</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l" rtl="0">
                        <a:spcBef>
                          <a:spcPts val="0"/>
                        </a:spcBef>
                        <a:spcAft>
                          <a:spcPts val="0"/>
                        </a:spcAft>
                        <a:buNone/>
                      </a:pPr>
                      <a:endParaRPr sz="1500"/>
                    </a:p>
                  </a:txBody>
                  <a:tcPr marL="76741" marR="76741" marT="76741" marB="76741"/>
                </a:tc>
                <a:tc>
                  <a:txBody>
                    <a:bodyPr/>
                    <a:lstStyle/>
                    <a:p>
                      <a:pPr marL="0" lvl="0" indent="0" algn="ctr" rtl="0">
                        <a:lnSpc>
                          <a:spcPct val="115000"/>
                        </a:lnSpc>
                        <a:spcBef>
                          <a:spcPts val="0"/>
                        </a:spcBef>
                        <a:spcAft>
                          <a:spcPts val="0"/>
                        </a:spcAft>
                        <a:buNone/>
                      </a:pPr>
                      <a:r>
                        <a:rPr lang="en-US" sz="1700"/>
                        <a:t>14.5 years</a:t>
                      </a:r>
                      <a:endParaRPr sz="1700"/>
                    </a:p>
                  </a:txBody>
                  <a:tcPr marL="76741" marR="76741" marT="76741" marB="76741"/>
                </a:tc>
                <a:extLst>
                  <a:ext uri="{0D108BD9-81ED-4DB2-BD59-A6C34878D82A}">
                    <a16:rowId xmlns:a16="http://schemas.microsoft.com/office/drawing/2014/main" val="10004"/>
                  </a:ext>
                </a:extLst>
              </a:tr>
              <a:tr h="453411">
                <a:tc>
                  <a:txBody>
                    <a:bodyPr/>
                    <a:lstStyle/>
                    <a:p>
                      <a:pPr marL="0" lvl="0" indent="0" algn="ctr" rtl="0">
                        <a:lnSpc>
                          <a:spcPct val="115000"/>
                        </a:lnSpc>
                        <a:spcBef>
                          <a:spcPts val="0"/>
                        </a:spcBef>
                        <a:spcAft>
                          <a:spcPts val="0"/>
                        </a:spcAft>
                        <a:buNone/>
                      </a:pPr>
                      <a:r>
                        <a:rPr lang="en-US" sz="1700"/>
                        <a:t>4</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random</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1996-2017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100+ years</a:t>
                      </a:r>
                      <a:endParaRPr sz="1700"/>
                    </a:p>
                  </a:txBody>
                  <a:tcPr marL="76741" marR="76741" marT="76741" marB="76741"/>
                </a:tc>
                <a:extLst>
                  <a:ext uri="{0D108BD9-81ED-4DB2-BD59-A6C34878D82A}">
                    <a16:rowId xmlns:a16="http://schemas.microsoft.com/office/drawing/2014/main" val="10005"/>
                  </a:ext>
                </a:extLst>
              </a:tr>
              <a:tr h="453411">
                <a:tc>
                  <a:txBody>
                    <a:bodyPr/>
                    <a:lstStyle/>
                    <a:p>
                      <a:pPr marL="0" lvl="0" indent="0" algn="ctr" rtl="0">
                        <a:lnSpc>
                          <a:spcPct val="115000"/>
                        </a:lnSpc>
                        <a:spcBef>
                          <a:spcPts val="0"/>
                        </a:spcBef>
                        <a:spcAft>
                          <a:spcPts val="0"/>
                        </a:spcAft>
                        <a:buNone/>
                      </a:pPr>
                      <a:r>
                        <a:rPr lang="en-US" sz="1700"/>
                        <a:t>5</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random</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1996-2017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1996-2017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10.5 years</a:t>
                      </a:r>
                      <a:endParaRPr sz="1700"/>
                    </a:p>
                  </a:txBody>
                  <a:tcPr marL="76741" marR="76741" marT="76741" marB="76741"/>
                </a:tc>
                <a:extLst>
                  <a:ext uri="{0D108BD9-81ED-4DB2-BD59-A6C34878D82A}">
                    <a16:rowId xmlns:a16="http://schemas.microsoft.com/office/drawing/2014/main" val="10006"/>
                  </a:ext>
                </a:extLst>
              </a:tr>
              <a:tr h="453411">
                <a:tc>
                  <a:txBody>
                    <a:bodyPr/>
                    <a:lstStyle/>
                    <a:p>
                      <a:pPr marL="0" lvl="0" indent="0" algn="ctr" rtl="0">
                        <a:lnSpc>
                          <a:spcPct val="115000"/>
                        </a:lnSpc>
                        <a:spcBef>
                          <a:spcPts val="0"/>
                        </a:spcBef>
                        <a:spcAft>
                          <a:spcPts val="0"/>
                        </a:spcAft>
                        <a:buNone/>
                      </a:pPr>
                      <a:r>
                        <a:rPr lang="en-US" sz="1700"/>
                        <a:t>6</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random</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1999-2008</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100+ years</a:t>
                      </a:r>
                      <a:endParaRPr sz="1700"/>
                    </a:p>
                  </a:txBody>
                  <a:tcPr marL="76741" marR="76741" marT="76741" marB="76741"/>
                </a:tc>
                <a:extLst>
                  <a:ext uri="{0D108BD9-81ED-4DB2-BD59-A6C34878D82A}">
                    <a16:rowId xmlns:a16="http://schemas.microsoft.com/office/drawing/2014/main" val="10007"/>
                  </a:ext>
                </a:extLst>
              </a:tr>
              <a:tr h="453411">
                <a:tc>
                  <a:txBody>
                    <a:bodyPr/>
                    <a:lstStyle/>
                    <a:p>
                      <a:pPr marL="0" lvl="0" indent="0" algn="ctr" rtl="0">
                        <a:lnSpc>
                          <a:spcPct val="115000"/>
                        </a:lnSpc>
                        <a:spcBef>
                          <a:spcPts val="0"/>
                        </a:spcBef>
                        <a:spcAft>
                          <a:spcPts val="0"/>
                        </a:spcAft>
                        <a:buNone/>
                      </a:pPr>
                      <a:r>
                        <a:rPr lang="en-US" sz="1700"/>
                        <a:t>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random</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1978-2017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1989-2017</a:t>
                      </a:r>
                      <a:endParaRPr sz="1700"/>
                    </a:p>
                  </a:txBody>
                  <a:tcPr marL="76741" marR="76741" marT="76741" marB="76741"/>
                </a:tc>
                <a:tc>
                  <a:txBody>
                    <a:bodyPr/>
                    <a:lstStyle/>
                    <a:p>
                      <a:pPr marL="0" lvl="0" indent="0" algn="ctr" rtl="0">
                        <a:lnSpc>
                          <a:spcPct val="115000"/>
                        </a:lnSpc>
                        <a:spcBef>
                          <a:spcPts val="0"/>
                        </a:spcBef>
                        <a:spcAft>
                          <a:spcPts val="0"/>
                        </a:spcAft>
                        <a:buNone/>
                      </a:pPr>
                      <a:r>
                        <a:rPr lang="en-US" sz="1700"/>
                        <a:t>10 years</a:t>
                      </a:r>
                      <a:endParaRPr sz="1700"/>
                    </a:p>
                  </a:txBody>
                  <a:tcPr marL="76741" marR="76741" marT="76741" marB="76741"/>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Previous SMBKC rebuilding plan</a:t>
            </a:r>
            <a:endParaRPr/>
          </a:p>
        </p:txBody>
      </p:sp>
      <p:sp>
        <p:nvSpPr>
          <p:cNvPr id="149" name="Google Shape;149;p20"/>
          <p:cNvSpPr txBox="1">
            <a:spLocks noGrp="1"/>
          </p:cNvSpPr>
          <p:nvPr>
            <p:ph type="body" idx="1"/>
          </p:nvPr>
        </p:nvSpPr>
        <p:spPr>
          <a:xfrm>
            <a:off x="839794" y="1681175"/>
            <a:ext cx="26568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harvest strategy</a:t>
            </a:r>
            <a:endParaRPr/>
          </a:p>
        </p:txBody>
      </p:sp>
      <p:sp>
        <p:nvSpPr>
          <p:cNvPr id="150" name="Google Shape;150;p20"/>
          <p:cNvSpPr txBox="1">
            <a:spLocks noGrp="1"/>
          </p:cNvSpPr>
          <p:nvPr>
            <p:ph type="body" idx="2"/>
          </p:nvPr>
        </p:nvSpPr>
        <p:spPr>
          <a:xfrm>
            <a:off x="839794" y="2505075"/>
            <a:ext cx="2656800" cy="36846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AutoNum type="arabicPeriod"/>
            </a:pPr>
            <a:r>
              <a:rPr lang="en-US" sz="2000"/>
              <a:t>SQ 20% Mature male abundance</a:t>
            </a:r>
            <a:endParaRPr sz="2000"/>
          </a:p>
          <a:p>
            <a:pPr marL="457200" lvl="0" indent="-355600" algn="l" rtl="0">
              <a:spcBef>
                <a:spcPts val="0"/>
              </a:spcBef>
              <a:spcAft>
                <a:spcPts val="0"/>
              </a:spcAft>
              <a:buSzPts val="2000"/>
              <a:buAutoNum type="arabicPeriod"/>
            </a:pPr>
            <a:r>
              <a:rPr lang="en-US" sz="2000" b="1"/>
              <a:t>New harvest strategy:</a:t>
            </a:r>
            <a:endParaRPr sz="2000" b="1"/>
          </a:p>
          <a:p>
            <a:pPr marL="914400" lvl="1" indent="-355600" algn="l" rtl="0">
              <a:spcBef>
                <a:spcPts val="0"/>
              </a:spcBef>
              <a:spcAft>
                <a:spcPts val="0"/>
              </a:spcAft>
              <a:buSzPts val="2000"/>
              <a:buAutoNum type="alphaLcPeriod"/>
            </a:pPr>
            <a:r>
              <a:rPr lang="en-US" sz="2000" b="1"/>
              <a:t>min stock threshold</a:t>
            </a:r>
            <a:endParaRPr sz="2000" b="1"/>
          </a:p>
          <a:p>
            <a:pPr marL="914400" lvl="1" indent="-355600" algn="l" rtl="0">
              <a:spcBef>
                <a:spcPts val="0"/>
              </a:spcBef>
              <a:spcAft>
                <a:spcPts val="0"/>
              </a:spcAft>
              <a:buSzPts val="2000"/>
              <a:buAutoNum type="alphaLcPeriod"/>
            </a:pPr>
            <a:r>
              <a:rPr lang="en-US" sz="2000" b="1"/>
              <a:t>min GHL</a:t>
            </a:r>
            <a:endParaRPr sz="2000" b="1"/>
          </a:p>
          <a:p>
            <a:pPr marL="914400" lvl="1" indent="-355600" algn="l" rtl="0">
              <a:spcBef>
                <a:spcPts val="0"/>
              </a:spcBef>
              <a:spcAft>
                <a:spcPts val="0"/>
              </a:spcAft>
              <a:buSzPts val="2000"/>
              <a:buAutoNum type="alphaLcPeriod"/>
            </a:pPr>
            <a:r>
              <a:rPr lang="en-US" sz="2000" b="1"/>
              <a:t>threshold os harvest rates</a:t>
            </a:r>
            <a:endParaRPr sz="2000" b="1"/>
          </a:p>
          <a:p>
            <a:pPr marL="914400" lvl="1" indent="-355600" algn="l" rtl="0">
              <a:spcBef>
                <a:spcPts val="0"/>
              </a:spcBef>
              <a:spcAft>
                <a:spcPts val="0"/>
              </a:spcAft>
              <a:buSzPts val="2000"/>
              <a:buAutoNum type="alphaLcPeriod"/>
            </a:pPr>
            <a:r>
              <a:rPr lang="en-US" sz="2000" b="1"/>
              <a:t>cap on legal males</a:t>
            </a:r>
            <a:endParaRPr sz="2000" b="1"/>
          </a:p>
        </p:txBody>
      </p:sp>
      <p:sp>
        <p:nvSpPr>
          <p:cNvPr id="151" name="Google Shape;151;p20"/>
          <p:cNvSpPr txBox="1">
            <a:spLocks noGrp="1"/>
          </p:cNvSpPr>
          <p:nvPr>
            <p:ph type="body" idx="3"/>
          </p:nvPr>
        </p:nvSpPr>
        <p:spPr>
          <a:xfrm>
            <a:off x="6172200" y="1681175"/>
            <a:ext cx="24348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habitat protection</a:t>
            </a:r>
            <a:endParaRPr/>
          </a:p>
        </p:txBody>
      </p:sp>
      <p:sp>
        <p:nvSpPr>
          <p:cNvPr id="152" name="Google Shape;152;p20"/>
          <p:cNvSpPr txBox="1">
            <a:spLocks noGrp="1"/>
          </p:cNvSpPr>
          <p:nvPr>
            <p:ph type="body" idx="4"/>
          </p:nvPr>
        </p:nvSpPr>
        <p:spPr>
          <a:xfrm>
            <a:off x="6172200" y="2505075"/>
            <a:ext cx="2265300" cy="36846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AutoNum type="arabicPeriod"/>
            </a:pPr>
            <a:r>
              <a:rPr lang="en-US" sz="2400" dirty="0"/>
              <a:t>SQ</a:t>
            </a:r>
            <a:endParaRPr sz="2400" dirty="0"/>
          </a:p>
          <a:p>
            <a:pPr marL="457200" lvl="0" indent="-381000" algn="l" rtl="0">
              <a:spcBef>
                <a:spcPts val="0"/>
              </a:spcBef>
              <a:spcAft>
                <a:spcPts val="0"/>
              </a:spcAft>
              <a:buSzPts val="2400"/>
              <a:buAutoNum type="arabicPeriod"/>
            </a:pPr>
            <a:r>
              <a:rPr lang="en-US" sz="2400" b="1" dirty="0"/>
              <a:t>EFH</a:t>
            </a:r>
            <a:endParaRPr sz="2400" b="1" dirty="0"/>
          </a:p>
          <a:p>
            <a:pPr marL="457200" lvl="0" indent="-381000" algn="l" rtl="0">
              <a:spcBef>
                <a:spcPts val="0"/>
              </a:spcBef>
              <a:spcAft>
                <a:spcPts val="0"/>
              </a:spcAft>
              <a:buSzPts val="2400"/>
              <a:buAutoNum type="arabicPeriod"/>
            </a:pPr>
            <a:r>
              <a:rPr lang="en-US" sz="2400" b="1" dirty="0"/>
              <a:t>BOF state waters habitat protection areas</a:t>
            </a:r>
            <a:endParaRPr sz="2400" b="1" dirty="0"/>
          </a:p>
        </p:txBody>
      </p:sp>
      <p:sp>
        <p:nvSpPr>
          <p:cNvPr id="153" name="Google Shape;153;p20"/>
          <p:cNvSpPr txBox="1">
            <a:spLocks noGrp="1"/>
          </p:cNvSpPr>
          <p:nvPr>
            <p:ph type="body" idx="4"/>
          </p:nvPr>
        </p:nvSpPr>
        <p:spPr>
          <a:xfrm>
            <a:off x="3663200" y="2505075"/>
            <a:ext cx="2342400" cy="36846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AutoNum type="arabicPeriod"/>
            </a:pPr>
            <a:r>
              <a:rPr lang="en-US" sz="2400"/>
              <a:t>SQ</a:t>
            </a:r>
            <a:endParaRPr sz="2400"/>
          </a:p>
          <a:p>
            <a:pPr marL="457200" lvl="0" indent="-381000" algn="l" rtl="0">
              <a:spcBef>
                <a:spcPts val="0"/>
              </a:spcBef>
              <a:spcAft>
                <a:spcPts val="0"/>
              </a:spcAft>
              <a:buSzPts val="2400"/>
              <a:buAutoNum type="arabicPeriod"/>
            </a:pPr>
            <a:r>
              <a:rPr lang="en-US" sz="2400" b="1"/>
              <a:t>BOF gear mod measures and area closure</a:t>
            </a:r>
            <a:endParaRPr sz="2400" b="1"/>
          </a:p>
        </p:txBody>
      </p:sp>
      <p:sp>
        <p:nvSpPr>
          <p:cNvPr id="154" name="Google Shape;154;p20"/>
          <p:cNvSpPr txBox="1">
            <a:spLocks noGrp="1"/>
          </p:cNvSpPr>
          <p:nvPr>
            <p:ph type="body" idx="1"/>
          </p:nvPr>
        </p:nvSpPr>
        <p:spPr>
          <a:xfrm>
            <a:off x="3663199" y="1681175"/>
            <a:ext cx="24348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Clr>
                <a:schemeClr val="dk1"/>
              </a:buClr>
              <a:buSzPts val="1100"/>
              <a:buFont typeface="Arial"/>
              <a:buNone/>
            </a:pPr>
            <a:r>
              <a:rPr lang="en-US"/>
              <a:t>bycatch controls</a:t>
            </a:r>
            <a:endParaRPr/>
          </a:p>
        </p:txBody>
      </p:sp>
      <p:sp>
        <p:nvSpPr>
          <p:cNvPr id="155" name="Google Shape;155;p20"/>
          <p:cNvSpPr txBox="1">
            <a:spLocks noGrp="1"/>
          </p:cNvSpPr>
          <p:nvPr>
            <p:ph type="body" idx="4"/>
          </p:nvPr>
        </p:nvSpPr>
        <p:spPr>
          <a:xfrm>
            <a:off x="8822100" y="2505075"/>
            <a:ext cx="2265300" cy="368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No fishing until the stock is rebuilt</a:t>
            </a:r>
            <a:endParaRPr/>
          </a:p>
        </p:txBody>
      </p:sp>
      <p:sp>
        <p:nvSpPr>
          <p:cNvPr id="156" name="Google Shape;156;p20"/>
          <p:cNvSpPr txBox="1">
            <a:spLocks noGrp="1"/>
          </p:cNvSpPr>
          <p:nvPr>
            <p:ph type="body" idx="3"/>
          </p:nvPr>
        </p:nvSpPr>
        <p:spPr>
          <a:xfrm>
            <a:off x="8737350" y="1681175"/>
            <a:ext cx="24348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Other considerations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Additional habitat protection measures </a:t>
            </a:r>
            <a:endParaRPr/>
          </a:p>
          <a:p>
            <a:pPr marL="0" lvl="0" indent="0" algn="l" rtl="0">
              <a:spcBef>
                <a:spcPts val="0"/>
              </a:spcBef>
              <a:spcAft>
                <a:spcPts val="0"/>
              </a:spcAft>
              <a:buNone/>
            </a:pPr>
            <a:r>
              <a:rPr lang="en-US"/>
              <a:t>(not part of RBP)</a:t>
            </a:r>
            <a:endParaRPr/>
          </a:p>
        </p:txBody>
      </p:sp>
      <p:sp>
        <p:nvSpPr>
          <p:cNvPr id="163" name="Google Shape;163;p21"/>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St. Matthew Island Habitat Conservation Area</a:t>
            </a:r>
            <a:endParaRPr/>
          </a:p>
        </p:txBody>
      </p:sp>
      <p:sp>
        <p:nvSpPr>
          <p:cNvPr id="164" name="Google Shape;164;p21"/>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Amd 89 to FMP implemented 2008</a:t>
            </a:r>
            <a:endParaRPr/>
          </a:p>
          <a:p>
            <a:pPr marL="457200" lvl="0" indent="-342900" algn="l" rtl="0">
              <a:spcBef>
                <a:spcPts val="1000"/>
              </a:spcBef>
              <a:spcAft>
                <a:spcPts val="0"/>
              </a:spcAft>
              <a:buSzPts val="1800"/>
              <a:buChar char="•"/>
            </a:pPr>
            <a:r>
              <a:rPr lang="en-US"/>
              <a:t>primary goal to protect BKC habitat</a:t>
            </a:r>
            <a:endParaRPr/>
          </a:p>
          <a:p>
            <a:pPr marL="457200" lvl="0" indent="-342900" algn="l" rtl="0">
              <a:spcBef>
                <a:spcPts val="0"/>
              </a:spcBef>
              <a:spcAft>
                <a:spcPts val="0"/>
              </a:spcAft>
              <a:buSzPts val="1800"/>
              <a:buChar char="•"/>
            </a:pPr>
            <a:r>
              <a:rPr lang="en-US"/>
              <a:t>done in conjunction with much broader analysis of non-pelagic closures</a:t>
            </a:r>
            <a:endParaRPr/>
          </a:p>
        </p:txBody>
      </p:sp>
      <p:sp>
        <p:nvSpPr>
          <p:cNvPr id="165" name="Google Shape;165;p21"/>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a:t>Expansion of SMIHCZ</a:t>
            </a:r>
            <a:endParaRPr/>
          </a:p>
        </p:txBody>
      </p:sp>
      <p:sp>
        <p:nvSpPr>
          <p:cNvPr id="166" name="Google Shape;166;p21"/>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Amd 94 to FMP implemented 2010</a:t>
            </a:r>
            <a:endParaRPr/>
          </a:p>
          <a:p>
            <a:pPr marL="457200" lvl="0" indent="-342900" algn="l" rtl="0">
              <a:spcBef>
                <a:spcPts val="1000"/>
              </a:spcBef>
              <a:spcAft>
                <a:spcPts val="0"/>
              </a:spcAft>
              <a:buSzPts val="1800"/>
              <a:buChar char="•"/>
            </a:pPr>
            <a:r>
              <a:rPr lang="en-US"/>
              <a:t>expanded eastern boundary of SMIHCZ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Widescreen</PresentationFormat>
  <Paragraphs>160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Saint Matthew Blue King Crab rebuilding progress, plans and associated assessment planning</vt:lpstr>
      <vt:lpstr>Notification and implications</vt:lpstr>
      <vt:lpstr>First steps for rebuilding plan= Tmin and Tmax</vt:lpstr>
      <vt:lpstr>What are other (secondary) considerations for the rebuilding plan? </vt:lpstr>
      <vt:lpstr>January 2019 CPT discussion and recommendations </vt:lpstr>
      <vt:lpstr>Analyses and Plans for Winter/Spring 2019</vt:lpstr>
      <vt:lpstr>CPT recommendation on recruitment and Bmsy relative to Tmin</vt:lpstr>
      <vt:lpstr>Previous SMBKC rebuilding plan</vt:lpstr>
      <vt:lpstr>Additional habitat protection measures  (not part of RBP)</vt:lpstr>
      <vt:lpstr>SMIHCZ including revised boundary</vt:lpstr>
      <vt:lpstr>Closure Areas</vt:lpstr>
      <vt:lpstr>Closure Areas</vt:lpstr>
      <vt:lpstr>Spatial Location of Observed Groundfish Bycatch</vt:lpstr>
      <vt:lpstr>Spatial Location of Estimated Groundfish Bycatch </vt:lpstr>
      <vt:lpstr>PowerPoint Presentation</vt:lpstr>
      <vt:lpstr>PowerPoint Presentation</vt:lpstr>
      <vt:lpstr>PowerPoint Presentation</vt:lpstr>
      <vt:lpstr>PowerPoint Presentation</vt:lpstr>
      <vt:lpstr>What should be considered in a range of alternatives?</vt:lpstr>
      <vt:lpstr>PowerPoint Presentation</vt:lpstr>
      <vt:lpstr>Council actions 2019-2020 following initial review draft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Matthew Blue King Crab rebuilding progress, plans and associated assessment planning</dc:title>
  <dc:creator>Diana Stram</dc:creator>
  <cp:lastModifiedBy>Diana Stram</cp:lastModifiedBy>
  <cp:revision>1</cp:revision>
  <dcterms:created xsi:type="dcterms:W3CDTF">2019-05-02T18:28:51Z</dcterms:created>
  <dcterms:modified xsi:type="dcterms:W3CDTF">2019-05-02T18:29:33Z</dcterms:modified>
</cp:coreProperties>
</file>