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Lst>
  <p:sldSz cx="9144000" cy="6858000" type="screen4x3"/>
  <p:notesSz cx="6858000" cy="9144000"/>
  <p:embeddedFontLst>
    <p:embeddedFont>
      <p:font typeface="Roboto" panose="020B0604020202020204" charset="0"/>
      <p:regular r:id="rId28"/>
      <p:bold r:id="rId29"/>
      <p:italic r:id="rId30"/>
      <p:boldItalic r:id="rId31"/>
    </p:embeddedFont>
    <p:embeddedFont>
      <p:font typeface="Gill Sans" panose="020B0604020202020204" charset="0"/>
      <p:regular r:id="rId32"/>
      <p:bold r:id="rId33"/>
    </p:embeddedFont>
    <p:embeddedFont>
      <p:font typeface="Calibri" panose="020F0502020204030204" pitchFamily="34" charset="0"/>
      <p:regular r:id="rId34"/>
      <p:bold r:id="rId35"/>
      <p:italic r:id="rId36"/>
      <p:boldItalic r:id="rId37"/>
    </p:embeddedFont>
    <p:embeddedFont>
      <p:font typeface="Arial Narrow" panose="020B0606020202030204" pitchFamily="34" charset="0"/>
      <p:regular r:id="rId38"/>
      <p:bold r:id="rId39"/>
      <p:italic r:id="rId40"/>
      <p:boldItalic r:id="rId41"/>
    </p:embeddedFont>
    <p:embeddedFont>
      <p:font typeface="Tahoma" panose="020B0604030504040204" pitchFamily="34" charset="0"/>
      <p:regular r:id="rId42"/>
      <p:bold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EC4DA16D-3512-4042-8EE2-DC17CE521E4D}">
          <p14:sldIdLst>
            <p14:sldId id="256"/>
            <p14:sldId id="257"/>
            <p14:sldId id="258"/>
            <p14:sldId id="259"/>
            <p14:sldId id="260"/>
            <p14:sldId id="261"/>
            <p14:sldId id="262"/>
            <p14:sldId id="263"/>
            <p14:sldId id="264"/>
            <p14:sldId id="265"/>
            <p14:sldId id="266"/>
            <p14:sldId id="267"/>
            <p14:sldId id="283"/>
            <p14:sldId id="284"/>
            <p14:sldId id="285"/>
            <p14:sldId id="286"/>
            <p14:sldId id="287"/>
            <p14:sldId id="288"/>
            <p14:sldId id="289"/>
            <p14:sldId id="290"/>
            <p14:sldId id="291"/>
            <p14:sldId id="292"/>
            <p14:sldId id="293"/>
            <p14:sldId id="294"/>
            <p14:sldId id="295"/>
          </p14:sldIdLst>
        </p14:section>
      </p14:sectionLst>
    </p:ex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jfq4xdGFfHPQUksFhbzkkRc+Z6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472" autoAdjust="0"/>
  </p:normalViewPr>
  <p:slideViewPr>
    <p:cSldViewPr snapToGrid="0">
      <p:cViewPr varScale="1">
        <p:scale>
          <a:sx n="64" d="100"/>
          <a:sy n="64" d="100"/>
        </p:scale>
        <p:origin x="2148" y="32"/>
      </p:cViewPr>
      <p:guideLst/>
    </p:cSldViewPr>
  </p:slideViewPr>
  <p:notesTextViewPr>
    <p:cViewPr>
      <p:scale>
        <a:sx n="1" d="1"/>
        <a:sy n="1" d="1"/>
      </p:scale>
      <p:origin x="0" y="0"/>
    </p:cViewPr>
  </p:notesTextViewPr>
  <p:sorterViewPr>
    <p:cViewPr>
      <p:scale>
        <a:sx n="100" d="100"/>
        <a:sy n="100" d="100"/>
      </p:scale>
      <p:origin x="0" y="-13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ee9d0e970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05" name="Google Shape;205;gee9d0e9709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14259" marR="0" lvl="0" indent="0" algn="l" rtl="0">
              <a:lnSpc>
                <a:spcPct val="100000"/>
              </a:lnSpc>
              <a:spcBef>
                <a:spcPts val="0"/>
              </a:spcBef>
              <a:spcAft>
                <a:spcPts val="0"/>
              </a:spcAft>
              <a:buSzPts val="1650"/>
              <a:buFont typeface="Arial"/>
              <a:buNone/>
            </a:pPr>
            <a:r>
              <a:rPr lang="en-US" dirty="0">
                <a:latin typeface="Arial"/>
                <a:ea typeface="Arial"/>
                <a:cs typeface="Arial"/>
                <a:sym typeface="Arial"/>
              </a:rPr>
              <a:t/>
            </a:r>
            <a:br>
              <a:rPr lang="en-US" dirty="0">
                <a:latin typeface="Arial"/>
                <a:ea typeface="Arial"/>
                <a:cs typeface="Arial"/>
                <a:sym typeface="Arial"/>
              </a:rPr>
            </a:br>
            <a:endParaRPr dirty="0">
              <a:latin typeface="Arial"/>
              <a:ea typeface="Arial"/>
              <a:cs typeface="Arial"/>
              <a:sym typeface="Arial"/>
            </a:endParaRPr>
          </a:p>
        </p:txBody>
      </p:sp>
      <p:sp>
        <p:nvSpPr>
          <p:cNvPr id="399" name="Google Shape;399;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14260" marR="0" lvl="0" indent="0" algn="l" rtl="0">
              <a:lnSpc>
                <a:spcPct val="100000"/>
              </a:lnSpc>
              <a:spcBef>
                <a:spcPts val="0"/>
              </a:spcBef>
              <a:spcAft>
                <a:spcPts val="0"/>
              </a:spcAft>
              <a:buClr>
                <a:srgbClr val="9900FF"/>
              </a:buClr>
              <a:buSzPts val="1800"/>
              <a:buNone/>
            </a:pPr>
            <a:endParaRPr sz="800" i="0" dirty="0">
              <a:solidFill>
                <a:srgbClr val="9900FF"/>
              </a:solidFill>
              <a:latin typeface="Arial"/>
              <a:ea typeface="Arial"/>
              <a:cs typeface="Arial"/>
              <a:sym typeface="Arial"/>
            </a:endParaRPr>
          </a:p>
        </p:txBody>
      </p:sp>
      <p:sp>
        <p:nvSpPr>
          <p:cNvPr id="414" name="Google Shape;414;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58750" lvl="0" indent="0" algn="l" rtl="0">
              <a:lnSpc>
                <a:spcPct val="100000"/>
              </a:lnSpc>
              <a:spcBef>
                <a:spcPts val="0"/>
              </a:spcBef>
              <a:spcAft>
                <a:spcPts val="0"/>
              </a:spcAft>
              <a:buClr>
                <a:srgbClr val="9900FF"/>
              </a:buClr>
              <a:buSzPts val="1100"/>
              <a:buFont typeface="Arial"/>
              <a:buNone/>
            </a:pPr>
            <a:endParaRPr sz="800" b="1" i="0" dirty="0"/>
          </a:p>
        </p:txBody>
      </p:sp>
      <p:sp>
        <p:nvSpPr>
          <p:cNvPr id="428" name="Google Shape;428;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d196d9a7f8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d196d9a7f8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48" name="Google Shape;448;gd196d9a7f8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extLst>
      <p:ext uri="{BB962C8B-B14F-4D97-AF65-F5344CB8AC3E}">
        <p14:creationId xmlns:p14="http://schemas.microsoft.com/office/powerpoint/2010/main" val="258777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d196d9a7f8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d196d9a7f8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59" name="Google Shape;459;gd196d9a7f8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extLst>
      <p:ext uri="{BB962C8B-B14F-4D97-AF65-F5344CB8AC3E}">
        <p14:creationId xmlns:p14="http://schemas.microsoft.com/office/powerpoint/2010/main" val="3675130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d196d9a7f8_0_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d196d9a7f8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0" dirty="0"/>
          </a:p>
        </p:txBody>
      </p:sp>
      <p:sp>
        <p:nvSpPr>
          <p:cNvPr id="471" name="Google Shape;471;gd196d9a7f8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extLst>
      <p:ext uri="{BB962C8B-B14F-4D97-AF65-F5344CB8AC3E}">
        <p14:creationId xmlns:p14="http://schemas.microsoft.com/office/powerpoint/2010/main" val="204926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9" name="Google Shape;479;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4214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000" i="0" dirty="0">
              <a:latin typeface="Arial"/>
              <a:ea typeface="Arial"/>
              <a:cs typeface="Arial"/>
              <a:sym typeface="Arial"/>
            </a:endParaRPr>
          </a:p>
        </p:txBody>
      </p:sp>
      <p:sp>
        <p:nvSpPr>
          <p:cNvPr id="488" name="Google Shape;488;p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67410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ef8de47ae5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ef8de47ae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sz="800" dirty="0"/>
          </a:p>
        </p:txBody>
      </p:sp>
      <p:sp>
        <p:nvSpPr>
          <p:cNvPr id="518" name="Google Shape;518;gef8de47ae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40216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f03f6cadd0_0_4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gf03f6cadd0_0_4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35" name="Google Shape;535;gf03f6cadd0_0_4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extLst>
      <p:ext uri="{BB962C8B-B14F-4D97-AF65-F5344CB8AC3E}">
        <p14:creationId xmlns:p14="http://schemas.microsoft.com/office/powerpoint/2010/main" val="645896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0acbb60f7d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100" dirty="0">
              <a:latin typeface="Times New Roman"/>
              <a:ea typeface="Times New Roman"/>
              <a:cs typeface="Times New Roman"/>
              <a:sym typeface="Times New Roman"/>
            </a:endParaRPr>
          </a:p>
        </p:txBody>
      </p:sp>
      <p:sp>
        <p:nvSpPr>
          <p:cNvPr id="216" name="Google Shape;216;g10acbb60f7d_0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544" name="Google Shape;54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0468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555" name="Google Shape;55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3588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567" name="Google Shape;56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6058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577" name="Google Shape;57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7991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589" name="Google Shape;58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9792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600" name="Google Shape;60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9562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ee9d0e9709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1000"/>
              </a:spcAft>
              <a:buClr>
                <a:schemeClr val="dk1"/>
              </a:buClr>
              <a:buSzPts val="1100"/>
              <a:buFont typeface="Arial"/>
              <a:buNone/>
            </a:pPr>
            <a:endParaRPr sz="1100" dirty="0">
              <a:latin typeface="Times New Roman"/>
              <a:ea typeface="Times New Roman"/>
              <a:cs typeface="Times New Roman"/>
              <a:sym typeface="Times New Roman"/>
            </a:endParaRPr>
          </a:p>
        </p:txBody>
      </p:sp>
      <p:sp>
        <p:nvSpPr>
          <p:cNvPr id="224" name="Google Shape;224;gee9d0e9709_0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fa7775f750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SzPts val="1400"/>
              <a:buNone/>
            </a:pPr>
            <a:endParaRPr lang="en-US" sz="900" dirty="0" smtClean="0">
              <a:solidFill>
                <a:schemeClr val="dk1"/>
              </a:solidFill>
              <a:latin typeface="Times New Roman"/>
              <a:ea typeface="Times New Roman"/>
              <a:cs typeface="Times New Roman"/>
              <a:sym typeface="Times New Roman"/>
            </a:endParaRPr>
          </a:p>
        </p:txBody>
      </p:sp>
      <p:sp>
        <p:nvSpPr>
          <p:cNvPr id="232" name="Google Shape;232;gfa7775f750_0_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ee9d0e9709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sz="900" dirty="0"/>
          </a:p>
        </p:txBody>
      </p:sp>
      <p:sp>
        <p:nvSpPr>
          <p:cNvPr id="239" name="Google Shape;239;gee9d0e9709_0_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297" name="Google Shape;297;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900" dirty="0"/>
          </a:p>
        </p:txBody>
      </p:sp>
      <p:sp>
        <p:nvSpPr>
          <p:cNvPr id="355" name="Google Shape;355;p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14260" lvl="0" indent="0" algn="l" rtl="0">
              <a:lnSpc>
                <a:spcPct val="100000"/>
              </a:lnSpc>
              <a:spcBef>
                <a:spcPts val="1200"/>
              </a:spcBef>
              <a:spcAft>
                <a:spcPts val="0"/>
              </a:spcAft>
              <a:buSzPts val="2400"/>
              <a:buFont typeface="Arial"/>
              <a:buNone/>
            </a:pPr>
            <a:endParaRPr sz="1100" i="0" dirty="0">
              <a:solidFill>
                <a:schemeClr val="dk1"/>
              </a:solidFill>
            </a:endParaRPr>
          </a:p>
        </p:txBody>
      </p:sp>
      <p:sp>
        <p:nvSpPr>
          <p:cNvPr id="371" name="Google Shape;371;p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600"/>
              </a:spcAft>
              <a:buSzPts val="1400"/>
              <a:buNone/>
            </a:pPr>
            <a:endParaRPr sz="900" dirty="0"/>
          </a:p>
        </p:txBody>
      </p:sp>
      <p:sp>
        <p:nvSpPr>
          <p:cNvPr id="384" name="Google Shape;384;p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2">
  <p:cSld name="Title Slide_1">
    <p:spTree>
      <p:nvGrpSpPr>
        <p:cNvPr id="1" name="Shape 18"/>
        <p:cNvGrpSpPr/>
        <p:nvPr/>
      </p:nvGrpSpPr>
      <p:grpSpPr>
        <a:xfrm>
          <a:off x="0" y="0"/>
          <a:ext cx="0" cy="0"/>
          <a:chOff x="0" y="0"/>
          <a:chExt cx="0" cy="0"/>
        </a:xfrm>
      </p:grpSpPr>
      <p:sp>
        <p:nvSpPr>
          <p:cNvPr id="19" name="Google Shape;19;gee9d0e9709_0_318"/>
          <p:cNvSpPr/>
          <p:nvPr/>
        </p:nvSpPr>
        <p:spPr>
          <a:xfrm>
            <a:off x="448091" y="3085765"/>
            <a:ext cx="8240100" cy="3304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gee9d0e9709_0_318"/>
          <p:cNvSpPr txBox="1">
            <a:spLocks noGrp="1"/>
          </p:cNvSpPr>
          <p:nvPr>
            <p:ph type="ctrTitle"/>
          </p:nvPr>
        </p:nvSpPr>
        <p:spPr>
          <a:xfrm>
            <a:off x="581192" y="990600"/>
            <a:ext cx="7989900" cy="1093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600"/>
              <a:buFont typeface="Arial"/>
              <a:buNone/>
              <a:defRPr sz="3600">
                <a:solidFill>
                  <a:schemeClr val="accen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gee9d0e9709_0_318"/>
          <p:cNvSpPr txBox="1">
            <a:spLocks noGrp="1"/>
          </p:cNvSpPr>
          <p:nvPr>
            <p:ph type="subTitle" idx="1"/>
          </p:nvPr>
        </p:nvSpPr>
        <p:spPr>
          <a:xfrm>
            <a:off x="581192" y="2495444"/>
            <a:ext cx="7989900" cy="5904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20"/>
              </a:spcBef>
              <a:spcAft>
                <a:spcPts val="0"/>
              </a:spcAft>
              <a:buSzPts val="1472"/>
              <a:buNone/>
              <a:defRPr sz="1600" cap="none">
                <a:solidFill>
                  <a:schemeClr val="accent2"/>
                </a:solidFill>
              </a:defRPr>
            </a:lvl1pPr>
            <a:lvl2pPr lvl="1" algn="ctr">
              <a:lnSpc>
                <a:spcPct val="100000"/>
              </a:lnSpc>
              <a:spcBef>
                <a:spcPts val="600"/>
              </a:spcBef>
              <a:spcAft>
                <a:spcPts val="0"/>
              </a:spcAft>
              <a:buSzPts val="1472"/>
              <a:buNone/>
              <a:defRPr>
                <a:solidFill>
                  <a:srgbClr val="888888"/>
                </a:solidFill>
              </a:defRPr>
            </a:lvl2pPr>
            <a:lvl3pPr lvl="2" algn="ctr">
              <a:lnSpc>
                <a:spcPct val="100000"/>
              </a:lnSpc>
              <a:spcBef>
                <a:spcPts val="600"/>
              </a:spcBef>
              <a:spcAft>
                <a:spcPts val="0"/>
              </a:spcAft>
              <a:buSzPts val="1288"/>
              <a:buNone/>
              <a:defRPr>
                <a:solidFill>
                  <a:srgbClr val="888888"/>
                </a:solidFill>
              </a:defRPr>
            </a:lvl3pPr>
            <a:lvl4pPr lvl="3" algn="ctr">
              <a:lnSpc>
                <a:spcPct val="100000"/>
              </a:lnSpc>
              <a:spcBef>
                <a:spcPts val="600"/>
              </a:spcBef>
              <a:spcAft>
                <a:spcPts val="0"/>
              </a:spcAft>
              <a:buSzPts val="1104"/>
              <a:buNone/>
              <a:defRPr>
                <a:solidFill>
                  <a:srgbClr val="888888"/>
                </a:solidFill>
              </a:defRPr>
            </a:lvl4pPr>
            <a:lvl5pPr lvl="4" algn="ctr">
              <a:lnSpc>
                <a:spcPct val="100000"/>
              </a:lnSpc>
              <a:spcBef>
                <a:spcPts val="600"/>
              </a:spcBef>
              <a:spcAft>
                <a:spcPts val="0"/>
              </a:spcAft>
              <a:buSzPts val="1104"/>
              <a:buNone/>
              <a:defRPr>
                <a:solidFill>
                  <a:srgbClr val="888888"/>
                </a:solidFill>
              </a:defRPr>
            </a:lvl5pPr>
            <a:lvl6pPr lvl="5" algn="ctr">
              <a:lnSpc>
                <a:spcPct val="100000"/>
              </a:lnSpc>
              <a:spcBef>
                <a:spcPts val="600"/>
              </a:spcBef>
              <a:spcAft>
                <a:spcPts val="0"/>
              </a:spcAft>
              <a:buSzPts val="1104"/>
              <a:buNone/>
              <a:defRPr>
                <a:solidFill>
                  <a:srgbClr val="888888"/>
                </a:solidFill>
              </a:defRPr>
            </a:lvl6pPr>
            <a:lvl7pPr lvl="6" algn="ctr">
              <a:lnSpc>
                <a:spcPct val="100000"/>
              </a:lnSpc>
              <a:spcBef>
                <a:spcPts val="600"/>
              </a:spcBef>
              <a:spcAft>
                <a:spcPts val="0"/>
              </a:spcAft>
              <a:buSzPts val="1104"/>
              <a:buNone/>
              <a:defRPr>
                <a:solidFill>
                  <a:srgbClr val="888888"/>
                </a:solidFill>
              </a:defRPr>
            </a:lvl7pPr>
            <a:lvl8pPr lvl="7" algn="ctr">
              <a:lnSpc>
                <a:spcPct val="100000"/>
              </a:lnSpc>
              <a:spcBef>
                <a:spcPts val="600"/>
              </a:spcBef>
              <a:spcAft>
                <a:spcPts val="0"/>
              </a:spcAft>
              <a:buSzPts val="1104"/>
              <a:buNone/>
              <a:defRPr>
                <a:solidFill>
                  <a:srgbClr val="888888"/>
                </a:solidFill>
              </a:defRPr>
            </a:lvl8pPr>
            <a:lvl9pPr lvl="8" algn="ctr">
              <a:lnSpc>
                <a:spcPct val="100000"/>
              </a:lnSpc>
              <a:spcBef>
                <a:spcPts val="600"/>
              </a:spcBef>
              <a:spcAft>
                <a:spcPts val="600"/>
              </a:spcAft>
              <a:buSzPts val="1104"/>
              <a:buNone/>
              <a:defRPr>
                <a:solidFill>
                  <a:srgbClr val="888888"/>
                </a:solidFill>
              </a:defRPr>
            </a:lvl9pPr>
          </a:lstStyle>
          <a:p>
            <a:endParaRPr/>
          </a:p>
        </p:txBody>
      </p:sp>
      <p:sp>
        <p:nvSpPr>
          <p:cNvPr id="22" name="Google Shape;22;gee9d0e9709_0_318"/>
          <p:cNvSpPr txBox="1">
            <a:spLocks noGrp="1"/>
          </p:cNvSpPr>
          <p:nvPr>
            <p:ph type="dt" idx="10"/>
          </p:nvPr>
        </p:nvSpPr>
        <p:spPr>
          <a:xfrm>
            <a:off x="5559327" y="5956136"/>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gee9d0e9709_0_318"/>
          <p:cNvSpPr txBox="1">
            <a:spLocks noGrp="1"/>
          </p:cNvSpPr>
          <p:nvPr>
            <p:ph type="ftr" idx="11"/>
          </p:nvPr>
        </p:nvSpPr>
        <p:spPr>
          <a:xfrm>
            <a:off x="581192" y="5951810"/>
            <a:ext cx="48705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gee9d0e9709_0_318"/>
          <p:cNvSpPr txBox="1">
            <a:spLocks noGrp="1"/>
          </p:cNvSpPr>
          <p:nvPr>
            <p:ph type="sldNum" idx="12"/>
          </p:nvPr>
        </p:nvSpPr>
        <p:spPr>
          <a:xfrm>
            <a:off x="7800476" y="5956136"/>
            <a:ext cx="770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5" name="Google Shape;25;gee9d0e9709_0_318"/>
          <p:cNvSpPr>
            <a:spLocks noGrp="1"/>
          </p:cNvSpPr>
          <p:nvPr>
            <p:ph type="pic" idx="2"/>
          </p:nvPr>
        </p:nvSpPr>
        <p:spPr>
          <a:xfrm>
            <a:off x="251175" y="5681499"/>
            <a:ext cx="762300" cy="914400"/>
          </a:xfrm>
          <a:prstGeom prst="rect">
            <a:avLst/>
          </a:prstGeom>
          <a:noFill/>
          <a:ln>
            <a:noFill/>
          </a:ln>
        </p:spPr>
      </p:sp>
      <p:sp>
        <p:nvSpPr>
          <p:cNvPr id="26" name="Google Shape;26;gee9d0e9709_0_318"/>
          <p:cNvSpPr>
            <a:spLocks noGrp="1"/>
          </p:cNvSpPr>
          <p:nvPr>
            <p:ph type="pic" idx="3"/>
          </p:nvPr>
        </p:nvSpPr>
        <p:spPr>
          <a:xfrm>
            <a:off x="8026400" y="5900198"/>
            <a:ext cx="476100" cy="5112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98"/>
        <p:cNvGrpSpPr/>
        <p:nvPr/>
      </p:nvGrpSpPr>
      <p:grpSpPr>
        <a:xfrm>
          <a:off x="0" y="0"/>
          <a:ext cx="0" cy="0"/>
          <a:chOff x="0" y="0"/>
          <a:chExt cx="0" cy="0"/>
        </a:xfrm>
      </p:grpSpPr>
      <p:sp>
        <p:nvSpPr>
          <p:cNvPr id="99" name="Google Shape;99;p12"/>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2"/>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2"/>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2" name="Google Shape;102;p12"/>
          <p:cNvSpPr>
            <a:spLocks noGrp="1"/>
          </p:cNvSpPr>
          <p:nvPr>
            <p:ph type="pic" idx="2"/>
          </p:nvPr>
        </p:nvSpPr>
        <p:spPr>
          <a:xfrm>
            <a:off x="251175" y="5681499"/>
            <a:ext cx="762329" cy="914400"/>
          </a:xfrm>
          <a:prstGeom prst="rect">
            <a:avLst/>
          </a:prstGeom>
          <a:noFill/>
          <a:ln>
            <a:noFill/>
          </a:ln>
        </p:spPr>
      </p:sp>
      <p:sp>
        <p:nvSpPr>
          <p:cNvPr id="103" name="Google Shape;103;p12"/>
          <p:cNvSpPr>
            <a:spLocks noGrp="1"/>
          </p:cNvSpPr>
          <p:nvPr>
            <p:ph type="pic" idx="3"/>
          </p:nvPr>
        </p:nvSpPr>
        <p:spPr>
          <a:xfrm>
            <a:off x="7800476" y="5899984"/>
            <a:ext cx="476092" cy="511293"/>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04"/>
        <p:cNvGrpSpPr/>
        <p:nvPr/>
      </p:nvGrpSpPr>
      <p:grpSpPr>
        <a:xfrm>
          <a:off x="0" y="0"/>
          <a:ext cx="0" cy="0"/>
          <a:chOff x="0" y="0"/>
          <a:chExt cx="0" cy="0"/>
        </a:xfrm>
      </p:grpSpPr>
      <p:sp>
        <p:nvSpPr>
          <p:cNvPr id="105" name="Google Shape;105;p13"/>
          <p:cNvSpPr/>
          <p:nvPr/>
        </p:nvSpPr>
        <p:spPr>
          <a:xfrm>
            <a:off x="452646" y="5141973"/>
            <a:ext cx="8238707" cy="1274702"/>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3"/>
          <p:cNvSpPr txBox="1">
            <a:spLocks noGrp="1"/>
          </p:cNvSpPr>
          <p:nvPr>
            <p:ph type="title"/>
          </p:nvPr>
        </p:nvSpPr>
        <p:spPr>
          <a:xfrm>
            <a:off x="581352" y="5262296"/>
            <a:ext cx="3536625" cy="6895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D58AC"/>
              </a:buClr>
              <a:buSzPts val="2000"/>
              <a:buFont typeface="Arial"/>
              <a:buNone/>
              <a:defRPr sz="2000" b="0">
                <a:solidFill>
                  <a:srgbClr val="2D58AC"/>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13"/>
          <p:cNvSpPr txBox="1">
            <a:spLocks noGrp="1"/>
          </p:cNvSpPr>
          <p:nvPr>
            <p:ph type="body" idx="1"/>
          </p:nvPr>
        </p:nvSpPr>
        <p:spPr>
          <a:xfrm>
            <a:off x="446399" y="601200"/>
            <a:ext cx="8240400" cy="4204800"/>
          </a:xfrm>
          <a:prstGeom prst="rect">
            <a:avLst/>
          </a:prstGeom>
          <a:noFill/>
          <a:ln>
            <a:noFill/>
          </a:ln>
        </p:spPr>
        <p:txBody>
          <a:bodyPr spcFirstLastPara="1" wrap="square" lIns="91425" tIns="45700" rIns="91425" bIns="45700" anchor="ctr" anchorCtr="0">
            <a:normAutofit/>
          </a:bodyPr>
          <a:lstStyle>
            <a:lvl1pPr marL="457200" lvl="0" indent="-345440" algn="l">
              <a:lnSpc>
                <a:spcPct val="100000"/>
              </a:lnSpc>
              <a:spcBef>
                <a:spcPts val="400"/>
              </a:spcBef>
              <a:spcAft>
                <a:spcPts val="0"/>
              </a:spcAft>
              <a:buSzPts val="1840"/>
              <a:buChar char="◼"/>
              <a:defRPr sz="2000">
                <a:solidFill>
                  <a:schemeClr val="dk2"/>
                </a:solidFill>
              </a:defRPr>
            </a:lvl1pPr>
            <a:lvl2pPr marL="914400" lvl="1" indent="-333756" algn="l">
              <a:lnSpc>
                <a:spcPct val="100000"/>
              </a:lnSpc>
              <a:spcBef>
                <a:spcPts val="600"/>
              </a:spcBef>
              <a:spcAft>
                <a:spcPts val="0"/>
              </a:spcAft>
              <a:buSzPts val="1656"/>
              <a:buChar char="◼"/>
              <a:defRPr sz="1800">
                <a:solidFill>
                  <a:schemeClr val="dk2"/>
                </a:solidFill>
              </a:defRPr>
            </a:lvl2pPr>
            <a:lvl3pPr marL="1371600" lvl="2" indent="-322072" algn="l">
              <a:lnSpc>
                <a:spcPct val="100000"/>
              </a:lnSpc>
              <a:spcBef>
                <a:spcPts val="600"/>
              </a:spcBef>
              <a:spcAft>
                <a:spcPts val="0"/>
              </a:spcAft>
              <a:buSzPts val="1472"/>
              <a:buChar char="◼"/>
              <a:defRPr sz="1600">
                <a:solidFill>
                  <a:schemeClr val="dk2"/>
                </a:solidFill>
              </a:defRPr>
            </a:lvl3pPr>
            <a:lvl4pPr marL="1828800" lvl="3" indent="-310388" algn="l">
              <a:lnSpc>
                <a:spcPct val="100000"/>
              </a:lnSpc>
              <a:spcBef>
                <a:spcPts val="600"/>
              </a:spcBef>
              <a:spcAft>
                <a:spcPts val="0"/>
              </a:spcAft>
              <a:buSzPts val="1288"/>
              <a:buChar char="◼"/>
              <a:defRPr sz="1400">
                <a:solidFill>
                  <a:schemeClr val="dk2"/>
                </a:solidFill>
              </a:defRPr>
            </a:lvl4pPr>
            <a:lvl5pPr marL="2286000" lvl="4" indent="-310388" algn="l">
              <a:lnSpc>
                <a:spcPct val="100000"/>
              </a:lnSpc>
              <a:spcBef>
                <a:spcPts val="600"/>
              </a:spcBef>
              <a:spcAft>
                <a:spcPts val="0"/>
              </a:spcAft>
              <a:buSzPts val="1288"/>
              <a:buChar char="◼"/>
              <a:defRPr sz="1400">
                <a:solidFill>
                  <a:schemeClr val="dk2"/>
                </a:solidFill>
              </a:defRPr>
            </a:lvl5pPr>
            <a:lvl6pPr marL="2743200" lvl="5" indent="-310388" algn="l">
              <a:lnSpc>
                <a:spcPct val="100000"/>
              </a:lnSpc>
              <a:spcBef>
                <a:spcPts val="600"/>
              </a:spcBef>
              <a:spcAft>
                <a:spcPts val="0"/>
              </a:spcAft>
              <a:buSzPts val="1288"/>
              <a:buChar char="◼"/>
              <a:defRPr sz="1400">
                <a:solidFill>
                  <a:schemeClr val="dk2"/>
                </a:solidFill>
              </a:defRPr>
            </a:lvl6pPr>
            <a:lvl7pPr marL="3200400" lvl="6" indent="-310388" algn="l">
              <a:lnSpc>
                <a:spcPct val="100000"/>
              </a:lnSpc>
              <a:spcBef>
                <a:spcPts val="600"/>
              </a:spcBef>
              <a:spcAft>
                <a:spcPts val="0"/>
              </a:spcAft>
              <a:buSzPts val="1288"/>
              <a:buChar char="◼"/>
              <a:defRPr sz="1400">
                <a:solidFill>
                  <a:schemeClr val="dk2"/>
                </a:solidFill>
              </a:defRPr>
            </a:lvl7pPr>
            <a:lvl8pPr marL="3657600" lvl="7" indent="-310388" algn="l">
              <a:lnSpc>
                <a:spcPct val="100000"/>
              </a:lnSpc>
              <a:spcBef>
                <a:spcPts val="600"/>
              </a:spcBef>
              <a:spcAft>
                <a:spcPts val="0"/>
              </a:spcAft>
              <a:buSzPts val="1288"/>
              <a:buChar char="◼"/>
              <a:defRPr sz="1400">
                <a:solidFill>
                  <a:schemeClr val="dk2"/>
                </a:solidFill>
              </a:defRPr>
            </a:lvl8pPr>
            <a:lvl9pPr marL="4114800" lvl="8" indent="-310388" algn="l">
              <a:lnSpc>
                <a:spcPct val="100000"/>
              </a:lnSpc>
              <a:spcBef>
                <a:spcPts val="600"/>
              </a:spcBef>
              <a:spcAft>
                <a:spcPts val="600"/>
              </a:spcAft>
              <a:buSzPts val="1288"/>
              <a:buChar char="◼"/>
              <a:defRPr sz="1400">
                <a:solidFill>
                  <a:schemeClr val="dk2"/>
                </a:solidFill>
              </a:defRPr>
            </a:lvl9pPr>
          </a:lstStyle>
          <a:p>
            <a:endParaRPr/>
          </a:p>
        </p:txBody>
      </p:sp>
      <p:sp>
        <p:nvSpPr>
          <p:cNvPr id="108" name="Google Shape;108;p13"/>
          <p:cNvSpPr txBox="1">
            <a:spLocks noGrp="1"/>
          </p:cNvSpPr>
          <p:nvPr>
            <p:ph type="body" idx="2"/>
          </p:nvPr>
        </p:nvSpPr>
        <p:spPr>
          <a:xfrm>
            <a:off x="4305617" y="5262295"/>
            <a:ext cx="4265327" cy="689515"/>
          </a:xfrm>
          <a:prstGeom prst="rect">
            <a:avLst/>
          </a:prstGeom>
          <a:noFill/>
          <a:ln>
            <a:noFill/>
          </a:ln>
        </p:spPr>
        <p:txBody>
          <a:bodyPr spcFirstLastPara="1" wrap="square" lIns="91425" tIns="45700" rIns="91425" bIns="45700" anchor="ctr" anchorCtr="0">
            <a:normAutofit/>
          </a:bodyPr>
          <a:lstStyle>
            <a:lvl1pPr marL="457200" lvl="0" indent="-228600" algn="r">
              <a:lnSpc>
                <a:spcPct val="100000"/>
              </a:lnSpc>
              <a:spcBef>
                <a:spcPts val="220"/>
              </a:spcBef>
              <a:spcAft>
                <a:spcPts val="0"/>
              </a:spcAft>
              <a:buSzPts val="1012"/>
              <a:buNone/>
              <a:defRPr sz="1100">
                <a:solidFill>
                  <a:schemeClr val="lt1"/>
                </a:solidFill>
              </a:defRPr>
            </a:lvl1pPr>
            <a:lvl2pPr marL="914400" lvl="1" indent="-228600" algn="l">
              <a:lnSpc>
                <a:spcPct val="100000"/>
              </a:lnSpc>
              <a:spcBef>
                <a:spcPts val="600"/>
              </a:spcBef>
              <a:spcAft>
                <a:spcPts val="0"/>
              </a:spcAft>
              <a:buSzPts val="1012"/>
              <a:buNone/>
              <a:defRPr sz="11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109" name="Google Shape;109;p13"/>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3"/>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13"/>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2" name="Google Shape;112;p13"/>
          <p:cNvSpPr>
            <a:spLocks noGrp="1"/>
          </p:cNvSpPr>
          <p:nvPr>
            <p:ph type="pic" idx="3"/>
          </p:nvPr>
        </p:nvSpPr>
        <p:spPr>
          <a:xfrm>
            <a:off x="251175" y="5681499"/>
            <a:ext cx="762329" cy="914400"/>
          </a:xfrm>
          <a:prstGeom prst="rect">
            <a:avLst/>
          </a:prstGeom>
          <a:noFill/>
          <a:ln>
            <a:noFill/>
          </a:ln>
        </p:spPr>
      </p:sp>
      <p:sp>
        <p:nvSpPr>
          <p:cNvPr id="113" name="Google Shape;113;p13"/>
          <p:cNvSpPr>
            <a:spLocks noGrp="1"/>
          </p:cNvSpPr>
          <p:nvPr>
            <p:ph type="pic" idx="4"/>
          </p:nvPr>
        </p:nvSpPr>
        <p:spPr>
          <a:xfrm>
            <a:off x="7800476" y="5899984"/>
            <a:ext cx="476092" cy="511293"/>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14"/>
        <p:cNvGrpSpPr/>
        <p:nvPr/>
      </p:nvGrpSpPr>
      <p:grpSpPr>
        <a:xfrm>
          <a:off x="0" y="0"/>
          <a:ext cx="0" cy="0"/>
          <a:chOff x="0" y="0"/>
          <a:chExt cx="0" cy="0"/>
        </a:xfrm>
      </p:grpSpPr>
      <p:sp>
        <p:nvSpPr>
          <p:cNvPr id="115" name="Google Shape;115;p14"/>
          <p:cNvSpPr txBox="1">
            <a:spLocks noGrp="1"/>
          </p:cNvSpPr>
          <p:nvPr>
            <p:ph type="title"/>
          </p:nvPr>
        </p:nvSpPr>
        <p:spPr>
          <a:xfrm>
            <a:off x="581192" y="4693389"/>
            <a:ext cx="7989752"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Arial"/>
              <a:buNone/>
              <a:defRPr sz="2400" b="0">
                <a:solidFill>
                  <a:schemeClr val="accen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14"/>
          <p:cNvSpPr>
            <a:spLocks noGrp="1"/>
          </p:cNvSpPr>
          <p:nvPr>
            <p:ph type="pic" idx="2"/>
          </p:nvPr>
        </p:nvSpPr>
        <p:spPr>
          <a:xfrm>
            <a:off x="448093" y="599725"/>
            <a:ext cx="8238706" cy="3557252"/>
          </a:xfrm>
          <a:prstGeom prst="rect">
            <a:avLst/>
          </a:prstGeom>
          <a:noFill/>
          <a:ln>
            <a:noFill/>
          </a:ln>
        </p:spPr>
      </p:sp>
      <p:sp>
        <p:nvSpPr>
          <p:cNvPr id="117" name="Google Shape;117;p14"/>
          <p:cNvSpPr txBox="1">
            <a:spLocks noGrp="1"/>
          </p:cNvSpPr>
          <p:nvPr>
            <p:ph type="body" idx="1"/>
          </p:nvPr>
        </p:nvSpPr>
        <p:spPr>
          <a:xfrm>
            <a:off x="581192" y="5260126"/>
            <a:ext cx="7989752" cy="598671"/>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240"/>
              </a:spcBef>
              <a:spcAft>
                <a:spcPts val="0"/>
              </a:spcAft>
              <a:buSzPts val="1104"/>
              <a:buNone/>
              <a:defRPr sz="1200"/>
            </a:lvl1pPr>
            <a:lvl2pPr marL="914400" lvl="1" indent="-228600" algn="l">
              <a:lnSpc>
                <a:spcPct val="100000"/>
              </a:lnSpc>
              <a:spcBef>
                <a:spcPts val="600"/>
              </a:spcBef>
              <a:spcAft>
                <a:spcPts val="0"/>
              </a:spcAft>
              <a:buSzPts val="1104"/>
              <a:buNone/>
              <a:defRPr sz="12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118" name="Google Shape;118;p14"/>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14"/>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14"/>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1" name="Google Shape;121;p14"/>
          <p:cNvSpPr>
            <a:spLocks noGrp="1"/>
          </p:cNvSpPr>
          <p:nvPr>
            <p:ph type="pic" idx="3"/>
          </p:nvPr>
        </p:nvSpPr>
        <p:spPr>
          <a:xfrm>
            <a:off x="251175" y="5681499"/>
            <a:ext cx="762329" cy="914400"/>
          </a:xfrm>
          <a:prstGeom prst="rect">
            <a:avLst/>
          </a:prstGeom>
          <a:noFill/>
          <a:ln>
            <a:noFill/>
          </a:ln>
        </p:spPr>
      </p:sp>
      <p:sp>
        <p:nvSpPr>
          <p:cNvPr id="122" name="Google Shape;122;p14"/>
          <p:cNvSpPr>
            <a:spLocks noGrp="1"/>
          </p:cNvSpPr>
          <p:nvPr>
            <p:ph type="pic" idx="4"/>
          </p:nvPr>
        </p:nvSpPr>
        <p:spPr>
          <a:xfrm>
            <a:off x="7800476" y="5899984"/>
            <a:ext cx="476092" cy="511293"/>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23"/>
        <p:cNvGrpSpPr/>
        <p:nvPr/>
      </p:nvGrpSpPr>
      <p:grpSpPr>
        <a:xfrm>
          <a:off x="0" y="0"/>
          <a:ext cx="0" cy="0"/>
          <a:chOff x="0" y="0"/>
          <a:chExt cx="0" cy="0"/>
        </a:xfrm>
      </p:grpSpPr>
      <p:sp>
        <p:nvSpPr>
          <p:cNvPr id="124" name="Google Shape;124;p15"/>
          <p:cNvSpPr txBox="1">
            <a:spLocks noGrp="1"/>
          </p:cNvSpPr>
          <p:nvPr>
            <p:ph type="body" idx="1"/>
          </p:nvPr>
        </p:nvSpPr>
        <p:spPr>
          <a:xfrm rot="5400000">
            <a:off x="2364054" y="-348093"/>
            <a:ext cx="4424028" cy="7989752"/>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22072" algn="l">
              <a:lnSpc>
                <a:spcPct val="100000"/>
              </a:lnSpc>
              <a:spcBef>
                <a:spcPts val="600"/>
              </a:spcBef>
              <a:spcAft>
                <a:spcPts val="0"/>
              </a:spcAft>
              <a:buSzPts val="1472"/>
              <a:buChar char="◼"/>
              <a:defRPr/>
            </a:lvl2pPr>
            <a:lvl3pPr marL="1371600" lvl="2" indent="-310388" algn="l">
              <a:lnSpc>
                <a:spcPct val="100000"/>
              </a:lnSpc>
              <a:spcBef>
                <a:spcPts val="600"/>
              </a:spcBef>
              <a:spcAft>
                <a:spcPts val="0"/>
              </a:spcAft>
              <a:buSzPts val="1288"/>
              <a:buChar char="◼"/>
              <a:defRPr/>
            </a:lvl3pPr>
            <a:lvl4pPr marL="1828800" lvl="3" indent="-298703" algn="l">
              <a:lnSpc>
                <a:spcPct val="100000"/>
              </a:lnSpc>
              <a:spcBef>
                <a:spcPts val="600"/>
              </a:spcBef>
              <a:spcAft>
                <a:spcPts val="0"/>
              </a:spcAft>
              <a:buSzPts val="1104"/>
              <a:buChar char="◼"/>
              <a:defRPr/>
            </a:lvl4pPr>
            <a:lvl5pPr marL="2286000" lvl="4" indent="-298704" algn="l">
              <a:lnSpc>
                <a:spcPct val="100000"/>
              </a:lnSpc>
              <a:spcBef>
                <a:spcPts val="600"/>
              </a:spcBef>
              <a:spcAft>
                <a:spcPts val="0"/>
              </a:spcAft>
              <a:buSzPts val="1104"/>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125" name="Google Shape;125;p15"/>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15"/>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15"/>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8" name="Google Shape;128;p15"/>
          <p:cNvSpPr>
            <a:spLocks noGrp="1"/>
          </p:cNvSpPr>
          <p:nvPr>
            <p:ph type="pic" idx="2"/>
          </p:nvPr>
        </p:nvSpPr>
        <p:spPr>
          <a:xfrm>
            <a:off x="251175" y="5681499"/>
            <a:ext cx="762329" cy="914400"/>
          </a:xfrm>
          <a:prstGeom prst="rect">
            <a:avLst/>
          </a:prstGeom>
          <a:noFill/>
          <a:ln>
            <a:noFill/>
          </a:ln>
        </p:spPr>
      </p:sp>
      <p:sp>
        <p:nvSpPr>
          <p:cNvPr id="129" name="Google Shape;129;p15"/>
          <p:cNvSpPr>
            <a:spLocks noGrp="1"/>
          </p:cNvSpPr>
          <p:nvPr>
            <p:ph type="pic" idx="3"/>
          </p:nvPr>
        </p:nvSpPr>
        <p:spPr>
          <a:xfrm>
            <a:off x="7800476" y="5899984"/>
            <a:ext cx="476092" cy="511293"/>
          </a:xfrm>
          <a:prstGeom prst="rect">
            <a:avLst/>
          </a:prstGeom>
          <a:noFill/>
          <a:ln>
            <a:noFill/>
          </a:ln>
        </p:spPr>
      </p:sp>
      <p:sp>
        <p:nvSpPr>
          <p:cNvPr id="130" name="Google Shape;130;p15"/>
          <p:cNvSpPr/>
          <p:nvPr/>
        </p:nvSpPr>
        <p:spPr>
          <a:xfrm>
            <a:off x="448092" y="599726"/>
            <a:ext cx="8238707" cy="74729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15"/>
          <p:cNvSpPr txBox="1">
            <a:spLocks noGrp="1"/>
          </p:cNvSpPr>
          <p:nvPr>
            <p:ph type="title"/>
          </p:nvPr>
        </p:nvSpPr>
        <p:spPr>
          <a:xfrm>
            <a:off x="581192" y="687475"/>
            <a:ext cx="7695376" cy="54155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132"/>
        <p:cNvGrpSpPr/>
        <p:nvPr/>
      </p:nvGrpSpPr>
      <p:grpSpPr>
        <a:xfrm>
          <a:off x="0" y="0"/>
          <a:ext cx="0" cy="0"/>
          <a:chOff x="0" y="0"/>
          <a:chExt cx="0" cy="0"/>
        </a:xfrm>
      </p:grpSpPr>
      <p:sp>
        <p:nvSpPr>
          <p:cNvPr id="133" name="Google Shape;133;p16"/>
          <p:cNvSpPr/>
          <p:nvPr/>
        </p:nvSpPr>
        <p:spPr>
          <a:xfrm>
            <a:off x="6629400" y="599725"/>
            <a:ext cx="2057399" cy="5816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16"/>
          <p:cNvSpPr txBox="1">
            <a:spLocks noGrp="1"/>
          </p:cNvSpPr>
          <p:nvPr>
            <p:ph type="title"/>
          </p:nvPr>
        </p:nvSpPr>
        <p:spPr>
          <a:xfrm rot="5400000">
            <a:off x="4789425" y="2515700"/>
            <a:ext cx="5183073" cy="150312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16"/>
          <p:cNvSpPr txBox="1">
            <a:spLocks noGrp="1"/>
          </p:cNvSpPr>
          <p:nvPr>
            <p:ph type="body" idx="1"/>
          </p:nvPr>
        </p:nvSpPr>
        <p:spPr>
          <a:xfrm rot="5400000">
            <a:off x="950760" y="306157"/>
            <a:ext cx="5183073" cy="592220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136" name="Google Shape;136;p16"/>
          <p:cNvSpPr txBox="1">
            <a:spLocks noGrp="1"/>
          </p:cNvSpPr>
          <p:nvPr>
            <p:ph type="dt" idx="10"/>
          </p:nvPr>
        </p:nvSpPr>
        <p:spPr>
          <a:xfrm>
            <a:off x="6745255" y="5956136"/>
            <a:ext cx="94767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16"/>
          <p:cNvSpPr txBox="1">
            <a:spLocks noGrp="1"/>
          </p:cNvSpPr>
          <p:nvPr>
            <p:ph type="ftr" idx="11"/>
          </p:nvPr>
        </p:nvSpPr>
        <p:spPr>
          <a:xfrm>
            <a:off x="581192" y="5951810"/>
            <a:ext cx="592220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16"/>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9" name="Google Shape;139;p16"/>
          <p:cNvSpPr>
            <a:spLocks noGrp="1"/>
          </p:cNvSpPr>
          <p:nvPr>
            <p:ph type="pic" idx="2"/>
          </p:nvPr>
        </p:nvSpPr>
        <p:spPr>
          <a:xfrm>
            <a:off x="251175" y="5681499"/>
            <a:ext cx="762329" cy="914400"/>
          </a:xfrm>
          <a:prstGeom prst="rect">
            <a:avLst/>
          </a:prstGeom>
          <a:noFill/>
          <a:ln>
            <a:noFill/>
          </a:ln>
        </p:spPr>
      </p:sp>
      <p:sp>
        <p:nvSpPr>
          <p:cNvPr id="140" name="Google Shape;140;p16"/>
          <p:cNvSpPr>
            <a:spLocks noGrp="1"/>
          </p:cNvSpPr>
          <p:nvPr>
            <p:ph type="pic" idx="3"/>
          </p:nvPr>
        </p:nvSpPr>
        <p:spPr>
          <a:xfrm>
            <a:off x="7800476" y="5899984"/>
            <a:ext cx="476092" cy="511293"/>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41"/>
        <p:cNvGrpSpPr/>
        <p:nvPr/>
      </p:nvGrpSpPr>
      <p:grpSpPr>
        <a:xfrm>
          <a:off x="0" y="0"/>
          <a:ext cx="0" cy="0"/>
          <a:chOff x="0" y="0"/>
          <a:chExt cx="0" cy="0"/>
        </a:xfrm>
      </p:grpSpPr>
      <p:sp>
        <p:nvSpPr>
          <p:cNvPr id="142" name="Google Shape;142;p17"/>
          <p:cNvSpPr/>
          <p:nvPr/>
        </p:nvSpPr>
        <p:spPr>
          <a:xfrm>
            <a:off x="335863" y="5141975"/>
            <a:ext cx="8468145"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7"/>
          <p:cNvSpPr txBox="1">
            <a:spLocks noGrp="1"/>
          </p:cNvSpPr>
          <p:nvPr>
            <p:ph type="title"/>
          </p:nvPr>
        </p:nvSpPr>
        <p:spPr>
          <a:xfrm>
            <a:off x="435895" y="3043911"/>
            <a:ext cx="8272211" cy="149750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700"/>
              <a:buFont typeface="Arial"/>
              <a:buNone/>
              <a:defRPr sz="2700" b="0" cap="none">
                <a:solidFill>
                  <a:schemeClr val="accen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17"/>
          <p:cNvSpPr txBox="1">
            <a:spLocks noGrp="1"/>
          </p:cNvSpPr>
          <p:nvPr>
            <p:ph type="body" idx="1"/>
          </p:nvPr>
        </p:nvSpPr>
        <p:spPr>
          <a:xfrm>
            <a:off x="435895" y="4541417"/>
            <a:ext cx="8272211" cy="60055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70"/>
              </a:spcBef>
              <a:spcAft>
                <a:spcPts val="0"/>
              </a:spcAft>
              <a:buSzPts val="1242"/>
              <a:buNone/>
              <a:defRPr sz="1350" cap="none">
                <a:solidFill>
                  <a:schemeClr val="accent2"/>
                </a:solidFill>
              </a:defRPr>
            </a:lvl1pPr>
            <a:lvl2pPr marL="914400" lvl="1" indent="-228600" algn="l">
              <a:lnSpc>
                <a:spcPct val="100000"/>
              </a:lnSpc>
              <a:spcBef>
                <a:spcPts val="600"/>
              </a:spcBef>
              <a:spcAft>
                <a:spcPts val="0"/>
              </a:spcAft>
              <a:buSzPts val="1242"/>
              <a:buNone/>
              <a:defRPr sz="1350">
                <a:solidFill>
                  <a:srgbClr val="888888"/>
                </a:solidFill>
              </a:defRPr>
            </a:lvl2pPr>
            <a:lvl3pPr marL="1371600" lvl="2" indent="-228600" algn="l">
              <a:lnSpc>
                <a:spcPct val="100000"/>
              </a:lnSpc>
              <a:spcBef>
                <a:spcPts val="600"/>
              </a:spcBef>
              <a:spcAft>
                <a:spcPts val="0"/>
              </a:spcAft>
              <a:buSzPts val="1104"/>
              <a:buNone/>
              <a:defRPr sz="1200">
                <a:solidFill>
                  <a:srgbClr val="888888"/>
                </a:solidFill>
              </a:defRPr>
            </a:lvl3pPr>
            <a:lvl4pPr marL="1828800" lvl="3" indent="-228600" algn="l">
              <a:lnSpc>
                <a:spcPct val="100000"/>
              </a:lnSpc>
              <a:spcBef>
                <a:spcPts val="600"/>
              </a:spcBef>
              <a:spcAft>
                <a:spcPts val="0"/>
              </a:spcAft>
              <a:buSzPts val="966"/>
              <a:buNone/>
              <a:defRPr sz="1050">
                <a:solidFill>
                  <a:srgbClr val="888888"/>
                </a:solidFill>
              </a:defRPr>
            </a:lvl4pPr>
            <a:lvl5pPr marL="2286000" lvl="4" indent="-228600" algn="l">
              <a:lnSpc>
                <a:spcPct val="100000"/>
              </a:lnSpc>
              <a:spcBef>
                <a:spcPts val="600"/>
              </a:spcBef>
              <a:spcAft>
                <a:spcPts val="0"/>
              </a:spcAft>
              <a:buSzPts val="966"/>
              <a:buNone/>
              <a:defRPr sz="1050">
                <a:solidFill>
                  <a:srgbClr val="888888"/>
                </a:solidFill>
              </a:defRPr>
            </a:lvl5pPr>
            <a:lvl6pPr marL="2743200" lvl="5" indent="-228600" algn="l">
              <a:lnSpc>
                <a:spcPct val="100000"/>
              </a:lnSpc>
              <a:spcBef>
                <a:spcPts val="600"/>
              </a:spcBef>
              <a:spcAft>
                <a:spcPts val="0"/>
              </a:spcAft>
              <a:buSzPts val="966"/>
              <a:buNone/>
              <a:defRPr sz="1050">
                <a:solidFill>
                  <a:srgbClr val="888888"/>
                </a:solidFill>
              </a:defRPr>
            </a:lvl6pPr>
            <a:lvl7pPr marL="3200400" lvl="6" indent="-228600" algn="l">
              <a:lnSpc>
                <a:spcPct val="100000"/>
              </a:lnSpc>
              <a:spcBef>
                <a:spcPts val="600"/>
              </a:spcBef>
              <a:spcAft>
                <a:spcPts val="0"/>
              </a:spcAft>
              <a:buSzPts val="966"/>
              <a:buNone/>
              <a:defRPr sz="1050">
                <a:solidFill>
                  <a:srgbClr val="888888"/>
                </a:solidFill>
              </a:defRPr>
            </a:lvl7pPr>
            <a:lvl8pPr marL="3657600" lvl="7" indent="-228600" algn="l">
              <a:lnSpc>
                <a:spcPct val="100000"/>
              </a:lnSpc>
              <a:spcBef>
                <a:spcPts val="600"/>
              </a:spcBef>
              <a:spcAft>
                <a:spcPts val="0"/>
              </a:spcAft>
              <a:buSzPts val="966"/>
              <a:buNone/>
              <a:defRPr sz="1050">
                <a:solidFill>
                  <a:srgbClr val="888888"/>
                </a:solidFill>
              </a:defRPr>
            </a:lvl8pPr>
            <a:lvl9pPr marL="4114800" lvl="8" indent="-228600" algn="l">
              <a:lnSpc>
                <a:spcPct val="100000"/>
              </a:lnSpc>
              <a:spcBef>
                <a:spcPts val="600"/>
              </a:spcBef>
              <a:spcAft>
                <a:spcPts val="600"/>
              </a:spcAft>
              <a:buSzPts val="966"/>
              <a:buNone/>
              <a:defRPr sz="1050">
                <a:solidFill>
                  <a:srgbClr val="888888"/>
                </a:solidFill>
              </a:defRPr>
            </a:lvl9pPr>
          </a:lstStyle>
          <a:p>
            <a:endParaRPr/>
          </a:p>
        </p:txBody>
      </p:sp>
      <p:sp>
        <p:nvSpPr>
          <p:cNvPr id="145" name="Google Shape;145;p17"/>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17"/>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17"/>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48" name="Google Shape;148;p17"/>
          <p:cNvSpPr>
            <a:spLocks noGrp="1"/>
          </p:cNvSpPr>
          <p:nvPr>
            <p:ph type="pic" idx="2"/>
          </p:nvPr>
        </p:nvSpPr>
        <p:spPr>
          <a:xfrm>
            <a:off x="251175" y="5681499"/>
            <a:ext cx="770467" cy="914400"/>
          </a:xfrm>
          <a:prstGeom prst="rect">
            <a:avLst/>
          </a:prstGeom>
          <a:noFill/>
          <a:ln>
            <a:noFill/>
          </a:ln>
        </p:spPr>
      </p:sp>
      <p:sp>
        <p:nvSpPr>
          <p:cNvPr id="149" name="Google Shape;149;p17"/>
          <p:cNvSpPr>
            <a:spLocks noGrp="1"/>
          </p:cNvSpPr>
          <p:nvPr>
            <p:ph type="pic" idx="3"/>
          </p:nvPr>
        </p:nvSpPr>
        <p:spPr>
          <a:xfrm>
            <a:off x="8124340" y="5900198"/>
            <a:ext cx="378152" cy="511293"/>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50"/>
        <p:cNvGrpSpPr/>
        <p:nvPr/>
      </p:nvGrpSpPr>
      <p:grpSpPr>
        <a:xfrm>
          <a:off x="0" y="0"/>
          <a:ext cx="0" cy="0"/>
          <a:chOff x="0" y="0"/>
          <a:chExt cx="0" cy="0"/>
        </a:xfrm>
      </p:grpSpPr>
      <p:sp>
        <p:nvSpPr>
          <p:cNvPr id="151" name="Google Shape;151;p19"/>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19"/>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19"/>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4" name="Google Shape;154;p19"/>
          <p:cNvSpPr>
            <a:spLocks noGrp="1"/>
          </p:cNvSpPr>
          <p:nvPr>
            <p:ph type="pic" idx="2"/>
          </p:nvPr>
        </p:nvSpPr>
        <p:spPr>
          <a:xfrm>
            <a:off x="251175" y="5681499"/>
            <a:ext cx="770467" cy="914400"/>
          </a:xfrm>
          <a:prstGeom prst="rect">
            <a:avLst/>
          </a:prstGeom>
          <a:noFill/>
          <a:ln>
            <a:noFill/>
          </a:ln>
        </p:spPr>
      </p:sp>
      <p:sp>
        <p:nvSpPr>
          <p:cNvPr id="155" name="Google Shape;155;p19"/>
          <p:cNvSpPr>
            <a:spLocks noGrp="1"/>
          </p:cNvSpPr>
          <p:nvPr>
            <p:ph type="pic" idx="3"/>
          </p:nvPr>
        </p:nvSpPr>
        <p:spPr>
          <a:xfrm>
            <a:off x="8124340" y="5900198"/>
            <a:ext cx="378152" cy="511293"/>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56"/>
        <p:cNvGrpSpPr/>
        <p:nvPr/>
      </p:nvGrpSpPr>
      <p:grpSpPr>
        <a:xfrm>
          <a:off x="0" y="0"/>
          <a:ext cx="0" cy="0"/>
          <a:chOff x="0" y="0"/>
          <a:chExt cx="0" cy="0"/>
        </a:xfrm>
      </p:grpSpPr>
      <p:sp>
        <p:nvSpPr>
          <p:cNvPr id="157" name="Google Shape;157;p20"/>
          <p:cNvSpPr/>
          <p:nvPr/>
        </p:nvSpPr>
        <p:spPr>
          <a:xfrm>
            <a:off x="335863" y="5141973"/>
            <a:ext cx="8473650" cy="1274702"/>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20"/>
          <p:cNvSpPr txBox="1">
            <a:spLocks noGrp="1"/>
          </p:cNvSpPr>
          <p:nvPr>
            <p:ph type="title"/>
          </p:nvPr>
        </p:nvSpPr>
        <p:spPr>
          <a:xfrm>
            <a:off x="435894" y="5262296"/>
            <a:ext cx="3682084" cy="6895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D58AC"/>
              </a:buClr>
              <a:buSzPts val="1500"/>
              <a:buFont typeface="Arial"/>
              <a:buNone/>
              <a:defRPr sz="1500" b="0">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20"/>
          <p:cNvSpPr txBox="1">
            <a:spLocks noGrp="1"/>
          </p:cNvSpPr>
          <p:nvPr>
            <p:ph type="body" idx="1"/>
          </p:nvPr>
        </p:nvSpPr>
        <p:spPr>
          <a:xfrm>
            <a:off x="335862" y="601200"/>
            <a:ext cx="8469630" cy="4204800"/>
          </a:xfrm>
          <a:prstGeom prst="rect">
            <a:avLst/>
          </a:prstGeom>
          <a:noFill/>
          <a:ln>
            <a:noFill/>
          </a:ln>
        </p:spPr>
        <p:txBody>
          <a:bodyPr spcFirstLastPara="1" wrap="square" lIns="91425" tIns="45700" rIns="91425" bIns="45700" anchor="ctr" anchorCtr="0">
            <a:normAutofit/>
          </a:bodyPr>
          <a:lstStyle>
            <a:lvl1pPr marL="457200" lvl="0" indent="-316230" algn="l">
              <a:lnSpc>
                <a:spcPct val="100000"/>
              </a:lnSpc>
              <a:spcBef>
                <a:spcPts val="300"/>
              </a:spcBef>
              <a:spcAft>
                <a:spcPts val="0"/>
              </a:spcAft>
              <a:buSzPts val="1380"/>
              <a:buChar char="◼"/>
              <a:defRPr sz="1500">
                <a:solidFill>
                  <a:schemeClr val="dk2"/>
                </a:solidFill>
              </a:defRPr>
            </a:lvl1pPr>
            <a:lvl2pPr marL="914400" lvl="1" indent="-307467" algn="l">
              <a:lnSpc>
                <a:spcPct val="100000"/>
              </a:lnSpc>
              <a:spcBef>
                <a:spcPts val="600"/>
              </a:spcBef>
              <a:spcAft>
                <a:spcPts val="0"/>
              </a:spcAft>
              <a:buSzPts val="1242"/>
              <a:buChar char="◼"/>
              <a:defRPr sz="1350">
                <a:solidFill>
                  <a:schemeClr val="dk2"/>
                </a:solidFill>
              </a:defRPr>
            </a:lvl2pPr>
            <a:lvl3pPr marL="1371600" lvl="2" indent="-298703" algn="l">
              <a:lnSpc>
                <a:spcPct val="100000"/>
              </a:lnSpc>
              <a:spcBef>
                <a:spcPts val="600"/>
              </a:spcBef>
              <a:spcAft>
                <a:spcPts val="0"/>
              </a:spcAft>
              <a:buSzPts val="1104"/>
              <a:buChar char="◼"/>
              <a:defRPr sz="1200">
                <a:solidFill>
                  <a:schemeClr val="dk2"/>
                </a:solidFill>
              </a:defRPr>
            </a:lvl3pPr>
            <a:lvl4pPr marL="1828800" lvl="3" indent="-289941" algn="l">
              <a:lnSpc>
                <a:spcPct val="100000"/>
              </a:lnSpc>
              <a:spcBef>
                <a:spcPts val="600"/>
              </a:spcBef>
              <a:spcAft>
                <a:spcPts val="0"/>
              </a:spcAft>
              <a:buSzPts val="966"/>
              <a:buChar char="◼"/>
              <a:defRPr sz="1050">
                <a:solidFill>
                  <a:schemeClr val="dk2"/>
                </a:solidFill>
              </a:defRPr>
            </a:lvl4pPr>
            <a:lvl5pPr marL="2286000" lvl="4" indent="-289941" algn="l">
              <a:lnSpc>
                <a:spcPct val="100000"/>
              </a:lnSpc>
              <a:spcBef>
                <a:spcPts val="600"/>
              </a:spcBef>
              <a:spcAft>
                <a:spcPts val="0"/>
              </a:spcAft>
              <a:buSzPts val="966"/>
              <a:buChar char="◼"/>
              <a:defRPr sz="1050">
                <a:solidFill>
                  <a:schemeClr val="dk2"/>
                </a:solidFill>
              </a:defRPr>
            </a:lvl5pPr>
            <a:lvl6pPr marL="2743200" lvl="5" indent="-289941" algn="l">
              <a:lnSpc>
                <a:spcPct val="100000"/>
              </a:lnSpc>
              <a:spcBef>
                <a:spcPts val="600"/>
              </a:spcBef>
              <a:spcAft>
                <a:spcPts val="0"/>
              </a:spcAft>
              <a:buSzPts val="966"/>
              <a:buChar char="◼"/>
              <a:defRPr sz="1050">
                <a:solidFill>
                  <a:schemeClr val="dk2"/>
                </a:solidFill>
              </a:defRPr>
            </a:lvl6pPr>
            <a:lvl7pPr marL="3200400" lvl="6" indent="-289941" algn="l">
              <a:lnSpc>
                <a:spcPct val="100000"/>
              </a:lnSpc>
              <a:spcBef>
                <a:spcPts val="600"/>
              </a:spcBef>
              <a:spcAft>
                <a:spcPts val="0"/>
              </a:spcAft>
              <a:buSzPts val="966"/>
              <a:buChar char="◼"/>
              <a:defRPr sz="1050">
                <a:solidFill>
                  <a:schemeClr val="dk2"/>
                </a:solidFill>
              </a:defRPr>
            </a:lvl7pPr>
            <a:lvl8pPr marL="3657600" lvl="7" indent="-289940" algn="l">
              <a:lnSpc>
                <a:spcPct val="100000"/>
              </a:lnSpc>
              <a:spcBef>
                <a:spcPts val="600"/>
              </a:spcBef>
              <a:spcAft>
                <a:spcPts val="0"/>
              </a:spcAft>
              <a:buSzPts val="966"/>
              <a:buChar char="◼"/>
              <a:defRPr sz="1050">
                <a:solidFill>
                  <a:schemeClr val="dk2"/>
                </a:solidFill>
              </a:defRPr>
            </a:lvl8pPr>
            <a:lvl9pPr marL="4114800" lvl="8" indent="-289940" algn="l">
              <a:lnSpc>
                <a:spcPct val="100000"/>
              </a:lnSpc>
              <a:spcBef>
                <a:spcPts val="600"/>
              </a:spcBef>
              <a:spcAft>
                <a:spcPts val="600"/>
              </a:spcAft>
              <a:buSzPts val="966"/>
              <a:buChar char="◼"/>
              <a:defRPr sz="1050">
                <a:solidFill>
                  <a:schemeClr val="dk2"/>
                </a:solidFill>
              </a:defRPr>
            </a:lvl9pPr>
          </a:lstStyle>
          <a:p>
            <a:endParaRPr/>
          </a:p>
        </p:txBody>
      </p:sp>
      <p:sp>
        <p:nvSpPr>
          <p:cNvPr id="160" name="Google Shape;160;p20"/>
          <p:cNvSpPr txBox="1">
            <a:spLocks noGrp="1"/>
          </p:cNvSpPr>
          <p:nvPr>
            <p:ph type="body" idx="2"/>
          </p:nvPr>
        </p:nvSpPr>
        <p:spPr>
          <a:xfrm>
            <a:off x="4305618" y="5262297"/>
            <a:ext cx="4402490" cy="689515"/>
          </a:xfrm>
          <a:prstGeom prst="rect">
            <a:avLst/>
          </a:prstGeom>
          <a:noFill/>
          <a:ln>
            <a:noFill/>
          </a:ln>
        </p:spPr>
        <p:txBody>
          <a:bodyPr spcFirstLastPara="1" wrap="square" lIns="91425" tIns="45700" rIns="91425" bIns="45700" anchor="ctr" anchorCtr="0">
            <a:normAutofit/>
          </a:bodyPr>
          <a:lstStyle>
            <a:lvl1pPr marL="457200" lvl="0" indent="-228600" algn="r">
              <a:lnSpc>
                <a:spcPct val="100000"/>
              </a:lnSpc>
              <a:spcBef>
                <a:spcPts val="165"/>
              </a:spcBef>
              <a:spcAft>
                <a:spcPts val="0"/>
              </a:spcAft>
              <a:buSzPts val="759"/>
              <a:buNone/>
              <a:defRPr sz="825">
                <a:solidFill>
                  <a:schemeClr val="lt1"/>
                </a:solidFill>
              </a:defRPr>
            </a:lvl1pPr>
            <a:lvl2pPr marL="914400" lvl="1" indent="-228600" algn="l">
              <a:lnSpc>
                <a:spcPct val="100000"/>
              </a:lnSpc>
              <a:spcBef>
                <a:spcPts val="600"/>
              </a:spcBef>
              <a:spcAft>
                <a:spcPts val="0"/>
              </a:spcAft>
              <a:buSzPts val="759"/>
              <a:buNone/>
              <a:defRPr sz="825"/>
            </a:lvl2pPr>
            <a:lvl3pPr marL="1371600" lvl="2" indent="-228600" algn="l">
              <a:lnSpc>
                <a:spcPct val="100000"/>
              </a:lnSpc>
              <a:spcBef>
                <a:spcPts val="600"/>
              </a:spcBef>
              <a:spcAft>
                <a:spcPts val="0"/>
              </a:spcAft>
              <a:buSzPts val="690"/>
              <a:buNone/>
              <a:defRPr sz="750"/>
            </a:lvl3pPr>
            <a:lvl4pPr marL="1828800" lvl="3" indent="-228600" algn="l">
              <a:lnSpc>
                <a:spcPct val="100000"/>
              </a:lnSpc>
              <a:spcBef>
                <a:spcPts val="600"/>
              </a:spcBef>
              <a:spcAft>
                <a:spcPts val="0"/>
              </a:spcAft>
              <a:buSzPts val="621"/>
              <a:buNone/>
              <a:defRPr sz="675"/>
            </a:lvl4pPr>
            <a:lvl5pPr marL="2286000" lvl="4" indent="-228600" algn="l">
              <a:lnSpc>
                <a:spcPct val="100000"/>
              </a:lnSpc>
              <a:spcBef>
                <a:spcPts val="600"/>
              </a:spcBef>
              <a:spcAft>
                <a:spcPts val="0"/>
              </a:spcAft>
              <a:buSzPts val="621"/>
              <a:buNone/>
              <a:defRPr sz="675"/>
            </a:lvl5pPr>
            <a:lvl6pPr marL="2743200" lvl="5" indent="-228600" algn="l">
              <a:lnSpc>
                <a:spcPct val="100000"/>
              </a:lnSpc>
              <a:spcBef>
                <a:spcPts val="600"/>
              </a:spcBef>
              <a:spcAft>
                <a:spcPts val="0"/>
              </a:spcAft>
              <a:buSzPts val="621"/>
              <a:buNone/>
              <a:defRPr sz="675"/>
            </a:lvl6pPr>
            <a:lvl7pPr marL="3200400" lvl="6" indent="-228600" algn="l">
              <a:lnSpc>
                <a:spcPct val="100000"/>
              </a:lnSpc>
              <a:spcBef>
                <a:spcPts val="600"/>
              </a:spcBef>
              <a:spcAft>
                <a:spcPts val="0"/>
              </a:spcAft>
              <a:buSzPts val="621"/>
              <a:buNone/>
              <a:defRPr sz="675"/>
            </a:lvl7pPr>
            <a:lvl8pPr marL="3657600" lvl="7" indent="-228600" algn="l">
              <a:lnSpc>
                <a:spcPct val="100000"/>
              </a:lnSpc>
              <a:spcBef>
                <a:spcPts val="600"/>
              </a:spcBef>
              <a:spcAft>
                <a:spcPts val="0"/>
              </a:spcAft>
              <a:buSzPts val="621"/>
              <a:buNone/>
              <a:defRPr sz="675"/>
            </a:lvl8pPr>
            <a:lvl9pPr marL="4114800" lvl="8" indent="-228600" algn="l">
              <a:lnSpc>
                <a:spcPct val="100000"/>
              </a:lnSpc>
              <a:spcBef>
                <a:spcPts val="600"/>
              </a:spcBef>
              <a:spcAft>
                <a:spcPts val="600"/>
              </a:spcAft>
              <a:buSzPts val="621"/>
              <a:buNone/>
              <a:defRPr sz="675"/>
            </a:lvl9pPr>
          </a:lstStyle>
          <a:p>
            <a:endParaRPr/>
          </a:p>
        </p:txBody>
      </p:sp>
      <p:sp>
        <p:nvSpPr>
          <p:cNvPr id="161" name="Google Shape;161;p20"/>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20"/>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20"/>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64" name="Google Shape;164;p20"/>
          <p:cNvSpPr>
            <a:spLocks noGrp="1"/>
          </p:cNvSpPr>
          <p:nvPr>
            <p:ph type="pic" idx="3"/>
          </p:nvPr>
        </p:nvSpPr>
        <p:spPr>
          <a:xfrm>
            <a:off x="251175" y="5681499"/>
            <a:ext cx="770467" cy="914400"/>
          </a:xfrm>
          <a:prstGeom prst="rect">
            <a:avLst/>
          </a:prstGeom>
          <a:noFill/>
          <a:ln>
            <a:noFill/>
          </a:ln>
        </p:spPr>
      </p:sp>
      <p:sp>
        <p:nvSpPr>
          <p:cNvPr id="165" name="Google Shape;165;p20"/>
          <p:cNvSpPr>
            <a:spLocks noGrp="1"/>
          </p:cNvSpPr>
          <p:nvPr>
            <p:ph type="pic" idx="4"/>
          </p:nvPr>
        </p:nvSpPr>
        <p:spPr>
          <a:xfrm>
            <a:off x="8124340" y="5900198"/>
            <a:ext cx="378152" cy="511293"/>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66"/>
        <p:cNvGrpSpPr/>
        <p:nvPr/>
      </p:nvGrpSpPr>
      <p:grpSpPr>
        <a:xfrm>
          <a:off x="0" y="0"/>
          <a:ext cx="0" cy="0"/>
          <a:chOff x="0" y="0"/>
          <a:chExt cx="0" cy="0"/>
        </a:xfrm>
      </p:grpSpPr>
      <p:sp>
        <p:nvSpPr>
          <p:cNvPr id="167" name="Google Shape;167;p21"/>
          <p:cNvSpPr txBox="1">
            <a:spLocks noGrp="1"/>
          </p:cNvSpPr>
          <p:nvPr>
            <p:ph type="title"/>
          </p:nvPr>
        </p:nvSpPr>
        <p:spPr>
          <a:xfrm>
            <a:off x="435895" y="4693389"/>
            <a:ext cx="8272212"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1800"/>
              <a:buFont typeface="Arial"/>
              <a:buNone/>
              <a:defRPr sz="1800" b="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21"/>
          <p:cNvSpPr>
            <a:spLocks noGrp="1"/>
          </p:cNvSpPr>
          <p:nvPr>
            <p:ph type="pic" idx="2"/>
          </p:nvPr>
        </p:nvSpPr>
        <p:spPr>
          <a:xfrm>
            <a:off x="335863" y="599725"/>
            <a:ext cx="8468144" cy="3557252"/>
          </a:xfrm>
          <a:prstGeom prst="rect">
            <a:avLst/>
          </a:prstGeom>
          <a:noFill/>
          <a:ln>
            <a:noFill/>
          </a:ln>
        </p:spPr>
      </p:sp>
      <p:sp>
        <p:nvSpPr>
          <p:cNvPr id="169" name="Google Shape;169;p21"/>
          <p:cNvSpPr txBox="1">
            <a:spLocks noGrp="1"/>
          </p:cNvSpPr>
          <p:nvPr>
            <p:ph type="body" idx="1"/>
          </p:nvPr>
        </p:nvSpPr>
        <p:spPr>
          <a:xfrm>
            <a:off x="435894" y="5260128"/>
            <a:ext cx="8272213" cy="598671"/>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80"/>
              </a:spcBef>
              <a:spcAft>
                <a:spcPts val="0"/>
              </a:spcAft>
              <a:buSzPts val="828"/>
              <a:buNone/>
              <a:defRPr sz="900"/>
            </a:lvl1pPr>
            <a:lvl2pPr marL="914400" lvl="1" indent="-228600" algn="l">
              <a:lnSpc>
                <a:spcPct val="100000"/>
              </a:lnSpc>
              <a:spcBef>
                <a:spcPts val="600"/>
              </a:spcBef>
              <a:spcAft>
                <a:spcPts val="0"/>
              </a:spcAft>
              <a:buSzPts val="828"/>
              <a:buNone/>
              <a:defRPr sz="900"/>
            </a:lvl2pPr>
            <a:lvl3pPr marL="1371600" lvl="2" indent="-228600" algn="l">
              <a:lnSpc>
                <a:spcPct val="100000"/>
              </a:lnSpc>
              <a:spcBef>
                <a:spcPts val="600"/>
              </a:spcBef>
              <a:spcAft>
                <a:spcPts val="0"/>
              </a:spcAft>
              <a:buSzPts val="690"/>
              <a:buNone/>
              <a:defRPr sz="750"/>
            </a:lvl3pPr>
            <a:lvl4pPr marL="1828800" lvl="3" indent="-228600" algn="l">
              <a:lnSpc>
                <a:spcPct val="100000"/>
              </a:lnSpc>
              <a:spcBef>
                <a:spcPts val="600"/>
              </a:spcBef>
              <a:spcAft>
                <a:spcPts val="0"/>
              </a:spcAft>
              <a:buSzPts val="621"/>
              <a:buNone/>
              <a:defRPr sz="675"/>
            </a:lvl4pPr>
            <a:lvl5pPr marL="2286000" lvl="4" indent="-228600" algn="l">
              <a:lnSpc>
                <a:spcPct val="100000"/>
              </a:lnSpc>
              <a:spcBef>
                <a:spcPts val="600"/>
              </a:spcBef>
              <a:spcAft>
                <a:spcPts val="0"/>
              </a:spcAft>
              <a:buSzPts val="621"/>
              <a:buNone/>
              <a:defRPr sz="675"/>
            </a:lvl5pPr>
            <a:lvl6pPr marL="2743200" lvl="5" indent="-228600" algn="l">
              <a:lnSpc>
                <a:spcPct val="100000"/>
              </a:lnSpc>
              <a:spcBef>
                <a:spcPts val="600"/>
              </a:spcBef>
              <a:spcAft>
                <a:spcPts val="0"/>
              </a:spcAft>
              <a:buSzPts val="621"/>
              <a:buNone/>
              <a:defRPr sz="675"/>
            </a:lvl6pPr>
            <a:lvl7pPr marL="3200400" lvl="6" indent="-228600" algn="l">
              <a:lnSpc>
                <a:spcPct val="100000"/>
              </a:lnSpc>
              <a:spcBef>
                <a:spcPts val="600"/>
              </a:spcBef>
              <a:spcAft>
                <a:spcPts val="0"/>
              </a:spcAft>
              <a:buSzPts val="621"/>
              <a:buNone/>
              <a:defRPr sz="675"/>
            </a:lvl7pPr>
            <a:lvl8pPr marL="3657600" lvl="7" indent="-228600" algn="l">
              <a:lnSpc>
                <a:spcPct val="100000"/>
              </a:lnSpc>
              <a:spcBef>
                <a:spcPts val="600"/>
              </a:spcBef>
              <a:spcAft>
                <a:spcPts val="0"/>
              </a:spcAft>
              <a:buSzPts val="621"/>
              <a:buNone/>
              <a:defRPr sz="675"/>
            </a:lvl8pPr>
            <a:lvl9pPr marL="4114800" lvl="8" indent="-228600" algn="l">
              <a:lnSpc>
                <a:spcPct val="100000"/>
              </a:lnSpc>
              <a:spcBef>
                <a:spcPts val="600"/>
              </a:spcBef>
              <a:spcAft>
                <a:spcPts val="600"/>
              </a:spcAft>
              <a:buSzPts val="621"/>
              <a:buNone/>
              <a:defRPr sz="675"/>
            </a:lvl9pPr>
          </a:lstStyle>
          <a:p>
            <a:endParaRPr/>
          </a:p>
        </p:txBody>
      </p:sp>
      <p:sp>
        <p:nvSpPr>
          <p:cNvPr id="170" name="Google Shape;170;p21"/>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21"/>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21"/>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3" name="Google Shape;173;p21"/>
          <p:cNvSpPr>
            <a:spLocks noGrp="1"/>
          </p:cNvSpPr>
          <p:nvPr>
            <p:ph type="pic" idx="3"/>
          </p:nvPr>
        </p:nvSpPr>
        <p:spPr>
          <a:xfrm>
            <a:off x="251175" y="5681499"/>
            <a:ext cx="770467" cy="914400"/>
          </a:xfrm>
          <a:prstGeom prst="rect">
            <a:avLst/>
          </a:prstGeom>
          <a:noFill/>
          <a:ln>
            <a:noFill/>
          </a:ln>
        </p:spPr>
      </p:sp>
      <p:sp>
        <p:nvSpPr>
          <p:cNvPr id="174" name="Google Shape;174;p21"/>
          <p:cNvSpPr>
            <a:spLocks noGrp="1"/>
          </p:cNvSpPr>
          <p:nvPr>
            <p:ph type="pic" idx="4"/>
          </p:nvPr>
        </p:nvSpPr>
        <p:spPr>
          <a:xfrm>
            <a:off x="8124340" y="5900198"/>
            <a:ext cx="378152" cy="511293"/>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and Vertical Text">
  <p:cSld name="1_Title and Vertical Text">
    <p:spTree>
      <p:nvGrpSpPr>
        <p:cNvPr id="1" name="Shape 175"/>
        <p:cNvGrpSpPr/>
        <p:nvPr/>
      </p:nvGrpSpPr>
      <p:grpSpPr>
        <a:xfrm>
          <a:off x="0" y="0"/>
          <a:ext cx="0" cy="0"/>
          <a:chOff x="0" y="0"/>
          <a:chExt cx="0" cy="0"/>
        </a:xfrm>
      </p:grpSpPr>
      <p:sp>
        <p:nvSpPr>
          <p:cNvPr id="176" name="Google Shape;176;p22"/>
          <p:cNvSpPr txBox="1">
            <a:spLocks noGrp="1"/>
          </p:cNvSpPr>
          <p:nvPr>
            <p:ph type="body" idx="1"/>
          </p:nvPr>
        </p:nvSpPr>
        <p:spPr>
          <a:xfrm rot="5400000">
            <a:off x="2364054" y="-348093"/>
            <a:ext cx="4424028" cy="7989752"/>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22072" algn="l">
              <a:lnSpc>
                <a:spcPct val="100000"/>
              </a:lnSpc>
              <a:spcBef>
                <a:spcPts val="600"/>
              </a:spcBef>
              <a:spcAft>
                <a:spcPts val="0"/>
              </a:spcAft>
              <a:buSzPts val="1472"/>
              <a:buChar char="◼"/>
              <a:defRPr/>
            </a:lvl2pPr>
            <a:lvl3pPr marL="1371600" lvl="2" indent="-310388" algn="l">
              <a:lnSpc>
                <a:spcPct val="100000"/>
              </a:lnSpc>
              <a:spcBef>
                <a:spcPts val="600"/>
              </a:spcBef>
              <a:spcAft>
                <a:spcPts val="0"/>
              </a:spcAft>
              <a:buSzPts val="1288"/>
              <a:buChar char="◼"/>
              <a:defRPr/>
            </a:lvl3pPr>
            <a:lvl4pPr marL="1828800" lvl="3" indent="-298703" algn="l">
              <a:lnSpc>
                <a:spcPct val="100000"/>
              </a:lnSpc>
              <a:spcBef>
                <a:spcPts val="600"/>
              </a:spcBef>
              <a:spcAft>
                <a:spcPts val="0"/>
              </a:spcAft>
              <a:buSzPts val="1104"/>
              <a:buChar char="◼"/>
              <a:defRPr/>
            </a:lvl4pPr>
            <a:lvl5pPr marL="2286000" lvl="4" indent="-298704" algn="l">
              <a:lnSpc>
                <a:spcPct val="100000"/>
              </a:lnSpc>
              <a:spcBef>
                <a:spcPts val="600"/>
              </a:spcBef>
              <a:spcAft>
                <a:spcPts val="0"/>
              </a:spcAft>
              <a:buSzPts val="1104"/>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177" name="Google Shape;177;p22"/>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22"/>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22"/>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80" name="Google Shape;180;p22"/>
          <p:cNvSpPr>
            <a:spLocks noGrp="1"/>
          </p:cNvSpPr>
          <p:nvPr>
            <p:ph type="pic" idx="2"/>
          </p:nvPr>
        </p:nvSpPr>
        <p:spPr>
          <a:xfrm>
            <a:off x="251175" y="5681499"/>
            <a:ext cx="770467" cy="914400"/>
          </a:xfrm>
          <a:prstGeom prst="rect">
            <a:avLst/>
          </a:prstGeom>
          <a:noFill/>
          <a:ln>
            <a:noFill/>
          </a:ln>
        </p:spPr>
      </p:sp>
      <p:sp>
        <p:nvSpPr>
          <p:cNvPr id="181" name="Google Shape;181;p22"/>
          <p:cNvSpPr>
            <a:spLocks noGrp="1"/>
          </p:cNvSpPr>
          <p:nvPr>
            <p:ph type="pic" idx="3"/>
          </p:nvPr>
        </p:nvSpPr>
        <p:spPr>
          <a:xfrm>
            <a:off x="8124340" y="5900198"/>
            <a:ext cx="378152" cy="511293"/>
          </a:xfrm>
          <a:prstGeom prst="rect">
            <a:avLst/>
          </a:prstGeom>
          <a:noFill/>
          <a:ln>
            <a:noFill/>
          </a:ln>
        </p:spPr>
      </p:sp>
      <p:sp>
        <p:nvSpPr>
          <p:cNvPr id="182" name="Google Shape;182;p22"/>
          <p:cNvSpPr/>
          <p:nvPr/>
        </p:nvSpPr>
        <p:spPr>
          <a:xfrm>
            <a:off x="448092" y="599726"/>
            <a:ext cx="8238707" cy="74729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22"/>
          <p:cNvSpPr txBox="1">
            <a:spLocks noGrp="1"/>
          </p:cNvSpPr>
          <p:nvPr>
            <p:ph type="title"/>
          </p:nvPr>
        </p:nvSpPr>
        <p:spPr>
          <a:xfrm>
            <a:off x="581192" y="687475"/>
            <a:ext cx="7695376" cy="54155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1">
  <p:cSld name="Title and Content_1">
    <p:spTree>
      <p:nvGrpSpPr>
        <p:cNvPr id="1" name="Shape 27"/>
        <p:cNvGrpSpPr/>
        <p:nvPr/>
      </p:nvGrpSpPr>
      <p:grpSpPr>
        <a:xfrm>
          <a:off x="0" y="0"/>
          <a:ext cx="0" cy="0"/>
          <a:chOff x="0" y="0"/>
          <a:chExt cx="0" cy="0"/>
        </a:xfrm>
      </p:grpSpPr>
      <p:sp>
        <p:nvSpPr>
          <p:cNvPr id="28" name="Google Shape;28;gee9d0e9709_0_327"/>
          <p:cNvSpPr/>
          <p:nvPr/>
        </p:nvSpPr>
        <p:spPr>
          <a:xfrm>
            <a:off x="448092" y="599726"/>
            <a:ext cx="8238600" cy="747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gee9d0e9709_0_327"/>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gee9d0e9709_0_327"/>
          <p:cNvSpPr txBox="1">
            <a:spLocks noGrp="1"/>
          </p:cNvSpPr>
          <p:nvPr>
            <p:ph type="body" idx="1"/>
          </p:nvPr>
        </p:nvSpPr>
        <p:spPr>
          <a:xfrm>
            <a:off x="581192" y="1434769"/>
            <a:ext cx="7989900" cy="4424100"/>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31" name="Google Shape;31;gee9d0e9709_0_327"/>
          <p:cNvSpPr txBox="1">
            <a:spLocks noGrp="1"/>
          </p:cNvSpPr>
          <p:nvPr>
            <p:ph type="dt" idx="10"/>
          </p:nvPr>
        </p:nvSpPr>
        <p:spPr>
          <a:xfrm>
            <a:off x="5559327" y="5956136"/>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gee9d0e9709_0_327"/>
          <p:cNvSpPr txBox="1">
            <a:spLocks noGrp="1"/>
          </p:cNvSpPr>
          <p:nvPr>
            <p:ph type="ftr" idx="11"/>
          </p:nvPr>
        </p:nvSpPr>
        <p:spPr>
          <a:xfrm>
            <a:off x="581192" y="5951810"/>
            <a:ext cx="48705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gee9d0e9709_0_327"/>
          <p:cNvSpPr txBox="1">
            <a:spLocks noGrp="1"/>
          </p:cNvSpPr>
          <p:nvPr>
            <p:ph type="sldNum" idx="12"/>
          </p:nvPr>
        </p:nvSpPr>
        <p:spPr>
          <a:xfrm>
            <a:off x="7800476" y="5956136"/>
            <a:ext cx="770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gee9d0e9709_0_327"/>
          <p:cNvSpPr>
            <a:spLocks noGrp="1"/>
          </p:cNvSpPr>
          <p:nvPr>
            <p:ph type="pic" idx="2"/>
          </p:nvPr>
        </p:nvSpPr>
        <p:spPr>
          <a:xfrm>
            <a:off x="251175" y="5681499"/>
            <a:ext cx="762300" cy="914400"/>
          </a:xfrm>
          <a:prstGeom prst="rect">
            <a:avLst/>
          </a:prstGeom>
          <a:noFill/>
          <a:ln>
            <a:noFill/>
          </a:ln>
        </p:spPr>
      </p:sp>
      <p:sp>
        <p:nvSpPr>
          <p:cNvPr id="35" name="Google Shape;35;gee9d0e9709_0_327"/>
          <p:cNvSpPr>
            <a:spLocks noGrp="1"/>
          </p:cNvSpPr>
          <p:nvPr>
            <p:ph type="pic" idx="3"/>
          </p:nvPr>
        </p:nvSpPr>
        <p:spPr>
          <a:xfrm>
            <a:off x="7800476" y="5899984"/>
            <a:ext cx="476100" cy="511200"/>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Vertical Title and Text">
  <p:cSld name="1_Vertical Title and Text">
    <p:spTree>
      <p:nvGrpSpPr>
        <p:cNvPr id="1" name="Shape 184"/>
        <p:cNvGrpSpPr/>
        <p:nvPr/>
      </p:nvGrpSpPr>
      <p:grpSpPr>
        <a:xfrm>
          <a:off x="0" y="0"/>
          <a:ext cx="0" cy="0"/>
          <a:chOff x="0" y="0"/>
          <a:chExt cx="0" cy="0"/>
        </a:xfrm>
      </p:grpSpPr>
      <p:sp>
        <p:nvSpPr>
          <p:cNvPr id="185" name="Google Shape;185;p23"/>
          <p:cNvSpPr/>
          <p:nvPr/>
        </p:nvSpPr>
        <p:spPr>
          <a:xfrm>
            <a:off x="6629401" y="599725"/>
            <a:ext cx="2180113" cy="5816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23"/>
          <p:cNvSpPr txBox="1">
            <a:spLocks noGrp="1"/>
          </p:cNvSpPr>
          <p:nvPr>
            <p:ph type="title"/>
          </p:nvPr>
        </p:nvSpPr>
        <p:spPr>
          <a:xfrm rot="5400000">
            <a:off x="4789426" y="2515702"/>
            <a:ext cx="5183073" cy="150312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23"/>
          <p:cNvSpPr txBox="1">
            <a:spLocks noGrp="1"/>
          </p:cNvSpPr>
          <p:nvPr>
            <p:ph type="body" idx="1"/>
          </p:nvPr>
        </p:nvSpPr>
        <p:spPr>
          <a:xfrm rot="5400000">
            <a:off x="950761" y="306159"/>
            <a:ext cx="5183073" cy="592220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188" name="Google Shape;188;p23"/>
          <p:cNvSpPr txBox="1">
            <a:spLocks noGrp="1"/>
          </p:cNvSpPr>
          <p:nvPr>
            <p:ph type="dt" idx="10"/>
          </p:nvPr>
        </p:nvSpPr>
        <p:spPr>
          <a:xfrm>
            <a:off x="6745255" y="5956138"/>
            <a:ext cx="996106"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23"/>
          <p:cNvSpPr txBox="1">
            <a:spLocks noGrp="1"/>
          </p:cNvSpPr>
          <p:nvPr>
            <p:ph type="ftr" idx="11"/>
          </p:nvPr>
        </p:nvSpPr>
        <p:spPr>
          <a:xfrm>
            <a:off x="581193" y="5951812"/>
            <a:ext cx="5922209"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23"/>
          <p:cNvSpPr txBox="1">
            <a:spLocks noGrp="1"/>
          </p:cNvSpPr>
          <p:nvPr>
            <p:ph type="sldNum" idx="12"/>
          </p:nvPr>
        </p:nvSpPr>
        <p:spPr>
          <a:xfrm>
            <a:off x="7834962" y="5956138"/>
            <a:ext cx="87314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91" name="Google Shape;191;p23"/>
          <p:cNvSpPr>
            <a:spLocks noGrp="1"/>
          </p:cNvSpPr>
          <p:nvPr>
            <p:ph type="pic" idx="2"/>
          </p:nvPr>
        </p:nvSpPr>
        <p:spPr>
          <a:xfrm>
            <a:off x="251176" y="5681499"/>
            <a:ext cx="760300" cy="914400"/>
          </a:xfrm>
          <a:prstGeom prst="rect">
            <a:avLst/>
          </a:prstGeom>
          <a:noFill/>
          <a:ln>
            <a:noFill/>
          </a:ln>
        </p:spPr>
      </p:sp>
      <p:sp>
        <p:nvSpPr>
          <p:cNvPr id="192" name="Google Shape;192;p23"/>
          <p:cNvSpPr>
            <a:spLocks noGrp="1"/>
          </p:cNvSpPr>
          <p:nvPr>
            <p:ph type="pic" idx="3"/>
          </p:nvPr>
        </p:nvSpPr>
        <p:spPr>
          <a:xfrm>
            <a:off x="6152928" y="5900198"/>
            <a:ext cx="378152" cy="511293"/>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193"/>
        <p:cNvGrpSpPr/>
        <p:nvPr/>
      </p:nvGrpSpPr>
      <p:grpSpPr>
        <a:xfrm>
          <a:off x="0" y="0"/>
          <a:ext cx="0" cy="0"/>
          <a:chOff x="0" y="0"/>
          <a:chExt cx="0" cy="0"/>
        </a:xfrm>
      </p:grpSpPr>
      <p:sp>
        <p:nvSpPr>
          <p:cNvPr id="194" name="Google Shape;194;gda58c33139_0_7846"/>
          <p:cNvSpPr txBox="1">
            <a:spLocks noGrp="1"/>
          </p:cNvSpPr>
          <p:nvPr>
            <p:ph type="ctrTitle"/>
          </p:nvPr>
        </p:nvSpPr>
        <p:spPr>
          <a:xfrm>
            <a:off x="1143000" y="1122363"/>
            <a:ext cx="6858000" cy="23877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2800"/>
              <a:buNone/>
              <a:defRPr sz="6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5" name="Google Shape;195;gda58c33139_0_7846"/>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480"/>
              </a:spcBef>
              <a:spcAft>
                <a:spcPts val="0"/>
              </a:spcAft>
              <a:buClr>
                <a:srgbClr val="0000FF"/>
              </a:buClr>
              <a:buSzPts val="2400"/>
              <a:buFont typeface="Tahoma"/>
              <a:buNone/>
              <a:defRPr sz="2400"/>
            </a:lvl1pPr>
            <a:lvl2pPr lvl="1" algn="ctr">
              <a:lnSpc>
                <a:spcPct val="100000"/>
              </a:lnSpc>
              <a:spcBef>
                <a:spcPts val="400"/>
              </a:spcBef>
              <a:spcAft>
                <a:spcPts val="0"/>
              </a:spcAft>
              <a:buClr>
                <a:srgbClr val="0000FF"/>
              </a:buClr>
              <a:buSzPts val="2000"/>
              <a:buFont typeface="Tahoma"/>
              <a:buNone/>
              <a:defRPr sz="2000"/>
            </a:lvl2pPr>
            <a:lvl3pPr lvl="2" algn="ctr">
              <a:lnSpc>
                <a:spcPct val="100000"/>
              </a:lnSpc>
              <a:spcBef>
                <a:spcPts val="360"/>
              </a:spcBef>
              <a:spcAft>
                <a:spcPts val="0"/>
              </a:spcAft>
              <a:buClr>
                <a:srgbClr val="0000FF"/>
              </a:buClr>
              <a:buSzPts val="1800"/>
              <a:buFont typeface="Tahoma"/>
              <a:buNone/>
              <a:defRPr sz="1800"/>
            </a:lvl3pPr>
            <a:lvl4pPr lvl="3" algn="ctr">
              <a:lnSpc>
                <a:spcPct val="100000"/>
              </a:lnSpc>
              <a:spcBef>
                <a:spcPts val="320"/>
              </a:spcBef>
              <a:spcAft>
                <a:spcPts val="0"/>
              </a:spcAft>
              <a:buClr>
                <a:srgbClr val="0000FF"/>
              </a:buClr>
              <a:buSzPts val="1600"/>
              <a:buFont typeface="Tahoma"/>
              <a:buNone/>
              <a:defRPr sz="1600"/>
            </a:lvl4pPr>
            <a:lvl5pPr lvl="4" algn="ctr">
              <a:lnSpc>
                <a:spcPct val="100000"/>
              </a:lnSpc>
              <a:spcBef>
                <a:spcPts val="320"/>
              </a:spcBef>
              <a:spcAft>
                <a:spcPts val="0"/>
              </a:spcAft>
              <a:buClr>
                <a:srgbClr val="0000FF"/>
              </a:buClr>
              <a:buSzPts val="1600"/>
              <a:buFont typeface="Tahoma"/>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600"/>
              </a:spcAft>
              <a:buClr>
                <a:schemeClr val="dk1"/>
              </a:buClr>
              <a:buSzPts val="1600"/>
              <a:buNone/>
              <a:defRPr sz="1600"/>
            </a:lvl9pPr>
          </a:lstStyle>
          <a:p>
            <a:endParaRPr/>
          </a:p>
        </p:txBody>
      </p:sp>
      <p:sp>
        <p:nvSpPr>
          <p:cNvPr id="196" name="Google Shape;196;gda58c33139_0_7846"/>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White+Footer">
  <p:cSld name="White+Footer">
    <p:spTree>
      <p:nvGrpSpPr>
        <p:cNvPr id="1" name="Shape 197"/>
        <p:cNvGrpSpPr/>
        <p:nvPr/>
      </p:nvGrpSpPr>
      <p:grpSpPr>
        <a:xfrm>
          <a:off x="0" y="0"/>
          <a:ext cx="0" cy="0"/>
          <a:chOff x="0" y="0"/>
          <a:chExt cx="0" cy="0"/>
        </a:xfrm>
      </p:grpSpPr>
      <p:sp>
        <p:nvSpPr>
          <p:cNvPr id="198" name="Google Shape;198;g7b3297e2ef_3_226"/>
          <p:cNvSpPr txBox="1">
            <a:spLocks noGrp="1"/>
          </p:cNvSpPr>
          <p:nvPr>
            <p:ph type="title"/>
          </p:nvPr>
        </p:nvSpPr>
        <p:spPr>
          <a:xfrm>
            <a:off x="628650" y="365760"/>
            <a:ext cx="7886700" cy="1326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899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g7b3297e2ef_3_226"/>
          <p:cNvSpPr txBox="1">
            <a:spLocks noGrp="1"/>
          </p:cNvSpPr>
          <p:nvPr>
            <p:ph type="body" idx="1"/>
          </p:nvPr>
        </p:nvSpPr>
        <p:spPr>
          <a:xfrm>
            <a:off x="628651" y="1790700"/>
            <a:ext cx="6856800" cy="4512300"/>
          </a:xfrm>
          <a:prstGeom prst="rect">
            <a:avLst/>
          </a:prstGeom>
          <a:noFill/>
          <a:ln>
            <a:noFill/>
          </a:ln>
        </p:spPr>
        <p:txBody>
          <a:bodyPr spcFirstLastPara="1" wrap="square" lIns="91425" tIns="45700" rIns="91425" bIns="45700" anchor="t" anchorCtr="0">
            <a:normAutofit/>
          </a:bodyPr>
          <a:lstStyle>
            <a:lvl1pPr marL="457200" lvl="0" indent="-320040" algn="l">
              <a:lnSpc>
                <a:spcPct val="95000"/>
              </a:lnSpc>
              <a:spcBef>
                <a:spcPts val="1400"/>
              </a:spcBef>
              <a:spcAft>
                <a:spcPts val="0"/>
              </a:spcAft>
              <a:buSzPts val="1440"/>
              <a:buChar char="•"/>
              <a:defRPr/>
            </a:lvl1pPr>
            <a:lvl2pPr marL="914400" lvl="1" indent="-342900" algn="l">
              <a:lnSpc>
                <a:spcPct val="90000"/>
              </a:lnSpc>
              <a:spcBef>
                <a:spcPts val="30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200" name="Google Shape;200;g7b3297e2ef_3_226"/>
          <p:cNvSpPr txBox="1"/>
          <p:nvPr/>
        </p:nvSpPr>
        <p:spPr>
          <a:xfrm>
            <a:off x="685805" y="6317621"/>
            <a:ext cx="6697800" cy="540300"/>
          </a:xfrm>
          <a:prstGeom prst="rect">
            <a:avLst/>
          </a:prstGeom>
          <a:noFill/>
          <a:ln>
            <a:noFill/>
          </a:ln>
        </p:spPr>
        <p:txBody>
          <a:bodyPr spcFirstLastPara="1" wrap="square" lIns="0" tIns="45700" rIns="0"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103D72"/>
                </a:solidFill>
                <a:latin typeface="Arial Narrow"/>
                <a:ea typeface="Arial Narrow"/>
                <a:cs typeface="Arial Narrow"/>
                <a:sym typeface="Arial Narrow"/>
              </a:rPr>
              <a:t>U.S. Department of Commerce | National Oceanic and Atmospheric Administration | National Marine Fisheries Service</a:t>
            </a:r>
            <a:endParaRPr sz="1400" b="0" i="0" u="none" strike="noStrike" cap="none">
              <a:solidFill>
                <a:srgbClr val="000000"/>
              </a:solidFill>
              <a:latin typeface="Arial"/>
              <a:ea typeface="Arial"/>
              <a:cs typeface="Arial"/>
              <a:sym typeface="Arial"/>
            </a:endParaRPr>
          </a:p>
        </p:txBody>
      </p:sp>
      <p:sp>
        <p:nvSpPr>
          <p:cNvPr id="201" name="Google Shape;201;g7b3297e2ef_3_226"/>
          <p:cNvSpPr txBox="1"/>
          <p:nvPr/>
        </p:nvSpPr>
        <p:spPr>
          <a:xfrm>
            <a:off x="126124" y="6304133"/>
            <a:ext cx="559500" cy="553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13B9C2"/>
              </a:buClr>
              <a:buSzPts val="1200"/>
              <a:buFont typeface="Arial Narrow"/>
              <a:buNone/>
            </a:pPr>
            <a:r>
              <a:rPr lang="en-US" sz="1200" b="1" i="0" u="none" strike="noStrike" cap="none">
                <a:solidFill>
                  <a:srgbClr val="13B9C2"/>
                </a:solidFill>
                <a:latin typeface="Arial Narrow"/>
                <a:ea typeface="Arial Narrow"/>
                <a:cs typeface="Arial Narrow"/>
                <a:sym typeface="Arial Narrow"/>
              </a:rPr>
              <a:t>Page </a:t>
            </a:r>
            <a:fld id="{00000000-1234-1234-1234-123412341234}" type="slidenum">
              <a:rPr lang="en-US" sz="1200" b="1" i="0" u="none" strike="noStrike" cap="none">
                <a:solidFill>
                  <a:srgbClr val="13B9C2"/>
                </a:solidFill>
                <a:latin typeface="Arial Narrow"/>
                <a:ea typeface="Arial Narrow"/>
                <a:cs typeface="Arial Narrow"/>
                <a:sym typeface="Arial Narrow"/>
              </a:rPr>
              <a:t>‹#›</a:t>
            </a:fld>
            <a:endParaRPr sz="1200" b="1" i="0" u="none" strike="noStrike" cap="none">
              <a:solidFill>
                <a:srgbClr val="13B9C2"/>
              </a:solidFill>
              <a:latin typeface="Arial Narrow"/>
              <a:ea typeface="Arial Narrow"/>
              <a:cs typeface="Arial Narrow"/>
              <a:sym typeface="Arial Narrow"/>
            </a:endParaRPr>
          </a:p>
        </p:txBody>
      </p:sp>
      <p:sp>
        <p:nvSpPr>
          <p:cNvPr id="202" name="Google Shape;202;g7b3297e2ef_3_226"/>
          <p:cNvSpPr txBox="1">
            <a:spLocks noGrp="1"/>
          </p:cNvSpPr>
          <p:nvPr>
            <p:ph type="sldNum" idx="12"/>
          </p:nvPr>
        </p:nvSpPr>
        <p:spPr>
          <a:xfrm>
            <a:off x="8556784" y="6333134"/>
            <a:ext cx="548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1">
  <p:cSld name="Two Content_1">
    <p:spTree>
      <p:nvGrpSpPr>
        <p:cNvPr id="1" name="Shape 36"/>
        <p:cNvGrpSpPr/>
        <p:nvPr/>
      </p:nvGrpSpPr>
      <p:grpSpPr>
        <a:xfrm>
          <a:off x="0" y="0"/>
          <a:ext cx="0" cy="0"/>
          <a:chOff x="0" y="0"/>
          <a:chExt cx="0" cy="0"/>
        </a:xfrm>
      </p:grpSpPr>
      <p:sp>
        <p:nvSpPr>
          <p:cNvPr id="37" name="Google Shape;37;gee9d0e9709_0_336"/>
          <p:cNvSpPr txBox="1">
            <a:spLocks noGrp="1"/>
          </p:cNvSpPr>
          <p:nvPr>
            <p:ph type="body" idx="1"/>
          </p:nvPr>
        </p:nvSpPr>
        <p:spPr>
          <a:xfrm>
            <a:off x="581192" y="1434770"/>
            <a:ext cx="3899400" cy="4426200"/>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38" name="Google Shape;38;gee9d0e9709_0_336"/>
          <p:cNvSpPr txBox="1">
            <a:spLocks noGrp="1"/>
          </p:cNvSpPr>
          <p:nvPr>
            <p:ph type="body" idx="2"/>
          </p:nvPr>
        </p:nvSpPr>
        <p:spPr>
          <a:xfrm>
            <a:off x="4663282" y="1434769"/>
            <a:ext cx="3907800" cy="4426200"/>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39" name="Google Shape;39;gee9d0e9709_0_336"/>
          <p:cNvSpPr txBox="1">
            <a:spLocks noGrp="1"/>
          </p:cNvSpPr>
          <p:nvPr>
            <p:ph type="dt" idx="10"/>
          </p:nvPr>
        </p:nvSpPr>
        <p:spPr>
          <a:xfrm>
            <a:off x="5559327" y="5956136"/>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gee9d0e9709_0_336"/>
          <p:cNvSpPr txBox="1">
            <a:spLocks noGrp="1"/>
          </p:cNvSpPr>
          <p:nvPr>
            <p:ph type="ftr" idx="11"/>
          </p:nvPr>
        </p:nvSpPr>
        <p:spPr>
          <a:xfrm>
            <a:off x="581192" y="5951810"/>
            <a:ext cx="48705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gee9d0e9709_0_336"/>
          <p:cNvSpPr txBox="1">
            <a:spLocks noGrp="1"/>
          </p:cNvSpPr>
          <p:nvPr>
            <p:ph type="sldNum" idx="12"/>
          </p:nvPr>
        </p:nvSpPr>
        <p:spPr>
          <a:xfrm>
            <a:off x="7800476" y="5956136"/>
            <a:ext cx="770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2" name="Google Shape;42;gee9d0e9709_0_336"/>
          <p:cNvSpPr>
            <a:spLocks noGrp="1"/>
          </p:cNvSpPr>
          <p:nvPr>
            <p:ph type="pic" idx="3"/>
          </p:nvPr>
        </p:nvSpPr>
        <p:spPr>
          <a:xfrm>
            <a:off x="251175" y="5681499"/>
            <a:ext cx="762300" cy="914400"/>
          </a:xfrm>
          <a:prstGeom prst="rect">
            <a:avLst/>
          </a:prstGeom>
          <a:noFill/>
          <a:ln>
            <a:noFill/>
          </a:ln>
        </p:spPr>
      </p:sp>
      <p:sp>
        <p:nvSpPr>
          <p:cNvPr id="43" name="Google Shape;43;gee9d0e9709_0_336"/>
          <p:cNvSpPr>
            <a:spLocks noGrp="1"/>
          </p:cNvSpPr>
          <p:nvPr>
            <p:ph type="pic" idx="4"/>
          </p:nvPr>
        </p:nvSpPr>
        <p:spPr>
          <a:xfrm>
            <a:off x="7800476" y="5899984"/>
            <a:ext cx="476100" cy="511200"/>
          </a:xfrm>
          <a:prstGeom prst="rect">
            <a:avLst/>
          </a:prstGeom>
          <a:noFill/>
          <a:ln>
            <a:noFill/>
          </a:ln>
        </p:spPr>
      </p:sp>
      <p:sp>
        <p:nvSpPr>
          <p:cNvPr id="44" name="Google Shape;44;gee9d0e9709_0_336"/>
          <p:cNvSpPr/>
          <p:nvPr/>
        </p:nvSpPr>
        <p:spPr>
          <a:xfrm>
            <a:off x="448092" y="599726"/>
            <a:ext cx="8238600" cy="747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gee9d0e9709_0_336"/>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6"/>
        <p:cNvGrpSpPr/>
        <p:nvPr/>
      </p:nvGrpSpPr>
      <p:grpSpPr>
        <a:xfrm>
          <a:off x="0" y="0"/>
          <a:ext cx="0" cy="0"/>
          <a:chOff x="0" y="0"/>
          <a:chExt cx="0" cy="0"/>
        </a:xfrm>
      </p:grpSpPr>
      <p:sp>
        <p:nvSpPr>
          <p:cNvPr id="47" name="Google Shape;47;p8"/>
          <p:cNvSpPr txBox="1">
            <a:spLocks noGrp="1"/>
          </p:cNvSpPr>
          <p:nvPr>
            <p:ph type="body" idx="1"/>
          </p:nvPr>
        </p:nvSpPr>
        <p:spPr>
          <a:xfrm>
            <a:off x="581192" y="1434770"/>
            <a:ext cx="3899527" cy="4426280"/>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48" name="Google Shape;48;p8"/>
          <p:cNvSpPr txBox="1">
            <a:spLocks noGrp="1"/>
          </p:cNvSpPr>
          <p:nvPr>
            <p:ph type="body" idx="2"/>
          </p:nvPr>
        </p:nvSpPr>
        <p:spPr>
          <a:xfrm>
            <a:off x="4663282" y="1434769"/>
            <a:ext cx="3907662" cy="4426281"/>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49" name="Google Shape;49;p8"/>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8"/>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8"/>
          <p:cNvSpPr>
            <a:spLocks noGrp="1"/>
          </p:cNvSpPr>
          <p:nvPr>
            <p:ph type="pic" idx="3"/>
          </p:nvPr>
        </p:nvSpPr>
        <p:spPr>
          <a:xfrm>
            <a:off x="251175" y="5681499"/>
            <a:ext cx="762329" cy="914400"/>
          </a:xfrm>
          <a:prstGeom prst="rect">
            <a:avLst/>
          </a:prstGeom>
          <a:noFill/>
          <a:ln>
            <a:noFill/>
          </a:ln>
        </p:spPr>
      </p:sp>
      <p:sp>
        <p:nvSpPr>
          <p:cNvPr id="53" name="Google Shape;53;p8"/>
          <p:cNvSpPr>
            <a:spLocks noGrp="1"/>
          </p:cNvSpPr>
          <p:nvPr>
            <p:ph type="pic" idx="4"/>
          </p:nvPr>
        </p:nvSpPr>
        <p:spPr>
          <a:xfrm>
            <a:off x="7800476" y="5899984"/>
            <a:ext cx="476092" cy="511293"/>
          </a:xfrm>
          <a:prstGeom prst="rect">
            <a:avLst/>
          </a:prstGeom>
          <a:noFill/>
          <a:ln>
            <a:noFill/>
          </a:ln>
        </p:spPr>
      </p:sp>
      <p:sp>
        <p:nvSpPr>
          <p:cNvPr id="54" name="Google Shape;54;p8"/>
          <p:cNvSpPr/>
          <p:nvPr/>
        </p:nvSpPr>
        <p:spPr>
          <a:xfrm>
            <a:off x="448092" y="599726"/>
            <a:ext cx="8238707" cy="74729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8"/>
          <p:cNvSpPr txBox="1">
            <a:spLocks noGrp="1"/>
          </p:cNvSpPr>
          <p:nvPr>
            <p:ph type="title"/>
          </p:nvPr>
        </p:nvSpPr>
        <p:spPr>
          <a:xfrm>
            <a:off x="581192" y="687475"/>
            <a:ext cx="7695376" cy="54155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cSld name="2_Section Header">
    <p:spTree>
      <p:nvGrpSpPr>
        <p:cNvPr id="1" name="Shape 56"/>
        <p:cNvGrpSpPr/>
        <p:nvPr/>
      </p:nvGrpSpPr>
      <p:grpSpPr>
        <a:xfrm>
          <a:off x="0" y="0"/>
          <a:ext cx="0" cy="0"/>
          <a:chOff x="0" y="0"/>
          <a:chExt cx="0" cy="0"/>
        </a:xfrm>
      </p:grpSpPr>
      <p:sp>
        <p:nvSpPr>
          <p:cNvPr id="57" name="Google Shape;57;gef8de47ae5_0_170"/>
          <p:cNvSpPr/>
          <p:nvPr/>
        </p:nvSpPr>
        <p:spPr>
          <a:xfrm>
            <a:off x="335863" y="5141974"/>
            <a:ext cx="8468100" cy="1258800"/>
          </a:xfrm>
          <a:prstGeom prst="rect">
            <a:avLst/>
          </a:prstGeom>
          <a:solidFill>
            <a:schemeClr val="accent1"/>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58" name="Google Shape;58;gef8de47ae5_0_170"/>
          <p:cNvSpPr txBox="1">
            <a:spLocks noGrp="1"/>
          </p:cNvSpPr>
          <p:nvPr>
            <p:ph type="title"/>
          </p:nvPr>
        </p:nvSpPr>
        <p:spPr>
          <a:xfrm>
            <a:off x="435895" y="3043910"/>
            <a:ext cx="8272200" cy="14976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600"/>
              <a:buFont typeface="Gill Sans"/>
              <a:buNone/>
              <a:defRPr sz="2700" b="0"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gef8de47ae5_0_170"/>
          <p:cNvSpPr txBox="1">
            <a:spLocks noGrp="1"/>
          </p:cNvSpPr>
          <p:nvPr>
            <p:ph type="body" idx="1"/>
          </p:nvPr>
        </p:nvSpPr>
        <p:spPr>
          <a:xfrm>
            <a:off x="435894" y="4541417"/>
            <a:ext cx="8272200" cy="6006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70"/>
              </a:spcBef>
              <a:spcAft>
                <a:spcPts val="0"/>
              </a:spcAft>
              <a:buSzPts val="1656"/>
              <a:buNone/>
              <a:defRPr sz="1350" cap="none">
                <a:solidFill>
                  <a:schemeClr val="accent2"/>
                </a:solidFill>
              </a:defRPr>
            </a:lvl1pPr>
            <a:lvl2pPr marL="914400" lvl="1" indent="-228600" algn="l">
              <a:lnSpc>
                <a:spcPct val="100000"/>
              </a:lnSpc>
              <a:spcBef>
                <a:spcPts val="450"/>
              </a:spcBef>
              <a:spcAft>
                <a:spcPts val="0"/>
              </a:spcAft>
              <a:buSzPts val="1656"/>
              <a:buNone/>
              <a:defRPr sz="1350">
                <a:solidFill>
                  <a:srgbClr val="888888"/>
                </a:solidFill>
              </a:defRPr>
            </a:lvl2pPr>
            <a:lvl3pPr marL="1371600" lvl="2" indent="-228600" algn="l">
              <a:lnSpc>
                <a:spcPct val="100000"/>
              </a:lnSpc>
              <a:spcBef>
                <a:spcPts val="450"/>
              </a:spcBef>
              <a:spcAft>
                <a:spcPts val="0"/>
              </a:spcAft>
              <a:buSzPts val="1472"/>
              <a:buNone/>
              <a:defRPr sz="1200">
                <a:solidFill>
                  <a:srgbClr val="888888"/>
                </a:solidFill>
              </a:defRPr>
            </a:lvl3pPr>
            <a:lvl4pPr marL="1828800" lvl="3" indent="-228600" algn="l">
              <a:lnSpc>
                <a:spcPct val="100000"/>
              </a:lnSpc>
              <a:spcBef>
                <a:spcPts val="450"/>
              </a:spcBef>
              <a:spcAft>
                <a:spcPts val="0"/>
              </a:spcAft>
              <a:buSzPts val="1288"/>
              <a:buNone/>
              <a:defRPr sz="1050">
                <a:solidFill>
                  <a:srgbClr val="888888"/>
                </a:solidFill>
              </a:defRPr>
            </a:lvl4pPr>
            <a:lvl5pPr marL="2286000" lvl="4" indent="-228600" algn="l">
              <a:lnSpc>
                <a:spcPct val="100000"/>
              </a:lnSpc>
              <a:spcBef>
                <a:spcPts val="450"/>
              </a:spcBef>
              <a:spcAft>
                <a:spcPts val="0"/>
              </a:spcAft>
              <a:buSzPts val="1288"/>
              <a:buNone/>
              <a:defRPr sz="1050">
                <a:solidFill>
                  <a:srgbClr val="888888"/>
                </a:solidFill>
              </a:defRPr>
            </a:lvl5pPr>
            <a:lvl6pPr marL="2743200" lvl="5" indent="-228600" algn="l">
              <a:lnSpc>
                <a:spcPct val="100000"/>
              </a:lnSpc>
              <a:spcBef>
                <a:spcPts val="450"/>
              </a:spcBef>
              <a:spcAft>
                <a:spcPts val="0"/>
              </a:spcAft>
              <a:buSzPts val="1288"/>
              <a:buNone/>
              <a:defRPr sz="1050">
                <a:solidFill>
                  <a:srgbClr val="888888"/>
                </a:solidFill>
              </a:defRPr>
            </a:lvl6pPr>
            <a:lvl7pPr marL="3200400" lvl="6" indent="-228600" algn="l">
              <a:lnSpc>
                <a:spcPct val="100000"/>
              </a:lnSpc>
              <a:spcBef>
                <a:spcPts val="450"/>
              </a:spcBef>
              <a:spcAft>
                <a:spcPts val="0"/>
              </a:spcAft>
              <a:buSzPts val="1288"/>
              <a:buNone/>
              <a:defRPr sz="1050">
                <a:solidFill>
                  <a:srgbClr val="888888"/>
                </a:solidFill>
              </a:defRPr>
            </a:lvl7pPr>
            <a:lvl8pPr marL="3657600" lvl="7" indent="-228600" algn="l">
              <a:lnSpc>
                <a:spcPct val="100000"/>
              </a:lnSpc>
              <a:spcBef>
                <a:spcPts val="450"/>
              </a:spcBef>
              <a:spcAft>
                <a:spcPts val="0"/>
              </a:spcAft>
              <a:buSzPts val="1288"/>
              <a:buNone/>
              <a:defRPr sz="1050">
                <a:solidFill>
                  <a:srgbClr val="888888"/>
                </a:solidFill>
              </a:defRPr>
            </a:lvl8pPr>
            <a:lvl9pPr marL="4114800" lvl="8" indent="-228600" algn="l">
              <a:lnSpc>
                <a:spcPct val="100000"/>
              </a:lnSpc>
              <a:spcBef>
                <a:spcPts val="450"/>
              </a:spcBef>
              <a:spcAft>
                <a:spcPts val="450"/>
              </a:spcAft>
              <a:buSzPts val="1288"/>
              <a:buNone/>
              <a:defRPr sz="1050">
                <a:solidFill>
                  <a:srgbClr val="888888"/>
                </a:solidFill>
              </a:defRPr>
            </a:lvl9pPr>
          </a:lstStyle>
          <a:p>
            <a:endParaRPr/>
          </a:p>
        </p:txBody>
      </p:sp>
      <p:sp>
        <p:nvSpPr>
          <p:cNvPr id="60" name="Google Shape;60;gef8de47ae5_0_170"/>
          <p:cNvSpPr txBox="1">
            <a:spLocks noGrp="1"/>
          </p:cNvSpPr>
          <p:nvPr>
            <p:ph type="dt" idx="10"/>
          </p:nvPr>
        </p:nvSpPr>
        <p:spPr>
          <a:xfrm>
            <a:off x="5704464" y="5956137"/>
            <a:ext cx="17832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1350">
                <a:solidFill>
                  <a:srgbClr val="2D58AC"/>
                </a:solidFill>
                <a:latin typeface="Gill Sans"/>
                <a:ea typeface="Gill Sans"/>
                <a:cs typeface="Gill Sans"/>
                <a:sym typeface="Gill Sans"/>
              </a:defRPr>
            </a:lvl1pPr>
            <a:lvl2pPr marR="0" lvl="1" algn="l">
              <a:lnSpc>
                <a:spcPct val="100000"/>
              </a:lnSpc>
              <a:spcBef>
                <a:spcPts val="0"/>
              </a:spcBef>
              <a:spcAft>
                <a:spcPts val="0"/>
              </a:spcAft>
              <a:buSzPts val="1400"/>
              <a:buNone/>
              <a:defRPr sz="1350" b="0" i="0" u="none" strike="noStrike" cap="none">
                <a:solidFill>
                  <a:schemeClr val="dk1"/>
                </a:solidFill>
                <a:latin typeface="Gill Sans"/>
                <a:ea typeface="Gill Sans"/>
                <a:cs typeface="Gill Sans"/>
                <a:sym typeface="Gill Sans"/>
              </a:defRPr>
            </a:lvl2pPr>
            <a:lvl3pPr marR="0" lvl="2" algn="l">
              <a:lnSpc>
                <a:spcPct val="100000"/>
              </a:lnSpc>
              <a:spcBef>
                <a:spcPts val="0"/>
              </a:spcBef>
              <a:spcAft>
                <a:spcPts val="0"/>
              </a:spcAft>
              <a:buSzPts val="1400"/>
              <a:buNone/>
              <a:defRPr sz="1350" b="0" i="0" u="none" strike="noStrike" cap="none">
                <a:solidFill>
                  <a:schemeClr val="dk1"/>
                </a:solidFill>
                <a:latin typeface="Gill Sans"/>
                <a:ea typeface="Gill Sans"/>
                <a:cs typeface="Gill Sans"/>
                <a:sym typeface="Gill Sans"/>
              </a:defRPr>
            </a:lvl3pPr>
            <a:lvl4pPr marR="0" lvl="3" algn="l">
              <a:lnSpc>
                <a:spcPct val="100000"/>
              </a:lnSpc>
              <a:spcBef>
                <a:spcPts val="0"/>
              </a:spcBef>
              <a:spcAft>
                <a:spcPts val="0"/>
              </a:spcAft>
              <a:buSzPts val="1400"/>
              <a:buNone/>
              <a:defRPr sz="1350" b="0" i="0" u="none" strike="noStrike" cap="none">
                <a:solidFill>
                  <a:schemeClr val="dk1"/>
                </a:solidFill>
                <a:latin typeface="Gill Sans"/>
                <a:ea typeface="Gill Sans"/>
                <a:cs typeface="Gill Sans"/>
                <a:sym typeface="Gill Sans"/>
              </a:defRPr>
            </a:lvl4pPr>
            <a:lvl5pPr marR="0" lvl="4" algn="l">
              <a:lnSpc>
                <a:spcPct val="100000"/>
              </a:lnSpc>
              <a:spcBef>
                <a:spcPts val="0"/>
              </a:spcBef>
              <a:spcAft>
                <a:spcPts val="0"/>
              </a:spcAft>
              <a:buSzPts val="1400"/>
              <a:buNone/>
              <a:defRPr sz="1350" b="0" i="0" u="none" strike="noStrike" cap="none">
                <a:solidFill>
                  <a:schemeClr val="dk1"/>
                </a:solidFill>
                <a:latin typeface="Gill Sans"/>
                <a:ea typeface="Gill Sans"/>
                <a:cs typeface="Gill Sans"/>
                <a:sym typeface="Gill Sans"/>
              </a:defRPr>
            </a:lvl5pPr>
            <a:lvl6pPr marR="0" lvl="5" algn="l">
              <a:lnSpc>
                <a:spcPct val="100000"/>
              </a:lnSpc>
              <a:spcBef>
                <a:spcPts val="0"/>
              </a:spcBef>
              <a:spcAft>
                <a:spcPts val="0"/>
              </a:spcAft>
              <a:buSzPts val="1400"/>
              <a:buNone/>
              <a:defRPr sz="1350" b="0" i="0" u="none" strike="noStrike" cap="none">
                <a:solidFill>
                  <a:schemeClr val="dk1"/>
                </a:solidFill>
                <a:latin typeface="Gill Sans"/>
                <a:ea typeface="Gill Sans"/>
                <a:cs typeface="Gill Sans"/>
                <a:sym typeface="Gill Sans"/>
              </a:defRPr>
            </a:lvl6pPr>
            <a:lvl7pPr marR="0" lvl="6" algn="l">
              <a:lnSpc>
                <a:spcPct val="100000"/>
              </a:lnSpc>
              <a:spcBef>
                <a:spcPts val="0"/>
              </a:spcBef>
              <a:spcAft>
                <a:spcPts val="0"/>
              </a:spcAft>
              <a:buSzPts val="1400"/>
              <a:buNone/>
              <a:defRPr sz="1350" b="0" i="0" u="none" strike="noStrike" cap="none">
                <a:solidFill>
                  <a:schemeClr val="dk1"/>
                </a:solidFill>
                <a:latin typeface="Gill Sans"/>
                <a:ea typeface="Gill Sans"/>
                <a:cs typeface="Gill Sans"/>
                <a:sym typeface="Gill Sans"/>
              </a:defRPr>
            </a:lvl7pPr>
            <a:lvl8pPr marR="0" lvl="7" algn="l">
              <a:lnSpc>
                <a:spcPct val="100000"/>
              </a:lnSpc>
              <a:spcBef>
                <a:spcPts val="0"/>
              </a:spcBef>
              <a:spcAft>
                <a:spcPts val="0"/>
              </a:spcAft>
              <a:buSzPts val="1400"/>
              <a:buNone/>
              <a:defRPr sz="1350" b="0" i="0" u="none" strike="noStrike" cap="none">
                <a:solidFill>
                  <a:schemeClr val="dk1"/>
                </a:solidFill>
                <a:latin typeface="Gill Sans"/>
                <a:ea typeface="Gill Sans"/>
                <a:cs typeface="Gill Sans"/>
                <a:sym typeface="Gill Sans"/>
              </a:defRPr>
            </a:lvl8pPr>
            <a:lvl9pPr marR="0" lvl="8" algn="l">
              <a:lnSpc>
                <a:spcPct val="100000"/>
              </a:lnSpc>
              <a:spcBef>
                <a:spcPts val="0"/>
              </a:spcBef>
              <a:spcAft>
                <a:spcPts val="0"/>
              </a:spcAft>
              <a:buSzPts val="1400"/>
              <a:buNone/>
              <a:defRPr sz="1350" b="0" i="0" u="none" strike="noStrike" cap="none">
                <a:solidFill>
                  <a:schemeClr val="dk1"/>
                </a:solidFill>
                <a:latin typeface="Gill Sans"/>
                <a:ea typeface="Gill Sans"/>
                <a:cs typeface="Gill Sans"/>
                <a:sym typeface="Gill Sans"/>
              </a:defRPr>
            </a:lvl9pPr>
          </a:lstStyle>
          <a:p>
            <a:endParaRPr/>
          </a:p>
        </p:txBody>
      </p:sp>
      <p:sp>
        <p:nvSpPr>
          <p:cNvPr id="61" name="Google Shape;61;gef8de47ae5_0_170"/>
          <p:cNvSpPr txBox="1">
            <a:spLocks noGrp="1"/>
          </p:cNvSpPr>
          <p:nvPr>
            <p:ph type="sldNum" idx="12"/>
          </p:nvPr>
        </p:nvSpPr>
        <p:spPr>
          <a:xfrm>
            <a:off x="7599912" y="5956137"/>
            <a:ext cx="1108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2D58AC"/>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2D58AC"/>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2D58AC"/>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2D58AC"/>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2D58AC"/>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2D58AC"/>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2D58AC"/>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2D58AC"/>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62" name="Google Shape;62;gef8de47ae5_0_170"/>
          <p:cNvPicPr preferRelativeResize="0"/>
          <p:nvPr/>
        </p:nvPicPr>
        <p:blipFill rotWithShape="1">
          <a:blip r:embed="rId2">
            <a:alphaModFix/>
          </a:blip>
          <a:srcRect/>
          <a:stretch/>
        </p:blipFill>
        <p:spPr>
          <a:xfrm>
            <a:off x="7999010" y="5956137"/>
            <a:ext cx="309999" cy="348117"/>
          </a:xfrm>
          <a:prstGeom prst="rect">
            <a:avLst/>
          </a:prstGeom>
          <a:noFill/>
          <a:ln>
            <a:noFill/>
          </a:ln>
        </p:spPr>
      </p:pic>
      <p:sp>
        <p:nvSpPr>
          <p:cNvPr id="63" name="Google Shape;63;gef8de47ae5_0_170"/>
          <p:cNvSpPr>
            <a:spLocks noGrp="1"/>
          </p:cNvSpPr>
          <p:nvPr>
            <p:ph type="pic" idx="2"/>
          </p:nvPr>
        </p:nvSpPr>
        <p:spPr>
          <a:xfrm>
            <a:off x="334901" y="5681499"/>
            <a:ext cx="685800" cy="9144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4"/>
        <p:cNvGrpSpPr/>
        <p:nvPr/>
      </p:nvGrpSpPr>
      <p:grpSpPr>
        <a:xfrm>
          <a:off x="0" y="0"/>
          <a:ext cx="0" cy="0"/>
          <a:chOff x="0" y="0"/>
          <a:chExt cx="0" cy="0"/>
        </a:xfrm>
      </p:grpSpPr>
      <p:sp>
        <p:nvSpPr>
          <p:cNvPr id="65" name="Google Shape;65;p6"/>
          <p:cNvSpPr/>
          <p:nvPr/>
        </p:nvSpPr>
        <p:spPr>
          <a:xfrm>
            <a:off x="448091" y="3085765"/>
            <a:ext cx="8240108" cy="3304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6"/>
          <p:cNvSpPr txBox="1">
            <a:spLocks noGrp="1"/>
          </p:cNvSpPr>
          <p:nvPr>
            <p:ph type="ctrTitle"/>
          </p:nvPr>
        </p:nvSpPr>
        <p:spPr>
          <a:xfrm>
            <a:off x="581192" y="990600"/>
            <a:ext cx="7989752" cy="1093839"/>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600"/>
              <a:buFont typeface="Arial"/>
              <a:buNone/>
              <a:defRPr sz="3600">
                <a:solidFill>
                  <a:schemeClr val="accen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6"/>
          <p:cNvSpPr txBox="1">
            <a:spLocks noGrp="1"/>
          </p:cNvSpPr>
          <p:nvPr>
            <p:ph type="subTitle" idx="1"/>
          </p:nvPr>
        </p:nvSpPr>
        <p:spPr>
          <a:xfrm>
            <a:off x="581192" y="2495444"/>
            <a:ext cx="7989752" cy="590321"/>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20"/>
              </a:spcBef>
              <a:spcAft>
                <a:spcPts val="0"/>
              </a:spcAft>
              <a:buSzPts val="1472"/>
              <a:buNone/>
              <a:defRPr sz="1600" cap="none">
                <a:solidFill>
                  <a:schemeClr val="accent2"/>
                </a:solidFill>
              </a:defRPr>
            </a:lvl1pPr>
            <a:lvl2pPr lvl="1" algn="ctr">
              <a:lnSpc>
                <a:spcPct val="100000"/>
              </a:lnSpc>
              <a:spcBef>
                <a:spcPts val="600"/>
              </a:spcBef>
              <a:spcAft>
                <a:spcPts val="0"/>
              </a:spcAft>
              <a:buSzPts val="1472"/>
              <a:buNone/>
              <a:defRPr>
                <a:solidFill>
                  <a:srgbClr val="888888"/>
                </a:solidFill>
              </a:defRPr>
            </a:lvl2pPr>
            <a:lvl3pPr lvl="2" algn="ctr">
              <a:lnSpc>
                <a:spcPct val="100000"/>
              </a:lnSpc>
              <a:spcBef>
                <a:spcPts val="600"/>
              </a:spcBef>
              <a:spcAft>
                <a:spcPts val="0"/>
              </a:spcAft>
              <a:buSzPts val="1288"/>
              <a:buNone/>
              <a:defRPr>
                <a:solidFill>
                  <a:srgbClr val="888888"/>
                </a:solidFill>
              </a:defRPr>
            </a:lvl3pPr>
            <a:lvl4pPr lvl="3" algn="ctr">
              <a:lnSpc>
                <a:spcPct val="100000"/>
              </a:lnSpc>
              <a:spcBef>
                <a:spcPts val="600"/>
              </a:spcBef>
              <a:spcAft>
                <a:spcPts val="0"/>
              </a:spcAft>
              <a:buSzPts val="1104"/>
              <a:buNone/>
              <a:defRPr>
                <a:solidFill>
                  <a:srgbClr val="888888"/>
                </a:solidFill>
              </a:defRPr>
            </a:lvl4pPr>
            <a:lvl5pPr lvl="4" algn="ctr">
              <a:lnSpc>
                <a:spcPct val="100000"/>
              </a:lnSpc>
              <a:spcBef>
                <a:spcPts val="600"/>
              </a:spcBef>
              <a:spcAft>
                <a:spcPts val="0"/>
              </a:spcAft>
              <a:buSzPts val="1104"/>
              <a:buNone/>
              <a:defRPr>
                <a:solidFill>
                  <a:srgbClr val="888888"/>
                </a:solidFill>
              </a:defRPr>
            </a:lvl5pPr>
            <a:lvl6pPr lvl="5" algn="ctr">
              <a:lnSpc>
                <a:spcPct val="100000"/>
              </a:lnSpc>
              <a:spcBef>
                <a:spcPts val="600"/>
              </a:spcBef>
              <a:spcAft>
                <a:spcPts val="0"/>
              </a:spcAft>
              <a:buSzPts val="1104"/>
              <a:buNone/>
              <a:defRPr>
                <a:solidFill>
                  <a:srgbClr val="888888"/>
                </a:solidFill>
              </a:defRPr>
            </a:lvl6pPr>
            <a:lvl7pPr lvl="6" algn="ctr">
              <a:lnSpc>
                <a:spcPct val="100000"/>
              </a:lnSpc>
              <a:spcBef>
                <a:spcPts val="600"/>
              </a:spcBef>
              <a:spcAft>
                <a:spcPts val="0"/>
              </a:spcAft>
              <a:buSzPts val="1104"/>
              <a:buNone/>
              <a:defRPr>
                <a:solidFill>
                  <a:srgbClr val="888888"/>
                </a:solidFill>
              </a:defRPr>
            </a:lvl7pPr>
            <a:lvl8pPr lvl="7" algn="ctr">
              <a:lnSpc>
                <a:spcPct val="100000"/>
              </a:lnSpc>
              <a:spcBef>
                <a:spcPts val="600"/>
              </a:spcBef>
              <a:spcAft>
                <a:spcPts val="0"/>
              </a:spcAft>
              <a:buSzPts val="1104"/>
              <a:buNone/>
              <a:defRPr>
                <a:solidFill>
                  <a:srgbClr val="888888"/>
                </a:solidFill>
              </a:defRPr>
            </a:lvl8pPr>
            <a:lvl9pPr lvl="8" algn="ctr">
              <a:lnSpc>
                <a:spcPct val="100000"/>
              </a:lnSpc>
              <a:spcBef>
                <a:spcPts val="600"/>
              </a:spcBef>
              <a:spcAft>
                <a:spcPts val="600"/>
              </a:spcAft>
              <a:buSzPts val="1104"/>
              <a:buNone/>
              <a:defRPr>
                <a:solidFill>
                  <a:srgbClr val="888888"/>
                </a:solidFill>
              </a:defRPr>
            </a:lvl9pPr>
          </a:lstStyle>
          <a:p>
            <a:endParaRPr/>
          </a:p>
        </p:txBody>
      </p:sp>
      <p:sp>
        <p:nvSpPr>
          <p:cNvPr id="68" name="Google Shape;68;p6"/>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6"/>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1" name="Google Shape;71;p6"/>
          <p:cNvSpPr>
            <a:spLocks noGrp="1"/>
          </p:cNvSpPr>
          <p:nvPr>
            <p:ph type="pic" idx="2"/>
          </p:nvPr>
        </p:nvSpPr>
        <p:spPr>
          <a:xfrm>
            <a:off x="251175" y="5681499"/>
            <a:ext cx="762329" cy="914400"/>
          </a:xfrm>
          <a:prstGeom prst="rect">
            <a:avLst/>
          </a:prstGeom>
          <a:noFill/>
          <a:ln>
            <a:noFill/>
          </a:ln>
        </p:spPr>
      </p:sp>
      <p:sp>
        <p:nvSpPr>
          <p:cNvPr id="72" name="Google Shape;72;p6"/>
          <p:cNvSpPr>
            <a:spLocks noGrp="1"/>
          </p:cNvSpPr>
          <p:nvPr>
            <p:ph type="pic" idx="3"/>
          </p:nvPr>
        </p:nvSpPr>
        <p:spPr>
          <a:xfrm>
            <a:off x="8026400" y="5900198"/>
            <a:ext cx="476092" cy="511293"/>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73"/>
        <p:cNvGrpSpPr/>
        <p:nvPr/>
      </p:nvGrpSpPr>
      <p:grpSpPr>
        <a:xfrm>
          <a:off x="0" y="0"/>
          <a:ext cx="0" cy="0"/>
          <a:chOff x="0" y="0"/>
          <a:chExt cx="0" cy="0"/>
        </a:xfrm>
      </p:grpSpPr>
      <p:sp>
        <p:nvSpPr>
          <p:cNvPr id="74" name="Google Shape;74;p18"/>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8"/>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8"/>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7" name="Google Shape;77;p18"/>
          <p:cNvSpPr>
            <a:spLocks noGrp="1"/>
          </p:cNvSpPr>
          <p:nvPr>
            <p:ph type="pic" idx="2"/>
          </p:nvPr>
        </p:nvSpPr>
        <p:spPr>
          <a:xfrm>
            <a:off x="251175" y="5681499"/>
            <a:ext cx="770467" cy="914400"/>
          </a:xfrm>
          <a:prstGeom prst="rect">
            <a:avLst/>
          </a:prstGeom>
          <a:noFill/>
          <a:ln>
            <a:noFill/>
          </a:ln>
        </p:spPr>
      </p:sp>
      <p:sp>
        <p:nvSpPr>
          <p:cNvPr id="78" name="Google Shape;78;p18"/>
          <p:cNvSpPr>
            <a:spLocks noGrp="1"/>
          </p:cNvSpPr>
          <p:nvPr>
            <p:ph type="pic" idx="3"/>
          </p:nvPr>
        </p:nvSpPr>
        <p:spPr>
          <a:xfrm>
            <a:off x="8124340" y="5900198"/>
            <a:ext cx="378152" cy="511293"/>
          </a:xfrm>
          <a:prstGeom prst="rect">
            <a:avLst/>
          </a:prstGeom>
          <a:noFill/>
          <a:ln>
            <a:noFill/>
          </a:ln>
        </p:spPr>
      </p:sp>
      <p:sp>
        <p:nvSpPr>
          <p:cNvPr id="79" name="Google Shape;79;p18"/>
          <p:cNvSpPr/>
          <p:nvPr/>
        </p:nvSpPr>
        <p:spPr>
          <a:xfrm>
            <a:off x="448092" y="599726"/>
            <a:ext cx="8238707" cy="74729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8"/>
          <p:cNvSpPr txBox="1">
            <a:spLocks noGrp="1"/>
          </p:cNvSpPr>
          <p:nvPr>
            <p:ph type="title"/>
          </p:nvPr>
        </p:nvSpPr>
        <p:spPr>
          <a:xfrm>
            <a:off x="581192" y="687475"/>
            <a:ext cx="7695376" cy="54155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81"/>
        <p:cNvGrpSpPr/>
        <p:nvPr/>
      </p:nvGrpSpPr>
      <p:grpSpPr>
        <a:xfrm>
          <a:off x="0" y="0"/>
          <a:ext cx="0" cy="0"/>
          <a:chOff x="0" y="0"/>
          <a:chExt cx="0" cy="0"/>
        </a:xfrm>
      </p:grpSpPr>
      <p:sp>
        <p:nvSpPr>
          <p:cNvPr id="82" name="Google Shape;82;p10"/>
          <p:cNvSpPr/>
          <p:nvPr/>
        </p:nvSpPr>
        <p:spPr>
          <a:xfrm>
            <a:off x="452646" y="5141973"/>
            <a:ext cx="8238707"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0"/>
          <p:cNvSpPr txBox="1">
            <a:spLocks noGrp="1"/>
          </p:cNvSpPr>
          <p:nvPr>
            <p:ph type="title"/>
          </p:nvPr>
        </p:nvSpPr>
        <p:spPr>
          <a:xfrm>
            <a:off x="581193" y="3036573"/>
            <a:ext cx="7989751" cy="150484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600"/>
              <a:buFont typeface="Arial"/>
              <a:buNone/>
              <a:defRPr sz="3600" b="0" cap="none">
                <a:solidFill>
                  <a:schemeClr val="accen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0"/>
          <p:cNvSpPr txBox="1">
            <a:spLocks noGrp="1"/>
          </p:cNvSpPr>
          <p:nvPr>
            <p:ph type="body" idx="1"/>
          </p:nvPr>
        </p:nvSpPr>
        <p:spPr>
          <a:xfrm>
            <a:off x="581193" y="4541417"/>
            <a:ext cx="7989751" cy="60055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656"/>
              <a:buNone/>
              <a:defRPr sz="1800" cap="none">
                <a:solidFill>
                  <a:schemeClr val="accent2"/>
                </a:solidFill>
              </a:defRPr>
            </a:lvl1pPr>
            <a:lvl2pPr marL="914400" lvl="1" indent="-228600" algn="l">
              <a:lnSpc>
                <a:spcPct val="100000"/>
              </a:lnSpc>
              <a:spcBef>
                <a:spcPts val="600"/>
              </a:spcBef>
              <a:spcAft>
                <a:spcPts val="0"/>
              </a:spcAft>
              <a:buSzPts val="1656"/>
              <a:buNone/>
              <a:defRPr sz="1800">
                <a:solidFill>
                  <a:srgbClr val="888888"/>
                </a:solidFill>
              </a:defRPr>
            </a:lvl2pPr>
            <a:lvl3pPr marL="1371600" lvl="2" indent="-228600" algn="l">
              <a:lnSpc>
                <a:spcPct val="100000"/>
              </a:lnSpc>
              <a:spcBef>
                <a:spcPts val="600"/>
              </a:spcBef>
              <a:spcAft>
                <a:spcPts val="0"/>
              </a:spcAft>
              <a:buSzPts val="1472"/>
              <a:buNone/>
              <a:defRPr sz="1600">
                <a:solidFill>
                  <a:srgbClr val="888888"/>
                </a:solidFill>
              </a:defRPr>
            </a:lvl3pPr>
            <a:lvl4pPr marL="1828800" lvl="3" indent="-228600" algn="l">
              <a:lnSpc>
                <a:spcPct val="100000"/>
              </a:lnSpc>
              <a:spcBef>
                <a:spcPts val="600"/>
              </a:spcBef>
              <a:spcAft>
                <a:spcPts val="0"/>
              </a:spcAft>
              <a:buSzPts val="1288"/>
              <a:buNone/>
              <a:defRPr sz="1400">
                <a:solidFill>
                  <a:srgbClr val="888888"/>
                </a:solidFill>
              </a:defRPr>
            </a:lvl4pPr>
            <a:lvl5pPr marL="2286000" lvl="4" indent="-228600" algn="l">
              <a:lnSpc>
                <a:spcPct val="100000"/>
              </a:lnSpc>
              <a:spcBef>
                <a:spcPts val="600"/>
              </a:spcBef>
              <a:spcAft>
                <a:spcPts val="0"/>
              </a:spcAft>
              <a:buSzPts val="1288"/>
              <a:buNone/>
              <a:defRPr sz="1400">
                <a:solidFill>
                  <a:srgbClr val="888888"/>
                </a:solidFill>
              </a:defRPr>
            </a:lvl5pPr>
            <a:lvl6pPr marL="2743200" lvl="5" indent="-228600" algn="l">
              <a:lnSpc>
                <a:spcPct val="100000"/>
              </a:lnSpc>
              <a:spcBef>
                <a:spcPts val="600"/>
              </a:spcBef>
              <a:spcAft>
                <a:spcPts val="0"/>
              </a:spcAft>
              <a:buSzPts val="1288"/>
              <a:buNone/>
              <a:defRPr sz="1400">
                <a:solidFill>
                  <a:srgbClr val="888888"/>
                </a:solidFill>
              </a:defRPr>
            </a:lvl6pPr>
            <a:lvl7pPr marL="3200400" lvl="6" indent="-228600" algn="l">
              <a:lnSpc>
                <a:spcPct val="100000"/>
              </a:lnSpc>
              <a:spcBef>
                <a:spcPts val="600"/>
              </a:spcBef>
              <a:spcAft>
                <a:spcPts val="0"/>
              </a:spcAft>
              <a:buSzPts val="1288"/>
              <a:buNone/>
              <a:defRPr sz="1400">
                <a:solidFill>
                  <a:srgbClr val="888888"/>
                </a:solidFill>
              </a:defRPr>
            </a:lvl7pPr>
            <a:lvl8pPr marL="3657600" lvl="7" indent="-228600" algn="l">
              <a:lnSpc>
                <a:spcPct val="100000"/>
              </a:lnSpc>
              <a:spcBef>
                <a:spcPts val="600"/>
              </a:spcBef>
              <a:spcAft>
                <a:spcPts val="0"/>
              </a:spcAft>
              <a:buSzPts val="1288"/>
              <a:buNone/>
              <a:defRPr sz="1400">
                <a:solidFill>
                  <a:srgbClr val="888888"/>
                </a:solidFill>
              </a:defRPr>
            </a:lvl8pPr>
            <a:lvl9pPr marL="4114800" lvl="8" indent="-228600" algn="l">
              <a:lnSpc>
                <a:spcPct val="100000"/>
              </a:lnSpc>
              <a:spcBef>
                <a:spcPts val="600"/>
              </a:spcBef>
              <a:spcAft>
                <a:spcPts val="600"/>
              </a:spcAft>
              <a:buSzPts val="1288"/>
              <a:buNone/>
              <a:defRPr sz="1400">
                <a:solidFill>
                  <a:srgbClr val="888888"/>
                </a:solidFill>
              </a:defRPr>
            </a:lvl9pPr>
          </a:lstStyle>
          <a:p>
            <a:endParaRPr/>
          </a:p>
        </p:txBody>
      </p:sp>
      <p:sp>
        <p:nvSpPr>
          <p:cNvPr id="85" name="Google Shape;85;p10"/>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0"/>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0"/>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8" name="Google Shape;88;p10"/>
          <p:cNvSpPr>
            <a:spLocks noGrp="1"/>
          </p:cNvSpPr>
          <p:nvPr>
            <p:ph type="pic" idx="2"/>
          </p:nvPr>
        </p:nvSpPr>
        <p:spPr>
          <a:xfrm>
            <a:off x="251175" y="5681499"/>
            <a:ext cx="762329" cy="914400"/>
          </a:xfrm>
          <a:prstGeom prst="rect">
            <a:avLst/>
          </a:prstGeom>
          <a:noFill/>
          <a:ln>
            <a:noFill/>
          </a:ln>
        </p:spPr>
      </p:sp>
      <p:sp>
        <p:nvSpPr>
          <p:cNvPr id="89" name="Google Shape;89;p10"/>
          <p:cNvSpPr>
            <a:spLocks noGrp="1"/>
          </p:cNvSpPr>
          <p:nvPr>
            <p:ph type="pic" idx="3"/>
          </p:nvPr>
        </p:nvSpPr>
        <p:spPr>
          <a:xfrm>
            <a:off x="7800476" y="5899984"/>
            <a:ext cx="476092" cy="511293"/>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0"/>
        <p:cNvGrpSpPr/>
        <p:nvPr/>
      </p:nvGrpSpPr>
      <p:grpSpPr>
        <a:xfrm>
          <a:off x="0" y="0"/>
          <a:ext cx="0" cy="0"/>
          <a:chOff x="0" y="0"/>
          <a:chExt cx="0" cy="0"/>
        </a:xfrm>
      </p:grpSpPr>
      <p:sp>
        <p:nvSpPr>
          <p:cNvPr id="91" name="Google Shape;91;p11"/>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1"/>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1"/>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4" name="Google Shape;94;p11"/>
          <p:cNvSpPr>
            <a:spLocks noGrp="1"/>
          </p:cNvSpPr>
          <p:nvPr>
            <p:ph type="pic" idx="2"/>
          </p:nvPr>
        </p:nvSpPr>
        <p:spPr>
          <a:xfrm>
            <a:off x="251175" y="5681499"/>
            <a:ext cx="762329" cy="914400"/>
          </a:xfrm>
          <a:prstGeom prst="rect">
            <a:avLst/>
          </a:prstGeom>
          <a:noFill/>
          <a:ln>
            <a:noFill/>
          </a:ln>
        </p:spPr>
      </p:sp>
      <p:sp>
        <p:nvSpPr>
          <p:cNvPr id="95" name="Google Shape;95;p11"/>
          <p:cNvSpPr>
            <a:spLocks noGrp="1"/>
          </p:cNvSpPr>
          <p:nvPr>
            <p:ph type="pic" idx="3"/>
          </p:nvPr>
        </p:nvSpPr>
        <p:spPr>
          <a:xfrm>
            <a:off x="7800476" y="5899984"/>
            <a:ext cx="476092" cy="511293"/>
          </a:xfrm>
          <a:prstGeom prst="rect">
            <a:avLst/>
          </a:prstGeom>
          <a:noFill/>
          <a:ln>
            <a:noFill/>
          </a:ln>
        </p:spPr>
      </p:sp>
      <p:sp>
        <p:nvSpPr>
          <p:cNvPr id="96" name="Google Shape;96;p11"/>
          <p:cNvSpPr/>
          <p:nvPr/>
        </p:nvSpPr>
        <p:spPr>
          <a:xfrm>
            <a:off x="448092" y="599726"/>
            <a:ext cx="8238707" cy="74729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1"/>
          <p:cNvSpPr txBox="1">
            <a:spLocks noGrp="1"/>
          </p:cNvSpPr>
          <p:nvPr>
            <p:ph type="title"/>
          </p:nvPr>
        </p:nvSpPr>
        <p:spPr>
          <a:xfrm>
            <a:off x="581192" y="687475"/>
            <a:ext cx="7695376" cy="54155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581192" y="687474"/>
            <a:ext cx="7989752" cy="1083329"/>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1" name="Google Shape;11;p5"/>
          <p:cNvSpPr txBox="1">
            <a:spLocks noGrp="1"/>
          </p:cNvSpPr>
          <p:nvPr>
            <p:ph type="body" idx="1"/>
          </p:nvPr>
        </p:nvSpPr>
        <p:spPr>
          <a:xfrm>
            <a:off x="581192" y="2228003"/>
            <a:ext cx="7989752" cy="3630794"/>
          </a:xfrm>
          <a:prstGeom prst="rect">
            <a:avLst/>
          </a:prstGeom>
          <a:noFill/>
          <a:ln>
            <a:noFill/>
          </a:ln>
        </p:spPr>
        <p:txBody>
          <a:bodyPr spcFirstLastPara="1" wrap="square" lIns="91425" tIns="45700" rIns="91425" bIns="45700" anchor="ctr" anchorCtr="0">
            <a:normAutofit/>
          </a:bodyPr>
          <a:lstStyle>
            <a:lvl1pPr marL="457200" marR="0" lvl="0" indent="-333756" algn="l" rtl="0">
              <a:lnSpc>
                <a:spcPct val="100000"/>
              </a:lnSpc>
              <a:spcBef>
                <a:spcPts val="360"/>
              </a:spcBef>
              <a:spcAft>
                <a:spcPts val="0"/>
              </a:spcAft>
              <a:buClr>
                <a:schemeClr val="accent2"/>
              </a:buClr>
              <a:buSzPts val="1656"/>
              <a:buFont typeface="Noto Sans Symbols"/>
              <a:buChar char="◼"/>
              <a:defRPr sz="1800" b="0" i="0" u="none" strike="noStrike" cap="none">
                <a:solidFill>
                  <a:schemeClr val="dk2"/>
                </a:solidFill>
                <a:latin typeface="Arial"/>
                <a:ea typeface="Arial"/>
                <a:cs typeface="Arial"/>
                <a:sym typeface="Arial"/>
              </a:defRPr>
            </a:lvl1pPr>
            <a:lvl2pPr marL="914400" marR="0" lvl="1" indent="-322072"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Arial"/>
                <a:ea typeface="Arial"/>
                <a:cs typeface="Arial"/>
                <a:sym typeface="Arial"/>
              </a:defRPr>
            </a:lvl2pPr>
            <a:lvl3pPr marL="1371600" marR="0" lvl="2" indent="-310388"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Arial"/>
                <a:ea typeface="Arial"/>
                <a:cs typeface="Arial"/>
                <a:sym typeface="Arial"/>
              </a:defRPr>
            </a:lvl3pPr>
            <a:lvl4pPr marL="1828800" marR="0" lvl="3" indent="-29870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4pPr>
            <a:lvl5pPr marL="2286000" marR="0" lvl="4"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Arial"/>
                <a:ea typeface="Arial"/>
                <a:cs typeface="Arial"/>
                <a:sym typeface="Arial"/>
              </a:defRPr>
            </a:lvl5pPr>
            <a:lvl6pPr marL="2743200" marR="0" lvl="5"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L="3200400" marR="0" lvl="6"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L="3657600" marR="0" lvl="7" indent="-29870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L="4114800" marR="0" lvl="8" indent="-298703"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12" name="Google Shape;12;p5"/>
          <p:cNvSpPr txBox="1">
            <a:spLocks noGrp="1"/>
          </p:cNvSpPr>
          <p:nvPr>
            <p:ph type="dt" idx="10"/>
          </p:nvPr>
        </p:nvSpPr>
        <p:spPr>
          <a:xfrm>
            <a:off x="5559327" y="5956136"/>
            <a:ext cx="21336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3" name="Google Shape;13;p5"/>
          <p:cNvSpPr txBox="1">
            <a:spLocks noGrp="1"/>
          </p:cNvSpPr>
          <p:nvPr>
            <p:ph type="ftr" idx="11"/>
          </p:nvPr>
        </p:nvSpPr>
        <p:spPr>
          <a:xfrm>
            <a:off x="581192" y="5951810"/>
            <a:ext cx="4870585"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4" name="Google Shape;14;p5"/>
          <p:cNvSpPr txBox="1">
            <a:spLocks noGrp="1"/>
          </p:cNvSpPr>
          <p:nvPr>
            <p:ph type="sldNum" idx="12"/>
          </p:nvPr>
        </p:nvSpPr>
        <p:spPr>
          <a:xfrm>
            <a:off x="7800476" y="5956136"/>
            <a:ext cx="77046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5"/>
          <p:cNvSpPr/>
          <p:nvPr/>
        </p:nvSpPr>
        <p:spPr>
          <a:xfrm>
            <a:off x="448091" y="441325"/>
            <a:ext cx="2719909" cy="10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5"/>
          <p:cNvSpPr/>
          <p:nvPr/>
        </p:nvSpPr>
        <p:spPr>
          <a:xfrm>
            <a:off x="5976001" y="441325"/>
            <a:ext cx="2710800" cy="108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5"/>
          <p:cNvSpPr/>
          <p:nvPr/>
        </p:nvSpPr>
        <p:spPr>
          <a:xfrm>
            <a:off x="3216601" y="441325"/>
            <a:ext cx="2710800" cy="10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9.gif"/><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9.gif"/><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9.gif"/></Relationships>
</file>

<file path=ppt/slides/_rels/slide1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ee9d0e9709_0_0"/>
          <p:cNvSpPr/>
          <p:nvPr/>
        </p:nvSpPr>
        <p:spPr>
          <a:xfrm>
            <a:off x="92716" y="5601189"/>
            <a:ext cx="1078302" cy="107496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8" name="Google Shape;208;gee9d0e9709_0_0"/>
          <p:cNvSpPr txBox="1">
            <a:spLocks noGrp="1"/>
          </p:cNvSpPr>
          <p:nvPr>
            <p:ph type="sldNum" idx="12"/>
          </p:nvPr>
        </p:nvSpPr>
        <p:spPr>
          <a:xfrm>
            <a:off x="7800476" y="5956136"/>
            <a:ext cx="770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1</a:t>
            </a:fld>
            <a:endParaRPr/>
          </a:p>
        </p:txBody>
      </p:sp>
      <p:sp>
        <p:nvSpPr>
          <p:cNvPr id="209" name="Google Shape;209;gee9d0e9709_0_0"/>
          <p:cNvSpPr txBox="1">
            <a:spLocks noGrp="1"/>
          </p:cNvSpPr>
          <p:nvPr>
            <p:ph type="ctrTitle"/>
          </p:nvPr>
        </p:nvSpPr>
        <p:spPr>
          <a:xfrm>
            <a:off x="581192" y="1080250"/>
            <a:ext cx="7989900" cy="10938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accent1"/>
              </a:buClr>
              <a:buSzPct val="94186"/>
              <a:buFont typeface="Arial"/>
              <a:buNone/>
            </a:pPr>
            <a:r>
              <a:rPr lang="en-US" sz="3822" b="1"/>
              <a:t>2022 Essential Fish Habitat (EFH)                           5-Year Review</a:t>
            </a:r>
            <a:endParaRPr sz="3822" b="1"/>
          </a:p>
          <a:p>
            <a:pPr marL="0" lvl="0" indent="0" algn="l" rtl="0">
              <a:lnSpc>
                <a:spcPct val="100000"/>
              </a:lnSpc>
              <a:spcBef>
                <a:spcPts val="0"/>
              </a:spcBef>
              <a:spcAft>
                <a:spcPts val="0"/>
              </a:spcAft>
              <a:buClr>
                <a:schemeClr val="accent1"/>
              </a:buClr>
              <a:buSzPct val="114082"/>
              <a:buFont typeface="Arial"/>
              <a:buNone/>
            </a:pPr>
            <a:r>
              <a:rPr lang="en-US" sz="3155" b="1">
                <a:solidFill>
                  <a:schemeClr val="accent2"/>
                </a:solidFill>
              </a:rPr>
              <a:t>Component 1 Descriptions and Identification</a:t>
            </a:r>
            <a:endParaRPr sz="3155" i="1">
              <a:solidFill>
                <a:schemeClr val="accent5"/>
              </a:solidFill>
            </a:endParaRPr>
          </a:p>
        </p:txBody>
      </p:sp>
      <p:sp>
        <p:nvSpPr>
          <p:cNvPr id="210" name="Google Shape;210;gee9d0e9709_0_0"/>
          <p:cNvSpPr txBox="1">
            <a:spLocks noGrp="1"/>
          </p:cNvSpPr>
          <p:nvPr>
            <p:ph type="subTitle" idx="1"/>
          </p:nvPr>
        </p:nvSpPr>
        <p:spPr>
          <a:xfrm>
            <a:off x="581192" y="2724044"/>
            <a:ext cx="7989900" cy="590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72"/>
              <a:buNone/>
            </a:pPr>
            <a:r>
              <a:rPr lang="en-US"/>
              <a:t>NMFS Alaska Region (AKRO) and Alaska Fisheries Science Center (AFSC)</a:t>
            </a:r>
            <a:endParaRPr/>
          </a:p>
        </p:txBody>
      </p:sp>
      <p:sp>
        <p:nvSpPr>
          <p:cNvPr id="211" name="Google Shape;211;gee9d0e9709_0_0"/>
          <p:cNvSpPr txBox="1"/>
          <p:nvPr/>
        </p:nvSpPr>
        <p:spPr>
          <a:xfrm>
            <a:off x="864150" y="3321750"/>
            <a:ext cx="6597600" cy="169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lt1"/>
                </a:solidFill>
                <a:latin typeface="Arial"/>
                <a:ea typeface="Arial"/>
                <a:cs typeface="Arial"/>
                <a:sym typeface="Arial"/>
              </a:rPr>
              <a:t>Jodi Pirtle, AKRO, Habitat Conservation Division</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Ned Laman, AFSC, Groundfish Assessment Program</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Jeremy Harris, AFSC, Groundfish Assessment Program, Lynker</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Margaret Siple, AFSC, Groundfish Assessment Program</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Molly Zaleski, AKRO, Habitat Conservation Division</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lt1"/>
                </a:solidFill>
                <a:latin typeface="Arial"/>
                <a:ea typeface="Arial"/>
                <a:cs typeface="Arial"/>
                <a:sym typeface="Arial"/>
              </a:rPr>
              <a:t>Gretchen Harrington, AKRO, Habitat Conservation Division</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lt1"/>
                </a:solidFill>
                <a:latin typeface="Arial"/>
                <a:ea typeface="Arial"/>
                <a:cs typeface="Arial"/>
                <a:sym typeface="Arial"/>
              </a:rPr>
              <a:t>Jim Thorson, AFSC, Habitat and Ecological Processes Research Program</a:t>
            </a:r>
            <a:endParaRPr sz="1400" b="0" i="0" u="none" strike="noStrike" cap="none">
              <a:solidFill>
                <a:schemeClr val="lt1"/>
              </a:solidFill>
              <a:latin typeface="Arial"/>
              <a:ea typeface="Arial"/>
              <a:cs typeface="Arial"/>
              <a:sym typeface="Arial"/>
            </a:endParaRPr>
          </a:p>
        </p:txBody>
      </p:sp>
      <p:pic>
        <p:nvPicPr>
          <p:cNvPr id="212" name="Google Shape;212;gee9d0e9709_0_0"/>
          <p:cNvPicPr preferRelativeResize="0">
            <a:picLocks noGrp="1"/>
          </p:cNvPicPr>
          <p:nvPr>
            <p:ph type="pic" idx="2"/>
          </p:nvPr>
        </p:nvPicPr>
        <p:blipFill rotWithShape="1">
          <a:blip r:embed="rId3">
            <a:alphaModFix/>
          </a:blip>
          <a:srcRect l="2507" r="2506"/>
          <a:stretch/>
        </p:blipFill>
        <p:spPr>
          <a:xfrm>
            <a:off x="174667" y="5681472"/>
            <a:ext cx="914400" cy="914400"/>
          </a:xfrm>
          <a:prstGeom prst="ellipse">
            <a:avLst/>
          </a:prstGeom>
          <a:noFill/>
          <a:ln>
            <a:noFill/>
          </a:ln>
          <a:effectLst>
            <a:outerShdw blurRad="381000" dist="292100" dir="5400000" sx="-80000" sy="-18000" rotWithShape="0">
              <a:srgbClr val="000000">
                <a:alpha val="20000"/>
              </a:srgbClr>
            </a:outerShdw>
          </a:effectLst>
        </p:spPr>
      </p:pic>
      <p:pic>
        <p:nvPicPr>
          <p:cNvPr id="213" name="Google Shape;213;gee9d0e9709_0_0"/>
          <p:cNvPicPr preferRelativeResize="0"/>
          <p:nvPr/>
        </p:nvPicPr>
        <p:blipFill rotWithShape="1">
          <a:blip r:embed="rId4">
            <a:alphaModFix/>
          </a:blip>
          <a:srcRect r="61447" b="14615"/>
          <a:stretch/>
        </p:blipFill>
        <p:spPr>
          <a:xfrm>
            <a:off x="7461849" y="5122070"/>
            <a:ext cx="1561382" cy="1554085"/>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1"/>
          <p:cNvPicPr preferRelativeResize="0"/>
          <p:nvPr/>
        </p:nvPicPr>
        <p:blipFill rotWithShape="1">
          <a:blip r:embed="rId3">
            <a:alphaModFix/>
          </a:blip>
          <a:srcRect l="2507" r="2506"/>
          <a:stretch/>
        </p:blipFill>
        <p:spPr>
          <a:xfrm>
            <a:off x="98467" y="5833872"/>
            <a:ext cx="914400" cy="914400"/>
          </a:xfrm>
          <a:prstGeom prst="ellipse">
            <a:avLst/>
          </a:prstGeom>
          <a:noFill/>
          <a:ln>
            <a:noFill/>
          </a:ln>
          <a:effectLst>
            <a:outerShdw blurRad="381000" dist="292100" dir="5400000" sx="-80000" sy="-18000" rotWithShape="0">
              <a:srgbClr val="000000">
                <a:alpha val="20000"/>
              </a:srgbClr>
            </a:outerShdw>
          </a:effectLst>
        </p:spPr>
      </p:pic>
      <p:sp>
        <p:nvSpPr>
          <p:cNvPr id="402" name="Google Shape;402;p1"/>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50800" lvl="0" indent="0" algn="l" rtl="0">
              <a:lnSpc>
                <a:spcPct val="100000"/>
              </a:lnSpc>
              <a:spcBef>
                <a:spcPts val="0"/>
              </a:spcBef>
              <a:spcAft>
                <a:spcPts val="0"/>
              </a:spcAft>
              <a:buSzPts val="2800"/>
              <a:buNone/>
            </a:pPr>
            <a:r>
              <a:rPr lang="en-US"/>
              <a:t>Stock Assessment Author Review</a:t>
            </a:r>
            <a:endParaRPr/>
          </a:p>
        </p:txBody>
      </p:sp>
      <p:grpSp>
        <p:nvGrpSpPr>
          <p:cNvPr id="403" name="Google Shape;403;p1"/>
          <p:cNvGrpSpPr/>
          <p:nvPr/>
        </p:nvGrpSpPr>
        <p:grpSpPr>
          <a:xfrm>
            <a:off x="5264582" y="3467956"/>
            <a:ext cx="3562991" cy="3287156"/>
            <a:chOff x="5264582" y="3520964"/>
            <a:chExt cx="3562991" cy="3287156"/>
          </a:xfrm>
        </p:grpSpPr>
        <p:pic>
          <p:nvPicPr>
            <p:cNvPr id="404" name="Google Shape;404;p1"/>
            <p:cNvPicPr preferRelativeResize="0"/>
            <p:nvPr/>
          </p:nvPicPr>
          <p:blipFill rotWithShape="1">
            <a:blip r:embed="rId4">
              <a:alphaModFix/>
            </a:blip>
            <a:srcRect/>
            <a:stretch/>
          </p:blipFill>
          <p:spPr>
            <a:xfrm>
              <a:off x="5980359" y="3520964"/>
              <a:ext cx="2847214" cy="3109585"/>
            </a:xfrm>
            <a:prstGeom prst="rect">
              <a:avLst/>
            </a:prstGeom>
            <a:noFill/>
            <a:ln>
              <a:noFill/>
            </a:ln>
          </p:spPr>
        </p:pic>
        <p:sp>
          <p:nvSpPr>
            <p:cNvPr id="405" name="Google Shape;405;p1"/>
            <p:cNvSpPr/>
            <p:nvPr/>
          </p:nvSpPr>
          <p:spPr>
            <a:xfrm rot="1006753">
              <a:off x="5429135" y="5448025"/>
              <a:ext cx="846396" cy="126485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6" name="Google Shape;406;p1"/>
            <p:cNvSpPr/>
            <p:nvPr/>
          </p:nvSpPr>
          <p:spPr>
            <a:xfrm>
              <a:off x="6072875" y="5875912"/>
              <a:ext cx="367210" cy="715939"/>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407" name="Google Shape;407;p1"/>
          <p:cNvSpPr txBox="1">
            <a:spLocks noGrp="1"/>
          </p:cNvSpPr>
          <p:nvPr>
            <p:ph type="sldNum" idx="12"/>
          </p:nvPr>
        </p:nvSpPr>
        <p:spPr>
          <a:xfrm>
            <a:off x="8025700" y="6525057"/>
            <a:ext cx="770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4590B8"/>
                </a:solidFill>
                <a:latin typeface="Arial"/>
                <a:ea typeface="Arial"/>
                <a:cs typeface="Arial"/>
                <a:sym typeface="Arial"/>
              </a:rPr>
              <a:t>10</a:t>
            </a:fld>
            <a:endParaRPr sz="900" b="0" i="0" u="none" strike="noStrike" cap="none">
              <a:solidFill>
                <a:srgbClr val="4590B8"/>
              </a:solidFill>
              <a:latin typeface="Arial"/>
              <a:ea typeface="Arial"/>
              <a:cs typeface="Arial"/>
              <a:sym typeface="Arial"/>
            </a:endParaRPr>
          </a:p>
        </p:txBody>
      </p:sp>
      <p:sp>
        <p:nvSpPr>
          <p:cNvPr id="408" name="Google Shape;408;p1"/>
          <p:cNvSpPr/>
          <p:nvPr/>
        </p:nvSpPr>
        <p:spPr>
          <a:xfrm>
            <a:off x="7124700" y="4286582"/>
            <a:ext cx="1108710" cy="563880"/>
          </a:xfrm>
          <a:prstGeom prst="rect">
            <a:avLst/>
          </a:prstGeom>
          <a:noFill/>
          <a:ln w="38100" cap="flat" cmpd="sng">
            <a:solidFill>
              <a:srgbClr val="FF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9" name="Google Shape;409;p1"/>
          <p:cNvSpPr/>
          <p:nvPr/>
        </p:nvSpPr>
        <p:spPr>
          <a:xfrm>
            <a:off x="7760970" y="5861524"/>
            <a:ext cx="1000075" cy="657718"/>
          </a:xfrm>
          <a:prstGeom prst="rect">
            <a:avLst/>
          </a:prstGeom>
          <a:noFill/>
          <a:ln w="38100" cap="flat" cmpd="sng">
            <a:solidFill>
              <a:srgbClr val="FF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0" name="Google Shape;410;p1"/>
          <p:cNvSpPr txBox="1">
            <a:spLocks noGrp="1"/>
          </p:cNvSpPr>
          <p:nvPr>
            <p:ph type="body" idx="1"/>
          </p:nvPr>
        </p:nvSpPr>
        <p:spPr>
          <a:xfrm>
            <a:off x="343964" y="1326735"/>
            <a:ext cx="7995686" cy="499337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790"/>
              <a:buNone/>
            </a:pPr>
            <a:endParaRPr sz="1550" b="1" dirty="0">
              <a:solidFill>
                <a:schemeClr val="dk1"/>
              </a:solidFill>
            </a:endParaRPr>
          </a:p>
          <a:p>
            <a:pPr marL="400010" lvl="0" indent="-285750" algn="l" rtl="0">
              <a:lnSpc>
                <a:spcPct val="100000"/>
              </a:lnSpc>
              <a:spcBef>
                <a:spcPts val="600"/>
              </a:spcBef>
              <a:spcAft>
                <a:spcPts val="0"/>
              </a:spcAft>
              <a:buSzPts val="2700"/>
              <a:buFont typeface="Arial"/>
              <a:buChar char="•"/>
            </a:pPr>
            <a:r>
              <a:rPr lang="en-US" sz="1550" dirty="0">
                <a:solidFill>
                  <a:schemeClr val="dk1"/>
                </a:solidFill>
              </a:rPr>
              <a:t>We launched the SA Review of EFH C1 in May 2021 </a:t>
            </a:r>
            <a:r>
              <a:rPr lang="en-US" sz="1550" b="1" dirty="0">
                <a:solidFill>
                  <a:schemeClr val="accent2"/>
                </a:solidFill>
              </a:rPr>
              <a:t>(Chapter 2)</a:t>
            </a:r>
            <a:endParaRPr dirty="0"/>
          </a:p>
          <a:p>
            <a:pPr marL="857210" lvl="1" indent="-285750" algn="l" rtl="0">
              <a:lnSpc>
                <a:spcPct val="100000"/>
              </a:lnSpc>
              <a:spcBef>
                <a:spcPts val="600"/>
              </a:spcBef>
              <a:spcAft>
                <a:spcPts val="0"/>
              </a:spcAft>
              <a:buSzPts val="2700"/>
              <a:buFont typeface="Arial"/>
              <a:buChar char="•"/>
            </a:pPr>
            <a:r>
              <a:rPr lang="en-US" sz="1550" dirty="0">
                <a:solidFill>
                  <a:schemeClr val="dk1"/>
                </a:solidFill>
              </a:rPr>
              <a:t>Reviewed current FMP EFH C1 maps, text, and tables</a:t>
            </a:r>
            <a:endParaRPr sz="1550" dirty="0">
              <a:solidFill>
                <a:schemeClr val="dk1"/>
              </a:solidFill>
            </a:endParaRPr>
          </a:p>
          <a:p>
            <a:pPr marL="857210" lvl="1" indent="-285750" algn="l" rtl="0">
              <a:lnSpc>
                <a:spcPct val="100000"/>
              </a:lnSpc>
              <a:spcBef>
                <a:spcPts val="600"/>
              </a:spcBef>
              <a:spcAft>
                <a:spcPts val="0"/>
              </a:spcAft>
              <a:buSzPts val="2700"/>
              <a:buFont typeface="Arial"/>
              <a:buChar char="•"/>
            </a:pPr>
            <a:r>
              <a:rPr lang="en-US" sz="1550" dirty="0">
                <a:solidFill>
                  <a:schemeClr val="dk1"/>
                </a:solidFill>
              </a:rPr>
              <a:t>Reviewed SDM ensemble draft methods and species draft results chapters                 with new EFH maps</a:t>
            </a:r>
            <a:endParaRPr sz="1550" dirty="0">
              <a:solidFill>
                <a:schemeClr val="dk1"/>
              </a:solidFill>
            </a:endParaRPr>
          </a:p>
          <a:p>
            <a:pPr marL="857210" lvl="1" indent="-285750" algn="l" rtl="0">
              <a:lnSpc>
                <a:spcPct val="100000"/>
              </a:lnSpc>
              <a:spcBef>
                <a:spcPts val="600"/>
              </a:spcBef>
              <a:spcAft>
                <a:spcPts val="0"/>
              </a:spcAft>
              <a:buSzPts val="2700"/>
              <a:buFont typeface="Arial"/>
              <a:buChar char="•"/>
            </a:pPr>
            <a:r>
              <a:rPr lang="en-US" sz="1550" dirty="0">
                <a:solidFill>
                  <a:schemeClr val="dk1"/>
                </a:solidFill>
              </a:rPr>
              <a:t>Completed September 1, 2021 with 100% engagement</a:t>
            </a:r>
            <a:endParaRPr sz="1550" dirty="0">
              <a:solidFill>
                <a:schemeClr val="dk1"/>
              </a:solidFill>
            </a:endParaRPr>
          </a:p>
          <a:p>
            <a:pPr marL="457200" lvl="0" indent="-342940" algn="l" rtl="0">
              <a:lnSpc>
                <a:spcPct val="100000"/>
              </a:lnSpc>
              <a:spcBef>
                <a:spcPts val="600"/>
              </a:spcBef>
              <a:spcAft>
                <a:spcPts val="0"/>
              </a:spcAft>
              <a:buSzPts val="2700"/>
              <a:buFont typeface="Arial"/>
              <a:buChar char="•"/>
            </a:pPr>
            <a:r>
              <a:rPr lang="en-US" sz="1550" b="1" dirty="0">
                <a:solidFill>
                  <a:schemeClr val="accent2"/>
                </a:solidFill>
              </a:rPr>
              <a:t>Chapter 3 </a:t>
            </a:r>
            <a:r>
              <a:rPr lang="en-US" sz="1550" dirty="0">
                <a:solidFill>
                  <a:schemeClr val="dk1"/>
                </a:solidFill>
              </a:rPr>
              <a:t>presents the SA Review Results: </a:t>
            </a:r>
            <a:endParaRPr dirty="0"/>
          </a:p>
          <a:p>
            <a:pPr marL="914400" lvl="1" indent="-342940" algn="l" rtl="0">
              <a:lnSpc>
                <a:spcPct val="100000"/>
              </a:lnSpc>
              <a:spcBef>
                <a:spcPts val="300"/>
              </a:spcBef>
              <a:spcAft>
                <a:spcPts val="0"/>
              </a:spcAft>
              <a:buSzPts val="2700"/>
              <a:buFont typeface="Arial"/>
              <a:buChar char="•"/>
            </a:pPr>
            <a:r>
              <a:rPr lang="en-US" sz="1550" b="1" dirty="0">
                <a:solidFill>
                  <a:schemeClr val="dk1"/>
                </a:solidFill>
              </a:rPr>
              <a:t>30 SAs </a:t>
            </a:r>
            <a:r>
              <a:rPr lang="en-US" sz="1550" dirty="0">
                <a:solidFill>
                  <a:schemeClr val="dk1"/>
                </a:solidFill>
              </a:rPr>
              <a:t>reviewed </a:t>
            </a:r>
            <a:r>
              <a:rPr lang="en-US" sz="1550" b="1" dirty="0">
                <a:solidFill>
                  <a:schemeClr val="dk1"/>
                </a:solidFill>
              </a:rPr>
              <a:t>3</a:t>
            </a:r>
            <a:r>
              <a:rPr lang="en-US" sz="1550" dirty="0">
                <a:solidFill>
                  <a:schemeClr val="dk1"/>
                </a:solidFill>
              </a:rPr>
              <a:t> regional methods sections and </a:t>
            </a:r>
            <a:r>
              <a:rPr lang="en-US" sz="1550" b="1" dirty="0">
                <a:solidFill>
                  <a:schemeClr val="dk1"/>
                </a:solidFill>
              </a:rPr>
              <a:t>125</a:t>
            </a:r>
            <a:r>
              <a:rPr lang="en-US" sz="1550" dirty="0">
                <a:solidFill>
                  <a:schemeClr val="dk1"/>
                </a:solidFill>
              </a:rPr>
              <a:t>                                                 SDM ensemble EFH species or species complex draft                                                          </a:t>
            </a:r>
            <a:r>
              <a:rPr lang="en-US" sz="1550" b="1" dirty="0">
                <a:solidFill>
                  <a:schemeClr val="dk1"/>
                </a:solidFill>
              </a:rPr>
              <a:t>results chapters</a:t>
            </a:r>
            <a:r>
              <a:rPr lang="en-US" sz="1550" dirty="0">
                <a:solidFill>
                  <a:schemeClr val="dk1"/>
                </a:solidFill>
              </a:rPr>
              <a:t> with </a:t>
            </a:r>
            <a:r>
              <a:rPr lang="en-US" sz="1550" b="1" dirty="0">
                <a:solidFill>
                  <a:schemeClr val="dk1"/>
                </a:solidFill>
              </a:rPr>
              <a:t>1-3 life stages each</a:t>
            </a:r>
            <a:endParaRPr dirty="0"/>
          </a:p>
          <a:p>
            <a:pPr marL="914400" lvl="1" indent="-342940" algn="l" rtl="0">
              <a:lnSpc>
                <a:spcPct val="100000"/>
              </a:lnSpc>
              <a:spcBef>
                <a:spcPts val="300"/>
              </a:spcBef>
              <a:spcAft>
                <a:spcPts val="0"/>
              </a:spcAft>
              <a:buSzPts val="2700"/>
              <a:buFont typeface="Arial"/>
              <a:buChar char="•"/>
            </a:pPr>
            <a:r>
              <a:rPr lang="en-US" sz="1550" dirty="0" smtClean="0">
                <a:solidFill>
                  <a:schemeClr val="dk1"/>
                </a:solidFill>
              </a:rPr>
              <a:t>211 </a:t>
            </a:r>
            <a:r>
              <a:rPr lang="en-US" sz="1550" dirty="0">
                <a:solidFill>
                  <a:schemeClr val="dk1"/>
                </a:solidFill>
              </a:rPr>
              <a:t>individual species’ life stages modeled:</a:t>
            </a:r>
            <a:endParaRPr dirty="0"/>
          </a:p>
          <a:p>
            <a:pPr marL="1371600" lvl="2" indent="-342940" algn="l" rtl="0">
              <a:lnSpc>
                <a:spcPct val="100000"/>
              </a:lnSpc>
              <a:spcBef>
                <a:spcPts val="300"/>
              </a:spcBef>
              <a:spcAft>
                <a:spcPts val="0"/>
              </a:spcAft>
              <a:buSzPts val="2700"/>
              <a:buFont typeface="Arial"/>
              <a:buChar char="•"/>
            </a:pPr>
            <a:r>
              <a:rPr lang="en-US" sz="1550" dirty="0">
                <a:solidFill>
                  <a:schemeClr val="dk1"/>
                </a:solidFill>
              </a:rPr>
              <a:t>27 </a:t>
            </a:r>
            <a:r>
              <a:rPr lang="en-US" sz="1550" dirty="0" smtClean="0">
                <a:solidFill>
                  <a:schemeClr val="dk1"/>
                </a:solidFill>
              </a:rPr>
              <a:t>species (out of 60) received </a:t>
            </a:r>
            <a:r>
              <a:rPr lang="en-US" sz="1550" dirty="0">
                <a:solidFill>
                  <a:schemeClr val="dk1"/>
                </a:solidFill>
              </a:rPr>
              <a:t>model re-runs </a:t>
            </a:r>
            <a:r>
              <a:rPr lang="en-US" sz="1550" dirty="0" smtClean="0">
                <a:solidFill>
                  <a:schemeClr val="dk1"/>
                </a:solidFill>
              </a:rPr>
              <a:t>                                                              as determined </a:t>
            </a:r>
            <a:r>
              <a:rPr lang="en-US" sz="1550" dirty="0">
                <a:solidFill>
                  <a:schemeClr val="dk1"/>
                </a:solidFill>
              </a:rPr>
              <a:t>by our internal evaluation or by                                                                      SA review (e.g., revise life stage breaks                                                                          = 22 species; reevaluate ensemble                                                                       constituents and revise EFH map = 1 species)</a:t>
            </a:r>
            <a:endParaRPr dirty="0"/>
          </a:p>
          <a:p>
            <a:pPr marL="914400" lvl="1" indent="-342940" algn="l" rtl="0">
              <a:lnSpc>
                <a:spcPct val="100000"/>
              </a:lnSpc>
              <a:spcBef>
                <a:spcPts val="300"/>
              </a:spcBef>
              <a:spcAft>
                <a:spcPts val="0"/>
              </a:spcAft>
              <a:buSzPts val="2700"/>
              <a:buFont typeface="Arial"/>
              <a:buChar char="•"/>
            </a:pPr>
            <a:r>
              <a:rPr lang="en-US" sz="1550" dirty="0">
                <a:solidFill>
                  <a:schemeClr val="dk1"/>
                </a:solidFill>
              </a:rPr>
              <a:t>SAs and other experts provided input as comments,                                                questions, and </a:t>
            </a:r>
            <a:r>
              <a:rPr lang="en-US" sz="1550" dirty="0" smtClean="0">
                <a:solidFill>
                  <a:schemeClr val="dk1"/>
                </a:solidFill>
              </a:rPr>
              <a:t>concerns. </a:t>
            </a:r>
            <a:endParaRP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50800" lvl="0" indent="0" algn="l" rtl="0">
              <a:lnSpc>
                <a:spcPct val="100000"/>
              </a:lnSpc>
              <a:spcBef>
                <a:spcPts val="0"/>
              </a:spcBef>
              <a:spcAft>
                <a:spcPts val="0"/>
              </a:spcAft>
              <a:buSzPts val="2800"/>
              <a:buNone/>
            </a:pPr>
            <a:r>
              <a:rPr lang="en-US"/>
              <a:t>Stock Assessment Author Review</a:t>
            </a:r>
            <a:endParaRPr/>
          </a:p>
        </p:txBody>
      </p:sp>
      <p:grpSp>
        <p:nvGrpSpPr>
          <p:cNvPr id="417" name="Google Shape;417;p2"/>
          <p:cNvGrpSpPr/>
          <p:nvPr/>
        </p:nvGrpSpPr>
        <p:grpSpPr>
          <a:xfrm>
            <a:off x="5670019" y="2822049"/>
            <a:ext cx="3454346" cy="3880176"/>
            <a:chOff x="5569381" y="2784471"/>
            <a:chExt cx="3454346" cy="3880176"/>
          </a:xfrm>
        </p:grpSpPr>
        <p:pic>
          <p:nvPicPr>
            <p:cNvPr id="418" name="Google Shape;418;p2"/>
            <p:cNvPicPr preferRelativeResize="0"/>
            <p:nvPr/>
          </p:nvPicPr>
          <p:blipFill rotWithShape="1">
            <a:blip r:embed="rId3">
              <a:alphaModFix/>
            </a:blip>
            <a:srcRect/>
            <a:stretch/>
          </p:blipFill>
          <p:spPr>
            <a:xfrm>
              <a:off x="6439829" y="2784471"/>
              <a:ext cx="2387801" cy="3880176"/>
            </a:xfrm>
            <a:prstGeom prst="rect">
              <a:avLst/>
            </a:prstGeom>
            <a:noFill/>
            <a:ln>
              <a:noFill/>
            </a:ln>
          </p:spPr>
        </p:pic>
        <p:sp>
          <p:nvSpPr>
            <p:cNvPr id="419" name="Google Shape;419;p2"/>
            <p:cNvSpPr/>
            <p:nvPr/>
          </p:nvSpPr>
          <p:spPr>
            <a:xfrm rot="-460785">
              <a:off x="8254411" y="4442168"/>
              <a:ext cx="687886" cy="126485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0" name="Google Shape;420;p2"/>
            <p:cNvSpPr/>
            <p:nvPr/>
          </p:nvSpPr>
          <p:spPr>
            <a:xfrm rot="1006753">
              <a:off x="5733934" y="4345174"/>
              <a:ext cx="846396" cy="126485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421" name="Google Shape;421;p2"/>
          <p:cNvSpPr txBox="1">
            <a:spLocks noGrp="1"/>
          </p:cNvSpPr>
          <p:nvPr>
            <p:ph type="body" idx="1"/>
          </p:nvPr>
        </p:nvSpPr>
        <p:spPr>
          <a:xfrm>
            <a:off x="225001" y="1265955"/>
            <a:ext cx="8048618" cy="544814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790"/>
              <a:buNone/>
            </a:pPr>
            <a:endParaRPr sz="1550" b="1" dirty="0">
              <a:solidFill>
                <a:schemeClr val="dk1"/>
              </a:solidFill>
            </a:endParaRPr>
          </a:p>
          <a:p>
            <a:pPr marL="457200" marR="0" lvl="0" indent="-342941" algn="l" rtl="0">
              <a:lnSpc>
                <a:spcPct val="100000"/>
              </a:lnSpc>
              <a:spcBef>
                <a:spcPts val="0"/>
              </a:spcBef>
              <a:spcAft>
                <a:spcPts val="0"/>
              </a:spcAft>
              <a:buSzPts val="2700"/>
              <a:buFont typeface="Arial"/>
              <a:buChar char="•"/>
            </a:pPr>
            <a:r>
              <a:rPr lang="en-US" sz="1550" dirty="0">
                <a:solidFill>
                  <a:schemeClr val="dk1"/>
                </a:solidFill>
              </a:rPr>
              <a:t>September 2021 JGPT:</a:t>
            </a:r>
            <a:endParaRPr sz="1550" dirty="0"/>
          </a:p>
          <a:p>
            <a:pPr marL="914400" lvl="1" indent="-342940" algn="l" rtl="0">
              <a:lnSpc>
                <a:spcPct val="100000"/>
              </a:lnSpc>
              <a:spcBef>
                <a:spcPts val="0"/>
              </a:spcBef>
              <a:spcAft>
                <a:spcPts val="0"/>
              </a:spcAft>
              <a:buSzPts val="2400"/>
              <a:buFont typeface="Arial"/>
              <a:buChar char="•"/>
            </a:pPr>
            <a:r>
              <a:rPr lang="en-US" sz="1550" dirty="0">
                <a:solidFill>
                  <a:schemeClr val="dk1"/>
                </a:solidFill>
              </a:rPr>
              <a:t>Provided an </a:t>
            </a:r>
            <a:r>
              <a:rPr lang="en-US" sz="1550" dirty="0" smtClean="0">
                <a:solidFill>
                  <a:schemeClr val="dk1"/>
                </a:solidFill>
              </a:rPr>
              <a:t>SDM ensemble EFH </a:t>
            </a:r>
            <a:r>
              <a:rPr lang="en-US" sz="1550" dirty="0">
                <a:solidFill>
                  <a:schemeClr val="dk1"/>
                </a:solidFill>
              </a:rPr>
              <a:t>project update and summarized main areas of SA review concerns and our overall plan to address those.</a:t>
            </a:r>
            <a:endParaRPr sz="1550" dirty="0">
              <a:solidFill>
                <a:schemeClr val="dk1"/>
              </a:solidFill>
            </a:endParaRPr>
          </a:p>
          <a:p>
            <a:pPr marL="914400" lvl="1" indent="-342941" algn="l" rtl="0">
              <a:lnSpc>
                <a:spcPct val="100000"/>
              </a:lnSpc>
              <a:spcBef>
                <a:spcPts val="300"/>
              </a:spcBef>
              <a:spcAft>
                <a:spcPts val="0"/>
              </a:spcAft>
              <a:buSzPts val="2400"/>
              <a:buFont typeface="Arial"/>
              <a:buChar char="•"/>
            </a:pPr>
            <a:r>
              <a:rPr lang="en-US" sz="1550" dirty="0">
                <a:solidFill>
                  <a:schemeClr val="dk1"/>
                </a:solidFill>
              </a:rPr>
              <a:t>Previewed our </a:t>
            </a:r>
            <a:r>
              <a:rPr lang="en-US" sz="1550" dirty="0" smtClean="0">
                <a:solidFill>
                  <a:schemeClr val="dk1"/>
                </a:solidFill>
              </a:rPr>
              <a:t>response </a:t>
            </a:r>
            <a:r>
              <a:rPr lang="en-US" sz="1550" dirty="0">
                <a:solidFill>
                  <a:schemeClr val="dk1"/>
                </a:solidFill>
              </a:rPr>
              <a:t>to common issues raised (e.g., </a:t>
            </a:r>
            <a:r>
              <a:rPr lang="en-US" sz="1550" dirty="0" smtClean="0">
                <a:solidFill>
                  <a:schemeClr val="dk1"/>
                </a:solidFill>
              </a:rPr>
              <a:t>replace single ensemble performance metric with 3 </a:t>
            </a:r>
            <a:r>
              <a:rPr lang="en-US" sz="1550" dirty="0">
                <a:solidFill>
                  <a:schemeClr val="dk1"/>
                </a:solidFill>
              </a:rPr>
              <a:t>conventional </a:t>
            </a:r>
            <a:r>
              <a:rPr lang="en-US" sz="1550" dirty="0" smtClean="0">
                <a:solidFill>
                  <a:schemeClr val="dk1"/>
                </a:solidFill>
              </a:rPr>
              <a:t>metrics to </a:t>
            </a:r>
            <a:r>
              <a:rPr lang="en-US" sz="1550" dirty="0">
                <a:solidFill>
                  <a:schemeClr val="dk1"/>
                </a:solidFill>
              </a:rPr>
              <a:t>more comprehensively assess ensemble </a:t>
            </a:r>
            <a:r>
              <a:rPr lang="en-US" sz="1550" dirty="0" smtClean="0">
                <a:solidFill>
                  <a:schemeClr val="dk1"/>
                </a:solidFill>
              </a:rPr>
              <a:t>performance).</a:t>
            </a:r>
            <a:endParaRPr dirty="0"/>
          </a:p>
          <a:p>
            <a:pPr marL="914400" lvl="1" indent="-342941" algn="l" rtl="0">
              <a:lnSpc>
                <a:spcPct val="100000"/>
              </a:lnSpc>
              <a:spcBef>
                <a:spcPts val="300"/>
              </a:spcBef>
              <a:spcAft>
                <a:spcPts val="0"/>
              </a:spcAft>
              <a:buSzPts val="2400"/>
              <a:buFont typeface="Arial"/>
              <a:buChar char="•"/>
            </a:pPr>
            <a:r>
              <a:rPr lang="en-US" sz="1550" dirty="0">
                <a:solidFill>
                  <a:schemeClr val="dk1"/>
                </a:solidFill>
              </a:rPr>
              <a:t>Communicated that we would work with individual SAs.</a:t>
            </a:r>
            <a:endParaRPr sz="1550" dirty="0">
              <a:solidFill>
                <a:schemeClr val="dk1"/>
              </a:solidFill>
            </a:endParaRPr>
          </a:p>
          <a:p>
            <a:pPr marL="457200" marR="0" lvl="0" indent="-342940" algn="l" rtl="0">
              <a:lnSpc>
                <a:spcPct val="100000"/>
              </a:lnSpc>
              <a:spcBef>
                <a:spcPts val="600"/>
              </a:spcBef>
              <a:spcAft>
                <a:spcPts val="0"/>
              </a:spcAft>
              <a:buSzPts val="2700"/>
              <a:buFont typeface="Arial"/>
              <a:buChar char="•"/>
            </a:pPr>
            <a:r>
              <a:rPr lang="en-US" sz="1550" dirty="0">
                <a:solidFill>
                  <a:schemeClr val="dk1"/>
                </a:solidFill>
              </a:rPr>
              <a:t>Post-Sept. 2021 JGPT:</a:t>
            </a:r>
            <a:endParaRPr dirty="0"/>
          </a:p>
          <a:p>
            <a:pPr marL="914400" lvl="1" indent="-342940" algn="l" rtl="0">
              <a:lnSpc>
                <a:spcPct val="100000"/>
              </a:lnSpc>
              <a:spcBef>
                <a:spcPts val="0"/>
              </a:spcBef>
              <a:spcAft>
                <a:spcPts val="0"/>
              </a:spcAft>
              <a:buSzPts val="2400"/>
              <a:buFont typeface="Arial"/>
              <a:buChar char="•"/>
            </a:pPr>
            <a:r>
              <a:rPr lang="en-US" sz="1550" dirty="0">
                <a:solidFill>
                  <a:schemeClr val="dk1"/>
                </a:solidFill>
              </a:rPr>
              <a:t>Continued to respond to all </a:t>
            </a:r>
            <a:r>
              <a:rPr lang="en-US" sz="1550" dirty="0" smtClean="0">
                <a:solidFill>
                  <a:schemeClr val="dk1"/>
                </a:solidFill>
              </a:rPr>
              <a:t>reviewers; largely completed                                                              by November </a:t>
            </a:r>
            <a:r>
              <a:rPr lang="en-US" sz="1550" dirty="0">
                <a:solidFill>
                  <a:schemeClr val="dk1"/>
                </a:solidFill>
              </a:rPr>
              <a:t>1. </a:t>
            </a:r>
            <a:endParaRPr sz="1550" dirty="0">
              <a:solidFill>
                <a:schemeClr val="dk1"/>
              </a:solidFill>
            </a:endParaRPr>
          </a:p>
          <a:p>
            <a:pPr marL="914400" lvl="1" indent="-342940" algn="l" rtl="0">
              <a:lnSpc>
                <a:spcPct val="100000"/>
              </a:lnSpc>
              <a:spcBef>
                <a:spcPts val="300"/>
              </a:spcBef>
              <a:spcAft>
                <a:spcPts val="0"/>
              </a:spcAft>
              <a:buSzPts val="2400"/>
              <a:buFont typeface="Arial"/>
              <a:buChar char="•"/>
            </a:pPr>
            <a:r>
              <a:rPr lang="en-US" sz="1550" dirty="0">
                <a:solidFill>
                  <a:schemeClr val="dk1"/>
                </a:solidFill>
              </a:rPr>
              <a:t>Discussed concerns, answered questions, offered future                                                       </a:t>
            </a:r>
            <a:r>
              <a:rPr lang="en-US" sz="1550" dirty="0" smtClean="0">
                <a:solidFill>
                  <a:schemeClr val="dk1"/>
                </a:solidFill>
              </a:rPr>
              <a:t>research recommendations, and indicated that </a:t>
            </a:r>
            <a:r>
              <a:rPr lang="en-US" sz="1550" dirty="0">
                <a:solidFill>
                  <a:schemeClr val="dk1"/>
                </a:solidFill>
              </a:rPr>
              <a:t>revised </a:t>
            </a:r>
            <a:r>
              <a:rPr lang="en-US" sz="1550" dirty="0" smtClean="0">
                <a:solidFill>
                  <a:schemeClr val="dk1"/>
                </a:solidFill>
              </a:rPr>
              <a:t>                                                          species </a:t>
            </a:r>
            <a:r>
              <a:rPr lang="en-US" sz="1550" dirty="0">
                <a:solidFill>
                  <a:schemeClr val="dk1"/>
                </a:solidFill>
              </a:rPr>
              <a:t>results chapters would be provided when </a:t>
            </a:r>
            <a:r>
              <a:rPr lang="en-US" sz="1550" dirty="0" smtClean="0">
                <a:solidFill>
                  <a:schemeClr val="dk1"/>
                </a:solidFill>
              </a:rPr>
              <a:t>completed</a:t>
            </a:r>
            <a:r>
              <a:rPr lang="en-US" sz="1550" dirty="0">
                <a:solidFill>
                  <a:schemeClr val="dk1"/>
                </a:solidFill>
              </a:rPr>
              <a:t>.</a:t>
            </a:r>
            <a:endParaRPr dirty="0"/>
          </a:p>
          <a:p>
            <a:pPr marL="914400" lvl="1" indent="-342940" algn="l" rtl="0">
              <a:lnSpc>
                <a:spcPct val="100000"/>
              </a:lnSpc>
              <a:spcBef>
                <a:spcPts val="300"/>
              </a:spcBef>
              <a:spcAft>
                <a:spcPts val="0"/>
              </a:spcAft>
              <a:buSzPts val="2400"/>
              <a:buFont typeface="Arial"/>
              <a:buChar char="•"/>
            </a:pPr>
            <a:r>
              <a:rPr lang="en-US" sz="1550" dirty="0">
                <a:solidFill>
                  <a:schemeClr val="dk1"/>
                </a:solidFill>
              </a:rPr>
              <a:t>Addressed ensemble performance concerns with </a:t>
            </a:r>
            <a:r>
              <a:rPr lang="en-US" sz="1550" dirty="0" smtClean="0">
                <a:solidFill>
                  <a:schemeClr val="dk1"/>
                </a:solidFill>
              </a:rPr>
              <a:t>8 </a:t>
            </a:r>
            <a:r>
              <a:rPr lang="en-US" sz="1550" dirty="0">
                <a:solidFill>
                  <a:schemeClr val="dk1"/>
                </a:solidFill>
              </a:rPr>
              <a:t>SAs </a:t>
            </a:r>
            <a:r>
              <a:rPr lang="en-US" sz="1550" dirty="0" smtClean="0">
                <a:solidFill>
                  <a:schemeClr val="dk1"/>
                </a:solidFill>
              </a:rPr>
              <a:t>                                              requiring more </a:t>
            </a:r>
            <a:r>
              <a:rPr lang="en-US" sz="1550" dirty="0">
                <a:solidFill>
                  <a:schemeClr val="dk1"/>
                </a:solidFill>
              </a:rPr>
              <a:t>in-depth communication </a:t>
            </a:r>
            <a:r>
              <a:rPr lang="en-US" sz="1550" dirty="0" smtClean="0">
                <a:solidFill>
                  <a:schemeClr val="dk1"/>
                </a:solidFill>
              </a:rPr>
              <a:t>(provided revised                                         ensemble performance methods/results and reached resolution). </a:t>
            </a:r>
            <a:endParaRPr dirty="0"/>
          </a:p>
          <a:p>
            <a:pPr marL="914400" lvl="1" indent="-342940" algn="l" rtl="0">
              <a:lnSpc>
                <a:spcPct val="100000"/>
              </a:lnSpc>
              <a:spcBef>
                <a:spcPts val="300"/>
              </a:spcBef>
              <a:spcAft>
                <a:spcPts val="0"/>
              </a:spcAft>
              <a:buSzPts val="2400"/>
              <a:buFont typeface="Arial"/>
              <a:buChar char="•"/>
            </a:pPr>
            <a:r>
              <a:rPr lang="en-US" sz="1550" dirty="0">
                <a:solidFill>
                  <a:schemeClr val="dk1"/>
                </a:solidFill>
              </a:rPr>
              <a:t>Communication is documented in </a:t>
            </a:r>
            <a:r>
              <a:rPr lang="en-US" sz="1550" b="1" dirty="0">
                <a:solidFill>
                  <a:schemeClr val="accent2"/>
                </a:solidFill>
              </a:rPr>
              <a:t>Chapter 3</a:t>
            </a:r>
            <a:r>
              <a:rPr lang="en-US" sz="1550" dirty="0" smtClean="0">
                <a:solidFill>
                  <a:schemeClr val="dk1"/>
                </a:solidFill>
              </a:rPr>
              <a:t>.</a:t>
            </a:r>
          </a:p>
          <a:p>
            <a:pPr lvl="1" indent="-342940">
              <a:spcBef>
                <a:spcPts val="300"/>
              </a:spcBef>
              <a:buSzPts val="2400"/>
              <a:buFont typeface="Arial"/>
              <a:buChar char="•"/>
            </a:pPr>
            <a:r>
              <a:rPr lang="en-US" sz="1550" b="1" dirty="0" smtClean="0">
                <a:solidFill>
                  <a:schemeClr val="dk1"/>
                </a:solidFill>
              </a:rPr>
              <a:t>We responded </a:t>
            </a:r>
            <a:r>
              <a:rPr lang="en-US" sz="1550" b="1" dirty="0">
                <a:solidFill>
                  <a:schemeClr val="dk1"/>
                </a:solidFill>
              </a:rPr>
              <a:t>to all </a:t>
            </a:r>
            <a:r>
              <a:rPr lang="en-US" sz="1550" b="1" dirty="0" smtClean="0">
                <a:solidFill>
                  <a:schemeClr val="dk1"/>
                </a:solidFill>
              </a:rPr>
              <a:t>reviewers to address questions and                                   concerns. Thank you, for your </a:t>
            </a:r>
            <a:r>
              <a:rPr lang="en-US" sz="1550" b="1" dirty="0">
                <a:solidFill>
                  <a:schemeClr val="dk1"/>
                </a:solidFill>
              </a:rPr>
              <a:t>engagement and </a:t>
            </a:r>
            <a:r>
              <a:rPr lang="en-US" sz="1550" b="1" dirty="0" smtClean="0">
                <a:solidFill>
                  <a:schemeClr val="dk1"/>
                </a:solidFill>
              </a:rPr>
              <a:t>collaboration</a:t>
            </a:r>
            <a:r>
              <a:rPr lang="en-US" sz="1550" b="1" dirty="0">
                <a:solidFill>
                  <a:schemeClr val="dk1"/>
                </a:solidFill>
              </a:rPr>
              <a:t>.</a:t>
            </a:r>
            <a:r>
              <a:rPr lang="en-US" sz="1550" dirty="0" smtClean="0">
                <a:solidFill>
                  <a:schemeClr val="dk1"/>
                </a:solidFill>
              </a:rPr>
              <a:t>                               </a:t>
            </a:r>
            <a:endParaRPr dirty="0"/>
          </a:p>
        </p:txBody>
      </p:sp>
      <p:sp>
        <p:nvSpPr>
          <p:cNvPr id="422" name="Google Shape;422;p2"/>
          <p:cNvSpPr txBox="1">
            <a:spLocks noGrp="1"/>
          </p:cNvSpPr>
          <p:nvPr>
            <p:ph type="sldNum" idx="12"/>
          </p:nvPr>
        </p:nvSpPr>
        <p:spPr>
          <a:xfrm>
            <a:off x="8025700" y="6525057"/>
            <a:ext cx="770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4590B8"/>
                </a:solidFill>
                <a:latin typeface="Arial"/>
                <a:ea typeface="Arial"/>
                <a:cs typeface="Arial"/>
                <a:sym typeface="Arial"/>
              </a:rPr>
              <a:t>11</a:t>
            </a:fld>
            <a:endParaRPr sz="900" b="0" i="0" u="none" strike="noStrike" cap="none">
              <a:solidFill>
                <a:srgbClr val="4590B8"/>
              </a:solidFill>
              <a:latin typeface="Arial"/>
              <a:ea typeface="Arial"/>
              <a:cs typeface="Arial"/>
              <a:sym typeface="Arial"/>
            </a:endParaRPr>
          </a:p>
        </p:txBody>
      </p:sp>
      <p:sp>
        <p:nvSpPr>
          <p:cNvPr id="423" name="Google Shape;423;p2"/>
          <p:cNvSpPr/>
          <p:nvPr/>
        </p:nvSpPr>
        <p:spPr>
          <a:xfrm>
            <a:off x="7170168" y="5610694"/>
            <a:ext cx="1103451" cy="1018183"/>
          </a:xfrm>
          <a:prstGeom prst="rect">
            <a:avLst/>
          </a:prstGeom>
          <a:noFill/>
          <a:ln w="38100" cap="flat" cmpd="sng">
            <a:solidFill>
              <a:srgbClr val="FF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4" name="Google Shape;424;p2"/>
          <p:cNvSpPr/>
          <p:nvPr/>
        </p:nvSpPr>
        <p:spPr>
          <a:xfrm>
            <a:off x="6614633" y="2892313"/>
            <a:ext cx="974366" cy="1016225"/>
          </a:xfrm>
          <a:prstGeom prst="rect">
            <a:avLst/>
          </a:prstGeom>
          <a:noFill/>
          <a:ln w="38100" cap="flat" cmpd="sng">
            <a:solidFill>
              <a:srgbClr val="FF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1" name="Google Shape;401;p1"/>
          <p:cNvPicPr preferRelativeResize="0"/>
          <p:nvPr/>
        </p:nvPicPr>
        <p:blipFill rotWithShape="1">
          <a:blip r:embed="rId4">
            <a:alphaModFix/>
          </a:blip>
          <a:srcRect l="2507" r="2506"/>
          <a:stretch/>
        </p:blipFill>
        <p:spPr>
          <a:xfrm>
            <a:off x="98467" y="5833872"/>
            <a:ext cx="914400" cy="914400"/>
          </a:xfrm>
          <a:prstGeom prst="ellipse">
            <a:avLst/>
          </a:prstGeom>
          <a:noFill/>
          <a:ln>
            <a:noFill/>
          </a:ln>
          <a:effectLst>
            <a:outerShdw blurRad="381000" dist="292100" dir="5400000" sx="-80000" sy="-18000" rotWithShape="0">
              <a:srgbClr val="000000">
                <a:alpha val="20000"/>
              </a:srgb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50800" lvl="0" indent="0" algn="l" rtl="0">
              <a:lnSpc>
                <a:spcPct val="100000"/>
              </a:lnSpc>
              <a:spcBef>
                <a:spcPts val="0"/>
              </a:spcBef>
              <a:spcAft>
                <a:spcPts val="0"/>
              </a:spcAft>
              <a:buSzPts val="2800"/>
              <a:buNone/>
            </a:pPr>
            <a:r>
              <a:rPr lang="en-US"/>
              <a:t>Stock Assessment Author Review</a:t>
            </a:r>
            <a:endParaRPr/>
          </a:p>
        </p:txBody>
      </p:sp>
      <p:grpSp>
        <p:nvGrpSpPr>
          <p:cNvPr id="431" name="Google Shape;431;p3"/>
          <p:cNvGrpSpPr/>
          <p:nvPr/>
        </p:nvGrpSpPr>
        <p:grpSpPr>
          <a:xfrm>
            <a:off x="5670019" y="2822049"/>
            <a:ext cx="3454346" cy="3880176"/>
            <a:chOff x="5569381" y="2784471"/>
            <a:chExt cx="3454346" cy="3880176"/>
          </a:xfrm>
        </p:grpSpPr>
        <p:pic>
          <p:nvPicPr>
            <p:cNvPr id="432" name="Google Shape;432;p3"/>
            <p:cNvPicPr preferRelativeResize="0"/>
            <p:nvPr/>
          </p:nvPicPr>
          <p:blipFill rotWithShape="1">
            <a:blip r:embed="rId3">
              <a:alphaModFix/>
            </a:blip>
            <a:srcRect/>
            <a:stretch/>
          </p:blipFill>
          <p:spPr>
            <a:xfrm>
              <a:off x="6439829" y="2784471"/>
              <a:ext cx="2387801" cy="3880176"/>
            </a:xfrm>
            <a:prstGeom prst="rect">
              <a:avLst/>
            </a:prstGeom>
            <a:noFill/>
            <a:ln>
              <a:noFill/>
            </a:ln>
          </p:spPr>
        </p:pic>
        <p:sp>
          <p:nvSpPr>
            <p:cNvPr id="433" name="Google Shape;433;p3"/>
            <p:cNvSpPr/>
            <p:nvPr/>
          </p:nvSpPr>
          <p:spPr>
            <a:xfrm rot="-460785">
              <a:off x="8254411" y="4442168"/>
              <a:ext cx="687886" cy="126485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34" name="Google Shape;434;p3"/>
            <p:cNvSpPr/>
            <p:nvPr/>
          </p:nvSpPr>
          <p:spPr>
            <a:xfrm rot="1006753">
              <a:off x="5733934" y="4345174"/>
              <a:ext cx="846396" cy="126485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435" name="Google Shape;435;p3"/>
          <p:cNvSpPr txBox="1">
            <a:spLocks noGrp="1"/>
          </p:cNvSpPr>
          <p:nvPr>
            <p:ph type="body" idx="1"/>
          </p:nvPr>
        </p:nvSpPr>
        <p:spPr>
          <a:xfrm>
            <a:off x="228313" y="1146364"/>
            <a:ext cx="8699955" cy="577426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790"/>
              <a:buNone/>
            </a:pPr>
            <a:endParaRPr sz="1550" b="1" dirty="0">
              <a:solidFill>
                <a:schemeClr val="dk1"/>
              </a:solidFill>
            </a:endParaRPr>
          </a:p>
          <a:p>
            <a:pPr marL="457200" lvl="0" indent="-342940" algn="l" rtl="0">
              <a:lnSpc>
                <a:spcPct val="100000"/>
              </a:lnSpc>
              <a:spcBef>
                <a:spcPts val="600"/>
              </a:spcBef>
              <a:spcAft>
                <a:spcPts val="0"/>
              </a:spcAft>
              <a:buSzPts val="2700"/>
              <a:buFont typeface="Arial"/>
              <a:buChar char="•"/>
            </a:pPr>
            <a:r>
              <a:rPr lang="en-US" sz="1550" dirty="0" smtClean="0">
                <a:solidFill>
                  <a:schemeClr val="dk1"/>
                </a:solidFill>
              </a:rPr>
              <a:t>Examples </a:t>
            </a:r>
            <a:r>
              <a:rPr lang="en-US" sz="1550" dirty="0">
                <a:solidFill>
                  <a:schemeClr val="dk1"/>
                </a:solidFill>
              </a:rPr>
              <a:t>of EFH analyst consultations to address larger concerns </a:t>
            </a:r>
            <a:r>
              <a:rPr lang="en-US" sz="1550" b="1" dirty="0">
                <a:solidFill>
                  <a:schemeClr val="accent2"/>
                </a:solidFill>
              </a:rPr>
              <a:t>(Chapter 3</a:t>
            </a:r>
            <a:r>
              <a:rPr lang="en-US" sz="1550" b="1" dirty="0" smtClean="0">
                <a:solidFill>
                  <a:schemeClr val="accent2"/>
                </a:solidFill>
              </a:rPr>
              <a:t>).</a:t>
            </a:r>
            <a:r>
              <a:rPr lang="en-US" sz="1550" dirty="0" smtClean="0">
                <a:solidFill>
                  <a:schemeClr val="dk1"/>
                </a:solidFill>
              </a:rPr>
              <a:t> </a:t>
            </a:r>
            <a:endParaRPr sz="1550" dirty="0">
              <a:solidFill>
                <a:schemeClr val="dk1"/>
              </a:solidFill>
            </a:endParaRPr>
          </a:p>
          <a:p>
            <a:pPr marL="685800" lvl="1" indent="-342940" algn="l" rtl="0">
              <a:lnSpc>
                <a:spcPct val="100000"/>
              </a:lnSpc>
              <a:spcBef>
                <a:spcPts val="600"/>
              </a:spcBef>
              <a:spcAft>
                <a:spcPts val="0"/>
              </a:spcAft>
              <a:buSzPts val="2700"/>
              <a:buFont typeface="Arial"/>
              <a:buChar char="•"/>
            </a:pPr>
            <a:r>
              <a:rPr lang="en-US" sz="1550" dirty="0">
                <a:solidFill>
                  <a:schemeClr val="dk1"/>
                </a:solidFill>
              </a:rPr>
              <a:t>Ensemble and EFH map was revised for 1 </a:t>
            </a:r>
            <a:r>
              <a:rPr lang="en-US" sz="1550" dirty="0" smtClean="0">
                <a:solidFill>
                  <a:schemeClr val="dk1"/>
                </a:solidFill>
              </a:rPr>
              <a:t>species.</a:t>
            </a:r>
            <a:endParaRPr dirty="0"/>
          </a:p>
          <a:p>
            <a:pPr marL="1371600" lvl="2" indent="-342940" algn="l" rtl="0">
              <a:lnSpc>
                <a:spcPct val="100000"/>
              </a:lnSpc>
              <a:spcBef>
                <a:spcPts val="0"/>
              </a:spcBef>
              <a:spcAft>
                <a:spcPts val="0"/>
              </a:spcAft>
              <a:buSzPts val="2400"/>
              <a:buFont typeface="Arial"/>
              <a:buChar char="•"/>
            </a:pPr>
            <a:r>
              <a:rPr lang="en-US" sz="1550" dirty="0">
                <a:solidFill>
                  <a:schemeClr val="dk1"/>
                </a:solidFill>
              </a:rPr>
              <a:t>EFH analysts investigated options and removed an ensemble member</a:t>
            </a:r>
            <a:endParaRPr sz="1550" dirty="0">
              <a:solidFill>
                <a:schemeClr val="dk1"/>
              </a:solidFill>
            </a:endParaRPr>
          </a:p>
          <a:p>
            <a:pPr marL="1371600" lvl="2" indent="-342940" algn="l" rtl="0">
              <a:lnSpc>
                <a:spcPct val="100000"/>
              </a:lnSpc>
              <a:spcBef>
                <a:spcPts val="0"/>
              </a:spcBef>
              <a:spcAft>
                <a:spcPts val="0"/>
              </a:spcAft>
              <a:buSzPts val="2400"/>
              <a:buFont typeface="Arial"/>
              <a:buChar char="•"/>
            </a:pPr>
            <a:r>
              <a:rPr lang="en-US" sz="1550" dirty="0">
                <a:solidFill>
                  <a:schemeClr val="dk1"/>
                </a:solidFill>
              </a:rPr>
              <a:t>EFH analysts and SA engaged in further iterative communication and                            reached resolution for this 5-Year Review. </a:t>
            </a:r>
            <a:endParaRPr dirty="0"/>
          </a:p>
          <a:p>
            <a:pPr marL="685800" lvl="1" indent="-342940" algn="l" rtl="0">
              <a:lnSpc>
                <a:spcPct val="100000"/>
              </a:lnSpc>
              <a:spcBef>
                <a:spcPts val="600"/>
              </a:spcBef>
              <a:spcAft>
                <a:spcPts val="0"/>
              </a:spcAft>
              <a:buSzPts val="2700"/>
              <a:buFont typeface="Arial"/>
              <a:buChar char="•"/>
            </a:pPr>
            <a:r>
              <a:rPr lang="en-US" sz="1550" dirty="0">
                <a:solidFill>
                  <a:schemeClr val="dk1"/>
                </a:solidFill>
              </a:rPr>
              <a:t>EFH maps for 3 species were not advanced by EFH analysts</a:t>
            </a:r>
            <a:endParaRPr dirty="0"/>
          </a:p>
          <a:p>
            <a:pPr marL="1371600" lvl="2" indent="-342940" algn="l" rtl="0">
              <a:lnSpc>
                <a:spcPct val="100000"/>
              </a:lnSpc>
              <a:spcBef>
                <a:spcPts val="0"/>
              </a:spcBef>
              <a:spcAft>
                <a:spcPts val="0"/>
              </a:spcAft>
              <a:buSzPts val="2400"/>
              <a:buFont typeface="Arial"/>
              <a:buChar char="•"/>
            </a:pPr>
            <a:r>
              <a:rPr lang="en-US" sz="1550" dirty="0">
                <a:solidFill>
                  <a:schemeClr val="dk1"/>
                </a:solidFill>
              </a:rPr>
              <a:t>EFH analysts met with SA and reached resolution for                                                            this 5-Year </a:t>
            </a:r>
            <a:r>
              <a:rPr lang="en-US" sz="1550" dirty="0" smtClean="0">
                <a:solidFill>
                  <a:schemeClr val="dk1"/>
                </a:solidFill>
              </a:rPr>
              <a:t>Review.</a:t>
            </a:r>
            <a:endParaRPr dirty="0"/>
          </a:p>
          <a:p>
            <a:pPr marL="1371600" lvl="2" indent="-342940" algn="l" rtl="0">
              <a:lnSpc>
                <a:spcPct val="100000"/>
              </a:lnSpc>
              <a:spcBef>
                <a:spcPts val="0"/>
              </a:spcBef>
              <a:spcAft>
                <a:spcPts val="0"/>
              </a:spcAft>
              <a:buSzPts val="2400"/>
              <a:buFont typeface="Arial"/>
              <a:buChar char="•"/>
            </a:pPr>
            <a:r>
              <a:rPr lang="en-US" sz="1550" dirty="0">
                <a:solidFill>
                  <a:schemeClr val="dk1"/>
                </a:solidFill>
              </a:rPr>
              <a:t>These were all data-limited species that did not have                                                                 an SDM EFH map in </a:t>
            </a:r>
            <a:r>
              <a:rPr lang="en-US" sz="1550" dirty="0" smtClean="0">
                <a:solidFill>
                  <a:schemeClr val="dk1"/>
                </a:solidFill>
              </a:rPr>
              <a:t>2017.</a:t>
            </a:r>
            <a:endParaRPr dirty="0"/>
          </a:p>
          <a:p>
            <a:pPr marL="457200" lvl="0" indent="-342940" algn="l" rtl="0">
              <a:lnSpc>
                <a:spcPct val="100000"/>
              </a:lnSpc>
              <a:spcBef>
                <a:spcPts val="600"/>
              </a:spcBef>
              <a:spcAft>
                <a:spcPts val="0"/>
              </a:spcAft>
              <a:buSzPts val="2700"/>
              <a:buFont typeface="Arial"/>
              <a:buChar char="•"/>
            </a:pPr>
            <a:r>
              <a:rPr lang="en-US" sz="1550" dirty="0">
                <a:solidFill>
                  <a:schemeClr val="dk1"/>
                </a:solidFill>
              </a:rPr>
              <a:t>Data caveat statements were added to revised species results                                                chapters where an SA had recommended using additional catch                                                           data sources in future EFH mapping </a:t>
            </a:r>
            <a:r>
              <a:rPr lang="en-US" sz="1550" dirty="0" smtClean="0">
                <a:solidFill>
                  <a:schemeClr val="dk1"/>
                </a:solidFill>
              </a:rPr>
              <a:t>efforts.</a:t>
            </a:r>
            <a:endParaRPr dirty="0"/>
          </a:p>
          <a:p>
            <a:pPr marL="457200" lvl="0" indent="-342940" algn="l" rtl="0">
              <a:lnSpc>
                <a:spcPct val="100000"/>
              </a:lnSpc>
              <a:spcBef>
                <a:spcPts val="600"/>
              </a:spcBef>
              <a:spcAft>
                <a:spcPts val="0"/>
              </a:spcAft>
              <a:buSzPts val="2700"/>
              <a:buFont typeface="Arial"/>
              <a:buChar char="•"/>
            </a:pPr>
            <a:r>
              <a:rPr lang="en-US" sz="1550" dirty="0">
                <a:solidFill>
                  <a:schemeClr val="dk1"/>
                </a:solidFill>
              </a:rPr>
              <a:t>Future research recommendations will be included to address                                                                     e.g., data limited species and combining catch data sources in the                                                       </a:t>
            </a:r>
            <a:r>
              <a:rPr lang="en-US" sz="1550" dirty="0" smtClean="0">
                <a:solidFill>
                  <a:schemeClr val="dk1"/>
                </a:solidFill>
              </a:rPr>
              <a:t>SDM ensemble framework.</a:t>
            </a:r>
            <a:endParaRPr dirty="0"/>
          </a:p>
          <a:p>
            <a:pPr marL="457200" lvl="0" indent="-342940" algn="l" rtl="0">
              <a:lnSpc>
                <a:spcPct val="100000"/>
              </a:lnSpc>
              <a:spcBef>
                <a:spcPts val="600"/>
              </a:spcBef>
              <a:spcAft>
                <a:spcPts val="0"/>
              </a:spcAft>
              <a:buSzPts val="2700"/>
              <a:buFont typeface="Arial"/>
              <a:buChar char="•"/>
            </a:pPr>
            <a:r>
              <a:rPr lang="en-US" sz="1550" dirty="0">
                <a:solidFill>
                  <a:schemeClr val="dk1"/>
                </a:solidFill>
              </a:rPr>
              <a:t>Thank you all SAs for your collaboration, which led to </a:t>
            </a:r>
            <a:r>
              <a:rPr lang="en-US" sz="1550" dirty="0" smtClean="0">
                <a:solidFill>
                  <a:schemeClr val="dk1"/>
                </a:solidFill>
              </a:rPr>
              <a:t>improvements.</a:t>
            </a:r>
            <a:endParaRPr sz="1550" dirty="0">
              <a:solidFill>
                <a:schemeClr val="dk1"/>
              </a:solidFill>
            </a:endParaRPr>
          </a:p>
          <a:p>
            <a:pPr marL="457200" lvl="0" indent="-342940" algn="l" rtl="0">
              <a:lnSpc>
                <a:spcPct val="100000"/>
              </a:lnSpc>
              <a:spcBef>
                <a:spcPts val="600"/>
              </a:spcBef>
              <a:spcAft>
                <a:spcPts val="0"/>
              </a:spcAft>
              <a:buSzPts val="2700"/>
              <a:buFont typeface="Arial"/>
              <a:buChar char="•"/>
            </a:pPr>
            <a:r>
              <a:rPr lang="en-US" sz="1550" dirty="0">
                <a:solidFill>
                  <a:schemeClr val="dk1"/>
                </a:solidFill>
              </a:rPr>
              <a:t>Revisions were made available </a:t>
            </a:r>
            <a:r>
              <a:rPr lang="en-US" sz="1550" dirty="0" smtClean="0">
                <a:solidFill>
                  <a:schemeClr val="dk1"/>
                </a:solidFill>
              </a:rPr>
              <a:t>for reviewers upon request.</a:t>
            </a:r>
          </a:p>
          <a:p>
            <a:pPr marL="457200" lvl="0" indent="-342940" algn="l" rtl="0">
              <a:lnSpc>
                <a:spcPct val="100000"/>
              </a:lnSpc>
              <a:spcBef>
                <a:spcPts val="600"/>
              </a:spcBef>
              <a:spcAft>
                <a:spcPts val="0"/>
              </a:spcAft>
              <a:buSzPts val="2700"/>
              <a:buFont typeface="Arial"/>
              <a:buChar char="•"/>
            </a:pPr>
            <a:r>
              <a:rPr lang="en-US" sz="1550" dirty="0" smtClean="0">
                <a:solidFill>
                  <a:schemeClr val="dk1"/>
                </a:solidFill>
              </a:rPr>
              <a:t>NMFS Technical Memoranda for the Bering Sea, Aleutian Islands, and                                                          Gulf of Alaska are in the publication process. </a:t>
            </a:r>
          </a:p>
          <a:p>
            <a:pPr marL="457200" lvl="0" indent="-342940" algn="l" rtl="0">
              <a:lnSpc>
                <a:spcPct val="100000"/>
              </a:lnSpc>
              <a:spcBef>
                <a:spcPts val="600"/>
              </a:spcBef>
              <a:spcAft>
                <a:spcPts val="0"/>
              </a:spcAft>
              <a:buSzPts val="2700"/>
              <a:buFont typeface="Arial"/>
              <a:buChar char="•"/>
            </a:pPr>
            <a:endParaRPr lang="en-US" sz="1550" dirty="0" smtClean="0">
              <a:solidFill>
                <a:schemeClr val="dk1"/>
              </a:solidFill>
            </a:endParaRPr>
          </a:p>
          <a:p>
            <a:pPr marL="457200" lvl="0" indent="-342940" algn="l" rtl="0">
              <a:lnSpc>
                <a:spcPct val="100000"/>
              </a:lnSpc>
              <a:spcBef>
                <a:spcPts val="600"/>
              </a:spcBef>
              <a:spcAft>
                <a:spcPts val="0"/>
              </a:spcAft>
              <a:buSzPts val="2700"/>
              <a:buFont typeface="Arial"/>
              <a:buChar char="•"/>
            </a:pPr>
            <a:endParaRPr sz="1550" dirty="0">
              <a:solidFill>
                <a:srgbClr val="0000FF"/>
              </a:solidFill>
            </a:endParaRPr>
          </a:p>
          <a:p>
            <a:pPr marL="0" marR="0" lvl="0" indent="0" algn="l" rtl="0">
              <a:lnSpc>
                <a:spcPct val="100000"/>
              </a:lnSpc>
              <a:spcBef>
                <a:spcPts val="600"/>
              </a:spcBef>
              <a:spcAft>
                <a:spcPts val="0"/>
              </a:spcAft>
              <a:buSzPts val="1656"/>
              <a:buNone/>
            </a:pPr>
            <a:endParaRPr sz="1550" i="1" dirty="0">
              <a:solidFill>
                <a:srgbClr val="0000FF"/>
              </a:solidFill>
            </a:endParaRPr>
          </a:p>
          <a:p>
            <a:pPr marL="457200" lvl="0" indent="-171490" algn="l" rtl="0">
              <a:lnSpc>
                <a:spcPct val="100000"/>
              </a:lnSpc>
              <a:spcBef>
                <a:spcPts val="600"/>
              </a:spcBef>
              <a:spcAft>
                <a:spcPts val="0"/>
              </a:spcAft>
              <a:buSzPts val="2700"/>
              <a:buFont typeface="Arial"/>
              <a:buNone/>
            </a:pPr>
            <a:endParaRPr sz="1550" i="1" dirty="0">
              <a:solidFill>
                <a:schemeClr val="dk1"/>
              </a:solidFill>
            </a:endParaRPr>
          </a:p>
          <a:p>
            <a:pPr marL="571459" lvl="1" indent="0" algn="l" rtl="0">
              <a:lnSpc>
                <a:spcPct val="100000"/>
              </a:lnSpc>
              <a:spcBef>
                <a:spcPts val="600"/>
              </a:spcBef>
              <a:spcAft>
                <a:spcPts val="600"/>
              </a:spcAft>
              <a:buSzPts val="2400"/>
              <a:buNone/>
            </a:pPr>
            <a:r>
              <a:rPr lang="en-US" sz="1550" i="1" dirty="0">
                <a:solidFill>
                  <a:schemeClr val="dk1"/>
                </a:solidFill>
              </a:rPr>
              <a:t> </a:t>
            </a:r>
            <a:endParaRPr sz="1550" dirty="0"/>
          </a:p>
        </p:txBody>
      </p:sp>
      <p:sp>
        <p:nvSpPr>
          <p:cNvPr id="436" name="Google Shape;436;p3"/>
          <p:cNvSpPr txBox="1">
            <a:spLocks noGrp="1"/>
          </p:cNvSpPr>
          <p:nvPr>
            <p:ph type="sldNum" idx="12"/>
          </p:nvPr>
        </p:nvSpPr>
        <p:spPr>
          <a:xfrm>
            <a:off x="8025700" y="6525057"/>
            <a:ext cx="770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4590B8"/>
                </a:solidFill>
                <a:latin typeface="Arial"/>
                <a:ea typeface="Arial"/>
                <a:cs typeface="Arial"/>
                <a:sym typeface="Arial"/>
              </a:rPr>
              <a:t>12</a:t>
            </a:fld>
            <a:endParaRPr sz="900" b="0" i="0" u="none" strike="noStrike" cap="none">
              <a:solidFill>
                <a:srgbClr val="4590B8"/>
              </a:solidFill>
              <a:latin typeface="Arial"/>
              <a:ea typeface="Arial"/>
              <a:cs typeface="Arial"/>
              <a:sym typeface="Arial"/>
            </a:endParaRPr>
          </a:p>
        </p:txBody>
      </p:sp>
      <p:sp>
        <p:nvSpPr>
          <p:cNvPr id="437" name="Google Shape;437;p3"/>
          <p:cNvSpPr/>
          <p:nvPr/>
        </p:nvSpPr>
        <p:spPr>
          <a:xfrm>
            <a:off x="7170168" y="5610694"/>
            <a:ext cx="1103451" cy="1018183"/>
          </a:xfrm>
          <a:prstGeom prst="rect">
            <a:avLst/>
          </a:prstGeom>
          <a:noFill/>
          <a:ln w="38100" cap="flat" cmpd="sng">
            <a:solidFill>
              <a:srgbClr val="FF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8" name="Google Shape;438;p3"/>
          <p:cNvSpPr/>
          <p:nvPr/>
        </p:nvSpPr>
        <p:spPr>
          <a:xfrm>
            <a:off x="7892035" y="3015307"/>
            <a:ext cx="974366" cy="893232"/>
          </a:xfrm>
          <a:prstGeom prst="rect">
            <a:avLst/>
          </a:prstGeom>
          <a:noFill/>
          <a:ln w="38100" cap="flat" cmpd="sng">
            <a:solidFill>
              <a:srgbClr val="FF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gd196d9a7f8_0_1"/>
          <p:cNvPicPr preferRelativeResize="0"/>
          <p:nvPr/>
        </p:nvPicPr>
        <p:blipFill rotWithShape="1">
          <a:blip r:embed="rId3">
            <a:alphaModFix/>
          </a:blip>
          <a:srcRect t="11911" b="12837"/>
          <a:stretch/>
        </p:blipFill>
        <p:spPr>
          <a:xfrm>
            <a:off x="287948" y="1371104"/>
            <a:ext cx="8314726" cy="2737374"/>
          </a:xfrm>
          <a:prstGeom prst="rect">
            <a:avLst/>
          </a:prstGeom>
          <a:noFill/>
          <a:ln>
            <a:noFill/>
          </a:ln>
        </p:spPr>
      </p:pic>
      <p:sp>
        <p:nvSpPr>
          <p:cNvPr id="451" name="Google Shape;451;gd196d9a7f8_0_1"/>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800"/>
              <a:buNone/>
            </a:pPr>
            <a:r>
              <a:rPr lang="en-US" dirty="0"/>
              <a:t>Ensemble-Predicted Abundance </a:t>
            </a:r>
            <a:r>
              <a:rPr lang="en-US" dirty="0" smtClean="0"/>
              <a:t>and CV</a:t>
            </a:r>
            <a:endParaRPr dirty="0"/>
          </a:p>
        </p:txBody>
      </p:sp>
      <p:pic>
        <p:nvPicPr>
          <p:cNvPr id="452" name="Google Shape;452;gd196d9a7f8_0_1"/>
          <p:cNvPicPr preferRelativeResize="0"/>
          <p:nvPr/>
        </p:nvPicPr>
        <p:blipFill rotWithShape="1">
          <a:blip r:embed="rId4">
            <a:alphaModFix/>
          </a:blip>
          <a:srcRect t="11213" b="6590"/>
          <a:stretch/>
        </p:blipFill>
        <p:spPr>
          <a:xfrm>
            <a:off x="287948" y="3999104"/>
            <a:ext cx="8314726" cy="2879345"/>
          </a:xfrm>
          <a:prstGeom prst="rect">
            <a:avLst/>
          </a:prstGeom>
          <a:noFill/>
          <a:ln>
            <a:noFill/>
          </a:ln>
        </p:spPr>
      </p:pic>
      <p:sp>
        <p:nvSpPr>
          <p:cNvPr id="453" name="Google Shape;453;gd196d9a7f8_0_1"/>
          <p:cNvSpPr txBox="1"/>
          <p:nvPr/>
        </p:nvSpPr>
        <p:spPr>
          <a:xfrm>
            <a:off x="6802823" y="2728629"/>
            <a:ext cx="1703400" cy="969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Arial"/>
                <a:ea typeface="Arial"/>
                <a:cs typeface="Arial"/>
                <a:sym typeface="Arial"/>
              </a:rPr>
              <a:t>𝝆 = 0.56</a:t>
            </a:r>
            <a:endParaRPr sz="1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US" sz="1700" b="1" i="0" u="none" strike="noStrike" cap="none">
                <a:solidFill>
                  <a:srgbClr val="000000"/>
                </a:solidFill>
                <a:latin typeface="Arial"/>
                <a:ea typeface="Arial"/>
                <a:cs typeface="Arial"/>
                <a:sym typeface="Arial"/>
              </a:rPr>
              <a:t>AUC</a:t>
            </a:r>
            <a:r>
              <a:rPr lang="en-US" sz="1700" b="0" i="0" u="none" strike="noStrike" cap="none">
                <a:solidFill>
                  <a:srgbClr val="000000"/>
                </a:solidFill>
                <a:latin typeface="Arial"/>
                <a:ea typeface="Arial"/>
                <a:cs typeface="Arial"/>
                <a:sym typeface="Arial"/>
              </a:rPr>
              <a:t> = 0.89</a:t>
            </a:r>
            <a:endParaRPr sz="1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US" sz="1700" b="1" i="0" u="none" strike="noStrike" cap="none">
                <a:solidFill>
                  <a:srgbClr val="000000"/>
                </a:solidFill>
                <a:latin typeface="Arial"/>
                <a:ea typeface="Arial"/>
                <a:cs typeface="Arial"/>
                <a:sym typeface="Arial"/>
              </a:rPr>
              <a:t>PDE</a:t>
            </a:r>
            <a:r>
              <a:rPr lang="en-US" sz="1700" b="0" i="0" u="none" strike="noStrike" cap="none">
                <a:solidFill>
                  <a:srgbClr val="000000"/>
                </a:solidFill>
                <a:latin typeface="Arial"/>
                <a:ea typeface="Arial"/>
                <a:cs typeface="Arial"/>
                <a:sym typeface="Arial"/>
              </a:rPr>
              <a:t> = 0.48</a:t>
            </a:r>
            <a:endParaRPr sz="1700" b="0" i="0" u="none" strike="noStrike" cap="none">
              <a:solidFill>
                <a:srgbClr val="000000"/>
              </a:solidFill>
              <a:latin typeface="Arial"/>
              <a:ea typeface="Arial"/>
              <a:cs typeface="Arial"/>
              <a:sym typeface="Arial"/>
            </a:endParaRPr>
          </a:p>
        </p:txBody>
      </p:sp>
      <p:sp>
        <p:nvSpPr>
          <p:cNvPr id="454" name="Google Shape;454;gd196d9a7f8_0_1"/>
          <p:cNvSpPr txBox="1">
            <a:spLocks noGrp="1"/>
          </p:cNvSpPr>
          <p:nvPr>
            <p:ph type="sldNum" idx="12"/>
          </p:nvPr>
        </p:nvSpPr>
        <p:spPr>
          <a:xfrm>
            <a:off x="8025700" y="6525057"/>
            <a:ext cx="770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4590B8"/>
                </a:solidFill>
                <a:latin typeface="Arial"/>
                <a:ea typeface="Arial"/>
                <a:cs typeface="Arial"/>
                <a:sym typeface="Arial"/>
              </a:rPr>
              <a:t>13</a:t>
            </a:fld>
            <a:endParaRPr sz="900" b="0" i="0" u="none" strike="noStrike" cap="none">
              <a:solidFill>
                <a:srgbClr val="4590B8"/>
              </a:solidFill>
              <a:latin typeface="Arial"/>
              <a:ea typeface="Arial"/>
              <a:cs typeface="Arial"/>
              <a:sym typeface="Arial"/>
            </a:endParaRPr>
          </a:p>
        </p:txBody>
      </p:sp>
      <p:pic>
        <p:nvPicPr>
          <p:cNvPr id="455" name="Google Shape;455;gd196d9a7f8_0_1"/>
          <p:cNvPicPr preferRelativeResize="0"/>
          <p:nvPr/>
        </p:nvPicPr>
        <p:blipFill rotWithShape="1">
          <a:blip r:embed="rId5">
            <a:alphaModFix/>
          </a:blip>
          <a:srcRect/>
          <a:stretch/>
        </p:blipFill>
        <p:spPr>
          <a:xfrm>
            <a:off x="76192" y="5864672"/>
            <a:ext cx="914400" cy="914400"/>
          </a:xfrm>
          <a:prstGeom prst="rect">
            <a:avLst/>
          </a:prstGeom>
          <a:noFill/>
          <a:ln>
            <a:noFill/>
          </a:ln>
        </p:spPr>
      </p:pic>
    </p:spTree>
    <p:extLst>
      <p:ext uri="{BB962C8B-B14F-4D97-AF65-F5344CB8AC3E}">
        <p14:creationId xmlns:p14="http://schemas.microsoft.com/office/powerpoint/2010/main" val="14771034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gd196d9a7f8_0_13"/>
          <p:cNvPicPr preferRelativeResize="0"/>
          <p:nvPr/>
        </p:nvPicPr>
        <p:blipFill rotWithShape="1">
          <a:blip r:embed="rId3">
            <a:alphaModFix/>
          </a:blip>
          <a:srcRect t="9191" b="9613"/>
          <a:stretch/>
        </p:blipFill>
        <p:spPr>
          <a:xfrm>
            <a:off x="332462" y="3948880"/>
            <a:ext cx="8192759" cy="2853704"/>
          </a:xfrm>
          <a:prstGeom prst="rect">
            <a:avLst/>
          </a:prstGeom>
          <a:noFill/>
          <a:ln>
            <a:noFill/>
          </a:ln>
        </p:spPr>
      </p:pic>
      <p:sp>
        <p:nvSpPr>
          <p:cNvPr id="462" name="Google Shape;462;gd196d9a7f8_0_13"/>
          <p:cNvSpPr/>
          <p:nvPr/>
        </p:nvSpPr>
        <p:spPr>
          <a:xfrm>
            <a:off x="6678401" y="2214593"/>
            <a:ext cx="522600" cy="914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gd196d9a7f8_0_13"/>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800"/>
              <a:buNone/>
            </a:pPr>
            <a:r>
              <a:rPr lang="en-US" dirty="0"/>
              <a:t>EFH Comparison </a:t>
            </a:r>
            <a:r>
              <a:rPr lang="en-US" dirty="0" smtClean="0"/>
              <a:t>2017 versus 2022</a:t>
            </a:r>
            <a:endParaRPr dirty="0"/>
          </a:p>
        </p:txBody>
      </p:sp>
      <p:pic>
        <p:nvPicPr>
          <p:cNvPr id="464" name="Google Shape;464;gd196d9a7f8_0_13"/>
          <p:cNvPicPr preferRelativeResize="0"/>
          <p:nvPr/>
        </p:nvPicPr>
        <p:blipFill rotWithShape="1">
          <a:blip r:embed="rId4">
            <a:alphaModFix/>
          </a:blip>
          <a:srcRect t="8906" b="14966"/>
          <a:stretch/>
        </p:blipFill>
        <p:spPr>
          <a:xfrm>
            <a:off x="332462" y="1339275"/>
            <a:ext cx="8192759" cy="2665021"/>
          </a:xfrm>
          <a:prstGeom prst="rect">
            <a:avLst/>
          </a:prstGeom>
          <a:noFill/>
          <a:ln>
            <a:noFill/>
          </a:ln>
        </p:spPr>
      </p:pic>
      <p:sp>
        <p:nvSpPr>
          <p:cNvPr id="465" name="Google Shape;465;gd196d9a7f8_0_13"/>
          <p:cNvSpPr txBox="1">
            <a:spLocks noGrp="1"/>
          </p:cNvSpPr>
          <p:nvPr>
            <p:ph type="sldNum" idx="12"/>
          </p:nvPr>
        </p:nvSpPr>
        <p:spPr>
          <a:xfrm>
            <a:off x="8025700" y="6525057"/>
            <a:ext cx="770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4590B8"/>
                </a:solidFill>
                <a:latin typeface="Arial"/>
                <a:ea typeface="Arial"/>
                <a:cs typeface="Arial"/>
                <a:sym typeface="Arial"/>
              </a:rPr>
              <a:t>14</a:t>
            </a:fld>
            <a:endParaRPr sz="900" b="0" i="0" u="none" strike="noStrike" cap="none">
              <a:solidFill>
                <a:srgbClr val="4590B8"/>
              </a:solidFill>
              <a:latin typeface="Arial"/>
              <a:ea typeface="Arial"/>
              <a:cs typeface="Arial"/>
              <a:sym typeface="Arial"/>
            </a:endParaRPr>
          </a:p>
        </p:txBody>
      </p:sp>
      <p:pic>
        <p:nvPicPr>
          <p:cNvPr id="466" name="Google Shape;466;gd196d9a7f8_0_13"/>
          <p:cNvPicPr preferRelativeResize="0"/>
          <p:nvPr/>
        </p:nvPicPr>
        <p:blipFill rotWithShape="1">
          <a:blip r:embed="rId5">
            <a:alphaModFix/>
          </a:blip>
          <a:srcRect/>
          <a:stretch/>
        </p:blipFill>
        <p:spPr>
          <a:xfrm>
            <a:off x="76192" y="5864672"/>
            <a:ext cx="914400" cy="914400"/>
          </a:xfrm>
          <a:prstGeom prst="rect">
            <a:avLst/>
          </a:prstGeom>
          <a:noFill/>
          <a:ln>
            <a:noFill/>
          </a:ln>
        </p:spPr>
      </p:pic>
      <p:pic>
        <p:nvPicPr>
          <p:cNvPr id="467" name="Google Shape;467;gd196d9a7f8_0_13"/>
          <p:cNvPicPr preferRelativeResize="0"/>
          <p:nvPr/>
        </p:nvPicPr>
        <p:blipFill rotWithShape="1">
          <a:blip r:embed="rId6">
            <a:alphaModFix/>
          </a:blip>
          <a:srcRect/>
          <a:stretch/>
        </p:blipFill>
        <p:spPr>
          <a:xfrm>
            <a:off x="3209925" y="5864684"/>
            <a:ext cx="5934075" cy="990600"/>
          </a:xfrm>
          <a:prstGeom prst="rect">
            <a:avLst/>
          </a:prstGeom>
          <a:noFill/>
          <a:ln>
            <a:noFill/>
          </a:ln>
        </p:spPr>
      </p:pic>
    </p:spTree>
    <p:extLst>
      <p:ext uri="{BB962C8B-B14F-4D97-AF65-F5344CB8AC3E}">
        <p14:creationId xmlns:p14="http://schemas.microsoft.com/office/powerpoint/2010/main" val="7445082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d196d9a7f8_0_27"/>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800"/>
              <a:buNone/>
            </a:pPr>
            <a:r>
              <a:rPr lang="en-US"/>
              <a:t>Golden King Crab Bridging Sequence</a:t>
            </a:r>
            <a:endParaRPr/>
          </a:p>
        </p:txBody>
      </p:sp>
      <p:pic>
        <p:nvPicPr>
          <p:cNvPr id="474" name="Google Shape;474;gd196d9a7f8_0_27"/>
          <p:cNvPicPr preferRelativeResize="0"/>
          <p:nvPr/>
        </p:nvPicPr>
        <p:blipFill rotWithShape="1">
          <a:blip r:embed="rId3">
            <a:alphaModFix/>
          </a:blip>
          <a:srcRect t="2472" b="2433"/>
          <a:stretch/>
        </p:blipFill>
        <p:spPr>
          <a:xfrm>
            <a:off x="180768" y="1388575"/>
            <a:ext cx="8569405" cy="5326261"/>
          </a:xfrm>
          <a:prstGeom prst="rect">
            <a:avLst/>
          </a:prstGeom>
          <a:noFill/>
          <a:ln>
            <a:noFill/>
          </a:ln>
        </p:spPr>
      </p:pic>
      <p:sp>
        <p:nvSpPr>
          <p:cNvPr id="475" name="Google Shape;475;gd196d9a7f8_0_27"/>
          <p:cNvSpPr txBox="1">
            <a:spLocks noGrp="1"/>
          </p:cNvSpPr>
          <p:nvPr>
            <p:ph type="sldNum" idx="12"/>
          </p:nvPr>
        </p:nvSpPr>
        <p:spPr>
          <a:xfrm>
            <a:off x="8025700" y="6525057"/>
            <a:ext cx="770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4590B8"/>
                </a:solidFill>
                <a:latin typeface="Arial"/>
                <a:ea typeface="Arial"/>
                <a:cs typeface="Arial"/>
                <a:sym typeface="Arial"/>
              </a:rPr>
              <a:t>15</a:t>
            </a:fld>
            <a:endParaRPr sz="900" b="0" i="0" u="none" strike="noStrike" cap="none">
              <a:solidFill>
                <a:srgbClr val="4590B8"/>
              </a:solidFill>
              <a:latin typeface="Arial"/>
              <a:ea typeface="Arial"/>
              <a:cs typeface="Arial"/>
              <a:sym typeface="Arial"/>
            </a:endParaRPr>
          </a:p>
        </p:txBody>
      </p:sp>
      <p:pic>
        <p:nvPicPr>
          <p:cNvPr id="476" name="Google Shape;476;gd196d9a7f8_0_27"/>
          <p:cNvPicPr preferRelativeResize="0"/>
          <p:nvPr/>
        </p:nvPicPr>
        <p:blipFill rotWithShape="1">
          <a:blip r:embed="rId4">
            <a:alphaModFix/>
          </a:blip>
          <a:srcRect/>
          <a:stretch/>
        </p:blipFill>
        <p:spPr>
          <a:xfrm>
            <a:off x="76192" y="5864672"/>
            <a:ext cx="914400" cy="914400"/>
          </a:xfrm>
          <a:prstGeom prst="rect">
            <a:avLst/>
          </a:prstGeom>
          <a:noFill/>
          <a:ln>
            <a:noFill/>
          </a:ln>
        </p:spPr>
      </p:pic>
    </p:spTree>
    <p:extLst>
      <p:ext uri="{BB962C8B-B14F-4D97-AF65-F5344CB8AC3E}">
        <p14:creationId xmlns:p14="http://schemas.microsoft.com/office/powerpoint/2010/main" val="2764232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9"/>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2800"/>
              <a:buFont typeface="Arial"/>
              <a:buNone/>
            </a:pPr>
            <a:r>
              <a:rPr lang="en-US"/>
              <a:t>2022 SDM Ensemble EFH Results Overview</a:t>
            </a:r>
            <a:endParaRPr/>
          </a:p>
        </p:txBody>
      </p:sp>
      <p:sp>
        <p:nvSpPr>
          <p:cNvPr id="482" name="Google Shape;482;p9"/>
          <p:cNvSpPr txBox="1">
            <a:spLocks noGrp="1"/>
          </p:cNvSpPr>
          <p:nvPr>
            <p:ph type="sldNum" idx="12"/>
          </p:nvPr>
        </p:nvSpPr>
        <p:spPr>
          <a:xfrm>
            <a:off x="8025700" y="6525057"/>
            <a:ext cx="770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4590B8"/>
                </a:solidFill>
                <a:latin typeface="Arial"/>
                <a:ea typeface="Arial"/>
                <a:cs typeface="Arial"/>
                <a:sym typeface="Arial"/>
              </a:rPr>
              <a:t>16</a:t>
            </a:fld>
            <a:endParaRPr sz="900" b="0" i="0" u="none" strike="noStrike" cap="none">
              <a:solidFill>
                <a:srgbClr val="4590B8"/>
              </a:solidFill>
              <a:latin typeface="Arial"/>
              <a:ea typeface="Arial"/>
              <a:cs typeface="Arial"/>
              <a:sym typeface="Arial"/>
            </a:endParaRPr>
          </a:p>
        </p:txBody>
      </p:sp>
      <p:pic>
        <p:nvPicPr>
          <p:cNvPr id="483" name="Google Shape;483;p9"/>
          <p:cNvPicPr preferRelativeResize="0"/>
          <p:nvPr/>
        </p:nvPicPr>
        <p:blipFill rotWithShape="1">
          <a:blip r:embed="rId3">
            <a:alphaModFix/>
          </a:blip>
          <a:srcRect/>
          <a:stretch/>
        </p:blipFill>
        <p:spPr>
          <a:xfrm>
            <a:off x="76192" y="5864672"/>
            <a:ext cx="914400" cy="914400"/>
          </a:xfrm>
          <a:prstGeom prst="rect">
            <a:avLst/>
          </a:prstGeom>
          <a:noFill/>
          <a:ln>
            <a:noFill/>
          </a:ln>
        </p:spPr>
      </p:pic>
      <p:sp>
        <p:nvSpPr>
          <p:cNvPr id="484" name="Google Shape;484;p9"/>
          <p:cNvSpPr txBox="1">
            <a:spLocks noGrp="1"/>
          </p:cNvSpPr>
          <p:nvPr>
            <p:ph type="body" idx="1"/>
          </p:nvPr>
        </p:nvSpPr>
        <p:spPr>
          <a:xfrm>
            <a:off x="505689" y="1209194"/>
            <a:ext cx="8183400" cy="542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790"/>
              <a:buNone/>
            </a:pPr>
            <a:endParaRPr b="1" dirty="0">
              <a:solidFill>
                <a:schemeClr val="dk1"/>
              </a:solidFill>
            </a:endParaRPr>
          </a:p>
          <a:p>
            <a:pPr marL="400010" lvl="0" indent="-228601" algn="l" rtl="0">
              <a:lnSpc>
                <a:spcPct val="100000"/>
              </a:lnSpc>
              <a:spcBef>
                <a:spcPts val="600"/>
              </a:spcBef>
              <a:spcAft>
                <a:spcPts val="0"/>
              </a:spcAft>
              <a:buSzPts val="1800"/>
              <a:buFont typeface="Arial"/>
              <a:buChar char="●"/>
            </a:pPr>
            <a:r>
              <a:rPr lang="en-US" dirty="0"/>
              <a:t>Crab EFH (5 species in the Bering, 2 in the Aleutians, 0 in the Gulf)</a:t>
            </a:r>
            <a:endParaRPr dirty="0"/>
          </a:p>
          <a:p>
            <a:pPr marL="914400" lvl="1" indent="-333756" algn="l" rtl="0">
              <a:lnSpc>
                <a:spcPct val="100000"/>
              </a:lnSpc>
              <a:spcBef>
                <a:spcPts val="600"/>
              </a:spcBef>
              <a:spcAft>
                <a:spcPts val="0"/>
              </a:spcAft>
              <a:buSzPts val="1656"/>
              <a:buChar char="○"/>
            </a:pPr>
            <a:r>
              <a:rPr lang="en-US" dirty="0"/>
              <a:t>giant Pacific octopus EFH in all 3 regions</a:t>
            </a:r>
            <a:endParaRPr dirty="0"/>
          </a:p>
          <a:p>
            <a:pPr marL="400010" lvl="0" indent="-228601" algn="l" rtl="0">
              <a:lnSpc>
                <a:spcPct val="100000"/>
              </a:lnSpc>
              <a:spcBef>
                <a:spcPts val="600"/>
              </a:spcBef>
              <a:spcAft>
                <a:spcPts val="0"/>
              </a:spcAft>
              <a:buSzPts val="1800"/>
              <a:buFont typeface="Arial"/>
              <a:buChar char="●"/>
            </a:pPr>
            <a:r>
              <a:rPr lang="en-US" dirty="0"/>
              <a:t>Groundfish EFH (32 in the Bering, 25 in the Aleutians, 42 in the Gulf)</a:t>
            </a:r>
            <a:endParaRPr dirty="0"/>
          </a:p>
          <a:p>
            <a:pPr marL="914400" lvl="1" indent="-342900" algn="l" rtl="0">
              <a:lnSpc>
                <a:spcPct val="100000"/>
              </a:lnSpc>
              <a:spcBef>
                <a:spcPts val="600"/>
              </a:spcBef>
              <a:spcAft>
                <a:spcPts val="0"/>
              </a:spcAft>
              <a:buSzPts val="1800"/>
              <a:buFont typeface="Arial"/>
              <a:buChar char="○"/>
            </a:pPr>
            <a:r>
              <a:rPr lang="en-US" dirty="0"/>
              <a:t>up to 3 life stages for each species. </a:t>
            </a:r>
            <a:endParaRPr dirty="0"/>
          </a:p>
          <a:p>
            <a:pPr marL="400010" lvl="0" indent="-228601" algn="l" rtl="0">
              <a:lnSpc>
                <a:spcPct val="100000"/>
              </a:lnSpc>
              <a:spcBef>
                <a:spcPts val="600"/>
              </a:spcBef>
              <a:spcAft>
                <a:spcPts val="0"/>
              </a:spcAft>
              <a:buSzPts val="1800"/>
              <a:buFont typeface="Arial"/>
              <a:buChar char="●"/>
            </a:pPr>
            <a:r>
              <a:rPr lang="en-US" dirty="0"/>
              <a:t>229 new or revised EFH Level 1, 2, or 3 maps </a:t>
            </a:r>
            <a:endParaRPr dirty="0"/>
          </a:p>
          <a:p>
            <a:pPr marL="914400" lvl="1" indent="-342900" algn="l" rtl="0">
              <a:lnSpc>
                <a:spcPct val="100000"/>
              </a:lnSpc>
              <a:spcBef>
                <a:spcPts val="600"/>
              </a:spcBef>
              <a:spcAft>
                <a:spcPts val="0"/>
              </a:spcAft>
              <a:buSzPts val="1800"/>
              <a:buFont typeface="Arial"/>
              <a:buChar char="○"/>
            </a:pPr>
            <a:r>
              <a:rPr lang="en-US" dirty="0"/>
              <a:t>representing 211 unique species’ life stage combinations</a:t>
            </a:r>
            <a:endParaRPr dirty="0"/>
          </a:p>
          <a:p>
            <a:pPr marL="914400" lvl="1" indent="-342900" algn="l" rtl="0">
              <a:lnSpc>
                <a:spcPct val="100000"/>
              </a:lnSpc>
              <a:spcBef>
                <a:spcPts val="600"/>
              </a:spcBef>
              <a:spcAft>
                <a:spcPts val="0"/>
              </a:spcAft>
              <a:buSzPts val="1800"/>
              <a:buFont typeface="Arial"/>
              <a:buChar char="○"/>
            </a:pPr>
            <a:r>
              <a:rPr lang="en-US" dirty="0"/>
              <a:t>EFH for 7 stock complexes</a:t>
            </a:r>
            <a:endParaRPr dirty="0"/>
          </a:p>
          <a:p>
            <a:pPr marL="400010" lvl="0" indent="-228601" algn="l" rtl="0">
              <a:lnSpc>
                <a:spcPct val="100000"/>
              </a:lnSpc>
              <a:spcBef>
                <a:spcPts val="600"/>
              </a:spcBef>
              <a:spcAft>
                <a:spcPts val="0"/>
              </a:spcAft>
              <a:buSzPts val="1800"/>
              <a:buFont typeface="Arial"/>
              <a:buChar char="●"/>
            </a:pPr>
            <a:r>
              <a:rPr lang="en-US" dirty="0"/>
              <a:t>Habitat-based ensembles describe environmental conditions affecting patterns of species distribution and abundance</a:t>
            </a:r>
            <a:endParaRPr dirty="0"/>
          </a:p>
          <a:p>
            <a:pPr marL="914400" lvl="1" indent="-342900" algn="l" rtl="0">
              <a:lnSpc>
                <a:spcPct val="100000"/>
              </a:lnSpc>
              <a:spcBef>
                <a:spcPts val="600"/>
              </a:spcBef>
              <a:spcAft>
                <a:spcPts val="0"/>
              </a:spcAft>
              <a:buSzPts val="1800"/>
              <a:buFont typeface="Arial"/>
              <a:buChar char="○"/>
            </a:pPr>
            <a:r>
              <a:rPr lang="en-US" dirty="0"/>
              <a:t>influential covariates varied by region, species, and life stage</a:t>
            </a:r>
            <a:endParaRPr dirty="0"/>
          </a:p>
          <a:p>
            <a:pPr marL="400010" lvl="0" indent="-228600" algn="l" rtl="0">
              <a:lnSpc>
                <a:spcPct val="100000"/>
              </a:lnSpc>
              <a:spcBef>
                <a:spcPts val="600"/>
              </a:spcBef>
              <a:spcAft>
                <a:spcPts val="0"/>
              </a:spcAft>
              <a:buSzPts val="1800"/>
              <a:buFont typeface="Arial"/>
              <a:buChar char="●"/>
            </a:pPr>
            <a:r>
              <a:rPr lang="en-US" dirty="0"/>
              <a:t>Ensemble modeling approach mitigates observed dependence of EFH areal extent on SDM type </a:t>
            </a:r>
            <a:endParaRPr dirty="0"/>
          </a:p>
          <a:p>
            <a:pPr marL="400010" lvl="0" indent="-228600" algn="l" rtl="0">
              <a:lnSpc>
                <a:spcPct val="100000"/>
              </a:lnSpc>
              <a:spcBef>
                <a:spcPts val="600"/>
              </a:spcBef>
              <a:spcAft>
                <a:spcPts val="0"/>
              </a:spcAft>
              <a:buSzPts val="1800"/>
              <a:buFont typeface="Arial"/>
              <a:buChar char="●"/>
            </a:pPr>
            <a:r>
              <a:rPr lang="en-US" dirty="0"/>
              <a:t>SDM ensemble performance was generally an improvement compared to  2017 single SDMs. </a:t>
            </a:r>
            <a:endParaRPr dirty="0">
              <a:solidFill>
                <a:schemeClr val="dk1"/>
              </a:solidFill>
            </a:endParaRPr>
          </a:p>
        </p:txBody>
      </p:sp>
    </p:spTree>
    <p:extLst>
      <p:ext uri="{BB962C8B-B14F-4D97-AF65-F5344CB8AC3E}">
        <p14:creationId xmlns:p14="http://schemas.microsoft.com/office/powerpoint/2010/main" val="38290936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56"/>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50800" lvl="0" indent="0" algn="l" rtl="0">
              <a:lnSpc>
                <a:spcPct val="100000"/>
              </a:lnSpc>
              <a:spcBef>
                <a:spcPts val="0"/>
              </a:spcBef>
              <a:spcAft>
                <a:spcPts val="0"/>
              </a:spcAft>
              <a:buSzPts val="2800"/>
              <a:buNone/>
            </a:pPr>
            <a:r>
              <a:rPr lang="en-US"/>
              <a:t>Future Research Directions</a:t>
            </a:r>
            <a:endParaRPr>
              <a:solidFill>
                <a:srgbClr val="FF0000"/>
              </a:solidFill>
            </a:endParaRPr>
          </a:p>
        </p:txBody>
      </p:sp>
      <p:sp>
        <p:nvSpPr>
          <p:cNvPr id="495" name="Google Shape;495;p56"/>
          <p:cNvSpPr txBox="1">
            <a:spLocks noGrp="1"/>
          </p:cNvSpPr>
          <p:nvPr>
            <p:ph type="body" idx="1"/>
          </p:nvPr>
        </p:nvSpPr>
        <p:spPr>
          <a:xfrm>
            <a:off x="533392" y="1280307"/>
            <a:ext cx="7591016" cy="5427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SzPts val="1790"/>
              <a:buFont typeface="Arial" panose="020B0604020202020204" pitchFamily="34" charset="0"/>
              <a:buChar char="•"/>
            </a:pPr>
            <a:endParaRPr sz="1600" b="1" dirty="0">
              <a:solidFill>
                <a:schemeClr val="dk1"/>
              </a:solidFill>
            </a:endParaRPr>
          </a:p>
          <a:p>
            <a:pPr marL="457159" lvl="0" indent="-342900" algn="l" rtl="0">
              <a:lnSpc>
                <a:spcPct val="100000"/>
              </a:lnSpc>
              <a:spcBef>
                <a:spcPts val="600"/>
              </a:spcBef>
              <a:spcAft>
                <a:spcPts val="0"/>
              </a:spcAft>
              <a:buSzPts val="2700"/>
              <a:buFont typeface="Arial" panose="020B0604020202020204" pitchFamily="34" charset="0"/>
              <a:buChar char="•"/>
            </a:pPr>
            <a:r>
              <a:rPr lang="en-US" dirty="0">
                <a:solidFill>
                  <a:schemeClr val="dk1"/>
                </a:solidFill>
              </a:rPr>
              <a:t>Future Research Directions: </a:t>
            </a:r>
            <a:endParaRPr dirty="0">
              <a:solidFill>
                <a:srgbClr val="FF0000"/>
              </a:solidFill>
            </a:endParaRPr>
          </a:p>
          <a:p>
            <a:pPr marL="914400" lvl="1" indent="-342900" algn="l" rtl="0">
              <a:lnSpc>
                <a:spcPct val="100000"/>
              </a:lnSpc>
              <a:spcBef>
                <a:spcPts val="0"/>
              </a:spcBef>
              <a:spcAft>
                <a:spcPts val="0"/>
              </a:spcAft>
              <a:buSzPts val="1800"/>
              <a:buFont typeface="Arial" panose="020B0604020202020204" pitchFamily="34" charset="0"/>
              <a:buChar char="•"/>
            </a:pPr>
            <a:r>
              <a:rPr lang="en-US" sz="1800" dirty="0">
                <a:solidFill>
                  <a:schemeClr val="dk1"/>
                </a:solidFill>
              </a:rPr>
              <a:t>Data</a:t>
            </a:r>
            <a:endParaRPr sz="1800" dirty="0">
              <a:solidFill>
                <a:schemeClr val="dk1"/>
              </a:solidFill>
            </a:endParaRPr>
          </a:p>
          <a:p>
            <a:pPr marL="1384300" lvl="2" indent="-342900" algn="l" rtl="0">
              <a:lnSpc>
                <a:spcPct val="100000"/>
              </a:lnSpc>
              <a:spcBef>
                <a:spcPts val="0"/>
              </a:spcBef>
              <a:spcAft>
                <a:spcPts val="0"/>
              </a:spcAft>
              <a:buSzPts val="1600"/>
              <a:buFont typeface="Arial" panose="020B0604020202020204" pitchFamily="34" charset="0"/>
              <a:buChar char="•"/>
            </a:pPr>
            <a:r>
              <a:rPr lang="en-US" sz="1600" dirty="0">
                <a:solidFill>
                  <a:schemeClr val="dk1"/>
                </a:solidFill>
              </a:rPr>
              <a:t>Model crab life stages (immature/mature)</a:t>
            </a:r>
            <a:endParaRPr sz="1600" dirty="0">
              <a:solidFill>
                <a:schemeClr val="dk1"/>
              </a:solidFill>
            </a:endParaRPr>
          </a:p>
          <a:p>
            <a:pPr marL="1384300" lvl="2" indent="-342900" algn="l" rtl="0">
              <a:lnSpc>
                <a:spcPct val="100000"/>
              </a:lnSpc>
              <a:spcBef>
                <a:spcPts val="0"/>
              </a:spcBef>
              <a:spcAft>
                <a:spcPts val="0"/>
              </a:spcAft>
              <a:buSzPts val="1600"/>
              <a:buFont typeface="Arial" panose="020B0604020202020204" pitchFamily="34" charset="0"/>
              <a:buChar char="•"/>
            </a:pPr>
            <a:r>
              <a:rPr lang="en-US" sz="1600" dirty="0">
                <a:solidFill>
                  <a:schemeClr val="dk1"/>
                </a:solidFill>
              </a:rPr>
              <a:t>Explore additional/new environmental variables</a:t>
            </a:r>
            <a:endParaRPr sz="1600" dirty="0">
              <a:solidFill>
                <a:schemeClr val="dk1"/>
              </a:solidFill>
            </a:endParaRPr>
          </a:p>
          <a:p>
            <a:pPr marL="914400" lvl="1" indent="-342900" algn="l" rtl="0">
              <a:lnSpc>
                <a:spcPct val="100000"/>
              </a:lnSpc>
              <a:spcBef>
                <a:spcPts val="0"/>
              </a:spcBef>
              <a:spcAft>
                <a:spcPts val="0"/>
              </a:spcAft>
              <a:buSzPts val="1800"/>
              <a:buFont typeface="Arial" panose="020B0604020202020204" pitchFamily="34" charset="0"/>
              <a:buChar char="•"/>
            </a:pPr>
            <a:r>
              <a:rPr lang="en-US" sz="1800" dirty="0">
                <a:solidFill>
                  <a:schemeClr val="dk1"/>
                </a:solidFill>
              </a:rPr>
              <a:t>Modeling</a:t>
            </a:r>
            <a:endParaRPr sz="1800" dirty="0">
              <a:solidFill>
                <a:schemeClr val="dk1"/>
              </a:solidFill>
            </a:endParaRPr>
          </a:p>
          <a:p>
            <a:pPr marL="1384300" lvl="2" indent="-342900" algn="l" rtl="0">
              <a:lnSpc>
                <a:spcPct val="100000"/>
              </a:lnSpc>
              <a:spcBef>
                <a:spcPts val="0"/>
              </a:spcBef>
              <a:spcAft>
                <a:spcPts val="0"/>
              </a:spcAft>
              <a:buSzPts val="1600"/>
              <a:buFont typeface="Arial" panose="020B0604020202020204" pitchFamily="34" charset="0"/>
              <a:buChar char="•"/>
            </a:pPr>
            <a:r>
              <a:rPr lang="en-US" sz="1600" dirty="0">
                <a:solidFill>
                  <a:schemeClr val="dk1"/>
                </a:solidFill>
              </a:rPr>
              <a:t>Combine disparate data sets in the SDM ensemble framework</a:t>
            </a:r>
            <a:endParaRPr sz="1600" dirty="0">
              <a:solidFill>
                <a:schemeClr val="dk1"/>
              </a:solidFill>
            </a:endParaRPr>
          </a:p>
          <a:p>
            <a:pPr marL="1384300" lvl="2" indent="-342900" algn="l" rtl="0">
              <a:lnSpc>
                <a:spcPct val="100000"/>
              </a:lnSpc>
              <a:spcBef>
                <a:spcPts val="0"/>
              </a:spcBef>
              <a:spcAft>
                <a:spcPts val="0"/>
              </a:spcAft>
              <a:buSzPts val="1600"/>
              <a:buFont typeface="Arial" panose="020B0604020202020204" pitchFamily="34" charset="0"/>
              <a:buChar char="•"/>
            </a:pPr>
            <a:r>
              <a:rPr lang="en-US" sz="1600" dirty="0">
                <a:solidFill>
                  <a:schemeClr val="dk1"/>
                </a:solidFill>
              </a:rPr>
              <a:t>Exploring new predictor variables</a:t>
            </a:r>
            <a:endParaRPr sz="1600" dirty="0">
              <a:solidFill>
                <a:schemeClr val="dk1"/>
              </a:solidFill>
            </a:endParaRPr>
          </a:p>
          <a:p>
            <a:pPr marL="1384300" lvl="2" indent="-342900" algn="l" rtl="0">
              <a:spcBef>
                <a:spcPts val="0"/>
              </a:spcBef>
              <a:spcAft>
                <a:spcPts val="0"/>
              </a:spcAft>
              <a:buSzPts val="1600"/>
              <a:buFont typeface="Arial" panose="020B0604020202020204" pitchFamily="34" charset="0"/>
              <a:buChar char="•"/>
            </a:pPr>
            <a:r>
              <a:rPr lang="en-US" sz="1600" dirty="0">
                <a:solidFill>
                  <a:schemeClr val="dk1"/>
                </a:solidFill>
              </a:rPr>
              <a:t>Focus on data-limited species</a:t>
            </a:r>
            <a:endParaRPr dirty="0"/>
          </a:p>
          <a:p>
            <a:pPr marL="1384300" lvl="2" indent="-342900" algn="l" rtl="0">
              <a:lnSpc>
                <a:spcPct val="100000"/>
              </a:lnSpc>
              <a:spcBef>
                <a:spcPts val="0"/>
              </a:spcBef>
              <a:spcAft>
                <a:spcPts val="0"/>
              </a:spcAft>
              <a:buSzPts val="1600"/>
              <a:buFont typeface="Arial" panose="020B0604020202020204" pitchFamily="34" charset="0"/>
              <a:buChar char="•"/>
            </a:pPr>
            <a:r>
              <a:rPr lang="en-US" sz="1600" dirty="0">
                <a:solidFill>
                  <a:schemeClr val="dk1"/>
                </a:solidFill>
              </a:rPr>
              <a:t>SDMs to address climate change and shifting species distributions on </a:t>
            </a:r>
            <a:r>
              <a:rPr lang="en-US" sz="1600" dirty="0" smtClean="0">
                <a:solidFill>
                  <a:schemeClr val="dk1"/>
                </a:solidFill>
              </a:rPr>
              <a:t>reduced </a:t>
            </a:r>
            <a:r>
              <a:rPr lang="en-US" sz="1600" dirty="0">
                <a:solidFill>
                  <a:schemeClr val="dk1"/>
                </a:solidFill>
              </a:rPr>
              <a:t>temporal scales</a:t>
            </a:r>
            <a:endParaRPr sz="1600" dirty="0">
              <a:solidFill>
                <a:schemeClr val="dk1"/>
              </a:solidFill>
            </a:endParaRPr>
          </a:p>
          <a:p>
            <a:pPr marL="1714500" lvl="0" indent="-342900" algn="l" rtl="0">
              <a:lnSpc>
                <a:spcPct val="100000"/>
              </a:lnSpc>
              <a:spcBef>
                <a:spcPts val="300"/>
              </a:spcBef>
              <a:spcAft>
                <a:spcPts val="0"/>
              </a:spcAft>
              <a:buFont typeface="Arial" panose="020B0604020202020204" pitchFamily="34" charset="0"/>
              <a:buChar char="•"/>
            </a:pPr>
            <a:endParaRPr sz="1600" dirty="0">
              <a:solidFill>
                <a:schemeClr val="dk1"/>
              </a:solidFill>
            </a:endParaRPr>
          </a:p>
          <a:p>
            <a:pPr marL="457159" indent="-342900">
              <a:spcBef>
                <a:spcPts val="600"/>
              </a:spcBef>
              <a:buSzPts val="2700"/>
              <a:buFont typeface="Arial" panose="020B0604020202020204" pitchFamily="34" charset="0"/>
              <a:buChar char="•"/>
            </a:pPr>
            <a:r>
              <a:rPr lang="en-US" dirty="0">
                <a:solidFill>
                  <a:schemeClr val="dk1"/>
                </a:solidFill>
              </a:rPr>
              <a:t>Future EFH Process </a:t>
            </a:r>
            <a:r>
              <a:rPr lang="en-US" dirty="0" smtClean="0">
                <a:solidFill>
                  <a:schemeClr val="dk1"/>
                </a:solidFill>
              </a:rPr>
              <a:t>Recommendations</a:t>
            </a:r>
            <a:r>
              <a:rPr lang="en-US" dirty="0">
                <a:solidFill>
                  <a:schemeClr val="dk1"/>
                </a:solidFill>
              </a:rPr>
              <a:t>:</a:t>
            </a:r>
            <a:endParaRPr dirty="0">
              <a:solidFill>
                <a:schemeClr val="dk1"/>
              </a:solidFill>
            </a:endParaRPr>
          </a:p>
          <a:p>
            <a:pPr marL="914400" lvl="1" indent="-342900" algn="l" rtl="0">
              <a:lnSpc>
                <a:spcPct val="100000"/>
              </a:lnSpc>
              <a:spcBef>
                <a:spcPts val="0"/>
              </a:spcBef>
              <a:spcAft>
                <a:spcPts val="0"/>
              </a:spcAft>
              <a:buSzPts val="1800"/>
              <a:buFont typeface="Arial" panose="020B0604020202020204" pitchFamily="34" charset="0"/>
              <a:buChar char="•"/>
            </a:pPr>
            <a:r>
              <a:rPr lang="en-US" sz="1800" dirty="0" smtClean="0">
                <a:solidFill>
                  <a:schemeClr val="dk1"/>
                </a:solidFill>
              </a:rPr>
              <a:t>Automation</a:t>
            </a:r>
            <a:endParaRPr dirty="0">
              <a:solidFill>
                <a:schemeClr val="dk1"/>
              </a:solidFill>
            </a:endParaRPr>
          </a:p>
          <a:p>
            <a:pPr marL="1384300" lvl="2" indent="-342900" algn="l" rtl="0">
              <a:lnSpc>
                <a:spcPct val="100000"/>
              </a:lnSpc>
              <a:spcBef>
                <a:spcPts val="0"/>
              </a:spcBef>
              <a:spcAft>
                <a:spcPts val="0"/>
              </a:spcAft>
              <a:buSzPts val="1600"/>
              <a:buFont typeface="Arial" panose="020B0604020202020204" pitchFamily="34" charset="0"/>
              <a:buChar char="•"/>
            </a:pPr>
            <a:r>
              <a:rPr lang="en-US" sz="1600" dirty="0">
                <a:solidFill>
                  <a:schemeClr val="dk1"/>
                </a:solidFill>
              </a:rPr>
              <a:t>Reproducible code</a:t>
            </a:r>
            <a:endParaRPr dirty="0"/>
          </a:p>
          <a:p>
            <a:pPr marL="1384300" lvl="2" indent="-342900" algn="l" rtl="0">
              <a:lnSpc>
                <a:spcPct val="100000"/>
              </a:lnSpc>
              <a:spcBef>
                <a:spcPts val="0"/>
              </a:spcBef>
              <a:spcAft>
                <a:spcPts val="0"/>
              </a:spcAft>
              <a:buSzPts val="1600"/>
              <a:buFont typeface="Arial" panose="020B0604020202020204" pitchFamily="34" charset="0"/>
              <a:buChar char="•"/>
            </a:pPr>
            <a:r>
              <a:rPr lang="en-US" sz="1600" dirty="0">
                <a:solidFill>
                  <a:schemeClr val="dk1"/>
                </a:solidFill>
              </a:rPr>
              <a:t>Automated </a:t>
            </a:r>
            <a:r>
              <a:rPr lang="en-US" sz="1600" dirty="0" smtClean="0">
                <a:solidFill>
                  <a:schemeClr val="dk1"/>
                </a:solidFill>
              </a:rPr>
              <a:t>reports</a:t>
            </a:r>
          </a:p>
          <a:p>
            <a:pPr marL="927100" lvl="1" indent="-342900">
              <a:spcBef>
                <a:spcPts val="0"/>
              </a:spcBef>
              <a:buSzPts val="1600"/>
              <a:buFont typeface="Arial" panose="020B0604020202020204" pitchFamily="34" charset="0"/>
              <a:buChar char="•"/>
            </a:pPr>
            <a:r>
              <a:rPr lang="en-US" sz="1800" dirty="0" smtClean="0">
                <a:solidFill>
                  <a:schemeClr val="dk1"/>
                </a:solidFill>
              </a:rPr>
              <a:t>Working Group</a:t>
            </a:r>
            <a:endParaRPr sz="1800" dirty="0">
              <a:solidFill>
                <a:schemeClr val="dk1"/>
              </a:solidFill>
            </a:endParaRPr>
          </a:p>
        </p:txBody>
      </p:sp>
      <p:sp>
        <p:nvSpPr>
          <p:cNvPr id="496" name="Google Shape;496;p56"/>
          <p:cNvSpPr txBox="1">
            <a:spLocks noGrp="1"/>
          </p:cNvSpPr>
          <p:nvPr>
            <p:ph type="sldNum" idx="12"/>
          </p:nvPr>
        </p:nvSpPr>
        <p:spPr>
          <a:xfrm>
            <a:off x="8025700" y="6525057"/>
            <a:ext cx="770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4590B8"/>
                </a:solidFill>
                <a:latin typeface="Arial"/>
                <a:ea typeface="Arial"/>
                <a:cs typeface="Arial"/>
                <a:sym typeface="Arial"/>
              </a:rPr>
              <a:t>17</a:t>
            </a:fld>
            <a:endParaRPr sz="900" b="0" i="0" u="none" strike="noStrike" cap="none">
              <a:solidFill>
                <a:srgbClr val="4590B8"/>
              </a:solidFill>
              <a:latin typeface="Arial"/>
              <a:ea typeface="Arial"/>
              <a:cs typeface="Arial"/>
              <a:sym typeface="Arial"/>
            </a:endParaRPr>
          </a:p>
        </p:txBody>
      </p:sp>
      <p:pic>
        <p:nvPicPr>
          <p:cNvPr id="499" name="Google Shape;499;p56"/>
          <p:cNvPicPr preferRelativeResize="0"/>
          <p:nvPr/>
        </p:nvPicPr>
        <p:blipFill rotWithShape="1">
          <a:blip r:embed="rId3">
            <a:alphaModFix/>
          </a:blip>
          <a:srcRect/>
          <a:stretch/>
        </p:blipFill>
        <p:spPr>
          <a:xfrm>
            <a:off x="76192" y="5864672"/>
            <a:ext cx="914400" cy="9144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7119" y="4191457"/>
            <a:ext cx="2999492" cy="2274005"/>
          </a:xfrm>
          <a:prstGeom prst="rect">
            <a:avLst/>
          </a:prstGeom>
        </p:spPr>
      </p:pic>
    </p:spTree>
    <p:extLst>
      <p:ext uri="{BB962C8B-B14F-4D97-AF65-F5344CB8AC3E}">
        <p14:creationId xmlns:p14="http://schemas.microsoft.com/office/powerpoint/2010/main" val="18321684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ef8de47ae5_0_0"/>
          <p:cNvSpPr/>
          <p:nvPr/>
        </p:nvSpPr>
        <p:spPr>
          <a:xfrm>
            <a:off x="182501" y="1200150"/>
            <a:ext cx="2777400" cy="71400"/>
          </a:xfrm>
          <a:prstGeom prst="rect">
            <a:avLst/>
          </a:prstGeom>
          <a:solidFill>
            <a:schemeClr val="accent1"/>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521" name="Google Shape;521;gef8de47ae5_0_0"/>
          <p:cNvSpPr/>
          <p:nvPr/>
        </p:nvSpPr>
        <p:spPr>
          <a:xfrm>
            <a:off x="5879210" y="1197482"/>
            <a:ext cx="2777400" cy="74100"/>
          </a:xfrm>
          <a:prstGeom prst="rect">
            <a:avLst/>
          </a:prstGeom>
          <a:solidFill>
            <a:schemeClr val="accent4"/>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522" name="Google Shape;522;gef8de47ae5_0_0"/>
          <p:cNvSpPr/>
          <p:nvPr/>
        </p:nvSpPr>
        <p:spPr>
          <a:xfrm>
            <a:off x="3028973" y="1200150"/>
            <a:ext cx="2777400" cy="68700"/>
          </a:xfrm>
          <a:prstGeom prst="rect">
            <a:avLst/>
          </a:prstGeom>
          <a:solidFill>
            <a:schemeClr val="accent2"/>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523" name="Google Shape;523;gef8de47ae5_0_0"/>
          <p:cNvSpPr/>
          <p:nvPr/>
        </p:nvSpPr>
        <p:spPr>
          <a:xfrm>
            <a:off x="182501" y="3171574"/>
            <a:ext cx="8447100" cy="2478600"/>
          </a:xfrm>
          <a:prstGeom prst="rect">
            <a:avLst/>
          </a:prstGeom>
          <a:solidFill>
            <a:schemeClr val="accent1"/>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524" name="Google Shape;524;gef8de47ae5_0_0"/>
          <p:cNvSpPr/>
          <p:nvPr/>
        </p:nvSpPr>
        <p:spPr>
          <a:xfrm>
            <a:off x="101350" y="857250"/>
            <a:ext cx="8890200" cy="5143500"/>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Gill Sans"/>
              <a:ea typeface="Gill Sans"/>
              <a:cs typeface="Gill Sans"/>
              <a:sym typeface="Gill Sans"/>
            </a:endParaRPr>
          </a:p>
        </p:txBody>
      </p:sp>
      <p:sp>
        <p:nvSpPr>
          <p:cNvPr id="525" name="Google Shape;525;gef8de47ae5_0_0"/>
          <p:cNvSpPr/>
          <p:nvPr/>
        </p:nvSpPr>
        <p:spPr>
          <a:xfrm>
            <a:off x="283493" y="328613"/>
            <a:ext cx="829500" cy="6215100"/>
          </a:xfrm>
          <a:prstGeom prst="rect">
            <a:avLst/>
          </a:prstGeom>
          <a:solidFill>
            <a:schemeClr val="accent2"/>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526" name="Google Shape;526;gef8de47ae5_0_0"/>
          <p:cNvSpPr/>
          <p:nvPr/>
        </p:nvSpPr>
        <p:spPr>
          <a:xfrm>
            <a:off x="1185915" y="328613"/>
            <a:ext cx="4686300" cy="6215100"/>
          </a:xfrm>
          <a:prstGeom prst="rect">
            <a:avLst/>
          </a:prstGeom>
          <a:solidFill>
            <a:schemeClr val="accent1"/>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527" name="Google Shape;527;gef8de47ae5_0_0"/>
          <p:cNvSpPr/>
          <p:nvPr/>
        </p:nvSpPr>
        <p:spPr>
          <a:xfrm>
            <a:off x="5945000" y="328625"/>
            <a:ext cx="2948400" cy="6215100"/>
          </a:xfrm>
          <a:prstGeom prst="rect">
            <a:avLst/>
          </a:prstGeom>
          <a:solidFill>
            <a:srgbClr val="6C7781"/>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pic>
        <p:nvPicPr>
          <p:cNvPr id="528" name="Google Shape;528;gef8de47ae5_0_0"/>
          <p:cNvPicPr preferRelativeResize="0"/>
          <p:nvPr/>
        </p:nvPicPr>
        <p:blipFill rotWithShape="1">
          <a:blip r:embed="rId3">
            <a:alphaModFix/>
          </a:blip>
          <a:srcRect/>
          <a:stretch/>
        </p:blipFill>
        <p:spPr>
          <a:xfrm>
            <a:off x="1185856" y="2744376"/>
            <a:ext cx="4693354" cy="3480893"/>
          </a:xfrm>
          <a:prstGeom prst="rect">
            <a:avLst/>
          </a:prstGeom>
          <a:noFill/>
          <a:ln>
            <a:noFill/>
          </a:ln>
        </p:spPr>
      </p:pic>
      <p:sp>
        <p:nvSpPr>
          <p:cNvPr id="529" name="Google Shape;529;gef8de47ae5_0_0"/>
          <p:cNvSpPr txBox="1">
            <a:spLocks noGrp="1"/>
          </p:cNvSpPr>
          <p:nvPr>
            <p:ph type="body" idx="1"/>
          </p:nvPr>
        </p:nvSpPr>
        <p:spPr>
          <a:xfrm>
            <a:off x="6203964" y="3058512"/>
            <a:ext cx="2948400" cy="2123090"/>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100000"/>
              </a:lnSpc>
              <a:spcBef>
                <a:spcPts val="1200"/>
              </a:spcBef>
              <a:spcAft>
                <a:spcPts val="0"/>
              </a:spcAft>
              <a:buSzPts val="2760"/>
              <a:buNone/>
            </a:pPr>
            <a:r>
              <a:rPr lang="en-US" sz="2800">
                <a:solidFill>
                  <a:srgbClr val="FFFFFF"/>
                </a:solidFill>
              </a:rPr>
              <a:t>JODI PIRTLE</a:t>
            </a:r>
            <a:endParaRPr/>
          </a:p>
          <a:p>
            <a:pPr marL="0" lvl="0" indent="0" algn="l" rtl="0">
              <a:lnSpc>
                <a:spcPct val="100000"/>
              </a:lnSpc>
              <a:spcBef>
                <a:spcPts val="920"/>
              </a:spcBef>
              <a:spcAft>
                <a:spcPts val="0"/>
              </a:spcAft>
              <a:buSzPts val="1472"/>
              <a:buNone/>
            </a:pPr>
            <a:r>
              <a:rPr lang="en-US" sz="1300">
                <a:solidFill>
                  <a:schemeClr val="lt1"/>
                </a:solidFill>
              </a:rPr>
              <a:t>JODI.PIRTLE@NOAA.GOV</a:t>
            </a:r>
            <a:endParaRPr/>
          </a:p>
          <a:p>
            <a:pPr marL="0" lvl="0" indent="0" algn="l" rtl="0">
              <a:lnSpc>
                <a:spcPct val="100000"/>
              </a:lnSpc>
              <a:spcBef>
                <a:spcPts val="920"/>
              </a:spcBef>
              <a:spcAft>
                <a:spcPts val="0"/>
              </a:spcAft>
              <a:buSzPts val="1472"/>
              <a:buNone/>
            </a:pPr>
            <a:endParaRPr sz="2800">
              <a:solidFill>
                <a:srgbClr val="FFFFFF"/>
              </a:solidFill>
            </a:endParaRPr>
          </a:p>
          <a:p>
            <a:pPr marL="0" lvl="0" indent="0" algn="l" rtl="0">
              <a:lnSpc>
                <a:spcPct val="100000"/>
              </a:lnSpc>
              <a:spcBef>
                <a:spcPts val="0"/>
              </a:spcBef>
              <a:spcAft>
                <a:spcPts val="0"/>
              </a:spcAft>
              <a:buSzPts val="2760"/>
              <a:buNone/>
            </a:pPr>
            <a:r>
              <a:rPr lang="en-US" sz="2800">
                <a:solidFill>
                  <a:srgbClr val="FFFFFF"/>
                </a:solidFill>
              </a:rPr>
              <a:t>NED LAMAN</a:t>
            </a:r>
            <a:endParaRPr sz="2800">
              <a:solidFill>
                <a:srgbClr val="FFFFFF"/>
              </a:solidFill>
            </a:endParaRPr>
          </a:p>
          <a:p>
            <a:pPr marL="0" lvl="0" indent="0" algn="l" rtl="0">
              <a:lnSpc>
                <a:spcPct val="100000"/>
              </a:lnSpc>
              <a:spcBef>
                <a:spcPts val="920"/>
              </a:spcBef>
              <a:spcAft>
                <a:spcPts val="0"/>
              </a:spcAft>
              <a:buSzPts val="1472"/>
              <a:buNone/>
            </a:pPr>
            <a:r>
              <a:rPr lang="en-US" sz="1400">
                <a:solidFill>
                  <a:schemeClr val="lt1"/>
                </a:solidFill>
              </a:rPr>
              <a:t>NED.LAMAN@NOAA.GOV</a:t>
            </a:r>
            <a:endParaRPr sz="1400">
              <a:solidFill>
                <a:schemeClr val="lt1"/>
              </a:solidFill>
            </a:endParaRPr>
          </a:p>
          <a:p>
            <a:pPr marL="0" lvl="0" indent="0" algn="l" rtl="0">
              <a:lnSpc>
                <a:spcPct val="100000"/>
              </a:lnSpc>
              <a:spcBef>
                <a:spcPts val="920"/>
              </a:spcBef>
              <a:spcAft>
                <a:spcPts val="0"/>
              </a:spcAft>
              <a:buClr>
                <a:schemeClr val="dk1"/>
              </a:buClr>
              <a:buSzPts val="1472"/>
              <a:buFont typeface="Arial"/>
              <a:buNone/>
            </a:pPr>
            <a:endParaRPr sz="1600">
              <a:solidFill>
                <a:schemeClr val="lt1"/>
              </a:solidFill>
            </a:endParaRPr>
          </a:p>
          <a:p>
            <a:pPr marL="0" lvl="0" indent="0" algn="l" rtl="0">
              <a:lnSpc>
                <a:spcPct val="100000"/>
              </a:lnSpc>
              <a:spcBef>
                <a:spcPts val="920"/>
              </a:spcBef>
              <a:spcAft>
                <a:spcPts val="0"/>
              </a:spcAft>
              <a:buSzPts val="1472"/>
              <a:buNone/>
            </a:pPr>
            <a:endParaRPr sz="1600">
              <a:solidFill>
                <a:srgbClr val="FFFFFF"/>
              </a:solidFill>
            </a:endParaRPr>
          </a:p>
        </p:txBody>
      </p:sp>
      <p:sp>
        <p:nvSpPr>
          <p:cNvPr id="530" name="Google Shape;530;gef8de47ae5_0_0"/>
          <p:cNvSpPr txBox="1">
            <a:spLocks noGrp="1"/>
          </p:cNvSpPr>
          <p:nvPr>
            <p:ph type="title"/>
          </p:nvPr>
        </p:nvSpPr>
        <p:spPr>
          <a:xfrm>
            <a:off x="1185858" y="328613"/>
            <a:ext cx="4675800" cy="1598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FFFF"/>
              </a:buClr>
              <a:buSzPts val="6000"/>
              <a:buFont typeface="Gill Sans"/>
              <a:buNone/>
            </a:pPr>
            <a:r>
              <a:rPr lang="en-US" sz="4800">
                <a:solidFill>
                  <a:srgbClr val="FFFFFF"/>
                </a:solidFill>
              </a:rPr>
              <a:t>THANK YOU</a:t>
            </a:r>
            <a:endParaRPr sz="4800">
              <a:solidFill>
                <a:srgbClr val="FFFFFF"/>
              </a:solidFill>
            </a:endParaRPr>
          </a:p>
        </p:txBody>
      </p:sp>
      <p:sp>
        <p:nvSpPr>
          <p:cNvPr id="531" name="Google Shape;531;gef8de47ae5_0_0"/>
          <p:cNvSpPr txBox="1">
            <a:spLocks noGrp="1"/>
          </p:cNvSpPr>
          <p:nvPr>
            <p:ph type="sldNum" idx="12"/>
          </p:nvPr>
        </p:nvSpPr>
        <p:spPr>
          <a:xfrm>
            <a:off x="8025700" y="6525057"/>
            <a:ext cx="770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4590B8"/>
                </a:solidFill>
                <a:latin typeface="Arial"/>
                <a:ea typeface="Arial"/>
                <a:cs typeface="Arial"/>
                <a:sym typeface="Arial"/>
              </a:rPr>
              <a:t>18</a:t>
            </a:fld>
            <a:endParaRPr sz="900" b="0" i="0" u="none" strike="noStrike" cap="none">
              <a:solidFill>
                <a:srgbClr val="4590B8"/>
              </a:solidFill>
              <a:latin typeface="Arial"/>
              <a:ea typeface="Arial"/>
              <a:cs typeface="Arial"/>
              <a:sym typeface="Arial"/>
            </a:endParaRPr>
          </a:p>
        </p:txBody>
      </p:sp>
    </p:spTree>
    <p:extLst>
      <p:ext uri="{BB962C8B-B14F-4D97-AF65-F5344CB8AC3E}">
        <p14:creationId xmlns:p14="http://schemas.microsoft.com/office/powerpoint/2010/main" val="33347021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gf03f6cadd0_0_448"/>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800"/>
              <a:buNone/>
            </a:pPr>
            <a:r>
              <a:rPr lang="en-US"/>
              <a:t>SDM EFH Methods Overview</a:t>
            </a:r>
            <a:endParaRPr/>
          </a:p>
        </p:txBody>
      </p:sp>
      <p:sp>
        <p:nvSpPr>
          <p:cNvPr id="538" name="Google Shape;538;gf03f6cadd0_0_448"/>
          <p:cNvSpPr txBox="1">
            <a:spLocks noGrp="1"/>
          </p:cNvSpPr>
          <p:nvPr>
            <p:ph type="body" idx="1"/>
          </p:nvPr>
        </p:nvSpPr>
        <p:spPr>
          <a:xfrm>
            <a:off x="4824450" y="1470100"/>
            <a:ext cx="4109100" cy="5065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360"/>
              </a:spcBef>
              <a:spcAft>
                <a:spcPts val="0"/>
              </a:spcAft>
              <a:buSzPts val="1948"/>
              <a:buNone/>
            </a:pPr>
            <a:r>
              <a:rPr lang="en-US" sz="2000" b="1" i="1">
                <a:solidFill>
                  <a:srgbClr val="666666"/>
                </a:solidFill>
              </a:rPr>
              <a:t>2017 SDM</a:t>
            </a:r>
            <a:endParaRPr sz="2000" b="1" i="1">
              <a:solidFill>
                <a:srgbClr val="666666"/>
              </a:solidFill>
            </a:endParaRPr>
          </a:p>
          <a:p>
            <a:pPr marL="0" marR="0" lvl="0" indent="0" algn="l" rtl="0">
              <a:lnSpc>
                <a:spcPct val="100000"/>
              </a:lnSpc>
              <a:spcBef>
                <a:spcPts val="600"/>
              </a:spcBef>
              <a:spcAft>
                <a:spcPts val="0"/>
              </a:spcAft>
              <a:buSzPts val="1948"/>
              <a:buNone/>
            </a:pPr>
            <a:r>
              <a:rPr lang="en-US" sz="1500">
                <a:solidFill>
                  <a:schemeClr val="dk1"/>
                </a:solidFill>
              </a:rPr>
              <a:t>Response Variable</a:t>
            </a:r>
            <a:endParaRPr sz="1500">
              <a:solidFill>
                <a:schemeClr val="dk1"/>
              </a:solidFill>
            </a:endParaRPr>
          </a:p>
          <a:p>
            <a:pPr marL="457200" marR="0" lvl="0" indent="-323850" algn="l" rtl="0">
              <a:lnSpc>
                <a:spcPct val="100000"/>
              </a:lnSpc>
              <a:spcBef>
                <a:spcPts val="0"/>
              </a:spcBef>
              <a:spcAft>
                <a:spcPts val="0"/>
              </a:spcAft>
              <a:buSzPts val="1500"/>
              <a:buChar char="◼"/>
            </a:pPr>
            <a:r>
              <a:rPr lang="en-US" sz="1500"/>
              <a:t>4th root transformed CPUE (1982-2014 catches)</a:t>
            </a:r>
            <a:endParaRPr sz="1500"/>
          </a:p>
          <a:p>
            <a:pPr marL="0" marR="0" lvl="0" indent="0" algn="l" rtl="0">
              <a:lnSpc>
                <a:spcPct val="100000"/>
              </a:lnSpc>
              <a:spcBef>
                <a:spcPts val="1200"/>
              </a:spcBef>
              <a:spcAft>
                <a:spcPts val="0"/>
              </a:spcAft>
              <a:buSzPts val="1948"/>
              <a:buNone/>
            </a:pPr>
            <a:r>
              <a:rPr lang="en-US" sz="1500">
                <a:solidFill>
                  <a:schemeClr val="dk1"/>
                </a:solidFill>
              </a:rPr>
              <a:t>Models</a:t>
            </a:r>
            <a:endParaRPr sz="1500">
              <a:solidFill>
                <a:schemeClr val="dk1"/>
              </a:solidFill>
            </a:endParaRPr>
          </a:p>
          <a:p>
            <a:pPr marL="457200" marR="0" lvl="0" indent="-323850" algn="l" rtl="0">
              <a:lnSpc>
                <a:spcPct val="100000"/>
              </a:lnSpc>
              <a:spcBef>
                <a:spcPts val="0"/>
              </a:spcBef>
              <a:spcAft>
                <a:spcPts val="0"/>
              </a:spcAft>
              <a:buSzPts val="1500"/>
              <a:buChar char="◼"/>
            </a:pPr>
            <a:r>
              <a:rPr lang="en-US" sz="1500"/>
              <a:t>MaxEnt, hGAM, GAM</a:t>
            </a:r>
            <a:endParaRPr sz="1500"/>
          </a:p>
          <a:p>
            <a:pPr marL="457200" marR="0" lvl="0" indent="-323850" algn="l" rtl="0">
              <a:lnSpc>
                <a:spcPct val="100000"/>
              </a:lnSpc>
              <a:spcBef>
                <a:spcPts val="600"/>
              </a:spcBef>
              <a:spcAft>
                <a:spcPts val="0"/>
              </a:spcAft>
              <a:buSzPts val="1500"/>
              <a:buChar char="◼"/>
            </a:pPr>
            <a:r>
              <a:rPr lang="en-US" sz="1500"/>
              <a:t>Selected </a:t>
            </a:r>
            <a:r>
              <a:rPr lang="en-US" sz="1500" i="1"/>
              <a:t>a priori</a:t>
            </a:r>
            <a:endParaRPr sz="1500"/>
          </a:p>
          <a:p>
            <a:pPr marL="0" marR="0" lvl="0" indent="0" algn="l" rtl="0">
              <a:lnSpc>
                <a:spcPct val="100000"/>
              </a:lnSpc>
              <a:spcBef>
                <a:spcPts val="1200"/>
              </a:spcBef>
              <a:spcAft>
                <a:spcPts val="0"/>
              </a:spcAft>
              <a:buSzPts val="1948"/>
              <a:buNone/>
            </a:pPr>
            <a:r>
              <a:rPr lang="en-US" sz="1500">
                <a:solidFill>
                  <a:schemeClr val="dk1"/>
                </a:solidFill>
              </a:rPr>
              <a:t>Ensemble:</a:t>
            </a:r>
            <a:endParaRPr sz="1500">
              <a:solidFill>
                <a:schemeClr val="dk1"/>
              </a:solidFill>
            </a:endParaRPr>
          </a:p>
          <a:p>
            <a:pPr marL="457200" marR="0" lvl="0" indent="-323850" algn="l" rtl="0">
              <a:lnSpc>
                <a:spcPct val="100000"/>
              </a:lnSpc>
              <a:spcBef>
                <a:spcPts val="0"/>
              </a:spcBef>
              <a:spcAft>
                <a:spcPts val="0"/>
              </a:spcAft>
              <a:buSzPts val="1500"/>
              <a:buChar char="◼"/>
            </a:pPr>
            <a:r>
              <a:rPr lang="en-US" sz="1500" i="1">
                <a:solidFill>
                  <a:srgbClr val="0000FF"/>
                </a:solidFill>
              </a:rPr>
              <a:t>New for 2022</a:t>
            </a:r>
            <a:endParaRPr sz="1500" i="1">
              <a:solidFill>
                <a:srgbClr val="0000FF"/>
              </a:solidFill>
            </a:endParaRPr>
          </a:p>
          <a:p>
            <a:pPr marL="0" marR="0" lvl="0" indent="0" algn="l" rtl="0">
              <a:lnSpc>
                <a:spcPct val="100000"/>
              </a:lnSpc>
              <a:spcBef>
                <a:spcPts val="1200"/>
              </a:spcBef>
              <a:spcAft>
                <a:spcPts val="0"/>
              </a:spcAft>
              <a:buSzPts val="1948"/>
              <a:buNone/>
            </a:pPr>
            <a:r>
              <a:rPr lang="en-US" sz="1500">
                <a:solidFill>
                  <a:schemeClr val="dk1"/>
                </a:solidFill>
              </a:rPr>
              <a:t>Performance Metrics</a:t>
            </a:r>
            <a:endParaRPr sz="1500">
              <a:solidFill>
                <a:schemeClr val="dk1"/>
              </a:solidFill>
            </a:endParaRPr>
          </a:p>
          <a:p>
            <a:pPr marL="457200" marR="0" lvl="0" indent="-323850" algn="l" rtl="0">
              <a:lnSpc>
                <a:spcPct val="100000"/>
              </a:lnSpc>
              <a:spcBef>
                <a:spcPts val="0"/>
              </a:spcBef>
              <a:spcAft>
                <a:spcPts val="0"/>
              </a:spcAft>
              <a:buSzPts val="1500"/>
              <a:buChar char="◼"/>
            </a:pPr>
            <a:r>
              <a:rPr lang="en-US" sz="1500"/>
              <a:t>Applied</a:t>
            </a:r>
            <a:r>
              <a:rPr lang="en-US" sz="1500">
                <a:solidFill>
                  <a:schemeClr val="dk1"/>
                </a:solidFill>
              </a:rPr>
              <a:t> based on model</a:t>
            </a:r>
            <a:endParaRPr sz="1500">
              <a:solidFill>
                <a:schemeClr val="dk1"/>
              </a:solidFill>
            </a:endParaRPr>
          </a:p>
          <a:p>
            <a:pPr marL="457200" lvl="0" indent="-323850" algn="l" rtl="0">
              <a:lnSpc>
                <a:spcPct val="100000"/>
              </a:lnSpc>
              <a:spcBef>
                <a:spcPts val="600"/>
              </a:spcBef>
              <a:spcAft>
                <a:spcPts val="0"/>
              </a:spcAft>
              <a:buSzPts val="1500"/>
              <a:buChar char="◼"/>
            </a:pPr>
            <a:r>
              <a:rPr lang="en-US" sz="1500"/>
              <a:t>MaxEnt (AUC); GAMs (Deviance Explained)</a:t>
            </a:r>
            <a:endParaRPr sz="1500"/>
          </a:p>
          <a:p>
            <a:pPr marL="457200" lvl="0" indent="-323850" algn="l" rtl="0">
              <a:lnSpc>
                <a:spcPct val="100000"/>
              </a:lnSpc>
              <a:spcBef>
                <a:spcPts val="600"/>
              </a:spcBef>
              <a:spcAft>
                <a:spcPts val="0"/>
              </a:spcAft>
              <a:buSzPts val="1500"/>
              <a:buChar char="◼"/>
            </a:pPr>
            <a:r>
              <a:rPr lang="en-US" sz="1500"/>
              <a:t>80/20 training/testing data fit metrics examined for out of sample comparison</a:t>
            </a:r>
            <a:endParaRPr sz="1500"/>
          </a:p>
          <a:p>
            <a:pPr marL="457200" lvl="0" indent="-323850" algn="l" rtl="0">
              <a:lnSpc>
                <a:spcPct val="100000"/>
              </a:lnSpc>
              <a:spcBef>
                <a:spcPts val="600"/>
              </a:spcBef>
              <a:spcAft>
                <a:spcPts val="0"/>
              </a:spcAft>
              <a:buSzPts val="1500"/>
              <a:buChar char="◼"/>
            </a:pPr>
            <a:r>
              <a:rPr lang="en-US" sz="1500"/>
              <a:t>Provided for Stock Author                              review = </a:t>
            </a:r>
            <a:r>
              <a:rPr lang="en-US" sz="1500" i="1"/>
              <a:t>None</a:t>
            </a:r>
            <a:endParaRPr sz="1500" i="1"/>
          </a:p>
        </p:txBody>
      </p:sp>
      <p:sp>
        <p:nvSpPr>
          <p:cNvPr id="539" name="Google Shape;539;gf03f6cadd0_0_448"/>
          <p:cNvSpPr txBox="1">
            <a:spLocks noGrp="1"/>
          </p:cNvSpPr>
          <p:nvPr>
            <p:ph type="sldNum" idx="12"/>
          </p:nvPr>
        </p:nvSpPr>
        <p:spPr>
          <a:xfrm>
            <a:off x="7800476" y="5956136"/>
            <a:ext cx="770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19</a:t>
            </a:fld>
            <a:endParaRPr/>
          </a:p>
        </p:txBody>
      </p:sp>
      <p:sp>
        <p:nvSpPr>
          <p:cNvPr id="540" name="Google Shape;540;gf03f6cadd0_0_448"/>
          <p:cNvSpPr txBox="1">
            <a:spLocks noGrp="1"/>
          </p:cNvSpPr>
          <p:nvPr>
            <p:ph type="body" idx="2"/>
          </p:nvPr>
        </p:nvSpPr>
        <p:spPr>
          <a:xfrm>
            <a:off x="400500" y="1502625"/>
            <a:ext cx="4438500" cy="5065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360"/>
              </a:spcBef>
              <a:spcAft>
                <a:spcPts val="0"/>
              </a:spcAft>
              <a:buSzPts val="2136"/>
              <a:buNone/>
            </a:pPr>
            <a:r>
              <a:rPr lang="en-US" sz="2000" b="1" i="1" dirty="0">
                <a:solidFill>
                  <a:srgbClr val="0000FF"/>
                </a:solidFill>
              </a:rPr>
              <a:t>2022 Ensemble SDM</a:t>
            </a:r>
            <a:endParaRPr sz="1500" b="1" i="1" dirty="0">
              <a:solidFill>
                <a:srgbClr val="0000FF"/>
              </a:solidFill>
            </a:endParaRPr>
          </a:p>
          <a:p>
            <a:pPr marL="0" lvl="0" indent="0" algn="l" rtl="0">
              <a:lnSpc>
                <a:spcPct val="100000"/>
              </a:lnSpc>
              <a:spcBef>
                <a:spcPts val="600"/>
              </a:spcBef>
              <a:spcAft>
                <a:spcPts val="0"/>
              </a:spcAft>
              <a:buClr>
                <a:schemeClr val="dk1"/>
              </a:buClr>
              <a:buSzPts val="1100"/>
              <a:buFont typeface="Arial"/>
              <a:buNone/>
            </a:pPr>
            <a:r>
              <a:rPr lang="en-US" sz="1500" dirty="0">
                <a:solidFill>
                  <a:schemeClr val="dk1"/>
                </a:solidFill>
              </a:rPr>
              <a:t>Response Variable</a:t>
            </a:r>
            <a:endParaRPr sz="1500" dirty="0">
              <a:solidFill>
                <a:schemeClr val="dk1"/>
              </a:solidFill>
            </a:endParaRPr>
          </a:p>
          <a:p>
            <a:pPr marL="457200" lvl="0" indent="-323850" algn="l" rtl="0">
              <a:lnSpc>
                <a:spcPct val="100000"/>
              </a:lnSpc>
              <a:spcBef>
                <a:spcPts val="0"/>
              </a:spcBef>
              <a:spcAft>
                <a:spcPts val="0"/>
              </a:spcAft>
              <a:buSzPts val="1500"/>
              <a:buChar char="◼"/>
            </a:pPr>
            <a:r>
              <a:rPr lang="en-US" sz="1500" dirty="0"/>
              <a:t>Fish numerical abundance (1982-2019 catches)</a:t>
            </a:r>
            <a:endParaRPr sz="1500" dirty="0"/>
          </a:p>
          <a:p>
            <a:pPr marL="0" lvl="0" indent="0" algn="l" rtl="0">
              <a:lnSpc>
                <a:spcPct val="100000"/>
              </a:lnSpc>
              <a:spcBef>
                <a:spcPts val="1000"/>
              </a:spcBef>
              <a:spcAft>
                <a:spcPts val="0"/>
              </a:spcAft>
              <a:buSzPts val="2137"/>
              <a:buNone/>
            </a:pPr>
            <a:r>
              <a:rPr lang="en-US" sz="1500" dirty="0">
                <a:solidFill>
                  <a:schemeClr val="dk1"/>
                </a:solidFill>
              </a:rPr>
              <a:t>Models</a:t>
            </a:r>
            <a:endParaRPr sz="1500" dirty="0">
              <a:solidFill>
                <a:schemeClr val="dk1"/>
              </a:solidFill>
            </a:endParaRPr>
          </a:p>
          <a:p>
            <a:pPr marL="457200" marR="0" lvl="0" indent="-323850" algn="l" rtl="0">
              <a:lnSpc>
                <a:spcPct val="100000"/>
              </a:lnSpc>
              <a:spcBef>
                <a:spcPts val="0"/>
              </a:spcBef>
              <a:spcAft>
                <a:spcPts val="0"/>
              </a:spcAft>
              <a:buSzPts val="1500"/>
              <a:buChar char="◼"/>
            </a:pPr>
            <a:r>
              <a:rPr lang="en-US" sz="1500" dirty="0"/>
              <a:t>MaxEnt, paGAM, hGAM, Poisson GAM, Negative Binomial GAM</a:t>
            </a:r>
            <a:endParaRPr sz="1500" dirty="0"/>
          </a:p>
          <a:p>
            <a:pPr marL="457200" marR="0" lvl="0" indent="-323850" algn="l" rtl="0">
              <a:lnSpc>
                <a:spcPct val="100000"/>
              </a:lnSpc>
              <a:spcBef>
                <a:spcPts val="600"/>
              </a:spcBef>
              <a:spcAft>
                <a:spcPts val="0"/>
              </a:spcAft>
              <a:buSzPts val="1500"/>
              <a:buChar char="◼"/>
            </a:pPr>
            <a:r>
              <a:rPr lang="en-US" sz="1500" dirty="0">
                <a:solidFill>
                  <a:schemeClr val="dk1"/>
                </a:solidFill>
              </a:rPr>
              <a:t>Constituents applied comprehensively</a:t>
            </a:r>
            <a:endParaRPr sz="1500" dirty="0"/>
          </a:p>
          <a:p>
            <a:pPr marL="0" lvl="0" indent="0" algn="l" rtl="0">
              <a:lnSpc>
                <a:spcPct val="100000"/>
              </a:lnSpc>
              <a:spcBef>
                <a:spcPts val="1000"/>
              </a:spcBef>
              <a:spcAft>
                <a:spcPts val="0"/>
              </a:spcAft>
              <a:buSzPts val="2137"/>
              <a:buNone/>
            </a:pPr>
            <a:r>
              <a:rPr lang="en-US" sz="1500" dirty="0">
                <a:solidFill>
                  <a:schemeClr val="dk1"/>
                </a:solidFill>
              </a:rPr>
              <a:t>Ensemble:</a:t>
            </a:r>
            <a:endParaRPr sz="1500" dirty="0">
              <a:solidFill>
                <a:schemeClr val="dk1"/>
              </a:solidFill>
            </a:endParaRPr>
          </a:p>
          <a:p>
            <a:pPr marL="457200" lvl="0" indent="-323850" algn="l" rtl="0">
              <a:lnSpc>
                <a:spcPct val="100000"/>
              </a:lnSpc>
              <a:spcBef>
                <a:spcPts val="0"/>
              </a:spcBef>
              <a:spcAft>
                <a:spcPts val="0"/>
              </a:spcAft>
              <a:buSzPts val="1500"/>
              <a:buChar char="◼"/>
            </a:pPr>
            <a:r>
              <a:rPr lang="en-US" sz="1500" dirty="0"/>
              <a:t>Constituent models retained based on RMSE</a:t>
            </a:r>
            <a:endParaRPr sz="1500" dirty="0"/>
          </a:p>
          <a:p>
            <a:pPr marL="0" lvl="0" indent="0" algn="l" rtl="0">
              <a:lnSpc>
                <a:spcPct val="100000"/>
              </a:lnSpc>
              <a:spcBef>
                <a:spcPts val="1000"/>
              </a:spcBef>
              <a:spcAft>
                <a:spcPts val="0"/>
              </a:spcAft>
              <a:buClr>
                <a:schemeClr val="dk1"/>
              </a:buClr>
              <a:buSzPts val="1100"/>
              <a:buFont typeface="Arial"/>
              <a:buNone/>
            </a:pPr>
            <a:r>
              <a:rPr lang="en-US" sz="1500" dirty="0">
                <a:solidFill>
                  <a:schemeClr val="dk1"/>
                </a:solidFill>
              </a:rPr>
              <a:t>Performance Metrics: (applied to all)</a:t>
            </a:r>
            <a:endParaRPr sz="1500" dirty="0">
              <a:solidFill>
                <a:schemeClr val="dk1"/>
              </a:solidFill>
            </a:endParaRPr>
          </a:p>
          <a:p>
            <a:pPr marL="457200" marR="0" lvl="0" indent="-323850" algn="l" rtl="0">
              <a:lnSpc>
                <a:spcPct val="100000"/>
              </a:lnSpc>
              <a:spcBef>
                <a:spcPts val="0"/>
              </a:spcBef>
              <a:spcAft>
                <a:spcPts val="0"/>
              </a:spcAft>
              <a:buSzPts val="1500"/>
              <a:buChar char="◼"/>
            </a:pPr>
            <a:r>
              <a:rPr lang="en-US" sz="1500" dirty="0"/>
              <a:t>k-fold cross validation to generate RMSE                    and other fit metrics</a:t>
            </a:r>
            <a:endParaRPr sz="1500" dirty="0"/>
          </a:p>
          <a:p>
            <a:pPr marL="457200" marR="0" lvl="0" indent="-323850" algn="l" rtl="0">
              <a:lnSpc>
                <a:spcPct val="100000"/>
              </a:lnSpc>
              <a:spcBef>
                <a:spcPts val="600"/>
              </a:spcBef>
              <a:spcAft>
                <a:spcPts val="0"/>
              </a:spcAft>
              <a:buSzPts val="1500"/>
              <a:buChar char="◼"/>
            </a:pPr>
            <a:r>
              <a:rPr lang="en-US" sz="1500" dirty="0"/>
              <a:t>Provided for Stock Author review of methods/results = Spearman’s </a:t>
            </a:r>
            <a:r>
              <a:rPr lang="en-US" sz="1500" i="1" dirty="0"/>
              <a:t>rho</a:t>
            </a:r>
            <a:r>
              <a:rPr lang="en-US" sz="1500" dirty="0"/>
              <a:t>-squared </a:t>
            </a:r>
            <a:endParaRPr sz="1500" dirty="0"/>
          </a:p>
          <a:p>
            <a:pPr marL="457200" marR="0" lvl="0" indent="-323850" algn="l" rtl="0">
              <a:lnSpc>
                <a:spcPct val="100000"/>
              </a:lnSpc>
              <a:spcBef>
                <a:spcPts val="600"/>
              </a:spcBef>
              <a:spcAft>
                <a:spcPts val="0"/>
              </a:spcAft>
              <a:buSzPts val="1500"/>
              <a:buChar char="◼"/>
            </a:pPr>
            <a:r>
              <a:rPr lang="en-US" sz="1500" dirty="0"/>
              <a:t>Added based on Stock Author review to improve comprehensive results communication = Spearman’s correlation (</a:t>
            </a:r>
            <a:r>
              <a:rPr lang="en-US" sz="1500" i="1" dirty="0"/>
              <a:t>ρ</a:t>
            </a:r>
            <a:r>
              <a:rPr lang="en-US" sz="1500" dirty="0"/>
              <a:t>), AUC, Poisson deviance explained (PDE)</a:t>
            </a:r>
            <a:endParaRPr sz="1500" baseline="-25000" dirty="0"/>
          </a:p>
        </p:txBody>
      </p:sp>
    </p:spTree>
    <p:extLst>
      <p:ext uri="{BB962C8B-B14F-4D97-AF65-F5344CB8AC3E}">
        <p14:creationId xmlns:p14="http://schemas.microsoft.com/office/powerpoint/2010/main" val="29346067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10acbb60f7d_0_9"/>
          <p:cNvSpPr txBox="1">
            <a:spLocks noGrp="1"/>
          </p:cNvSpPr>
          <p:nvPr>
            <p:ph type="title"/>
          </p:nvPr>
        </p:nvSpPr>
        <p:spPr>
          <a:xfrm>
            <a:off x="597967" y="653375"/>
            <a:ext cx="7946100" cy="5415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2520"/>
              <a:buFont typeface="Arial"/>
              <a:buNone/>
            </a:pPr>
            <a:r>
              <a:rPr lang="en-US" sz="2720"/>
              <a:t>Orientation to EFH Component 1 Documents</a:t>
            </a:r>
            <a:endParaRPr sz="2720">
              <a:solidFill>
                <a:schemeClr val="dk1"/>
              </a:solidFill>
            </a:endParaRPr>
          </a:p>
        </p:txBody>
      </p:sp>
      <p:sp>
        <p:nvSpPr>
          <p:cNvPr id="219" name="Google Shape;219;g10acbb60f7d_0_9"/>
          <p:cNvSpPr txBox="1">
            <a:spLocks noGrp="1"/>
          </p:cNvSpPr>
          <p:nvPr>
            <p:ph type="body" idx="1"/>
          </p:nvPr>
        </p:nvSpPr>
        <p:spPr>
          <a:xfrm>
            <a:off x="505000" y="1358575"/>
            <a:ext cx="8291100" cy="4447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We have provided the </a:t>
            </a:r>
            <a:r>
              <a:rPr lang="en-US" b="1" dirty="0">
                <a:solidFill>
                  <a:schemeClr val="dk1"/>
                </a:solidFill>
              </a:rPr>
              <a:t>EFH Descriptions and Maps Stock Author Review Report</a:t>
            </a:r>
            <a:r>
              <a:rPr lang="en-US" dirty="0">
                <a:solidFill>
                  <a:schemeClr val="dk1"/>
                </a:solidFill>
              </a:rPr>
              <a:t> as an agenda attachment for this meeting (Attachment 1).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The following documents </a:t>
            </a:r>
            <a:r>
              <a:rPr lang="en-US" dirty="0" smtClean="0">
                <a:solidFill>
                  <a:schemeClr val="dk1"/>
                </a:solidFill>
              </a:rPr>
              <a:t>are also shared with </a:t>
            </a:r>
            <a:r>
              <a:rPr lang="en-US" b="1" i="1" dirty="0" smtClean="0">
                <a:solidFill>
                  <a:schemeClr val="dk1"/>
                </a:solidFill>
              </a:rPr>
              <a:t>additional details</a:t>
            </a:r>
            <a:r>
              <a:rPr lang="en-US" dirty="0">
                <a:solidFill>
                  <a:schemeClr val="dk1"/>
                </a:solidFill>
              </a:rPr>
              <a:t> </a:t>
            </a:r>
            <a:r>
              <a:rPr lang="en-US" dirty="0" smtClean="0">
                <a:solidFill>
                  <a:schemeClr val="dk1"/>
                </a:solidFill>
              </a:rPr>
              <a:t>on the                  </a:t>
            </a:r>
            <a:r>
              <a:rPr lang="en-US" b="1" i="1" dirty="0" smtClean="0">
                <a:solidFill>
                  <a:schemeClr val="dk1"/>
                </a:solidFill>
              </a:rPr>
              <a:t>new</a:t>
            </a:r>
            <a:r>
              <a:rPr lang="en-US" b="1" dirty="0" smtClean="0">
                <a:solidFill>
                  <a:schemeClr val="dk1"/>
                </a:solidFill>
              </a:rPr>
              <a:t> EFH descriptions and maps </a:t>
            </a:r>
            <a:r>
              <a:rPr lang="en-US" dirty="0" smtClean="0">
                <a:solidFill>
                  <a:schemeClr val="dk1"/>
                </a:solidFill>
              </a:rPr>
              <a:t>available </a:t>
            </a:r>
            <a:r>
              <a:rPr lang="en-US" dirty="0">
                <a:solidFill>
                  <a:schemeClr val="dk1"/>
                </a:solidFill>
              </a:rPr>
              <a:t>for the 2022 EFH 5-year Review:</a:t>
            </a:r>
            <a:endParaRPr dirty="0">
              <a:solidFill>
                <a:schemeClr val="dk1"/>
              </a:solidFill>
            </a:endParaRPr>
          </a:p>
          <a:p>
            <a:pPr marL="457200" marR="0" lvl="0" indent="-330200" algn="l" rtl="0">
              <a:lnSpc>
                <a:spcPct val="100000"/>
              </a:lnSpc>
              <a:spcBef>
                <a:spcPts val="1000"/>
              </a:spcBef>
              <a:spcAft>
                <a:spcPts val="0"/>
              </a:spcAft>
              <a:buClr>
                <a:schemeClr val="dk1"/>
              </a:buClr>
              <a:buSzPts val="1600"/>
              <a:buFont typeface="Arial"/>
              <a:buAutoNum type="arabicPeriod"/>
            </a:pPr>
            <a:r>
              <a:rPr lang="en-US" sz="1600" dirty="0">
                <a:solidFill>
                  <a:schemeClr val="dk1"/>
                </a:solidFill>
              </a:rPr>
              <a:t>Discussion Paper (DP) on Advancing Model-based EFH Descriptions and Maps for the 2022 5-year Review (An overview document with supporting attachments 1-5)</a:t>
            </a:r>
            <a:endParaRPr sz="1600" dirty="0">
              <a:solidFill>
                <a:schemeClr val="dk1"/>
              </a:solidFill>
            </a:endParaRPr>
          </a:p>
          <a:p>
            <a:pPr marL="457200" lvl="0" indent="-330200" algn="l" rtl="0">
              <a:lnSpc>
                <a:spcPct val="100000"/>
              </a:lnSpc>
              <a:spcBef>
                <a:spcPts val="1000"/>
              </a:spcBef>
              <a:spcAft>
                <a:spcPts val="0"/>
              </a:spcAft>
              <a:buClr>
                <a:schemeClr val="dk1"/>
              </a:buClr>
              <a:buSzPts val="1600"/>
              <a:buFont typeface="Arial"/>
              <a:buAutoNum type="arabicPeriod"/>
            </a:pPr>
            <a:r>
              <a:rPr lang="en-US" sz="1600" dirty="0">
                <a:solidFill>
                  <a:schemeClr val="dk1"/>
                </a:solidFill>
              </a:rPr>
              <a:t>Attachment 1: Stock Author Review Report (</a:t>
            </a:r>
            <a:r>
              <a:rPr lang="en-US" sz="1600" b="1" dirty="0">
                <a:solidFill>
                  <a:schemeClr val="dk1"/>
                </a:solidFill>
              </a:rPr>
              <a:t>the focus of this presentation</a:t>
            </a:r>
            <a:r>
              <a:rPr lang="en-US" sz="1600" dirty="0">
                <a:solidFill>
                  <a:schemeClr val="dk1"/>
                </a:solidFill>
              </a:rPr>
              <a:t>)</a:t>
            </a:r>
            <a:endParaRPr sz="1600" dirty="0">
              <a:solidFill>
                <a:schemeClr val="dk1"/>
              </a:solidFill>
            </a:endParaRPr>
          </a:p>
          <a:p>
            <a:pPr marL="457200" lvl="0" indent="-330200" algn="l" rtl="0">
              <a:lnSpc>
                <a:spcPct val="100000"/>
              </a:lnSpc>
              <a:spcBef>
                <a:spcPts val="1000"/>
              </a:spcBef>
              <a:spcAft>
                <a:spcPts val="0"/>
              </a:spcAft>
              <a:buClr>
                <a:schemeClr val="dk1"/>
              </a:buClr>
              <a:buSzPts val="1600"/>
              <a:buAutoNum type="arabicPeriod"/>
            </a:pPr>
            <a:r>
              <a:rPr lang="en-US" sz="1600" dirty="0">
                <a:solidFill>
                  <a:schemeClr val="dk1"/>
                </a:solidFill>
              </a:rPr>
              <a:t>Attachment 2: EFH Area Comparison Maps (set of image files to download comparing 2017 and 2022 EFH areas)</a:t>
            </a:r>
            <a:endParaRPr sz="1600" dirty="0">
              <a:solidFill>
                <a:schemeClr val="dk1"/>
              </a:solidFill>
            </a:endParaRPr>
          </a:p>
          <a:p>
            <a:pPr marL="457200" lvl="0" indent="-330200" algn="l" rtl="0">
              <a:lnSpc>
                <a:spcPct val="100000"/>
              </a:lnSpc>
              <a:spcBef>
                <a:spcPts val="1000"/>
              </a:spcBef>
              <a:spcAft>
                <a:spcPts val="0"/>
              </a:spcAft>
              <a:buClr>
                <a:schemeClr val="dk1"/>
              </a:buClr>
              <a:buSzPts val="1600"/>
              <a:buAutoNum type="arabicPeriod"/>
            </a:pPr>
            <a:r>
              <a:rPr lang="en-US" sz="1600" dirty="0">
                <a:solidFill>
                  <a:schemeClr val="dk1"/>
                </a:solidFill>
              </a:rPr>
              <a:t>Attachment 3: EFH Descriptions and Maps for the Bering Sea (Tech Memo)</a:t>
            </a:r>
            <a:endParaRPr sz="1600" dirty="0">
              <a:solidFill>
                <a:schemeClr val="dk1"/>
              </a:solidFill>
            </a:endParaRPr>
          </a:p>
          <a:p>
            <a:pPr marL="457200" lvl="0" indent="-330200" algn="l" rtl="0">
              <a:lnSpc>
                <a:spcPct val="100000"/>
              </a:lnSpc>
              <a:spcBef>
                <a:spcPts val="1000"/>
              </a:spcBef>
              <a:spcAft>
                <a:spcPts val="0"/>
              </a:spcAft>
              <a:buClr>
                <a:schemeClr val="dk1"/>
              </a:buClr>
              <a:buSzPts val="1600"/>
              <a:buAutoNum type="arabicPeriod"/>
            </a:pPr>
            <a:r>
              <a:rPr lang="en-US" sz="1600" dirty="0">
                <a:solidFill>
                  <a:schemeClr val="dk1"/>
                </a:solidFill>
              </a:rPr>
              <a:t>Attachment 4: EFH Descriptions and Maps for the Aleutian Islands (Tech Memo)</a:t>
            </a:r>
            <a:endParaRPr sz="1600" dirty="0">
              <a:solidFill>
                <a:schemeClr val="dk1"/>
              </a:solidFill>
            </a:endParaRPr>
          </a:p>
        </p:txBody>
      </p:sp>
      <p:sp>
        <p:nvSpPr>
          <p:cNvPr id="220" name="Google Shape;220;g10acbb60f7d_0_9"/>
          <p:cNvSpPr txBox="1">
            <a:spLocks noGrp="1"/>
          </p:cNvSpPr>
          <p:nvPr>
            <p:ph type="sldNum" idx="12"/>
          </p:nvPr>
        </p:nvSpPr>
        <p:spPr>
          <a:xfrm>
            <a:off x="8025700" y="6230772"/>
            <a:ext cx="770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2</a:t>
            </a:fld>
            <a:endParaRPr/>
          </a:p>
        </p:txBody>
      </p:sp>
      <p:pic>
        <p:nvPicPr>
          <p:cNvPr id="221" name="Google Shape;221;g10acbb60f7d_0_9"/>
          <p:cNvPicPr preferRelativeResize="0">
            <a:picLocks noGrp="1"/>
          </p:cNvPicPr>
          <p:nvPr>
            <p:ph type="pic" idx="2"/>
          </p:nvPr>
        </p:nvPicPr>
        <p:blipFill rotWithShape="1">
          <a:blip r:embed="rId3">
            <a:alphaModFix/>
          </a:blip>
          <a:srcRect l="2507" r="2506"/>
          <a:stretch/>
        </p:blipFill>
        <p:spPr>
          <a:xfrm>
            <a:off x="174667" y="5681472"/>
            <a:ext cx="914400" cy="914400"/>
          </a:xfrm>
          <a:prstGeom prst="ellipse">
            <a:avLst/>
          </a:prstGeom>
          <a:noFill/>
          <a:ln>
            <a:noFill/>
          </a:ln>
          <a:effectLst>
            <a:outerShdw blurRad="381000" dist="292100" dir="5400000" sx="-80000" sy="-18000" rotWithShape="0">
              <a:srgbClr val="000000">
                <a:alpha val="2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25"/>
          <p:cNvSpPr txBox="1">
            <a:spLocks noGrp="1"/>
          </p:cNvSpPr>
          <p:nvPr>
            <p:ph type="title"/>
          </p:nvPr>
        </p:nvSpPr>
        <p:spPr>
          <a:xfrm>
            <a:off x="520403" y="752129"/>
            <a:ext cx="8078651" cy="54155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2800"/>
              <a:buFont typeface="Arial"/>
              <a:buNone/>
            </a:pPr>
            <a:r>
              <a:rPr lang="en-US" sz="2000"/>
              <a:t>Red king crab ensemble predicted abundance and distribution, and EFH area percentiles for the Aleutian Islands</a:t>
            </a:r>
            <a:endParaRPr sz="2000"/>
          </a:p>
        </p:txBody>
      </p:sp>
      <p:sp>
        <p:nvSpPr>
          <p:cNvPr id="547" name="Google Shape;547;p25"/>
          <p:cNvSpPr txBox="1"/>
          <p:nvPr/>
        </p:nvSpPr>
        <p:spPr>
          <a:xfrm>
            <a:off x="8025700" y="6525057"/>
            <a:ext cx="770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4590B8"/>
                </a:solidFill>
                <a:latin typeface="Arial"/>
                <a:ea typeface="Arial"/>
                <a:cs typeface="Arial"/>
                <a:sym typeface="Arial"/>
              </a:rPr>
              <a:t>20</a:t>
            </a:fld>
            <a:endParaRPr sz="900" b="0" i="0" u="none" strike="noStrike" cap="none">
              <a:solidFill>
                <a:srgbClr val="4590B8"/>
              </a:solidFill>
              <a:latin typeface="Arial"/>
              <a:ea typeface="Arial"/>
              <a:cs typeface="Arial"/>
              <a:sym typeface="Arial"/>
            </a:endParaRPr>
          </a:p>
        </p:txBody>
      </p:sp>
      <p:grpSp>
        <p:nvGrpSpPr>
          <p:cNvPr id="548" name="Google Shape;548;p25"/>
          <p:cNvGrpSpPr>
            <a:grpSpLocks noChangeAspect="1"/>
          </p:cNvGrpSpPr>
          <p:nvPr/>
        </p:nvGrpSpPr>
        <p:grpSpPr>
          <a:xfrm>
            <a:off x="1316129" y="1413448"/>
            <a:ext cx="6314829" cy="4343400"/>
            <a:chOff x="710485" y="1373694"/>
            <a:chExt cx="7376002" cy="5073289"/>
          </a:xfrm>
        </p:grpSpPr>
        <p:pic>
          <p:nvPicPr>
            <p:cNvPr id="549" name="Google Shape;549;p25"/>
            <p:cNvPicPr preferRelativeResize="0"/>
            <p:nvPr/>
          </p:nvPicPr>
          <p:blipFill rotWithShape="1">
            <a:blip r:embed="rId3">
              <a:alphaModFix/>
            </a:blip>
            <a:srcRect t="10677" b="12474"/>
            <a:stretch/>
          </p:blipFill>
          <p:spPr>
            <a:xfrm>
              <a:off x="710485" y="1373694"/>
              <a:ext cx="7315215" cy="2459398"/>
            </a:xfrm>
            <a:prstGeom prst="rect">
              <a:avLst/>
            </a:prstGeom>
            <a:noFill/>
            <a:ln>
              <a:noFill/>
            </a:ln>
          </p:spPr>
        </p:pic>
        <p:pic>
          <p:nvPicPr>
            <p:cNvPr id="550" name="Google Shape;550;p25"/>
            <p:cNvPicPr preferRelativeResize="0"/>
            <p:nvPr/>
          </p:nvPicPr>
          <p:blipFill rotWithShape="1">
            <a:blip r:embed="rId4">
              <a:alphaModFix/>
            </a:blip>
            <a:srcRect t="8589" b="9738"/>
            <a:stretch/>
          </p:blipFill>
          <p:spPr>
            <a:xfrm>
              <a:off x="771272" y="3833092"/>
              <a:ext cx="7315215" cy="2613891"/>
            </a:xfrm>
            <a:prstGeom prst="rect">
              <a:avLst/>
            </a:prstGeom>
            <a:noFill/>
            <a:ln>
              <a:noFill/>
            </a:ln>
          </p:spPr>
        </p:pic>
      </p:grpSp>
      <p:sp>
        <p:nvSpPr>
          <p:cNvPr id="551" name="Google Shape;551;p25"/>
          <p:cNvSpPr txBox="1"/>
          <p:nvPr/>
        </p:nvSpPr>
        <p:spPr>
          <a:xfrm>
            <a:off x="6167995" y="2505499"/>
            <a:ext cx="1170620" cy="830966"/>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b="0" i="0" u="none" strike="noStrike" cap="none" dirty="0">
                <a:solidFill>
                  <a:srgbClr val="000000"/>
                </a:solidFill>
                <a:latin typeface="Arial"/>
                <a:ea typeface="Arial"/>
                <a:cs typeface="Arial"/>
                <a:sym typeface="Arial"/>
              </a:rPr>
              <a:t>𝝆 = 0.14</a:t>
            </a:r>
            <a:endParaRPr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US" b="1" i="0" u="none" strike="noStrike" cap="none" dirty="0">
                <a:solidFill>
                  <a:srgbClr val="000000"/>
                </a:solidFill>
                <a:latin typeface="Arial"/>
                <a:ea typeface="Arial"/>
                <a:cs typeface="Arial"/>
                <a:sym typeface="Arial"/>
              </a:rPr>
              <a:t>AUC</a:t>
            </a:r>
            <a:r>
              <a:rPr lang="en-US" b="0" i="0" u="none" strike="noStrike" cap="none" dirty="0">
                <a:solidFill>
                  <a:srgbClr val="000000"/>
                </a:solidFill>
                <a:latin typeface="Arial"/>
                <a:ea typeface="Arial"/>
                <a:cs typeface="Arial"/>
                <a:sym typeface="Arial"/>
              </a:rPr>
              <a:t> = 0.82</a:t>
            </a:r>
            <a:endParaRPr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US" b="1" i="0" u="none" strike="noStrike" cap="none" dirty="0">
                <a:solidFill>
                  <a:srgbClr val="000000"/>
                </a:solidFill>
                <a:latin typeface="Arial"/>
                <a:ea typeface="Arial"/>
                <a:cs typeface="Arial"/>
                <a:sym typeface="Arial"/>
              </a:rPr>
              <a:t>PDE</a:t>
            </a:r>
            <a:r>
              <a:rPr lang="en-US" b="0" i="0" u="none" strike="noStrike" cap="none" dirty="0">
                <a:solidFill>
                  <a:srgbClr val="000000"/>
                </a:solidFill>
                <a:latin typeface="Arial"/>
                <a:ea typeface="Arial"/>
                <a:cs typeface="Arial"/>
                <a:sym typeface="Arial"/>
              </a:rPr>
              <a:t> = 0.27</a:t>
            </a:r>
            <a:endParaRPr b="0" i="0" u="none" strike="noStrike" cap="none" dirty="0">
              <a:solidFill>
                <a:srgbClr val="000000"/>
              </a:solidFill>
              <a:latin typeface="Arial"/>
              <a:ea typeface="Arial"/>
              <a:cs typeface="Arial"/>
              <a:sym typeface="Arial"/>
            </a:endParaRPr>
          </a:p>
        </p:txBody>
      </p:sp>
      <p:sp>
        <p:nvSpPr>
          <p:cNvPr id="8" name="TextBox 7"/>
          <p:cNvSpPr txBox="1"/>
          <p:nvPr/>
        </p:nvSpPr>
        <p:spPr>
          <a:xfrm>
            <a:off x="212939" y="5876610"/>
            <a:ext cx="8693577" cy="830997"/>
          </a:xfrm>
          <a:prstGeom prst="rect">
            <a:avLst/>
          </a:prstGeom>
          <a:noFill/>
        </p:spPr>
        <p:txBody>
          <a:bodyPr wrap="square" rtlCol="0">
            <a:spAutoFit/>
          </a:bodyPr>
          <a:lstStyle/>
          <a:p>
            <a:pPr lvl="0">
              <a:buSzPts val="1400"/>
            </a:pPr>
            <a:r>
              <a:rPr lang="en-US" sz="1200" dirty="0">
                <a:solidFill>
                  <a:schemeClr val="dk1"/>
                </a:solidFill>
                <a:latin typeface="Calibri"/>
                <a:ea typeface="Calibri"/>
                <a:cs typeface="Calibri"/>
                <a:sym typeface="Calibri"/>
              </a:rPr>
              <a:t>The overall ensemble fit to observed RKC distribution and abundance was fair. The ensemble was poor at predicting high and low catches abundance (ρ = 0.14), good at discriminating presence-absence (AUC = 0.82), and fair at explaining deviance (PDE = 0.27). Geographic location, bottom depth, and maximum tidal current accounted for the majority (74%) of the deviance in the ensemble-predicted RKC numerical abundance. An EFH map was not available in 2017. </a:t>
            </a:r>
          </a:p>
        </p:txBody>
      </p:sp>
    </p:spTree>
    <p:extLst>
      <p:ext uri="{BB962C8B-B14F-4D97-AF65-F5344CB8AC3E}">
        <p14:creationId xmlns:p14="http://schemas.microsoft.com/office/powerpoint/2010/main" val="38253115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26"/>
          <p:cNvSpPr txBox="1"/>
          <p:nvPr/>
        </p:nvSpPr>
        <p:spPr>
          <a:xfrm>
            <a:off x="8025700" y="6525057"/>
            <a:ext cx="770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4590B8"/>
                </a:solidFill>
                <a:latin typeface="Arial"/>
                <a:ea typeface="Arial"/>
                <a:cs typeface="Arial"/>
                <a:sym typeface="Arial"/>
              </a:rPr>
              <a:t>21</a:t>
            </a:fld>
            <a:endParaRPr sz="900" b="0" i="0" u="none" strike="noStrike" cap="none">
              <a:solidFill>
                <a:srgbClr val="4590B8"/>
              </a:solidFill>
              <a:latin typeface="Arial"/>
              <a:ea typeface="Arial"/>
              <a:cs typeface="Arial"/>
              <a:sym typeface="Arial"/>
            </a:endParaRPr>
          </a:p>
        </p:txBody>
      </p:sp>
      <p:sp>
        <p:nvSpPr>
          <p:cNvPr id="558" name="Google Shape;558;p26"/>
          <p:cNvSpPr txBox="1">
            <a:spLocks noGrp="1"/>
          </p:cNvSpPr>
          <p:nvPr>
            <p:ph type="title"/>
          </p:nvPr>
        </p:nvSpPr>
        <p:spPr>
          <a:xfrm>
            <a:off x="520403" y="752129"/>
            <a:ext cx="8078651" cy="54155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2800"/>
              <a:buFont typeface="Arial"/>
              <a:buNone/>
            </a:pPr>
            <a:r>
              <a:rPr lang="en-US" sz="1800"/>
              <a:t>Blue king crab ensemble predicted abundance and distribution, EFH area percentiles, and 2017/2022 EFH area comparison for the eastern Bering Sea</a:t>
            </a:r>
            <a:endParaRPr sz="1800"/>
          </a:p>
        </p:txBody>
      </p:sp>
      <p:grpSp>
        <p:nvGrpSpPr>
          <p:cNvPr id="559" name="Google Shape;559;p26"/>
          <p:cNvGrpSpPr/>
          <p:nvPr/>
        </p:nvGrpSpPr>
        <p:grpSpPr>
          <a:xfrm>
            <a:off x="120068" y="1635729"/>
            <a:ext cx="8872754" cy="3093290"/>
            <a:chOff x="372621" y="1451002"/>
            <a:chExt cx="8872754" cy="3093290"/>
          </a:xfrm>
        </p:grpSpPr>
        <p:pic>
          <p:nvPicPr>
            <p:cNvPr id="560" name="Google Shape;560;p26"/>
            <p:cNvPicPr preferRelativeResize="0"/>
            <p:nvPr/>
          </p:nvPicPr>
          <p:blipFill rotWithShape="1">
            <a:blip r:embed="rId3">
              <a:alphaModFix/>
            </a:blip>
            <a:srcRect/>
            <a:stretch/>
          </p:blipFill>
          <p:spPr>
            <a:xfrm>
              <a:off x="372621" y="1451002"/>
              <a:ext cx="3093290" cy="3093290"/>
            </a:xfrm>
            <a:prstGeom prst="rect">
              <a:avLst/>
            </a:prstGeom>
            <a:noFill/>
            <a:ln>
              <a:noFill/>
            </a:ln>
          </p:spPr>
        </p:pic>
        <p:pic>
          <p:nvPicPr>
            <p:cNvPr id="561" name="Google Shape;561;p26"/>
            <p:cNvPicPr preferRelativeResize="0"/>
            <p:nvPr/>
          </p:nvPicPr>
          <p:blipFill rotWithShape="1">
            <a:blip r:embed="rId4">
              <a:alphaModFix/>
            </a:blip>
            <a:srcRect l="6495"/>
            <a:stretch/>
          </p:blipFill>
          <p:spPr>
            <a:xfrm>
              <a:off x="3465911" y="1451002"/>
              <a:ext cx="2892365" cy="3093290"/>
            </a:xfrm>
            <a:prstGeom prst="rect">
              <a:avLst/>
            </a:prstGeom>
            <a:noFill/>
            <a:ln>
              <a:noFill/>
            </a:ln>
          </p:spPr>
        </p:pic>
        <p:pic>
          <p:nvPicPr>
            <p:cNvPr id="562" name="Google Shape;562;p26"/>
            <p:cNvPicPr preferRelativeResize="0"/>
            <p:nvPr/>
          </p:nvPicPr>
          <p:blipFill rotWithShape="1">
            <a:blip r:embed="rId5">
              <a:alphaModFix/>
            </a:blip>
            <a:srcRect l="6524"/>
            <a:stretch/>
          </p:blipFill>
          <p:spPr>
            <a:xfrm>
              <a:off x="6353902" y="1451002"/>
              <a:ext cx="2891473" cy="3093290"/>
            </a:xfrm>
            <a:prstGeom prst="rect">
              <a:avLst/>
            </a:prstGeom>
            <a:noFill/>
            <a:ln>
              <a:noFill/>
            </a:ln>
          </p:spPr>
        </p:pic>
      </p:grpSp>
      <p:sp>
        <p:nvSpPr>
          <p:cNvPr id="563" name="Google Shape;563;p26"/>
          <p:cNvSpPr txBox="1"/>
          <p:nvPr/>
        </p:nvSpPr>
        <p:spPr>
          <a:xfrm>
            <a:off x="2098744" y="2388325"/>
            <a:ext cx="995437" cy="738633"/>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𝝆 = 0.47</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AUC</a:t>
            </a:r>
            <a:r>
              <a:rPr lang="en-US" sz="1200" b="0" i="0" u="none" strike="noStrike" cap="none">
                <a:solidFill>
                  <a:srgbClr val="000000"/>
                </a:solidFill>
                <a:latin typeface="Arial"/>
                <a:ea typeface="Arial"/>
                <a:cs typeface="Arial"/>
                <a:sym typeface="Arial"/>
              </a:rPr>
              <a:t> = 0.94</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PDE</a:t>
            </a:r>
            <a:r>
              <a:rPr lang="en-US" sz="1200" b="0" i="0" u="none" strike="noStrike" cap="none">
                <a:solidFill>
                  <a:srgbClr val="000000"/>
                </a:solidFill>
                <a:latin typeface="Arial"/>
                <a:ea typeface="Arial"/>
                <a:cs typeface="Arial"/>
                <a:sym typeface="Arial"/>
              </a:rPr>
              <a:t> = 0.52</a:t>
            </a:r>
            <a:endParaRPr sz="1200" b="0" i="0" u="none" strike="noStrike" cap="none">
              <a:solidFill>
                <a:srgbClr val="000000"/>
              </a:solidFill>
              <a:latin typeface="Arial"/>
              <a:ea typeface="Arial"/>
              <a:cs typeface="Arial"/>
              <a:sym typeface="Arial"/>
            </a:endParaRPr>
          </a:p>
        </p:txBody>
      </p:sp>
      <p:sp>
        <p:nvSpPr>
          <p:cNvPr id="9" name="TextBox 8"/>
          <p:cNvSpPr txBox="1"/>
          <p:nvPr/>
        </p:nvSpPr>
        <p:spPr>
          <a:xfrm>
            <a:off x="409302" y="4922608"/>
            <a:ext cx="8300852" cy="1815882"/>
          </a:xfrm>
          <a:prstGeom prst="rect">
            <a:avLst/>
          </a:prstGeom>
          <a:noFill/>
        </p:spPr>
        <p:txBody>
          <a:bodyPr wrap="square" rtlCol="0">
            <a:spAutoFit/>
          </a:bodyPr>
          <a:lstStyle/>
          <a:p>
            <a:pPr lvl="0">
              <a:buSzPts val="1400"/>
            </a:pPr>
            <a:r>
              <a:rPr lang="en-US" sz="1600" dirty="0">
                <a:solidFill>
                  <a:schemeClr val="dk1"/>
                </a:solidFill>
                <a:latin typeface="Calibri"/>
                <a:ea typeface="Calibri"/>
                <a:cs typeface="Calibri"/>
                <a:sym typeface="Calibri"/>
              </a:rPr>
              <a:t>The overall ensemble fit to observed BKC distribution and abundance was good. The ensemble was good at predicting high and low catches abundance (</a:t>
            </a:r>
            <a:r>
              <a:rPr lang="en-US" sz="1600" i="1" dirty="0">
                <a:solidFill>
                  <a:schemeClr val="dk1"/>
                </a:solidFill>
                <a:latin typeface="Calibri"/>
                <a:ea typeface="Calibri"/>
                <a:cs typeface="Calibri"/>
                <a:sym typeface="Calibri"/>
              </a:rPr>
              <a:t>ρ</a:t>
            </a:r>
            <a:r>
              <a:rPr lang="en-US" sz="1600" dirty="0">
                <a:solidFill>
                  <a:schemeClr val="dk1"/>
                </a:solidFill>
                <a:latin typeface="Calibri"/>
                <a:ea typeface="Calibri"/>
                <a:cs typeface="Calibri"/>
                <a:sym typeface="Calibri"/>
              </a:rPr>
              <a:t> = 0.47) and at explaining deviance (PDE = 0.52), and excellent at discriminating presence-absence (AUC = 0.94). Geographic location, sediment grain size, bottom depth, and currents (maximum tidal current and Bering10K ROMS bottom current) accounted for the majority (&gt; 80%) of the deviance in the ensemble-predicted BKC numerical abundance.  EFH area increased 332% with the 2022 ensemble; the 2017 SDM type (hGAM) had a large effect on EFH area. </a:t>
            </a:r>
          </a:p>
        </p:txBody>
      </p:sp>
    </p:spTree>
    <p:extLst>
      <p:ext uri="{BB962C8B-B14F-4D97-AF65-F5344CB8AC3E}">
        <p14:creationId xmlns:p14="http://schemas.microsoft.com/office/powerpoint/2010/main" val="32172537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27"/>
          <p:cNvSpPr txBox="1"/>
          <p:nvPr/>
        </p:nvSpPr>
        <p:spPr>
          <a:xfrm>
            <a:off x="8025700" y="6525057"/>
            <a:ext cx="770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4590B8"/>
                </a:solidFill>
                <a:latin typeface="Arial"/>
                <a:ea typeface="Arial"/>
                <a:cs typeface="Arial"/>
                <a:sym typeface="Arial"/>
              </a:rPr>
              <a:t>22</a:t>
            </a:fld>
            <a:endParaRPr sz="900" b="0" i="0" u="none" strike="noStrike" cap="none">
              <a:solidFill>
                <a:srgbClr val="4590B8"/>
              </a:solidFill>
              <a:latin typeface="Arial"/>
              <a:ea typeface="Arial"/>
              <a:cs typeface="Arial"/>
              <a:sym typeface="Arial"/>
            </a:endParaRPr>
          </a:p>
        </p:txBody>
      </p:sp>
      <p:sp>
        <p:nvSpPr>
          <p:cNvPr id="572" name="Google Shape;572;p27"/>
          <p:cNvSpPr txBox="1">
            <a:spLocks noGrp="1"/>
          </p:cNvSpPr>
          <p:nvPr>
            <p:ph type="title"/>
          </p:nvPr>
        </p:nvSpPr>
        <p:spPr>
          <a:xfrm>
            <a:off x="520403" y="761365"/>
            <a:ext cx="8078651" cy="54155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2800"/>
              <a:buFont typeface="Arial"/>
              <a:buNone/>
            </a:pPr>
            <a:r>
              <a:rPr lang="en-US" sz="2000"/>
              <a:t>Golden king crab ensemble predicted abundance and distribution, and EFH area percentiles for the eastern Bering Sea</a:t>
            </a:r>
            <a:endParaRPr sz="2000"/>
          </a:p>
        </p:txBody>
      </p:sp>
      <p:sp>
        <p:nvSpPr>
          <p:cNvPr id="7" name="TextBox 6"/>
          <p:cNvSpPr txBox="1"/>
          <p:nvPr/>
        </p:nvSpPr>
        <p:spPr>
          <a:xfrm>
            <a:off x="165416" y="5389344"/>
            <a:ext cx="8693577" cy="1169551"/>
          </a:xfrm>
          <a:prstGeom prst="rect">
            <a:avLst/>
          </a:prstGeom>
          <a:noFill/>
        </p:spPr>
        <p:txBody>
          <a:bodyPr wrap="square" rtlCol="0">
            <a:spAutoFit/>
          </a:bodyPr>
          <a:lstStyle/>
          <a:p>
            <a:pPr lvl="0">
              <a:buSzPts val="1400"/>
            </a:pPr>
            <a:r>
              <a:rPr lang="en-US" dirty="0">
                <a:solidFill>
                  <a:schemeClr val="dk1"/>
                </a:solidFill>
                <a:latin typeface="Calibri"/>
                <a:ea typeface="Calibri"/>
                <a:cs typeface="Calibri"/>
                <a:sym typeface="Calibri"/>
              </a:rPr>
              <a:t>The overall ensemble fit to observed GKC distribution and abundance was good. The ensemble was fair at predicting high and low catches abundance (</a:t>
            </a:r>
            <a:r>
              <a:rPr lang="en-US" i="1" dirty="0">
                <a:solidFill>
                  <a:schemeClr val="dk1"/>
                </a:solidFill>
                <a:latin typeface="Calibri"/>
                <a:ea typeface="Calibri"/>
                <a:cs typeface="Calibri"/>
                <a:sym typeface="Calibri"/>
              </a:rPr>
              <a:t>ρ</a:t>
            </a:r>
            <a:r>
              <a:rPr lang="en-US" dirty="0">
                <a:solidFill>
                  <a:schemeClr val="dk1"/>
                </a:solidFill>
                <a:latin typeface="Calibri"/>
                <a:ea typeface="Calibri"/>
                <a:cs typeface="Calibri"/>
                <a:sym typeface="Calibri"/>
              </a:rPr>
              <a:t> = 0.35), and excellent at discriminating presence-absence (AUC = 0.99), and explaining deviance (PDE = 0.85). Bottom depth, Bering10K ROMS bottom current, geographic location, and slope explained 78% of the deviance in the ensemble-predicted GKC numerical abundance.  An EFH map was not available in 2017. </a:t>
            </a:r>
          </a:p>
        </p:txBody>
      </p:sp>
      <p:grpSp>
        <p:nvGrpSpPr>
          <p:cNvPr id="2" name="Group 1"/>
          <p:cNvGrpSpPr/>
          <p:nvPr/>
        </p:nvGrpSpPr>
        <p:grpSpPr>
          <a:xfrm>
            <a:off x="808620" y="1539834"/>
            <a:ext cx="7217080" cy="3730760"/>
            <a:chOff x="228228" y="1563584"/>
            <a:chExt cx="7217080" cy="3730760"/>
          </a:xfrm>
        </p:grpSpPr>
        <p:pic>
          <p:nvPicPr>
            <p:cNvPr id="570" name="Google Shape;570;p27"/>
            <p:cNvPicPr>
              <a:picLocks noChangeAspect="1"/>
            </p:cNvPicPr>
            <p:nvPr/>
          </p:nvPicPr>
          <p:blipFill rotWithShape="1">
            <a:blip r:embed="rId3">
              <a:alphaModFix/>
            </a:blip>
            <a:srcRect/>
            <a:stretch/>
          </p:blipFill>
          <p:spPr>
            <a:xfrm>
              <a:off x="228228" y="1563584"/>
              <a:ext cx="3730760" cy="3730760"/>
            </a:xfrm>
            <a:prstGeom prst="rect">
              <a:avLst/>
            </a:prstGeom>
            <a:noFill/>
            <a:ln>
              <a:noFill/>
            </a:ln>
          </p:spPr>
        </p:pic>
        <p:pic>
          <p:nvPicPr>
            <p:cNvPr id="571" name="Google Shape;571;p27"/>
            <p:cNvPicPr>
              <a:picLocks noChangeAspect="1"/>
            </p:cNvPicPr>
            <p:nvPr/>
          </p:nvPicPr>
          <p:blipFill rotWithShape="1">
            <a:blip r:embed="rId4">
              <a:alphaModFix/>
            </a:blip>
            <a:srcRect l="6552"/>
            <a:stretch/>
          </p:blipFill>
          <p:spPr>
            <a:xfrm>
              <a:off x="3958988" y="1563584"/>
              <a:ext cx="3486320" cy="3730760"/>
            </a:xfrm>
            <a:prstGeom prst="rect">
              <a:avLst/>
            </a:prstGeom>
            <a:noFill/>
            <a:ln>
              <a:noFill/>
            </a:ln>
          </p:spPr>
        </p:pic>
        <p:sp>
          <p:nvSpPr>
            <p:cNvPr id="8" name="Google Shape;585;p28"/>
            <p:cNvSpPr txBox="1"/>
            <p:nvPr/>
          </p:nvSpPr>
          <p:spPr>
            <a:xfrm>
              <a:off x="2787514" y="2514213"/>
              <a:ext cx="995437" cy="738633"/>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𝝆 = </a:t>
              </a:r>
              <a:r>
                <a:rPr lang="en-US" sz="1200" b="0" i="0" u="none" strike="noStrike" cap="none" dirty="0" smtClean="0">
                  <a:solidFill>
                    <a:srgbClr val="000000"/>
                  </a:solidFill>
                  <a:latin typeface="Arial"/>
                  <a:ea typeface="Arial"/>
                  <a:cs typeface="Arial"/>
                  <a:sym typeface="Arial"/>
                </a:rPr>
                <a:t>0.35</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Arial"/>
                  <a:ea typeface="Arial"/>
                  <a:cs typeface="Arial"/>
                  <a:sym typeface="Arial"/>
                </a:rPr>
                <a:t>AUC</a:t>
              </a:r>
              <a:r>
                <a:rPr lang="en-US" sz="1200" b="0" i="0" u="none" strike="noStrike" cap="none" dirty="0">
                  <a:solidFill>
                    <a:srgbClr val="000000"/>
                  </a:solidFill>
                  <a:latin typeface="Arial"/>
                  <a:ea typeface="Arial"/>
                  <a:cs typeface="Arial"/>
                  <a:sym typeface="Arial"/>
                </a:rPr>
                <a:t> = </a:t>
              </a:r>
              <a:r>
                <a:rPr lang="en-US" sz="1200" b="0" i="0" u="none" strike="noStrike" cap="none" dirty="0" smtClean="0">
                  <a:solidFill>
                    <a:srgbClr val="000000"/>
                  </a:solidFill>
                  <a:latin typeface="Arial"/>
                  <a:ea typeface="Arial"/>
                  <a:cs typeface="Arial"/>
                  <a:sym typeface="Arial"/>
                </a:rPr>
                <a:t>0.99</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00000"/>
                  </a:solidFill>
                  <a:latin typeface="Arial"/>
                  <a:ea typeface="Arial"/>
                  <a:cs typeface="Arial"/>
                  <a:sym typeface="Arial"/>
                </a:rPr>
                <a:t>PDE</a:t>
              </a:r>
              <a:r>
                <a:rPr lang="en-US" sz="1200" b="0" i="0" u="none" strike="noStrike" cap="none" dirty="0">
                  <a:solidFill>
                    <a:srgbClr val="000000"/>
                  </a:solidFill>
                  <a:latin typeface="Arial"/>
                  <a:ea typeface="Arial"/>
                  <a:cs typeface="Arial"/>
                  <a:sym typeface="Arial"/>
                </a:rPr>
                <a:t> = </a:t>
              </a:r>
              <a:r>
                <a:rPr lang="en-US" sz="1200" b="0" i="0" u="none" strike="noStrike" cap="none" dirty="0" smtClean="0">
                  <a:solidFill>
                    <a:srgbClr val="000000"/>
                  </a:solidFill>
                  <a:latin typeface="Arial"/>
                  <a:ea typeface="Arial"/>
                  <a:cs typeface="Arial"/>
                  <a:sym typeface="Arial"/>
                </a:rPr>
                <a:t>0.85</a:t>
              </a:r>
              <a:endParaRPr sz="12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7403474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28"/>
          <p:cNvSpPr txBox="1"/>
          <p:nvPr/>
        </p:nvSpPr>
        <p:spPr>
          <a:xfrm>
            <a:off x="8025700" y="6525057"/>
            <a:ext cx="770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4590B8"/>
                </a:solidFill>
                <a:latin typeface="Arial"/>
                <a:ea typeface="Arial"/>
                <a:cs typeface="Arial"/>
                <a:sym typeface="Arial"/>
              </a:rPr>
              <a:t>23</a:t>
            </a:fld>
            <a:endParaRPr sz="900" b="0" i="0" u="none" strike="noStrike" cap="none">
              <a:solidFill>
                <a:srgbClr val="4590B8"/>
              </a:solidFill>
              <a:latin typeface="Arial"/>
              <a:ea typeface="Arial"/>
              <a:cs typeface="Arial"/>
              <a:sym typeface="Arial"/>
            </a:endParaRPr>
          </a:p>
        </p:txBody>
      </p:sp>
      <p:grpSp>
        <p:nvGrpSpPr>
          <p:cNvPr id="580" name="Google Shape;580;p28"/>
          <p:cNvGrpSpPr/>
          <p:nvPr/>
        </p:nvGrpSpPr>
        <p:grpSpPr>
          <a:xfrm>
            <a:off x="101602" y="1588650"/>
            <a:ext cx="8885381" cy="3100837"/>
            <a:chOff x="120074" y="1487054"/>
            <a:chExt cx="8885381" cy="3100837"/>
          </a:xfrm>
        </p:grpSpPr>
        <p:pic>
          <p:nvPicPr>
            <p:cNvPr id="581" name="Google Shape;581;p28"/>
            <p:cNvPicPr preferRelativeResize="0"/>
            <p:nvPr/>
          </p:nvPicPr>
          <p:blipFill rotWithShape="1">
            <a:blip r:embed="rId3">
              <a:alphaModFix/>
            </a:blip>
            <a:srcRect/>
            <a:stretch/>
          </p:blipFill>
          <p:spPr>
            <a:xfrm>
              <a:off x="120074" y="1487054"/>
              <a:ext cx="3099396" cy="3099396"/>
            </a:xfrm>
            <a:prstGeom prst="rect">
              <a:avLst/>
            </a:prstGeom>
            <a:noFill/>
            <a:ln>
              <a:noFill/>
            </a:ln>
          </p:spPr>
        </p:pic>
        <p:pic>
          <p:nvPicPr>
            <p:cNvPr id="582" name="Google Shape;582;p28"/>
            <p:cNvPicPr preferRelativeResize="0"/>
            <p:nvPr/>
          </p:nvPicPr>
          <p:blipFill rotWithShape="1">
            <a:blip r:embed="rId4">
              <a:alphaModFix/>
            </a:blip>
            <a:srcRect l="6601"/>
            <a:stretch/>
          </p:blipFill>
          <p:spPr>
            <a:xfrm>
              <a:off x="3219469" y="1487054"/>
              <a:ext cx="2895004" cy="3099597"/>
            </a:xfrm>
            <a:prstGeom prst="rect">
              <a:avLst/>
            </a:prstGeom>
            <a:noFill/>
            <a:ln>
              <a:noFill/>
            </a:ln>
          </p:spPr>
        </p:pic>
        <p:pic>
          <p:nvPicPr>
            <p:cNvPr id="583" name="Google Shape;583;p28"/>
            <p:cNvPicPr preferRelativeResize="0"/>
            <p:nvPr/>
          </p:nvPicPr>
          <p:blipFill rotWithShape="1">
            <a:blip r:embed="rId5">
              <a:alphaModFix/>
            </a:blip>
            <a:srcRect l="6767"/>
            <a:stretch/>
          </p:blipFill>
          <p:spPr>
            <a:xfrm>
              <a:off x="6114473" y="1487054"/>
              <a:ext cx="2890982" cy="3100837"/>
            </a:xfrm>
            <a:prstGeom prst="rect">
              <a:avLst/>
            </a:prstGeom>
            <a:noFill/>
            <a:ln>
              <a:noFill/>
            </a:ln>
          </p:spPr>
        </p:pic>
      </p:grpSp>
      <p:sp>
        <p:nvSpPr>
          <p:cNvPr id="584" name="Google Shape;584;p28"/>
          <p:cNvSpPr txBox="1">
            <a:spLocks noGrp="1"/>
          </p:cNvSpPr>
          <p:nvPr>
            <p:ph type="title"/>
          </p:nvPr>
        </p:nvSpPr>
        <p:spPr>
          <a:xfrm>
            <a:off x="520403" y="733657"/>
            <a:ext cx="8078651" cy="54155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2800"/>
              <a:buFont typeface="Arial"/>
              <a:buNone/>
            </a:pPr>
            <a:r>
              <a:rPr lang="en-US" sz="1800"/>
              <a:t>Red king crab ensemble predicted abundance and distribution, EFH area percentiles, and 2017/2022 EFH area comparison for the eastern Bering Sea</a:t>
            </a:r>
            <a:endParaRPr sz="1800"/>
          </a:p>
        </p:txBody>
      </p:sp>
      <p:sp>
        <p:nvSpPr>
          <p:cNvPr id="585" name="Google Shape;585;p28"/>
          <p:cNvSpPr txBox="1"/>
          <p:nvPr/>
        </p:nvSpPr>
        <p:spPr>
          <a:xfrm>
            <a:off x="2098744" y="2388325"/>
            <a:ext cx="995437" cy="738633"/>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𝝆 = 0.67</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AUC</a:t>
            </a:r>
            <a:r>
              <a:rPr lang="en-US" sz="1200" b="0" i="0" u="none" strike="noStrike" cap="none">
                <a:solidFill>
                  <a:srgbClr val="000000"/>
                </a:solidFill>
                <a:latin typeface="Arial"/>
                <a:ea typeface="Arial"/>
                <a:cs typeface="Arial"/>
                <a:sym typeface="Arial"/>
              </a:rPr>
              <a:t> = 0.95</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PDE</a:t>
            </a:r>
            <a:r>
              <a:rPr lang="en-US" sz="1200" b="0" i="0" u="none" strike="noStrike" cap="none">
                <a:solidFill>
                  <a:srgbClr val="000000"/>
                </a:solidFill>
                <a:latin typeface="Arial"/>
                <a:ea typeface="Arial"/>
                <a:cs typeface="Arial"/>
                <a:sym typeface="Arial"/>
              </a:rPr>
              <a:t> = 0.52</a:t>
            </a:r>
            <a:endParaRPr sz="1200" b="0" i="0" u="none" strike="noStrike" cap="none">
              <a:solidFill>
                <a:srgbClr val="000000"/>
              </a:solidFill>
              <a:latin typeface="Arial"/>
              <a:ea typeface="Arial"/>
              <a:cs typeface="Arial"/>
              <a:sym typeface="Arial"/>
            </a:endParaRPr>
          </a:p>
        </p:txBody>
      </p:sp>
      <p:sp>
        <p:nvSpPr>
          <p:cNvPr id="9" name="TextBox 8"/>
          <p:cNvSpPr txBox="1"/>
          <p:nvPr/>
        </p:nvSpPr>
        <p:spPr>
          <a:xfrm>
            <a:off x="409302" y="4922608"/>
            <a:ext cx="8300852" cy="1815882"/>
          </a:xfrm>
          <a:prstGeom prst="rect">
            <a:avLst/>
          </a:prstGeom>
          <a:noFill/>
        </p:spPr>
        <p:txBody>
          <a:bodyPr wrap="square" rtlCol="0">
            <a:spAutoFit/>
          </a:bodyPr>
          <a:lstStyle/>
          <a:p>
            <a:pPr lvl="0">
              <a:buSzPts val="1400"/>
            </a:pPr>
            <a:r>
              <a:rPr lang="en-US" sz="1600" dirty="0">
                <a:solidFill>
                  <a:schemeClr val="dk1"/>
                </a:solidFill>
                <a:latin typeface="Calibri"/>
                <a:ea typeface="Calibri"/>
                <a:cs typeface="Calibri"/>
                <a:sym typeface="Calibri"/>
              </a:rPr>
              <a:t>The overall ensemble fit to observed RKC distribution and abundance was good. The ensemble was excellent at predicting high and low catches abundance (</a:t>
            </a:r>
            <a:r>
              <a:rPr lang="en-US" sz="1600" i="1" dirty="0">
                <a:solidFill>
                  <a:schemeClr val="dk1"/>
                </a:solidFill>
                <a:latin typeface="Calibri"/>
                <a:ea typeface="Calibri"/>
                <a:cs typeface="Calibri"/>
                <a:sym typeface="Calibri"/>
              </a:rPr>
              <a:t>ρ</a:t>
            </a:r>
            <a:r>
              <a:rPr lang="en-US" sz="1600" dirty="0">
                <a:solidFill>
                  <a:schemeClr val="dk1"/>
                </a:solidFill>
                <a:latin typeface="Calibri"/>
                <a:ea typeface="Calibri"/>
                <a:cs typeface="Calibri"/>
                <a:sym typeface="Calibri"/>
              </a:rPr>
              <a:t> = 0.67) and discriminating presence-absence (AUC = 0.95), and good at explaining deviance (PDE = 0.52). Maximum tidal current, geographic location, bottom depth, and sediment grain size accounted for 82% of the deviance in the ensemble-predicted RKC numerical abundance. RKC EFH area increased 90% with the 2022 ensemble; the 2017 SDM type (hGAM) had a large effect on EFH area. </a:t>
            </a:r>
          </a:p>
          <a:p>
            <a:pPr lvl="0">
              <a:buSzPts val="1400"/>
            </a:pPr>
            <a:endParaRPr lang="en-US" sz="16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47888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29"/>
          <p:cNvSpPr txBox="1"/>
          <p:nvPr/>
        </p:nvSpPr>
        <p:spPr>
          <a:xfrm>
            <a:off x="8025700" y="6525057"/>
            <a:ext cx="770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4590B8"/>
                </a:solidFill>
                <a:latin typeface="Arial"/>
                <a:ea typeface="Arial"/>
                <a:cs typeface="Arial"/>
                <a:sym typeface="Arial"/>
              </a:rPr>
              <a:t>24</a:t>
            </a:fld>
            <a:endParaRPr sz="900" b="0" i="0" u="none" strike="noStrike" cap="none">
              <a:solidFill>
                <a:srgbClr val="4590B8"/>
              </a:solidFill>
              <a:latin typeface="Arial"/>
              <a:ea typeface="Arial"/>
              <a:cs typeface="Arial"/>
              <a:sym typeface="Arial"/>
            </a:endParaRPr>
          </a:p>
        </p:txBody>
      </p:sp>
      <p:sp>
        <p:nvSpPr>
          <p:cNvPr id="594" name="Google Shape;594;p29"/>
          <p:cNvSpPr txBox="1">
            <a:spLocks noGrp="1"/>
          </p:cNvSpPr>
          <p:nvPr>
            <p:ph type="title"/>
          </p:nvPr>
        </p:nvSpPr>
        <p:spPr>
          <a:xfrm>
            <a:off x="520403" y="733657"/>
            <a:ext cx="8078651" cy="54155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2800"/>
              <a:buFont typeface="Arial"/>
              <a:buNone/>
            </a:pPr>
            <a:r>
              <a:rPr lang="en-US" sz="1800"/>
              <a:t>Snow crab ensemble predicted abundance and distribution, EFH area percentiles, and 2017/2022 EFH area comparison for the eastern Bering Sea</a:t>
            </a:r>
            <a:endParaRPr sz="1800"/>
          </a:p>
        </p:txBody>
      </p:sp>
      <p:grpSp>
        <p:nvGrpSpPr>
          <p:cNvPr id="2" name="Group 1"/>
          <p:cNvGrpSpPr/>
          <p:nvPr/>
        </p:nvGrpSpPr>
        <p:grpSpPr>
          <a:xfrm>
            <a:off x="113144" y="1571500"/>
            <a:ext cx="8855365" cy="3086061"/>
            <a:chOff x="113144" y="1524000"/>
            <a:chExt cx="8855365" cy="3086061"/>
          </a:xfrm>
        </p:grpSpPr>
        <p:pic>
          <p:nvPicPr>
            <p:cNvPr id="592" name="Google Shape;592;p29"/>
            <p:cNvPicPr preferRelativeResize="0"/>
            <p:nvPr/>
          </p:nvPicPr>
          <p:blipFill rotWithShape="1">
            <a:blip r:embed="rId3">
              <a:alphaModFix/>
            </a:blip>
            <a:srcRect/>
            <a:stretch/>
          </p:blipFill>
          <p:spPr>
            <a:xfrm>
              <a:off x="113144" y="1524000"/>
              <a:ext cx="3084945" cy="3084945"/>
            </a:xfrm>
            <a:prstGeom prst="rect">
              <a:avLst/>
            </a:prstGeom>
            <a:noFill/>
            <a:ln>
              <a:noFill/>
            </a:ln>
          </p:spPr>
        </p:pic>
        <p:pic>
          <p:nvPicPr>
            <p:cNvPr id="593" name="Google Shape;593;p29"/>
            <p:cNvPicPr preferRelativeResize="0"/>
            <p:nvPr/>
          </p:nvPicPr>
          <p:blipFill rotWithShape="1">
            <a:blip r:embed="rId4">
              <a:alphaModFix/>
            </a:blip>
            <a:srcRect l="6396"/>
            <a:stretch/>
          </p:blipFill>
          <p:spPr>
            <a:xfrm>
              <a:off x="3198092" y="1524000"/>
              <a:ext cx="2888671" cy="3086061"/>
            </a:xfrm>
            <a:prstGeom prst="rect">
              <a:avLst/>
            </a:prstGeom>
            <a:noFill/>
            <a:ln>
              <a:noFill/>
            </a:ln>
          </p:spPr>
        </p:pic>
        <p:pic>
          <p:nvPicPr>
            <p:cNvPr id="595" name="Google Shape;595;p29"/>
            <p:cNvPicPr preferRelativeResize="0"/>
            <p:nvPr/>
          </p:nvPicPr>
          <p:blipFill rotWithShape="1">
            <a:blip r:embed="rId5">
              <a:alphaModFix/>
            </a:blip>
            <a:srcRect l="6612"/>
            <a:stretch/>
          </p:blipFill>
          <p:spPr>
            <a:xfrm>
              <a:off x="6086763" y="1524000"/>
              <a:ext cx="2881746" cy="3085768"/>
            </a:xfrm>
            <a:prstGeom prst="rect">
              <a:avLst/>
            </a:prstGeom>
            <a:noFill/>
            <a:ln>
              <a:noFill/>
            </a:ln>
          </p:spPr>
        </p:pic>
        <p:sp>
          <p:nvSpPr>
            <p:cNvPr id="596" name="Google Shape;596;p29"/>
            <p:cNvSpPr txBox="1"/>
            <p:nvPr/>
          </p:nvSpPr>
          <p:spPr>
            <a:xfrm>
              <a:off x="2098744" y="2295965"/>
              <a:ext cx="995437" cy="738633"/>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𝝆 = 0.84</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AUC</a:t>
              </a:r>
              <a:r>
                <a:rPr lang="en-US" sz="1200" b="0" i="0" u="none" strike="noStrike" cap="none">
                  <a:solidFill>
                    <a:srgbClr val="000000"/>
                  </a:solidFill>
                  <a:latin typeface="Arial"/>
                  <a:ea typeface="Arial"/>
                  <a:cs typeface="Arial"/>
                  <a:sym typeface="Arial"/>
                </a:rPr>
                <a:t> = 0.85</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PDE</a:t>
              </a:r>
              <a:r>
                <a:rPr lang="en-US" sz="1200" b="0" i="0" u="none" strike="noStrike" cap="none">
                  <a:solidFill>
                    <a:srgbClr val="000000"/>
                  </a:solidFill>
                  <a:latin typeface="Arial"/>
                  <a:ea typeface="Arial"/>
                  <a:cs typeface="Arial"/>
                  <a:sym typeface="Arial"/>
                </a:rPr>
                <a:t> = 0.43</a:t>
              </a:r>
              <a:endParaRPr sz="1200" b="0" i="0" u="none" strike="noStrike" cap="none">
                <a:solidFill>
                  <a:srgbClr val="000000"/>
                </a:solidFill>
                <a:latin typeface="Arial"/>
                <a:ea typeface="Arial"/>
                <a:cs typeface="Arial"/>
                <a:sym typeface="Arial"/>
              </a:endParaRPr>
            </a:p>
          </p:txBody>
        </p:sp>
      </p:grpSp>
      <p:sp>
        <p:nvSpPr>
          <p:cNvPr id="8" name="TextBox 7"/>
          <p:cNvSpPr txBox="1"/>
          <p:nvPr/>
        </p:nvSpPr>
        <p:spPr>
          <a:xfrm>
            <a:off x="409302" y="4922608"/>
            <a:ext cx="8300852" cy="1569660"/>
          </a:xfrm>
          <a:prstGeom prst="rect">
            <a:avLst/>
          </a:prstGeom>
          <a:noFill/>
        </p:spPr>
        <p:txBody>
          <a:bodyPr wrap="square" rtlCol="0">
            <a:spAutoFit/>
          </a:bodyPr>
          <a:lstStyle/>
          <a:p>
            <a:pPr lvl="0">
              <a:buSzPts val="1400"/>
            </a:pPr>
            <a:r>
              <a:rPr lang="en-US" sz="1600" dirty="0">
                <a:solidFill>
                  <a:schemeClr val="dk1"/>
                </a:solidFill>
                <a:latin typeface="Calibri"/>
                <a:ea typeface="Calibri"/>
                <a:cs typeface="Calibri"/>
                <a:sym typeface="Calibri"/>
              </a:rPr>
              <a:t>The ensemble fit to observed snow crab distribution and abundance was good. The </a:t>
            </a:r>
            <a:r>
              <a:rPr lang="en-US" sz="1600" dirty="0" smtClean="0">
                <a:solidFill>
                  <a:schemeClr val="dk1"/>
                </a:solidFill>
                <a:latin typeface="Calibri"/>
                <a:ea typeface="Calibri"/>
                <a:cs typeface="Calibri"/>
                <a:sym typeface="Calibri"/>
              </a:rPr>
              <a:t>ensemble was </a:t>
            </a:r>
            <a:r>
              <a:rPr lang="en-US" sz="1600" dirty="0">
                <a:solidFill>
                  <a:schemeClr val="dk1"/>
                </a:solidFill>
                <a:latin typeface="Calibri"/>
                <a:ea typeface="Calibri"/>
                <a:cs typeface="Calibri"/>
                <a:sym typeface="Calibri"/>
              </a:rPr>
              <a:t>excellent at predicting catches (</a:t>
            </a:r>
            <a:r>
              <a:rPr lang="en-US" sz="1600" i="1" dirty="0">
                <a:solidFill>
                  <a:schemeClr val="dk1"/>
                </a:solidFill>
                <a:latin typeface="Calibri"/>
                <a:ea typeface="Calibri"/>
                <a:cs typeface="Calibri"/>
                <a:sym typeface="Calibri"/>
              </a:rPr>
              <a:t>ρ </a:t>
            </a:r>
            <a:r>
              <a:rPr lang="en-US" sz="1600" dirty="0">
                <a:solidFill>
                  <a:schemeClr val="dk1"/>
                </a:solidFill>
                <a:latin typeface="Calibri"/>
                <a:ea typeface="Calibri"/>
                <a:cs typeface="Calibri"/>
                <a:sym typeface="Calibri"/>
              </a:rPr>
              <a:t>= 0.84), and a good at discriminating presence-absence (AUC = 0.85) and explaining deviance (PDE = 0.43). Geographic location, bottom depth, bottom temperature, and maximum tidal current accounted for 83% of the deviance explained by the snow crab final ensemble. Snow crab EFH area increased 13% with the 2022 ensemble; the 2017 SDM type was a GAM. </a:t>
            </a:r>
            <a:endParaRPr lang="en-US" sz="1600" dirty="0"/>
          </a:p>
        </p:txBody>
      </p:sp>
    </p:spTree>
    <p:extLst>
      <p:ext uri="{BB962C8B-B14F-4D97-AF65-F5344CB8AC3E}">
        <p14:creationId xmlns:p14="http://schemas.microsoft.com/office/powerpoint/2010/main" val="40014257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30"/>
          <p:cNvSpPr txBox="1"/>
          <p:nvPr/>
        </p:nvSpPr>
        <p:spPr>
          <a:xfrm>
            <a:off x="8025700" y="6525057"/>
            <a:ext cx="770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4590B8"/>
                </a:solidFill>
                <a:latin typeface="Arial"/>
                <a:ea typeface="Arial"/>
                <a:cs typeface="Arial"/>
                <a:sym typeface="Arial"/>
              </a:rPr>
              <a:t>25</a:t>
            </a:fld>
            <a:endParaRPr sz="900" b="0" i="0" u="none" strike="noStrike" cap="none">
              <a:solidFill>
                <a:srgbClr val="4590B8"/>
              </a:solidFill>
              <a:latin typeface="Arial"/>
              <a:ea typeface="Arial"/>
              <a:cs typeface="Arial"/>
              <a:sym typeface="Arial"/>
            </a:endParaRPr>
          </a:p>
        </p:txBody>
      </p:sp>
      <p:grpSp>
        <p:nvGrpSpPr>
          <p:cNvPr id="5" name="Group 4"/>
          <p:cNvGrpSpPr/>
          <p:nvPr/>
        </p:nvGrpSpPr>
        <p:grpSpPr>
          <a:xfrm>
            <a:off x="131524" y="1571499"/>
            <a:ext cx="8754520" cy="3058910"/>
            <a:chOff x="131524" y="1523999"/>
            <a:chExt cx="8754520" cy="3058910"/>
          </a:xfrm>
        </p:grpSpPr>
        <p:pic>
          <p:nvPicPr>
            <p:cNvPr id="603" name="Google Shape;603;p30"/>
            <p:cNvPicPr preferRelativeResize="0"/>
            <p:nvPr/>
          </p:nvPicPr>
          <p:blipFill rotWithShape="1">
            <a:blip r:embed="rId3">
              <a:alphaModFix/>
            </a:blip>
            <a:srcRect/>
            <a:stretch/>
          </p:blipFill>
          <p:spPr>
            <a:xfrm>
              <a:off x="131524" y="1523999"/>
              <a:ext cx="3057235" cy="3057235"/>
            </a:xfrm>
            <a:prstGeom prst="rect">
              <a:avLst/>
            </a:prstGeom>
            <a:noFill/>
            <a:ln>
              <a:noFill/>
            </a:ln>
          </p:spPr>
        </p:pic>
        <p:pic>
          <p:nvPicPr>
            <p:cNvPr id="604" name="Google Shape;604;p30"/>
            <p:cNvPicPr preferRelativeResize="0"/>
            <p:nvPr/>
          </p:nvPicPr>
          <p:blipFill rotWithShape="1">
            <a:blip r:embed="rId4">
              <a:alphaModFix/>
            </a:blip>
            <a:srcRect l="6467"/>
            <a:stretch/>
          </p:blipFill>
          <p:spPr>
            <a:xfrm>
              <a:off x="3170288" y="1523999"/>
              <a:ext cx="2861056" cy="3058910"/>
            </a:xfrm>
            <a:prstGeom prst="rect">
              <a:avLst/>
            </a:prstGeom>
            <a:noFill/>
            <a:ln>
              <a:noFill/>
            </a:ln>
          </p:spPr>
        </p:pic>
        <p:pic>
          <p:nvPicPr>
            <p:cNvPr id="605" name="Google Shape;605;p30"/>
            <p:cNvPicPr preferRelativeResize="0"/>
            <p:nvPr/>
          </p:nvPicPr>
          <p:blipFill rotWithShape="1">
            <a:blip r:embed="rId5">
              <a:alphaModFix/>
            </a:blip>
            <a:srcRect l="6742"/>
            <a:stretch/>
          </p:blipFill>
          <p:spPr>
            <a:xfrm>
              <a:off x="6034962" y="1523999"/>
              <a:ext cx="2851082" cy="3057235"/>
            </a:xfrm>
            <a:prstGeom prst="rect">
              <a:avLst/>
            </a:prstGeom>
            <a:noFill/>
            <a:ln>
              <a:noFill/>
            </a:ln>
          </p:spPr>
        </p:pic>
        <p:sp>
          <p:nvSpPr>
            <p:cNvPr id="606" name="Google Shape;606;p30"/>
            <p:cNvSpPr txBox="1"/>
            <p:nvPr/>
          </p:nvSpPr>
          <p:spPr>
            <a:xfrm>
              <a:off x="2098742" y="2267803"/>
              <a:ext cx="995437" cy="738633"/>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𝝆 = 0.80</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AUC</a:t>
              </a:r>
              <a:r>
                <a:rPr lang="en-US" sz="1200" b="0" i="0" u="none" strike="noStrike" cap="none">
                  <a:solidFill>
                    <a:srgbClr val="000000"/>
                  </a:solidFill>
                  <a:latin typeface="Arial"/>
                  <a:ea typeface="Arial"/>
                  <a:cs typeface="Arial"/>
                  <a:sym typeface="Arial"/>
                </a:rPr>
                <a:t> = 0.93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PDE</a:t>
              </a:r>
              <a:r>
                <a:rPr lang="en-US" sz="1200" b="0" i="0" u="none" strike="noStrike" cap="none">
                  <a:solidFill>
                    <a:srgbClr val="000000"/>
                  </a:solidFill>
                  <a:latin typeface="Arial"/>
                  <a:ea typeface="Arial"/>
                  <a:cs typeface="Arial"/>
                  <a:sym typeface="Arial"/>
                </a:rPr>
                <a:t> = 0.35</a:t>
              </a:r>
              <a:endParaRPr sz="1200" b="0" i="0" u="none" strike="noStrike" cap="none">
                <a:solidFill>
                  <a:srgbClr val="000000"/>
                </a:solidFill>
                <a:latin typeface="Arial"/>
                <a:ea typeface="Arial"/>
                <a:cs typeface="Arial"/>
                <a:sym typeface="Arial"/>
              </a:endParaRPr>
            </a:p>
          </p:txBody>
        </p:sp>
      </p:grpSp>
      <p:sp>
        <p:nvSpPr>
          <p:cNvPr id="607" name="Google Shape;607;p30"/>
          <p:cNvSpPr txBox="1">
            <a:spLocks noGrp="1"/>
          </p:cNvSpPr>
          <p:nvPr>
            <p:ph type="title"/>
          </p:nvPr>
        </p:nvSpPr>
        <p:spPr>
          <a:xfrm>
            <a:off x="520403" y="733657"/>
            <a:ext cx="8078651" cy="54155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2800"/>
              <a:buFont typeface="Arial"/>
              <a:buNone/>
            </a:pPr>
            <a:r>
              <a:rPr lang="en-US" sz="1800"/>
              <a:t>Tanner crab ensemble predicted abundance and distribution, EFH area percentiles, and 2017/2022 EFH area comparison for the eastern Bering Sea</a:t>
            </a:r>
            <a:endParaRPr sz="1800"/>
          </a:p>
        </p:txBody>
      </p:sp>
      <p:sp>
        <p:nvSpPr>
          <p:cNvPr id="4" name="TextBox 3"/>
          <p:cNvSpPr txBox="1"/>
          <p:nvPr/>
        </p:nvSpPr>
        <p:spPr>
          <a:xfrm>
            <a:off x="495248" y="4891725"/>
            <a:ext cx="8300852" cy="1815882"/>
          </a:xfrm>
          <a:prstGeom prst="rect">
            <a:avLst/>
          </a:prstGeom>
          <a:noFill/>
        </p:spPr>
        <p:txBody>
          <a:bodyPr wrap="square" rtlCol="0">
            <a:spAutoFit/>
          </a:bodyPr>
          <a:lstStyle/>
          <a:p>
            <a:r>
              <a:rPr lang="en-US" sz="1600" dirty="0">
                <a:solidFill>
                  <a:schemeClr val="dk1"/>
                </a:solidFill>
                <a:latin typeface="Calibri"/>
                <a:ea typeface="Calibri"/>
                <a:cs typeface="Calibri"/>
                <a:sym typeface="Calibri"/>
              </a:rPr>
              <a:t>The ensemble fit to observed Tanner crab distribution and abundance was good. The ensemble was excellent at predicting catches (</a:t>
            </a:r>
            <a:r>
              <a:rPr lang="en-US" sz="1600" i="1" dirty="0">
                <a:solidFill>
                  <a:schemeClr val="dk1"/>
                </a:solidFill>
                <a:latin typeface="Calibri"/>
                <a:ea typeface="Calibri"/>
                <a:cs typeface="Calibri"/>
                <a:sym typeface="Calibri"/>
              </a:rPr>
              <a:t>ρ </a:t>
            </a:r>
            <a:r>
              <a:rPr lang="en-US" sz="1600" dirty="0">
                <a:solidFill>
                  <a:schemeClr val="dk1"/>
                </a:solidFill>
                <a:latin typeface="Calibri"/>
                <a:ea typeface="Calibri"/>
                <a:cs typeface="Calibri"/>
                <a:sym typeface="Calibri"/>
              </a:rPr>
              <a:t>= 0.80), and a good at discriminating presence-absence (AUC = 0.93) and explaining deviance (PDE = 0.35). Geographic location, bottom depth, and sediment grainsize accounted for 85% of the deviance explained by the Tanner crab final ensemble. Tanner crab EFH area increased 13% with the 2022 ensemble; the 2017 SDM type was a GAM. </a:t>
            </a:r>
            <a:endParaRPr lang="en-US" sz="1600" dirty="0"/>
          </a:p>
          <a:p>
            <a:endParaRPr lang="en-US" sz="1600" dirty="0"/>
          </a:p>
        </p:txBody>
      </p:sp>
    </p:spTree>
    <p:extLst>
      <p:ext uri="{BB962C8B-B14F-4D97-AF65-F5344CB8AC3E}">
        <p14:creationId xmlns:p14="http://schemas.microsoft.com/office/powerpoint/2010/main" val="40730679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ee9d0e9709_0_11"/>
          <p:cNvSpPr txBox="1">
            <a:spLocks noGrp="1"/>
          </p:cNvSpPr>
          <p:nvPr>
            <p:ph type="title"/>
          </p:nvPr>
        </p:nvSpPr>
        <p:spPr>
          <a:xfrm>
            <a:off x="597967" y="653375"/>
            <a:ext cx="7945958" cy="5415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2520"/>
              <a:buFont typeface="Arial"/>
              <a:buNone/>
            </a:pPr>
            <a:r>
              <a:rPr lang="en-US" sz="2720"/>
              <a:t>EFH Components of Fishery Management Plans</a:t>
            </a:r>
            <a:endParaRPr sz="2720">
              <a:solidFill>
                <a:schemeClr val="dk1"/>
              </a:solidFill>
            </a:endParaRPr>
          </a:p>
        </p:txBody>
      </p:sp>
      <p:sp>
        <p:nvSpPr>
          <p:cNvPr id="227" name="Google Shape;227;gee9d0e9709_0_11"/>
          <p:cNvSpPr txBox="1">
            <a:spLocks noGrp="1"/>
          </p:cNvSpPr>
          <p:nvPr>
            <p:ph type="body" idx="1"/>
          </p:nvPr>
        </p:nvSpPr>
        <p:spPr>
          <a:xfrm>
            <a:off x="505000" y="1358575"/>
            <a:ext cx="8291100" cy="4708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sz="1600">
                <a:solidFill>
                  <a:schemeClr val="dk1"/>
                </a:solidFill>
              </a:rPr>
              <a:t>NMFS has prioritized the seven EFH components in bold for the 2022 5-Year Review and will present progress on </a:t>
            </a:r>
            <a:r>
              <a:rPr lang="en-US" sz="1600">
                <a:solidFill>
                  <a:schemeClr val="accent2"/>
                </a:solidFill>
              </a:rPr>
              <a:t>components 1 and 2 today</a:t>
            </a:r>
            <a:r>
              <a:rPr lang="en-US" sz="1600">
                <a:solidFill>
                  <a:schemeClr val="dk1"/>
                </a:solidFill>
              </a:rPr>
              <a:t>:</a:t>
            </a:r>
            <a:endParaRPr sz="1600">
              <a:solidFill>
                <a:schemeClr val="dk1"/>
              </a:solidFill>
            </a:endParaRPr>
          </a:p>
          <a:p>
            <a:pPr marL="469900" lvl="0" indent="-342900" algn="l" rtl="0">
              <a:lnSpc>
                <a:spcPct val="100000"/>
              </a:lnSpc>
              <a:spcBef>
                <a:spcPts val="1000"/>
              </a:spcBef>
              <a:spcAft>
                <a:spcPts val="0"/>
              </a:spcAft>
              <a:buClr>
                <a:schemeClr val="accent2"/>
              </a:buClr>
              <a:buSzPts val="1600"/>
              <a:buFont typeface="Arial"/>
              <a:buAutoNum type="arabicPeriod"/>
            </a:pPr>
            <a:r>
              <a:rPr lang="en-US" sz="1600" b="1">
                <a:solidFill>
                  <a:schemeClr val="accent2"/>
                </a:solidFill>
              </a:rPr>
              <a:t>EFH descriptions and identification (maps)</a:t>
            </a:r>
            <a:endParaRPr sz="1600" b="1">
              <a:solidFill>
                <a:schemeClr val="accent2"/>
              </a:solidFill>
            </a:endParaRPr>
          </a:p>
          <a:p>
            <a:pPr marL="469900" lvl="0" indent="-342900" algn="l" rtl="0">
              <a:lnSpc>
                <a:spcPct val="100000"/>
              </a:lnSpc>
              <a:spcBef>
                <a:spcPts val="0"/>
              </a:spcBef>
              <a:spcAft>
                <a:spcPts val="0"/>
              </a:spcAft>
              <a:buClr>
                <a:schemeClr val="accent2"/>
              </a:buClr>
              <a:buSzPts val="1600"/>
              <a:buFont typeface="Arial"/>
              <a:buAutoNum type="arabicPeriod"/>
            </a:pPr>
            <a:r>
              <a:rPr lang="en-US" sz="1600" b="1">
                <a:solidFill>
                  <a:schemeClr val="accent2"/>
                </a:solidFill>
              </a:rPr>
              <a:t>Fishing activities that may adversely affect EFH</a:t>
            </a:r>
            <a:endParaRPr sz="1600" b="1">
              <a:solidFill>
                <a:schemeClr val="accent2"/>
              </a:solidFill>
            </a:endParaRPr>
          </a:p>
          <a:p>
            <a:pPr marL="469900" lvl="0" indent="-342900" algn="l" rtl="0">
              <a:lnSpc>
                <a:spcPct val="100000"/>
              </a:lnSpc>
              <a:spcBef>
                <a:spcPts val="0"/>
              </a:spcBef>
              <a:spcAft>
                <a:spcPts val="0"/>
              </a:spcAft>
              <a:buClr>
                <a:schemeClr val="dk1"/>
              </a:buClr>
              <a:buSzPts val="1600"/>
              <a:buFont typeface="Arial"/>
              <a:buAutoNum type="arabicPeriod"/>
            </a:pPr>
            <a:r>
              <a:rPr lang="en-US" sz="1600">
                <a:solidFill>
                  <a:schemeClr val="dk1"/>
                </a:solidFill>
              </a:rPr>
              <a:t>Non-MSA fishing activities that may adversely affect EFH</a:t>
            </a:r>
            <a:endParaRPr sz="1600">
              <a:solidFill>
                <a:schemeClr val="dk1"/>
              </a:solidFill>
            </a:endParaRPr>
          </a:p>
          <a:p>
            <a:pPr marL="469900" lvl="0" indent="-342900" algn="l" rtl="0">
              <a:lnSpc>
                <a:spcPct val="100000"/>
              </a:lnSpc>
              <a:spcBef>
                <a:spcPts val="0"/>
              </a:spcBef>
              <a:spcAft>
                <a:spcPts val="0"/>
              </a:spcAft>
              <a:buClr>
                <a:schemeClr val="dk1"/>
              </a:buClr>
              <a:buSzPts val="1600"/>
              <a:buFont typeface="Arial"/>
              <a:buAutoNum type="arabicPeriod"/>
            </a:pPr>
            <a:r>
              <a:rPr lang="en-US" sz="1600" b="1">
                <a:solidFill>
                  <a:schemeClr val="dk1"/>
                </a:solidFill>
              </a:rPr>
              <a:t>Non-fishing activities that may adversely affect EFH</a:t>
            </a:r>
            <a:endParaRPr sz="1600" b="1">
              <a:solidFill>
                <a:schemeClr val="dk1"/>
              </a:solidFill>
            </a:endParaRPr>
          </a:p>
          <a:p>
            <a:pPr marL="469900" lvl="0" indent="-342900" algn="l" rtl="0">
              <a:lnSpc>
                <a:spcPct val="100000"/>
              </a:lnSpc>
              <a:spcBef>
                <a:spcPts val="0"/>
              </a:spcBef>
              <a:spcAft>
                <a:spcPts val="0"/>
              </a:spcAft>
              <a:buClr>
                <a:schemeClr val="dk1"/>
              </a:buClr>
              <a:buSzPts val="1600"/>
              <a:buFont typeface="Arial"/>
              <a:buAutoNum type="arabicPeriod"/>
            </a:pPr>
            <a:r>
              <a:rPr lang="en-US" sz="1600">
                <a:solidFill>
                  <a:schemeClr val="dk1"/>
                </a:solidFill>
              </a:rPr>
              <a:t>Cumulative impacts analysis</a:t>
            </a:r>
            <a:endParaRPr sz="1600">
              <a:solidFill>
                <a:schemeClr val="dk1"/>
              </a:solidFill>
            </a:endParaRPr>
          </a:p>
          <a:p>
            <a:pPr marL="469900" lvl="0" indent="-342900" algn="l" rtl="0">
              <a:lnSpc>
                <a:spcPct val="100000"/>
              </a:lnSpc>
              <a:spcBef>
                <a:spcPts val="0"/>
              </a:spcBef>
              <a:spcAft>
                <a:spcPts val="0"/>
              </a:spcAft>
              <a:buClr>
                <a:schemeClr val="dk1"/>
              </a:buClr>
              <a:buSzPts val="1600"/>
              <a:buFont typeface="Arial"/>
              <a:buAutoNum type="arabicPeriod"/>
            </a:pPr>
            <a:r>
              <a:rPr lang="en-US" sz="1600" b="1">
                <a:solidFill>
                  <a:schemeClr val="dk1"/>
                </a:solidFill>
              </a:rPr>
              <a:t>EFH conservation and enhancement recommendations</a:t>
            </a:r>
            <a:endParaRPr sz="1600" b="1">
              <a:solidFill>
                <a:schemeClr val="dk1"/>
              </a:solidFill>
            </a:endParaRPr>
          </a:p>
          <a:p>
            <a:pPr marL="469900" lvl="0" indent="-342900" algn="l" rtl="0">
              <a:lnSpc>
                <a:spcPct val="100000"/>
              </a:lnSpc>
              <a:spcBef>
                <a:spcPts val="0"/>
              </a:spcBef>
              <a:spcAft>
                <a:spcPts val="0"/>
              </a:spcAft>
              <a:buClr>
                <a:schemeClr val="dk1"/>
              </a:buClr>
              <a:buSzPts val="1600"/>
              <a:buFont typeface="Arial"/>
              <a:buAutoNum type="arabicPeriod"/>
            </a:pPr>
            <a:r>
              <a:rPr lang="en-US" sz="1600" b="1">
                <a:solidFill>
                  <a:schemeClr val="dk1"/>
                </a:solidFill>
              </a:rPr>
              <a:t>Prey species list and locations</a:t>
            </a:r>
            <a:endParaRPr sz="1600" b="1">
              <a:solidFill>
                <a:schemeClr val="accent2"/>
              </a:solidFill>
            </a:endParaRPr>
          </a:p>
          <a:p>
            <a:pPr marL="469900" lvl="0" indent="-342900" algn="l" rtl="0">
              <a:lnSpc>
                <a:spcPct val="100000"/>
              </a:lnSpc>
              <a:spcBef>
                <a:spcPts val="0"/>
              </a:spcBef>
              <a:spcAft>
                <a:spcPts val="0"/>
              </a:spcAft>
              <a:buClr>
                <a:schemeClr val="dk1"/>
              </a:buClr>
              <a:buSzPts val="1600"/>
              <a:buFont typeface="Arial"/>
              <a:buAutoNum type="arabicPeriod"/>
            </a:pPr>
            <a:r>
              <a:rPr lang="en-US" sz="1600">
                <a:solidFill>
                  <a:schemeClr val="dk1"/>
                </a:solidFill>
              </a:rPr>
              <a:t>Habitat Areas of Particular Concern (HAPC) identification</a:t>
            </a:r>
            <a:endParaRPr sz="1600">
              <a:solidFill>
                <a:schemeClr val="dk1"/>
              </a:solidFill>
            </a:endParaRPr>
          </a:p>
          <a:p>
            <a:pPr marL="469900" lvl="0" indent="-342900" algn="l" rtl="0">
              <a:lnSpc>
                <a:spcPct val="100000"/>
              </a:lnSpc>
              <a:spcBef>
                <a:spcPts val="0"/>
              </a:spcBef>
              <a:spcAft>
                <a:spcPts val="0"/>
              </a:spcAft>
              <a:buClr>
                <a:schemeClr val="dk1"/>
              </a:buClr>
              <a:buSzPts val="1600"/>
              <a:buFont typeface="Arial"/>
              <a:buAutoNum type="arabicPeriod"/>
            </a:pPr>
            <a:r>
              <a:rPr lang="en-US" sz="1600" b="1">
                <a:solidFill>
                  <a:schemeClr val="dk1"/>
                </a:solidFill>
              </a:rPr>
              <a:t>Research and information needs</a:t>
            </a:r>
            <a:endParaRPr sz="1600" b="1">
              <a:solidFill>
                <a:schemeClr val="dk1"/>
              </a:solidFill>
            </a:endParaRPr>
          </a:p>
          <a:p>
            <a:pPr marL="469900" lvl="0" indent="-342900" algn="l" rtl="0">
              <a:lnSpc>
                <a:spcPct val="100000"/>
              </a:lnSpc>
              <a:spcBef>
                <a:spcPts val="0"/>
              </a:spcBef>
              <a:spcAft>
                <a:spcPts val="0"/>
              </a:spcAft>
              <a:buClr>
                <a:schemeClr val="dk1"/>
              </a:buClr>
              <a:buSzPts val="1600"/>
              <a:buFont typeface="Arial"/>
              <a:buAutoNum type="arabicPeriod"/>
            </a:pPr>
            <a:r>
              <a:rPr lang="en-US" sz="1600" b="1">
                <a:solidFill>
                  <a:schemeClr val="dk1"/>
                </a:solidFill>
              </a:rPr>
              <a:t>Review EFH every 5 years</a:t>
            </a:r>
            <a:endParaRPr sz="1600" b="1">
              <a:solidFill>
                <a:schemeClr val="dk1"/>
              </a:solidFill>
            </a:endParaRPr>
          </a:p>
          <a:p>
            <a:pPr marL="0" lvl="0" indent="0" algn="l" rtl="0">
              <a:lnSpc>
                <a:spcPct val="100000"/>
              </a:lnSpc>
              <a:spcBef>
                <a:spcPts val="0"/>
              </a:spcBef>
              <a:spcAft>
                <a:spcPts val="0"/>
              </a:spcAft>
              <a:buSzPts val="1100"/>
              <a:buNone/>
            </a:pPr>
            <a:r>
              <a:rPr lang="en-US" sz="1500">
                <a:solidFill>
                  <a:schemeClr val="dk1"/>
                </a:solidFill>
              </a:rPr>
              <a:t>  </a:t>
            </a:r>
            <a:endParaRPr sz="1500">
              <a:solidFill>
                <a:schemeClr val="dk1"/>
              </a:solidFill>
            </a:endParaRPr>
          </a:p>
          <a:p>
            <a:pPr marL="0" lvl="0" indent="0" algn="l" rtl="0">
              <a:lnSpc>
                <a:spcPct val="100000"/>
              </a:lnSpc>
              <a:spcBef>
                <a:spcPts val="0"/>
              </a:spcBef>
              <a:spcAft>
                <a:spcPts val="0"/>
              </a:spcAft>
              <a:buSzPts val="1100"/>
              <a:buNone/>
            </a:pPr>
            <a:r>
              <a:rPr lang="en-US" sz="1400" b="1">
                <a:solidFill>
                  <a:schemeClr val="dk1"/>
                </a:solidFill>
              </a:rPr>
              <a:t>An EFH 5-Year Review Summary Report will be presented to the Council in October 2022 (T). </a:t>
            </a:r>
            <a:endParaRPr sz="1300">
              <a:solidFill>
                <a:schemeClr val="dk1"/>
              </a:solidFill>
            </a:endParaRPr>
          </a:p>
          <a:p>
            <a:pPr marL="306000" lvl="0" indent="-200844" algn="l" rtl="0">
              <a:lnSpc>
                <a:spcPct val="100000"/>
              </a:lnSpc>
              <a:spcBef>
                <a:spcPts val="0"/>
              </a:spcBef>
              <a:spcAft>
                <a:spcPts val="0"/>
              </a:spcAft>
              <a:buSzPts val="1656"/>
              <a:buNone/>
            </a:pPr>
            <a:endParaRPr sz="1700"/>
          </a:p>
        </p:txBody>
      </p:sp>
      <p:sp>
        <p:nvSpPr>
          <p:cNvPr id="228" name="Google Shape;228;gee9d0e9709_0_11"/>
          <p:cNvSpPr txBox="1">
            <a:spLocks noGrp="1"/>
          </p:cNvSpPr>
          <p:nvPr>
            <p:ph type="sldNum" idx="12"/>
          </p:nvPr>
        </p:nvSpPr>
        <p:spPr>
          <a:xfrm>
            <a:off x="8025700" y="6230772"/>
            <a:ext cx="770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3</a:t>
            </a:fld>
            <a:endParaRPr/>
          </a:p>
        </p:txBody>
      </p:sp>
      <p:pic>
        <p:nvPicPr>
          <p:cNvPr id="229" name="Google Shape;229;gee9d0e9709_0_11"/>
          <p:cNvPicPr preferRelativeResize="0">
            <a:picLocks noGrp="1"/>
          </p:cNvPicPr>
          <p:nvPr>
            <p:ph type="pic" idx="2"/>
          </p:nvPr>
        </p:nvPicPr>
        <p:blipFill rotWithShape="1">
          <a:blip r:embed="rId3">
            <a:alphaModFix/>
          </a:blip>
          <a:srcRect l="2507" r="2506"/>
          <a:stretch/>
        </p:blipFill>
        <p:spPr>
          <a:xfrm>
            <a:off x="174667" y="5681472"/>
            <a:ext cx="914400" cy="914400"/>
          </a:xfrm>
          <a:prstGeom prst="ellipse">
            <a:avLst/>
          </a:prstGeom>
          <a:noFill/>
          <a:ln>
            <a:noFill/>
          </a:ln>
          <a:effectLst>
            <a:outerShdw blurRad="381000" dist="292100" dir="5400000" sx="-80000" sy="-18000" rotWithShape="0">
              <a:srgbClr val="000000">
                <a:alpha val="2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fa7775f750_0_30"/>
          <p:cNvSpPr txBox="1">
            <a:spLocks noGrp="1"/>
          </p:cNvSpPr>
          <p:nvPr>
            <p:ph type="title"/>
          </p:nvPr>
        </p:nvSpPr>
        <p:spPr>
          <a:xfrm>
            <a:off x="547675" y="545425"/>
            <a:ext cx="8004000" cy="785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2520"/>
              <a:buFont typeface="Arial"/>
              <a:buNone/>
            </a:pPr>
            <a:r>
              <a:rPr lang="en-US" sz="2200" dirty="0"/>
              <a:t>Report of Stock Assessment Author Review of                                     EFH Component </a:t>
            </a:r>
            <a:r>
              <a:rPr lang="en-US" sz="2200" dirty="0" smtClean="0"/>
              <a:t>1</a:t>
            </a:r>
            <a:endParaRPr sz="2200" dirty="0"/>
          </a:p>
        </p:txBody>
      </p:sp>
      <p:sp>
        <p:nvSpPr>
          <p:cNvPr id="235" name="Google Shape;235;gfa7775f750_0_30"/>
          <p:cNvSpPr txBox="1">
            <a:spLocks noGrp="1"/>
          </p:cNvSpPr>
          <p:nvPr>
            <p:ph type="body" idx="1"/>
          </p:nvPr>
        </p:nvSpPr>
        <p:spPr>
          <a:xfrm>
            <a:off x="418936" y="1553427"/>
            <a:ext cx="8291100" cy="5131869"/>
          </a:xfrm>
          <a:prstGeom prst="rect">
            <a:avLst/>
          </a:prstGeom>
          <a:noFill/>
          <a:ln>
            <a:noFill/>
          </a:ln>
        </p:spPr>
        <p:txBody>
          <a:bodyPr spcFirstLastPara="1" wrap="square" lIns="91425" tIns="45700" rIns="91425" bIns="45700" anchor="t" anchorCtr="0">
            <a:noAutofit/>
          </a:bodyPr>
          <a:lstStyle/>
          <a:p>
            <a:pPr marL="457200" marR="0" lvl="0" indent="-298490" algn="l" rtl="0">
              <a:lnSpc>
                <a:spcPct val="100000"/>
              </a:lnSpc>
              <a:spcBef>
                <a:spcPts val="0"/>
              </a:spcBef>
              <a:spcAft>
                <a:spcPts val="0"/>
              </a:spcAft>
              <a:buSzPts val="1700"/>
              <a:buFont typeface="Arial"/>
              <a:buChar char="•"/>
            </a:pPr>
            <a:r>
              <a:rPr lang="en-US" sz="1600" b="1" dirty="0">
                <a:solidFill>
                  <a:schemeClr val="dk1"/>
                </a:solidFill>
              </a:rPr>
              <a:t>Report of Stock Assessment Author (SA) Review of Essential Fish Habitat (EFH) C1 and C7 for the 2022 EFH 5-Year Review</a:t>
            </a:r>
            <a:endParaRPr sz="1600" b="1" dirty="0">
              <a:solidFill>
                <a:schemeClr val="dk1"/>
              </a:solidFill>
            </a:endParaRPr>
          </a:p>
          <a:p>
            <a:pPr marL="914400" marR="0" lvl="1" indent="-336550" algn="l" rtl="0">
              <a:lnSpc>
                <a:spcPct val="100000"/>
              </a:lnSpc>
              <a:spcBef>
                <a:spcPts val="600"/>
              </a:spcBef>
              <a:spcAft>
                <a:spcPts val="0"/>
              </a:spcAft>
              <a:buSzPts val="1700"/>
              <a:buFont typeface="Arial"/>
              <a:buChar char="•"/>
            </a:pPr>
            <a:r>
              <a:rPr lang="en-US" dirty="0">
                <a:solidFill>
                  <a:schemeClr val="dk1"/>
                </a:solidFill>
              </a:rPr>
              <a:t>THANK YOU to ALL STOCK AUTHORS and EXPERT REVIEWERS!!! </a:t>
            </a:r>
            <a:endParaRPr dirty="0">
              <a:solidFill>
                <a:schemeClr val="dk1"/>
              </a:solidFill>
            </a:endParaRPr>
          </a:p>
          <a:p>
            <a:pPr marL="457200" marR="0" lvl="0" indent="-298490" algn="l" rtl="0">
              <a:lnSpc>
                <a:spcPct val="100000"/>
              </a:lnSpc>
              <a:spcBef>
                <a:spcPts val="600"/>
              </a:spcBef>
              <a:spcAft>
                <a:spcPts val="0"/>
              </a:spcAft>
              <a:buSzPts val="1700"/>
              <a:buFont typeface="Arial"/>
              <a:buChar char="•"/>
            </a:pPr>
            <a:r>
              <a:rPr lang="en-US" sz="1600" dirty="0">
                <a:solidFill>
                  <a:schemeClr val="dk1"/>
                </a:solidFill>
              </a:rPr>
              <a:t>Draft report presented to the November 2021 JGPT Meeting</a:t>
            </a:r>
            <a:endParaRPr sz="1600" dirty="0">
              <a:solidFill>
                <a:schemeClr val="dk1"/>
              </a:solidFill>
            </a:endParaRPr>
          </a:p>
          <a:p>
            <a:pPr marL="457200" marR="0" lvl="0" indent="-298490" algn="l" rtl="0">
              <a:lnSpc>
                <a:spcPct val="100000"/>
              </a:lnSpc>
              <a:spcBef>
                <a:spcPts val="600"/>
              </a:spcBef>
              <a:spcAft>
                <a:spcPts val="0"/>
              </a:spcAft>
              <a:buSzPts val="1700"/>
              <a:buFont typeface="Arial"/>
              <a:buChar char="•"/>
            </a:pPr>
            <a:r>
              <a:rPr lang="en-US" sz="1600" dirty="0">
                <a:solidFill>
                  <a:schemeClr val="dk1"/>
                </a:solidFill>
              </a:rPr>
              <a:t>An </a:t>
            </a:r>
            <a:r>
              <a:rPr lang="en-US" sz="1600" b="1" dirty="0" err="1">
                <a:solidFill>
                  <a:schemeClr val="dk1"/>
                </a:solidFill>
              </a:rPr>
              <a:t>eAgenda</a:t>
            </a:r>
            <a:r>
              <a:rPr lang="en-US" sz="1600" b="1" dirty="0">
                <a:solidFill>
                  <a:schemeClr val="dk1"/>
                </a:solidFill>
              </a:rPr>
              <a:t> attachment</a:t>
            </a:r>
            <a:r>
              <a:rPr lang="en-US" sz="1600" dirty="0">
                <a:solidFill>
                  <a:schemeClr val="dk1"/>
                </a:solidFill>
              </a:rPr>
              <a:t> for this EFH presentation</a:t>
            </a:r>
            <a:endParaRPr sz="1600" b="1" dirty="0">
              <a:solidFill>
                <a:schemeClr val="dk1"/>
              </a:solidFill>
            </a:endParaRPr>
          </a:p>
          <a:p>
            <a:pPr marL="457200" marR="0" lvl="0" indent="-298490" algn="l" rtl="0">
              <a:lnSpc>
                <a:spcPct val="100000"/>
              </a:lnSpc>
              <a:spcBef>
                <a:spcPts val="600"/>
              </a:spcBef>
              <a:spcAft>
                <a:spcPts val="0"/>
              </a:spcAft>
              <a:buSzPts val="1700"/>
              <a:buFont typeface="Arial"/>
              <a:buChar char="•"/>
            </a:pPr>
            <a:r>
              <a:rPr lang="en-US" sz="1600" dirty="0">
                <a:solidFill>
                  <a:schemeClr val="dk1"/>
                </a:solidFill>
              </a:rPr>
              <a:t>The goal of this report is to present a complete picture of the SA Review of EFH C1 and C7 (prey species habitat). </a:t>
            </a:r>
            <a:r>
              <a:rPr lang="en-US" sz="1600" b="1" dirty="0">
                <a:solidFill>
                  <a:schemeClr val="dk1"/>
                </a:solidFill>
              </a:rPr>
              <a:t>Today’s focus is C1. </a:t>
            </a:r>
            <a:r>
              <a:rPr lang="en-US" sz="1600" dirty="0">
                <a:solidFill>
                  <a:schemeClr val="dk1"/>
                </a:solidFill>
              </a:rPr>
              <a:t> </a:t>
            </a:r>
            <a:endParaRPr sz="1600" dirty="0">
              <a:solidFill>
                <a:schemeClr val="dk1"/>
              </a:solidFill>
            </a:endParaRPr>
          </a:p>
          <a:p>
            <a:pPr marL="457200" marR="0" lvl="0" indent="-298490" algn="l" rtl="0">
              <a:lnSpc>
                <a:spcPct val="100000"/>
              </a:lnSpc>
              <a:spcBef>
                <a:spcPts val="600"/>
              </a:spcBef>
              <a:spcAft>
                <a:spcPts val="0"/>
              </a:spcAft>
              <a:buSzPts val="1700"/>
              <a:buFont typeface="Arial"/>
              <a:buChar char="•"/>
            </a:pPr>
            <a:r>
              <a:rPr lang="en-US" sz="1600" b="1" dirty="0">
                <a:solidFill>
                  <a:schemeClr val="dk1"/>
                </a:solidFill>
              </a:rPr>
              <a:t>What is in the report?</a:t>
            </a:r>
            <a:endParaRPr sz="1600" b="1" dirty="0">
              <a:solidFill>
                <a:schemeClr val="dk1"/>
              </a:solidFill>
            </a:endParaRPr>
          </a:p>
          <a:p>
            <a:pPr marL="914400" lvl="1" indent="-298490" algn="l" rtl="0">
              <a:lnSpc>
                <a:spcPct val="100000"/>
              </a:lnSpc>
              <a:spcBef>
                <a:spcPts val="600"/>
              </a:spcBef>
              <a:spcAft>
                <a:spcPts val="0"/>
              </a:spcAft>
              <a:buSzPts val="1700"/>
              <a:buFont typeface="Arial"/>
              <a:buChar char="•"/>
            </a:pPr>
            <a:r>
              <a:rPr lang="en-US" dirty="0">
                <a:solidFill>
                  <a:schemeClr val="dk1"/>
                </a:solidFill>
              </a:rPr>
              <a:t>Description of and new information developed for EFH C1 </a:t>
            </a:r>
            <a:r>
              <a:rPr lang="en-US" b="1" dirty="0">
                <a:solidFill>
                  <a:schemeClr val="accent2"/>
                </a:solidFill>
              </a:rPr>
              <a:t>(Chapter 1)</a:t>
            </a:r>
            <a:r>
              <a:rPr lang="en-US" dirty="0">
                <a:solidFill>
                  <a:schemeClr val="dk1"/>
                </a:solidFill>
              </a:rPr>
              <a:t>, and the review of C1 by SAs at this stage of the iterative EFH 5-Year Review process </a:t>
            </a:r>
            <a:r>
              <a:rPr lang="en-US" b="1" dirty="0">
                <a:solidFill>
                  <a:schemeClr val="accent2"/>
                </a:solidFill>
              </a:rPr>
              <a:t>(Chapter 2).</a:t>
            </a:r>
            <a:endParaRPr dirty="0">
              <a:solidFill>
                <a:schemeClr val="dk1"/>
              </a:solidFill>
            </a:endParaRPr>
          </a:p>
          <a:p>
            <a:pPr marL="914400" marR="0" lvl="1" indent="-298490" algn="l" rtl="0">
              <a:lnSpc>
                <a:spcPct val="100000"/>
              </a:lnSpc>
              <a:spcBef>
                <a:spcPts val="600"/>
              </a:spcBef>
              <a:spcAft>
                <a:spcPts val="0"/>
              </a:spcAft>
              <a:buSzPts val="1700"/>
              <a:buFont typeface="Arial"/>
              <a:buChar char="•"/>
            </a:pPr>
            <a:r>
              <a:rPr lang="en-US" dirty="0">
                <a:solidFill>
                  <a:schemeClr val="dk1"/>
                </a:solidFill>
              </a:rPr>
              <a:t>Summary of communications between </a:t>
            </a:r>
            <a:r>
              <a:rPr lang="en-US" b="1" dirty="0">
                <a:solidFill>
                  <a:schemeClr val="dk1"/>
                </a:solidFill>
              </a:rPr>
              <a:t>all SAs and EFH analysts</a:t>
            </a:r>
            <a:r>
              <a:rPr lang="en-US" dirty="0">
                <a:solidFill>
                  <a:schemeClr val="dk1"/>
                </a:solidFill>
              </a:rPr>
              <a:t> receiving reviews and </a:t>
            </a:r>
            <a:r>
              <a:rPr lang="en-US" b="1" dirty="0">
                <a:solidFill>
                  <a:schemeClr val="dk1"/>
                </a:solidFill>
              </a:rPr>
              <a:t>responding to concerns</a:t>
            </a:r>
            <a:r>
              <a:rPr lang="en-US" dirty="0">
                <a:solidFill>
                  <a:schemeClr val="dk1"/>
                </a:solidFill>
              </a:rPr>
              <a:t>, questions, and comments </a:t>
            </a:r>
            <a:r>
              <a:rPr lang="en-US" b="1" dirty="0">
                <a:solidFill>
                  <a:schemeClr val="accent2"/>
                </a:solidFill>
              </a:rPr>
              <a:t>(Chapter 3).</a:t>
            </a:r>
            <a:endParaRPr b="1" dirty="0">
              <a:solidFill>
                <a:schemeClr val="accent2"/>
              </a:solidFill>
            </a:endParaRPr>
          </a:p>
          <a:p>
            <a:pPr marL="914400" marR="0" lvl="1" indent="-298490" algn="l" rtl="0">
              <a:lnSpc>
                <a:spcPct val="100000"/>
              </a:lnSpc>
              <a:spcBef>
                <a:spcPts val="600"/>
              </a:spcBef>
              <a:spcAft>
                <a:spcPts val="0"/>
              </a:spcAft>
              <a:buSzPts val="1700"/>
              <a:buFont typeface="Arial"/>
              <a:buChar char="•"/>
            </a:pPr>
            <a:r>
              <a:rPr lang="en-US" dirty="0">
                <a:solidFill>
                  <a:schemeClr val="dk1"/>
                </a:solidFill>
              </a:rPr>
              <a:t>Details of the changes made to the C1 information based on the SA review </a:t>
            </a:r>
            <a:r>
              <a:rPr lang="en-US" b="1" dirty="0">
                <a:solidFill>
                  <a:schemeClr val="accent2"/>
                </a:solidFill>
              </a:rPr>
              <a:t>(Chapter 3).</a:t>
            </a:r>
            <a:endParaRPr b="1" dirty="0">
              <a:solidFill>
                <a:schemeClr val="accent2"/>
              </a:solidFill>
            </a:endParaRPr>
          </a:p>
          <a:p>
            <a:pPr marL="457200" marR="0" lvl="0" indent="-298490" algn="l" rtl="0">
              <a:lnSpc>
                <a:spcPct val="100000"/>
              </a:lnSpc>
              <a:spcBef>
                <a:spcPts val="600"/>
              </a:spcBef>
              <a:spcAft>
                <a:spcPts val="0"/>
              </a:spcAft>
              <a:buSzPts val="1700"/>
              <a:buFont typeface="Arial"/>
              <a:buChar char="•"/>
            </a:pPr>
            <a:r>
              <a:rPr lang="en-US" sz="1600" dirty="0">
                <a:solidFill>
                  <a:schemeClr val="dk1"/>
                </a:solidFill>
              </a:rPr>
              <a:t>Report and all other EFH C1 reporting will be reviewed by the SSC in February 2022.</a:t>
            </a:r>
            <a:endParaRPr sz="1600" dirty="0">
              <a:solidFill>
                <a:schemeClr val="dk1"/>
              </a:solidFill>
            </a:endParaRPr>
          </a:p>
        </p:txBody>
      </p:sp>
      <p:sp>
        <p:nvSpPr>
          <p:cNvPr id="236" name="Google Shape;236;gfa7775f750_0_30"/>
          <p:cNvSpPr txBox="1">
            <a:spLocks noGrp="1"/>
          </p:cNvSpPr>
          <p:nvPr>
            <p:ph type="sldNum" idx="12"/>
          </p:nvPr>
        </p:nvSpPr>
        <p:spPr>
          <a:xfrm>
            <a:off x="8025700" y="6230772"/>
            <a:ext cx="770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ee9d0e9709_0_21"/>
          <p:cNvSpPr txBox="1"/>
          <p:nvPr/>
        </p:nvSpPr>
        <p:spPr>
          <a:xfrm>
            <a:off x="3461472" y="4739433"/>
            <a:ext cx="1177187" cy="892184"/>
          </a:xfrm>
          <a:prstGeom prst="rect">
            <a:avLst/>
          </a:prstGeom>
          <a:noFill/>
          <a:ln w="508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1000"/>
              </a:spcAft>
              <a:buClr>
                <a:srgbClr val="000000"/>
              </a:buClr>
              <a:buSzPts val="1200"/>
              <a:buFont typeface="Arial"/>
              <a:buNone/>
            </a:pPr>
            <a:r>
              <a:rPr lang="en-US" sz="1200" b="1" i="0" u="none" strike="noStrike" cap="none">
                <a:solidFill>
                  <a:schemeClr val="dk1"/>
                </a:solidFill>
                <a:latin typeface="Arial"/>
                <a:ea typeface="Arial"/>
                <a:cs typeface="Arial"/>
                <a:sym typeface="Arial"/>
              </a:rPr>
              <a:t>Progress on                   C1 SDMs to Groundfish               Plan Teams</a:t>
            </a:r>
            <a:endParaRPr sz="1200" b="1" i="0" u="none" strike="noStrike" cap="none">
              <a:solidFill>
                <a:schemeClr val="dk1"/>
              </a:solidFill>
              <a:latin typeface="Arial"/>
              <a:ea typeface="Arial"/>
              <a:cs typeface="Arial"/>
              <a:sym typeface="Arial"/>
            </a:endParaRPr>
          </a:p>
        </p:txBody>
      </p:sp>
      <p:sp>
        <p:nvSpPr>
          <p:cNvPr id="242" name="Google Shape;242;gee9d0e9709_0_21"/>
          <p:cNvSpPr/>
          <p:nvPr/>
        </p:nvSpPr>
        <p:spPr>
          <a:xfrm rot="-1286048">
            <a:off x="7181020" y="4003861"/>
            <a:ext cx="818281" cy="67823"/>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gee9d0e9709_0_21"/>
          <p:cNvSpPr/>
          <p:nvPr/>
        </p:nvSpPr>
        <p:spPr>
          <a:xfrm rot="-1286048">
            <a:off x="843847" y="4076912"/>
            <a:ext cx="818281" cy="67823"/>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gee9d0e9709_0_21"/>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800"/>
              <a:buNone/>
            </a:pPr>
            <a:r>
              <a:rPr lang="en-US"/>
              <a:t>Timeline – Progress to Date</a:t>
            </a:r>
            <a:endParaRPr/>
          </a:p>
        </p:txBody>
      </p:sp>
      <p:pic>
        <p:nvPicPr>
          <p:cNvPr id="245" name="Google Shape;245;gee9d0e9709_0_21"/>
          <p:cNvPicPr preferRelativeResize="0">
            <a:picLocks noGrp="1"/>
          </p:cNvPicPr>
          <p:nvPr>
            <p:ph type="pic" idx="4"/>
          </p:nvPr>
        </p:nvPicPr>
        <p:blipFill rotWithShape="1">
          <a:blip r:embed="rId3">
            <a:alphaModFix/>
          </a:blip>
          <a:srcRect l="2507" r="2506"/>
          <a:stretch/>
        </p:blipFill>
        <p:spPr>
          <a:xfrm>
            <a:off x="174667" y="5681472"/>
            <a:ext cx="914400" cy="914400"/>
          </a:xfrm>
          <a:prstGeom prst="ellipse">
            <a:avLst/>
          </a:prstGeom>
          <a:noFill/>
          <a:ln>
            <a:noFill/>
          </a:ln>
          <a:effectLst>
            <a:outerShdw blurRad="381000" dist="292100" dir="5400000" sx="-80000" sy="-18000" rotWithShape="0">
              <a:srgbClr val="000000">
                <a:alpha val="20000"/>
              </a:srgbClr>
            </a:outerShdw>
          </a:effectLst>
        </p:spPr>
      </p:pic>
      <p:sp>
        <p:nvSpPr>
          <p:cNvPr id="246" name="Google Shape;246;gee9d0e9709_0_21"/>
          <p:cNvSpPr txBox="1">
            <a:spLocks noGrp="1"/>
          </p:cNvSpPr>
          <p:nvPr>
            <p:ph type="sldNum" idx="12"/>
          </p:nvPr>
        </p:nvSpPr>
        <p:spPr>
          <a:xfrm>
            <a:off x="8025700" y="6230772"/>
            <a:ext cx="770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5</a:t>
            </a:fld>
            <a:endParaRPr/>
          </a:p>
        </p:txBody>
      </p:sp>
      <p:sp>
        <p:nvSpPr>
          <p:cNvPr id="247" name="Google Shape;247;gee9d0e9709_0_21"/>
          <p:cNvSpPr txBox="1"/>
          <p:nvPr/>
        </p:nvSpPr>
        <p:spPr>
          <a:xfrm>
            <a:off x="1106873" y="3498625"/>
            <a:ext cx="1143000" cy="261409"/>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i="0" u="none" strike="noStrike" cap="none">
                <a:solidFill>
                  <a:srgbClr val="7030A0"/>
                </a:solidFill>
                <a:latin typeface="Roboto"/>
                <a:ea typeface="Roboto"/>
                <a:cs typeface="Roboto"/>
                <a:sym typeface="Roboto"/>
              </a:rPr>
              <a:t>April 2019</a:t>
            </a:r>
            <a:endParaRPr sz="1200" b="1" i="0" u="none" strike="noStrike" cap="none">
              <a:solidFill>
                <a:srgbClr val="7030A0"/>
              </a:solidFill>
              <a:latin typeface="Roboto"/>
              <a:ea typeface="Roboto"/>
              <a:cs typeface="Roboto"/>
              <a:sym typeface="Roboto"/>
            </a:endParaRPr>
          </a:p>
        </p:txBody>
      </p:sp>
      <p:sp>
        <p:nvSpPr>
          <p:cNvPr id="248" name="Google Shape;248;gee9d0e9709_0_21"/>
          <p:cNvSpPr txBox="1"/>
          <p:nvPr/>
        </p:nvSpPr>
        <p:spPr>
          <a:xfrm>
            <a:off x="1930358" y="4276096"/>
            <a:ext cx="1032000" cy="358165"/>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i="0" u="none" strike="noStrike" cap="none">
                <a:solidFill>
                  <a:srgbClr val="7030A0"/>
                </a:solidFill>
                <a:latin typeface="Roboto"/>
                <a:ea typeface="Roboto"/>
                <a:cs typeface="Roboto"/>
                <a:sym typeface="Roboto"/>
              </a:rPr>
              <a:t>April 2020</a:t>
            </a:r>
            <a:endParaRPr sz="1200" b="1" i="0" u="none" strike="noStrike" cap="none">
              <a:solidFill>
                <a:srgbClr val="7030A0"/>
              </a:solidFill>
              <a:latin typeface="Roboto"/>
              <a:ea typeface="Roboto"/>
              <a:cs typeface="Roboto"/>
              <a:sym typeface="Roboto"/>
            </a:endParaRPr>
          </a:p>
        </p:txBody>
      </p:sp>
      <p:sp>
        <p:nvSpPr>
          <p:cNvPr id="249" name="Google Shape;249;gee9d0e9709_0_21"/>
          <p:cNvSpPr txBox="1"/>
          <p:nvPr/>
        </p:nvSpPr>
        <p:spPr>
          <a:xfrm>
            <a:off x="1698360" y="4757363"/>
            <a:ext cx="1485199" cy="876285"/>
          </a:xfrm>
          <a:prstGeom prst="rect">
            <a:avLst/>
          </a:prstGeom>
          <a:noFill/>
          <a:ln w="508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1000"/>
              </a:spcAft>
              <a:buClr>
                <a:srgbClr val="000000"/>
              </a:buClr>
              <a:buSzPts val="1200"/>
              <a:buFont typeface="Arial"/>
              <a:buNone/>
            </a:pPr>
            <a:r>
              <a:rPr lang="en-US" sz="1200" b="1" i="0" u="none" strike="noStrike" cap="none">
                <a:solidFill>
                  <a:schemeClr val="dk1"/>
                </a:solidFill>
                <a:latin typeface="Arial"/>
                <a:ea typeface="Arial"/>
                <a:cs typeface="Arial"/>
                <a:sym typeface="Arial"/>
              </a:rPr>
              <a:t>2022 EFH 5-year Review Proposed Approach Update to Council</a:t>
            </a:r>
            <a:endParaRPr sz="1200" b="1" i="0" u="none" strike="noStrike" cap="none">
              <a:solidFill>
                <a:schemeClr val="dk1"/>
              </a:solidFill>
              <a:latin typeface="Arial"/>
              <a:ea typeface="Arial"/>
              <a:cs typeface="Arial"/>
              <a:sym typeface="Arial"/>
            </a:endParaRPr>
          </a:p>
        </p:txBody>
      </p:sp>
      <p:sp>
        <p:nvSpPr>
          <p:cNvPr id="250" name="Google Shape;250;gee9d0e9709_0_21"/>
          <p:cNvSpPr/>
          <p:nvPr/>
        </p:nvSpPr>
        <p:spPr>
          <a:xfrm rot="10800000">
            <a:off x="1602582" y="3433734"/>
            <a:ext cx="167536" cy="125652"/>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gee9d0e9709_0_21"/>
          <p:cNvSpPr txBox="1"/>
          <p:nvPr/>
        </p:nvSpPr>
        <p:spPr>
          <a:xfrm>
            <a:off x="1089075" y="2343150"/>
            <a:ext cx="1195800" cy="1066350"/>
          </a:xfrm>
          <a:prstGeom prst="rect">
            <a:avLst/>
          </a:prstGeom>
          <a:noFill/>
          <a:ln w="508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1000"/>
              </a:spcAft>
              <a:buClr>
                <a:srgbClr val="000000"/>
              </a:buClr>
              <a:buSzPts val="1200"/>
              <a:buFont typeface="Arial"/>
              <a:buNone/>
            </a:pPr>
            <a:r>
              <a:rPr lang="en-US" sz="1200" b="1" i="0" u="none" strike="noStrike" cap="none">
                <a:solidFill>
                  <a:schemeClr val="dk1"/>
                </a:solidFill>
                <a:latin typeface="Arial"/>
                <a:ea typeface="Arial"/>
                <a:cs typeface="Arial"/>
                <a:sym typeface="Arial"/>
              </a:rPr>
              <a:t>2022 EFH 5-year Review Proposed Approach                          to EC</a:t>
            </a:r>
            <a:endParaRPr sz="1100" b="1" i="0" u="none" strike="noStrike" cap="none">
              <a:solidFill>
                <a:srgbClr val="FFFFFF"/>
              </a:solidFill>
              <a:latin typeface="Arial"/>
              <a:ea typeface="Arial"/>
              <a:cs typeface="Arial"/>
              <a:sym typeface="Arial"/>
            </a:endParaRPr>
          </a:p>
        </p:txBody>
      </p:sp>
      <p:sp>
        <p:nvSpPr>
          <p:cNvPr id="252" name="Google Shape;252;gee9d0e9709_0_21"/>
          <p:cNvSpPr txBox="1"/>
          <p:nvPr/>
        </p:nvSpPr>
        <p:spPr>
          <a:xfrm>
            <a:off x="3959847" y="3474196"/>
            <a:ext cx="1712700" cy="276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i="0" u="none" strike="noStrike" cap="none">
                <a:solidFill>
                  <a:srgbClr val="7030A0"/>
                </a:solidFill>
                <a:latin typeface="Roboto"/>
                <a:ea typeface="Roboto"/>
                <a:cs typeface="Roboto"/>
                <a:sym typeface="Roboto"/>
              </a:rPr>
              <a:t>January 2021</a:t>
            </a:r>
            <a:endParaRPr sz="1200" b="1" i="0" u="none" strike="noStrike" cap="none">
              <a:solidFill>
                <a:srgbClr val="7030A0"/>
              </a:solidFill>
              <a:latin typeface="Roboto"/>
              <a:ea typeface="Roboto"/>
              <a:cs typeface="Roboto"/>
              <a:sym typeface="Roboto"/>
            </a:endParaRPr>
          </a:p>
        </p:txBody>
      </p:sp>
      <p:sp>
        <p:nvSpPr>
          <p:cNvPr id="253" name="Google Shape;253;gee9d0e9709_0_21"/>
          <p:cNvSpPr txBox="1"/>
          <p:nvPr/>
        </p:nvSpPr>
        <p:spPr>
          <a:xfrm>
            <a:off x="4164664" y="2657710"/>
            <a:ext cx="1275046" cy="758186"/>
          </a:xfrm>
          <a:prstGeom prst="rect">
            <a:avLst/>
          </a:prstGeom>
          <a:noFill/>
          <a:ln w="508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1000"/>
              </a:spcAft>
              <a:buClr>
                <a:srgbClr val="000000"/>
              </a:buClr>
              <a:buSzPts val="1200"/>
              <a:buFont typeface="Arial"/>
              <a:buNone/>
            </a:pPr>
            <a:r>
              <a:rPr lang="en-US" sz="1200" b="1" i="0" u="none" strike="noStrike" cap="none">
                <a:solidFill>
                  <a:schemeClr val="dk1"/>
                </a:solidFill>
                <a:latin typeface="Arial"/>
                <a:ea typeface="Arial"/>
                <a:cs typeface="Arial"/>
                <a:sym typeface="Arial"/>
              </a:rPr>
              <a:t>C1 Stock Author Review Meeting</a:t>
            </a:r>
            <a:endParaRPr sz="1200" b="1" i="0" u="none" strike="noStrike" cap="none">
              <a:solidFill>
                <a:schemeClr val="dk1"/>
              </a:solidFill>
              <a:latin typeface="Arial"/>
              <a:ea typeface="Arial"/>
              <a:cs typeface="Arial"/>
              <a:sym typeface="Arial"/>
            </a:endParaRPr>
          </a:p>
        </p:txBody>
      </p:sp>
      <p:grpSp>
        <p:nvGrpSpPr>
          <p:cNvPr id="254" name="Google Shape;254;gee9d0e9709_0_21"/>
          <p:cNvGrpSpPr/>
          <p:nvPr/>
        </p:nvGrpSpPr>
        <p:grpSpPr>
          <a:xfrm>
            <a:off x="1568867" y="3818661"/>
            <a:ext cx="1789101" cy="531218"/>
            <a:chOff x="1166982" y="3530822"/>
            <a:chExt cx="1789101" cy="531218"/>
          </a:xfrm>
        </p:grpSpPr>
        <p:sp>
          <p:nvSpPr>
            <p:cNvPr id="255" name="Google Shape;255;gee9d0e9709_0_21"/>
            <p:cNvSpPr/>
            <p:nvPr/>
          </p:nvSpPr>
          <p:spPr>
            <a:xfrm rot="-1286048">
              <a:off x="2019943" y="3764494"/>
              <a:ext cx="818281" cy="67823"/>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gee9d0e9709_0_21"/>
            <p:cNvSpPr/>
            <p:nvPr/>
          </p:nvSpPr>
          <p:spPr>
            <a:xfrm rot="1238380" flipH="1">
              <a:off x="1235210" y="3763932"/>
              <a:ext cx="869591" cy="65062"/>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gee9d0e9709_0_21"/>
            <p:cNvSpPr/>
            <p:nvPr/>
          </p:nvSpPr>
          <p:spPr>
            <a:xfrm rot="-1789476">
              <a:off x="1968880" y="3863867"/>
              <a:ext cx="167731" cy="167559"/>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58" name="Google Shape;258;gee9d0e9709_0_21"/>
            <p:cNvSpPr/>
            <p:nvPr/>
          </p:nvSpPr>
          <p:spPr>
            <a:xfrm rot="-1789476">
              <a:off x="1196256" y="3568721"/>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gee9d0e9709_0_21"/>
            <p:cNvSpPr/>
            <p:nvPr/>
          </p:nvSpPr>
          <p:spPr>
            <a:xfrm rot="-1789476">
              <a:off x="2766358" y="3560096"/>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60" name="Google Shape;260;gee9d0e9709_0_21"/>
          <p:cNvSpPr txBox="1"/>
          <p:nvPr/>
        </p:nvSpPr>
        <p:spPr>
          <a:xfrm>
            <a:off x="2621834" y="3486461"/>
            <a:ext cx="1252800" cy="276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i="0" u="none" strike="noStrike" cap="none">
                <a:solidFill>
                  <a:srgbClr val="7030A0"/>
                </a:solidFill>
                <a:latin typeface="Roboto"/>
                <a:ea typeface="Roboto"/>
                <a:cs typeface="Roboto"/>
                <a:sym typeface="Roboto"/>
              </a:rPr>
              <a:t>June 2020</a:t>
            </a:r>
            <a:endParaRPr sz="1200" b="1" i="0" u="none" strike="noStrike" cap="none">
              <a:solidFill>
                <a:srgbClr val="7030A0"/>
              </a:solidFill>
              <a:latin typeface="Roboto"/>
              <a:ea typeface="Roboto"/>
              <a:cs typeface="Roboto"/>
              <a:sym typeface="Roboto"/>
            </a:endParaRPr>
          </a:p>
        </p:txBody>
      </p:sp>
      <p:sp>
        <p:nvSpPr>
          <p:cNvPr id="261" name="Google Shape;261;gee9d0e9709_0_21"/>
          <p:cNvSpPr txBox="1"/>
          <p:nvPr/>
        </p:nvSpPr>
        <p:spPr>
          <a:xfrm>
            <a:off x="2578298" y="1971675"/>
            <a:ext cx="1354891" cy="1446310"/>
          </a:xfrm>
          <a:prstGeom prst="rect">
            <a:avLst/>
          </a:prstGeom>
          <a:noFill/>
          <a:ln w="508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1000"/>
              </a:spcAft>
              <a:buClr>
                <a:srgbClr val="000000"/>
              </a:buClr>
              <a:buSzPts val="1200"/>
              <a:buFont typeface="Arial"/>
              <a:buNone/>
            </a:pPr>
            <a:r>
              <a:rPr lang="en-US" sz="1200" b="1" i="0" u="none" strike="noStrike" cap="none">
                <a:solidFill>
                  <a:schemeClr val="dk1"/>
                </a:solidFill>
                <a:latin typeface="Arial"/>
                <a:ea typeface="Arial"/>
                <a:cs typeface="Arial"/>
                <a:sym typeface="Arial"/>
              </a:rPr>
              <a:t>Proposed Approach for Component 1 (C1) Species Distribution Models (SDMs)                      to SSC</a:t>
            </a:r>
            <a:endParaRPr sz="1200" b="1" i="0" u="none" strike="noStrike" cap="none">
              <a:solidFill>
                <a:schemeClr val="dk1"/>
              </a:solidFill>
              <a:latin typeface="Arial"/>
              <a:ea typeface="Arial"/>
              <a:cs typeface="Arial"/>
              <a:sym typeface="Arial"/>
            </a:endParaRPr>
          </a:p>
        </p:txBody>
      </p:sp>
      <p:sp>
        <p:nvSpPr>
          <p:cNvPr id="262" name="Google Shape;262;gee9d0e9709_0_21"/>
          <p:cNvSpPr/>
          <p:nvPr/>
        </p:nvSpPr>
        <p:spPr>
          <a:xfrm flipH="1">
            <a:off x="2365571" y="4602465"/>
            <a:ext cx="178117" cy="133588"/>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gee9d0e9709_0_21"/>
          <p:cNvSpPr/>
          <p:nvPr/>
        </p:nvSpPr>
        <p:spPr>
          <a:xfrm rot="10800000">
            <a:off x="3173683" y="3446423"/>
            <a:ext cx="157800" cy="118350"/>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gee9d0e9709_0_21"/>
          <p:cNvSpPr/>
          <p:nvPr/>
        </p:nvSpPr>
        <p:spPr>
          <a:xfrm rot="10800000">
            <a:off x="4733450" y="3449136"/>
            <a:ext cx="157800" cy="118350"/>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gee9d0e9709_0_21"/>
          <p:cNvSpPr txBox="1"/>
          <p:nvPr/>
        </p:nvSpPr>
        <p:spPr>
          <a:xfrm>
            <a:off x="5857786" y="3450658"/>
            <a:ext cx="1056803" cy="375112"/>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300"/>
              <a:buFont typeface="Arial"/>
              <a:buNone/>
            </a:pPr>
            <a:r>
              <a:rPr lang="en-US" sz="1200" b="1" i="0" u="none" strike="noStrike" cap="none">
                <a:solidFill>
                  <a:srgbClr val="7030A0"/>
                </a:solidFill>
                <a:latin typeface="Roboto"/>
                <a:ea typeface="Roboto"/>
                <a:cs typeface="Roboto"/>
                <a:sym typeface="Roboto"/>
              </a:rPr>
              <a:t>May 2021</a:t>
            </a:r>
            <a:endParaRPr sz="1200" b="1" i="0" u="none" strike="noStrike" cap="none">
              <a:solidFill>
                <a:srgbClr val="7030A0"/>
              </a:solidFill>
              <a:latin typeface="Roboto"/>
              <a:ea typeface="Roboto"/>
              <a:cs typeface="Roboto"/>
              <a:sym typeface="Roboto"/>
            </a:endParaRPr>
          </a:p>
        </p:txBody>
      </p:sp>
      <p:sp>
        <p:nvSpPr>
          <p:cNvPr id="266" name="Google Shape;266;gee9d0e9709_0_21"/>
          <p:cNvSpPr txBox="1"/>
          <p:nvPr/>
        </p:nvSpPr>
        <p:spPr>
          <a:xfrm>
            <a:off x="5641657" y="1815652"/>
            <a:ext cx="1502754" cy="755527"/>
          </a:xfrm>
          <a:prstGeom prst="rect">
            <a:avLst/>
          </a:prstGeom>
          <a:noFill/>
          <a:ln w="508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1000"/>
              </a:spcAft>
              <a:buClr>
                <a:srgbClr val="000000"/>
              </a:buClr>
              <a:buSzPts val="1200"/>
              <a:buFont typeface="Arial"/>
              <a:buNone/>
            </a:pPr>
            <a:r>
              <a:rPr lang="en-US" sz="1200" b="1" i="0" u="none" strike="noStrike" cap="none">
                <a:solidFill>
                  <a:schemeClr val="dk1"/>
                </a:solidFill>
                <a:latin typeface="Arial"/>
                <a:ea typeface="Arial"/>
                <a:cs typeface="Arial"/>
                <a:sym typeface="Arial"/>
              </a:rPr>
              <a:t>2022 EFH 5-year Review Plan to Crab Plan Team</a:t>
            </a:r>
            <a:endParaRPr sz="1200" b="1" i="0" u="none" strike="noStrike" cap="none">
              <a:solidFill>
                <a:schemeClr val="dk1"/>
              </a:solidFill>
              <a:latin typeface="Arial"/>
              <a:ea typeface="Arial"/>
              <a:cs typeface="Arial"/>
              <a:sym typeface="Arial"/>
            </a:endParaRPr>
          </a:p>
        </p:txBody>
      </p:sp>
      <p:sp>
        <p:nvSpPr>
          <p:cNvPr id="267" name="Google Shape;267;gee9d0e9709_0_21"/>
          <p:cNvSpPr/>
          <p:nvPr/>
        </p:nvSpPr>
        <p:spPr>
          <a:xfrm flipH="1">
            <a:off x="7071978" y="4584733"/>
            <a:ext cx="178117" cy="133588"/>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gee9d0e9709_0_21"/>
          <p:cNvSpPr txBox="1"/>
          <p:nvPr/>
        </p:nvSpPr>
        <p:spPr>
          <a:xfrm>
            <a:off x="5108448" y="4260303"/>
            <a:ext cx="985244" cy="313093"/>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i="0" u="none" strike="noStrike" cap="none">
                <a:solidFill>
                  <a:srgbClr val="7030A0"/>
                </a:solidFill>
                <a:latin typeface="Roboto"/>
                <a:ea typeface="Roboto"/>
                <a:cs typeface="Roboto"/>
                <a:sym typeface="Roboto"/>
              </a:rPr>
              <a:t>April 2021</a:t>
            </a:r>
            <a:endParaRPr sz="1200" b="1" i="0" u="none" strike="noStrike" cap="none">
              <a:solidFill>
                <a:srgbClr val="7030A0"/>
              </a:solidFill>
              <a:latin typeface="Roboto"/>
              <a:ea typeface="Roboto"/>
              <a:cs typeface="Roboto"/>
              <a:sym typeface="Roboto"/>
            </a:endParaRPr>
          </a:p>
        </p:txBody>
      </p:sp>
      <p:sp>
        <p:nvSpPr>
          <p:cNvPr id="269" name="Google Shape;269;gee9d0e9709_0_21"/>
          <p:cNvSpPr txBox="1"/>
          <p:nvPr/>
        </p:nvSpPr>
        <p:spPr>
          <a:xfrm>
            <a:off x="4918879" y="4737925"/>
            <a:ext cx="1364380" cy="708510"/>
          </a:xfrm>
          <a:prstGeom prst="rect">
            <a:avLst/>
          </a:prstGeom>
          <a:noFill/>
          <a:ln w="508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1000"/>
              </a:spcAft>
              <a:buClr>
                <a:srgbClr val="000000"/>
              </a:buClr>
              <a:buSzPts val="1200"/>
              <a:buFont typeface="Arial"/>
              <a:buNone/>
            </a:pPr>
            <a:r>
              <a:rPr lang="en-US" sz="1200" b="1" i="0" u="none" strike="noStrike" cap="none">
                <a:solidFill>
                  <a:schemeClr val="dk1"/>
                </a:solidFill>
                <a:latin typeface="Arial"/>
                <a:ea typeface="Arial"/>
                <a:cs typeface="Arial"/>
                <a:sym typeface="Arial"/>
              </a:rPr>
              <a:t>2022 EFH 5-year Review Plan                 to SSC</a:t>
            </a:r>
            <a:endParaRPr sz="1200" b="1" i="0" u="none" strike="noStrike" cap="none">
              <a:solidFill>
                <a:schemeClr val="dk1"/>
              </a:solidFill>
              <a:latin typeface="Arial"/>
              <a:ea typeface="Arial"/>
              <a:cs typeface="Arial"/>
              <a:sym typeface="Arial"/>
            </a:endParaRPr>
          </a:p>
        </p:txBody>
      </p:sp>
      <p:sp>
        <p:nvSpPr>
          <p:cNvPr id="270" name="Google Shape;270;gee9d0e9709_0_21"/>
          <p:cNvSpPr/>
          <p:nvPr/>
        </p:nvSpPr>
        <p:spPr>
          <a:xfrm flipH="1">
            <a:off x="5512011" y="4584733"/>
            <a:ext cx="178117" cy="133588"/>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71" name="Google Shape;271;gee9d0e9709_0_21"/>
          <p:cNvGrpSpPr/>
          <p:nvPr/>
        </p:nvGrpSpPr>
        <p:grpSpPr>
          <a:xfrm>
            <a:off x="3138735" y="3808392"/>
            <a:ext cx="1789101" cy="531218"/>
            <a:chOff x="1166982" y="3530822"/>
            <a:chExt cx="1789101" cy="531218"/>
          </a:xfrm>
        </p:grpSpPr>
        <p:sp>
          <p:nvSpPr>
            <p:cNvPr id="272" name="Google Shape;272;gee9d0e9709_0_21"/>
            <p:cNvSpPr/>
            <p:nvPr/>
          </p:nvSpPr>
          <p:spPr>
            <a:xfrm rot="-1286048">
              <a:off x="2019943" y="3764494"/>
              <a:ext cx="818281" cy="67823"/>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gee9d0e9709_0_21"/>
            <p:cNvSpPr/>
            <p:nvPr/>
          </p:nvSpPr>
          <p:spPr>
            <a:xfrm rot="1238380" flipH="1">
              <a:off x="1235210" y="3763932"/>
              <a:ext cx="869591" cy="65062"/>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gee9d0e9709_0_21"/>
            <p:cNvSpPr/>
            <p:nvPr/>
          </p:nvSpPr>
          <p:spPr>
            <a:xfrm rot="-1789476">
              <a:off x="1968880" y="3863867"/>
              <a:ext cx="167731" cy="167559"/>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75" name="Google Shape;275;gee9d0e9709_0_21"/>
            <p:cNvSpPr/>
            <p:nvPr/>
          </p:nvSpPr>
          <p:spPr>
            <a:xfrm rot="-1789476">
              <a:off x="1196256" y="3568721"/>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gee9d0e9709_0_21"/>
            <p:cNvSpPr/>
            <p:nvPr/>
          </p:nvSpPr>
          <p:spPr>
            <a:xfrm rot="-1789476">
              <a:off x="2766358" y="3560096"/>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77" name="Google Shape;277;gee9d0e9709_0_21"/>
          <p:cNvGrpSpPr/>
          <p:nvPr/>
        </p:nvGrpSpPr>
        <p:grpSpPr>
          <a:xfrm>
            <a:off x="4706587" y="3797680"/>
            <a:ext cx="1789101" cy="531218"/>
            <a:chOff x="1166982" y="3530822"/>
            <a:chExt cx="1789101" cy="531218"/>
          </a:xfrm>
        </p:grpSpPr>
        <p:sp>
          <p:nvSpPr>
            <p:cNvPr id="278" name="Google Shape;278;gee9d0e9709_0_21"/>
            <p:cNvSpPr/>
            <p:nvPr/>
          </p:nvSpPr>
          <p:spPr>
            <a:xfrm rot="-1286048">
              <a:off x="2019943" y="3764494"/>
              <a:ext cx="818281" cy="67823"/>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gee9d0e9709_0_21"/>
            <p:cNvSpPr/>
            <p:nvPr/>
          </p:nvSpPr>
          <p:spPr>
            <a:xfrm rot="1238380" flipH="1">
              <a:off x="1235210" y="3763932"/>
              <a:ext cx="869591" cy="65062"/>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gee9d0e9709_0_21"/>
            <p:cNvSpPr/>
            <p:nvPr/>
          </p:nvSpPr>
          <p:spPr>
            <a:xfrm rot="-1789476">
              <a:off x="1968880" y="3863867"/>
              <a:ext cx="167731" cy="167559"/>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81" name="Google Shape;281;gee9d0e9709_0_21"/>
            <p:cNvSpPr/>
            <p:nvPr/>
          </p:nvSpPr>
          <p:spPr>
            <a:xfrm rot="-1789476">
              <a:off x="1196256" y="3568721"/>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gee9d0e9709_0_21"/>
            <p:cNvSpPr/>
            <p:nvPr/>
          </p:nvSpPr>
          <p:spPr>
            <a:xfrm rot="-1789476">
              <a:off x="2766358" y="3560096"/>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3" name="Google Shape;283;gee9d0e9709_0_21"/>
          <p:cNvSpPr/>
          <p:nvPr/>
        </p:nvSpPr>
        <p:spPr>
          <a:xfrm rot="1238380" flipH="1">
            <a:off x="6346935" y="4020852"/>
            <a:ext cx="869591" cy="65062"/>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gee9d0e9709_0_21"/>
          <p:cNvSpPr/>
          <p:nvPr/>
        </p:nvSpPr>
        <p:spPr>
          <a:xfrm rot="-1789476">
            <a:off x="7080605" y="4120787"/>
            <a:ext cx="167731" cy="167559"/>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85" name="Google Shape;285;gee9d0e9709_0_21"/>
          <p:cNvSpPr/>
          <p:nvPr/>
        </p:nvSpPr>
        <p:spPr>
          <a:xfrm rot="-1789476">
            <a:off x="6307981" y="3825641"/>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gee9d0e9709_0_21"/>
          <p:cNvSpPr/>
          <p:nvPr/>
        </p:nvSpPr>
        <p:spPr>
          <a:xfrm rot="10800000">
            <a:off x="6307287" y="3410075"/>
            <a:ext cx="157800" cy="118350"/>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gee9d0e9709_0_21"/>
          <p:cNvSpPr txBox="1"/>
          <p:nvPr/>
        </p:nvSpPr>
        <p:spPr>
          <a:xfrm>
            <a:off x="6401002" y="4250072"/>
            <a:ext cx="1523124" cy="313093"/>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i="0" u="none" strike="noStrike" cap="none">
                <a:solidFill>
                  <a:srgbClr val="7030A0"/>
                </a:solidFill>
                <a:latin typeface="Roboto"/>
                <a:ea typeface="Roboto"/>
                <a:cs typeface="Roboto"/>
                <a:sym typeface="Roboto"/>
              </a:rPr>
              <a:t>September 2021</a:t>
            </a:r>
            <a:endParaRPr sz="1200" b="1" i="0" u="none" strike="noStrike" cap="none">
              <a:solidFill>
                <a:srgbClr val="7030A0"/>
              </a:solidFill>
              <a:latin typeface="Roboto"/>
              <a:ea typeface="Roboto"/>
              <a:cs typeface="Roboto"/>
              <a:sym typeface="Roboto"/>
            </a:endParaRPr>
          </a:p>
        </p:txBody>
      </p:sp>
      <p:sp>
        <p:nvSpPr>
          <p:cNvPr id="288" name="Google Shape;288;gee9d0e9709_0_21"/>
          <p:cNvSpPr txBox="1"/>
          <p:nvPr/>
        </p:nvSpPr>
        <p:spPr>
          <a:xfrm>
            <a:off x="3255847" y="4264388"/>
            <a:ext cx="1523124" cy="313093"/>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i="0" u="none" strike="noStrike" cap="none">
                <a:solidFill>
                  <a:srgbClr val="7030A0"/>
                </a:solidFill>
                <a:latin typeface="Roboto"/>
                <a:ea typeface="Roboto"/>
                <a:cs typeface="Roboto"/>
                <a:sym typeface="Roboto"/>
              </a:rPr>
              <a:t>September 2020</a:t>
            </a:r>
            <a:endParaRPr sz="1200" b="1" i="0" u="none" strike="noStrike" cap="none">
              <a:solidFill>
                <a:srgbClr val="7030A0"/>
              </a:solidFill>
              <a:latin typeface="Roboto"/>
              <a:ea typeface="Roboto"/>
              <a:cs typeface="Roboto"/>
              <a:sym typeface="Roboto"/>
            </a:endParaRPr>
          </a:p>
        </p:txBody>
      </p:sp>
      <p:sp>
        <p:nvSpPr>
          <p:cNvPr id="289" name="Google Shape;289;gee9d0e9709_0_21"/>
          <p:cNvSpPr txBox="1"/>
          <p:nvPr/>
        </p:nvSpPr>
        <p:spPr>
          <a:xfrm>
            <a:off x="6491181" y="4738552"/>
            <a:ext cx="1364380" cy="752870"/>
          </a:xfrm>
          <a:prstGeom prst="rect">
            <a:avLst/>
          </a:prstGeom>
          <a:noFill/>
          <a:ln w="508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1000"/>
              </a:spcAft>
              <a:buClr>
                <a:srgbClr val="000000"/>
              </a:buClr>
              <a:buSzPts val="1200"/>
              <a:buFont typeface="Arial"/>
              <a:buNone/>
            </a:pPr>
            <a:r>
              <a:rPr lang="en-US" sz="1200" b="1" i="0" u="none" strike="noStrike" cap="none">
                <a:solidFill>
                  <a:schemeClr val="dk1"/>
                </a:solidFill>
                <a:latin typeface="Arial"/>
                <a:ea typeface="Arial"/>
                <a:cs typeface="Arial"/>
                <a:sym typeface="Arial"/>
              </a:rPr>
              <a:t>C1 Stock Author Review Completed</a:t>
            </a:r>
            <a:endParaRPr sz="1200" b="1" i="0" u="none" strike="noStrike" cap="none">
              <a:solidFill>
                <a:schemeClr val="dk1"/>
              </a:solidFill>
              <a:latin typeface="Arial"/>
              <a:ea typeface="Arial"/>
              <a:cs typeface="Arial"/>
              <a:sym typeface="Arial"/>
            </a:endParaRPr>
          </a:p>
        </p:txBody>
      </p:sp>
      <p:cxnSp>
        <p:nvCxnSpPr>
          <p:cNvPr id="290" name="Google Shape;290;gee9d0e9709_0_21"/>
          <p:cNvCxnSpPr/>
          <p:nvPr/>
        </p:nvCxnSpPr>
        <p:spPr>
          <a:xfrm>
            <a:off x="1693847" y="4744710"/>
            <a:ext cx="1479835" cy="886907"/>
          </a:xfrm>
          <a:prstGeom prst="straightConnector1">
            <a:avLst/>
          </a:prstGeom>
          <a:noFill/>
          <a:ln w="19050" cap="flat" cmpd="sng">
            <a:solidFill>
              <a:srgbClr val="FF0000"/>
            </a:solidFill>
            <a:prstDash val="solid"/>
            <a:round/>
            <a:headEnd type="none" w="sm" len="sm"/>
            <a:tailEnd type="none" w="sm" len="sm"/>
          </a:ln>
        </p:spPr>
      </p:cxnSp>
      <p:cxnSp>
        <p:nvCxnSpPr>
          <p:cNvPr id="291" name="Google Shape;291;gee9d0e9709_0_21"/>
          <p:cNvCxnSpPr/>
          <p:nvPr/>
        </p:nvCxnSpPr>
        <p:spPr>
          <a:xfrm flipH="1">
            <a:off x="1693847" y="4765338"/>
            <a:ext cx="1494225" cy="866279"/>
          </a:xfrm>
          <a:prstGeom prst="straightConnector1">
            <a:avLst/>
          </a:prstGeom>
          <a:noFill/>
          <a:ln w="19050" cap="flat" cmpd="sng">
            <a:solidFill>
              <a:srgbClr val="FF0000"/>
            </a:solidFill>
            <a:prstDash val="solid"/>
            <a:round/>
            <a:headEnd type="none" w="sm" len="sm"/>
            <a:tailEnd type="none" w="sm" len="sm"/>
          </a:ln>
        </p:spPr>
      </p:cxnSp>
      <p:sp>
        <p:nvSpPr>
          <p:cNvPr id="292" name="Google Shape;292;gee9d0e9709_0_21"/>
          <p:cNvSpPr/>
          <p:nvPr/>
        </p:nvSpPr>
        <p:spPr>
          <a:xfrm flipH="1">
            <a:off x="3940075" y="4585983"/>
            <a:ext cx="178117" cy="133588"/>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gee9d0e9709_0_21"/>
          <p:cNvSpPr txBox="1"/>
          <p:nvPr/>
        </p:nvSpPr>
        <p:spPr>
          <a:xfrm>
            <a:off x="5631147" y="2823180"/>
            <a:ext cx="1502754" cy="555723"/>
          </a:xfrm>
          <a:prstGeom prst="rect">
            <a:avLst/>
          </a:prstGeom>
          <a:noFill/>
          <a:ln w="508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1000"/>
              </a:spcAft>
              <a:buClr>
                <a:srgbClr val="000000"/>
              </a:buClr>
              <a:buSzPts val="1200"/>
              <a:buFont typeface="Arial"/>
              <a:buNone/>
            </a:pPr>
            <a:r>
              <a:rPr lang="en-US" sz="1200" b="1" i="0" u="none" strike="noStrike" cap="none">
                <a:solidFill>
                  <a:schemeClr val="dk1"/>
                </a:solidFill>
                <a:latin typeface="Arial"/>
                <a:ea typeface="Arial"/>
                <a:cs typeface="Arial"/>
                <a:sym typeface="Arial"/>
              </a:rPr>
              <a:t>Launch C1 Stock Author Review</a:t>
            </a:r>
            <a:endParaRPr sz="1400" b="0" i="0" u="none" strike="noStrike" cap="none">
              <a:solidFill>
                <a:srgbClr val="000000"/>
              </a:solidFill>
              <a:latin typeface="Arial"/>
              <a:ea typeface="Arial"/>
              <a:cs typeface="Arial"/>
              <a:sym typeface="Arial"/>
            </a:endParaRPr>
          </a:p>
        </p:txBody>
      </p:sp>
      <p:sp>
        <p:nvSpPr>
          <p:cNvPr id="294" name="Google Shape;294;gee9d0e9709_0_21"/>
          <p:cNvSpPr/>
          <p:nvPr/>
        </p:nvSpPr>
        <p:spPr>
          <a:xfrm rot="10800000">
            <a:off x="6314134" y="2614444"/>
            <a:ext cx="157800" cy="118350"/>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8"/>
          <p:cNvSpPr/>
          <p:nvPr/>
        </p:nvSpPr>
        <p:spPr>
          <a:xfrm rot="-1286048">
            <a:off x="7329896" y="3762867"/>
            <a:ext cx="818281" cy="67823"/>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48"/>
          <p:cNvSpPr/>
          <p:nvPr/>
        </p:nvSpPr>
        <p:spPr>
          <a:xfrm rot="1238380" flipH="1">
            <a:off x="6495811" y="3779858"/>
            <a:ext cx="869591" cy="65062"/>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48"/>
          <p:cNvSpPr/>
          <p:nvPr/>
        </p:nvSpPr>
        <p:spPr>
          <a:xfrm rot="-1789476">
            <a:off x="7229481" y="3879793"/>
            <a:ext cx="167731" cy="167559"/>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302" name="Google Shape;302;p48"/>
          <p:cNvSpPr/>
          <p:nvPr/>
        </p:nvSpPr>
        <p:spPr>
          <a:xfrm rot="-1286320">
            <a:off x="966563" y="3797550"/>
            <a:ext cx="818320" cy="67742"/>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48"/>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800"/>
              <a:buNone/>
            </a:pPr>
            <a:r>
              <a:rPr lang="en-US"/>
              <a:t>Timeline – Progress and Next Steps</a:t>
            </a:r>
            <a:endParaRPr/>
          </a:p>
        </p:txBody>
      </p:sp>
      <p:pic>
        <p:nvPicPr>
          <p:cNvPr id="304" name="Google Shape;304;p48"/>
          <p:cNvPicPr preferRelativeResize="0">
            <a:picLocks noGrp="1"/>
          </p:cNvPicPr>
          <p:nvPr>
            <p:ph type="pic" idx="4"/>
          </p:nvPr>
        </p:nvPicPr>
        <p:blipFill rotWithShape="1">
          <a:blip r:embed="rId3">
            <a:alphaModFix/>
          </a:blip>
          <a:srcRect l="2507" r="2506"/>
          <a:stretch/>
        </p:blipFill>
        <p:spPr>
          <a:xfrm>
            <a:off x="174667" y="5681472"/>
            <a:ext cx="914400" cy="914400"/>
          </a:xfrm>
          <a:prstGeom prst="ellipse">
            <a:avLst/>
          </a:prstGeom>
          <a:noFill/>
          <a:ln>
            <a:noFill/>
          </a:ln>
          <a:effectLst>
            <a:outerShdw blurRad="381000" dist="292100" dir="5400000" sx="-80000" sy="-18000" rotWithShape="0">
              <a:srgbClr val="000000">
                <a:alpha val="20000"/>
              </a:srgbClr>
            </a:outerShdw>
          </a:effectLst>
        </p:spPr>
      </p:pic>
      <p:sp>
        <p:nvSpPr>
          <p:cNvPr id="305" name="Google Shape;305;p48"/>
          <p:cNvSpPr txBox="1">
            <a:spLocks noGrp="1"/>
          </p:cNvSpPr>
          <p:nvPr>
            <p:ph type="sldNum" idx="12"/>
          </p:nvPr>
        </p:nvSpPr>
        <p:spPr>
          <a:xfrm>
            <a:off x="8025700" y="6230772"/>
            <a:ext cx="770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4590B8"/>
                </a:solidFill>
                <a:latin typeface="Arial"/>
                <a:ea typeface="Arial"/>
                <a:cs typeface="Arial"/>
                <a:sym typeface="Arial"/>
              </a:rPr>
              <a:t>6</a:t>
            </a:fld>
            <a:endParaRPr sz="900" b="0" i="0" u="none" strike="noStrike" cap="none">
              <a:solidFill>
                <a:srgbClr val="4590B8"/>
              </a:solidFill>
              <a:latin typeface="Arial"/>
              <a:ea typeface="Arial"/>
              <a:cs typeface="Arial"/>
              <a:sym typeface="Arial"/>
            </a:endParaRPr>
          </a:p>
        </p:txBody>
      </p:sp>
      <p:sp>
        <p:nvSpPr>
          <p:cNvPr id="306" name="Google Shape;306;p48"/>
          <p:cNvSpPr txBox="1"/>
          <p:nvPr/>
        </p:nvSpPr>
        <p:spPr>
          <a:xfrm>
            <a:off x="1118499" y="3204235"/>
            <a:ext cx="1381200" cy="261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i="0" u="none" strike="noStrike" cap="none">
                <a:solidFill>
                  <a:srgbClr val="7030A0"/>
                </a:solidFill>
                <a:latin typeface="Roboto"/>
                <a:ea typeface="Roboto"/>
                <a:cs typeface="Roboto"/>
                <a:sym typeface="Roboto"/>
              </a:rPr>
              <a:t>September 2021</a:t>
            </a:r>
            <a:endParaRPr sz="1200" b="1" i="0" u="none" strike="noStrike" cap="none">
              <a:solidFill>
                <a:srgbClr val="7030A0"/>
              </a:solidFill>
              <a:latin typeface="Roboto"/>
              <a:ea typeface="Roboto"/>
              <a:cs typeface="Roboto"/>
              <a:sym typeface="Roboto"/>
            </a:endParaRPr>
          </a:p>
        </p:txBody>
      </p:sp>
      <p:sp>
        <p:nvSpPr>
          <p:cNvPr id="307" name="Google Shape;307;p48"/>
          <p:cNvSpPr txBox="1"/>
          <p:nvPr/>
        </p:nvSpPr>
        <p:spPr>
          <a:xfrm>
            <a:off x="1955639" y="3999642"/>
            <a:ext cx="1243200" cy="358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i="0" u="none" strike="noStrike" cap="none">
                <a:solidFill>
                  <a:srgbClr val="7030A0"/>
                </a:solidFill>
                <a:latin typeface="Roboto"/>
                <a:ea typeface="Roboto"/>
                <a:cs typeface="Roboto"/>
                <a:sym typeface="Roboto"/>
              </a:rPr>
              <a:t>October 2021</a:t>
            </a:r>
            <a:endParaRPr sz="1200" b="1" i="0" u="none" strike="noStrike" cap="none">
              <a:solidFill>
                <a:srgbClr val="7030A0"/>
              </a:solidFill>
              <a:latin typeface="Roboto"/>
              <a:ea typeface="Roboto"/>
              <a:cs typeface="Roboto"/>
              <a:sym typeface="Roboto"/>
            </a:endParaRPr>
          </a:p>
        </p:txBody>
      </p:sp>
      <p:sp>
        <p:nvSpPr>
          <p:cNvPr id="308" name="Google Shape;308;p48"/>
          <p:cNvSpPr txBox="1"/>
          <p:nvPr/>
        </p:nvSpPr>
        <p:spPr>
          <a:xfrm>
            <a:off x="1880150" y="4468737"/>
            <a:ext cx="1381200" cy="535800"/>
          </a:xfrm>
          <a:prstGeom prst="rect">
            <a:avLst/>
          </a:prstGeom>
          <a:noFill/>
          <a:ln w="508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1000"/>
              </a:spcAft>
              <a:buClr>
                <a:srgbClr val="000000"/>
              </a:buClr>
              <a:buSzPts val="1200"/>
              <a:buFont typeface="Arial"/>
              <a:buNone/>
            </a:pPr>
            <a:r>
              <a:rPr lang="en-US" sz="1200" b="1" i="0" u="none" strike="noStrike" cap="none">
                <a:solidFill>
                  <a:srgbClr val="000000"/>
                </a:solidFill>
                <a:latin typeface="Arial"/>
                <a:ea typeface="Arial"/>
                <a:cs typeface="Arial"/>
                <a:sym typeface="Arial"/>
              </a:rPr>
              <a:t>SSC Review of C1</a:t>
            </a:r>
            <a:endParaRPr sz="1100" b="1" i="0" u="none" strike="noStrike" cap="none">
              <a:solidFill>
                <a:srgbClr val="FFFFFF"/>
              </a:solidFill>
              <a:latin typeface="Arial"/>
              <a:ea typeface="Arial"/>
              <a:cs typeface="Arial"/>
              <a:sym typeface="Arial"/>
            </a:endParaRPr>
          </a:p>
        </p:txBody>
      </p:sp>
      <p:sp>
        <p:nvSpPr>
          <p:cNvPr id="309" name="Google Shape;309;p48"/>
          <p:cNvSpPr txBox="1"/>
          <p:nvPr/>
        </p:nvSpPr>
        <p:spPr>
          <a:xfrm>
            <a:off x="4283985" y="1612893"/>
            <a:ext cx="1318500" cy="1483401"/>
          </a:xfrm>
          <a:prstGeom prst="rect">
            <a:avLst/>
          </a:prstGeom>
          <a:noFill/>
          <a:ln w="508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1000"/>
              </a:spcAft>
              <a:buClr>
                <a:srgbClr val="000000"/>
              </a:buClr>
              <a:buSzPts val="1200"/>
              <a:buFont typeface="Arial"/>
              <a:buNone/>
            </a:pPr>
            <a:r>
              <a:rPr lang="en-US" sz="1200" b="1" i="0" u="none" strike="noStrike" cap="none">
                <a:solidFill>
                  <a:srgbClr val="000000"/>
                </a:solidFill>
                <a:latin typeface="Arial"/>
                <a:ea typeface="Arial"/>
                <a:cs typeface="Arial"/>
                <a:sym typeface="Arial"/>
              </a:rPr>
              <a:t>Stock Assessment Authors Conduct Fishing Effects Assessment (C2)</a:t>
            </a:r>
            <a:endParaRPr sz="1200" b="1" i="0" u="none" strike="noStrike" cap="none">
              <a:solidFill>
                <a:srgbClr val="000000"/>
              </a:solidFill>
              <a:latin typeface="Arial"/>
              <a:ea typeface="Arial"/>
              <a:cs typeface="Arial"/>
              <a:sym typeface="Arial"/>
            </a:endParaRPr>
          </a:p>
        </p:txBody>
      </p:sp>
      <p:sp>
        <p:nvSpPr>
          <p:cNvPr id="310" name="Google Shape;310;p48"/>
          <p:cNvSpPr/>
          <p:nvPr/>
        </p:nvSpPr>
        <p:spPr>
          <a:xfrm rot="10800000">
            <a:off x="1725390" y="3154487"/>
            <a:ext cx="167400" cy="125700"/>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48"/>
          <p:cNvSpPr txBox="1"/>
          <p:nvPr/>
        </p:nvSpPr>
        <p:spPr>
          <a:xfrm>
            <a:off x="1140308" y="2037362"/>
            <a:ext cx="1332502" cy="1092973"/>
          </a:xfrm>
          <a:prstGeom prst="rect">
            <a:avLst/>
          </a:prstGeom>
          <a:noFill/>
          <a:ln w="508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1000"/>
              </a:spcAft>
              <a:buClr>
                <a:srgbClr val="000000"/>
              </a:buClr>
              <a:buSzPts val="1200"/>
              <a:buFont typeface="Arial"/>
              <a:buNone/>
            </a:pPr>
            <a:r>
              <a:rPr lang="en-US" sz="1200" b="1" i="0" u="none" strike="noStrike" cap="none">
                <a:solidFill>
                  <a:srgbClr val="000000"/>
                </a:solidFill>
                <a:latin typeface="Arial"/>
                <a:ea typeface="Arial"/>
                <a:cs typeface="Arial"/>
                <a:sym typeface="Arial"/>
              </a:rPr>
              <a:t>Groundfish Plan Teams  Review of C1 Progress &amp; C2 Plan</a:t>
            </a:r>
            <a:endParaRPr sz="1100" b="1" i="0" u="none" strike="noStrike" cap="none">
              <a:solidFill>
                <a:srgbClr val="FFFFFF"/>
              </a:solidFill>
              <a:latin typeface="Arial"/>
              <a:ea typeface="Arial"/>
              <a:cs typeface="Arial"/>
              <a:sym typeface="Arial"/>
            </a:endParaRPr>
          </a:p>
        </p:txBody>
      </p:sp>
      <p:sp>
        <p:nvSpPr>
          <p:cNvPr id="312" name="Google Shape;312;p48"/>
          <p:cNvSpPr txBox="1"/>
          <p:nvPr/>
        </p:nvSpPr>
        <p:spPr>
          <a:xfrm>
            <a:off x="4841845" y="3962155"/>
            <a:ext cx="1712700" cy="276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i="0" u="none" strike="noStrike" cap="none">
                <a:solidFill>
                  <a:srgbClr val="7030A0"/>
                </a:solidFill>
                <a:latin typeface="Roboto"/>
                <a:ea typeface="Roboto"/>
                <a:cs typeface="Roboto"/>
                <a:sym typeface="Roboto"/>
              </a:rPr>
              <a:t>June (T) 2022</a:t>
            </a:r>
            <a:endParaRPr sz="1200" b="1" i="0" u="none" strike="noStrike" cap="none">
              <a:solidFill>
                <a:srgbClr val="7030A0"/>
              </a:solidFill>
              <a:latin typeface="Roboto"/>
              <a:ea typeface="Roboto"/>
              <a:cs typeface="Roboto"/>
              <a:sym typeface="Roboto"/>
            </a:endParaRPr>
          </a:p>
        </p:txBody>
      </p:sp>
      <p:sp>
        <p:nvSpPr>
          <p:cNvPr id="313" name="Google Shape;313;p48"/>
          <p:cNvSpPr txBox="1"/>
          <p:nvPr/>
        </p:nvSpPr>
        <p:spPr>
          <a:xfrm>
            <a:off x="5847155" y="2037362"/>
            <a:ext cx="1275000" cy="1115186"/>
          </a:xfrm>
          <a:prstGeom prst="rect">
            <a:avLst/>
          </a:prstGeom>
          <a:noFill/>
          <a:ln w="508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1000"/>
              </a:spcAft>
              <a:buClr>
                <a:srgbClr val="000000"/>
              </a:buClr>
              <a:buSzPts val="1200"/>
              <a:buFont typeface="Arial"/>
              <a:buNone/>
            </a:pPr>
            <a:r>
              <a:rPr lang="en-US" sz="1200" b="1" i="0" u="none" strike="noStrike" cap="none">
                <a:solidFill>
                  <a:srgbClr val="000000"/>
                </a:solidFill>
                <a:latin typeface="Arial"/>
                <a:ea typeface="Arial"/>
                <a:cs typeface="Arial"/>
                <a:sym typeface="Arial"/>
              </a:rPr>
              <a:t>Council Review of EFH 5-year Review Summary Report</a:t>
            </a:r>
            <a:endParaRPr sz="1200" b="1" i="0" u="none" strike="noStrike" cap="none">
              <a:solidFill>
                <a:srgbClr val="000000"/>
              </a:solidFill>
              <a:latin typeface="Arial"/>
              <a:ea typeface="Arial"/>
              <a:cs typeface="Arial"/>
              <a:sym typeface="Arial"/>
            </a:endParaRPr>
          </a:p>
        </p:txBody>
      </p:sp>
      <p:grpSp>
        <p:nvGrpSpPr>
          <p:cNvPr id="314" name="Google Shape;314;p48"/>
          <p:cNvGrpSpPr/>
          <p:nvPr/>
        </p:nvGrpSpPr>
        <p:grpSpPr>
          <a:xfrm>
            <a:off x="1691539" y="3539462"/>
            <a:ext cx="1789101" cy="531218"/>
            <a:chOff x="1166982" y="3530822"/>
            <a:chExt cx="1789101" cy="531218"/>
          </a:xfrm>
        </p:grpSpPr>
        <p:sp>
          <p:nvSpPr>
            <p:cNvPr id="315" name="Google Shape;315;p48"/>
            <p:cNvSpPr/>
            <p:nvPr/>
          </p:nvSpPr>
          <p:spPr>
            <a:xfrm rot="-1286048">
              <a:off x="2019943" y="3764494"/>
              <a:ext cx="818281" cy="67823"/>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48"/>
            <p:cNvSpPr/>
            <p:nvPr/>
          </p:nvSpPr>
          <p:spPr>
            <a:xfrm rot="1238380" flipH="1">
              <a:off x="1235210" y="3763932"/>
              <a:ext cx="869591" cy="65062"/>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48"/>
            <p:cNvSpPr/>
            <p:nvPr/>
          </p:nvSpPr>
          <p:spPr>
            <a:xfrm rot="-1789476">
              <a:off x="1968880" y="3863867"/>
              <a:ext cx="167731" cy="167559"/>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318" name="Google Shape;318;p48"/>
            <p:cNvSpPr/>
            <p:nvPr/>
          </p:nvSpPr>
          <p:spPr>
            <a:xfrm rot="-1789476">
              <a:off x="1196256" y="3568721"/>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48"/>
            <p:cNvSpPr/>
            <p:nvPr/>
          </p:nvSpPr>
          <p:spPr>
            <a:xfrm rot="-1789476">
              <a:off x="2766358" y="3560096"/>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20" name="Google Shape;320;p48"/>
          <p:cNvSpPr txBox="1"/>
          <p:nvPr/>
        </p:nvSpPr>
        <p:spPr>
          <a:xfrm>
            <a:off x="2668299" y="3207250"/>
            <a:ext cx="1508400" cy="276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i="0" u="none" strike="noStrike" cap="none">
                <a:solidFill>
                  <a:srgbClr val="7030A0"/>
                </a:solidFill>
                <a:latin typeface="Roboto"/>
                <a:ea typeface="Roboto"/>
                <a:cs typeface="Roboto"/>
                <a:sym typeface="Roboto"/>
              </a:rPr>
              <a:t>November 2021</a:t>
            </a:r>
            <a:endParaRPr sz="1200" b="1" i="0" u="none" strike="noStrike" cap="none">
              <a:solidFill>
                <a:srgbClr val="7030A0"/>
              </a:solidFill>
              <a:latin typeface="Roboto"/>
              <a:ea typeface="Roboto"/>
              <a:cs typeface="Roboto"/>
              <a:sym typeface="Roboto"/>
            </a:endParaRPr>
          </a:p>
        </p:txBody>
      </p:sp>
      <p:sp>
        <p:nvSpPr>
          <p:cNvPr id="321" name="Google Shape;321;p48"/>
          <p:cNvSpPr/>
          <p:nvPr/>
        </p:nvSpPr>
        <p:spPr>
          <a:xfrm flipH="1">
            <a:off x="2488353" y="4313024"/>
            <a:ext cx="178200" cy="133500"/>
          </a:xfrm>
          <a:prstGeom prst="triangle">
            <a:avLst>
              <a:gd name="adj" fmla="val 50000"/>
            </a:avLst>
          </a:prstGeom>
          <a:solidFill>
            <a:srgbClr val="7030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590B8"/>
              </a:solidFill>
              <a:latin typeface="Arial"/>
              <a:ea typeface="Arial"/>
              <a:cs typeface="Arial"/>
              <a:sym typeface="Arial"/>
            </a:endParaRPr>
          </a:p>
        </p:txBody>
      </p:sp>
      <p:sp>
        <p:nvSpPr>
          <p:cNvPr id="322" name="Google Shape;322;p48"/>
          <p:cNvSpPr/>
          <p:nvPr/>
        </p:nvSpPr>
        <p:spPr>
          <a:xfrm rot="10800000">
            <a:off x="3296355" y="3151063"/>
            <a:ext cx="157800" cy="134511"/>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48"/>
          <p:cNvSpPr/>
          <p:nvPr/>
        </p:nvSpPr>
        <p:spPr>
          <a:xfrm flipH="1">
            <a:off x="4074632" y="4515226"/>
            <a:ext cx="178200" cy="133500"/>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48"/>
          <p:cNvSpPr txBox="1"/>
          <p:nvPr/>
        </p:nvSpPr>
        <p:spPr>
          <a:xfrm>
            <a:off x="5804149" y="3211309"/>
            <a:ext cx="1389300" cy="315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i="0" u="none" strike="noStrike" cap="none">
                <a:solidFill>
                  <a:srgbClr val="7030A0"/>
                </a:solidFill>
                <a:latin typeface="Roboto"/>
                <a:ea typeface="Roboto"/>
                <a:cs typeface="Roboto"/>
                <a:sym typeface="Roboto"/>
              </a:rPr>
              <a:t>October (T) 2022</a:t>
            </a:r>
            <a:endParaRPr sz="1200" b="1" i="0" u="none" strike="noStrike" cap="none">
              <a:solidFill>
                <a:srgbClr val="7030A0"/>
              </a:solidFill>
              <a:latin typeface="Roboto"/>
              <a:ea typeface="Roboto"/>
              <a:cs typeface="Roboto"/>
              <a:sym typeface="Roboto"/>
            </a:endParaRPr>
          </a:p>
        </p:txBody>
      </p:sp>
      <p:grpSp>
        <p:nvGrpSpPr>
          <p:cNvPr id="325" name="Google Shape;325;p48"/>
          <p:cNvGrpSpPr/>
          <p:nvPr/>
        </p:nvGrpSpPr>
        <p:grpSpPr>
          <a:xfrm>
            <a:off x="3261407" y="3529193"/>
            <a:ext cx="1789101" cy="531218"/>
            <a:chOff x="1166982" y="3530822"/>
            <a:chExt cx="1789101" cy="531218"/>
          </a:xfrm>
        </p:grpSpPr>
        <p:sp>
          <p:nvSpPr>
            <p:cNvPr id="326" name="Google Shape;326;p48"/>
            <p:cNvSpPr/>
            <p:nvPr/>
          </p:nvSpPr>
          <p:spPr>
            <a:xfrm rot="-1286048">
              <a:off x="2019943" y="3764494"/>
              <a:ext cx="818281" cy="67823"/>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48"/>
            <p:cNvSpPr/>
            <p:nvPr/>
          </p:nvSpPr>
          <p:spPr>
            <a:xfrm rot="1238380" flipH="1">
              <a:off x="1235210" y="3763932"/>
              <a:ext cx="869591" cy="65062"/>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48"/>
            <p:cNvSpPr/>
            <p:nvPr/>
          </p:nvSpPr>
          <p:spPr>
            <a:xfrm rot="-1789476">
              <a:off x="1968880" y="3863867"/>
              <a:ext cx="167731" cy="167559"/>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329" name="Google Shape;329;p48"/>
            <p:cNvSpPr/>
            <p:nvPr/>
          </p:nvSpPr>
          <p:spPr>
            <a:xfrm rot="-1789476">
              <a:off x="1196256" y="3568721"/>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48"/>
            <p:cNvSpPr/>
            <p:nvPr/>
          </p:nvSpPr>
          <p:spPr>
            <a:xfrm rot="-1789476">
              <a:off x="2766358" y="3560096"/>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1" name="Google Shape;331;p48"/>
          <p:cNvSpPr/>
          <p:nvPr/>
        </p:nvSpPr>
        <p:spPr>
          <a:xfrm rot="-1286320">
            <a:off x="5682265" y="3752090"/>
            <a:ext cx="818320" cy="67742"/>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48"/>
          <p:cNvSpPr/>
          <p:nvPr/>
        </p:nvSpPr>
        <p:spPr>
          <a:xfrm rot="1238498" flipH="1">
            <a:off x="4897421" y="3751576"/>
            <a:ext cx="869734" cy="65028"/>
          </a:xfrm>
          <a:prstGeom prst="roundRect">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48"/>
          <p:cNvSpPr/>
          <p:nvPr/>
        </p:nvSpPr>
        <p:spPr>
          <a:xfrm rot="-1789269">
            <a:off x="5631193" y="3851529"/>
            <a:ext cx="167708" cy="167708"/>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334" name="Google Shape;334;p48"/>
          <p:cNvSpPr/>
          <p:nvPr/>
        </p:nvSpPr>
        <p:spPr>
          <a:xfrm rot="-1789476">
            <a:off x="4858533" y="3556380"/>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48"/>
          <p:cNvSpPr txBox="1"/>
          <p:nvPr/>
        </p:nvSpPr>
        <p:spPr>
          <a:xfrm>
            <a:off x="4081355" y="3197364"/>
            <a:ext cx="1765800" cy="338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i="0" u="none" strike="noStrike" cap="none">
                <a:solidFill>
                  <a:srgbClr val="7030A0"/>
                </a:solidFill>
                <a:latin typeface="Roboto"/>
                <a:ea typeface="Roboto"/>
                <a:cs typeface="Roboto"/>
                <a:sym typeface="Roboto"/>
              </a:rPr>
              <a:t>Spring 2022</a:t>
            </a:r>
            <a:endParaRPr sz="1200" b="1" i="0" u="none" strike="noStrike" cap="none">
              <a:solidFill>
                <a:srgbClr val="7030A0"/>
              </a:solidFill>
              <a:latin typeface="Roboto"/>
              <a:ea typeface="Roboto"/>
              <a:cs typeface="Roboto"/>
              <a:sym typeface="Roboto"/>
            </a:endParaRPr>
          </a:p>
        </p:txBody>
      </p:sp>
      <p:sp>
        <p:nvSpPr>
          <p:cNvPr id="336" name="Google Shape;336;p48"/>
          <p:cNvSpPr/>
          <p:nvPr/>
        </p:nvSpPr>
        <p:spPr>
          <a:xfrm rot="-1789476">
            <a:off x="6395451" y="3567092"/>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48"/>
          <p:cNvSpPr txBox="1"/>
          <p:nvPr/>
        </p:nvSpPr>
        <p:spPr>
          <a:xfrm>
            <a:off x="5061792" y="4467517"/>
            <a:ext cx="1318500" cy="1113477"/>
          </a:xfrm>
          <a:prstGeom prst="rect">
            <a:avLst/>
          </a:prstGeom>
          <a:noFill/>
          <a:ln w="508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SSC Review of C2 Assessment  &amp; C1 Additional Contributions</a:t>
            </a:r>
            <a:endParaRPr sz="1200" b="1" i="0" u="none" strike="noStrike" cap="none">
              <a:solidFill>
                <a:srgbClr val="000000"/>
              </a:solidFill>
              <a:latin typeface="Arial"/>
              <a:ea typeface="Arial"/>
              <a:cs typeface="Arial"/>
              <a:sym typeface="Arial"/>
            </a:endParaRPr>
          </a:p>
        </p:txBody>
      </p:sp>
      <p:sp>
        <p:nvSpPr>
          <p:cNvPr id="338" name="Google Shape;338;p48"/>
          <p:cNvSpPr txBox="1"/>
          <p:nvPr/>
        </p:nvSpPr>
        <p:spPr>
          <a:xfrm>
            <a:off x="6585177" y="3989634"/>
            <a:ext cx="1389300" cy="315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i="0" u="none" strike="noStrike" cap="none">
                <a:solidFill>
                  <a:srgbClr val="7030A0"/>
                </a:solidFill>
                <a:latin typeface="Roboto"/>
                <a:ea typeface="Roboto"/>
                <a:cs typeface="Roboto"/>
                <a:sym typeface="Roboto"/>
              </a:rPr>
              <a:t>TBD</a:t>
            </a:r>
            <a:endParaRPr sz="1200" b="1" i="0" u="none" strike="noStrike" cap="none">
              <a:solidFill>
                <a:srgbClr val="7030A0"/>
              </a:solidFill>
              <a:latin typeface="Roboto"/>
              <a:ea typeface="Roboto"/>
              <a:cs typeface="Roboto"/>
              <a:sym typeface="Roboto"/>
            </a:endParaRPr>
          </a:p>
        </p:txBody>
      </p:sp>
      <p:sp>
        <p:nvSpPr>
          <p:cNvPr id="339" name="Google Shape;339;p48"/>
          <p:cNvSpPr txBox="1"/>
          <p:nvPr/>
        </p:nvSpPr>
        <p:spPr>
          <a:xfrm>
            <a:off x="6655020" y="4456421"/>
            <a:ext cx="1318500" cy="748800"/>
          </a:xfrm>
          <a:prstGeom prst="rect">
            <a:avLst/>
          </a:prstGeom>
          <a:noFill/>
          <a:ln w="508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1000"/>
              </a:spcAft>
              <a:buClr>
                <a:srgbClr val="000000"/>
              </a:buClr>
              <a:buSzPts val="1200"/>
              <a:buFont typeface="Arial"/>
              <a:buNone/>
            </a:pPr>
            <a:r>
              <a:rPr lang="en-US" sz="1200" b="1" i="0" u="none" strike="noStrike" cap="none">
                <a:solidFill>
                  <a:srgbClr val="000000"/>
                </a:solidFill>
                <a:latin typeface="Arial"/>
                <a:ea typeface="Arial"/>
                <a:cs typeface="Arial"/>
                <a:sym typeface="Arial"/>
              </a:rPr>
              <a:t>Complete FMP Amendment process</a:t>
            </a:r>
            <a:endParaRPr sz="1200" b="1" i="0" u="none" strike="noStrike" cap="none">
              <a:solidFill>
                <a:srgbClr val="000000"/>
              </a:solidFill>
              <a:latin typeface="Arial"/>
              <a:ea typeface="Arial"/>
              <a:cs typeface="Arial"/>
              <a:sym typeface="Arial"/>
            </a:endParaRPr>
          </a:p>
        </p:txBody>
      </p:sp>
      <p:cxnSp>
        <p:nvCxnSpPr>
          <p:cNvPr id="340" name="Google Shape;340;p48"/>
          <p:cNvCxnSpPr/>
          <p:nvPr/>
        </p:nvCxnSpPr>
        <p:spPr>
          <a:xfrm>
            <a:off x="1892790" y="4456766"/>
            <a:ext cx="1368560" cy="547771"/>
          </a:xfrm>
          <a:prstGeom prst="straightConnector1">
            <a:avLst/>
          </a:prstGeom>
          <a:noFill/>
          <a:ln w="19050" cap="flat" cmpd="sng">
            <a:solidFill>
              <a:srgbClr val="FF0000"/>
            </a:solidFill>
            <a:prstDash val="solid"/>
            <a:round/>
            <a:headEnd type="none" w="sm" len="sm"/>
            <a:tailEnd type="none" w="sm" len="sm"/>
          </a:ln>
        </p:spPr>
      </p:cxnSp>
      <p:cxnSp>
        <p:nvCxnSpPr>
          <p:cNvPr id="341" name="Google Shape;341;p48"/>
          <p:cNvCxnSpPr/>
          <p:nvPr/>
        </p:nvCxnSpPr>
        <p:spPr>
          <a:xfrm flipH="1">
            <a:off x="1880150" y="4468737"/>
            <a:ext cx="1381200" cy="535800"/>
          </a:xfrm>
          <a:prstGeom prst="straightConnector1">
            <a:avLst/>
          </a:prstGeom>
          <a:noFill/>
          <a:ln w="19050" cap="flat" cmpd="sng">
            <a:solidFill>
              <a:srgbClr val="FF0000"/>
            </a:solidFill>
            <a:prstDash val="solid"/>
            <a:round/>
            <a:headEnd type="none" w="sm" len="sm"/>
            <a:tailEnd type="none" w="sm" len="sm"/>
          </a:ln>
        </p:spPr>
      </p:cxnSp>
      <p:sp>
        <p:nvSpPr>
          <p:cNvPr id="342" name="Google Shape;342;p48"/>
          <p:cNvSpPr/>
          <p:nvPr/>
        </p:nvSpPr>
        <p:spPr>
          <a:xfrm rot="10800000">
            <a:off x="6396776" y="3177540"/>
            <a:ext cx="157800" cy="125696"/>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48"/>
          <p:cNvSpPr/>
          <p:nvPr/>
        </p:nvSpPr>
        <p:spPr>
          <a:xfrm flipH="1">
            <a:off x="7224246" y="4305415"/>
            <a:ext cx="178200" cy="133500"/>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48"/>
          <p:cNvSpPr/>
          <p:nvPr/>
        </p:nvSpPr>
        <p:spPr>
          <a:xfrm flipH="1">
            <a:off x="5632730" y="4309066"/>
            <a:ext cx="178200" cy="133500"/>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48"/>
          <p:cNvSpPr txBox="1"/>
          <p:nvPr/>
        </p:nvSpPr>
        <p:spPr>
          <a:xfrm>
            <a:off x="3488032" y="4674476"/>
            <a:ext cx="1341226" cy="697623"/>
          </a:xfrm>
          <a:prstGeom prst="rect">
            <a:avLst/>
          </a:prstGeom>
          <a:noFill/>
          <a:ln w="508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1000"/>
              </a:spcAft>
              <a:buClr>
                <a:srgbClr val="000000"/>
              </a:buClr>
              <a:buSzPts val="1200"/>
              <a:buFont typeface="Arial"/>
              <a:buNone/>
            </a:pPr>
            <a:r>
              <a:rPr lang="en-US" sz="1200" b="1" i="0" u="none" strike="noStrike" cap="none">
                <a:solidFill>
                  <a:srgbClr val="000000"/>
                </a:solidFill>
                <a:latin typeface="Arial"/>
                <a:ea typeface="Arial"/>
                <a:cs typeface="Arial"/>
                <a:sym typeface="Arial"/>
              </a:rPr>
              <a:t>CPT, EC, and SSC Review of C1 &amp; C2</a:t>
            </a:r>
            <a:endParaRPr sz="1200" b="1" i="0" u="none" strike="noStrike" cap="none">
              <a:solidFill>
                <a:srgbClr val="000000"/>
              </a:solidFill>
              <a:latin typeface="Arial"/>
              <a:ea typeface="Arial"/>
              <a:cs typeface="Arial"/>
              <a:sym typeface="Arial"/>
            </a:endParaRPr>
          </a:p>
        </p:txBody>
      </p:sp>
      <p:sp>
        <p:nvSpPr>
          <p:cNvPr id="346" name="Google Shape;346;p48"/>
          <p:cNvSpPr txBox="1"/>
          <p:nvPr/>
        </p:nvSpPr>
        <p:spPr>
          <a:xfrm>
            <a:off x="3518012" y="3970006"/>
            <a:ext cx="1252800" cy="276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200"/>
              <a:buFont typeface="Arial"/>
              <a:buNone/>
            </a:pPr>
            <a:r>
              <a:rPr lang="en-US" sz="1200" b="1" i="0" u="none" strike="noStrike" cap="none">
                <a:solidFill>
                  <a:srgbClr val="7030A0"/>
                </a:solidFill>
                <a:latin typeface="Roboto"/>
                <a:ea typeface="Roboto"/>
                <a:cs typeface="Roboto"/>
                <a:sym typeface="Roboto"/>
              </a:rPr>
              <a:t>January and February 2022</a:t>
            </a:r>
            <a:endParaRPr sz="1200" b="1" i="0" u="none" strike="noStrike" cap="none">
              <a:solidFill>
                <a:srgbClr val="7030A0"/>
              </a:solidFill>
              <a:latin typeface="Roboto"/>
              <a:ea typeface="Roboto"/>
              <a:cs typeface="Roboto"/>
              <a:sym typeface="Roboto"/>
            </a:endParaRPr>
          </a:p>
        </p:txBody>
      </p:sp>
      <p:sp>
        <p:nvSpPr>
          <p:cNvPr id="347" name="Google Shape;347;p48"/>
          <p:cNvSpPr txBox="1"/>
          <p:nvPr/>
        </p:nvSpPr>
        <p:spPr>
          <a:xfrm>
            <a:off x="2788920" y="2194560"/>
            <a:ext cx="1208386" cy="926370"/>
          </a:xfrm>
          <a:prstGeom prst="rect">
            <a:avLst/>
          </a:prstGeom>
          <a:noFill/>
          <a:ln w="508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1000"/>
              </a:spcAft>
              <a:buClr>
                <a:srgbClr val="000000"/>
              </a:buClr>
              <a:buSzPts val="1200"/>
              <a:buFont typeface="Arial"/>
              <a:buNone/>
            </a:pPr>
            <a:r>
              <a:rPr lang="en-US" sz="1200" b="1" i="0" u="none" strike="noStrike" cap="none">
                <a:solidFill>
                  <a:srgbClr val="000000"/>
                </a:solidFill>
                <a:latin typeface="Arial"/>
                <a:ea typeface="Arial"/>
                <a:cs typeface="Arial"/>
                <a:sym typeface="Arial"/>
              </a:rPr>
              <a:t>Groundfish Plan Teams  Review of C1 Progress</a:t>
            </a:r>
            <a:endParaRPr sz="1100" b="1" i="0" u="none" strike="noStrike" cap="none">
              <a:solidFill>
                <a:srgbClr val="FFFFFF"/>
              </a:solidFill>
              <a:latin typeface="Arial"/>
              <a:ea typeface="Arial"/>
              <a:cs typeface="Arial"/>
              <a:sym typeface="Arial"/>
            </a:endParaRPr>
          </a:p>
        </p:txBody>
      </p:sp>
      <p:sp>
        <p:nvSpPr>
          <p:cNvPr id="348" name="Google Shape;348;p48"/>
          <p:cNvSpPr/>
          <p:nvPr/>
        </p:nvSpPr>
        <p:spPr>
          <a:xfrm rot="10800000">
            <a:off x="4857719" y="3124816"/>
            <a:ext cx="157800" cy="134351"/>
          </a:xfrm>
          <a:prstGeom prst="triangle">
            <a:avLst>
              <a:gd name="adj" fmla="val 50000"/>
            </a:avLst>
          </a:prstGeom>
          <a:solidFill>
            <a:srgbClr val="701C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48"/>
          <p:cNvSpPr txBox="1"/>
          <p:nvPr/>
        </p:nvSpPr>
        <p:spPr>
          <a:xfrm>
            <a:off x="1893350" y="5233058"/>
            <a:ext cx="1354800" cy="1251826"/>
          </a:xfrm>
          <a:prstGeom prst="rect">
            <a:avLst/>
          </a:prstGeom>
          <a:noFill/>
          <a:ln w="508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1000"/>
              </a:spcAft>
              <a:buClr>
                <a:srgbClr val="000000"/>
              </a:buClr>
              <a:buSzPts val="1200"/>
              <a:buFont typeface="Arial"/>
              <a:buNone/>
            </a:pPr>
            <a:r>
              <a:rPr lang="en-US" sz="1200" b="1" i="0" u="none" strike="noStrike" cap="none">
                <a:solidFill>
                  <a:srgbClr val="000000"/>
                </a:solidFill>
                <a:latin typeface="Arial"/>
                <a:ea typeface="Arial"/>
                <a:cs typeface="Arial"/>
                <a:sym typeface="Arial"/>
              </a:rPr>
              <a:t>Complete C1 Analyst Follow-up with Reviewing Stock Authors &amp; Experts</a:t>
            </a:r>
            <a:endParaRPr sz="1200" b="1" i="0" u="none" strike="noStrike" cap="none">
              <a:solidFill>
                <a:srgbClr val="000000"/>
              </a:solidFill>
              <a:latin typeface="Arial"/>
              <a:ea typeface="Arial"/>
              <a:cs typeface="Arial"/>
              <a:sym typeface="Arial"/>
            </a:endParaRPr>
          </a:p>
        </p:txBody>
      </p:sp>
      <p:sp>
        <p:nvSpPr>
          <p:cNvPr id="350" name="Google Shape;350;p48"/>
          <p:cNvSpPr/>
          <p:nvPr/>
        </p:nvSpPr>
        <p:spPr>
          <a:xfrm flipH="1">
            <a:off x="2481650" y="5082070"/>
            <a:ext cx="178200" cy="133500"/>
          </a:xfrm>
          <a:prstGeom prst="triangle">
            <a:avLst>
              <a:gd name="adj" fmla="val 50000"/>
            </a:avLst>
          </a:prstGeom>
          <a:solidFill>
            <a:srgbClr val="7030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590B8"/>
              </a:solidFill>
              <a:latin typeface="Arial"/>
              <a:ea typeface="Arial"/>
              <a:cs typeface="Arial"/>
              <a:sym typeface="Arial"/>
            </a:endParaRPr>
          </a:p>
        </p:txBody>
      </p:sp>
      <p:sp>
        <p:nvSpPr>
          <p:cNvPr id="351" name="Google Shape;351;p48"/>
          <p:cNvSpPr/>
          <p:nvPr/>
        </p:nvSpPr>
        <p:spPr>
          <a:xfrm>
            <a:off x="3478562" y="4673794"/>
            <a:ext cx="1350696" cy="698305"/>
          </a:xfrm>
          <a:prstGeom prst="rect">
            <a:avLst/>
          </a:prstGeom>
          <a:noFill/>
          <a:ln w="38100" cap="flat" cmpd="sng">
            <a:solidFill>
              <a:srgbClr val="FF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9"/>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50800" lvl="0" indent="0" algn="l" rtl="0">
              <a:lnSpc>
                <a:spcPct val="100000"/>
              </a:lnSpc>
              <a:spcBef>
                <a:spcPts val="0"/>
              </a:spcBef>
              <a:spcAft>
                <a:spcPts val="0"/>
              </a:spcAft>
              <a:buSzPts val="2800"/>
              <a:buNone/>
            </a:pPr>
            <a:r>
              <a:rPr lang="en-US"/>
              <a:t>Iterative Review Process to Develop Methods</a:t>
            </a:r>
            <a:endParaRPr/>
          </a:p>
        </p:txBody>
      </p:sp>
      <p:sp>
        <p:nvSpPr>
          <p:cNvPr id="358" name="Google Shape;358;p49"/>
          <p:cNvSpPr txBox="1">
            <a:spLocks noGrp="1"/>
          </p:cNvSpPr>
          <p:nvPr>
            <p:ph type="sldNum" idx="12"/>
          </p:nvPr>
        </p:nvSpPr>
        <p:spPr>
          <a:xfrm>
            <a:off x="8025700" y="6525053"/>
            <a:ext cx="770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4590B8"/>
                </a:solidFill>
                <a:latin typeface="Arial"/>
                <a:ea typeface="Arial"/>
                <a:cs typeface="Arial"/>
                <a:sym typeface="Arial"/>
              </a:rPr>
              <a:t>7</a:t>
            </a:fld>
            <a:endParaRPr sz="900" b="0" i="0" u="none" strike="noStrike" cap="none">
              <a:solidFill>
                <a:srgbClr val="4590B8"/>
              </a:solidFill>
              <a:latin typeface="Arial"/>
              <a:ea typeface="Arial"/>
              <a:cs typeface="Arial"/>
              <a:sym typeface="Arial"/>
            </a:endParaRPr>
          </a:p>
        </p:txBody>
      </p:sp>
      <p:grpSp>
        <p:nvGrpSpPr>
          <p:cNvPr id="359" name="Google Shape;359;p49"/>
          <p:cNvGrpSpPr/>
          <p:nvPr/>
        </p:nvGrpSpPr>
        <p:grpSpPr>
          <a:xfrm>
            <a:off x="5174018" y="3628342"/>
            <a:ext cx="3856912" cy="3121100"/>
            <a:chOff x="5192490" y="3628342"/>
            <a:chExt cx="3856912" cy="3121100"/>
          </a:xfrm>
        </p:grpSpPr>
        <p:grpSp>
          <p:nvGrpSpPr>
            <p:cNvPr id="360" name="Google Shape;360;p49"/>
            <p:cNvGrpSpPr/>
            <p:nvPr/>
          </p:nvGrpSpPr>
          <p:grpSpPr>
            <a:xfrm>
              <a:off x="5885786" y="3628342"/>
              <a:ext cx="3163616" cy="2980387"/>
              <a:chOff x="5885786" y="3628342"/>
              <a:chExt cx="3163616" cy="2980387"/>
            </a:xfrm>
          </p:grpSpPr>
          <p:pic>
            <p:nvPicPr>
              <p:cNvPr id="361" name="Google Shape;361;p49"/>
              <p:cNvPicPr preferRelativeResize="0"/>
              <p:nvPr/>
            </p:nvPicPr>
            <p:blipFill rotWithShape="1">
              <a:blip r:embed="rId3">
                <a:alphaModFix/>
              </a:blip>
              <a:srcRect/>
              <a:stretch/>
            </p:blipFill>
            <p:spPr>
              <a:xfrm>
                <a:off x="5885786" y="3628342"/>
                <a:ext cx="2950878" cy="2980387"/>
              </a:xfrm>
              <a:prstGeom prst="rect">
                <a:avLst/>
              </a:prstGeom>
              <a:noFill/>
              <a:ln>
                <a:noFill/>
              </a:ln>
            </p:spPr>
          </p:pic>
          <p:sp>
            <p:nvSpPr>
              <p:cNvPr id="362" name="Google Shape;362;p49"/>
              <p:cNvSpPr/>
              <p:nvPr/>
            </p:nvSpPr>
            <p:spPr>
              <a:xfrm>
                <a:off x="8313679" y="3946745"/>
                <a:ext cx="735723" cy="1171791"/>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363" name="Google Shape;363;p49"/>
            <p:cNvSpPr/>
            <p:nvPr/>
          </p:nvSpPr>
          <p:spPr>
            <a:xfrm rot="1006753">
              <a:off x="5357043" y="5389347"/>
              <a:ext cx="846396" cy="126485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364" name="Google Shape;364;p49"/>
          <p:cNvSpPr/>
          <p:nvPr/>
        </p:nvSpPr>
        <p:spPr>
          <a:xfrm>
            <a:off x="6119530" y="4047079"/>
            <a:ext cx="903818" cy="844962"/>
          </a:xfrm>
          <a:prstGeom prst="rect">
            <a:avLst/>
          </a:prstGeom>
          <a:noFill/>
          <a:ln w="38100" cap="flat" cmpd="sng">
            <a:solidFill>
              <a:srgbClr val="FF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5" name="Google Shape;365;p49"/>
          <p:cNvSpPr/>
          <p:nvPr/>
        </p:nvSpPr>
        <p:spPr>
          <a:xfrm>
            <a:off x="7236086" y="3932778"/>
            <a:ext cx="1017326" cy="966881"/>
          </a:xfrm>
          <a:prstGeom prst="rect">
            <a:avLst/>
          </a:prstGeom>
          <a:noFill/>
          <a:ln w="38100" cap="flat" cmpd="sng">
            <a:solidFill>
              <a:srgbClr val="FF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6" name="Google Shape;366;p49"/>
          <p:cNvSpPr/>
          <p:nvPr/>
        </p:nvSpPr>
        <p:spPr>
          <a:xfrm>
            <a:off x="7905026" y="5895125"/>
            <a:ext cx="886022" cy="669505"/>
          </a:xfrm>
          <a:prstGeom prst="rect">
            <a:avLst/>
          </a:prstGeom>
          <a:noFill/>
          <a:ln w="38100" cap="flat" cmpd="sng">
            <a:solidFill>
              <a:srgbClr val="FF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7" name="Google Shape;367;p49"/>
          <p:cNvSpPr txBox="1">
            <a:spLocks noGrp="1"/>
          </p:cNvSpPr>
          <p:nvPr>
            <p:ph type="body" idx="1"/>
          </p:nvPr>
        </p:nvSpPr>
        <p:spPr>
          <a:xfrm>
            <a:off x="182428" y="1603271"/>
            <a:ext cx="8070983" cy="5121810"/>
          </a:xfrm>
          <a:prstGeom prst="rect">
            <a:avLst/>
          </a:prstGeom>
          <a:noFill/>
          <a:ln>
            <a:noFill/>
          </a:ln>
        </p:spPr>
        <p:txBody>
          <a:bodyPr spcFirstLastPara="1" wrap="square" lIns="91425" tIns="45700" rIns="91425" bIns="45700" anchor="t" anchorCtr="0">
            <a:noAutofit/>
          </a:bodyPr>
          <a:lstStyle/>
          <a:p>
            <a:pPr marL="457200" marR="0" lvl="0" indent="-273090" algn="l" rtl="0">
              <a:lnSpc>
                <a:spcPct val="100000"/>
              </a:lnSpc>
              <a:spcBef>
                <a:spcPts val="0"/>
              </a:spcBef>
              <a:spcAft>
                <a:spcPts val="0"/>
              </a:spcAft>
              <a:buSzPct val="120000"/>
              <a:buFont typeface="Arial"/>
              <a:buChar char="•"/>
            </a:pPr>
            <a:r>
              <a:rPr lang="en-US" sz="1600" dirty="0">
                <a:solidFill>
                  <a:schemeClr val="dk1"/>
                </a:solidFill>
              </a:rPr>
              <a:t>Iterative review of EFH C1 began in April 2019 with presentation of the DRAFT 2022 EFH 5-year Review Plan to the Council’s Ecosystem Committee (EC) for review and input.</a:t>
            </a:r>
            <a:endParaRPr sz="1600" dirty="0">
              <a:solidFill>
                <a:schemeClr val="dk1"/>
              </a:solidFill>
            </a:endParaRPr>
          </a:p>
          <a:p>
            <a:pPr marL="457200" marR="0" lvl="0" indent="-273090" algn="l" rtl="0">
              <a:lnSpc>
                <a:spcPct val="100000"/>
              </a:lnSpc>
              <a:spcBef>
                <a:spcPts val="1000"/>
              </a:spcBef>
              <a:spcAft>
                <a:spcPts val="0"/>
              </a:spcAft>
              <a:buSzPct val="120000"/>
              <a:buFont typeface="Arial"/>
              <a:buChar char="•"/>
            </a:pPr>
            <a:r>
              <a:rPr lang="en-US" sz="1600" dirty="0">
                <a:solidFill>
                  <a:schemeClr val="dk1"/>
                </a:solidFill>
              </a:rPr>
              <a:t>Next, the EFH C1 DRAFT plan and proposed methods for the ensemble SDM EFH study (Laman et al. study) and three other studies was presented to SSC in June 2020 and to JGPT in September 2020 for review and input with additional stakeholder participation.</a:t>
            </a:r>
            <a:endParaRPr sz="1600" dirty="0">
              <a:solidFill>
                <a:schemeClr val="dk1"/>
              </a:solidFill>
            </a:endParaRPr>
          </a:p>
          <a:p>
            <a:pPr marL="457200" marR="0" lvl="0" indent="-273090" algn="l" rtl="0">
              <a:lnSpc>
                <a:spcPct val="100000"/>
              </a:lnSpc>
              <a:spcBef>
                <a:spcPts val="1000"/>
              </a:spcBef>
              <a:spcAft>
                <a:spcPts val="0"/>
              </a:spcAft>
              <a:buSzPct val="120000"/>
              <a:buFont typeface="Arial"/>
              <a:buChar char="•"/>
            </a:pPr>
            <a:r>
              <a:rPr lang="en-US" sz="1600" dirty="0">
                <a:solidFill>
                  <a:schemeClr val="dk1"/>
                </a:solidFill>
              </a:rPr>
              <a:t>SSC review of the methods was comprehensive and JGPT                                              also provided helpful recommendations, where the Laman                                                  et al. study responded by modifying our approach, which                                             led to improvements.</a:t>
            </a:r>
            <a:endParaRPr sz="1600" dirty="0">
              <a:solidFill>
                <a:schemeClr val="dk1"/>
              </a:solidFill>
            </a:endParaRPr>
          </a:p>
          <a:p>
            <a:pPr marL="457200" marR="0" lvl="0" indent="-273090" algn="l" rtl="0">
              <a:lnSpc>
                <a:spcPct val="100000"/>
              </a:lnSpc>
              <a:spcBef>
                <a:spcPts val="1000"/>
              </a:spcBef>
              <a:spcAft>
                <a:spcPts val="0"/>
              </a:spcAft>
              <a:buSzPct val="120000"/>
              <a:buFont typeface="Arial"/>
              <a:buChar char="•"/>
            </a:pPr>
            <a:r>
              <a:rPr lang="en-US" sz="1600" dirty="0">
                <a:solidFill>
                  <a:schemeClr val="dk1"/>
                </a:solidFill>
              </a:rPr>
              <a:t>Following these early reviews, the Laman et al. study                                                 refined the modeling code and produced the first draft                                                      of ensemble SDM EFH methods and results for the                                                         SA Review. </a:t>
            </a:r>
            <a:endParaRPr dirty="0"/>
          </a:p>
          <a:p>
            <a:pPr marL="457200" marR="0" lvl="0" indent="-273090" algn="l" rtl="0">
              <a:lnSpc>
                <a:spcPct val="100000"/>
              </a:lnSpc>
              <a:spcBef>
                <a:spcPts val="1000"/>
              </a:spcBef>
              <a:spcAft>
                <a:spcPts val="1000"/>
              </a:spcAft>
              <a:buSzPct val="120000"/>
              <a:buFont typeface="Arial"/>
              <a:buChar char="•"/>
            </a:pPr>
            <a:r>
              <a:rPr lang="en-US" sz="1600" dirty="0">
                <a:solidFill>
                  <a:schemeClr val="dk1"/>
                </a:solidFill>
              </a:rPr>
              <a:t>SA Review of C1 complete set of draft methods and results is                                                  a new and co-developed approach in this 5-Year Review.  </a:t>
            </a:r>
            <a:endParaRPr dirty="0">
              <a:solidFill>
                <a:schemeClr val="dk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0"/>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50800" lvl="0" indent="0" algn="l" rtl="0">
              <a:lnSpc>
                <a:spcPct val="100000"/>
              </a:lnSpc>
              <a:spcBef>
                <a:spcPts val="0"/>
              </a:spcBef>
              <a:spcAft>
                <a:spcPts val="0"/>
              </a:spcAft>
              <a:buSzPts val="2800"/>
              <a:buNone/>
            </a:pPr>
            <a:r>
              <a:rPr lang="en-US"/>
              <a:t>Stock Assessment Author Review Process</a:t>
            </a:r>
            <a:endParaRPr/>
          </a:p>
        </p:txBody>
      </p:sp>
      <p:grpSp>
        <p:nvGrpSpPr>
          <p:cNvPr id="374" name="Google Shape;374;p50"/>
          <p:cNvGrpSpPr/>
          <p:nvPr/>
        </p:nvGrpSpPr>
        <p:grpSpPr>
          <a:xfrm>
            <a:off x="5279330" y="3520964"/>
            <a:ext cx="3562991" cy="3287156"/>
            <a:chOff x="5264582" y="3520964"/>
            <a:chExt cx="3562991" cy="3287156"/>
          </a:xfrm>
        </p:grpSpPr>
        <p:pic>
          <p:nvPicPr>
            <p:cNvPr id="375" name="Google Shape;375;p50"/>
            <p:cNvPicPr preferRelativeResize="0"/>
            <p:nvPr/>
          </p:nvPicPr>
          <p:blipFill rotWithShape="1">
            <a:blip r:embed="rId3">
              <a:alphaModFix/>
            </a:blip>
            <a:srcRect/>
            <a:stretch/>
          </p:blipFill>
          <p:spPr>
            <a:xfrm>
              <a:off x="5980359" y="3520964"/>
              <a:ext cx="2847214" cy="3109585"/>
            </a:xfrm>
            <a:prstGeom prst="rect">
              <a:avLst/>
            </a:prstGeom>
            <a:noFill/>
            <a:ln>
              <a:noFill/>
            </a:ln>
          </p:spPr>
        </p:pic>
        <p:sp>
          <p:nvSpPr>
            <p:cNvPr id="376" name="Google Shape;376;p50"/>
            <p:cNvSpPr/>
            <p:nvPr/>
          </p:nvSpPr>
          <p:spPr>
            <a:xfrm rot="1006753">
              <a:off x="5429135" y="5448025"/>
              <a:ext cx="846396" cy="126485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7" name="Google Shape;377;p50"/>
            <p:cNvSpPr/>
            <p:nvPr/>
          </p:nvSpPr>
          <p:spPr>
            <a:xfrm>
              <a:off x="6072875" y="5875912"/>
              <a:ext cx="367210" cy="715939"/>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378" name="Google Shape;378;p50"/>
          <p:cNvSpPr txBox="1">
            <a:spLocks noGrp="1"/>
          </p:cNvSpPr>
          <p:nvPr>
            <p:ph type="sldNum" idx="12"/>
          </p:nvPr>
        </p:nvSpPr>
        <p:spPr>
          <a:xfrm>
            <a:off x="8025700" y="6525057"/>
            <a:ext cx="770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4590B8"/>
                </a:solidFill>
                <a:latin typeface="Arial"/>
                <a:ea typeface="Arial"/>
                <a:cs typeface="Arial"/>
                <a:sym typeface="Arial"/>
              </a:rPr>
              <a:t>8</a:t>
            </a:fld>
            <a:endParaRPr sz="900" b="0" i="0" u="none" strike="noStrike" cap="none">
              <a:solidFill>
                <a:srgbClr val="4590B8"/>
              </a:solidFill>
              <a:latin typeface="Arial"/>
              <a:ea typeface="Arial"/>
              <a:cs typeface="Arial"/>
              <a:sym typeface="Arial"/>
            </a:endParaRPr>
          </a:p>
        </p:txBody>
      </p:sp>
      <p:sp>
        <p:nvSpPr>
          <p:cNvPr id="379" name="Google Shape;379;p50"/>
          <p:cNvSpPr/>
          <p:nvPr/>
        </p:nvSpPr>
        <p:spPr>
          <a:xfrm>
            <a:off x="6040558" y="4374595"/>
            <a:ext cx="939362" cy="559355"/>
          </a:xfrm>
          <a:prstGeom prst="rect">
            <a:avLst/>
          </a:prstGeom>
          <a:noFill/>
          <a:ln w="38100" cap="flat" cmpd="sng">
            <a:solidFill>
              <a:srgbClr val="FF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0" name="Google Shape;380;p50"/>
          <p:cNvSpPr txBox="1">
            <a:spLocks noGrp="1"/>
          </p:cNvSpPr>
          <p:nvPr>
            <p:ph type="body" idx="1"/>
          </p:nvPr>
        </p:nvSpPr>
        <p:spPr>
          <a:xfrm>
            <a:off x="236101" y="1179346"/>
            <a:ext cx="7587099" cy="518694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790"/>
              <a:buNone/>
            </a:pPr>
            <a:endParaRPr sz="1550" b="1" dirty="0">
              <a:solidFill>
                <a:schemeClr val="dk1"/>
              </a:solidFill>
            </a:endParaRPr>
          </a:p>
          <a:p>
            <a:pPr marL="457200" lvl="0" indent="-342940" algn="l" rtl="0">
              <a:lnSpc>
                <a:spcPct val="100000"/>
              </a:lnSpc>
              <a:spcBef>
                <a:spcPts val="1200"/>
              </a:spcBef>
              <a:spcAft>
                <a:spcPts val="0"/>
              </a:spcAft>
              <a:buSzPts val="2400"/>
              <a:buFont typeface="Arial"/>
              <a:buChar char="•"/>
            </a:pPr>
            <a:r>
              <a:rPr lang="en-US" sz="1550" b="1" dirty="0">
                <a:solidFill>
                  <a:schemeClr val="accent2"/>
                </a:solidFill>
              </a:rPr>
              <a:t>Chapter 2 </a:t>
            </a:r>
            <a:r>
              <a:rPr lang="en-US" sz="1550" dirty="0">
                <a:solidFill>
                  <a:schemeClr val="dk1"/>
                </a:solidFill>
              </a:rPr>
              <a:t>of the SA Review Report describes the SA review process for EFH C1 and </a:t>
            </a:r>
            <a:r>
              <a:rPr lang="en-US" sz="1550" b="1" dirty="0">
                <a:solidFill>
                  <a:schemeClr val="accent2"/>
                </a:solidFill>
              </a:rPr>
              <a:t>Section 2.2 </a:t>
            </a:r>
            <a:r>
              <a:rPr lang="en-US" sz="1550" dirty="0">
                <a:solidFill>
                  <a:schemeClr val="dk1"/>
                </a:solidFill>
              </a:rPr>
              <a:t>lists what the EFH analysts provided the SAs for their review (e.g., FMP EFH text and tables; 2017 SDM EFH maps and new ensemble SDM EFH maps for comparison).</a:t>
            </a:r>
            <a:endParaRPr dirty="0"/>
          </a:p>
          <a:p>
            <a:pPr marL="457200" lvl="0" indent="-342940" algn="l" rtl="0">
              <a:lnSpc>
                <a:spcPct val="100000"/>
              </a:lnSpc>
              <a:spcBef>
                <a:spcPts val="1200"/>
              </a:spcBef>
              <a:spcAft>
                <a:spcPts val="0"/>
              </a:spcAft>
              <a:buSzPts val="2400"/>
              <a:buFont typeface="Arial"/>
              <a:buChar char="•"/>
            </a:pPr>
            <a:r>
              <a:rPr lang="en-US" sz="1550" dirty="0">
                <a:solidFill>
                  <a:schemeClr val="dk1"/>
                </a:solidFill>
              </a:rPr>
              <a:t>Iterative review by SAs and other experts is a critical element of the                                           EFH 5-Year Review process.</a:t>
            </a:r>
            <a:endParaRPr sz="1550" dirty="0">
              <a:solidFill>
                <a:schemeClr val="dk1"/>
              </a:solidFill>
            </a:endParaRPr>
          </a:p>
          <a:p>
            <a:pPr marL="457200" lvl="0" indent="-342940" algn="l" rtl="0">
              <a:lnSpc>
                <a:spcPct val="100000"/>
              </a:lnSpc>
              <a:spcBef>
                <a:spcPts val="1200"/>
              </a:spcBef>
              <a:spcAft>
                <a:spcPts val="0"/>
              </a:spcAft>
              <a:buSzPts val="2400"/>
              <a:buFont typeface="Arial"/>
              <a:buChar char="•"/>
            </a:pPr>
            <a:r>
              <a:rPr lang="en-US" sz="1550" dirty="0">
                <a:solidFill>
                  <a:schemeClr val="dk1"/>
                </a:solidFill>
              </a:rPr>
              <a:t>We initiated the SA review of EFH C1 with the January 2021 Workshop                                      to co-develop the review process with focus on expectations and                                               timing </a:t>
            </a:r>
            <a:r>
              <a:rPr lang="en-US" sz="1550" b="1" dirty="0">
                <a:solidFill>
                  <a:schemeClr val="accent2"/>
                </a:solidFill>
              </a:rPr>
              <a:t>(Section 2.1).</a:t>
            </a:r>
            <a:endParaRPr sz="1550" dirty="0">
              <a:solidFill>
                <a:schemeClr val="dk1"/>
              </a:solidFill>
            </a:endParaRPr>
          </a:p>
          <a:p>
            <a:pPr marL="457200" lvl="0" indent="-342940" algn="l" rtl="0">
              <a:lnSpc>
                <a:spcPct val="100000"/>
              </a:lnSpc>
              <a:spcBef>
                <a:spcPts val="1200"/>
              </a:spcBef>
              <a:spcAft>
                <a:spcPts val="0"/>
              </a:spcAft>
              <a:buSzPts val="2400"/>
              <a:buFont typeface="Arial"/>
              <a:buChar char="•"/>
            </a:pPr>
            <a:r>
              <a:rPr lang="en-US" sz="1550" dirty="0">
                <a:solidFill>
                  <a:schemeClr val="dk1"/>
                </a:solidFill>
              </a:rPr>
              <a:t>We provided the SAs with the SDM ensemble draft                                             methods and first set of results with the plan of working                                                   iteratively with all participating and interested reviewers.</a:t>
            </a:r>
            <a:endParaRPr dirty="0"/>
          </a:p>
          <a:p>
            <a:pPr marL="457200" lvl="0" indent="-342940" algn="l" rtl="0">
              <a:lnSpc>
                <a:spcPct val="100000"/>
              </a:lnSpc>
              <a:spcBef>
                <a:spcPts val="1200"/>
              </a:spcBef>
              <a:spcAft>
                <a:spcPts val="0"/>
              </a:spcAft>
              <a:buSzPts val="2400"/>
              <a:buFont typeface="Arial"/>
              <a:buChar char="•"/>
            </a:pPr>
            <a:r>
              <a:rPr lang="en-US" sz="1550" dirty="0">
                <a:solidFill>
                  <a:schemeClr val="dk1"/>
                </a:solidFill>
              </a:rPr>
              <a:t>Addition of SA review of draft methods and results and                                                              inclusion of crab species experts as additional reviewers                                                                   were innovations of this EFH 5-Year Review that                                             strengthened the research products, process, and                                                               collaboration. </a:t>
            </a:r>
            <a:endParaRP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51"/>
          <p:cNvPicPr preferRelativeResize="0"/>
          <p:nvPr/>
        </p:nvPicPr>
        <p:blipFill rotWithShape="1">
          <a:blip r:embed="rId3">
            <a:alphaModFix/>
          </a:blip>
          <a:srcRect l="2507" r="2506"/>
          <a:stretch/>
        </p:blipFill>
        <p:spPr>
          <a:xfrm>
            <a:off x="98467" y="5833872"/>
            <a:ext cx="914400" cy="914400"/>
          </a:xfrm>
          <a:prstGeom prst="ellipse">
            <a:avLst/>
          </a:prstGeom>
          <a:noFill/>
          <a:ln>
            <a:noFill/>
          </a:ln>
          <a:effectLst>
            <a:outerShdw blurRad="381000" dist="292100" dir="5400000" sx="-80000" sy="-18000" rotWithShape="0">
              <a:srgbClr val="000000">
                <a:alpha val="20000"/>
              </a:srgbClr>
            </a:outerShdw>
          </a:effectLst>
        </p:spPr>
      </p:pic>
      <p:sp>
        <p:nvSpPr>
          <p:cNvPr id="387" name="Google Shape;387;p51"/>
          <p:cNvSpPr txBox="1">
            <a:spLocks noGrp="1"/>
          </p:cNvSpPr>
          <p:nvPr>
            <p:ph type="title"/>
          </p:nvPr>
        </p:nvSpPr>
        <p:spPr>
          <a:xfrm>
            <a:off x="581192" y="687475"/>
            <a:ext cx="7695300" cy="541500"/>
          </a:xfrm>
          <a:prstGeom prst="rect">
            <a:avLst/>
          </a:prstGeom>
          <a:noFill/>
          <a:ln>
            <a:noFill/>
          </a:ln>
        </p:spPr>
        <p:txBody>
          <a:bodyPr spcFirstLastPara="1" wrap="square" lIns="91425" tIns="45700" rIns="91425" bIns="45700" anchor="b" anchorCtr="0">
            <a:normAutofit/>
          </a:bodyPr>
          <a:lstStyle/>
          <a:p>
            <a:pPr marL="50800" lvl="0" indent="0" algn="l" rtl="0">
              <a:lnSpc>
                <a:spcPct val="100000"/>
              </a:lnSpc>
              <a:spcBef>
                <a:spcPts val="0"/>
              </a:spcBef>
              <a:spcAft>
                <a:spcPts val="0"/>
              </a:spcAft>
              <a:buSzPts val="2800"/>
              <a:buNone/>
            </a:pPr>
            <a:r>
              <a:rPr lang="en-US"/>
              <a:t>Iterative Review Process Milestones</a:t>
            </a:r>
            <a:endParaRPr>
              <a:solidFill>
                <a:srgbClr val="FF0000"/>
              </a:solidFill>
            </a:endParaRPr>
          </a:p>
        </p:txBody>
      </p:sp>
      <p:grpSp>
        <p:nvGrpSpPr>
          <p:cNvPr id="388" name="Google Shape;388;p51"/>
          <p:cNvGrpSpPr/>
          <p:nvPr/>
        </p:nvGrpSpPr>
        <p:grpSpPr>
          <a:xfrm>
            <a:off x="5264582" y="3467956"/>
            <a:ext cx="3562991" cy="3287156"/>
            <a:chOff x="5264582" y="3520964"/>
            <a:chExt cx="3562991" cy="3287156"/>
          </a:xfrm>
        </p:grpSpPr>
        <p:pic>
          <p:nvPicPr>
            <p:cNvPr id="389" name="Google Shape;389;p51"/>
            <p:cNvPicPr preferRelativeResize="0"/>
            <p:nvPr/>
          </p:nvPicPr>
          <p:blipFill rotWithShape="1">
            <a:blip r:embed="rId4">
              <a:alphaModFix/>
            </a:blip>
            <a:srcRect/>
            <a:stretch/>
          </p:blipFill>
          <p:spPr>
            <a:xfrm>
              <a:off x="5980359" y="3520964"/>
              <a:ext cx="2847214" cy="3109585"/>
            </a:xfrm>
            <a:prstGeom prst="rect">
              <a:avLst/>
            </a:prstGeom>
            <a:noFill/>
            <a:ln>
              <a:noFill/>
            </a:ln>
          </p:spPr>
        </p:pic>
        <p:sp>
          <p:nvSpPr>
            <p:cNvPr id="390" name="Google Shape;390;p51"/>
            <p:cNvSpPr/>
            <p:nvPr/>
          </p:nvSpPr>
          <p:spPr>
            <a:xfrm rot="1006753">
              <a:off x="5429135" y="5448025"/>
              <a:ext cx="846396" cy="126485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91" name="Google Shape;391;p51"/>
            <p:cNvSpPr/>
            <p:nvPr/>
          </p:nvSpPr>
          <p:spPr>
            <a:xfrm>
              <a:off x="6072875" y="5875912"/>
              <a:ext cx="367210" cy="715939"/>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392" name="Google Shape;392;p51"/>
          <p:cNvSpPr txBox="1">
            <a:spLocks noGrp="1"/>
          </p:cNvSpPr>
          <p:nvPr>
            <p:ph type="sldNum" idx="12"/>
          </p:nvPr>
        </p:nvSpPr>
        <p:spPr>
          <a:xfrm>
            <a:off x="8025700" y="6525057"/>
            <a:ext cx="770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4590B8"/>
                </a:solidFill>
                <a:latin typeface="Arial"/>
                <a:ea typeface="Arial"/>
                <a:cs typeface="Arial"/>
                <a:sym typeface="Arial"/>
              </a:rPr>
              <a:t>9</a:t>
            </a:fld>
            <a:endParaRPr sz="900" b="0" i="0" u="none" strike="noStrike" cap="none">
              <a:solidFill>
                <a:srgbClr val="4590B8"/>
              </a:solidFill>
              <a:latin typeface="Arial"/>
              <a:ea typeface="Arial"/>
              <a:cs typeface="Arial"/>
              <a:sym typeface="Arial"/>
            </a:endParaRPr>
          </a:p>
        </p:txBody>
      </p:sp>
      <p:sp>
        <p:nvSpPr>
          <p:cNvPr id="393" name="Google Shape;393;p51"/>
          <p:cNvSpPr/>
          <p:nvPr/>
        </p:nvSpPr>
        <p:spPr>
          <a:xfrm>
            <a:off x="7134028" y="3563349"/>
            <a:ext cx="1110812" cy="559355"/>
          </a:xfrm>
          <a:prstGeom prst="rect">
            <a:avLst/>
          </a:prstGeom>
          <a:noFill/>
          <a:ln w="38100" cap="flat" cmpd="sng">
            <a:solidFill>
              <a:srgbClr val="FF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94" name="Google Shape;394;p51"/>
          <p:cNvSpPr/>
          <p:nvPr/>
        </p:nvSpPr>
        <p:spPr>
          <a:xfrm>
            <a:off x="6593008" y="5855339"/>
            <a:ext cx="1011752" cy="530554"/>
          </a:xfrm>
          <a:prstGeom prst="rect">
            <a:avLst/>
          </a:prstGeom>
          <a:noFill/>
          <a:ln w="38100" cap="flat" cmpd="sng">
            <a:solidFill>
              <a:srgbClr val="FF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95" name="Google Shape;395;p51"/>
          <p:cNvSpPr txBox="1">
            <a:spLocks noGrp="1"/>
          </p:cNvSpPr>
          <p:nvPr>
            <p:ph type="body" idx="1"/>
          </p:nvPr>
        </p:nvSpPr>
        <p:spPr>
          <a:xfrm>
            <a:off x="412942" y="1131018"/>
            <a:ext cx="8043454" cy="442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790"/>
              <a:buNone/>
            </a:pPr>
            <a:endParaRPr sz="1600" b="1" dirty="0">
              <a:solidFill>
                <a:schemeClr val="dk1"/>
              </a:solidFill>
            </a:endParaRPr>
          </a:p>
          <a:p>
            <a:pPr marL="457200" lvl="0" indent="-342940" algn="l" rtl="0">
              <a:lnSpc>
                <a:spcPct val="100000"/>
              </a:lnSpc>
              <a:spcBef>
                <a:spcPts val="600"/>
              </a:spcBef>
              <a:spcAft>
                <a:spcPts val="0"/>
              </a:spcAft>
              <a:buSzPts val="2700"/>
              <a:buFont typeface="Arial"/>
              <a:buChar char="•"/>
            </a:pPr>
            <a:r>
              <a:rPr lang="en-US" sz="1600" dirty="0">
                <a:solidFill>
                  <a:schemeClr val="dk1"/>
                </a:solidFill>
              </a:rPr>
              <a:t>In 2021, as the Laman et al. study was finishing the first set of draft SDM ensemble results for the EFH C1 SA Review, two additional iterative review milestones were completed that improved the SA Review process.</a:t>
            </a:r>
            <a:endParaRPr sz="1600" dirty="0">
              <a:solidFill>
                <a:schemeClr val="dk1"/>
              </a:solidFill>
            </a:endParaRPr>
          </a:p>
          <a:p>
            <a:pPr marL="457200" marR="0" lvl="0" indent="-342941" algn="l" rtl="0">
              <a:lnSpc>
                <a:spcPct val="100000"/>
              </a:lnSpc>
              <a:spcBef>
                <a:spcPts val="1200"/>
              </a:spcBef>
              <a:spcAft>
                <a:spcPts val="0"/>
              </a:spcAft>
              <a:buSzPts val="2700"/>
              <a:buFont typeface="Arial"/>
              <a:buChar char="•"/>
            </a:pPr>
            <a:r>
              <a:rPr lang="en-US" sz="16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SSC review and input on the EFH 5-year Review Plan presented in April 2021 with a discussion paper.</a:t>
            </a:r>
            <a:endParaRPr sz="1600" dirty="0"/>
          </a:p>
          <a:p>
            <a:pPr marL="914400" lvl="1" indent="-342941" algn="l" rtl="0">
              <a:lnSpc>
                <a:spcPct val="100000"/>
              </a:lnSpc>
              <a:spcBef>
                <a:spcPts val="600"/>
              </a:spcBef>
              <a:spcAft>
                <a:spcPts val="0"/>
              </a:spcAft>
              <a:buSzPts val="2400"/>
              <a:buFont typeface="Arial"/>
              <a:buChar char="•"/>
            </a:pPr>
            <a:r>
              <a:rPr lang="en-US" dirty="0">
                <a:solidFill>
                  <a:schemeClr val="dk1"/>
                </a:solidFill>
              </a:rPr>
              <a:t>Discussion paper included EFH C1 analyst responses                                              to SSC June 2020 review and input on SDM draft methods and                                  results examples.</a:t>
            </a:r>
            <a:endParaRPr dirty="0"/>
          </a:p>
          <a:p>
            <a:pPr marL="914400" lvl="1" indent="-342941" algn="l" rtl="0">
              <a:lnSpc>
                <a:spcPct val="100000"/>
              </a:lnSpc>
              <a:spcBef>
                <a:spcPts val="600"/>
              </a:spcBef>
              <a:spcAft>
                <a:spcPts val="0"/>
              </a:spcAft>
              <a:buSzPts val="2400"/>
              <a:buFont typeface="Arial"/>
              <a:buChar char="•"/>
            </a:pPr>
            <a:r>
              <a:rPr lang="en-US" dirty="0">
                <a:solidFill>
                  <a:schemeClr val="dk1"/>
                </a:solidFill>
              </a:rPr>
              <a:t>SSC provided guidance for analysts to prepare                                                      for SSC C1 evaluation in October 2021                                                             (now February 2022).</a:t>
            </a:r>
            <a:endParaRPr dirty="0">
              <a:solidFill>
                <a:schemeClr val="dk1"/>
              </a:solidFill>
            </a:endParaRPr>
          </a:p>
          <a:p>
            <a:pPr marL="457200" lvl="0" indent="-342941" algn="l" rtl="0">
              <a:lnSpc>
                <a:spcPct val="100000"/>
              </a:lnSpc>
              <a:spcBef>
                <a:spcPts val="600"/>
              </a:spcBef>
              <a:spcAft>
                <a:spcPts val="0"/>
              </a:spcAft>
              <a:buSzPts val="2700"/>
              <a:buFont typeface="Arial"/>
              <a:buChar char="•"/>
            </a:pPr>
            <a:r>
              <a:rPr lang="en-US" sz="1600" dirty="0">
                <a:solidFill>
                  <a:schemeClr val="dk1"/>
                </a:solidFill>
              </a:rPr>
              <a:t>CPT review and input on the EFH 5-year Review Plan                                      presented in May 2021.</a:t>
            </a:r>
            <a:endParaRPr sz="1600" dirty="0"/>
          </a:p>
          <a:p>
            <a:pPr marL="914400" lvl="1" indent="-342941" algn="l" rtl="0">
              <a:lnSpc>
                <a:spcPct val="100000"/>
              </a:lnSpc>
              <a:spcBef>
                <a:spcPts val="600"/>
              </a:spcBef>
              <a:spcAft>
                <a:spcPts val="0"/>
              </a:spcAft>
              <a:buSzPts val="2400"/>
              <a:buFont typeface="Arial"/>
              <a:buChar char="•"/>
            </a:pPr>
            <a:r>
              <a:rPr lang="en-US" dirty="0">
                <a:solidFill>
                  <a:schemeClr val="dk1"/>
                </a:solidFill>
              </a:rPr>
              <a:t>Presented SDM ensemble draft methods and                                                 results examples for crabs and discussed the plan                                                             for SA review of EFH C1.</a:t>
            </a:r>
            <a:endParaRPr dirty="0"/>
          </a:p>
          <a:p>
            <a:pPr marL="914400" lvl="1" indent="-342941" algn="l" rtl="0">
              <a:lnSpc>
                <a:spcPct val="100000"/>
              </a:lnSpc>
              <a:spcBef>
                <a:spcPts val="600"/>
              </a:spcBef>
              <a:spcAft>
                <a:spcPts val="0"/>
              </a:spcAft>
              <a:buSzPts val="2400"/>
              <a:buFont typeface="Arial"/>
              <a:buChar char="•"/>
            </a:pPr>
            <a:r>
              <a:rPr lang="en-US" dirty="0">
                <a:solidFill>
                  <a:schemeClr val="dk1"/>
                </a:solidFill>
              </a:rPr>
              <a:t>CPT requested that crabs be reviewed first due to                                                     assessment timing and to add species experts                                                                   as reviewers, which we happily accommodated.</a:t>
            </a:r>
            <a:endParaRPr dirty="0">
              <a:solidFill>
                <a:schemeClr val="dk1"/>
              </a:solidFill>
            </a:endParaRPr>
          </a:p>
          <a:p>
            <a:pPr marL="457200" marR="0" lvl="0" indent="-171490" algn="l" rtl="0">
              <a:lnSpc>
                <a:spcPct val="100000"/>
              </a:lnSpc>
              <a:spcBef>
                <a:spcPts val="600"/>
              </a:spcBef>
              <a:spcAft>
                <a:spcPts val="0"/>
              </a:spcAft>
              <a:buSzPts val="2700"/>
              <a:buFont typeface="Arial"/>
              <a:buNone/>
            </a:pPr>
            <a:endParaRPr sz="1600" i="1" dirty="0">
              <a:solidFill>
                <a:schemeClr val="dk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ividend">
  <a:themeElements>
    <a:clrScheme name="Dividend">
      <a:dk1>
        <a:srgbClr val="000000"/>
      </a:dk1>
      <a:lt1>
        <a:srgbClr val="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TotalTime>
  <Words>2887</Words>
  <Application>Microsoft Office PowerPoint</Application>
  <PresentationFormat>On-screen Show (4:3)</PresentationFormat>
  <Paragraphs>288</Paragraphs>
  <Slides>25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Roboto</vt:lpstr>
      <vt:lpstr>Gill Sans</vt:lpstr>
      <vt:lpstr>Calibri</vt:lpstr>
      <vt:lpstr>Arial</vt:lpstr>
      <vt:lpstr>Noto Sans Symbols</vt:lpstr>
      <vt:lpstr>Arial Narrow</vt:lpstr>
      <vt:lpstr>Times New Roman</vt:lpstr>
      <vt:lpstr>Tahoma</vt:lpstr>
      <vt:lpstr>Dividend</vt:lpstr>
      <vt:lpstr>2022 Essential Fish Habitat (EFH)                           5-Year Review Component 1 Descriptions and Identification</vt:lpstr>
      <vt:lpstr>Orientation to EFH Component 1 Documents</vt:lpstr>
      <vt:lpstr>EFH Components of Fishery Management Plans</vt:lpstr>
      <vt:lpstr>Report of Stock Assessment Author Review of                                     EFH Component 1</vt:lpstr>
      <vt:lpstr>Timeline – Progress to Date</vt:lpstr>
      <vt:lpstr>Timeline – Progress and Next Steps</vt:lpstr>
      <vt:lpstr>Iterative Review Process to Develop Methods</vt:lpstr>
      <vt:lpstr>Stock Assessment Author Review Process</vt:lpstr>
      <vt:lpstr>Iterative Review Process Milestones</vt:lpstr>
      <vt:lpstr>Stock Assessment Author Review</vt:lpstr>
      <vt:lpstr>Stock Assessment Author Review</vt:lpstr>
      <vt:lpstr>Stock Assessment Author Review</vt:lpstr>
      <vt:lpstr>Ensemble-Predicted Abundance and CV</vt:lpstr>
      <vt:lpstr>EFH Comparison 2017 versus 2022</vt:lpstr>
      <vt:lpstr>Golden King Crab Bridging Sequence</vt:lpstr>
      <vt:lpstr>2022 SDM Ensemble EFH Results Overview</vt:lpstr>
      <vt:lpstr>Future Research Directions</vt:lpstr>
      <vt:lpstr>THANK YOU</vt:lpstr>
      <vt:lpstr>SDM EFH Methods Overview</vt:lpstr>
      <vt:lpstr>Red king crab ensemble predicted abundance and distribution, and EFH area percentiles for the Aleutian Islands</vt:lpstr>
      <vt:lpstr>Blue king crab ensemble predicted abundance and distribution, EFH area percentiles, and 2017/2022 EFH area comparison for the eastern Bering Sea</vt:lpstr>
      <vt:lpstr>Golden king crab ensemble predicted abundance and distribution, and EFH area percentiles for the eastern Bering Sea</vt:lpstr>
      <vt:lpstr>Red king crab ensemble predicted abundance and distribution, EFH area percentiles, and 2017/2022 EFH area comparison for the eastern Bering Sea</vt:lpstr>
      <vt:lpstr>Snow crab ensemble predicted abundance and distribution, EFH area percentiles, and 2017/2022 EFH area comparison for the eastern Bering Sea</vt:lpstr>
      <vt:lpstr>Tanner crab ensemble predicted abundance and distribution, EFH area percentiles, and 2017/2022 EFH area comparison for the eastern Bering Sea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Essential Fish Habitat (EFH)                           5-Year Review Component 1 Descriptions and Identification</dc:title>
  <dc:creator>Sarah LaBelle</dc:creator>
  <cp:lastModifiedBy>Jodi.Pirtle</cp:lastModifiedBy>
  <cp:revision>21</cp:revision>
  <dcterms:created xsi:type="dcterms:W3CDTF">2020-09-17T00:42:38Z</dcterms:created>
  <dcterms:modified xsi:type="dcterms:W3CDTF">2022-01-12T01:18:47Z</dcterms:modified>
</cp:coreProperties>
</file>