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6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93" r:id="rId9"/>
    <p:sldId id="294" r:id="rId10"/>
    <p:sldId id="264" r:id="rId11"/>
    <p:sldId id="269" r:id="rId12"/>
    <p:sldId id="267" r:id="rId13"/>
    <p:sldId id="265" r:id="rId14"/>
    <p:sldId id="266" r:id="rId15"/>
    <p:sldId id="270" r:id="rId16"/>
    <p:sldId id="273" r:id="rId17"/>
    <p:sldId id="272" r:id="rId18"/>
    <p:sldId id="275" r:id="rId19"/>
    <p:sldId id="268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91" r:id="rId33"/>
    <p:sldId id="292" r:id="rId34"/>
    <p:sldId id="288" r:id="rId35"/>
    <p:sldId id="300" r:id="rId36"/>
    <p:sldId id="290" r:id="rId37"/>
    <p:sldId id="301" r:id="rId38"/>
    <p:sldId id="304" r:id="rId39"/>
    <p:sldId id="305" r:id="rId40"/>
    <p:sldId id="306" r:id="rId41"/>
    <p:sldId id="307" r:id="rId42"/>
    <p:sldId id="308" r:id="rId43"/>
    <p:sldId id="302" r:id="rId44"/>
    <p:sldId id="303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87C58-8A39-45A8-A20E-0C14C4B04CFB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922D2-74B3-466E-8ACE-006C7F7301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38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089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41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984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02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3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74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143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17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19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12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612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6910-CD61-4FFD-9399-9E0759510758}" type="datetimeFigureOut">
              <a:rPr lang="en-AU" smtClean="0"/>
              <a:t>24/12/2019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1778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2.bin"/><Relationship Id="rId18" Type="http://schemas.openxmlformats.org/officeDocument/2006/relationships/oleObject" Target="../embeddings/oleObject15.bin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4.wmf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image" Target="../media/image15.wmf"/><Relationship Id="rId23" Type="http://schemas.openxmlformats.org/officeDocument/2006/relationships/image" Target="../media/image18.wmf"/><Relationship Id="rId10" Type="http://schemas.openxmlformats.org/officeDocument/2006/relationships/image" Target="../media/image13.wmf"/><Relationship Id="rId19" Type="http://schemas.openxmlformats.org/officeDocument/2006/relationships/image" Target="../media/image17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8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76643"/>
            <a:ext cx="9144000" cy="2387600"/>
          </a:xfrm>
        </p:spPr>
        <p:txBody>
          <a:bodyPr>
            <a:normAutofit/>
          </a:bodyPr>
          <a:lstStyle/>
          <a:p>
            <a:r>
              <a:rPr lang="en-AU" dirty="0"/>
              <a:t>GMACS-3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dirty="0"/>
              <a:t>The Control File</a:t>
            </a:r>
          </a:p>
        </p:txBody>
      </p:sp>
    </p:spTree>
    <p:extLst>
      <p:ext uri="{BB962C8B-B14F-4D97-AF65-F5344CB8AC3E}">
        <p14:creationId xmlns:p14="http://schemas.microsoft.com/office/powerpoint/2010/main" val="38601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parameters-I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" y="1690688"/>
            <a:ext cx="106070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Use growth transition matrix option (1,2,3,4,5,6,7,8)</a:t>
            </a:r>
          </a:p>
          <a:p>
            <a:r>
              <a:rPr lang="en-AU" dirty="0"/>
              <a:t>3</a:t>
            </a:r>
          </a:p>
          <a:p>
            <a:r>
              <a:rPr lang="en-AU" dirty="0">
                <a:solidFill>
                  <a:srgbClr val="FF0000"/>
                </a:solidFill>
              </a:rPr>
              <a:t># growth increment model (1=alpha/beta; 2=estimated by size-class;3=pre-specified/empirical)</a:t>
            </a:r>
          </a:p>
          <a:p>
            <a:r>
              <a:rPr lang="en-AU" dirty="0"/>
              <a:t>3</a:t>
            </a:r>
          </a:p>
          <a:p>
            <a:r>
              <a:rPr lang="en-AU" dirty="0">
                <a:solidFill>
                  <a:srgbClr val="FF0000"/>
                </a:solidFill>
              </a:rPr>
              <a:t># maximum size-class (males then females)</a:t>
            </a:r>
          </a:p>
          <a:p>
            <a:r>
              <a:rPr lang="en-AU" dirty="0"/>
              <a:t>20 16</a:t>
            </a:r>
          </a:p>
          <a:p>
            <a:r>
              <a:rPr lang="en-AU" dirty="0">
                <a:solidFill>
                  <a:srgbClr val="FF0000"/>
                </a:solidFill>
              </a:rPr>
              <a:t># Maximum size-class for recruitment(males then females)</a:t>
            </a:r>
          </a:p>
          <a:p>
            <a:r>
              <a:rPr lang="en-AU" dirty="0"/>
              <a:t>7 5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709160"/>
            <a:ext cx="11338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Key note: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Growth-transition matrix = probability of being in a size-class next season GIVEN </a:t>
            </a:r>
            <a:r>
              <a:rPr lang="en-AU" sz="2400" dirty="0" err="1"/>
              <a:t>molt</a:t>
            </a:r>
            <a:endParaRPr lang="en-A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Size-transition matrix = probability of being in a size-class next season (accounts for </a:t>
            </a:r>
            <a:r>
              <a:rPr lang="en-AU" sz="2400" dirty="0" err="1"/>
              <a:t>molt</a:t>
            </a:r>
            <a:r>
              <a:rPr lang="en-AU" sz="2400" dirty="0"/>
              <a:t> probability)</a:t>
            </a:r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549225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parameters-III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1492568"/>
            <a:ext cx="113690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Options for setting the growth and size-transition matrices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Option 1: Pre-specify the growth-transition matrix (</a:t>
            </a:r>
            <a:r>
              <a:rPr lang="en-AU" sz="2400" dirty="0">
                <a:solidFill>
                  <a:srgbClr val="FF0000"/>
                </a:solidFill>
              </a:rPr>
              <a:t>uses the estimated </a:t>
            </a:r>
            <a:r>
              <a:rPr lang="en-AU" sz="2400" dirty="0" err="1">
                <a:solidFill>
                  <a:srgbClr val="FF0000"/>
                </a:solidFill>
              </a:rPr>
              <a:t>molt</a:t>
            </a:r>
            <a:r>
              <a:rPr lang="en-AU" sz="2400" dirty="0">
                <a:solidFill>
                  <a:srgbClr val="FF0000"/>
                </a:solidFill>
              </a:rPr>
              <a:t> probability</a:t>
            </a:r>
            <a:r>
              <a:rPr lang="en-AU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Option 2: Pre-specify the size-transition matrix directly (</a:t>
            </a:r>
            <a:r>
              <a:rPr lang="en-AU" sz="2400" dirty="0" err="1">
                <a:solidFill>
                  <a:srgbClr val="FF0000"/>
                </a:solidFill>
              </a:rPr>
              <a:t>molt</a:t>
            </a:r>
            <a:r>
              <a:rPr lang="en-AU" sz="2400" dirty="0">
                <a:solidFill>
                  <a:srgbClr val="FF0000"/>
                </a:solidFill>
              </a:rPr>
              <a:t> probability is ignored</a:t>
            </a:r>
            <a:r>
              <a:rPr lang="en-AU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Option 3:  The growth-transition matrix is based on gamma-distributed increments (size-increment is gamma)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Option 4: The growth-transition matrix is based on gamma-distributed increments (size after increment is gamma)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Option 5: The growth-transition matrix is based on kappa</a:t>
            </a:r>
            <a:r>
              <a:rPr lang="en-AU" sz="2400" dirty="0">
                <a:sym typeface="Symbol" panose="05050102010706020507" pitchFamily="18" charset="2"/>
              </a:rPr>
              <a:t> varying among individuals</a:t>
            </a:r>
            <a:endParaRPr lang="en-A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Option 6: The growth-transition matrix is based on 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 varying among individuals</a:t>
            </a:r>
            <a:endParaRPr lang="en-A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Option 7: The growth-transition matrix is based on kappa</a:t>
            </a:r>
            <a:r>
              <a:rPr lang="en-AU" sz="2400" dirty="0">
                <a:sym typeface="Symbol" panose="05050102010706020507" pitchFamily="18" charset="2"/>
              </a:rPr>
              <a:t> and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 varying among individuals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>
                <a:sym typeface="Symbol" panose="05050102010706020507" pitchFamily="18" charset="2"/>
              </a:rPr>
              <a:t>Option 8: </a:t>
            </a:r>
            <a:r>
              <a:rPr lang="en-AU" sz="2400" dirty="0"/>
              <a:t>The growth-transition matrix is based on normally-distributed increments (size after increment is normal)</a:t>
            </a:r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541961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690688"/>
            <a:ext cx="1173891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Options for setting the growth increment model</a:t>
            </a:r>
          </a:p>
          <a:p>
            <a:endParaRPr lang="en-AU" sz="2400" dirty="0"/>
          </a:p>
          <a:p>
            <a:r>
              <a:rPr lang="en-AU" sz="2400" dirty="0"/>
              <a:t>Option 0: No estimated parameters</a:t>
            </a:r>
          </a:p>
          <a:p>
            <a:r>
              <a:rPr lang="en-AU" sz="2400" dirty="0"/>
              <a:t>Option 1: Three parameters for each growth-increment matrix</a:t>
            </a:r>
          </a:p>
          <a:p>
            <a:r>
              <a:rPr lang="en-AU" sz="2400" dirty="0"/>
              <a:t>Option 2: One parameter per class (plus one for the scale parameter of the beta distribution)</a:t>
            </a:r>
          </a:p>
          <a:p>
            <a:r>
              <a:rPr lang="en-AU" sz="2400" dirty="0"/>
              <a:t>Option 3: Same as Option 2! Except growth data do not appear in the likelihood</a:t>
            </a:r>
          </a:p>
          <a:p>
            <a:r>
              <a:rPr lang="en-AU" sz="2400" dirty="0"/>
              <a:t>Option 4: </a:t>
            </a:r>
          </a:p>
          <a:p>
            <a:r>
              <a:rPr lang="en-AU" sz="2400" dirty="0"/>
              <a:t>Option 5: 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, Kappa, the variance of Kappa for each growth-increment matrix</a:t>
            </a:r>
            <a:endParaRPr lang="en-AU" sz="2400" dirty="0"/>
          </a:p>
          <a:p>
            <a:r>
              <a:rPr lang="en-AU" sz="2400" dirty="0"/>
              <a:t>Option 6: 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, Kappa, the variance of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 for each growth-increment matrix</a:t>
            </a:r>
            <a:endParaRPr lang="en-AU" sz="2400" dirty="0"/>
          </a:p>
          <a:p>
            <a:r>
              <a:rPr lang="en-AU" sz="2400" dirty="0"/>
              <a:t>Option 7: 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, Kappa, the variance of Kappa and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 for each growth-increment matrix</a:t>
            </a:r>
            <a:endParaRPr lang="en-AU" sz="2400" dirty="0"/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635884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parameters-III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690688"/>
            <a:ext cx="10820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number of size-increment periods</a:t>
            </a:r>
          </a:p>
          <a:p>
            <a:r>
              <a:rPr lang="en-AU" dirty="0"/>
              <a:t>1 3</a:t>
            </a:r>
          </a:p>
          <a:p>
            <a:r>
              <a:rPr lang="en-AU" dirty="0">
                <a:solidFill>
                  <a:srgbClr val="FF0000"/>
                </a:solidFill>
              </a:rPr>
              <a:t>## Year(s) size-increment period changes (blank if no changes)</a:t>
            </a:r>
          </a:p>
          <a:p>
            <a:r>
              <a:rPr lang="en-AU" dirty="0"/>
              <a:t>1983 1994</a:t>
            </a:r>
          </a:p>
          <a:p>
            <a:r>
              <a:rPr lang="en-AU" dirty="0">
                <a:solidFill>
                  <a:srgbClr val="FF0000"/>
                </a:solidFill>
              </a:rPr>
              <a:t>## number of </a:t>
            </a:r>
            <a:r>
              <a:rPr lang="en-AU" dirty="0" err="1">
                <a:solidFill>
                  <a:srgbClr val="FF0000"/>
                </a:solidFill>
              </a:rPr>
              <a:t>molt</a:t>
            </a:r>
            <a:r>
              <a:rPr lang="en-AU" dirty="0">
                <a:solidFill>
                  <a:srgbClr val="FF0000"/>
                </a:solidFill>
              </a:rPr>
              <a:t> periods</a:t>
            </a:r>
          </a:p>
          <a:p>
            <a:r>
              <a:rPr lang="en-AU" dirty="0"/>
              <a:t>2 2</a:t>
            </a:r>
          </a:p>
          <a:p>
            <a:r>
              <a:rPr lang="en-AU" dirty="0">
                <a:solidFill>
                  <a:srgbClr val="FF0000"/>
                </a:solidFill>
              </a:rPr>
              <a:t>## Year(s) </a:t>
            </a:r>
            <a:r>
              <a:rPr lang="en-AU" dirty="0" err="1">
                <a:solidFill>
                  <a:srgbClr val="FF0000"/>
                </a:solidFill>
              </a:rPr>
              <a:t>molt</a:t>
            </a:r>
            <a:r>
              <a:rPr lang="en-AU" dirty="0">
                <a:solidFill>
                  <a:srgbClr val="FF0000"/>
                </a:solidFill>
              </a:rPr>
              <a:t> period changes (blank if no changes)</a:t>
            </a:r>
          </a:p>
          <a:p>
            <a:r>
              <a:rPr lang="en-AU" dirty="0"/>
              <a:t>1980 1980</a:t>
            </a:r>
          </a:p>
          <a:p>
            <a:r>
              <a:rPr lang="en-AU" dirty="0">
                <a:solidFill>
                  <a:srgbClr val="FF0000"/>
                </a:solidFill>
              </a:rPr>
              <a:t>## Beta parameters are relative (1=Yes;0=no)</a:t>
            </a:r>
          </a:p>
          <a:p>
            <a:r>
              <a:rPr lang="en-AU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63387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parameters-IV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498104"/>
            <a:ext cx="108051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/>
              <a:t>Single sex; pre-specified growth matrix</a:t>
            </a:r>
          </a:p>
          <a:p>
            <a:r>
              <a:rPr lang="en-AU" dirty="0">
                <a:solidFill>
                  <a:srgbClr val="FF0000"/>
                </a:solidFill>
              </a:rPr>
              <a:t># Use custom transition matrix (0, 1, 2, 3)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 growth increment model (0=prespecified;1=alpha/beta; 2=estimated by size-class;3=pre-specified/empirical)</a:t>
            </a:r>
          </a:p>
          <a:p>
            <a:r>
              <a:rPr lang="en-AU" dirty="0"/>
              <a:t>0</a:t>
            </a:r>
          </a:p>
          <a:p>
            <a:r>
              <a:rPr lang="en-AU" dirty="0">
                <a:solidFill>
                  <a:srgbClr val="FF0000"/>
                </a:solidFill>
              </a:rPr>
              <a:t># maximum size-class (males then females)</a:t>
            </a:r>
          </a:p>
          <a:p>
            <a:r>
              <a:rPr lang="en-AU" dirty="0"/>
              <a:t>3</a:t>
            </a:r>
          </a:p>
          <a:p>
            <a:r>
              <a:rPr lang="en-AU" dirty="0">
                <a:solidFill>
                  <a:srgbClr val="FF0000"/>
                </a:solidFill>
              </a:rPr>
              <a:t># Maximum size-class for recruitment(males then females)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## number of size-increment periods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## Two lines for each parameter if split sex, one line if not     </a:t>
            </a:r>
          </a:p>
          <a:p>
            <a:r>
              <a:rPr lang="en-AU" dirty="0">
                <a:solidFill>
                  <a:srgbClr val="FF0000"/>
                </a:solidFill>
              </a:rPr>
              <a:t>## number of </a:t>
            </a:r>
            <a:r>
              <a:rPr lang="en-AU" dirty="0" err="1">
                <a:solidFill>
                  <a:srgbClr val="FF0000"/>
                </a:solidFill>
              </a:rPr>
              <a:t>molt</a:t>
            </a:r>
            <a:r>
              <a:rPr lang="en-AU" dirty="0">
                <a:solidFill>
                  <a:srgbClr val="FF0000"/>
                </a:solidFill>
              </a:rPr>
              <a:t> periods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## Year(s) </a:t>
            </a:r>
            <a:r>
              <a:rPr lang="en-AU" dirty="0" err="1">
                <a:solidFill>
                  <a:srgbClr val="FF0000"/>
                </a:solidFill>
              </a:rPr>
              <a:t>molt</a:t>
            </a:r>
            <a:r>
              <a:rPr lang="en-AU" dirty="0">
                <a:solidFill>
                  <a:srgbClr val="FF0000"/>
                </a:solidFill>
              </a:rPr>
              <a:t> period changes (blank if no changes)</a:t>
            </a:r>
          </a:p>
          <a:p>
            <a:r>
              <a:rPr lang="en-AU" dirty="0">
                <a:solidFill>
                  <a:srgbClr val="FF0000"/>
                </a:solidFill>
              </a:rPr>
              <a:t>## Beta parameters are relative (1=Yes;0=no)</a:t>
            </a:r>
          </a:p>
          <a:p>
            <a:r>
              <a:rPr lang="en-AU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52267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parameters-V</a:t>
            </a:r>
          </a:p>
        </p:txBody>
      </p:sp>
      <p:sp>
        <p:nvSpPr>
          <p:cNvPr id="3" name="Rectangle 2"/>
          <p:cNvSpPr/>
          <p:nvPr/>
        </p:nvSpPr>
        <p:spPr>
          <a:xfrm>
            <a:off x="472440" y="3267284"/>
            <a:ext cx="106222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lb      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   prior             p1                 p2                           # parameter       </a:t>
            </a:r>
          </a:p>
          <a:p>
            <a:r>
              <a:rPr lang="en-AU" dirty="0"/>
              <a:t>13.8	0	20	-33	0	0	999		# Females</a:t>
            </a:r>
          </a:p>
          <a:p>
            <a:r>
              <a:rPr lang="en-AU" dirty="0"/>
              <a:t>12.2	0	20	-33	0	0	999		# Females</a:t>
            </a:r>
          </a:p>
          <a:p>
            <a:r>
              <a:rPr lang="en-AU" dirty="0"/>
              <a:t>10.5	0	20	-33	0	0	999		# Females</a:t>
            </a:r>
          </a:p>
          <a:p>
            <a:r>
              <a:rPr lang="en-AU" dirty="0"/>
              <a:t>1.38403	0.5	3.7	 7	0	0	999		# Females (beta)</a:t>
            </a:r>
          </a:p>
          <a:p>
            <a:r>
              <a:rPr lang="en-AU" dirty="0"/>
              <a:t>15.4	0	20	-33	0	0	999		# Females</a:t>
            </a:r>
          </a:p>
          <a:p>
            <a:r>
              <a:rPr lang="en-AU" dirty="0"/>
              <a:t>13.8	0	20	-33	0	0	999		# Females</a:t>
            </a:r>
          </a:p>
          <a:p>
            <a:r>
              <a:rPr lang="en-AU" dirty="0"/>
              <a:t>12.2	0	20	-33	0	0	999		# Females</a:t>
            </a:r>
          </a:p>
          <a:p>
            <a:r>
              <a:rPr lang="en-AU" dirty="0"/>
              <a:t>0.0        -1.0             1.0	 -7	0	0	999		# Females (beta)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2440" y="1690688"/>
            <a:ext cx="91283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Growth transition matrix option = </a:t>
            </a:r>
            <a:r>
              <a:rPr lang="en-AU" sz="2400" dirty="0">
                <a:solidFill>
                  <a:srgbClr val="FF0000"/>
                </a:solidFill>
              </a:rPr>
              <a:t>3 (size-class specific mean increment)</a:t>
            </a:r>
          </a:p>
          <a:p>
            <a:r>
              <a:rPr lang="en-AU" sz="2400" dirty="0"/>
              <a:t>Growth increment model = </a:t>
            </a:r>
            <a:r>
              <a:rPr lang="en-AU" sz="2400" dirty="0">
                <a:solidFill>
                  <a:srgbClr val="FF0000"/>
                </a:solidFill>
              </a:rPr>
              <a:t>3</a:t>
            </a:r>
          </a:p>
          <a:p>
            <a:r>
              <a:rPr lang="en-AU" sz="2400" dirty="0"/>
              <a:t>Beta parameters are </a:t>
            </a:r>
            <a:r>
              <a:rPr lang="en-AU" sz="2400" dirty="0">
                <a:solidFill>
                  <a:srgbClr val="FF0000"/>
                </a:solidFill>
              </a:rPr>
              <a:t>relative</a:t>
            </a:r>
          </a:p>
        </p:txBody>
      </p:sp>
    </p:spTree>
    <p:extLst>
      <p:ext uri="{BB962C8B-B14F-4D97-AF65-F5344CB8AC3E}">
        <p14:creationId xmlns:p14="http://schemas.microsoft.com/office/powerpoint/2010/main" val="57597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parameters-V (continued)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2556917"/>
            <a:ext cx="11841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 p1      p2          # parameter       ##</a:t>
            </a:r>
          </a:p>
          <a:p>
            <a:r>
              <a:rPr lang="en-AU" dirty="0">
                <a:solidFill>
                  <a:srgbClr val="FF0000"/>
                </a:solidFill>
              </a:rPr>
              <a:t>## males and combined</a:t>
            </a:r>
          </a:p>
          <a:p>
            <a:r>
              <a:rPr lang="en-AU" dirty="0"/>
              <a:t>  145.0386     100.     500.0       3       0    0.0    999.0         # </a:t>
            </a:r>
            <a:r>
              <a:rPr lang="en-AU" dirty="0" err="1"/>
              <a:t>molt_mu</a:t>
            </a:r>
            <a:r>
              <a:rPr lang="en-AU" dirty="0"/>
              <a:t> males</a:t>
            </a:r>
          </a:p>
          <a:p>
            <a:r>
              <a:rPr lang="en-AU" dirty="0"/>
              <a:t>    0.053036     0.02     2.0       3       0    0.0    999.0         # </a:t>
            </a:r>
            <a:r>
              <a:rPr lang="en-AU" dirty="0" err="1"/>
              <a:t>molt_cv</a:t>
            </a:r>
            <a:r>
              <a:rPr lang="en-AU" dirty="0"/>
              <a:t> males</a:t>
            </a:r>
          </a:p>
          <a:p>
            <a:r>
              <a:rPr lang="en-AU" dirty="0"/>
              <a:t>  145.0386     100.     500.0       3       0    0.0    999.0         # </a:t>
            </a:r>
            <a:r>
              <a:rPr lang="en-AU" dirty="0" err="1"/>
              <a:t>molt_mu</a:t>
            </a:r>
            <a:r>
              <a:rPr lang="en-AU" dirty="0"/>
              <a:t> males</a:t>
            </a:r>
          </a:p>
          <a:p>
            <a:r>
              <a:rPr lang="en-AU" dirty="0"/>
              <a:t>    0.053036     0.02     2.0       3       0    0.0    999.0         # </a:t>
            </a:r>
            <a:r>
              <a:rPr lang="en-AU" dirty="0" err="1"/>
              <a:t>molt_cv</a:t>
            </a:r>
            <a:r>
              <a:rPr lang="en-AU" dirty="0"/>
              <a:t> males</a:t>
            </a:r>
          </a:p>
          <a:p>
            <a:r>
              <a:rPr lang="en-AU" dirty="0">
                <a:solidFill>
                  <a:srgbClr val="FF0000"/>
                </a:solidFill>
              </a:rPr>
              <a:t>## females</a:t>
            </a:r>
          </a:p>
          <a:p>
            <a:r>
              <a:rPr lang="en-AU" dirty="0"/>
              <a:t>  300.0000       5.     500.0      -4       0    0.0    999.0         # </a:t>
            </a:r>
            <a:r>
              <a:rPr lang="en-AU" dirty="0" err="1"/>
              <a:t>molt_mu</a:t>
            </a:r>
            <a:r>
              <a:rPr lang="en-AU" dirty="0"/>
              <a:t> females (</a:t>
            </a:r>
            <a:r>
              <a:rPr lang="en-AU" dirty="0" err="1"/>
              <a:t>molt</a:t>
            </a:r>
            <a:r>
              <a:rPr lang="en-AU" dirty="0"/>
              <a:t> every year)</a:t>
            </a:r>
          </a:p>
          <a:p>
            <a:r>
              <a:rPr lang="en-AU" dirty="0"/>
              <a:t>    0.01         0.001    9.0      -4       0    0.0    999.0         # </a:t>
            </a:r>
            <a:r>
              <a:rPr lang="en-AU" dirty="0" err="1"/>
              <a:t>molt_cv</a:t>
            </a:r>
            <a:r>
              <a:rPr lang="en-AU" dirty="0"/>
              <a:t> females (</a:t>
            </a:r>
            <a:r>
              <a:rPr lang="en-AU" dirty="0" err="1"/>
              <a:t>molt</a:t>
            </a:r>
            <a:r>
              <a:rPr lang="en-AU" dirty="0"/>
              <a:t> every year)</a:t>
            </a:r>
          </a:p>
          <a:p>
            <a:r>
              <a:rPr lang="en-AU" dirty="0"/>
              <a:t>  300.0000       5.     500.0      -4       0    0.0    999.0         # </a:t>
            </a:r>
            <a:r>
              <a:rPr lang="en-AU" dirty="0" err="1"/>
              <a:t>molt_mu</a:t>
            </a:r>
            <a:r>
              <a:rPr lang="en-AU" dirty="0"/>
              <a:t> females (</a:t>
            </a:r>
            <a:r>
              <a:rPr lang="en-AU" dirty="0" err="1"/>
              <a:t>molt</a:t>
            </a:r>
            <a:r>
              <a:rPr lang="en-AU" dirty="0"/>
              <a:t> every year)</a:t>
            </a:r>
          </a:p>
          <a:p>
            <a:r>
              <a:rPr lang="en-AU" dirty="0"/>
              <a:t>    0.01         0.001    9.0      -4       0    0.0    999.0         # </a:t>
            </a:r>
            <a:r>
              <a:rPr lang="en-AU" dirty="0" err="1"/>
              <a:t>molt_cv</a:t>
            </a:r>
            <a:r>
              <a:rPr lang="en-AU" dirty="0"/>
              <a:t> females (</a:t>
            </a:r>
            <a:r>
              <a:rPr lang="en-AU" dirty="0" err="1"/>
              <a:t>molt</a:t>
            </a:r>
            <a:r>
              <a:rPr lang="en-AU" dirty="0"/>
              <a:t> every year)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095252"/>
            <a:ext cx="4846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Two sexes and two </a:t>
            </a:r>
            <a:r>
              <a:rPr lang="en-AU" sz="2400" dirty="0" err="1"/>
              <a:t>molt</a:t>
            </a:r>
            <a:r>
              <a:rPr lang="en-AU" sz="2400" dirty="0"/>
              <a:t> periods each</a:t>
            </a:r>
            <a:endParaRPr lang="en-A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448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parameters-VII</a:t>
            </a:r>
          </a:p>
        </p:txBody>
      </p:sp>
      <p:sp>
        <p:nvSpPr>
          <p:cNvPr id="3" name="Rectangle 2"/>
          <p:cNvSpPr/>
          <p:nvPr/>
        </p:nvSpPr>
        <p:spPr>
          <a:xfrm>
            <a:off x="487680" y="3321040"/>
            <a:ext cx="84886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prior      p1       p2         # parameter         </a:t>
            </a:r>
          </a:p>
          <a:p>
            <a:r>
              <a:rPr lang="en-AU" dirty="0"/>
              <a:t>121.5      65.0     145.0      -4         0    0.0   999.0         # </a:t>
            </a:r>
            <a:r>
              <a:rPr lang="en-AU" dirty="0" err="1"/>
              <a:t>molt_mu</a:t>
            </a:r>
            <a:r>
              <a:rPr lang="en-AU" dirty="0"/>
              <a:t> males or combined</a:t>
            </a:r>
          </a:p>
          <a:p>
            <a:r>
              <a:rPr lang="en-AU" dirty="0"/>
              <a:t> 0.060      0.0       1.0          -3         0    0.0   999.0         # </a:t>
            </a:r>
            <a:r>
              <a:rPr lang="en-AU" dirty="0" err="1"/>
              <a:t>molt_cv</a:t>
            </a:r>
            <a:r>
              <a:rPr lang="en-AU" dirty="0"/>
              <a:t> males or combined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The custom growth matrix (if not using just fill with zeros)</a:t>
            </a:r>
          </a:p>
          <a:p>
            <a:r>
              <a:rPr lang="en-AU" dirty="0"/>
              <a:t>0.2  0.7  0.1</a:t>
            </a:r>
          </a:p>
          <a:p>
            <a:r>
              <a:rPr lang="en-AU" dirty="0"/>
              <a:t>0.0  0.4  0.6</a:t>
            </a:r>
          </a:p>
          <a:p>
            <a:r>
              <a:rPr lang="en-AU" dirty="0"/>
              <a:t>0.0  0.0  1.0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472440" y="1690688"/>
            <a:ext cx="107998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Growth transition matrix option = </a:t>
            </a:r>
            <a:r>
              <a:rPr lang="en-AU" sz="2400" dirty="0">
                <a:solidFill>
                  <a:srgbClr val="FF0000"/>
                </a:solidFill>
              </a:rPr>
              <a:t>1 (pre-specify growth matrix and estimate </a:t>
            </a:r>
            <a:r>
              <a:rPr lang="en-AU" sz="2400" dirty="0" err="1">
                <a:solidFill>
                  <a:srgbClr val="FF0000"/>
                </a:solidFill>
              </a:rPr>
              <a:t>molting</a:t>
            </a:r>
            <a:r>
              <a:rPr lang="en-AU" sz="2400" dirty="0">
                <a:solidFill>
                  <a:srgbClr val="FF0000"/>
                </a:solidFill>
              </a:rPr>
              <a:t>)</a:t>
            </a:r>
          </a:p>
          <a:p>
            <a:r>
              <a:rPr lang="en-AU" sz="2400" dirty="0"/>
              <a:t>Growth increment model = </a:t>
            </a:r>
            <a:r>
              <a:rPr lang="en-AU" sz="2400" dirty="0">
                <a:solidFill>
                  <a:srgbClr val="FF0000"/>
                </a:solidFill>
              </a:rPr>
              <a:t>0</a:t>
            </a:r>
          </a:p>
          <a:p>
            <a:r>
              <a:rPr lang="en-AU" sz="2400" dirty="0"/>
              <a:t>Beta parameters are </a:t>
            </a:r>
            <a:r>
              <a:rPr lang="en-AU" sz="2400" dirty="0">
                <a:solidFill>
                  <a:srgbClr val="FF0000"/>
                </a:solidFill>
              </a:rPr>
              <a:t>relative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9760" y="5874721"/>
            <a:ext cx="5919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err="1"/>
              <a:t>Molt</a:t>
            </a:r>
            <a:r>
              <a:rPr lang="en-AU" sz="2400" dirty="0"/>
              <a:t> Probability is a declining logistic function</a:t>
            </a:r>
          </a:p>
        </p:txBody>
      </p:sp>
    </p:spTree>
    <p:extLst>
      <p:ext uri="{BB962C8B-B14F-4D97-AF65-F5344CB8AC3E}">
        <p14:creationId xmlns:p14="http://schemas.microsoft.com/office/powerpoint/2010/main" val="2348939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parameters-VII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2440" y="1690688"/>
            <a:ext cx="85901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Growth transition matrix option = </a:t>
            </a:r>
            <a:r>
              <a:rPr lang="en-AU" sz="2400" dirty="0">
                <a:solidFill>
                  <a:srgbClr val="FF0000"/>
                </a:solidFill>
              </a:rPr>
              <a:t>4 (size after increment is gamma)</a:t>
            </a:r>
          </a:p>
          <a:p>
            <a:r>
              <a:rPr lang="en-AU" sz="2400" dirty="0"/>
              <a:t>Growth increment model = </a:t>
            </a:r>
            <a:r>
              <a:rPr lang="en-AU" sz="2400" dirty="0">
                <a:solidFill>
                  <a:srgbClr val="FF0000"/>
                </a:solidFill>
              </a:rPr>
              <a:t>1</a:t>
            </a:r>
          </a:p>
          <a:p>
            <a:r>
              <a:rPr lang="en-AU" sz="2400" dirty="0"/>
              <a:t>Beta parameters are </a:t>
            </a:r>
            <a:r>
              <a:rPr lang="en-AU" sz="2400" dirty="0">
                <a:solidFill>
                  <a:srgbClr val="FF0000"/>
                </a:solidFill>
              </a:rPr>
              <a:t>not relative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" y="3363457"/>
            <a:ext cx="87531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        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 lb 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 p1        p2          # parameter       ##</a:t>
            </a:r>
          </a:p>
          <a:p>
            <a:r>
              <a:rPr lang="en-AU" dirty="0"/>
              <a:t>            99.9       1.0      90.0          -3         0     0.0    999.0         # alpha males or combined</a:t>
            </a:r>
          </a:p>
          <a:p>
            <a:r>
              <a:rPr lang="en-AU" dirty="0"/>
              <a:t>            0.00       0.0        0.9          -3         0     0.0    999.0         # beta males or combined</a:t>
            </a:r>
          </a:p>
          <a:p>
            <a:r>
              <a:rPr lang="en-AU" dirty="0"/>
              <a:t>  1.365758         0.1        3.0          -4         0    0.0    999.0         # </a:t>
            </a:r>
            <a:r>
              <a:rPr lang="en-AU" dirty="0" err="1"/>
              <a:t>gscale</a:t>
            </a:r>
            <a:r>
              <a:rPr lang="en-AU" dirty="0"/>
              <a:t> males or combined</a:t>
            </a:r>
          </a:p>
          <a:p>
            <a:r>
              <a:rPr lang="en-AU" dirty="0"/>
              <a:t>            99.9        1.0      90.0          -3         0    0.0    999.0         # alpha </a:t>
            </a:r>
          </a:p>
          <a:p>
            <a:r>
              <a:rPr lang="en-AU" dirty="0"/>
              <a:t>            0.00        0.0        0.9          -3         0    0.0    999.0         # beta</a:t>
            </a:r>
          </a:p>
          <a:p>
            <a:r>
              <a:rPr lang="en-AU" dirty="0"/>
              <a:t>0 1.885541        0 .1       3.0          -4         0    0.0    999.0         # </a:t>
            </a:r>
            <a:r>
              <a:rPr lang="en-AU" dirty="0" err="1"/>
              <a:t>gscale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4480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parameters-I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1690688"/>
            <a:ext cx="1136904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/>
              <a:t>Specifying selectivity and retention has three stages: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/>
              <a:t>Specify the type of selectivity pattern (all fisheries and surveys), along with whether they depend on sex / vary with time / </a:t>
            </a:r>
            <a:r>
              <a:rPr lang="en-AU" sz="2600" dirty="0" err="1"/>
              <a:t>etc</a:t>
            </a:r>
            <a:endParaRPr lang="en-AU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/>
              <a:t>Specify how the parameters should be estimated (selectivity then retention)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/>
              <a:t>Specify any asymptotic discard parameters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794521"/>
            <a:ext cx="4897165" cy="301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75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Core (theta) parameters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690688"/>
            <a:ext cx="1136903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/>
              <a:t>The </a:t>
            </a:r>
            <a:r>
              <a:rPr lang="en-AU" sz="2600" dirty="0">
                <a:solidFill>
                  <a:srgbClr val="FF0000"/>
                </a:solidFill>
              </a:rPr>
              <a:t>Core parameters </a:t>
            </a:r>
            <a:r>
              <a:rPr lang="en-AU" sz="2600" dirty="0"/>
              <a:t>provide the overall scaling of the population and also specify how recruitment is parameterized. The first input is the  number of theta parameters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ntetha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9</a:t>
            </a:r>
          </a:p>
          <a:p>
            <a:endParaRPr lang="en-AU" sz="2600" dirty="0"/>
          </a:p>
          <a:p>
            <a:r>
              <a:rPr lang="en-AU" sz="2600" dirty="0"/>
              <a:t>For each parameter you need to specify: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Initial value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Lower and upper bounds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Phase (negative means pre-specify)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Prior (0=uniform; 1=normal; 2=lognormal; 3=beta; 4=gamma)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Parameters of the prior</a:t>
            </a:r>
          </a:p>
          <a:p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184773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parameters-II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" y="1828800"/>
            <a:ext cx="11201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There are 11 rows of inputs (one column for each fishery / survey)</a:t>
            </a:r>
          </a:p>
          <a:p>
            <a:r>
              <a:rPr lang="en-AU" sz="2400" dirty="0"/>
              <a:t>Selectivity-specific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Number of time blocks for selectivity (minimum 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Is selectivity sex-specific? (1=yes; 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Male selectivity pattern (parameters per block)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400" dirty="0"/>
              <a:t>0=“parametric” (</a:t>
            </a:r>
            <a:r>
              <a:rPr lang="en-AU" sz="2400" dirty="0" err="1"/>
              <a:t>nclass</a:t>
            </a:r>
            <a:r>
              <a:rPr lang="en-AU" sz="2400" dirty="0"/>
              <a:t>); 1=individual parameter for each class (</a:t>
            </a:r>
            <a:r>
              <a:rPr lang="en-AU" sz="2400" dirty="0" err="1"/>
              <a:t>nclass</a:t>
            </a:r>
            <a:r>
              <a:rPr lang="en-AU" sz="2400" dirty="0"/>
              <a:t>); 2=logistic type 1 (2); 3=logistic type 2 (2); 4=double normal (3); 5=uniform=1 (1); 6=uniform=0 (1)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Female selectivity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Within another gear (point to a gear number within which the current gear is nested – used to model BSFRF surveys)</a:t>
            </a:r>
          </a:p>
        </p:txBody>
      </p:sp>
    </p:spTree>
    <p:extLst>
      <p:ext uri="{BB962C8B-B14F-4D97-AF65-F5344CB8AC3E}">
        <p14:creationId xmlns:p14="http://schemas.microsoft.com/office/powerpoint/2010/main" val="1495306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parameters-III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8160" y="1828800"/>
            <a:ext cx="1120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There are 11 rows of inputs (one column for each fishery / survey)</a:t>
            </a:r>
          </a:p>
          <a:p>
            <a:r>
              <a:rPr lang="en-AU" sz="2400" dirty="0"/>
              <a:t>Retention-specific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Number of time blocks for retention (minimum 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Is retention sex-specific? (1=yes; 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Male retention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Female retention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Are males retained? (1=Yes; 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Are females retained? (1=Yes; 0=No)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725" y="4292917"/>
            <a:ext cx="5172075" cy="16859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68466" y="6126480"/>
            <a:ext cx="985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www.fao.org</a:t>
            </a:r>
          </a:p>
        </p:txBody>
      </p:sp>
    </p:spTree>
    <p:extLst>
      <p:ext uri="{BB962C8B-B14F-4D97-AF65-F5344CB8AC3E}">
        <p14:creationId xmlns:p14="http://schemas.microsoft.com/office/powerpoint/2010/main" val="2860155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Selectivity and retention parameters-Example-I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325083"/>
            <a:ext cx="101041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Gear-1   Gear-2   Gear-3   Gear-4   Gear-5   Gear-6</a:t>
            </a:r>
          </a:p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PotFshry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TrawlByc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TCFshry</a:t>
            </a:r>
            <a:r>
              <a:rPr lang="en-AU" dirty="0">
                <a:solidFill>
                  <a:srgbClr val="FF0000"/>
                </a:solidFill>
              </a:rPr>
              <a:t>  </a:t>
            </a:r>
            <a:r>
              <a:rPr lang="en-AU" dirty="0" err="1">
                <a:solidFill>
                  <a:srgbClr val="FF0000"/>
                </a:solidFill>
              </a:rPr>
              <a:t>FixedGr</a:t>
            </a:r>
            <a:r>
              <a:rPr lang="en-AU" dirty="0">
                <a:solidFill>
                  <a:srgbClr val="FF0000"/>
                </a:solidFill>
              </a:rPr>
              <a:t>  NMFS     BSFRF                                                                                  </a:t>
            </a:r>
          </a:p>
          <a:p>
            <a:r>
              <a:rPr lang="en-AU" dirty="0"/>
              <a:t>   1        1        1        1        2        1         # selectivity periods</a:t>
            </a:r>
          </a:p>
          <a:p>
            <a:r>
              <a:rPr lang="en-AU" dirty="0"/>
              <a:t>   1        0        1        0        1        1         # sex specific selectivity</a:t>
            </a:r>
          </a:p>
          <a:p>
            <a:r>
              <a:rPr lang="en-AU" dirty="0"/>
              <a:t>   2        2        2        2        2        2         # male selectivity type</a:t>
            </a:r>
          </a:p>
          <a:p>
            <a:r>
              <a:rPr lang="en-AU" dirty="0"/>
              <a:t>   2        2        2        2        2        2         # female selectivity type</a:t>
            </a:r>
          </a:p>
          <a:p>
            <a:r>
              <a:rPr lang="en-AU" dirty="0"/>
              <a:t>   0        0        0        0        6        0         # within another gear</a:t>
            </a:r>
          </a:p>
          <a:p>
            <a:r>
              <a:rPr lang="en-AU" dirty="0">
                <a:solidFill>
                  <a:srgbClr val="FF0000"/>
                </a:solidFill>
              </a:rPr>
              <a:t>## Gear-1   Gear-2   Gear-3   Gear-4   Gear-5   Gear-6</a:t>
            </a:r>
          </a:p>
          <a:p>
            <a:r>
              <a:rPr lang="en-AU" dirty="0"/>
              <a:t>   2        1        1        1        1        1         # retention periods</a:t>
            </a:r>
          </a:p>
          <a:p>
            <a:r>
              <a:rPr lang="en-AU" dirty="0"/>
              <a:t>   1        0        0        0        0        0         # sex specific retention</a:t>
            </a:r>
          </a:p>
          <a:p>
            <a:r>
              <a:rPr lang="en-AU" dirty="0"/>
              <a:t>   2        6        6        6        6        6         # male   retention type</a:t>
            </a:r>
          </a:p>
          <a:p>
            <a:r>
              <a:rPr lang="en-AU" dirty="0"/>
              <a:t>   6        6        6        6        6        6         # female retention type</a:t>
            </a:r>
          </a:p>
          <a:p>
            <a:r>
              <a:rPr lang="en-AU" dirty="0"/>
              <a:t>   1        0        0        0        0        0         # male   retention flag (0 = no, 1 = yes)</a:t>
            </a:r>
          </a:p>
          <a:p>
            <a:r>
              <a:rPr lang="en-AU" dirty="0"/>
              <a:t>   0        0        0        0        0        0         # female retention flag (0 = no, 1 = yes)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34733" y="1863418"/>
            <a:ext cx="40305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Four fisheries / two surveys: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Logistic selectivity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Males are retained in the first fishery only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Blocked selectivity for the NMFS survey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Block retention for the pot fishery</a:t>
            </a:r>
          </a:p>
        </p:txBody>
      </p:sp>
    </p:spTree>
    <p:extLst>
      <p:ext uri="{BB962C8B-B14F-4D97-AF65-F5344CB8AC3E}">
        <p14:creationId xmlns:p14="http://schemas.microsoft.com/office/powerpoint/2010/main" val="2321786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Selectivity and retention parameters-Example-II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2513320"/>
            <a:ext cx="6858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POT       </a:t>
            </a:r>
            <a:r>
              <a:rPr lang="en-AU" dirty="0" err="1">
                <a:solidFill>
                  <a:srgbClr val="FF0000"/>
                </a:solidFill>
              </a:rPr>
              <a:t>TBycatch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FBycatch</a:t>
            </a:r>
            <a:r>
              <a:rPr lang="en-AU" dirty="0">
                <a:solidFill>
                  <a:srgbClr val="FF0000"/>
                </a:solidFill>
              </a:rPr>
              <a:t>  NMFS_S   </a:t>
            </a:r>
            <a:r>
              <a:rPr lang="en-AU" dirty="0" err="1">
                <a:solidFill>
                  <a:srgbClr val="FF0000"/>
                </a:solidFill>
              </a:rPr>
              <a:t>ADFG_pot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## Gear-1    Gear-2   Gear-3    Gear-4   Gear-5</a:t>
            </a:r>
          </a:p>
          <a:p>
            <a:r>
              <a:rPr lang="en-AU" dirty="0"/>
              <a:t>   2         1        1         1        1         # Selectivity periods</a:t>
            </a:r>
          </a:p>
          <a:p>
            <a:r>
              <a:rPr lang="en-AU" dirty="0"/>
              <a:t>   0         0        0         0        0         # sex specific selectivity</a:t>
            </a:r>
          </a:p>
          <a:p>
            <a:r>
              <a:rPr lang="en-AU" dirty="0"/>
              <a:t>   0         3        3         0        0         # male selectivity type</a:t>
            </a:r>
          </a:p>
          <a:p>
            <a:r>
              <a:rPr lang="en-AU" dirty="0"/>
              <a:t>   0         0        0         0        0         # within another gear</a:t>
            </a:r>
          </a:p>
          <a:p>
            <a:r>
              <a:rPr lang="en-AU" dirty="0">
                <a:solidFill>
                  <a:srgbClr val="FF0000"/>
                </a:solidFill>
              </a:rPr>
              <a:t>## Gear-1    Gear-2   Gear-3    Gear-4   Gear-5</a:t>
            </a:r>
          </a:p>
          <a:p>
            <a:r>
              <a:rPr lang="en-AU" dirty="0"/>
              <a:t>   1         1        1         1        1         # Retention periods</a:t>
            </a:r>
          </a:p>
          <a:p>
            <a:r>
              <a:rPr lang="en-AU" dirty="0"/>
              <a:t>   0         0        0         0        0         # sex specific retention</a:t>
            </a:r>
          </a:p>
          <a:p>
            <a:r>
              <a:rPr lang="en-AU" dirty="0"/>
              <a:t>   3         6        6         6        6         # male retention type</a:t>
            </a:r>
          </a:p>
          <a:p>
            <a:r>
              <a:rPr lang="en-AU" dirty="0"/>
              <a:t>   1         0        0         0        0         # male retention flag (0 -&gt; no, 1 -&gt; yes)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34733" y="1863418"/>
            <a:ext cx="40305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There fisheries / two surveys and one sex: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Separate selectivity parameters for fishery 1 and the two surveys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Logistic selectivity for fisheries 2 and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Logistic retention for the pot fishery</a:t>
            </a:r>
          </a:p>
        </p:txBody>
      </p:sp>
    </p:spTree>
    <p:extLst>
      <p:ext uri="{BB962C8B-B14F-4D97-AF65-F5344CB8AC3E}">
        <p14:creationId xmlns:p14="http://schemas.microsoft.com/office/powerpoint/2010/main" val="2489172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parameters-IV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273492"/>
            <a:ext cx="72542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Selectivity</a:t>
            </a:r>
          </a:p>
          <a:p>
            <a:r>
              <a:rPr lang="en-AU" dirty="0">
                <a:solidFill>
                  <a:srgbClr val="FF0000"/>
                </a:solidFill>
              </a:rPr>
              <a:t>## index </a:t>
            </a:r>
            <a:r>
              <a:rPr lang="en-AU" dirty="0" err="1">
                <a:solidFill>
                  <a:srgbClr val="FF0000"/>
                </a:solidFill>
              </a:rPr>
              <a:t>index</a:t>
            </a:r>
            <a:r>
              <a:rPr lang="en-AU" dirty="0">
                <a:solidFill>
                  <a:srgbClr val="FF0000"/>
                </a:solidFill>
              </a:rPr>
              <a:t> par sex 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lb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prior   p1   p2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period </a:t>
            </a:r>
            <a:r>
              <a:rPr lang="en-AU" dirty="0" err="1">
                <a:solidFill>
                  <a:srgbClr val="FF0000"/>
                </a:solidFill>
              </a:rPr>
              <a:t>period</a:t>
            </a:r>
            <a:r>
              <a:rPr lang="en-AU" dirty="0">
                <a:solidFill>
                  <a:srgbClr val="FF0000"/>
                </a:solidFill>
              </a:rPr>
              <a:t>     </a:t>
            </a:r>
          </a:p>
          <a:p>
            <a:r>
              <a:rPr lang="en-AU" dirty="0">
                <a:solidFill>
                  <a:srgbClr val="FF0000"/>
                </a:solidFill>
              </a:rPr>
              <a:t># Gear-1</a:t>
            </a:r>
          </a:p>
          <a:p>
            <a:r>
              <a:rPr lang="en-AU" dirty="0"/>
              <a:t>   1      1    1   1    137.0030    5    186    0       1    999    4     1975   2017</a:t>
            </a:r>
          </a:p>
          <a:p>
            <a:r>
              <a:rPr lang="en-AU" dirty="0"/>
              <a:t>   1      2    2   1      2.6666    0.1   20    0       1    999    4     1975   2017</a:t>
            </a:r>
          </a:p>
          <a:p>
            <a:r>
              <a:rPr lang="en-AU" dirty="0"/>
              <a:t>   1      3    1   2     83.9314    5    150    0       1    999    4     1975   2017</a:t>
            </a:r>
          </a:p>
          <a:p>
            <a:r>
              <a:rPr lang="en-AU" dirty="0"/>
              <a:t>   1      4    2   2      4.0000    0.1   20    0       1    999    4     1975   2017</a:t>
            </a:r>
          </a:p>
          <a:p>
            <a:r>
              <a:rPr lang="en-AU" dirty="0">
                <a:solidFill>
                  <a:srgbClr val="FF0000"/>
                </a:solidFill>
              </a:rPr>
              <a:t># Gear-2</a:t>
            </a:r>
          </a:p>
          <a:p>
            <a:r>
              <a:rPr lang="en-AU" dirty="0"/>
              <a:t>   2      5    1   0    149.9950    5    185    0       1    999    4     1975   2017</a:t>
            </a:r>
          </a:p>
          <a:p>
            <a:r>
              <a:rPr lang="en-AU" dirty="0"/>
              <a:t>   2      6    2   0     10.0000    0.1   20    0       1    999    4     1975   2017</a:t>
            </a:r>
          </a:p>
          <a:p>
            <a:r>
              <a:rPr lang="en-AU" dirty="0">
                <a:solidFill>
                  <a:srgbClr val="FF0000"/>
                </a:solidFill>
              </a:rPr>
              <a:t>## Retained  </a:t>
            </a:r>
          </a:p>
          <a:p>
            <a:r>
              <a:rPr lang="en-AU" dirty="0">
                <a:solidFill>
                  <a:srgbClr val="FF0000"/>
                </a:solidFill>
              </a:rPr>
              <a:t># Gear-1</a:t>
            </a:r>
          </a:p>
          <a:p>
            <a:r>
              <a:rPr lang="en-AU" dirty="0"/>
              <a:t>  -1     25    1   1    150    1    999    0       1    999    4     1975   2004</a:t>
            </a:r>
          </a:p>
          <a:p>
            <a:r>
              <a:rPr lang="en-AU" dirty="0"/>
              <a:t>  -1     26    2   1      4    1     20    0       1    999    4     1975   2004</a:t>
            </a:r>
          </a:p>
          <a:p>
            <a:r>
              <a:rPr lang="en-AU" dirty="0"/>
              <a:t>  -1     27    1   1    150    1    999    0       1    999    4     2005   2017</a:t>
            </a:r>
          </a:p>
          <a:p>
            <a:r>
              <a:rPr lang="en-AU" dirty="0"/>
              <a:t>  -1     28    2   1      4    1     20    0       1    999    4     2005   2017</a:t>
            </a:r>
          </a:p>
          <a:p>
            <a:r>
              <a:rPr lang="en-AU" dirty="0"/>
              <a:t>  -1     29    1   2    591    1    999    0       1    999   -3     1975   2003</a:t>
            </a:r>
          </a:p>
          <a:p>
            <a:r>
              <a:rPr lang="en-AU" dirty="0"/>
              <a:t>  -1     30    1   2    591    1    999    0       1    999   -3     2004   2017</a:t>
            </a:r>
          </a:p>
          <a:p>
            <a:r>
              <a:rPr lang="en-AU" dirty="0">
                <a:solidFill>
                  <a:srgbClr val="FF0000"/>
                </a:solidFill>
              </a:rPr>
              <a:t># Gear-2</a:t>
            </a:r>
          </a:p>
          <a:p>
            <a:r>
              <a:rPr lang="en-AU" dirty="0"/>
              <a:t>  -2     31    1   0    595    1    999    0       1    999   -3     1975   2017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60080" y="4989433"/>
            <a:ext cx="17048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Time blocked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60080" y="6427113"/>
            <a:ext cx="23428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Uniform selectivity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096000" y="521208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6156960" y="6642556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614160" y="269748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898075" y="2482036"/>
            <a:ext cx="2506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Males then females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461760" y="377952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717280" y="3534547"/>
            <a:ext cx="14072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Both sexes</a:t>
            </a:r>
          </a:p>
        </p:txBody>
      </p:sp>
    </p:spTree>
    <p:extLst>
      <p:ext uri="{BB962C8B-B14F-4D97-AF65-F5344CB8AC3E}">
        <p14:creationId xmlns:p14="http://schemas.microsoft.com/office/powerpoint/2010/main" val="3141817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parameters-V</a:t>
            </a:r>
          </a:p>
        </p:txBody>
      </p:sp>
      <p:sp>
        <p:nvSpPr>
          <p:cNvPr id="3" name="Rectangle 2"/>
          <p:cNvSpPr/>
          <p:nvPr/>
        </p:nvSpPr>
        <p:spPr>
          <a:xfrm>
            <a:off x="411480" y="1853655"/>
            <a:ext cx="6766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Selectivity</a:t>
            </a:r>
          </a:p>
          <a:p>
            <a:r>
              <a:rPr lang="en-AU" dirty="0">
                <a:solidFill>
                  <a:srgbClr val="FF0000"/>
                </a:solidFill>
              </a:rPr>
              <a:t>## index </a:t>
            </a:r>
            <a:r>
              <a:rPr lang="en-AU" dirty="0" err="1">
                <a:solidFill>
                  <a:srgbClr val="FF0000"/>
                </a:solidFill>
              </a:rPr>
              <a:t>index</a:t>
            </a:r>
            <a:r>
              <a:rPr lang="en-AU" dirty="0">
                <a:solidFill>
                  <a:srgbClr val="FF0000"/>
                </a:solidFill>
              </a:rPr>
              <a:t> par sex 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lb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prior p1     p2 period </a:t>
            </a:r>
            <a:r>
              <a:rPr lang="en-AU" dirty="0" err="1">
                <a:solidFill>
                  <a:srgbClr val="FF0000"/>
                </a:solidFill>
              </a:rPr>
              <a:t>period</a:t>
            </a:r>
            <a:r>
              <a:rPr lang="en-AU" dirty="0">
                <a:solidFill>
                  <a:srgbClr val="FF0000"/>
                </a:solidFill>
              </a:rPr>
              <a:t> #</a:t>
            </a:r>
          </a:p>
          <a:p>
            <a:r>
              <a:rPr lang="en-AU" dirty="0">
                <a:solidFill>
                  <a:srgbClr val="FF0000"/>
                </a:solidFill>
              </a:rPr>
              <a:t># Gear-1</a:t>
            </a:r>
          </a:p>
          <a:p>
            <a:r>
              <a:rPr lang="en-AU" dirty="0"/>
              <a:t>   1     1     1   0    0.4    0.001 1.0    0       0      1     3     1978   2008</a:t>
            </a:r>
          </a:p>
          <a:p>
            <a:r>
              <a:rPr lang="en-AU" dirty="0"/>
              <a:t>   1     2     2   0    0.7    0.001 1.0    0       0      1     3     1978   2008</a:t>
            </a:r>
          </a:p>
          <a:p>
            <a:r>
              <a:rPr lang="en-AU" dirty="0"/>
              <a:t>   1     3     3   0    1.0    0.001 2.0    0       0      1    -2     1978   2008</a:t>
            </a:r>
          </a:p>
          <a:p>
            <a:r>
              <a:rPr lang="en-AU" dirty="0"/>
              <a:t>   1     1     1   0    0.4    0.001 1.0    0       0      1     3     2009   2018</a:t>
            </a:r>
          </a:p>
          <a:p>
            <a:r>
              <a:rPr lang="en-AU" dirty="0"/>
              <a:t>   1     2     2   0    0.4    0.001 1.0    0       0      1     3     2009   2018</a:t>
            </a:r>
          </a:p>
          <a:p>
            <a:r>
              <a:rPr lang="en-AU" dirty="0"/>
              <a:t>   1     3     3   0    1.0    0.001 2.0    0       0      1    -2     2009   2018</a:t>
            </a:r>
          </a:p>
          <a:p>
            <a:r>
              <a:rPr lang="en-AU" dirty="0">
                <a:solidFill>
                  <a:srgbClr val="FF0000"/>
                </a:solidFill>
              </a:rPr>
              <a:t># Gear-2</a:t>
            </a:r>
          </a:p>
          <a:p>
            <a:r>
              <a:rPr lang="en-AU" dirty="0"/>
              <a:t>   2     7     1   0    40      10.0  200    0      10    200   -3     1978   2018</a:t>
            </a:r>
          </a:p>
          <a:p>
            <a:r>
              <a:rPr lang="en-AU" dirty="0"/>
              <a:t>   2     8     2   0    60      10.0  200    0      10    200   -3     1978   2018</a:t>
            </a:r>
          </a:p>
          <a:p>
            <a:r>
              <a:rPr lang="en-AU" dirty="0">
                <a:solidFill>
                  <a:srgbClr val="FF0000"/>
                </a:solidFill>
              </a:rPr>
              <a:t>## Retained</a:t>
            </a:r>
          </a:p>
          <a:p>
            <a:r>
              <a:rPr lang="en-AU" dirty="0">
                <a:solidFill>
                  <a:srgbClr val="FF0000"/>
                </a:solidFill>
              </a:rPr>
              <a:t># Gear-1</a:t>
            </a:r>
          </a:p>
          <a:p>
            <a:r>
              <a:rPr lang="en-AU" dirty="0"/>
              <a:t>  -1     14    1   0   120   100   200    0      1    900   -1     1978   2018</a:t>
            </a:r>
          </a:p>
          <a:p>
            <a:r>
              <a:rPr lang="en-AU" dirty="0"/>
              <a:t>  -1     15    2   0   123   110   200    0      1    900   -1     1978   2018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537960" y="353568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803999" y="3150959"/>
            <a:ext cx="25498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Time blocked; </a:t>
            </a:r>
          </a:p>
          <a:p>
            <a:r>
              <a:rPr lang="en-AU" sz="2200" dirty="0"/>
              <a:t>separate parameters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598920" y="492252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803999" y="4707076"/>
            <a:ext cx="22461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Logistic selectivity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598920" y="6035040"/>
            <a:ext cx="210312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803999" y="5819596"/>
            <a:ext cx="2164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Logistic retention</a:t>
            </a:r>
          </a:p>
        </p:txBody>
      </p:sp>
    </p:spTree>
    <p:extLst>
      <p:ext uri="{BB962C8B-B14F-4D97-AF65-F5344CB8AC3E}">
        <p14:creationId xmlns:p14="http://schemas.microsoft.com/office/powerpoint/2010/main" val="36823970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parameters-VI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1" y="1813560"/>
            <a:ext cx="10668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/>
              <a:t>You can specify that selectivity is never 1 (due to high grading). This can be achieved directly if separate parameters are estimated for each class. However, that does not allow for time-varying high grading. The asymptotic parameters section allows the user to specify (or estimate) year-specific high grading rates.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427261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Number of asymptotic parameters</a:t>
            </a:r>
          </a:p>
          <a:p>
            <a:r>
              <a:rPr lang="en-AU" dirty="0"/>
              <a:t>4</a:t>
            </a:r>
          </a:p>
          <a:p>
            <a:r>
              <a:rPr lang="en-AU" dirty="0">
                <a:solidFill>
                  <a:srgbClr val="FF0000"/>
                </a:solidFill>
              </a:rPr>
              <a:t># Fleet   Sex     Year      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lb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</a:t>
            </a:r>
          </a:p>
          <a:p>
            <a:r>
              <a:rPr lang="en-AU" dirty="0"/>
              <a:t>       1     1     1975   0.000001   0    1     -3</a:t>
            </a:r>
          </a:p>
          <a:p>
            <a:r>
              <a:rPr lang="en-AU" dirty="0"/>
              <a:t>       1     1     2006   0.044000   0    1     -3</a:t>
            </a:r>
          </a:p>
          <a:p>
            <a:r>
              <a:rPr lang="en-AU" dirty="0"/>
              <a:t>       1     1     2007   0.019700   0    1     -3</a:t>
            </a:r>
          </a:p>
          <a:p>
            <a:r>
              <a:rPr lang="en-AU" dirty="0"/>
              <a:t>       1     1     2008   0.019875   0    1     -3</a:t>
            </a:r>
          </a:p>
        </p:txBody>
      </p:sp>
    </p:spTree>
    <p:extLst>
      <p:ext uri="{BB962C8B-B14F-4D97-AF65-F5344CB8AC3E}">
        <p14:creationId xmlns:p14="http://schemas.microsoft.com/office/powerpoint/2010/main" val="1816690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Index catchability and additional variance-I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905000"/>
            <a:ext cx="11033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Priors must be placed on index  catchability and on the variances added to the input CVs  for the relative abundance indices (the number of indices is determined from data file)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" y="3481477"/>
            <a:ext cx="9220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lb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p1             p2     Analytic?   LAMBDA Emphasis</a:t>
            </a:r>
          </a:p>
          <a:p>
            <a:r>
              <a:rPr lang="en-AU" dirty="0"/>
              <a:t>     1.0     0.5      1.2      -4          0       0          9.0                     0                 1                1 # NMFS trawl</a:t>
            </a:r>
          </a:p>
          <a:p>
            <a:r>
              <a:rPr lang="en-AU" dirty="0"/>
              <a:t> 0.003        0          5       3          0       0          9.0                     0                 1                1 # ADF&amp;G pot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79320" y="5590014"/>
            <a:ext cx="4639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Solve for MLE for </a:t>
            </a:r>
            <a:r>
              <a:rPr lang="en-AU" sz="2400" i="1" dirty="0"/>
              <a:t>q</a:t>
            </a:r>
            <a:r>
              <a:rPr lang="en-AU" sz="2400" dirty="0"/>
              <a:t> analytically  (=1)</a:t>
            </a:r>
          </a:p>
          <a:p>
            <a:r>
              <a:rPr lang="en-AU" sz="2400" dirty="0"/>
              <a:t>(only uniform or log-normal prior)</a:t>
            </a:r>
          </a:p>
        </p:txBody>
      </p:sp>
      <p:cxnSp>
        <p:nvCxnSpPr>
          <p:cNvPr id="6" name="Straight Arrow Connector 5"/>
          <p:cNvCxnSpPr>
            <a:stCxn id="5" idx="0"/>
          </p:cNvCxnSpPr>
          <p:nvPr/>
        </p:nvCxnSpPr>
        <p:spPr>
          <a:xfrm flipV="1">
            <a:off x="4499314" y="4404808"/>
            <a:ext cx="1489781" cy="1185206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7117290" y="4404808"/>
            <a:ext cx="638459" cy="1185206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74979" y="5602188"/>
            <a:ext cx="23999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Multiplier for the </a:t>
            </a:r>
          </a:p>
          <a:p>
            <a:pPr algn="ctr"/>
            <a:r>
              <a:rPr lang="en-AU" sz="2400" dirty="0"/>
              <a:t>input CVs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78045" y="5590013"/>
            <a:ext cx="23999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Multiplier for the </a:t>
            </a:r>
          </a:p>
          <a:p>
            <a:pPr algn="ctr"/>
            <a:r>
              <a:rPr lang="en-AU" sz="2400" dirty="0"/>
              <a:t>Index likelihood</a:t>
            </a:r>
          </a:p>
        </p:txBody>
      </p:sp>
      <p:cxnSp>
        <p:nvCxnSpPr>
          <p:cNvPr id="10" name="Straight Arrow Connector 9"/>
          <p:cNvCxnSpPr>
            <a:stCxn id="12" idx="0"/>
          </p:cNvCxnSpPr>
          <p:nvPr/>
        </p:nvCxnSpPr>
        <p:spPr>
          <a:xfrm flipH="1" flipV="1">
            <a:off x="8158864" y="4267648"/>
            <a:ext cx="2719157" cy="1322365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8666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Index catchability and additional variance-II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" y="4869656"/>
            <a:ext cx="8503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        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         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     p1       p2</a:t>
            </a:r>
          </a:p>
          <a:p>
            <a:r>
              <a:rPr lang="en-AU" dirty="0"/>
              <a:t>   0.0000001      0.00000001   10.0           -4         4         1.0     100   # NMFS (PHASE -4)</a:t>
            </a:r>
          </a:p>
          <a:p>
            <a:r>
              <a:rPr lang="en-AU" dirty="0"/>
              <a:t>   0.0000001      0.00000001   10.0           -4         4         1.0     100   # ADF&amp;G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866006"/>
            <a:ext cx="10672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Additional variance is included by increasing the input CV by an additional term, i.e.: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8982"/>
              </p:ext>
            </p:extLst>
          </p:nvPr>
        </p:nvGraphicFramePr>
        <p:xfrm>
          <a:off x="3493424" y="2502989"/>
          <a:ext cx="3114386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3" imgW="1054080" imgH="279360" progId="Equation.DSMT4">
                  <p:embed/>
                </p:oleObj>
              </mc:Choice>
              <mc:Fallback>
                <p:oleObj name="Equation" r:id="rId3" imgW="10540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3424" y="2502989"/>
                        <a:ext cx="3114386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65120" y="3703320"/>
            <a:ext cx="1257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Input CV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69480" y="3637407"/>
            <a:ext cx="25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Additional variance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611655" y="3231855"/>
            <a:ext cx="1021080" cy="471465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6416040" y="3231856"/>
            <a:ext cx="2042160" cy="47146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8773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 penalties and phases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60210" y="2976322"/>
            <a:ext cx="11614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Mean_F</a:t>
            </a:r>
            <a:r>
              <a:rPr lang="en-AU" dirty="0">
                <a:solidFill>
                  <a:srgbClr val="FF0000"/>
                </a:solidFill>
              </a:rPr>
              <a:t>   </a:t>
            </a:r>
            <a:r>
              <a:rPr lang="en-AU" dirty="0" err="1">
                <a:solidFill>
                  <a:srgbClr val="FF0000"/>
                </a:solidFill>
              </a:rPr>
              <a:t>Female_Offset</a:t>
            </a:r>
            <a:r>
              <a:rPr lang="en-AU" dirty="0">
                <a:solidFill>
                  <a:srgbClr val="FF0000"/>
                </a:solidFill>
              </a:rPr>
              <a:t> STD_PHZ1   STD_PHZ2   PHZ_M   PHZ_F Bound_1     Bound_2   Bound_3</a:t>
            </a:r>
          </a:p>
          <a:p>
            <a:r>
              <a:rPr lang="en-AU" dirty="0"/>
              <a:t>   0.22313                    0.0505             0.5           45.50              1           1   -12       4    -10   2.95     -10    10  # Pot</a:t>
            </a:r>
          </a:p>
          <a:p>
            <a:r>
              <a:rPr lang="en-AU" dirty="0"/>
              <a:t>   0.0183156                     1.0               0.5           45.50             1          -1   -12       4    -10     10      -10    10   # Trawl</a:t>
            </a:r>
          </a:p>
          <a:p>
            <a:r>
              <a:rPr lang="en-AU" dirty="0"/>
              <a:t>   0.011109                       1.0               0.5           45.50              1          1   -12        4    -10     10      -10    10    # Tanner (-1 -5)</a:t>
            </a:r>
          </a:p>
          <a:p>
            <a:r>
              <a:rPr lang="en-AU" dirty="0"/>
              <a:t>   0.011109                       1.0               0.5           45.50              1         -1   -12       4    -10     10      -10    10   # Fixed</a:t>
            </a:r>
          </a:p>
          <a:p>
            <a:r>
              <a:rPr lang="en-AU" dirty="0"/>
              <a:t>   0.00                                0.0             2.00           20.00            -1         -1   -12        4    -10     10      -10    10    # NMFS trawl survey</a:t>
            </a:r>
          </a:p>
          <a:p>
            <a:r>
              <a:rPr lang="en-AU" dirty="0"/>
              <a:t>   0.00                                0.0             2.00           20.00            -1         -1   -12        4    -10     10      -10    10    # BSFRF (0)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91" y="5422374"/>
            <a:ext cx="44471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Note: Input is needed for the surveys, but this information is not used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602046"/>
            <a:ext cx="36746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Initial values for male F and </a:t>
            </a:r>
          </a:p>
          <a:p>
            <a:r>
              <a:rPr lang="en-AU" sz="2400" dirty="0"/>
              <a:t>the female offset to male F</a:t>
            </a:r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 flipH="1">
            <a:off x="1340285" y="2406957"/>
            <a:ext cx="878045" cy="66192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73338" y="1587201"/>
            <a:ext cx="26097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Penalty on </a:t>
            </a:r>
          </a:p>
          <a:p>
            <a:pPr algn="ctr"/>
            <a:r>
              <a:rPr lang="en-AU" sz="2400" dirty="0"/>
              <a:t>mean F (last phase)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005565" y="2561595"/>
            <a:ext cx="435470" cy="48988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239063" y="1633324"/>
            <a:ext cx="2228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Phases for male </a:t>
            </a:r>
          </a:p>
          <a:p>
            <a:pPr algn="ctr"/>
            <a:r>
              <a:rPr lang="en-AU" sz="2400" dirty="0"/>
              <a:t>and female Fs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672524" y="2471151"/>
            <a:ext cx="1821134" cy="55129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0A01FB70-B01A-40AA-AD5E-17A641C87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025" y="-7679"/>
            <a:ext cx="2847975" cy="16097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5D4C28A-D4A2-4673-B25C-2A7B5419C69E}"/>
              </a:ext>
            </a:extLst>
          </p:cNvPr>
          <p:cNvSpPr txBox="1"/>
          <p:nvPr/>
        </p:nvSpPr>
        <p:spPr>
          <a:xfrm>
            <a:off x="4632697" y="5447990"/>
            <a:ext cx="7241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Bound on mean F (_1), annual male F offsets (_2), </a:t>
            </a:r>
          </a:p>
          <a:p>
            <a:r>
              <a:rPr lang="en-AU" sz="2400" dirty="0"/>
              <a:t>Female F offsets (_3); </a:t>
            </a:r>
            <a:r>
              <a:rPr lang="en-AU" sz="2400" u="sng" dirty="0">
                <a:solidFill>
                  <a:srgbClr val="FF0000"/>
                </a:solidFill>
              </a:rPr>
              <a:t>Bounds on annual female F offsets still pre-specified</a:t>
            </a:r>
          </a:p>
        </p:txBody>
      </p:sp>
    </p:spTree>
    <p:extLst>
      <p:ext uri="{BB962C8B-B14F-4D97-AF65-F5344CB8AC3E}">
        <p14:creationId xmlns:p14="http://schemas.microsoft.com/office/powerpoint/2010/main" val="120229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Core parameters-I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2004209"/>
            <a:ext cx="11079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 p1      p2         # parameter       ##</a:t>
            </a:r>
          </a:p>
          <a:p>
            <a:r>
              <a:rPr lang="en-AU" dirty="0">
                <a:solidFill>
                  <a:srgbClr val="FF0000"/>
                </a:solidFill>
              </a:rPr>
              <a:t>## ———————————————————————————————##</a:t>
            </a:r>
          </a:p>
          <a:p>
            <a:r>
              <a:rPr lang="en-AU" dirty="0"/>
              <a:t>    0.18        0.15    0.2         -4       2    0.18    0.04        # M</a:t>
            </a:r>
          </a:p>
          <a:p>
            <a:r>
              <a:rPr lang="en-AU" dirty="0"/>
              <a:t>   16.5       -10        18         -2       0  -10.0    20.0         # logR0</a:t>
            </a:r>
          </a:p>
          <a:p>
            <a:r>
              <a:rPr lang="en-AU" dirty="0"/>
              <a:t>   18.0       -10        25          3       0   10.0    20.0          # </a:t>
            </a:r>
            <a:r>
              <a:rPr lang="en-AU" dirty="0" err="1"/>
              <a:t>logRini</a:t>
            </a:r>
            <a:r>
              <a:rPr lang="en-AU" dirty="0"/>
              <a:t>, to estimate if NOT initialized at unfished (n68)</a:t>
            </a:r>
          </a:p>
          <a:p>
            <a:r>
              <a:rPr lang="en-AU" dirty="0"/>
              <a:t>   16.5       -10        25          1       0   10.0    20.0          # </a:t>
            </a:r>
            <a:r>
              <a:rPr lang="en-AU" dirty="0" err="1"/>
              <a:t>logRbar</a:t>
            </a:r>
            <a:r>
              <a:rPr lang="en-AU" dirty="0"/>
              <a:t>, to estimate if NOT initialized at unfished      </a:t>
            </a:r>
          </a:p>
          <a:p>
            <a:r>
              <a:rPr lang="en-AU" dirty="0"/>
              <a:t>   72.5        55       100         -4       1   72.5     7.25         # recruitment expected value (males or combined)</a:t>
            </a:r>
          </a:p>
          <a:p>
            <a:r>
              <a:rPr lang="en-AU" dirty="0"/>
              <a:t>    0.726149   0.32      1.64        3       0    0.1     5.0      # recruitment scale (variance component) (males or combined)</a:t>
            </a:r>
          </a:p>
          <a:p>
            <a:r>
              <a:rPr lang="en-AU" dirty="0"/>
              <a:t>    0.00       -5         5         -4       0   0.0     20.00            # recruitment expected value offset (females)</a:t>
            </a:r>
          </a:p>
          <a:p>
            <a:r>
              <a:rPr lang="en-AU" dirty="0"/>
              <a:t>    0.00       -1.69      0.40       3       0    0.0    20.0          # recruitment scale offset (variance component) (females)</a:t>
            </a:r>
          </a:p>
        </p:txBody>
      </p:sp>
    </p:spTree>
    <p:extLst>
      <p:ext uri="{BB962C8B-B14F-4D97-AF65-F5344CB8AC3E}">
        <p14:creationId xmlns:p14="http://schemas.microsoft.com/office/powerpoint/2010/main" val="36882085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Likelihood specification (composition data)</a:t>
            </a:r>
          </a:p>
        </p:txBody>
      </p:sp>
      <p:sp>
        <p:nvSpPr>
          <p:cNvPr id="3" name="Rectangle 2"/>
          <p:cNvSpPr/>
          <p:nvPr/>
        </p:nvSpPr>
        <p:spPr>
          <a:xfrm>
            <a:off x="441960" y="2116773"/>
            <a:ext cx="10363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LIKELIHOOD OPTIONS</a:t>
            </a:r>
          </a:p>
          <a:p>
            <a:r>
              <a:rPr lang="en-AU" dirty="0">
                <a:solidFill>
                  <a:srgbClr val="FF0000"/>
                </a:solidFill>
              </a:rPr>
              <a:t>##   -1) Multinomial with estimated/fixed sample size</a:t>
            </a:r>
          </a:p>
          <a:p>
            <a:r>
              <a:rPr lang="en-AU" dirty="0">
                <a:solidFill>
                  <a:srgbClr val="FF0000"/>
                </a:solidFill>
              </a:rPr>
              <a:t>##   -2) Robust approximation to multinomial</a:t>
            </a:r>
          </a:p>
          <a:p>
            <a:r>
              <a:rPr lang="en-AU" dirty="0">
                <a:solidFill>
                  <a:srgbClr val="FF0000"/>
                </a:solidFill>
              </a:rPr>
              <a:t>##   -3) logistic normal (NIY)</a:t>
            </a:r>
          </a:p>
          <a:p>
            <a:r>
              <a:rPr lang="en-AU" dirty="0">
                <a:solidFill>
                  <a:srgbClr val="FF0000"/>
                </a:solidFill>
              </a:rPr>
              <a:t>##   -4) multivariate-t (NIY)</a:t>
            </a:r>
          </a:p>
          <a:p>
            <a:r>
              <a:rPr lang="en-AU" dirty="0">
                <a:solidFill>
                  <a:srgbClr val="FF0000"/>
                </a:solidFill>
              </a:rPr>
              <a:t>##   -5) </a:t>
            </a:r>
            <a:r>
              <a:rPr lang="en-AU" dirty="0" err="1">
                <a:solidFill>
                  <a:srgbClr val="FF0000"/>
                </a:solidFill>
              </a:rPr>
              <a:t>Dirichlet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## ———————————————————————————————————————————</a:t>
            </a:r>
          </a:p>
          <a:p>
            <a:r>
              <a:rPr lang="en-AU" dirty="0"/>
              <a:t>  2   2   2  # Type of likelihood</a:t>
            </a:r>
          </a:p>
          <a:p>
            <a:r>
              <a:rPr lang="en-AU" dirty="0"/>
              <a:t>  0   0   0   # Auto tail compression (cumulative proportion used in tail compression)</a:t>
            </a:r>
          </a:p>
          <a:p>
            <a:r>
              <a:rPr lang="en-AU" dirty="0"/>
              <a:t>  1   1   1   # Initial value for effective sample size multiplier</a:t>
            </a:r>
          </a:p>
          <a:p>
            <a:r>
              <a:rPr lang="en-AU" dirty="0"/>
              <a:t>-4  -4  -4   # </a:t>
            </a:r>
            <a:r>
              <a:rPr lang="en-AU" dirty="0" err="1"/>
              <a:t>Phz</a:t>
            </a:r>
            <a:r>
              <a:rPr lang="en-AU" dirty="0"/>
              <a:t> for estimating effective sample size (if appl.)</a:t>
            </a:r>
          </a:p>
          <a:p>
            <a:r>
              <a:rPr lang="en-AU" dirty="0"/>
              <a:t>  1   2   3   # Composition aggregator (combines compositions into a single </a:t>
            </a:r>
            <a:r>
              <a:rPr lang="en-AU" dirty="0" err="1"/>
              <a:t>male+female</a:t>
            </a:r>
            <a:r>
              <a:rPr lang="en-AU" dirty="0"/>
              <a:t> row)</a:t>
            </a:r>
          </a:p>
          <a:p>
            <a:r>
              <a:rPr lang="en-AU" dirty="0"/>
              <a:t>  1   1   1   # LAMBDA (multiplier on input effective sample size)</a:t>
            </a:r>
          </a:p>
          <a:p>
            <a:r>
              <a:rPr lang="en-AU" dirty="0"/>
              <a:t>  1   1   1   # Emphasis (multiplier for actual likelihood)</a:t>
            </a:r>
          </a:p>
        </p:txBody>
      </p:sp>
    </p:spTree>
    <p:extLst>
      <p:ext uri="{BB962C8B-B14F-4D97-AF65-F5344CB8AC3E}">
        <p14:creationId xmlns:p14="http://schemas.microsoft.com/office/powerpoint/2010/main" val="25280458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Time-varying natural mortality-I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4840" y="1950720"/>
            <a:ext cx="69913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/>
              <a:t>The options for time-varying natural mortality are:</a:t>
            </a:r>
          </a:p>
        </p:txBody>
      </p:sp>
      <p:sp>
        <p:nvSpPr>
          <p:cNvPr id="4" name="Rectangle 3"/>
          <p:cNvSpPr/>
          <p:nvPr/>
        </p:nvSpPr>
        <p:spPr>
          <a:xfrm>
            <a:off x="624840" y="2733675"/>
            <a:ext cx="109880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200" dirty="0"/>
              <a:t>##       0 = constant natural mortality                                                 </a:t>
            </a:r>
          </a:p>
          <a:p>
            <a:r>
              <a:rPr lang="en-AU" sz="2200" dirty="0"/>
              <a:t>##       1 = Random walk</a:t>
            </a:r>
          </a:p>
          <a:p>
            <a:r>
              <a:rPr lang="en-AU" sz="2200" dirty="0"/>
              <a:t>##       2 = Cubic Spline</a:t>
            </a:r>
          </a:p>
          <a:p>
            <a:r>
              <a:rPr lang="en-AU" sz="2200" dirty="0"/>
              <a:t>##       3 = Time blocks in </a:t>
            </a:r>
            <a:r>
              <a:rPr lang="en-AU" sz="2200" i="1" dirty="0"/>
              <a:t>M</a:t>
            </a:r>
            <a:r>
              <a:rPr lang="en-AU" sz="2200" dirty="0"/>
              <a:t>  relative to the base </a:t>
            </a:r>
            <a:r>
              <a:rPr lang="en-AU" sz="2200" i="1" dirty="0"/>
              <a:t>M</a:t>
            </a:r>
            <a:r>
              <a:rPr lang="en-AU" sz="2200" dirty="0"/>
              <a:t> (see theta section); blocks are cumulative</a:t>
            </a:r>
          </a:p>
          <a:p>
            <a:r>
              <a:rPr lang="en-AU" sz="2200" dirty="0"/>
              <a:t>##       4 = Time blocks in </a:t>
            </a:r>
            <a:r>
              <a:rPr lang="en-AU" sz="2200" i="1" dirty="0"/>
              <a:t>M</a:t>
            </a:r>
            <a:r>
              <a:rPr lang="en-AU" sz="2200" dirty="0"/>
              <a:t> (absolute values are estimated)</a:t>
            </a:r>
          </a:p>
          <a:p>
            <a:r>
              <a:rPr lang="en-AU" sz="2200" dirty="0"/>
              <a:t>##       5 = Changes in </a:t>
            </a:r>
            <a:r>
              <a:rPr lang="en-AU" sz="2200" i="1" dirty="0"/>
              <a:t>M</a:t>
            </a:r>
            <a:r>
              <a:rPr lang="en-AU" sz="2200" dirty="0"/>
              <a:t>  for specific years relative to the base </a:t>
            </a:r>
            <a:r>
              <a:rPr lang="en-AU" sz="2200" i="1" dirty="0"/>
              <a:t>M</a:t>
            </a:r>
            <a:r>
              <a:rPr lang="en-AU" sz="2200" dirty="0"/>
              <a:t> (see theta section)</a:t>
            </a:r>
          </a:p>
          <a:p>
            <a:r>
              <a:rPr lang="en-AU" sz="2200" dirty="0"/>
              <a:t>##       6 = Time blocks in </a:t>
            </a:r>
            <a:r>
              <a:rPr lang="en-AU" sz="2200" i="1" dirty="0"/>
              <a:t>M</a:t>
            </a:r>
            <a:r>
              <a:rPr lang="en-AU" sz="2200" dirty="0"/>
              <a:t> relative to the base </a:t>
            </a:r>
            <a:r>
              <a:rPr lang="en-AU" sz="2200" i="1" dirty="0"/>
              <a:t>M</a:t>
            </a:r>
            <a:r>
              <a:rPr lang="en-AU" sz="2200" dirty="0"/>
              <a:t> (see theta section); blocks are not </a:t>
            </a:r>
          </a:p>
          <a:p>
            <a:r>
              <a:rPr lang="en-AU" sz="2200" dirty="0"/>
              <a:t>                  cumulative</a:t>
            </a:r>
          </a:p>
        </p:txBody>
      </p:sp>
    </p:spTree>
    <p:extLst>
      <p:ext uri="{BB962C8B-B14F-4D97-AF65-F5344CB8AC3E}">
        <p14:creationId xmlns:p14="http://schemas.microsoft.com/office/powerpoint/2010/main" val="32630349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Time-varying natural mortality-II</a:t>
            </a:r>
          </a:p>
        </p:txBody>
      </p:sp>
      <p:sp>
        <p:nvSpPr>
          <p:cNvPr id="3" name="Rectangle 2"/>
          <p:cNvSpPr/>
          <p:nvPr/>
        </p:nvSpPr>
        <p:spPr>
          <a:xfrm>
            <a:off x="601980" y="1768017"/>
            <a:ext cx="1098804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200" dirty="0"/>
              <a:t>##       0:</a:t>
            </a:r>
          </a:p>
          <a:p>
            <a:endParaRPr lang="en-AU" sz="2200" dirty="0"/>
          </a:p>
          <a:p>
            <a:r>
              <a:rPr lang="en-AU" sz="2200" dirty="0"/>
              <a:t>##       1:</a:t>
            </a:r>
          </a:p>
          <a:p>
            <a:endParaRPr lang="en-AU" sz="2200" dirty="0"/>
          </a:p>
          <a:p>
            <a:r>
              <a:rPr lang="en-AU" sz="2200" dirty="0"/>
              <a:t>##       2:</a:t>
            </a:r>
          </a:p>
          <a:p>
            <a:endParaRPr lang="en-AU" sz="2200" dirty="0"/>
          </a:p>
          <a:p>
            <a:r>
              <a:rPr lang="en-AU" sz="2200" dirty="0"/>
              <a:t>##       3:</a:t>
            </a:r>
          </a:p>
          <a:p>
            <a:endParaRPr lang="en-AU" sz="2200" dirty="0"/>
          </a:p>
          <a:p>
            <a:r>
              <a:rPr lang="en-AU" sz="2200" dirty="0"/>
              <a:t>##       4 :</a:t>
            </a:r>
          </a:p>
          <a:p>
            <a:endParaRPr lang="en-AU" sz="2200" dirty="0"/>
          </a:p>
          <a:p>
            <a:r>
              <a:rPr lang="en-AU" sz="2200" dirty="0"/>
              <a:t>##       5 :</a:t>
            </a:r>
          </a:p>
          <a:p>
            <a:endParaRPr lang="en-AU" sz="2200" dirty="0"/>
          </a:p>
          <a:p>
            <a:r>
              <a:rPr lang="en-AU" sz="2200" dirty="0"/>
              <a:t>##       6 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768333"/>
              </p:ext>
            </p:extLst>
          </p:nvPr>
        </p:nvGraphicFramePr>
        <p:xfrm>
          <a:off x="1861589" y="1805793"/>
          <a:ext cx="1322301" cy="432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5" name="Equation" r:id="rId3" imgW="698400" imgH="228600" progId="Equation.DSMT4">
                  <p:embed/>
                </p:oleObj>
              </mc:Choice>
              <mc:Fallback>
                <p:oleObj name="Equation" r:id="rId3" imgW="698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61589" y="1805793"/>
                        <a:ext cx="1322301" cy="4327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652371"/>
              </p:ext>
            </p:extLst>
          </p:nvPr>
        </p:nvGraphicFramePr>
        <p:xfrm>
          <a:off x="1825308" y="2446899"/>
          <a:ext cx="19462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6" name="Equation" r:id="rId5" imgW="1028520" imgH="241200" progId="Equation.DSMT4">
                  <p:embed/>
                </p:oleObj>
              </mc:Choice>
              <mc:Fallback>
                <p:oleObj name="Equation" r:id="rId5" imgW="10285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5308" y="2446899"/>
                        <a:ext cx="19462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311504"/>
              </p:ext>
            </p:extLst>
          </p:nvPr>
        </p:nvGraphicFramePr>
        <p:xfrm>
          <a:off x="1825308" y="3141575"/>
          <a:ext cx="15144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" name="Equation" r:id="rId7" imgW="799920" imgH="241200" progId="Equation.DSMT4">
                  <p:embed/>
                </p:oleObj>
              </mc:Choice>
              <mc:Fallback>
                <p:oleObj name="Equation" r:id="rId7" imgW="7999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25308" y="3141575"/>
                        <a:ext cx="15144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224202"/>
              </p:ext>
            </p:extLst>
          </p:nvPr>
        </p:nvGraphicFramePr>
        <p:xfrm>
          <a:off x="4436428" y="3141575"/>
          <a:ext cx="2908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8" name="Equation" r:id="rId9" imgW="1536480" imgH="228600" progId="Equation.DSMT4">
                  <p:embed/>
                </p:oleObj>
              </mc:Choice>
              <mc:Fallback>
                <p:oleObj name="Equation" r:id="rId9" imgW="1536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36428" y="3141575"/>
                        <a:ext cx="29083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204396"/>
              </p:ext>
            </p:extLst>
          </p:nvPr>
        </p:nvGraphicFramePr>
        <p:xfrm>
          <a:off x="4436428" y="3821379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9" name="Equation" r:id="rId11" imgW="1892160" imgH="228600" progId="Equation.DSMT4">
                  <p:embed/>
                </p:oleObj>
              </mc:Choice>
              <mc:Fallback>
                <p:oleObj name="Equation" r:id="rId11" imgW="1892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36428" y="3821379"/>
                        <a:ext cx="3581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268642"/>
              </p:ext>
            </p:extLst>
          </p:nvPr>
        </p:nvGraphicFramePr>
        <p:xfrm>
          <a:off x="1815407" y="3786980"/>
          <a:ext cx="15144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0" name="Equation" r:id="rId13" imgW="799920" imgH="241200" progId="Equation.DSMT4">
                  <p:embed/>
                </p:oleObj>
              </mc:Choice>
              <mc:Fallback>
                <p:oleObj name="Equation" r:id="rId13" imgW="7999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15407" y="3786980"/>
                        <a:ext cx="15144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825407"/>
              </p:ext>
            </p:extLst>
          </p:nvPr>
        </p:nvGraphicFramePr>
        <p:xfrm>
          <a:off x="1825308" y="4468496"/>
          <a:ext cx="10096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1" name="Equation" r:id="rId14" imgW="533160" imgH="241200" progId="Equation.DSMT4">
                  <p:embed/>
                </p:oleObj>
              </mc:Choice>
              <mc:Fallback>
                <p:oleObj name="Equation" r:id="rId14" imgW="533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25308" y="4468496"/>
                        <a:ext cx="1009650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773402"/>
              </p:ext>
            </p:extLst>
          </p:nvPr>
        </p:nvGraphicFramePr>
        <p:xfrm>
          <a:off x="4436428" y="4448480"/>
          <a:ext cx="39417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2" name="Equation" r:id="rId16" imgW="2082600" imgH="228600" progId="Equation.DSMT4">
                  <p:embed/>
                </p:oleObj>
              </mc:Choice>
              <mc:Fallback>
                <p:oleObj name="Equation" r:id="rId16" imgW="2082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436428" y="4448480"/>
                        <a:ext cx="39417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762638"/>
              </p:ext>
            </p:extLst>
          </p:nvPr>
        </p:nvGraphicFramePr>
        <p:xfrm>
          <a:off x="1753076" y="5127061"/>
          <a:ext cx="16589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3" name="Equation" r:id="rId18" imgW="876240" imgH="241200" progId="Equation.DSMT4">
                  <p:embed/>
                </p:oleObj>
              </mc:Choice>
              <mc:Fallback>
                <p:oleObj name="Equation" r:id="rId18" imgW="8762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53076" y="5127061"/>
                        <a:ext cx="1658938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329011"/>
              </p:ext>
            </p:extLst>
          </p:nvPr>
        </p:nvGraphicFramePr>
        <p:xfrm>
          <a:off x="4436428" y="5150874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4" name="Equation" r:id="rId20" imgW="1892160" imgH="228600" progId="Equation.DSMT4">
                  <p:embed/>
                </p:oleObj>
              </mc:Choice>
              <mc:Fallback>
                <p:oleObj name="Equation" r:id="rId20" imgW="1892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36428" y="5150874"/>
                        <a:ext cx="3581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226588"/>
              </p:ext>
            </p:extLst>
          </p:nvPr>
        </p:nvGraphicFramePr>
        <p:xfrm>
          <a:off x="1778001" y="5782383"/>
          <a:ext cx="16589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5" name="Equation" r:id="rId21" imgW="876240" imgH="241200" progId="Equation.DSMT4">
                  <p:embed/>
                </p:oleObj>
              </mc:Choice>
              <mc:Fallback>
                <p:oleObj name="Equation" r:id="rId21" imgW="8762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78001" y="5782383"/>
                        <a:ext cx="1658938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723871"/>
              </p:ext>
            </p:extLst>
          </p:nvPr>
        </p:nvGraphicFramePr>
        <p:xfrm>
          <a:off x="4436428" y="5716646"/>
          <a:ext cx="24495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6" name="Equation" r:id="rId22" imgW="1295280" imgH="228600" progId="Equation.DSMT4">
                  <p:embed/>
                </p:oleObj>
              </mc:Choice>
              <mc:Fallback>
                <p:oleObj name="Equation" r:id="rId22" imgW="1295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36428" y="5716646"/>
                        <a:ext cx="244951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34223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Time-varying natural mortality-III</a:t>
            </a:r>
          </a:p>
        </p:txBody>
      </p:sp>
      <p:sp>
        <p:nvSpPr>
          <p:cNvPr id="3" name="Rectangle 2"/>
          <p:cNvSpPr/>
          <p:nvPr/>
        </p:nvSpPr>
        <p:spPr>
          <a:xfrm>
            <a:off x="411480" y="1674813"/>
            <a:ext cx="11658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Type</a:t>
            </a:r>
          </a:p>
          <a:p>
            <a:r>
              <a:rPr lang="en-AU" dirty="0"/>
              <a:t>6</a:t>
            </a:r>
          </a:p>
          <a:p>
            <a:r>
              <a:rPr lang="en-AU" dirty="0">
                <a:solidFill>
                  <a:srgbClr val="FF0000"/>
                </a:solidFill>
              </a:rPr>
              <a:t>## Phase of estimation (if not specified elsewhere)</a:t>
            </a:r>
          </a:p>
          <a:p>
            <a:r>
              <a:rPr lang="en-AU" dirty="0"/>
              <a:t>3</a:t>
            </a:r>
          </a:p>
          <a:p>
            <a:r>
              <a:rPr lang="en-AU" dirty="0">
                <a:solidFill>
                  <a:srgbClr val="FF0000"/>
                </a:solidFill>
              </a:rPr>
              <a:t>## STDEV in </a:t>
            </a:r>
            <a:r>
              <a:rPr lang="en-AU" dirty="0" err="1">
                <a:solidFill>
                  <a:srgbClr val="FF0000"/>
                </a:solidFill>
              </a:rPr>
              <a:t>m_dev</a:t>
            </a:r>
            <a:r>
              <a:rPr lang="en-AU" dirty="0">
                <a:solidFill>
                  <a:srgbClr val="FF0000"/>
                </a:solidFill>
              </a:rPr>
              <a:t> (set to large value to ignore)</a:t>
            </a:r>
          </a:p>
          <a:p>
            <a:r>
              <a:rPr lang="en-AU" dirty="0"/>
              <a:t>0.25</a:t>
            </a:r>
          </a:p>
          <a:p>
            <a:r>
              <a:rPr lang="en-AU" dirty="0">
                <a:solidFill>
                  <a:srgbClr val="FF0000"/>
                </a:solidFill>
              </a:rPr>
              <a:t>## Number of nodes for cubic spline or number of step-changes for options 3, 4, 5 and 6</a:t>
            </a:r>
          </a:p>
          <a:p>
            <a:r>
              <a:rPr lang="en-AU" dirty="0"/>
              <a:t>2</a:t>
            </a:r>
          </a:p>
          <a:p>
            <a:r>
              <a:rPr lang="en-AU" dirty="0"/>
              <a:t>4</a:t>
            </a:r>
          </a:p>
          <a:p>
            <a:r>
              <a:rPr lang="en-AU" dirty="0">
                <a:solidFill>
                  <a:srgbClr val="FF0000"/>
                </a:solidFill>
              </a:rPr>
              <a:t>## Year position of the knots (vector must be equal to the number of nodes)</a:t>
            </a:r>
          </a:p>
          <a:p>
            <a:r>
              <a:rPr lang="en-AU" dirty="0"/>
              <a:t>1980 1985</a:t>
            </a:r>
          </a:p>
          <a:p>
            <a:r>
              <a:rPr lang="en-AU" dirty="0"/>
              <a:t>1976 1980 1985 1994</a:t>
            </a:r>
          </a:p>
          <a:p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14921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Time-varying natural mortality-IV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2346325"/>
            <a:ext cx="66141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Specific initial values for the natural mortality </a:t>
            </a:r>
            <a:r>
              <a:rPr lang="en-AU" dirty="0" err="1">
                <a:solidFill>
                  <a:srgbClr val="FF0000"/>
                </a:solidFill>
              </a:rPr>
              <a:t>devs</a:t>
            </a:r>
            <a:r>
              <a:rPr lang="en-AU" dirty="0">
                <a:solidFill>
                  <a:srgbClr val="FF0000"/>
                </a:solidFill>
              </a:rPr>
              <a:t> (0-no, 1=yes)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   Estimated or mirror</a:t>
            </a:r>
          </a:p>
          <a:p>
            <a:r>
              <a:rPr lang="en-AU" dirty="0"/>
              <a:t>1.342575       0           2           8                                      0</a:t>
            </a:r>
          </a:p>
          <a:p>
            <a:r>
              <a:rPr lang="en-AU" dirty="0"/>
              <a:t> 0.000000      -2          2        -99                                     0</a:t>
            </a:r>
          </a:p>
          <a:p>
            <a:r>
              <a:rPr lang="en-AU" dirty="0"/>
              <a:t> 0.262792       0          2           8                                      0</a:t>
            </a:r>
          </a:p>
          <a:p>
            <a:r>
              <a:rPr lang="en-AU" dirty="0"/>
              <a:t> 1.780586       0          2           8                                      0</a:t>
            </a:r>
          </a:p>
          <a:p>
            <a:r>
              <a:rPr lang="en-AU" dirty="0"/>
              <a:t> 0.262792       0          2           8                                     -3</a:t>
            </a:r>
          </a:p>
          <a:p>
            <a:r>
              <a:rPr lang="en-AU" dirty="0"/>
              <a:t> 0.000000      -2          2        -99                                     0</a:t>
            </a:r>
          </a:p>
          <a:p>
            <a:r>
              <a:rPr lang="en-AU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56669" y="3423393"/>
            <a:ext cx="2537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Return to base value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586369" y="3638837"/>
            <a:ext cx="2094591" cy="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586369" y="4446557"/>
            <a:ext cx="2094591" cy="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80960" y="4231113"/>
            <a:ext cx="37555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Mirror parameter 1 for females</a:t>
            </a:r>
          </a:p>
        </p:txBody>
      </p:sp>
    </p:spTree>
    <p:extLst>
      <p:ext uri="{BB962C8B-B14F-4D97-AF65-F5344CB8AC3E}">
        <p14:creationId xmlns:p14="http://schemas.microsoft.com/office/powerpoint/2010/main" val="30726132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Other Controls</a:t>
            </a:r>
          </a:p>
        </p:txBody>
      </p:sp>
      <p:sp>
        <p:nvSpPr>
          <p:cNvPr id="3" name="Rectangle 2"/>
          <p:cNvSpPr/>
          <p:nvPr/>
        </p:nvSpPr>
        <p:spPr>
          <a:xfrm>
            <a:off x="975360" y="2103686"/>
            <a:ext cx="1165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1975       # First </a:t>
            </a:r>
            <a:r>
              <a:rPr lang="en-AU" dirty="0" err="1"/>
              <a:t>rec_dev</a:t>
            </a:r>
            <a:endParaRPr lang="en-AU" dirty="0"/>
          </a:p>
          <a:p>
            <a:r>
              <a:rPr lang="en-AU" dirty="0"/>
              <a:t>2017       # last </a:t>
            </a:r>
            <a:r>
              <a:rPr lang="en-AU" dirty="0" err="1"/>
              <a:t>rec_dev</a:t>
            </a:r>
            <a:endParaRPr lang="en-AU" dirty="0"/>
          </a:p>
          <a:p>
            <a:r>
              <a:rPr lang="en-AU" dirty="0"/>
              <a:t>   2           # Estimated </a:t>
            </a:r>
            <a:r>
              <a:rPr lang="en-AU" dirty="0" err="1"/>
              <a:t>rec_dev</a:t>
            </a:r>
            <a:r>
              <a:rPr lang="en-AU" dirty="0"/>
              <a:t> phase</a:t>
            </a:r>
          </a:p>
          <a:p>
            <a:r>
              <a:rPr lang="en-AU" dirty="0"/>
              <a:t>  -3           # Estimated </a:t>
            </a:r>
            <a:r>
              <a:rPr lang="en-AU" dirty="0" err="1"/>
              <a:t>rec_ini</a:t>
            </a:r>
            <a:r>
              <a:rPr lang="en-AU" dirty="0"/>
              <a:t> phase</a:t>
            </a:r>
          </a:p>
          <a:p>
            <a:r>
              <a:rPr lang="en-AU" dirty="0"/>
              <a:t>   1           # VERBOSE FLAG (0 = off, 1 = on, 2 = objective </a:t>
            </a:r>
            <a:r>
              <a:rPr lang="en-AU" dirty="0" err="1"/>
              <a:t>func</a:t>
            </a:r>
            <a:r>
              <a:rPr lang="en-AU" dirty="0"/>
              <a:t>; 3 diagnostics)</a:t>
            </a:r>
          </a:p>
          <a:p>
            <a:r>
              <a:rPr lang="en-AU" dirty="0"/>
              <a:t>   3            # Initial conditions (0 = Unfished, 1 = Steady-state fished, 2 = Free parameters, 3 = Free parameters (revised))</a:t>
            </a:r>
          </a:p>
          <a:p>
            <a:r>
              <a:rPr lang="en-AU" dirty="0"/>
              <a:t>  1            # Lambda (proportion of mature male biomass for SPR reference points).</a:t>
            </a:r>
          </a:p>
          <a:p>
            <a:r>
              <a:rPr lang="en-AU" dirty="0"/>
              <a:t>   1            # Use empirical </a:t>
            </a:r>
            <a:r>
              <a:rPr lang="en-AU" dirty="0" err="1"/>
              <a:t>molt</a:t>
            </a:r>
            <a:r>
              <a:rPr lang="en-AU" dirty="0"/>
              <a:t> increment data (0=FALSE, 1=TRUE)</a:t>
            </a:r>
          </a:p>
          <a:p>
            <a:r>
              <a:rPr lang="en-AU" dirty="0"/>
              <a:t>   0            # Stock-Recruit-Relationship (0 = none, 1 = </a:t>
            </a:r>
            <a:r>
              <a:rPr lang="en-AU" dirty="0" err="1"/>
              <a:t>Beverton</a:t>
            </a:r>
            <a:r>
              <a:rPr lang="en-AU" dirty="0"/>
              <a:t>-Holt)</a:t>
            </a:r>
          </a:p>
          <a:p>
            <a:r>
              <a:rPr lang="en-AU" dirty="0"/>
              <a:t>   10         # Maximum phase (stop the estimation after this phase).</a:t>
            </a:r>
          </a:p>
          <a:p>
            <a:r>
              <a:rPr lang="en-AU" dirty="0"/>
              <a:t>   -1           # Maximum number of function calls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0676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Emphasis factors</a:t>
            </a:r>
          </a:p>
        </p:txBody>
      </p:sp>
      <p:sp>
        <p:nvSpPr>
          <p:cNvPr id="3" name="Rectangle 2"/>
          <p:cNvSpPr/>
          <p:nvPr/>
        </p:nvSpPr>
        <p:spPr>
          <a:xfrm>
            <a:off x="350520" y="1690688"/>
            <a:ext cx="1149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EMPHASIS FACTORS (Catch)</a:t>
            </a:r>
          </a:p>
          <a:p>
            <a:r>
              <a:rPr lang="en-AU" dirty="0">
                <a:solidFill>
                  <a:srgbClr val="FF0000"/>
                </a:solidFill>
              </a:rPr>
              <a:t>#</a:t>
            </a:r>
            <a:r>
              <a:rPr lang="en-AU" dirty="0" err="1">
                <a:solidFill>
                  <a:srgbClr val="FF0000"/>
                </a:solidFill>
              </a:rPr>
              <a:t>Ret_male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Disc_female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Disc_trawl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Disc_Tanner_male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Disc_Tanner_female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Disc_fixed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                 1                         1                     1                  1                      1                                  1                  1     </a:t>
            </a:r>
          </a:p>
          <a:p>
            <a:endParaRPr lang="en-AU" dirty="0"/>
          </a:p>
          <a:p>
            <a:r>
              <a:rPr lang="en-AU" dirty="0"/>
              <a:t>## ————————————————————————————————————————————————————</a:t>
            </a:r>
          </a:p>
          <a:p>
            <a:r>
              <a:rPr lang="en-AU" dirty="0">
                <a:solidFill>
                  <a:srgbClr val="FF0000"/>
                </a:solidFill>
              </a:rPr>
              <a:t>## EMPHASIS FACTORS (Priors)</a:t>
            </a:r>
          </a:p>
          <a:p>
            <a:r>
              <a:rPr lang="en-AU" dirty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Log_fdevs</a:t>
            </a:r>
            <a:r>
              <a:rPr lang="en-AU" dirty="0">
                <a:solidFill>
                  <a:srgbClr val="FF0000"/>
                </a:solidFill>
              </a:rPr>
              <a:t>   </a:t>
            </a:r>
            <a:r>
              <a:rPr lang="en-AU" dirty="0" err="1">
                <a:solidFill>
                  <a:srgbClr val="FF0000"/>
                </a:solidFill>
              </a:rPr>
              <a:t>meanF</a:t>
            </a:r>
            <a:r>
              <a:rPr lang="en-AU" dirty="0">
                <a:solidFill>
                  <a:srgbClr val="FF0000"/>
                </a:solidFill>
              </a:rPr>
              <a:t>       </a:t>
            </a:r>
            <a:r>
              <a:rPr lang="en-AU" dirty="0" err="1">
                <a:solidFill>
                  <a:srgbClr val="FF0000"/>
                </a:solidFill>
              </a:rPr>
              <a:t>Mdevs</a:t>
            </a:r>
            <a:r>
              <a:rPr lang="en-AU" dirty="0">
                <a:solidFill>
                  <a:srgbClr val="FF0000"/>
                </a:solidFill>
              </a:rPr>
              <a:t>  </a:t>
            </a:r>
            <a:r>
              <a:rPr lang="en-AU" dirty="0" err="1">
                <a:solidFill>
                  <a:srgbClr val="FF0000"/>
                </a:solidFill>
              </a:rPr>
              <a:t>Rec_devs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Initial_devs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Fst_dif_dev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Mean_sex</a:t>
            </a:r>
            <a:r>
              <a:rPr lang="en-AU" dirty="0">
                <a:solidFill>
                  <a:srgbClr val="FF0000"/>
                </a:solidFill>
              </a:rPr>
              <a:t>-Ratio</a:t>
            </a:r>
          </a:p>
          <a:p>
            <a:r>
              <a:rPr lang="en-AU" dirty="0"/>
              <a:t>          10000            0                   1               2                   0                    0                        10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1640" y="4572000"/>
            <a:ext cx="19166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/>
              <a:t>Recommended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386840" y="3999012"/>
            <a:ext cx="1352096" cy="5729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9035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60770"/>
            <a:ext cx="5259893" cy="2387600"/>
          </a:xfrm>
        </p:spPr>
        <p:txBody>
          <a:bodyPr>
            <a:normAutofit/>
          </a:bodyPr>
          <a:lstStyle/>
          <a:p>
            <a:r>
              <a:rPr lang="en-AU" dirty="0"/>
              <a:t>The PRJ File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506" y="2379415"/>
            <a:ext cx="7236493" cy="43701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542"/>
            <a:ext cx="4847816" cy="27713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C4F7D93-3BA3-4B2F-88D5-480AABE8BA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025" y="-7679"/>
            <a:ext cx="284797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553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94B56C-14E3-4D98-88BD-77FD1D156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controls</a:t>
            </a:r>
            <a:endParaRPr lang="en-A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FE4B43-7202-49B3-B68E-D4F42F1783C5}"/>
              </a:ext>
            </a:extLst>
          </p:cNvPr>
          <p:cNvSpPr/>
          <p:nvPr/>
        </p:nvSpPr>
        <p:spPr>
          <a:xfrm>
            <a:off x="838200" y="1514962"/>
            <a:ext cx="105611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0                                  # Set to 0 if you don’t want to compute steepness such that </a:t>
            </a:r>
            <a:r>
              <a:rPr lang="en-AU" i="1" dirty="0"/>
              <a:t>F</a:t>
            </a:r>
            <a:r>
              <a:rPr lang="en-AU" baseline="-25000" dirty="0"/>
              <a:t>MSY</a:t>
            </a:r>
            <a:r>
              <a:rPr lang="en-AU" dirty="0"/>
              <a:t>=</a:t>
            </a:r>
            <a:r>
              <a:rPr lang="en-AU" i="1" dirty="0"/>
              <a:t>F</a:t>
            </a:r>
            <a:r>
              <a:rPr lang="en-AU" baseline="-25000" dirty="0"/>
              <a:t>35%</a:t>
            </a:r>
            <a:r>
              <a:rPr lang="en-AU" dirty="0"/>
              <a:t> nor to plot the </a:t>
            </a:r>
          </a:p>
          <a:p>
            <a:r>
              <a:rPr lang="en-AU" dirty="0"/>
              <a:t>                                      yield function (1=Yes); 0 still computes </a:t>
            </a:r>
            <a:r>
              <a:rPr lang="en-AU" i="1" dirty="0"/>
              <a:t>F</a:t>
            </a:r>
            <a:r>
              <a:rPr lang="en-AU" baseline="-25000" dirty="0"/>
              <a:t>35%</a:t>
            </a:r>
            <a:r>
              <a:rPr lang="en-AU" dirty="0"/>
              <a:t> and OFL.</a:t>
            </a:r>
          </a:p>
          <a:p>
            <a:r>
              <a:rPr lang="en-AU" dirty="0"/>
              <a:t>0 1 1 1 1 1                  # Set to 0 if </a:t>
            </a:r>
            <a:r>
              <a:rPr lang="en-AU" i="1" dirty="0"/>
              <a:t>F</a:t>
            </a:r>
            <a:r>
              <a:rPr lang="en-AU" baseline="-25000" dirty="0"/>
              <a:t>35%</a:t>
            </a:r>
            <a:r>
              <a:rPr lang="en-AU" dirty="0"/>
              <a:t> applied to this fleet; 1 if F is to be fixed</a:t>
            </a:r>
          </a:p>
          <a:p>
            <a:r>
              <a:rPr lang="en-AU" dirty="0"/>
              <a:t>1983 2017                  # First and last year for average recruitment/MMB for </a:t>
            </a:r>
            <a:r>
              <a:rPr lang="en-AU" dirty="0" err="1"/>
              <a:t>Bspr</a:t>
            </a:r>
            <a:r>
              <a:rPr lang="en-AU" dirty="0"/>
              <a:t> calculation (Tier 3 or Tier 4)</a:t>
            </a:r>
          </a:p>
          <a:p>
            <a:r>
              <a:rPr lang="en-AU" dirty="0"/>
              <a:t>1983 2017                  # First and last year for average sex ratio for computing reference points</a:t>
            </a:r>
          </a:p>
          <a:p>
            <a:r>
              <a:rPr lang="en-AU" dirty="0"/>
              <a:t>2014 2018                  # First and last year for average F for discards (computing reference points and projections)</a:t>
            </a:r>
          </a:p>
        </p:txBody>
      </p:sp>
    </p:spTree>
    <p:extLst>
      <p:ext uri="{BB962C8B-B14F-4D97-AF65-F5344CB8AC3E}">
        <p14:creationId xmlns:p14="http://schemas.microsoft.com/office/powerpoint/2010/main" val="40666668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4008-93F8-478D-A379-57FB90BFE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OFL and ABC specification</a:t>
            </a:r>
            <a:endParaRPr lang="en-A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7A5142-DA2C-47E1-9021-CD79D2B215AE}"/>
              </a:ext>
            </a:extLst>
          </p:cNvPr>
          <p:cNvSpPr/>
          <p:nvPr/>
        </p:nvSpPr>
        <p:spPr>
          <a:xfrm>
            <a:off x="1006257" y="1899771"/>
            <a:ext cx="96283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0.35                       # Target SPR ratio for </a:t>
            </a:r>
            <a:r>
              <a:rPr lang="en-AU" dirty="0" err="1"/>
              <a:t>Bmsy</a:t>
            </a:r>
            <a:r>
              <a:rPr lang="en-AU" dirty="0"/>
              <a:t> proxy.</a:t>
            </a:r>
          </a:p>
          <a:p>
            <a:r>
              <a:rPr lang="en-AU" dirty="0"/>
              <a:t>3                            # Tier (3 or 4)</a:t>
            </a:r>
          </a:p>
          <a:p>
            <a:r>
              <a:rPr lang="en-AU" dirty="0"/>
              <a:t>0.10                       # Alpha (cut-off of HCR)</a:t>
            </a:r>
          </a:p>
          <a:p>
            <a:r>
              <a:rPr lang="en-AU" dirty="0"/>
              <a:t>0.25                       # Beta (limit of HCR)</a:t>
            </a:r>
          </a:p>
          <a:p>
            <a:r>
              <a:rPr lang="en-AU" dirty="0"/>
              <a:t>1.00                       # Gamma (Gamma used in the Tier 4 HCR)</a:t>
            </a:r>
          </a:p>
          <a:p>
            <a:r>
              <a:rPr lang="en-AU" dirty="0"/>
              <a:t>0.80                       # ABC-OFL buffer</a:t>
            </a:r>
          </a:p>
          <a:p>
            <a:r>
              <a:rPr lang="en-AU" dirty="0"/>
              <a:t>0                            # Produce a yield curve (1=yes; 0=no); ignored if steepness is not computed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315F0E-D251-4F9C-AE77-D356873562A4}"/>
              </a:ext>
            </a:extLst>
          </p:cNvPr>
          <p:cNvSpPr txBox="1"/>
          <p:nvPr/>
        </p:nvSpPr>
        <p:spPr>
          <a:xfrm>
            <a:off x="688932" y="4709786"/>
            <a:ext cx="10285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Note: </a:t>
            </a:r>
            <a:r>
              <a:rPr lang="en-US" sz="2800" dirty="0"/>
              <a:t>OFL and ABC are only computed in the </a:t>
            </a:r>
            <a:r>
              <a:rPr lang="en-US" sz="2800" dirty="0" err="1"/>
              <a:t>SD_phase</a:t>
            </a:r>
            <a:r>
              <a:rPr lang="en-US" sz="2800" dirty="0"/>
              <a:t> to save time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254528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Core parameters-II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1" y="1690688"/>
            <a:ext cx="107289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Those </a:t>
            </a:r>
            <a:r>
              <a:rPr lang="en-AU" sz="2400" dirty="0" err="1"/>
              <a:t>logNs</a:t>
            </a:r>
            <a:endParaRPr lang="en-A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LogN0: N-at-size in year 1 is based on unfished size-structure (option 0 for initial conditions; see final section of this presentation)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err="1"/>
              <a:t>LogRini</a:t>
            </a:r>
            <a:r>
              <a:rPr lang="en-AU" sz="2400" dirty="0"/>
              <a:t>: N-at-size in year 1 is based on a fished size-structure – this is the recruitment on which the size-structure is based (also used when free parameters are estimated (options 1 and 3 for initial conditions)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err="1"/>
              <a:t>LogRbar</a:t>
            </a:r>
            <a:r>
              <a:rPr lang="en-AU" sz="2400" dirty="0"/>
              <a:t>: Used for computing recruits after year 1.</a:t>
            </a:r>
          </a:p>
          <a:p>
            <a:r>
              <a:rPr lang="en-AU" sz="2400" dirty="0"/>
              <a:t>Options 2 and 3 differ according to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729905"/>
              </p:ext>
            </p:extLst>
          </p:nvPr>
        </p:nvGraphicFramePr>
        <p:xfrm>
          <a:off x="2052639" y="5320982"/>
          <a:ext cx="1913571" cy="637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Equation" r:id="rId3" imgW="799920" imgH="266400" progId="Equation.DSMT4">
                  <p:embed/>
                </p:oleObj>
              </mc:Choice>
              <mc:Fallback>
                <p:oleObj name="Equation" r:id="rId3" imgW="7999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2639" y="5320982"/>
                        <a:ext cx="1913571" cy="637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573913"/>
              </p:ext>
            </p:extLst>
          </p:nvPr>
        </p:nvGraphicFramePr>
        <p:xfrm>
          <a:off x="6627178" y="5214460"/>
          <a:ext cx="40417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Equation" r:id="rId5" imgW="1688760" imgH="355320" progId="Equation.DSMT4">
                  <p:embed/>
                </p:oleObj>
              </mc:Choice>
              <mc:Fallback>
                <p:oleObj name="Equation" r:id="rId5" imgW="16887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27178" y="5214460"/>
                        <a:ext cx="4041775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20389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84EF8-F008-4CA7-969E-878DAEE5E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Projections-I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D8442B-5614-40B1-B77D-DAB3ED4D8603}"/>
              </a:ext>
            </a:extLst>
          </p:cNvPr>
          <p:cNvSpPr/>
          <p:nvPr/>
        </p:nvSpPr>
        <p:spPr>
          <a:xfrm>
            <a:off x="555320" y="1941208"/>
            <a:ext cx="102295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2019                          # Last year of projection  (used to compute the number of projection years</a:t>
            </a:r>
          </a:p>
          <a:p>
            <a:r>
              <a:rPr lang="en-AU" dirty="0"/>
              <a:t>1                                # Number of strategies (0 for no projections); how many F values to consider</a:t>
            </a:r>
          </a:p>
          <a:p>
            <a:r>
              <a:rPr lang="en-AU" dirty="0"/>
              <a:t>0 0.18                       # Range of F values (F are selected uniformly with the range)</a:t>
            </a:r>
          </a:p>
          <a:p>
            <a:r>
              <a:rPr lang="en-AU" dirty="0"/>
              <a:t>1                                # 0 for no mortality for non-directed fleets (see input #1 above); 1=Yes (default)</a:t>
            </a:r>
          </a:p>
          <a:p>
            <a:r>
              <a:rPr lang="en-AU" dirty="0"/>
              <a:t>2                                # </a:t>
            </a:r>
            <a:r>
              <a:rPr lang="en-AU" dirty="0" err="1"/>
              <a:t>Mcmc</a:t>
            </a:r>
            <a:r>
              <a:rPr lang="en-AU" dirty="0"/>
              <a:t> replicates per draw (how many projections to do for each MCMC replicate)</a:t>
            </a:r>
          </a:p>
          <a:p>
            <a:r>
              <a:rPr lang="en-AU" dirty="0"/>
              <a:t>-3423.8                     # Fixed </a:t>
            </a:r>
            <a:r>
              <a:rPr lang="en-AU" i="1" dirty="0"/>
              <a:t>B</a:t>
            </a:r>
            <a:r>
              <a:rPr lang="en-AU" baseline="-25000" dirty="0"/>
              <a:t>MSY</a:t>
            </a:r>
            <a:r>
              <a:rPr lang="en-AU" dirty="0"/>
              <a:t> (negative number for replicate-specific); allows pre-specification of </a:t>
            </a:r>
            <a:r>
              <a:rPr lang="en-AU" i="1" dirty="0"/>
              <a:t>B</a:t>
            </a:r>
            <a:r>
              <a:rPr lang="en-AU" baseline="-25000" dirty="0"/>
              <a:t>MSY</a:t>
            </a:r>
          </a:p>
          <a:p>
            <a:endParaRPr lang="en-AU" dirty="0"/>
          </a:p>
          <a:p>
            <a:r>
              <a:rPr lang="en-AU" dirty="0"/>
              <a:t>2                                # Stock-recruitment option (1=Mean Recruitment;2=Ricker;3=</a:t>
            </a:r>
            <a:r>
              <a:rPr lang="en-AU" dirty="0" err="1"/>
              <a:t>Beverton</a:t>
            </a:r>
            <a:r>
              <a:rPr lang="en-AU" dirty="0"/>
              <a:t>-Holt )</a:t>
            </a:r>
          </a:p>
          <a:p>
            <a:r>
              <a:rPr lang="en-AU" dirty="0"/>
              <a:t>6                                # delay between spawning and recruitment (in years)</a:t>
            </a:r>
          </a:p>
          <a:p>
            <a:r>
              <a:rPr lang="en-AU" dirty="0"/>
              <a:t>1983 2017                # First and last years for generating future recruitment (only used if Stock-recruitment </a:t>
            </a:r>
          </a:p>
          <a:p>
            <a:r>
              <a:rPr lang="en-AU" dirty="0"/>
              <a:t>                                  option = 1)</a:t>
            </a:r>
          </a:p>
          <a:p>
            <a:r>
              <a:rPr lang="en-AU" dirty="0"/>
              <a:t>0.6                             # </a:t>
            </a:r>
            <a:r>
              <a:rPr lang="en-AU" dirty="0" err="1"/>
              <a:t>SigmaR</a:t>
            </a:r>
            <a:r>
              <a:rPr lang="en-AU" dirty="0"/>
              <a:t> (only used if </a:t>
            </a:r>
            <a:r>
              <a:rPr lang="en-AU" dirty="0" err="1"/>
              <a:t>Stock_recruitment</a:t>
            </a:r>
            <a:r>
              <a:rPr lang="en-AU" dirty="0"/>
              <a:t> option = 2 or 3) [0.6]</a:t>
            </a:r>
          </a:p>
        </p:txBody>
      </p:sp>
    </p:spTree>
    <p:extLst>
      <p:ext uri="{BB962C8B-B14F-4D97-AF65-F5344CB8AC3E}">
        <p14:creationId xmlns:p14="http://schemas.microsoft.com/office/powerpoint/2010/main" val="27128017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15121-BA16-4769-AD17-58D701B32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/>
              <a:t>Projections-II</a:t>
            </a:r>
            <a:endParaRPr lang="en-A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684138-27C7-452A-BA88-9B0C6456D791}"/>
              </a:ext>
            </a:extLst>
          </p:cNvPr>
          <p:cNvSpPr/>
          <p:nvPr/>
        </p:nvSpPr>
        <p:spPr>
          <a:xfrm>
            <a:off x="838200" y="1827838"/>
            <a:ext cx="96085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# State strategy</a:t>
            </a:r>
          </a:p>
          <a:p>
            <a:r>
              <a:rPr lang="en-AU" dirty="0"/>
              <a:t>1                                         #  Apply strategies [OFL, ABC] (1=yes;0=no)</a:t>
            </a:r>
          </a:p>
          <a:p>
            <a:r>
              <a:rPr lang="en-AU" dirty="0"/>
              <a:t>0.001729630                    #   Mean weight to use (mature)</a:t>
            </a:r>
          </a:p>
          <a:p>
            <a:r>
              <a:rPr lang="en-AU" dirty="0"/>
              <a:t>0.001930932                    #   Mean weight to use (legal)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C2281B-1D0F-4787-88EB-46776FCAF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986" y="142401"/>
            <a:ext cx="2690636" cy="29023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C6C2A5-7C8F-4058-A364-8AA19155E606}"/>
              </a:ext>
            </a:extLst>
          </p:cNvPr>
          <p:cNvSpPr txBox="1"/>
          <p:nvPr/>
        </p:nvSpPr>
        <p:spPr>
          <a:xfrm>
            <a:off x="9970494" y="3165317"/>
            <a:ext cx="1717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vectorstock.com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443084-41D0-4AB8-8A96-3D984A923DA5}"/>
              </a:ext>
            </a:extLst>
          </p:cNvPr>
          <p:cNvSpPr txBox="1"/>
          <p:nvPr/>
        </p:nvSpPr>
        <p:spPr>
          <a:xfrm>
            <a:off x="438412" y="3813201"/>
            <a:ext cx="106847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Notes: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The state HCR is hard-wired because each state-strategy is different – can we define a generic structure (e.g. based on Madi’s thesis / </a:t>
            </a:r>
            <a:r>
              <a:rPr lang="en-AU" sz="2400" dirty="0" err="1"/>
              <a:t>Siddeek’s</a:t>
            </a:r>
            <a:r>
              <a:rPr lang="en-AU" sz="2400" dirty="0"/>
              <a:t> paper)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The annual removal is the minimum of the ABC (total catch) and the calculated state TAC (retained catch).</a:t>
            </a:r>
          </a:p>
        </p:txBody>
      </p:sp>
    </p:spTree>
    <p:extLst>
      <p:ext uri="{BB962C8B-B14F-4D97-AF65-F5344CB8AC3E}">
        <p14:creationId xmlns:p14="http://schemas.microsoft.com/office/powerpoint/2010/main" val="33578125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5850A-31C4-4F56-996C-3FBCFC88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Finally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E3DF14-C2FF-482D-A6A8-307D7022BF9C}"/>
              </a:ext>
            </a:extLst>
          </p:cNvPr>
          <p:cNvSpPr/>
          <p:nvPr/>
        </p:nvSpPr>
        <p:spPr>
          <a:xfrm>
            <a:off x="1106465" y="1951672"/>
            <a:ext cx="951560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# Stop after XX </a:t>
            </a:r>
            <a:r>
              <a:rPr lang="en-AU" dirty="0" err="1"/>
              <a:t>mcdraws</a:t>
            </a:r>
            <a:r>
              <a:rPr lang="en-AU" dirty="0"/>
              <a:t> (the reduces run-time; for real runs it should be a large number)</a:t>
            </a:r>
          </a:p>
          <a:p>
            <a:r>
              <a:rPr lang="en-AU" dirty="0"/>
              <a:t>10000</a:t>
            </a:r>
          </a:p>
          <a:p>
            <a:endParaRPr lang="en-AU" dirty="0"/>
          </a:p>
          <a:p>
            <a:r>
              <a:rPr lang="en-AU" dirty="0"/>
              <a:t>## </a:t>
            </a:r>
            <a:r>
              <a:rPr lang="en-AU" dirty="0" err="1"/>
              <a:t>eof</a:t>
            </a:r>
            <a:endParaRPr lang="en-AU" dirty="0"/>
          </a:p>
          <a:p>
            <a:r>
              <a:rPr lang="en-AU" dirty="0"/>
              <a:t>9999</a:t>
            </a:r>
          </a:p>
        </p:txBody>
      </p:sp>
    </p:spTree>
    <p:extLst>
      <p:ext uri="{BB962C8B-B14F-4D97-AF65-F5344CB8AC3E}">
        <p14:creationId xmlns:p14="http://schemas.microsoft.com/office/powerpoint/2010/main" val="26106852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A4BDCA1-3297-41DE-A315-0D278A04F6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45" b="368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726B59-B752-435F-9348-AC2716D95D2F}"/>
              </a:ext>
            </a:extLst>
          </p:cNvPr>
          <p:cNvSpPr txBox="1">
            <a:spLocks/>
          </p:cNvSpPr>
          <p:nvPr/>
        </p:nvSpPr>
        <p:spPr>
          <a:xfrm>
            <a:off x="8022021" y="3231931"/>
            <a:ext cx="3852041" cy="1834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6000" dirty="0"/>
              <a:t>Coding stuff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2771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353FB-4DC2-43C9-9F90-A17CD66FC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Personal.TPL</a:t>
            </a: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CCD190-8B01-4B35-A431-B631B6F73359}"/>
              </a:ext>
            </a:extLst>
          </p:cNvPr>
          <p:cNvSpPr txBox="1"/>
          <p:nvPr/>
        </p:nvSpPr>
        <p:spPr>
          <a:xfrm>
            <a:off x="501041" y="1816274"/>
            <a:ext cx="94947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err="1"/>
              <a:t>Personal.TPL</a:t>
            </a:r>
            <a:r>
              <a:rPr lang="en-AU" sz="2800" dirty="0"/>
              <a:t> is a file that produces a user-specific output file (not </a:t>
            </a:r>
            <a:r>
              <a:rPr lang="en-AU" sz="2800" dirty="0" err="1">
                <a:solidFill>
                  <a:srgbClr val="FF0000"/>
                </a:solidFill>
              </a:rPr>
              <a:t>gmacsall.out</a:t>
            </a:r>
            <a:r>
              <a:rPr lang="en-AU" sz="2800" dirty="0"/>
              <a:t>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Outputs that are specific to only one assessment (and that could be computationally intensive)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Code that is in development that could end up in the main branch.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800" dirty="0"/>
          </a:p>
          <a:p>
            <a:r>
              <a:rPr lang="en-AU" sz="2800" u="sng" dirty="0">
                <a:solidFill>
                  <a:srgbClr val="FF0000"/>
                </a:solidFill>
              </a:rPr>
              <a:t>We should discuss what outputs are needed with variances and perhaps a scheme to make this flexible.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93156E-2860-4FE7-8F92-4037638273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025" y="-7679"/>
            <a:ext cx="284797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991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Core parameters-III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1" y="1690688"/>
            <a:ext cx="10728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The first two recruitment parameters define the distribution of recruits to size class for males / combined sex:</a:t>
            </a:r>
          </a:p>
          <a:p>
            <a:endParaRPr lang="en-AU" sz="2400" dirty="0"/>
          </a:p>
          <a:p>
            <a:endParaRPr lang="en-AU" sz="2400" dirty="0"/>
          </a:p>
          <a:p>
            <a:endParaRPr lang="en-AU" sz="2400" dirty="0"/>
          </a:p>
          <a:p>
            <a:r>
              <a:rPr lang="en-AU" sz="2400" dirty="0"/>
              <a:t>For a 2-sex model, the values for </a:t>
            </a:r>
            <a:r>
              <a:rPr lang="en-AU" sz="2400" dirty="0">
                <a:sym typeface="Symbol" panose="05050102010706020507" pitchFamily="18" charset="2"/>
              </a:rPr>
              <a:t> and  for females are exponential offsets from the values for males, i.e.:</a:t>
            </a:r>
            <a:endParaRPr lang="en-AU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877419"/>
              </p:ext>
            </p:extLst>
          </p:nvPr>
        </p:nvGraphicFramePr>
        <p:xfrm>
          <a:off x="4112455" y="2301240"/>
          <a:ext cx="2851746" cy="1123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" name="Equation" r:id="rId3" imgW="1257120" imgH="495000" progId="Equation.DSMT4">
                  <p:embed/>
                </p:oleObj>
              </mc:Choice>
              <mc:Fallback>
                <p:oleObj name="Equation" r:id="rId3" imgW="125712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2455" y="2301240"/>
                        <a:ext cx="2851746" cy="1123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085340"/>
              </p:ext>
            </p:extLst>
          </p:nvPr>
        </p:nvGraphicFramePr>
        <p:xfrm>
          <a:off x="3359979" y="4602480"/>
          <a:ext cx="2042689" cy="596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" name="Equation" r:id="rId5" imgW="825480" imgH="241200" progId="Equation.DSMT4">
                  <p:embed/>
                </p:oleObj>
              </mc:Choice>
              <mc:Fallback>
                <p:oleObj name="Equation" r:id="rId5" imgW="825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59979" y="4602480"/>
                        <a:ext cx="2042689" cy="596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374013"/>
              </p:ext>
            </p:extLst>
          </p:nvPr>
        </p:nvGraphicFramePr>
        <p:xfrm>
          <a:off x="6731317" y="4602480"/>
          <a:ext cx="1902385" cy="555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" name="Equation" r:id="rId7" imgW="825480" imgH="241200" progId="Equation.DSMT4">
                  <p:embed/>
                </p:oleObj>
              </mc:Choice>
              <mc:Fallback>
                <p:oleObj name="Equation" r:id="rId7" imgW="825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31317" y="4602480"/>
                        <a:ext cx="1902385" cy="5558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216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Core parameters-IV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021116"/>
            <a:ext cx="89763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 -0.9       -10         0.75      -4       0  -10.0     0.75           # ln(</a:t>
            </a:r>
            <a:r>
              <a:rPr lang="en-AU" dirty="0" err="1"/>
              <a:t>sigma_R</a:t>
            </a:r>
            <a:r>
              <a:rPr lang="en-AU" dirty="0"/>
              <a:t>)</a:t>
            </a:r>
          </a:p>
          <a:p>
            <a:r>
              <a:rPr lang="en-AU" dirty="0"/>
              <a:t>    0.75        0.20      1.00      -2       3    3.0     2.00         # steepness</a:t>
            </a:r>
          </a:p>
          <a:p>
            <a:r>
              <a:rPr lang="en-AU" dirty="0"/>
              <a:t>    0.01        0.00      1.00      -3       3    1.01    1.01        # recruitment autocorrelation</a:t>
            </a:r>
          </a:p>
          <a:p>
            <a:endParaRPr lang="en-AU" dirty="0"/>
          </a:p>
          <a:p>
            <a:r>
              <a:rPr lang="en-AU" sz="2400" dirty="0"/>
              <a:t>The latter two parameters are only used if recruitment is constrained by a stock-recruitment relationship. The value of </a:t>
            </a:r>
            <a:r>
              <a:rPr lang="en-AU" sz="2400" dirty="0">
                <a:sym typeface="Symbol" panose="05050102010706020507" pitchFamily="18" charset="2"/>
              </a:rPr>
              <a:t></a:t>
            </a:r>
            <a:r>
              <a:rPr lang="en-AU" sz="2400" baseline="-25000" dirty="0">
                <a:sym typeface="Symbol" panose="05050102010706020507" pitchFamily="18" charset="2"/>
              </a:rPr>
              <a:t>R</a:t>
            </a:r>
            <a:r>
              <a:rPr lang="en-AU" sz="2400" dirty="0">
                <a:sym typeface="Symbol" panose="05050102010706020507" pitchFamily="18" charset="2"/>
              </a:rPr>
              <a:t> cannot be estimated with the context of a penalized likelihood estimation method.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884124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Core parameters-V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4667518"/>
            <a:ext cx="10424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    #   0.00      -10         5          2       0   10.0    20.00         # Initial N Deviation for size-class 1 (normalization class)</a:t>
            </a:r>
          </a:p>
          <a:p>
            <a:r>
              <a:rPr lang="en-AU" dirty="0"/>
              <a:t>    0.00           -10         5          3       0   10.0    20.00          # Initial N Deviation for size-class 2</a:t>
            </a:r>
          </a:p>
          <a:p>
            <a:r>
              <a:rPr lang="en-AU" dirty="0"/>
              <a:t>    0.00          - 10         5          3       0   10.0    20.00          # Initial N Deviation for size-class 3</a:t>
            </a:r>
          </a:p>
          <a:p>
            <a:r>
              <a:rPr lang="en-AU" dirty="0"/>
              <a:t>    0.00           -10         5          3       0   10.0    20.00          # Initial N Deviation for size-class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0560" y="4069080"/>
            <a:ext cx="4566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Free initial N parameters (option 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560" y="1627302"/>
            <a:ext cx="4721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Free initial N parameters (option 2)</a:t>
            </a:r>
          </a:p>
        </p:txBody>
      </p:sp>
      <p:sp>
        <p:nvSpPr>
          <p:cNvPr id="6" name="Rectangle 5"/>
          <p:cNvSpPr/>
          <p:nvPr/>
        </p:nvSpPr>
        <p:spPr>
          <a:xfrm>
            <a:off x="614497" y="2219079"/>
            <a:ext cx="9555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 14.5       5.00     20.00         1       0    5.00  20.00          # logN0 vector of initial numbers at length</a:t>
            </a:r>
          </a:p>
          <a:p>
            <a:r>
              <a:rPr lang="en-AU" dirty="0"/>
              <a:t> 14.0       5.00     20.00         1       0    5.00  20.00          # logN0 vector of initial numbers at length</a:t>
            </a:r>
          </a:p>
          <a:p>
            <a:r>
              <a:rPr lang="en-AU" dirty="0"/>
              <a:t> 13.5       5.00     20.00         1       0    5.00  20.00          # logN0 vector of initial numbers at length</a:t>
            </a:r>
          </a:p>
        </p:txBody>
      </p:sp>
    </p:spTree>
    <p:extLst>
      <p:ext uri="{BB962C8B-B14F-4D97-AF65-F5344CB8AC3E}">
        <p14:creationId xmlns:p14="http://schemas.microsoft.com/office/powerpoint/2010/main" val="719124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Biological parameters-I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139471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Use custom natural mortality (0=no, 1=yes, by	sex and year) </a:t>
            </a:r>
            <a:r>
              <a:rPr lang="en-AU" dirty="0"/>
              <a:t>0						# </a:t>
            </a:r>
            <a:r>
              <a:rPr lang="en-AU" dirty="0">
                <a:solidFill>
                  <a:srgbClr val="FF0000"/>
                </a:solidFill>
              </a:rPr>
              <a:t>#Custom natural mortality rates (by sex)	</a:t>
            </a:r>
          </a:p>
          <a:p>
            <a:r>
              <a:rPr lang="en-AU" dirty="0">
                <a:solidFill>
                  <a:srgbClr val="FF0000"/>
                </a:solidFill>
              </a:rPr>
              <a:t>#1975	1976	1977	1978</a:t>
            </a:r>
          </a:p>
          <a:p>
            <a:r>
              <a:rPr lang="en-AU" dirty="0"/>
              <a:t>0.18	0.27	0.27	0.27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3597652"/>
            <a:ext cx="42657832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Length-weight relationship</a:t>
            </a:r>
          </a:p>
          <a:p>
            <a:r>
              <a:rPr lang="en-AU" dirty="0"/>
              <a:t>(1 = </a:t>
            </a:r>
            <a:r>
              <a:rPr lang="en-AU" dirty="0" err="1"/>
              <a:t>allometry</a:t>
            </a:r>
            <a:r>
              <a:rPr lang="en-AU" dirty="0"/>
              <a:t> [</a:t>
            </a:r>
            <a:r>
              <a:rPr lang="en-AU" dirty="0" err="1"/>
              <a:t>w_l</a:t>
            </a:r>
            <a:r>
              <a:rPr lang="en-AU" dirty="0"/>
              <a:t> = a*</a:t>
            </a:r>
            <a:r>
              <a:rPr lang="en-AU" dirty="0" err="1"/>
              <a:t>l^b</a:t>
            </a:r>
            <a:r>
              <a:rPr lang="en-AU" dirty="0"/>
              <a:t>], 2 = vector by sex)	</a:t>
            </a:r>
          </a:p>
          <a:p>
            <a:r>
              <a:rPr lang="en-AU" dirty="0"/>
              <a:t>2</a:t>
            </a:r>
          </a:p>
          <a:p>
            <a:r>
              <a:rPr lang="it-IT" dirty="0"/>
              <a:t>## a (male, female)																																							</a:t>
            </a:r>
          </a:p>
          <a:p>
            <a:r>
              <a:rPr lang="it-IT" dirty="0"/>
              <a:t>4.03E-07 4.08E-07																																									</a:t>
            </a:r>
          </a:p>
          <a:p>
            <a:r>
              <a:rPr lang="it-IT" dirty="0"/>
              <a:t>## b (male, female)																																							</a:t>
            </a:r>
          </a:p>
          <a:p>
            <a:r>
              <a:rPr lang="it-IT" dirty="0"/>
              <a:t>3.141334 3.127956		</a:t>
            </a:r>
          </a:p>
          <a:p>
            <a:r>
              <a:rPr lang="fr-FR" dirty="0"/>
              <a:t>## Males																																									</a:t>
            </a:r>
          </a:p>
          <a:p>
            <a:r>
              <a:rPr lang="fr-FR" dirty="0"/>
              <a:t>0.000224781	0.000281351	0.000346923	0.000422209</a:t>
            </a:r>
          </a:p>
          <a:p>
            <a:r>
              <a:rPr lang="fr-FR" dirty="0"/>
              <a:t>## </a:t>
            </a:r>
            <a:r>
              <a:rPr lang="fr-FR" dirty="0" err="1"/>
              <a:t>Females</a:t>
            </a:r>
            <a:r>
              <a:rPr lang="fr-FR" dirty="0"/>
              <a:t>																																									</a:t>
            </a:r>
          </a:p>
          <a:p>
            <a:r>
              <a:rPr lang="fr-FR" dirty="0"/>
              <a:t>0.0002151	0.00026898	0.00033137	0.00040294</a:t>
            </a:r>
            <a:r>
              <a:rPr lang="it-IT" dirty="0"/>
              <a:t>																																							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E1843B-4294-4A7E-BB5A-315BDA95EEDE}"/>
              </a:ext>
            </a:extLst>
          </p:cNvPr>
          <p:cNvSpPr/>
          <p:nvPr/>
        </p:nvSpPr>
        <p:spPr>
          <a:xfrm>
            <a:off x="838200" y="2980931"/>
            <a:ext cx="1005422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700" dirty="0"/>
              <a:t>Custom natural mortality allows the user to pre-specify </a:t>
            </a:r>
            <a:r>
              <a:rPr lang="en-AU" sz="2700" i="1" dirty="0"/>
              <a:t>M</a:t>
            </a:r>
            <a:r>
              <a:rPr lang="en-AU" sz="2700" dirty="0"/>
              <a:t> by year </a:t>
            </a:r>
          </a:p>
        </p:txBody>
      </p:sp>
    </p:spTree>
    <p:extLst>
      <p:ext uri="{BB962C8B-B14F-4D97-AF65-F5344CB8AC3E}">
        <p14:creationId xmlns:p14="http://schemas.microsoft.com/office/powerpoint/2010/main" val="3757793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Biological parameters--II</a:t>
            </a:r>
          </a:p>
        </p:txBody>
      </p:sp>
      <p:sp>
        <p:nvSpPr>
          <p:cNvPr id="3" name="Rectangle 2"/>
          <p:cNvSpPr/>
          <p:nvPr/>
        </p:nvSpPr>
        <p:spPr>
          <a:xfrm>
            <a:off x="624840" y="1690688"/>
            <a:ext cx="115671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Proportion mature by sex</a:t>
            </a:r>
          </a:p>
          <a:p>
            <a:r>
              <a:rPr lang="en-AU" dirty="0"/>
              <a:t>0	0	0	0	0	0 ….</a:t>
            </a:r>
          </a:p>
          <a:p>
            <a:r>
              <a:rPr lang="en-AU" dirty="0"/>
              <a:t>0	0	0	0	0	1  ..	</a:t>
            </a:r>
          </a:p>
          <a:p>
            <a:r>
              <a:rPr lang="en-AU" dirty="0">
                <a:solidFill>
                  <a:srgbClr val="FF0000"/>
                </a:solidFill>
              </a:rPr>
              <a:t># Proportion legal by sex</a:t>
            </a:r>
          </a:p>
          <a:p>
            <a:r>
              <a:rPr lang="en-AU" dirty="0"/>
              <a:t>0	0	0	0	0	0 ….</a:t>
            </a:r>
          </a:p>
          <a:p>
            <a:r>
              <a:rPr lang="en-AU" dirty="0"/>
              <a:t>0	0	0	0	0	1  ..	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40974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4352</Words>
  <Application>Microsoft Office PowerPoint</Application>
  <PresentationFormat>Widescreen</PresentationFormat>
  <Paragraphs>481</Paragraphs>
  <Slides>44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Office Theme</vt:lpstr>
      <vt:lpstr>Equation</vt:lpstr>
      <vt:lpstr>GMACS-3</vt:lpstr>
      <vt:lpstr>Core (theta) parameters</vt:lpstr>
      <vt:lpstr>Core parameters-I</vt:lpstr>
      <vt:lpstr>Core parameters-II</vt:lpstr>
      <vt:lpstr>Core parameters-III</vt:lpstr>
      <vt:lpstr>Core parameters-IV</vt:lpstr>
      <vt:lpstr>Core parameters-V</vt:lpstr>
      <vt:lpstr>Biological parameters-I</vt:lpstr>
      <vt:lpstr>Biological parameters--II</vt:lpstr>
      <vt:lpstr>Growth parameters-I</vt:lpstr>
      <vt:lpstr>Growth parameters-III</vt:lpstr>
      <vt:lpstr>Growth parameters-II</vt:lpstr>
      <vt:lpstr>Growth parameters-III</vt:lpstr>
      <vt:lpstr>Growth parameters-IV</vt:lpstr>
      <vt:lpstr>Growth parameters-V</vt:lpstr>
      <vt:lpstr>Growth parameters-V (continued)</vt:lpstr>
      <vt:lpstr>Growth parameters-VII</vt:lpstr>
      <vt:lpstr>Growth parameters-VII</vt:lpstr>
      <vt:lpstr>Selectivity and retention parameters-I</vt:lpstr>
      <vt:lpstr>Selectivity and retention parameters-II</vt:lpstr>
      <vt:lpstr>Selectivity and retention parameters-III</vt:lpstr>
      <vt:lpstr>Selectivity and retention parameters-Example-I</vt:lpstr>
      <vt:lpstr>Selectivity and retention parameters-Example-II</vt:lpstr>
      <vt:lpstr>Selectivity and retention parameters-IV</vt:lpstr>
      <vt:lpstr>Selectivity and retention parameters-V</vt:lpstr>
      <vt:lpstr>Selectivity and retention parameters-VI</vt:lpstr>
      <vt:lpstr>Index catchability and additional variance-I</vt:lpstr>
      <vt:lpstr>Index catchability and additional variance-II</vt:lpstr>
      <vt:lpstr>F penalties and phases</vt:lpstr>
      <vt:lpstr>Likelihood specification (composition data)</vt:lpstr>
      <vt:lpstr>Time-varying natural mortality-I</vt:lpstr>
      <vt:lpstr>Time-varying natural mortality-II</vt:lpstr>
      <vt:lpstr>Time-varying natural mortality-III</vt:lpstr>
      <vt:lpstr>Time-varying natural mortality-IV</vt:lpstr>
      <vt:lpstr>Other Controls</vt:lpstr>
      <vt:lpstr>Emphasis factors</vt:lpstr>
      <vt:lpstr>The PRJ File</vt:lpstr>
      <vt:lpstr>Basic controls</vt:lpstr>
      <vt:lpstr>OFL and ABC specification</vt:lpstr>
      <vt:lpstr>Projections-I</vt:lpstr>
      <vt:lpstr>Projections-II</vt:lpstr>
      <vt:lpstr>Finally</vt:lpstr>
      <vt:lpstr>PowerPoint Presentation</vt:lpstr>
      <vt:lpstr>Personal.TPL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GMACS-3</dc:title>
  <dc:creator>Punt, Andre (O&amp;A, Hobart)</dc:creator>
  <cp:lastModifiedBy>Punt, Andre (O&amp;A, Hobart)</cp:lastModifiedBy>
  <cp:revision>9</cp:revision>
  <dcterms:created xsi:type="dcterms:W3CDTF">2019-12-23T14:04:35Z</dcterms:created>
  <dcterms:modified xsi:type="dcterms:W3CDTF">2019-12-24T16:41:22Z</dcterms:modified>
</cp:coreProperties>
</file>