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5" r:id="rId2"/>
    <p:sldId id="284" r:id="rId3"/>
    <p:sldId id="294" r:id="rId4"/>
    <p:sldId id="298" r:id="rId5"/>
    <p:sldId id="287" r:id="rId6"/>
    <p:sldId id="285" r:id="rId7"/>
    <p:sldId id="290" r:id="rId8"/>
    <p:sldId id="289" r:id="rId9"/>
    <p:sldId id="293" r:id="rId10"/>
    <p:sldId id="295" r:id="rId11"/>
    <p:sldId id="296" r:id="rId12"/>
    <p:sldId id="297" r:id="rId13"/>
    <p:sldId id="257" r:id="rId14"/>
    <p:sldId id="291" r:id="rId15"/>
    <p:sldId id="304" r:id="rId16"/>
    <p:sldId id="301" r:id="rId17"/>
    <p:sldId id="303" r:id="rId18"/>
    <p:sldId id="302" r:id="rId19"/>
    <p:sldId id="270" r:id="rId20"/>
    <p:sldId id="29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D3139-54B7-4DC5-8F83-D7652B7C273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A8284-E0EF-463B-8D80-518884310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3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DE81-BF43-4FCB-9D35-77E2F14553DE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D3D2-0E0C-496C-8833-579E14DB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91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DE81-BF43-4FCB-9D35-77E2F14553DE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D3D2-0E0C-496C-8833-579E14DB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92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DE81-BF43-4FCB-9D35-77E2F14553DE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D3D2-0E0C-496C-8833-579E14DB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15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DE81-BF43-4FCB-9D35-77E2F14553DE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D3D2-0E0C-496C-8833-579E14DB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8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DE81-BF43-4FCB-9D35-77E2F14553DE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D3D2-0E0C-496C-8833-579E14DB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29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DE81-BF43-4FCB-9D35-77E2F14553DE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D3D2-0E0C-496C-8833-579E14DB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10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DE81-BF43-4FCB-9D35-77E2F14553DE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D3D2-0E0C-496C-8833-579E14DB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8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DE81-BF43-4FCB-9D35-77E2F14553DE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D3D2-0E0C-496C-8833-579E14DB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8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DE81-BF43-4FCB-9D35-77E2F14553DE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D3D2-0E0C-496C-8833-579E14DB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68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DE81-BF43-4FCB-9D35-77E2F14553DE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D3D2-0E0C-496C-8833-579E14DB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9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DE81-BF43-4FCB-9D35-77E2F14553DE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D3D2-0E0C-496C-8833-579E14DB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1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DDE81-BF43-4FCB-9D35-77E2F14553DE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CD3D2-0E0C-496C-8833-579E14DB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4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http://www.bsfrf.org/images/BSFRF-2.jpg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7.jpeg"/><Relationship Id="rId5" Type="http://schemas.microsoft.com/office/2007/relationships/hdphoto" Target="../media/hdphoto2.wdp"/><Relationship Id="rId10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openxmlformats.org/officeDocument/2006/relationships/image" Target="../media/image5.jpeg"/><Relationship Id="rId1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http://www.bsfrf.org/images/BSFRF-2.jpg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7.jpeg"/><Relationship Id="rId5" Type="http://schemas.microsoft.com/office/2007/relationships/hdphoto" Target="../media/hdphoto2.wdp"/><Relationship Id="rId15" Type="http://schemas.openxmlformats.org/officeDocument/2006/relationships/image" Target="../media/image38.png"/><Relationship Id="rId10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openxmlformats.org/officeDocument/2006/relationships/image" Target="../media/image5.jpeg"/><Relationship Id="rId1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C:\Projects\2162 BSFRF 2013\RKC Survey Data\Kyle - HMB\6 Survey Pics\DSCN01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509091" y="0"/>
            <a:ext cx="46349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Projects\1847 BSFRF 2011 Prj2080\2011 Field Summaries\Snow Crab Growth Pics\DSCN476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88"/>
          <a:stretch/>
        </p:blipFill>
        <p:spPr bwMode="auto">
          <a:xfrm>
            <a:off x="0" y="424"/>
            <a:ext cx="4509090" cy="68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76200"/>
            <a:ext cx="8777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BSFRF Research Update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40" name="Rounded Rectangular Callout 139"/>
          <p:cNvSpPr/>
          <p:nvPr/>
        </p:nvSpPr>
        <p:spPr>
          <a:xfrm>
            <a:off x="5253036" y="1387371"/>
            <a:ext cx="1028701" cy="533400"/>
          </a:xfrm>
          <a:prstGeom prst="wedgeRoundRectCallout">
            <a:avLst>
              <a:gd name="adj1" fmla="val -119912"/>
              <a:gd name="adj2" fmla="val 441072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Pre-recruit</a:t>
            </a:r>
          </a:p>
          <a:p>
            <a:pPr algn="ctr"/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Surveys</a:t>
            </a:r>
          </a:p>
        </p:txBody>
      </p:sp>
      <p:sp>
        <p:nvSpPr>
          <p:cNvPr id="141" name="Rounded Rectangular Callout 140"/>
          <p:cNvSpPr/>
          <p:nvPr/>
        </p:nvSpPr>
        <p:spPr>
          <a:xfrm>
            <a:off x="2652712" y="1177821"/>
            <a:ext cx="1314450" cy="533400"/>
          </a:xfrm>
          <a:prstGeom prst="wedgeRoundRectCallout">
            <a:avLst>
              <a:gd name="adj1" fmla="val 86244"/>
              <a:gd name="adj2" fmla="val 426785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Post-Doc</a:t>
            </a:r>
          </a:p>
          <a:p>
            <a:pPr algn="ctr"/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Research/Support</a:t>
            </a:r>
          </a:p>
        </p:txBody>
      </p:sp>
      <p:sp>
        <p:nvSpPr>
          <p:cNvPr id="142" name="Rounded Rectangular Callout 141"/>
          <p:cNvSpPr/>
          <p:nvPr/>
        </p:nvSpPr>
        <p:spPr>
          <a:xfrm>
            <a:off x="3967162" y="1234971"/>
            <a:ext cx="1314450" cy="533400"/>
          </a:xfrm>
          <a:prstGeom prst="wedgeRoundRectCallout">
            <a:avLst>
              <a:gd name="adj1" fmla="val -5060"/>
              <a:gd name="adj2" fmla="val 469641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Develop New</a:t>
            </a:r>
          </a:p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Co-op Partners</a:t>
            </a:r>
            <a:endParaRPr lang="en-US" sz="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" name="Rounded Rectangular Callout 142"/>
          <p:cNvSpPr/>
          <p:nvPr/>
        </p:nvSpPr>
        <p:spPr>
          <a:xfrm>
            <a:off x="6510336" y="3578121"/>
            <a:ext cx="1028701" cy="533400"/>
          </a:xfrm>
          <a:prstGeom prst="wedgeRoundRectCallout">
            <a:avLst>
              <a:gd name="adj1" fmla="val -225467"/>
              <a:gd name="adj2" fmla="val 1786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Natural</a:t>
            </a:r>
          </a:p>
          <a:p>
            <a:pPr algn="ctr"/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Mortality</a:t>
            </a:r>
          </a:p>
        </p:txBody>
      </p:sp>
      <p:sp>
        <p:nvSpPr>
          <p:cNvPr id="144" name="Rounded Rectangular Callout 143"/>
          <p:cNvSpPr/>
          <p:nvPr/>
        </p:nvSpPr>
        <p:spPr>
          <a:xfrm>
            <a:off x="1604962" y="3425721"/>
            <a:ext cx="1314450" cy="533400"/>
          </a:xfrm>
          <a:prstGeom prst="wedgeRoundRectCallout">
            <a:avLst>
              <a:gd name="adj1" fmla="val 173200"/>
              <a:gd name="adj2" fmla="val 51784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Discard - Handling</a:t>
            </a:r>
          </a:p>
          <a:p>
            <a:pPr algn="ctr"/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Mortality</a:t>
            </a:r>
          </a:p>
        </p:txBody>
      </p:sp>
      <p:sp>
        <p:nvSpPr>
          <p:cNvPr id="145" name="Rounded Rectangular Callout 144"/>
          <p:cNvSpPr/>
          <p:nvPr/>
        </p:nvSpPr>
        <p:spPr>
          <a:xfrm>
            <a:off x="6367461" y="2451632"/>
            <a:ext cx="1314450" cy="533400"/>
          </a:xfrm>
          <a:prstGeom prst="wedgeRoundRectCallout">
            <a:avLst>
              <a:gd name="adj1" fmla="val -176075"/>
              <a:gd name="adj2" fmla="val 233928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Crab Aging</a:t>
            </a:r>
          </a:p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Research</a:t>
            </a:r>
          </a:p>
        </p:txBody>
      </p:sp>
      <p:sp>
        <p:nvSpPr>
          <p:cNvPr id="146" name="Rounded Rectangular Callout 145"/>
          <p:cNvSpPr/>
          <p:nvPr/>
        </p:nvSpPr>
        <p:spPr>
          <a:xfrm>
            <a:off x="6043612" y="1863621"/>
            <a:ext cx="1314450" cy="533400"/>
          </a:xfrm>
          <a:prstGeom prst="wedgeRoundRectCallout">
            <a:avLst>
              <a:gd name="adj1" fmla="val -148539"/>
              <a:gd name="adj2" fmla="val 348213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Trawl Selectivity</a:t>
            </a:r>
          </a:p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Research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7" name="Rounded Rectangular Callout 146"/>
          <p:cNvSpPr/>
          <p:nvPr/>
        </p:nvSpPr>
        <p:spPr>
          <a:xfrm>
            <a:off x="4143375" y="1814474"/>
            <a:ext cx="1314450" cy="533400"/>
          </a:xfrm>
          <a:prstGeom prst="wedgeRoundRectCallout">
            <a:avLst>
              <a:gd name="adj1" fmla="val -6875"/>
              <a:gd name="adj2" fmla="val 351542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Life History</a:t>
            </a:r>
          </a:p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Research</a:t>
            </a:r>
          </a:p>
        </p:txBody>
      </p:sp>
      <p:sp>
        <p:nvSpPr>
          <p:cNvPr id="148" name="Rounded Rectangular Callout 147"/>
          <p:cNvSpPr/>
          <p:nvPr/>
        </p:nvSpPr>
        <p:spPr>
          <a:xfrm>
            <a:off x="2443162" y="1825521"/>
            <a:ext cx="1314450" cy="533400"/>
          </a:xfrm>
          <a:prstGeom prst="wedgeRoundRectCallout">
            <a:avLst>
              <a:gd name="adj1" fmla="val 107983"/>
              <a:gd name="adj2" fmla="val 358928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Ocean</a:t>
            </a:r>
            <a:r>
              <a:rPr lang="en-US" sz="1100" baseline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baseline="0" dirty="0" err="1">
                <a:solidFill>
                  <a:schemeClr val="bg1">
                    <a:lumMod val="50000"/>
                  </a:schemeClr>
                </a:solidFill>
              </a:rPr>
              <a:t>Acifification</a:t>
            </a:r>
            <a:endParaRPr lang="en-US" sz="1100" baseline="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100" baseline="0" dirty="0">
                <a:solidFill>
                  <a:schemeClr val="bg1">
                    <a:lumMod val="50000"/>
                  </a:schemeClr>
                </a:solidFill>
              </a:rPr>
              <a:t>Research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9" name="Rounded Rectangular Callout 148"/>
          <p:cNvSpPr/>
          <p:nvPr/>
        </p:nvSpPr>
        <p:spPr>
          <a:xfrm>
            <a:off x="2024062" y="2492271"/>
            <a:ext cx="1314450" cy="533400"/>
          </a:xfrm>
          <a:prstGeom prst="wedgeRoundRectCallout">
            <a:avLst>
              <a:gd name="adj1" fmla="val 142765"/>
              <a:gd name="adj2" fmla="val 226785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Stock</a:t>
            </a:r>
            <a:r>
              <a:rPr lang="en-US" sz="1100" baseline="0">
                <a:solidFill>
                  <a:schemeClr val="bg1">
                    <a:lumMod val="50000"/>
                  </a:schemeClr>
                </a:solidFill>
              </a:rPr>
              <a:t> Assessment</a:t>
            </a:r>
          </a:p>
          <a:p>
            <a:pPr algn="ctr"/>
            <a:r>
              <a:rPr lang="en-US" sz="1100" baseline="0">
                <a:solidFill>
                  <a:schemeClr val="bg1">
                    <a:lumMod val="50000"/>
                  </a:schemeClr>
                </a:solidFill>
              </a:rPr>
              <a:t>Support</a:t>
            </a:r>
            <a:endParaRPr lang="en-US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0" name="Rounded Rectangular Callout 149"/>
          <p:cNvSpPr/>
          <p:nvPr/>
        </p:nvSpPr>
        <p:spPr>
          <a:xfrm>
            <a:off x="2519362" y="3006621"/>
            <a:ext cx="1390650" cy="533400"/>
          </a:xfrm>
          <a:prstGeom prst="wedgeRoundRectCallout">
            <a:avLst>
              <a:gd name="adj1" fmla="val 90856"/>
              <a:gd name="adj2" fmla="val 133929"/>
              <a:gd name="adj3" fmla="val 16667"/>
            </a:avLst>
          </a:prstGeom>
          <a:solidFill>
            <a:srgbClr val="FF9999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 smtClean="0">
                <a:solidFill>
                  <a:sysClr val="windowText" lastClr="000000"/>
                </a:solidFill>
              </a:rPr>
              <a:t>Climate-</a:t>
            </a:r>
            <a:r>
              <a:rPr lang="en-US" sz="1100" b="1" dirty="0" err="1" smtClean="0">
                <a:solidFill>
                  <a:sysClr val="windowText" lastClr="000000"/>
                </a:solidFill>
              </a:rPr>
              <a:t>Ecosytem</a:t>
            </a:r>
            <a:endParaRPr lang="en-US" sz="11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Crab Research</a:t>
            </a:r>
            <a:endParaRPr lang="en-US" sz="1100" b="1" dirty="0">
              <a:solidFill>
                <a:sysClr val="windowText" lastClr="000000"/>
              </a:solidFill>
            </a:endParaRPr>
          </a:p>
        </p:txBody>
      </p:sp>
      <p:sp>
        <p:nvSpPr>
          <p:cNvPr id="151" name="Rounded Rectangular Callout 150"/>
          <p:cNvSpPr/>
          <p:nvPr/>
        </p:nvSpPr>
        <p:spPr>
          <a:xfrm>
            <a:off x="5767385" y="3124200"/>
            <a:ext cx="1730388" cy="527967"/>
          </a:xfrm>
          <a:prstGeom prst="wedgeRoundRectCallout">
            <a:avLst>
              <a:gd name="adj1" fmla="val -97036"/>
              <a:gd name="adj2" fmla="val 9288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Snow Crab Cooperative</a:t>
            </a:r>
          </a:p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Workshop </a:t>
            </a:r>
            <a:r>
              <a:rPr lang="en-US" b="1" i="1" dirty="0" smtClean="0">
                <a:solidFill>
                  <a:schemeClr val="tx1"/>
                </a:solidFill>
              </a:rPr>
              <a:t>(DEC 2021)</a:t>
            </a:r>
            <a:endParaRPr lang="en-US" sz="1100" b="1" i="1" dirty="0">
              <a:solidFill>
                <a:schemeClr val="tx1"/>
              </a:solidFill>
            </a:endParaRPr>
          </a:p>
        </p:txBody>
      </p:sp>
      <p:sp>
        <p:nvSpPr>
          <p:cNvPr id="152" name="Rounded Rectangular Callout 151"/>
          <p:cNvSpPr/>
          <p:nvPr/>
        </p:nvSpPr>
        <p:spPr>
          <a:xfrm>
            <a:off x="4977064" y="2473221"/>
            <a:ext cx="1580643" cy="533400"/>
          </a:xfrm>
          <a:prstGeom prst="wedgeRoundRectCallout">
            <a:avLst>
              <a:gd name="adj1" fmla="val -81872"/>
              <a:gd name="adj2" fmla="val 251785"/>
              <a:gd name="adj3" fmla="val 16667"/>
            </a:avLst>
          </a:prstGeom>
          <a:solidFill>
            <a:srgbClr val="FFFF99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Movement Research</a:t>
            </a:r>
          </a:p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Tagging </a:t>
            </a:r>
            <a:r>
              <a:rPr lang="en-US" b="1" i="1" dirty="0">
                <a:solidFill>
                  <a:schemeClr val="tx1"/>
                </a:solidFill>
              </a:rPr>
              <a:t>&amp; </a:t>
            </a:r>
            <a:r>
              <a:rPr lang="en-US" b="1" i="1" dirty="0" smtClean="0">
                <a:solidFill>
                  <a:schemeClr val="tx1"/>
                </a:solidFill>
              </a:rPr>
              <a:t>Monitoring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153" name="Rounded Rectangular Callout 152"/>
          <p:cNvSpPr/>
          <p:nvPr/>
        </p:nvSpPr>
        <p:spPr>
          <a:xfrm>
            <a:off x="3262312" y="2358921"/>
            <a:ext cx="1619250" cy="533400"/>
          </a:xfrm>
          <a:prstGeom prst="wedgeRoundRectCallout">
            <a:avLst>
              <a:gd name="adj1" fmla="val 25920"/>
              <a:gd name="adj2" fmla="val 251786"/>
              <a:gd name="adj3" fmla="val 16667"/>
            </a:avLst>
          </a:prstGeom>
          <a:solidFill>
            <a:srgbClr val="92D050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BSFRF Survey Data</a:t>
            </a:r>
          </a:p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FEBRUARY SHARE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54" name="Rounded Rectangular Callout 153"/>
          <p:cNvSpPr/>
          <p:nvPr/>
        </p:nvSpPr>
        <p:spPr>
          <a:xfrm>
            <a:off x="5548312" y="3921021"/>
            <a:ext cx="1314450" cy="533400"/>
          </a:xfrm>
          <a:prstGeom prst="wedgeRoundRectCallout">
            <a:avLst>
              <a:gd name="adj1" fmla="val -122282"/>
              <a:gd name="adj2" fmla="val -33929"/>
              <a:gd name="adj3" fmla="val 16667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Bycatch Research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BREP Projects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55" name="Rounded Rectangular Callout 154"/>
          <p:cNvSpPr/>
          <p:nvPr/>
        </p:nvSpPr>
        <p:spPr>
          <a:xfrm>
            <a:off x="2138362" y="3825771"/>
            <a:ext cx="1390650" cy="533400"/>
          </a:xfrm>
          <a:prstGeom prst="wedgeRoundRectCallout">
            <a:avLst>
              <a:gd name="adj1" fmla="val 118128"/>
              <a:gd name="adj2" fmla="val -23214"/>
              <a:gd name="adj3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2021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Contingency Planning</a:t>
            </a: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156" name="Group 155"/>
          <p:cNvGrpSpPr/>
          <p:nvPr/>
        </p:nvGrpSpPr>
        <p:grpSpPr>
          <a:xfrm>
            <a:off x="4028257" y="3444240"/>
            <a:ext cx="1053330" cy="1051560"/>
            <a:chOff x="2423295" y="2266419"/>
            <a:chExt cx="1053330" cy="1051560"/>
          </a:xfrm>
        </p:grpSpPr>
        <p:sp>
          <p:nvSpPr>
            <p:cNvPr id="158" name="Oval 157"/>
            <p:cNvSpPr/>
            <p:nvPr/>
          </p:nvSpPr>
          <p:spPr>
            <a:xfrm>
              <a:off x="2423295" y="2266419"/>
              <a:ext cx="1053330" cy="1051560"/>
            </a:xfrm>
            <a:prstGeom prst="ellipse">
              <a:avLst/>
            </a:prstGeom>
            <a:solidFill>
              <a:schemeClr val="bg1"/>
            </a:solidFill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59" name="Picture 158" descr="http://www.bsfrf.org/images/BSFRF-2.jpg"/>
            <p:cNvPicPr>
              <a:picLocks noChangeAspect="1" noChangeArrowheads="1"/>
            </p:cNvPicPr>
            <p:nvPr/>
          </p:nvPicPr>
          <p:blipFill>
            <a:blip r:embed="rId6" r:link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50" y="2495550"/>
              <a:ext cx="752981" cy="638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228600" y="4810780"/>
            <a:ext cx="3566489" cy="52322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Harvesters - Processors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51662" y="4810780"/>
            <a:ext cx="4649478" cy="52322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Cooperative Research Partners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1" y="5410200"/>
            <a:ext cx="9269821" cy="1542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noaa_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670838"/>
            <a:ext cx="1102832" cy="109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BSFRF-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699506"/>
            <a:ext cx="1106471" cy="93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ADFG_logo%20200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581164"/>
            <a:ext cx="1048235" cy="104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mediad.publicbroadcasting.net/p/kdlg/files/styles/medium/public/201407/072414_UAF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40894"/>
            <a:ext cx="1164706" cy="116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s://www.washington.edu/brand/files/2014/09/W-Logo_Purple_RGB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15613"/>
            <a:ext cx="988927" cy="66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https://www.washington.edu/brand/files/2014/10/Signature_Stacked_Purple_RGB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43" b="1"/>
          <a:stretch/>
        </p:blipFill>
        <p:spPr bwMode="auto">
          <a:xfrm>
            <a:off x="328652" y="6382928"/>
            <a:ext cx="981943" cy="25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t-Right Arrow 1"/>
          <p:cNvSpPr/>
          <p:nvPr/>
        </p:nvSpPr>
        <p:spPr>
          <a:xfrm>
            <a:off x="3795089" y="4953000"/>
            <a:ext cx="556574" cy="190500"/>
          </a:xfrm>
          <a:prstGeom prst="leftRightArrow">
            <a:avLst/>
          </a:prstGeom>
          <a:solidFill>
            <a:schemeClr val="bg1">
              <a:alpha val="7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Imag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344" y="5630224"/>
            <a:ext cx="1051560" cy="105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0" y="5435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Scott Goodman – </a:t>
            </a:r>
            <a:r>
              <a:rPr lang="en-US" sz="2400" i="1" dirty="0" smtClean="0">
                <a:solidFill>
                  <a:schemeClr val="bg1"/>
                </a:solidFill>
              </a:rPr>
              <a:t>CPT JANUARY 2022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62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 smtClean="0"/>
              <a:t>Current research updates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762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Movement/Tagging update – switching tag tech</a:t>
            </a:r>
            <a:endParaRPr lang="en-US" sz="2800" b="1" i="1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245745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1761" y="4524961"/>
            <a:ext cx="167552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Satellite Tag</a:t>
            </a:r>
          </a:p>
          <a:p>
            <a:r>
              <a:rPr lang="en-US" sz="2400" dirty="0" smtClean="0"/>
              <a:t>2020</a:t>
            </a:r>
          </a:p>
          <a:p>
            <a:r>
              <a:rPr lang="en-US" sz="2400" dirty="0" smtClean="0"/>
              <a:t>2021</a:t>
            </a:r>
          </a:p>
          <a:p>
            <a:r>
              <a:rPr lang="en-US" sz="2400" dirty="0" smtClean="0"/>
              <a:t>2022</a:t>
            </a:r>
          </a:p>
          <a:p>
            <a:endParaRPr lang="en-US" sz="2400" dirty="0"/>
          </a:p>
        </p:txBody>
      </p:sp>
      <p:pic>
        <p:nvPicPr>
          <p:cNvPr id="11" name="Picture 10" descr="C:\Users\Leah.Zacher\Downloads\2020 BBRKC sat tags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" t="3011" r="4283" b="3670"/>
          <a:stretch/>
        </p:blipFill>
        <p:spPr bwMode="auto">
          <a:xfrm>
            <a:off x="3200400" y="1289702"/>
            <a:ext cx="5840095" cy="47840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76600" y="6073792"/>
            <a:ext cx="54102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Figure 2: Movement vectors for legal male Bristol Bay red king crab between July and October, 2020.  All crab were tagged with pop-up satellite tags (Wildlife Computers, </a:t>
            </a:r>
            <a:r>
              <a:rPr lang="en-US" sz="1100" dirty="0" err="1"/>
              <a:t>MrPAT</a:t>
            </a:r>
            <a:r>
              <a:rPr lang="en-US" sz="1100" dirty="0"/>
              <a:t> and </a:t>
            </a:r>
            <a:r>
              <a:rPr lang="en-US" sz="1100" dirty="0" err="1"/>
              <a:t>MiniPAT</a:t>
            </a:r>
            <a:r>
              <a:rPr lang="en-US" sz="1100" dirty="0"/>
              <a:t>), with crab end location likely occurring within the error ellipse.</a:t>
            </a:r>
          </a:p>
        </p:txBody>
      </p:sp>
    </p:spTree>
    <p:extLst>
      <p:ext uri="{BB962C8B-B14F-4D97-AF65-F5344CB8AC3E}">
        <p14:creationId xmlns:p14="http://schemas.microsoft.com/office/powerpoint/2010/main" val="369704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 smtClean="0"/>
              <a:t>Current research updates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762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Movement/Tagging update – switching tag tech</a:t>
            </a:r>
            <a:endParaRPr lang="en-US" sz="28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59" y="2590800"/>
            <a:ext cx="8649882" cy="391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1447800"/>
            <a:ext cx="1447800" cy="148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65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 smtClean="0"/>
              <a:t>Current research updates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762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Movement/Tagging update – switching tag tech</a:t>
            </a:r>
            <a:endParaRPr lang="en-US" sz="2800" b="1" i="1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100" y="1440865"/>
            <a:ext cx="1447800" cy="148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43500" y="1278285"/>
            <a:ext cx="4981300" cy="17697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Large Research Project Focus:</a:t>
            </a:r>
          </a:p>
          <a:p>
            <a:endParaRPr lang="en-US" sz="900" dirty="0"/>
          </a:p>
          <a:p>
            <a:r>
              <a:rPr lang="en-US" sz="2000" dirty="0" smtClean="0"/>
              <a:t>ADFG</a:t>
            </a:r>
            <a:r>
              <a:rPr lang="en-US" sz="2000" dirty="0" smtClean="0"/>
              <a:t>		$ 191 k</a:t>
            </a:r>
          </a:p>
          <a:p>
            <a:r>
              <a:rPr lang="en-US" sz="2000" dirty="0" smtClean="0"/>
              <a:t>NOAA		$ 164 k 	+ Charter/Sampling</a:t>
            </a:r>
          </a:p>
          <a:p>
            <a:r>
              <a:rPr lang="en-US" sz="2000" u="sng" dirty="0" smtClean="0"/>
              <a:t>BSFRF		$ 234 k </a:t>
            </a:r>
          </a:p>
          <a:p>
            <a:r>
              <a:rPr lang="en-US" sz="2000" dirty="0" smtClean="0"/>
              <a:t>Total		$ 590 k</a:t>
            </a:r>
            <a:endParaRPr lang="en-US" sz="2000" dirty="0"/>
          </a:p>
        </p:txBody>
      </p:sp>
      <p:pic>
        <p:nvPicPr>
          <p:cNvPr id="6" name="Picture 5" descr="C:\Projects\2395 BSFRF 2021\Provider Pics\20211013_1103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86112"/>
            <a:ext cx="5937885" cy="33369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477000" y="3352800"/>
            <a:ext cx="2514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 day charter OCT-NOV</a:t>
            </a:r>
          </a:p>
          <a:p>
            <a:r>
              <a:rPr lang="en-US" u="sng" dirty="0" smtClean="0"/>
              <a:t>Onboard FV Provider</a:t>
            </a:r>
          </a:p>
          <a:p>
            <a:r>
              <a:rPr lang="en-US" i="1" dirty="0" smtClean="0"/>
              <a:t>Ben Daly-ADFG</a:t>
            </a:r>
          </a:p>
          <a:p>
            <a:r>
              <a:rPr lang="en-US" i="1" dirty="0" smtClean="0"/>
              <a:t>Chris Long-NMFS</a:t>
            </a:r>
          </a:p>
          <a:p>
            <a:r>
              <a:rPr lang="en-US" i="1" dirty="0" smtClean="0"/>
              <a:t>Jared Weems-ADFG</a:t>
            </a:r>
          </a:p>
          <a:p>
            <a:r>
              <a:rPr lang="en-US" i="1" dirty="0" smtClean="0"/>
              <a:t>Vicki </a:t>
            </a:r>
            <a:r>
              <a:rPr lang="en-US" i="1" dirty="0" err="1" smtClean="0"/>
              <a:t>Vanek</a:t>
            </a:r>
            <a:r>
              <a:rPr lang="en-US" i="1" dirty="0" smtClean="0"/>
              <a:t>-ADFG</a:t>
            </a:r>
          </a:p>
          <a:p>
            <a:r>
              <a:rPr lang="en-US" i="1" dirty="0" smtClean="0"/>
              <a:t>Charlie Heller-BSFRF</a:t>
            </a:r>
          </a:p>
          <a:p>
            <a:endParaRPr lang="en-US" i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i="1" dirty="0" smtClean="0"/>
              <a:t>Preliminary pop-up tag returns are relatively strong!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5893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erio3.bigmountainmail.com/webmail/api/download/attachment/nrccorp.com/sgoodman/f4bba278-8ebf-4807-b4bc-8c218409df6b/76820/0-1/20160602_154732.jpg?version=427113&amp;sid=e39b2f80b2ae8d37fb12872654c3aabc421c5d624f9612362b29f1b2648db9a2&amp;mode=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2996" y="-1143000"/>
            <a:ext cx="6858003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09997" y="4419600"/>
            <a:ext cx="1524000" cy="1318168"/>
            <a:chOff x="3805106" y="2438400"/>
            <a:chExt cx="1528894" cy="1322401"/>
          </a:xfrm>
        </p:grpSpPr>
        <p:sp>
          <p:nvSpPr>
            <p:cNvPr id="7" name="Rectangle 6"/>
            <p:cNvSpPr/>
            <p:nvPr/>
          </p:nvSpPr>
          <p:spPr>
            <a:xfrm>
              <a:off x="3805106" y="2438400"/>
              <a:ext cx="1528894" cy="1322401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6" descr="BSFRF-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9127" y="2484961"/>
              <a:ext cx="1422417" cy="120562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73612" y="5867400"/>
            <a:ext cx="877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Welcome – Workshop will start soon…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1" y="457200"/>
            <a:ext cx="6400800" cy="354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76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erio3.bigmountainmail.com/webmail/api/download/attachment/nrccorp.com/sgoodman/f4bba278-8ebf-4807-b4bc-8c218409df6b/76820/0-1/20160602_154732.jpg?version=427113&amp;sid=e39b2f80b2ae8d37fb12872654c3aabc421c5d624f9612362b29f1b2648db9a2&amp;mode=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2996" y="-1143000"/>
            <a:ext cx="6858003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1" y="457201"/>
            <a:ext cx="4200529" cy="232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3581400"/>
            <a:ext cx="8305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What happened?     What can we do about it?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be </a:t>
            </a:r>
            <a:r>
              <a:rPr lang="en-US" sz="2000" dirty="0">
                <a:solidFill>
                  <a:schemeClr val="bg1"/>
                </a:solidFill>
              </a:rPr>
              <a:t>broadly informative about the scale of the changes in the stock and the current stock </a:t>
            </a:r>
            <a:r>
              <a:rPr lang="en-US" sz="2000" dirty="0" smtClean="0">
                <a:solidFill>
                  <a:schemeClr val="bg1"/>
                </a:solidFill>
              </a:rPr>
              <a:t>status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to </a:t>
            </a:r>
            <a:r>
              <a:rPr lang="en-US" sz="2000" dirty="0">
                <a:solidFill>
                  <a:schemeClr val="bg1"/>
                </a:solidFill>
              </a:rPr>
              <a:t>help identify what research may be needed to reveal more about the </a:t>
            </a:r>
            <a:r>
              <a:rPr lang="en-US" sz="2000" dirty="0" smtClean="0">
                <a:solidFill>
                  <a:schemeClr val="bg1"/>
                </a:solidFill>
              </a:rPr>
              <a:t>status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to </a:t>
            </a:r>
            <a:r>
              <a:rPr lang="en-US" sz="2000" dirty="0">
                <a:solidFill>
                  <a:schemeClr val="bg1"/>
                </a:solidFill>
              </a:rPr>
              <a:t>conduct the workshop as a collaboration with industry stakeholders that shares information and expectations about the </a:t>
            </a:r>
            <a:r>
              <a:rPr lang="en-US" sz="2000" dirty="0" smtClean="0">
                <a:solidFill>
                  <a:schemeClr val="bg1"/>
                </a:solidFill>
              </a:rPr>
              <a:t>stock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477000" y="962645"/>
            <a:ext cx="1524000" cy="1318168"/>
            <a:chOff x="3805106" y="2438400"/>
            <a:chExt cx="1528894" cy="1322401"/>
          </a:xfrm>
        </p:grpSpPr>
        <p:sp>
          <p:nvSpPr>
            <p:cNvPr id="11" name="Rectangle 10"/>
            <p:cNvSpPr/>
            <p:nvPr/>
          </p:nvSpPr>
          <p:spPr>
            <a:xfrm>
              <a:off x="3805106" y="2438400"/>
              <a:ext cx="1528894" cy="1322401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6" descr="BSFRF-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9127" y="2484961"/>
              <a:ext cx="1422417" cy="120562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996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erio3.bigmountainmail.com/webmail/api/download/attachment/nrccorp.com/sgoodman/f4bba278-8ebf-4807-b4bc-8c218409df6b/76820/0-1/20160602_154732.jpg?version=427113&amp;sid=e39b2f80b2ae8d37fb12872654c3aabc421c5d624f9612362b29f1b2648db9a2&amp;mode=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2996" y="-1143000"/>
            <a:ext cx="6858003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304800"/>
            <a:ext cx="3962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Day 1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Erin </a:t>
            </a:r>
            <a:r>
              <a:rPr lang="en-US" sz="2000" dirty="0" err="1" smtClean="0">
                <a:solidFill>
                  <a:schemeClr val="bg1"/>
                </a:solidFill>
              </a:rPr>
              <a:t>Fedewa</a:t>
            </a:r>
            <a:r>
              <a:rPr lang="en-US" sz="2000" dirty="0" smtClean="0">
                <a:solidFill>
                  <a:schemeClr val="bg1"/>
                </a:solidFill>
              </a:rPr>
              <a:t> – eco indicators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Cody </a:t>
            </a:r>
            <a:r>
              <a:rPr lang="en-US" sz="2000" dirty="0" err="1" smtClean="0">
                <a:solidFill>
                  <a:schemeClr val="bg1"/>
                </a:solidFill>
              </a:rPr>
              <a:t>Szuwalski</a:t>
            </a:r>
            <a:r>
              <a:rPr lang="en-US" sz="2000" dirty="0" smtClean="0">
                <a:solidFill>
                  <a:schemeClr val="bg1"/>
                </a:solidFill>
              </a:rPr>
              <a:t> – current work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Ben Daly – current management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Mark </a:t>
            </a:r>
            <a:r>
              <a:rPr lang="en-US" sz="2000" dirty="0" err="1" smtClean="0">
                <a:solidFill>
                  <a:schemeClr val="bg1"/>
                </a:solidFill>
              </a:rPr>
              <a:t>Stichert</a:t>
            </a:r>
            <a:r>
              <a:rPr lang="en-US" sz="2000" dirty="0" smtClean="0">
                <a:solidFill>
                  <a:schemeClr val="bg1"/>
                </a:solidFill>
              </a:rPr>
              <a:t> – season outlook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QA with stakeholders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0" y="314325"/>
            <a:ext cx="3352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Day 2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Discussion of research options</a:t>
            </a:r>
          </a:p>
          <a:p>
            <a:pPr algn="r"/>
            <a:endParaRPr lang="en-US" sz="2000" dirty="0" smtClean="0">
              <a:solidFill>
                <a:schemeClr val="bg1"/>
              </a:solidFill>
            </a:endParaRPr>
          </a:p>
          <a:p>
            <a:pPr algn="r"/>
            <a:endParaRPr lang="en-US" sz="2000" dirty="0" smtClean="0">
              <a:solidFill>
                <a:schemeClr val="bg1"/>
              </a:solidFill>
            </a:endParaRPr>
          </a:p>
          <a:p>
            <a:pPr algn="r"/>
            <a:endParaRPr lang="en-US" sz="2000" dirty="0">
              <a:solidFill>
                <a:schemeClr val="bg1"/>
              </a:solidFill>
            </a:endParaRPr>
          </a:p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Couple of guiding slides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QA with stakeholders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19400"/>
            <a:ext cx="3657600" cy="27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8194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36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0" b="22937"/>
          <a:stretch/>
        </p:blipFill>
        <p:spPr bwMode="auto">
          <a:xfrm>
            <a:off x="7680271" y="1143000"/>
            <a:ext cx="1250057" cy="149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7251646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1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735706" cy="441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653" y="1066800"/>
            <a:ext cx="1334906" cy="152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17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781800" cy="466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467599" y="1066800"/>
            <a:ext cx="1295401" cy="1854874"/>
            <a:chOff x="7267575" y="1238250"/>
            <a:chExt cx="1295401" cy="1854874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5" t="8669" r="8126" b="12527"/>
            <a:stretch/>
          </p:blipFill>
          <p:spPr bwMode="auto">
            <a:xfrm>
              <a:off x="7267575" y="1238250"/>
              <a:ext cx="129540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7576" y="2209897"/>
              <a:ext cx="1295400" cy="883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25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What’s next?  Steering Committee </a:t>
            </a:r>
            <a:r>
              <a:rPr lang="en-US" sz="3200" dirty="0" smtClean="0"/>
              <a:t>Summaries</a:t>
            </a:r>
            <a:endParaRPr lang="en-US" sz="3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81000" y="1128931"/>
            <a:ext cx="8305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Working plans for higher level research</a:t>
            </a:r>
          </a:p>
          <a:p>
            <a:pPr marL="914400" lvl="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Crab-climate working group</a:t>
            </a:r>
          </a:p>
          <a:p>
            <a:pPr marL="914400" lvl="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NPRB-MOU</a:t>
            </a:r>
          </a:p>
          <a:p>
            <a:pPr marL="914400" lvl="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Other collaborations</a:t>
            </a:r>
          </a:p>
          <a:p>
            <a:pPr marL="571500" lvl="0"/>
            <a:endParaRPr lang="en-US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Action plans for current research</a:t>
            </a:r>
          </a:p>
          <a:p>
            <a:pPr marL="914400" lvl="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Working with vessels during </a:t>
            </a:r>
            <a:r>
              <a:rPr lang="en-US" sz="2000" dirty="0" err="1" smtClean="0"/>
              <a:t>opilio</a:t>
            </a:r>
            <a:r>
              <a:rPr lang="en-US" sz="2000" dirty="0" smtClean="0"/>
              <a:t> fishing</a:t>
            </a:r>
          </a:p>
          <a:p>
            <a:pPr marL="914400" lvl="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Tagging </a:t>
            </a:r>
            <a:r>
              <a:rPr lang="en-US" sz="2000" dirty="0" err="1" smtClean="0"/>
              <a:t>opilio</a:t>
            </a:r>
            <a:endParaRPr lang="en-US" sz="2000" dirty="0" smtClean="0"/>
          </a:p>
          <a:p>
            <a:pPr marL="914400" lvl="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Placing scientists/others on vessels</a:t>
            </a:r>
          </a:p>
          <a:p>
            <a:pPr marL="914400" lvl="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Instruments deployment</a:t>
            </a:r>
          </a:p>
          <a:p>
            <a:pPr marL="914400" lvl="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Collecting info from vessels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Assembling workshop summaries for sharing soon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Stay tuned for more updates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4" t="10598" r="21094" b="9181"/>
          <a:stretch/>
        </p:blipFill>
        <p:spPr bwMode="auto">
          <a:xfrm>
            <a:off x="6315075" y="1128929"/>
            <a:ext cx="2352675" cy="220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381" y="3657600"/>
            <a:ext cx="2742061" cy="20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31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 smtClean="0"/>
              <a:t>For this update</a:t>
            </a:r>
            <a:endParaRPr lang="en-US" sz="3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447800" y="2590800"/>
            <a:ext cx="594829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Bycatch focus – BREP project update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Tagging-movement work status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Snow crab workshop summary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Next steps for BSFRF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926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C:\Projects\2162 BSFRF 2013\RKC Survey Data\Kyle - HMB\6 Survey Pics\DSCN01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509091" y="0"/>
            <a:ext cx="46349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Projects\1847 BSFRF 2011 Prj2080\2011 Field Summaries\Snow Crab Growth Pics\DSCN476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88"/>
          <a:stretch/>
        </p:blipFill>
        <p:spPr bwMode="auto">
          <a:xfrm>
            <a:off x="0" y="424"/>
            <a:ext cx="4509090" cy="68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76200"/>
            <a:ext cx="8777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BSFRF Research Update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40" name="Rounded Rectangular Callout 139"/>
          <p:cNvSpPr/>
          <p:nvPr/>
        </p:nvSpPr>
        <p:spPr>
          <a:xfrm>
            <a:off x="5253036" y="1387371"/>
            <a:ext cx="1028701" cy="533400"/>
          </a:xfrm>
          <a:prstGeom prst="wedgeRoundRectCallout">
            <a:avLst>
              <a:gd name="adj1" fmla="val -119912"/>
              <a:gd name="adj2" fmla="val 441072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Pre-recruit</a:t>
            </a:r>
          </a:p>
          <a:p>
            <a:pPr algn="ctr"/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Surveys</a:t>
            </a:r>
          </a:p>
        </p:txBody>
      </p:sp>
      <p:sp>
        <p:nvSpPr>
          <p:cNvPr id="141" name="Rounded Rectangular Callout 140"/>
          <p:cNvSpPr/>
          <p:nvPr/>
        </p:nvSpPr>
        <p:spPr>
          <a:xfrm>
            <a:off x="2652712" y="1177821"/>
            <a:ext cx="1314450" cy="533400"/>
          </a:xfrm>
          <a:prstGeom prst="wedgeRoundRectCallout">
            <a:avLst>
              <a:gd name="adj1" fmla="val 86244"/>
              <a:gd name="adj2" fmla="val 426785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Post-Doc</a:t>
            </a:r>
          </a:p>
          <a:p>
            <a:pPr algn="ctr"/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Research/Support</a:t>
            </a:r>
          </a:p>
        </p:txBody>
      </p:sp>
      <p:sp>
        <p:nvSpPr>
          <p:cNvPr id="142" name="Rounded Rectangular Callout 141"/>
          <p:cNvSpPr/>
          <p:nvPr/>
        </p:nvSpPr>
        <p:spPr>
          <a:xfrm>
            <a:off x="3967162" y="1234971"/>
            <a:ext cx="1314450" cy="533400"/>
          </a:xfrm>
          <a:prstGeom prst="wedgeRoundRectCallout">
            <a:avLst>
              <a:gd name="adj1" fmla="val -5060"/>
              <a:gd name="adj2" fmla="val 469641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Develop New</a:t>
            </a:r>
          </a:p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Co-op Partners</a:t>
            </a:r>
            <a:endParaRPr lang="en-US" sz="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" name="Rounded Rectangular Callout 142"/>
          <p:cNvSpPr/>
          <p:nvPr/>
        </p:nvSpPr>
        <p:spPr>
          <a:xfrm>
            <a:off x="6510336" y="3578121"/>
            <a:ext cx="1028701" cy="533400"/>
          </a:xfrm>
          <a:prstGeom prst="wedgeRoundRectCallout">
            <a:avLst>
              <a:gd name="adj1" fmla="val -225467"/>
              <a:gd name="adj2" fmla="val 1786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Natural</a:t>
            </a:r>
          </a:p>
          <a:p>
            <a:pPr algn="ctr"/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Mortality</a:t>
            </a:r>
          </a:p>
        </p:txBody>
      </p:sp>
      <p:sp>
        <p:nvSpPr>
          <p:cNvPr id="144" name="Rounded Rectangular Callout 143"/>
          <p:cNvSpPr/>
          <p:nvPr/>
        </p:nvSpPr>
        <p:spPr>
          <a:xfrm>
            <a:off x="1604962" y="3425721"/>
            <a:ext cx="1314450" cy="533400"/>
          </a:xfrm>
          <a:prstGeom prst="wedgeRoundRectCallout">
            <a:avLst>
              <a:gd name="adj1" fmla="val 173200"/>
              <a:gd name="adj2" fmla="val 51784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Discard - Handling</a:t>
            </a:r>
          </a:p>
          <a:p>
            <a:pPr algn="ctr"/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Mortality</a:t>
            </a:r>
          </a:p>
        </p:txBody>
      </p:sp>
      <p:sp>
        <p:nvSpPr>
          <p:cNvPr id="145" name="Rounded Rectangular Callout 144"/>
          <p:cNvSpPr/>
          <p:nvPr/>
        </p:nvSpPr>
        <p:spPr>
          <a:xfrm>
            <a:off x="6367461" y="2451632"/>
            <a:ext cx="1314450" cy="533400"/>
          </a:xfrm>
          <a:prstGeom prst="wedgeRoundRectCallout">
            <a:avLst>
              <a:gd name="adj1" fmla="val -176075"/>
              <a:gd name="adj2" fmla="val 233928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Crab Aging</a:t>
            </a:r>
          </a:p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Research</a:t>
            </a:r>
          </a:p>
        </p:txBody>
      </p:sp>
      <p:sp>
        <p:nvSpPr>
          <p:cNvPr id="146" name="Rounded Rectangular Callout 145"/>
          <p:cNvSpPr/>
          <p:nvPr/>
        </p:nvSpPr>
        <p:spPr>
          <a:xfrm>
            <a:off x="6043612" y="1863621"/>
            <a:ext cx="1314450" cy="533400"/>
          </a:xfrm>
          <a:prstGeom prst="wedgeRoundRectCallout">
            <a:avLst>
              <a:gd name="adj1" fmla="val -148539"/>
              <a:gd name="adj2" fmla="val 348213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Trawl Selectivity</a:t>
            </a:r>
          </a:p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Research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7" name="Rounded Rectangular Callout 146"/>
          <p:cNvSpPr/>
          <p:nvPr/>
        </p:nvSpPr>
        <p:spPr>
          <a:xfrm>
            <a:off x="4143375" y="1814474"/>
            <a:ext cx="1314450" cy="533400"/>
          </a:xfrm>
          <a:prstGeom prst="wedgeRoundRectCallout">
            <a:avLst>
              <a:gd name="adj1" fmla="val -6875"/>
              <a:gd name="adj2" fmla="val 351542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Life History</a:t>
            </a:r>
          </a:p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Research</a:t>
            </a:r>
          </a:p>
        </p:txBody>
      </p:sp>
      <p:sp>
        <p:nvSpPr>
          <p:cNvPr id="148" name="Rounded Rectangular Callout 147"/>
          <p:cNvSpPr/>
          <p:nvPr/>
        </p:nvSpPr>
        <p:spPr>
          <a:xfrm>
            <a:off x="2443162" y="1825521"/>
            <a:ext cx="1314450" cy="533400"/>
          </a:xfrm>
          <a:prstGeom prst="wedgeRoundRectCallout">
            <a:avLst>
              <a:gd name="adj1" fmla="val 107983"/>
              <a:gd name="adj2" fmla="val 358928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Ocean</a:t>
            </a:r>
            <a:r>
              <a:rPr lang="en-US" sz="1100" baseline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baseline="0" dirty="0" err="1">
                <a:solidFill>
                  <a:schemeClr val="bg1">
                    <a:lumMod val="50000"/>
                  </a:schemeClr>
                </a:solidFill>
              </a:rPr>
              <a:t>Acifification</a:t>
            </a:r>
            <a:endParaRPr lang="en-US" sz="1100" baseline="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100" baseline="0" dirty="0">
                <a:solidFill>
                  <a:schemeClr val="bg1">
                    <a:lumMod val="50000"/>
                  </a:schemeClr>
                </a:solidFill>
              </a:rPr>
              <a:t>Research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9" name="Rounded Rectangular Callout 148"/>
          <p:cNvSpPr/>
          <p:nvPr/>
        </p:nvSpPr>
        <p:spPr>
          <a:xfrm>
            <a:off x="2024062" y="2492271"/>
            <a:ext cx="1314450" cy="533400"/>
          </a:xfrm>
          <a:prstGeom prst="wedgeRoundRectCallout">
            <a:avLst>
              <a:gd name="adj1" fmla="val 142765"/>
              <a:gd name="adj2" fmla="val 226785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Stock</a:t>
            </a:r>
            <a:r>
              <a:rPr lang="en-US" sz="1100" baseline="0">
                <a:solidFill>
                  <a:schemeClr val="bg1">
                    <a:lumMod val="50000"/>
                  </a:schemeClr>
                </a:solidFill>
              </a:rPr>
              <a:t> Assessment</a:t>
            </a:r>
          </a:p>
          <a:p>
            <a:pPr algn="ctr"/>
            <a:r>
              <a:rPr lang="en-US" sz="1100" baseline="0">
                <a:solidFill>
                  <a:schemeClr val="bg1">
                    <a:lumMod val="50000"/>
                  </a:schemeClr>
                </a:solidFill>
              </a:rPr>
              <a:t>Support</a:t>
            </a:r>
            <a:endParaRPr lang="en-US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0" name="Rounded Rectangular Callout 149"/>
          <p:cNvSpPr/>
          <p:nvPr/>
        </p:nvSpPr>
        <p:spPr>
          <a:xfrm>
            <a:off x="2519362" y="3006621"/>
            <a:ext cx="1390650" cy="533400"/>
          </a:xfrm>
          <a:prstGeom prst="wedgeRoundRectCallout">
            <a:avLst>
              <a:gd name="adj1" fmla="val 90856"/>
              <a:gd name="adj2" fmla="val 133929"/>
              <a:gd name="adj3" fmla="val 16667"/>
            </a:avLst>
          </a:prstGeom>
          <a:solidFill>
            <a:srgbClr val="FF9999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 smtClean="0">
                <a:solidFill>
                  <a:sysClr val="windowText" lastClr="000000"/>
                </a:solidFill>
              </a:rPr>
              <a:t>Climate-</a:t>
            </a:r>
            <a:r>
              <a:rPr lang="en-US" sz="1100" b="1" dirty="0" err="1" smtClean="0">
                <a:solidFill>
                  <a:sysClr val="windowText" lastClr="000000"/>
                </a:solidFill>
              </a:rPr>
              <a:t>Ecosytem</a:t>
            </a:r>
            <a:endParaRPr lang="en-US" sz="11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Crab Research</a:t>
            </a:r>
            <a:endParaRPr lang="en-US" sz="1100" b="1" dirty="0">
              <a:solidFill>
                <a:sysClr val="windowText" lastClr="000000"/>
              </a:solidFill>
            </a:endParaRPr>
          </a:p>
        </p:txBody>
      </p:sp>
      <p:sp>
        <p:nvSpPr>
          <p:cNvPr id="151" name="Rounded Rectangular Callout 150"/>
          <p:cNvSpPr/>
          <p:nvPr/>
        </p:nvSpPr>
        <p:spPr>
          <a:xfrm>
            <a:off x="5767385" y="3124200"/>
            <a:ext cx="1730388" cy="527967"/>
          </a:xfrm>
          <a:prstGeom prst="wedgeRoundRectCallout">
            <a:avLst>
              <a:gd name="adj1" fmla="val -97036"/>
              <a:gd name="adj2" fmla="val 9288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Snow Crab Cooperative</a:t>
            </a:r>
          </a:p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Workshop </a:t>
            </a:r>
            <a:r>
              <a:rPr lang="en-US" b="1" i="1" dirty="0" smtClean="0">
                <a:solidFill>
                  <a:schemeClr val="tx1"/>
                </a:solidFill>
              </a:rPr>
              <a:t>(DEC 2021)</a:t>
            </a:r>
            <a:endParaRPr lang="en-US" sz="1100" b="1" i="1" dirty="0">
              <a:solidFill>
                <a:schemeClr val="tx1"/>
              </a:solidFill>
            </a:endParaRPr>
          </a:p>
        </p:txBody>
      </p:sp>
      <p:sp>
        <p:nvSpPr>
          <p:cNvPr id="152" name="Rounded Rectangular Callout 151"/>
          <p:cNvSpPr/>
          <p:nvPr/>
        </p:nvSpPr>
        <p:spPr>
          <a:xfrm>
            <a:off x="4977064" y="2473221"/>
            <a:ext cx="1580643" cy="533400"/>
          </a:xfrm>
          <a:prstGeom prst="wedgeRoundRectCallout">
            <a:avLst>
              <a:gd name="adj1" fmla="val -81872"/>
              <a:gd name="adj2" fmla="val 251785"/>
              <a:gd name="adj3" fmla="val 16667"/>
            </a:avLst>
          </a:prstGeom>
          <a:solidFill>
            <a:srgbClr val="FFFF99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Movement Research</a:t>
            </a:r>
          </a:p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Tagging </a:t>
            </a:r>
            <a:r>
              <a:rPr lang="en-US" b="1" i="1" dirty="0">
                <a:solidFill>
                  <a:schemeClr val="tx1"/>
                </a:solidFill>
              </a:rPr>
              <a:t>&amp; </a:t>
            </a:r>
            <a:r>
              <a:rPr lang="en-US" b="1" i="1" dirty="0" smtClean="0">
                <a:solidFill>
                  <a:schemeClr val="tx1"/>
                </a:solidFill>
              </a:rPr>
              <a:t>Monitoring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153" name="Rounded Rectangular Callout 152"/>
          <p:cNvSpPr/>
          <p:nvPr/>
        </p:nvSpPr>
        <p:spPr>
          <a:xfrm>
            <a:off x="3262312" y="2358921"/>
            <a:ext cx="1619250" cy="533400"/>
          </a:xfrm>
          <a:prstGeom prst="wedgeRoundRectCallout">
            <a:avLst>
              <a:gd name="adj1" fmla="val 25920"/>
              <a:gd name="adj2" fmla="val 251786"/>
              <a:gd name="adj3" fmla="val 16667"/>
            </a:avLst>
          </a:prstGeom>
          <a:solidFill>
            <a:srgbClr val="92D050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BSFRF Survey Data</a:t>
            </a:r>
          </a:p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FEBRUARY SHARE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54" name="Rounded Rectangular Callout 153"/>
          <p:cNvSpPr/>
          <p:nvPr/>
        </p:nvSpPr>
        <p:spPr>
          <a:xfrm>
            <a:off x="5548312" y="3921021"/>
            <a:ext cx="1314450" cy="533400"/>
          </a:xfrm>
          <a:prstGeom prst="wedgeRoundRectCallout">
            <a:avLst>
              <a:gd name="adj1" fmla="val -122282"/>
              <a:gd name="adj2" fmla="val -33929"/>
              <a:gd name="adj3" fmla="val 16667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Bycatch Research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BREP Projects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55" name="Rounded Rectangular Callout 154"/>
          <p:cNvSpPr/>
          <p:nvPr/>
        </p:nvSpPr>
        <p:spPr>
          <a:xfrm>
            <a:off x="2138362" y="3825771"/>
            <a:ext cx="1390650" cy="533400"/>
          </a:xfrm>
          <a:prstGeom prst="wedgeRoundRectCallout">
            <a:avLst>
              <a:gd name="adj1" fmla="val 118128"/>
              <a:gd name="adj2" fmla="val -23214"/>
              <a:gd name="adj3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2021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Contingency Planning</a:t>
            </a: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156" name="Group 155"/>
          <p:cNvGrpSpPr/>
          <p:nvPr/>
        </p:nvGrpSpPr>
        <p:grpSpPr>
          <a:xfrm>
            <a:off x="4028257" y="3444240"/>
            <a:ext cx="1053330" cy="1051560"/>
            <a:chOff x="2423295" y="2266419"/>
            <a:chExt cx="1053330" cy="1051560"/>
          </a:xfrm>
        </p:grpSpPr>
        <p:sp>
          <p:nvSpPr>
            <p:cNvPr id="158" name="Oval 157"/>
            <p:cNvSpPr/>
            <p:nvPr/>
          </p:nvSpPr>
          <p:spPr>
            <a:xfrm>
              <a:off x="2423295" y="2266419"/>
              <a:ext cx="1053330" cy="1051560"/>
            </a:xfrm>
            <a:prstGeom prst="ellipse">
              <a:avLst/>
            </a:prstGeom>
            <a:solidFill>
              <a:schemeClr val="bg1"/>
            </a:solidFill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59" name="Picture 158" descr="http://www.bsfrf.org/images/BSFRF-2.jpg"/>
            <p:cNvPicPr>
              <a:picLocks noChangeAspect="1" noChangeArrowheads="1"/>
            </p:cNvPicPr>
            <p:nvPr/>
          </p:nvPicPr>
          <p:blipFill>
            <a:blip r:embed="rId6" r:link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50" y="2495550"/>
              <a:ext cx="752981" cy="638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26" descr="noaa_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670838"/>
            <a:ext cx="1102832" cy="109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BSFRF-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699506"/>
            <a:ext cx="1106471" cy="93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ADFG_logo%20200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581164"/>
            <a:ext cx="1048235" cy="104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mediad.publicbroadcasting.net/p/kdlg/files/styles/medium/public/201407/072414_UAF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40894"/>
            <a:ext cx="1164706" cy="116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s://www.washington.edu/brand/files/2014/09/W-Logo_Purple_RGB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15613"/>
            <a:ext cx="988927" cy="66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https://www.washington.edu/brand/files/2014/10/Signature_Stacked_Purple_RGB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43" b="1"/>
          <a:stretch/>
        </p:blipFill>
        <p:spPr bwMode="auto">
          <a:xfrm>
            <a:off x="328652" y="6382928"/>
            <a:ext cx="981943" cy="25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t-Right Arrow 1"/>
          <p:cNvSpPr/>
          <p:nvPr/>
        </p:nvSpPr>
        <p:spPr>
          <a:xfrm>
            <a:off x="3795089" y="4953000"/>
            <a:ext cx="556574" cy="190500"/>
          </a:xfrm>
          <a:prstGeom prst="leftRightArrow">
            <a:avLst/>
          </a:prstGeom>
          <a:solidFill>
            <a:schemeClr val="bg1">
              <a:alpha val="7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Imag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344" y="5630224"/>
            <a:ext cx="1051560" cy="105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0" y="5435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Scott Goodman – </a:t>
            </a:r>
            <a:r>
              <a:rPr lang="en-US" sz="2400" i="1" dirty="0" smtClean="0">
                <a:solidFill>
                  <a:schemeClr val="bg1"/>
                </a:solidFill>
              </a:rPr>
              <a:t>CPT JANUARY 2022</a:t>
            </a:r>
            <a:endParaRPr lang="en-US" sz="2400" i="1" dirty="0">
              <a:solidFill>
                <a:schemeClr val="bg1"/>
              </a:solidFill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5773"/>
            <a:ext cx="9110664" cy="190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62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 smtClean="0"/>
              <a:t>Current research updates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" r="5143"/>
          <a:stretch/>
        </p:blipFill>
        <p:spPr bwMode="auto">
          <a:xfrm>
            <a:off x="2277035" y="905273"/>
            <a:ext cx="4697506" cy="267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799"/>
            <a:ext cx="3429000" cy="271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0483"/>
          <a:stretch/>
        </p:blipFill>
        <p:spPr bwMode="auto">
          <a:xfrm rot="5400000">
            <a:off x="1415863" y="3339913"/>
            <a:ext cx="2733674" cy="3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62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 smtClean="0"/>
              <a:t>Current research updates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0483"/>
          <a:stretch/>
        </p:blipFill>
        <p:spPr bwMode="auto">
          <a:xfrm rot="5400000">
            <a:off x="6869575" y="454852"/>
            <a:ext cx="1666874" cy="214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1214735"/>
            <a:ext cx="5472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More video at next in-person meeting…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66999"/>
            <a:ext cx="6172200" cy="3846759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09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/>
              <a:t>BREP Project Update - PRELIMS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51601" y="637401"/>
            <a:ext cx="1483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2020-2021 Lab Work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1295399" y="1066800"/>
            <a:ext cx="4034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Summary – Lab Results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927675"/>
            <a:ext cx="1397000" cy="104775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75425"/>
            <a:ext cx="7839684" cy="434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26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 smtClean="0"/>
              <a:t>BREP Project Update - PRELIMS</a:t>
            </a:r>
            <a:endParaRPr lang="en-US" sz="32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5410200" y="1883832"/>
            <a:ext cx="3124200" cy="3323162"/>
            <a:chOff x="5791201" y="3176081"/>
            <a:chExt cx="3124200" cy="3323162"/>
          </a:xfrm>
        </p:grpSpPr>
        <p:pic>
          <p:nvPicPr>
            <p:cNvPr id="7" name="Picture 9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55" t="7024"/>
            <a:stretch/>
          </p:blipFill>
          <p:spPr bwMode="auto">
            <a:xfrm>
              <a:off x="5791201" y="3607380"/>
              <a:ext cx="3124200" cy="289186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304007" y="3176081"/>
              <a:ext cx="2098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SEP 2021 Field Work</a:t>
              </a:r>
              <a:endParaRPr lang="en-US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63165"/>
            <a:ext cx="3657600" cy="197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32487"/>
            <a:ext cx="3657600" cy="198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60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/>
              <a:t>BREP Project Update - PRELIMS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15" y="2114548"/>
            <a:ext cx="8229600" cy="445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5" t="7024"/>
          <a:stretch/>
        </p:blipFill>
        <p:spPr bwMode="auto">
          <a:xfrm>
            <a:off x="7543800" y="903136"/>
            <a:ext cx="1246999" cy="11542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51601" y="637401"/>
            <a:ext cx="1463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SEP 2021 Field Work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1295399" y="1066800"/>
            <a:ext cx="449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Summary Across All Boats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086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/>
              <a:t>BREP Project Update - PRELIMS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5" t="7024"/>
          <a:stretch/>
        </p:blipFill>
        <p:spPr bwMode="auto">
          <a:xfrm>
            <a:off x="7543800" y="903136"/>
            <a:ext cx="1246999" cy="11542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51601" y="637401"/>
            <a:ext cx="1463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SEP 2021 Field Work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1295399" y="1066800"/>
            <a:ext cx="4064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Summary By Boat-Gear</a:t>
            </a:r>
            <a:endParaRPr lang="en-US" sz="32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133600"/>
            <a:ext cx="8229600" cy="445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20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/>
              <a:t>BREP Project Update </a:t>
            </a:r>
            <a:r>
              <a:rPr lang="en-US" sz="3200" dirty="0" smtClean="0"/>
              <a:t>– next steps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590800"/>
            <a:ext cx="660661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Update to NPFMC in February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Final snow crab samples in Kodiak March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Further field work for RKC in September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Project complete Sep-Oct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226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2491</TotalTime>
  <Words>511</Words>
  <Application>Microsoft Office PowerPoint</Application>
  <PresentationFormat>On-screen Show (4:3)</PresentationFormat>
  <Paragraphs>153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</dc:creator>
  <cp:lastModifiedBy>Scott</cp:lastModifiedBy>
  <cp:revision>51</cp:revision>
  <dcterms:created xsi:type="dcterms:W3CDTF">2021-05-17T20:53:52Z</dcterms:created>
  <dcterms:modified xsi:type="dcterms:W3CDTF">2022-01-11T15:59:19Z</dcterms:modified>
</cp:coreProperties>
</file>