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91" r:id="rId3"/>
  </p:sldMasterIdLst>
  <p:notesMasterIdLst>
    <p:notesMasterId r:id="rId22"/>
  </p:notesMasterIdLst>
  <p:sldIdLst>
    <p:sldId id="395" r:id="rId4"/>
    <p:sldId id="272" r:id="rId5"/>
    <p:sldId id="437" r:id="rId6"/>
    <p:sldId id="273" r:id="rId7"/>
    <p:sldId id="417" r:id="rId8"/>
    <p:sldId id="434" r:id="rId9"/>
    <p:sldId id="433" r:id="rId10"/>
    <p:sldId id="431" r:id="rId11"/>
    <p:sldId id="432" r:id="rId12"/>
    <p:sldId id="438" r:id="rId13"/>
    <p:sldId id="435" r:id="rId14"/>
    <p:sldId id="276" r:id="rId15"/>
    <p:sldId id="436" r:id="rId16"/>
    <p:sldId id="443" r:id="rId17"/>
    <p:sldId id="428" r:id="rId18"/>
    <p:sldId id="445" r:id="rId19"/>
    <p:sldId id="278" r:id="rId20"/>
    <p:sldId id="442" r:id="rId21"/>
  </p:sldIdLst>
  <p:sldSz cx="9144000" cy="6858000" type="screen4x3"/>
  <p:notesSz cx="6900863" cy="9291638"/>
  <p:embeddedFontLst>
    <p:embeddedFont>
      <p:font typeface="Calibri" panose="020F0502020204030204" pitchFamily="34" charset="0"/>
      <p:regular r:id="rId23"/>
      <p:bold r:id="rId24"/>
      <p:italic r:id="rId25"/>
      <p:boldItalic r:id="rId26"/>
    </p:embeddedFont>
    <p:embeddedFont>
      <p:font typeface="Arial Narrow Bold" panose="020B0706020202030204" pitchFamily="34" charset="0"/>
      <p:bold r:id="rId27"/>
    </p:embeddedFont>
    <p:embeddedFont>
      <p:font typeface="Corbel" panose="020B0503020204020204" pitchFamily="34" charset="0"/>
      <p:regular r:id="rId28"/>
      <p:bold r:id="rId29"/>
      <p:italic r:id="rId30"/>
      <p:boldItalic r:id="rId31"/>
    </p:embeddedFont>
    <p:embeddedFont>
      <p:font typeface="Garamond" panose="02020404030301010803" pitchFamily="18" charset="0"/>
      <p:regular r:id="rId32"/>
      <p:bold r:id="rId33"/>
      <p:italic r:id="rId34"/>
    </p:embeddedFont>
    <p:embeddedFont>
      <p:font typeface="Gill Sans"/>
      <p:regular r:id="rId35"/>
      <p:bold r:id="rId36"/>
    </p:embeddedFont>
    <p:embeddedFont>
      <p:font typeface="Arial Narrow" panose="020B0606020202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D04DB9-9C54-40AF-A771-CD9AB91DD8D3}">
  <a:tblStyle styleId="{49D04DB9-9C54-40AF-A771-CD9AB91DD8D3}" styleName="Table_0">
    <a:wholeTbl>
      <a:tcTxStyle b="off" i="off">
        <a:font>
          <a:latin typeface="Calibri"/>
          <a:ea typeface="Calibri"/>
          <a:cs typeface="Calibri"/>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rgbClr val="000000"/>
              </a:solidFill>
              <a:prstDash val="solid"/>
              <a:round/>
              <a:headEnd type="none" w="sm" len="sm"/>
              <a:tailEnd type="none" w="sm" len="sm"/>
            </a:ln>
          </a:top>
        </a:tcBdr>
        <a:fill>
          <a:solidFill>
            <a:srgbClr val="FFFFFF"/>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fill>
          <a:solidFill>
            <a:srgbClr val="00000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7" autoAdjust="0"/>
  </p:normalViewPr>
  <p:slideViewPr>
    <p:cSldViewPr snapToGrid="0">
      <p:cViewPr varScale="1">
        <p:scale>
          <a:sx n="66" d="100"/>
          <a:sy n="66" d="100"/>
        </p:scale>
        <p:origin x="1280" y="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8.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90374" cy="466195"/>
          </a:xfrm>
          <a:prstGeom prst="rect">
            <a:avLst/>
          </a:prstGeom>
          <a:noFill/>
          <a:ln>
            <a:noFill/>
          </a:ln>
        </p:spPr>
        <p:txBody>
          <a:bodyPr spcFirstLastPara="1" wrap="square" lIns="92500" tIns="46250" rIns="92500" bIns="462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8892" y="1"/>
            <a:ext cx="2990374" cy="466195"/>
          </a:xfrm>
          <a:prstGeom prst="rect">
            <a:avLst/>
          </a:prstGeom>
          <a:noFill/>
          <a:ln>
            <a:noFill/>
          </a:ln>
        </p:spPr>
        <p:txBody>
          <a:bodyPr spcFirstLastPara="1" wrap="square" lIns="92500" tIns="46250" rIns="92500" bIns="462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0087" y="4471601"/>
            <a:ext cx="5520690" cy="3658583"/>
          </a:xfrm>
          <a:prstGeom prst="rect">
            <a:avLst/>
          </a:prstGeom>
          <a:noFill/>
          <a:ln>
            <a:noFill/>
          </a:ln>
        </p:spPr>
        <p:txBody>
          <a:bodyPr spcFirstLastPara="1" wrap="square" lIns="92500" tIns="46250" rIns="92500" bIns="4625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5445"/>
            <a:ext cx="2990374" cy="466194"/>
          </a:xfrm>
          <a:prstGeom prst="rect">
            <a:avLst/>
          </a:prstGeom>
          <a:noFill/>
          <a:ln>
            <a:noFill/>
          </a:ln>
        </p:spPr>
        <p:txBody>
          <a:bodyPr spcFirstLastPara="1" wrap="square" lIns="92500" tIns="46250" rIns="92500" bIns="462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8892" y="8825445"/>
            <a:ext cx="2990374" cy="466194"/>
          </a:xfrm>
          <a:prstGeom prst="rect">
            <a:avLst/>
          </a:prstGeom>
          <a:noFill/>
          <a:ln>
            <a:noFill/>
          </a:ln>
        </p:spPr>
        <p:txBody>
          <a:bodyPr spcFirstLastPara="1" wrap="square" lIns="92500" tIns="46250" rIns="92500" bIns="462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203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A4CFD2-4730-4BF9-9BB3-593A2449B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8070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aacc81bcf_0_4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5aacc81bcf_0_4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In 2014,</a:t>
            </a:r>
            <a:r>
              <a:rPr lang="en-US" baseline="0" dirty="0" smtClean="0"/>
              <a:t> 38% of the mature male biomass estimate located at R-24 and over 50% in 2017. In 2018, 6% of mature males caught at R-24. This site is also likely important settlement habitat given known distribution of females and clockwise circulation around the island. </a:t>
            </a:r>
            <a:r>
              <a:rPr lang="en-US" dirty="0" smtClean="0"/>
              <a:t>Adult</a:t>
            </a:r>
            <a:r>
              <a:rPr lang="en-US" baseline="0" dirty="0" smtClean="0"/>
              <a:t> mobility is vulnerability- does this stock have the ability to move if current habitat becomes unsuitable. BKC rely on </a:t>
            </a:r>
            <a:r>
              <a:rPr lang="en-US" baseline="0" dirty="0" err="1" smtClean="0"/>
              <a:t>realtively</a:t>
            </a:r>
            <a:r>
              <a:rPr lang="en-US" baseline="0" dirty="0" smtClean="0"/>
              <a:t> shallow habitats. </a:t>
            </a:r>
            <a:endParaRPr dirty="0"/>
          </a:p>
        </p:txBody>
      </p:sp>
      <p:sp>
        <p:nvSpPr>
          <p:cNvPr id="382" name="Google Shape;382;g5aacc81bcf_0_4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899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acc81bcf_0_5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aacc81bcf_0_5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The first stage of the indicator analysis is a simple assessment of the most recent year relative value and a traffic-light evaluation of the most current year where available. A symbol is provided if the most recent year of the time series is </a:t>
            </a:r>
            <a:r>
              <a:rPr lang="en-US" sz="1200" b="1" i="0" u="none" strike="noStrike" cap="none" dirty="0" smtClean="0">
                <a:solidFill>
                  <a:schemeClr val="dk1"/>
                </a:solidFill>
                <a:effectLst/>
                <a:latin typeface="Calibri"/>
                <a:ea typeface="Calibri"/>
                <a:cs typeface="Calibri"/>
                <a:sym typeface="Calibri"/>
              </a:rPr>
              <a:t>greater than (+), less than (-), or within (•) one standard deviation of the long-term mean </a:t>
            </a:r>
            <a:r>
              <a:rPr lang="en-US" sz="1200" b="0" i="0" u="none" strike="noStrike" cap="none" dirty="0" smtClean="0">
                <a:solidFill>
                  <a:schemeClr val="dk1"/>
                </a:solidFill>
                <a:effectLst/>
                <a:latin typeface="Calibri"/>
                <a:ea typeface="Calibri"/>
                <a:cs typeface="Calibri"/>
                <a:sym typeface="Calibri"/>
              </a:rPr>
              <a:t>for the time series. If the most recent year is also the current year than a color fill is provided for the traffic-light ranking based on whether the relative value creates conditions that are good (blue), average (yellow), or poor (red) for SMBKC. For</a:t>
            </a:r>
            <a:r>
              <a:rPr lang="en-US" sz="1200" b="0" i="0" u="none" strike="noStrike" cap="none" baseline="0" dirty="0" smtClean="0">
                <a:solidFill>
                  <a:schemeClr val="dk1"/>
                </a:solidFill>
                <a:effectLst/>
                <a:latin typeface="Calibri"/>
                <a:ea typeface="Calibri"/>
                <a:cs typeface="Calibri"/>
                <a:sym typeface="Calibri"/>
              </a:rPr>
              <a:t> many indicators, 2019 data w</a:t>
            </a:r>
            <a:r>
              <a:rPr lang="en-US" sz="1200" b="0" i="0" u="none" strike="noStrike" cap="none" dirty="0" smtClean="0">
                <a:solidFill>
                  <a:schemeClr val="dk1"/>
                </a:solidFill>
                <a:effectLst/>
                <a:latin typeface="Calibri"/>
                <a:ea typeface="Calibri"/>
                <a:cs typeface="Calibri"/>
                <a:sym typeface="Calibri"/>
              </a:rPr>
              <a:t>as not yet available and this demonstrates significant data gaps for evaluating ecosystem and socioeconomic data for SMBKC. Benthic</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pred</a:t>
            </a:r>
            <a:r>
              <a:rPr lang="en-US" sz="1200" b="0" i="0" u="none" strike="noStrike" cap="none" baseline="0" dirty="0" smtClean="0">
                <a:solidFill>
                  <a:schemeClr val="dk1"/>
                </a:solidFill>
                <a:effectLst/>
                <a:latin typeface="Calibri"/>
                <a:ea typeface="Calibri"/>
                <a:cs typeface="Calibri"/>
                <a:sym typeface="Calibri"/>
              </a:rPr>
              <a:t> and benthic invert nearly above 1 SD of long term mean. </a:t>
            </a:r>
            <a:endParaRPr dirty="0"/>
          </a:p>
        </p:txBody>
      </p:sp>
      <p:sp>
        <p:nvSpPr>
          <p:cNvPr id="394" name="Google Shape;394;g5aacc81bcf_0_5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8724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acc81bcf_0_5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aacc81bcf_0_5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Indicators used for preliminary indicator analysis </a:t>
            </a:r>
            <a:endParaRPr dirty="0"/>
          </a:p>
        </p:txBody>
      </p:sp>
      <p:sp>
        <p:nvSpPr>
          <p:cNvPr id="394" name="Google Shape;394;g5aacc81bcf_0_5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25079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r>
              <a:rPr lang="en-US" baseline="0" dirty="0" smtClean="0"/>
              <a:t> feel free to add additional slides beyond this as discussion points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466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acc81bcf_0_5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aacc81bcf_0_5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Brian, just to clarify on the stoplight figure as it</a:t>
            </a:r>
            <a:r>
              <a:rPr lang="en-US" baseline="0" dirty="0" smtClean="0"/>
              <a:t> looks a bit different than the one in the tech memo</a:t>
            </a:r>
            <a:r>
              <a:rPr lang="en-US" dirty="0" smtClean="0"/>
              <a:t>- </a:t>
            </a:r>
            <a:r>
              <a:rPr lang="en-US" dirty="0" err="1" smtClean="0"/>
              <a:t>Kalei</a:t>
            </a:r>
            <a:r>
              <a:rPr lang="en-US" baseline="0" dirty="0" smtClean="0"/>
              <a:t> changed her methods a bit from the 5-year trend/mean symbols and colors. With your raw data I’ve adjusted the symbols to represent 2016 as the </a:t>
            </a:r>
            <a:r>
              <a:rPr lang="en-US" sz="1200" b="0" i="0" u="none" strike="noStrike" cap="none" dirty="0" smtClean="0">
                <a:solidFill>
                  <a:schemeClr val="dk1"/>
                </a:solidFill>
                <a:effectLst/>
                <a:latin typeface="Calibri"/>
                <a:ea typeface="Calibri"/>
                <a:cs typeface="Calibri"/>
                <a:sym typeface="Calibri"/>
              </a:rPr>
              <a:t>most recent year data and assigned symbols</a:t>
            </a:r>
            <a:r>
              <a:rPr lang="en-US" sz="1200" b="0" i="0" u="none" strike="noStrike" cap="none" baseline="0" dirty="0" smtClean="0">
                <a:solidFill>
                  <a:schemeClr val="dk1"/>
                </a:solidFill>
                <a:effectLst/>
                <a:latin typeface="Calibri"/>
                <a:ea typeface="Calibri"/>
                <a:cs typeface="Calibri"/>
                <a:sym typeface="Calibri"/>
              </a:rPr>
              <a:t> for 2016 as </a:t>
            </a:r>
            <a:r>
              <a:rPr lang="en-US" sz="1200" b="0" i="0" u="none" strike="noStrike" cap="none" dirty="0" smtClean="0">
                <a:solidFill>
                  <a:schemeClr val="dk1"/>
                </a:solidFill>
                <a:effectLst/>
                <a:latin typeface="Calibri"/>
                <a:ea typeface="Calibri"/>
                <a:cs typeface="Calibri"/>
                <a:sym typeface="Calibri"/>
              </a:rPr>
              <a:t>greater than (+), less than (-), or within (•) one standard deviation of the long-term mean for the time series. May be worthwhile</a:t>
            </a:r>
            <a:r>
              <a:rPr lang="en-US" sz="1200" b="0" i="0" u="none" strike="noStrike" cap="none" baseline="0" dirty="0" smtClean="0">
                <a:solidFill>
                  <a:schemeClr val="dk1"/>
                </a:solidFill>
                <a:effectLst/>
                <a:latin typeface="Calibri"/>
                <a:ea typeface="Calibri"/>
                <a:cs typeface="Calibri"/>
                <a:sym typeface="Calibri"/>
              </a:rPr>
              <a:t> to note here your sentence in the ESP: “</a:t>
            </a:r>
            <a:r>
              <a:rPr lang="en-US" sz="1200" b="0" i="0" u="none" strike="noStrike" cap="none" dirty="0" smtClean="0">
                <a:solidFill>
                  <a:schemeClr val="dk1"/>
                </a:solidFill>
                <a:effectLst/>
                <a:latin typeface="Calibri"/>
                <a:ea typeface="Calibri"/>
                <a:cs typeface="Calibri"/>
                <a:sym typeface="Calibri"/>
              </a:rPr>
              <a:t>intermittent nature of the fishery and reliance on fishery-dependent socioeconomic data limits the available socioeconomic information to years when the fishery has opened” given</a:t>
            </a:r>
            <a:r>
              <a:rPr lang="en-US" sz="1200" b="0" i="0" u="none" strike="noStrike" cap="none" baseline="0" dirty="0" smtClean="0">
                <a:solidFill>
                  <a:schemeClr val="dk1"/>
                </a:solidFill>
                <a:effectLst/>
                <a:latin typeface="Calibri"/>
                <a:ea typeface="Calibri"/>
                <a:cs typeface="Calibri"/>
                <a:sym typeface="Calibri"/>
              </a:rPr>
              <a:t> that analysis for most recent data is 2016</a:t>
            </a:r>
            <a:endParaRPr dirty="0"/>
          </a:p>
        </p:txBody>
      </p:sp>
      <p:sp>
        <p:nvSpPr>
          <p:cNvPr id="394" name="Google Shape;394;g5aacc81bcf_0_5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890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aacc81bcf_0_4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5aacc81bcf_0_4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Process-based studies are necessary in order to identify mechanistic links between life history processes</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and environmental factors for</a:t>
            </a:r>
            <a:r>
              <a:rPr lang="en-US" sz="1200" b="0" i="0" u="none" strike="noStrike" cap="none" baseline="0" dirty="0" smtClean="0">
                <a:solidFill>
                  <a:schemeClr val="dk1"/>
                </a:solidFill>
                <a:effectLst/>
                <a:latin typeface="Calibri"/>
                <a:ea typeface="Calibri"/>
                <a:cs typeface="Calibri"/>
                <a:sym typeface="Calibri"/>
              </a:rPr>
              <a:t> developing meaningful indicators</a:t>
            </a:r>
            <a:r>
              <a:rPr lang="en-US" sz="1200" b="0" i="0" u="none" strike="noStrike" cap="none" dirty="0" smtClean="0">
                <a:solidFill>
                  <a:schemeClr val="dk1"/>
                </a:solidFill>
                <a:effectLst/>
                <a:latin typeface="Calibri"/>
                <a:ea typeface="Calibri"/>
                <a:cs typeface="Calibri"/>
                <a:sym typeface="Calibri"/>
              </a:rPr>
              <a:t>. Examining larval drift patterns and spatial distributions of mature BKC around St. Matthew Island in relation to habitat characteristics will help to inform essential fish habitat models and the development of a larval retention indicator. </a:t>
            </a:r>
            <a:r>
              <a:rPr lang="en-US" dirty="0" smtClean="0"/>
              <a:t>Use of EFH </a:t>
            </a:r>
            <a:r>
              <a:rPr lang="en-US" baseline="0" dirty="0" smtClean="0"/>
              <a:t>BKC species distribution models as metrics of long term stock distribution by life stage. Environmental covariates in EFH can inform indicator development. </a:t>
            </a:r>
            <a:r>
              <a:rPr lang="en-US" sz="1200" b="0" i="0" u="none" strike="noStrike" cap="none" dirty="0" smtClean="0">
                <a:solidFill>
                  <a:schemeClr val="dk1"/>
                </a:solidFill>
                <a:effectLst/>
                <a:latin typeface="Calibri"/>
                <a:ea typeface="Calibri"/>
                <a:cs typeface="Calibri"/>
                <a:sym typeface="Calibri"/>
              </a:rPr>
              <a:t>Furthermore, additional </a:t>
            </a:r>
            <a:r>
              <a:rPr lang="en-US" sz="1200" b="0" i="0" u="none" strike="noStrike" cap="none" dirty="0" err="1" smtClean="0">
                <a:solidFill>
                  <a:schemeClr val="dk1"/>
                </a:solidFill>
                <a:effectLst/>
                <a:latin typeface="Calibri"/>
                <a:ea typeface="Calibri"/>
                <a:cs typeface="Calibri"/>
                <a:sym typeface="Calibri"/>
              </a:rPr>
              <a:t>groundfish</a:t>
            </a:r>
            <a:r>
              <a:rPr lang="en-US" sz="1200" b="0" i="0" u="none" strike="noStrike" cap="none" dirty="0" smtClean="0">
                <a:solidFill>
                  <a:schemeClr val="dk1"/>
                </a:solidFill>
                <a:effectLst/>
                <a:latin typeface="Calibri"/>
                <a:ea typeface="Calibri"/>
                <a:cs typeface="Calibri"/>
                <a:sym typeface="Calibri"/>
              </a:rPr>
              <a:t> stomach data outside of the summer survey time series would help to refine our understanding of predation pressure across life history stages of SMBKC. Likewise, spring bottom temperatures prior to the summer bottom trawl survey may help to understand SMBKC distribution in relation to survey catchability. Concerted focus on developing a better understanding of early life history processes given recruitment failures.  Emphasis that indicators need to be readily</a:t>
            </a:r>
            <a:r>
              <a:rPr lang="en-US" sz="1200" b="0" i="0" u="none" strike="noStrike" cap="none" baseline="0" dirty="0" smtClean="0">
                <a:solidFill>
                  <a:schemeClr val="dk1"/>
                </a:solidFill>
                <a:effectLst/>
                <a:latin typeface="Calibri"/>
                <a:ea typeface="Calibri"/>
                <a:cs typeface="Calibri"/>
                <a:sym typeface="Calibri"/>
              </a:rPr>
              <a:t> available and </a:t>
            </a:r>
            <a:r>
              <a:rPr lang="en-US" sz="1200" b="0" i="0" u="none" strike="noStrike" cap="none" dirty="0" smtClean="0">
                <a:solidFill>
                  <a:schemeClr val="dk1"/>
                </a:solidFill>
                <a:effectLst/>
                <a:latin typeface="Calibri"/>
                <a:ea typeface="Calibri"/>
                <a:cs typeface="Calibri"/>
                <a:sym typeface="Calibri"/>
              </a:rPr>
              <a:t>processed on the</a:t>
            </a:r>
            <a:r>
              <a:rPr lang="en-US" sz="1200" b="0" i="0" u="none" strike="noStrike" cap="none" baseline="0" dirty="0" smtClean="0">
                <a:solidFill>
                  <a:schemeClr val="dk1"/>
                </a:solidFill>
                <a:effectLst/>
                <a:latin typeface="Calibri"/>
                <a:ea typeface="Calibri"/>
                <a:cs typeface="Calibri"/>
                <a:sym typeface="Calibri"/>
              </a:rPr>
              <a:t> time scales of the stock assessments they feed</a:t>
            </a:r>
            <a:r>
              <a:rPr lang="en-US" sz="1200" b="1" i="0" u="none" strike="noStrike" cap="none" baseline="0" dirty="0" smtClean="0">
                <a:solidFill>
                  <a:schemeClr val="dk1"/>
                </a:solidFill>
                <a:effectLst/>
                <a:latin typeface="Calibri"/>
                <a:ea typeface="Calibri"/>
                <a:cs typeface="Calibri"/>
                <a:sym typeface="Calibri"/>
              </a:rPr>
              <a:t>. </a:t>
            </a:r>
            <a:r>
              <a:rPr lang="en-US" sz="1200" b="1" i="0" u="none" strike="noStrike" cap="none" baseline="0" dirty="0" smtClean="0">
                <a:solidFill>
                  <a:schemeClr val="dk1"/>
                </a:solidFill>
                <a:effectLst/>
                <a:latin typeface="Calibri"/>
                <a:ea typeface="Calibri"/>
                <a:cs typeface="Calibri"/>
                <a:sym typeface="Calibri"/>
              </a:rPr>
              <a:t>Rebuilding plan scenarios driven by recruitment – 7 year black box </a:t>
            </a:r>
            <a:endParaRPr lang="en-US" sz="1200" b="1" i="0" u="none" strike="noStrike" cap="none" dirty="0">
              <a:solidFill>
                <a:schemeClr val="dk1"/>
              </a:solidFill>
              <a:effectLst/>
              <a:latin typeface="Calibri"/>
              <a:ea typeface="Calibri"/>
              <a:cs typeface="Calibri"/>
              <a:sym typeface="Calibri"/>
            </a:endParaRPr>
          </a:p>
        </p:txBody>
      </p:sp>
      <p:sp>
        <p:nvSpPr>
          <p:cNvPr id="382" name="Google Shape;382;g5aacc81bcf_0_4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77768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aacc81bcf_0_4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5aacc81bcf_0_4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382" name="Google Shape;382;g5aacc81bcf_0_4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1061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aa7299942_0_434: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5aa7299942_0_434: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a:t>And that’s all I have. Any questions?</a:t>
            </a:r>
            <a:endParaRPr/>
          </a:p>
        </p:txBody>
      </p:sp>
      <p:sp>
        <p:nvSpPr>
          <p:cNvPr id="418" name="Google Shape;418;g5aa7299942_0_434: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17</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9230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aacc81bcf_0_4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5aacc81bcf_0_4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endParaRPr dirty="0"/>
          </a:p>
        </p:txBody>
      </p:sp>
      <p:sp>
        <p:nvSpPr>
          <p:cNvPr id="382" name="Google Shape;382;g5aacc81bcf_0_4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6722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Data classification:</a:t>
            </a:r>
            <a:r>
              <a:rPr lang="en-US" baseline="0" dirty="0" smtClean="0"/>
              <a:t> standardized system using main categories of </a:t>
            </a:r>
            <a:r>
              <a:rPr lang="en-US" b="1" baseline="0" dirty="0" smtClean="0"/>
              <a:t>model input data- </a:t>
            </a:r>
            <a:r>
              <a:rPr lang="en-US" baseline="0" dirty="0" smtClean="0"/>
              <a:t>authors classify their stocks/complexes to identify high priority stocks for conducting an ESP. Grade metrics: select representative metrics for evaluation. </a:t>
            </a:r>
            <a:r>
              <a:rPr lang="en-US" sz="1200" b="0" i="0" u="none" strike="noStrike" cap="none" dirty="0" smtClean="0">
                <a:solidFill>
                  <a:schemeClr val="dk1"/>
                </a:solidFill>
                <a:effectLst/>
                <a:latin typeface="Calibri"/>
                <a:ea typeface="Calibri"/>
                <a:cs typeface="Calibri"/>
                <a:sym typeface="Calibri"/>
              </a:rPr>
              <a:t>Metrics </a:t>
            </a:r>
            <a:r>
              <a:rPr lang="en-US" sz="1200" b="1" i="0" u="none" strike="noStrike" cap="none" dirty="0" smtClean="0">
                <a:solidFill>
                  <a:schemeClr val="dk1"/>
                </a:solidFill>
                <a:effectLst/>
                <a:latin typeface="Calibri"/>
                <a:ea typeface="Calibri"/>
                <a:cs typeface="Calibri"/>
                <a:sym typeface="Calibri"/>
              </a:rPr>
              <a:t>are quantitative stock-specific measures </a:t>
            </a:r>
            <a:r>
              <a:rPr lang="en-US" sz="1200" b="0" i="0" u="none" strike="noStrike" cap="none" dirty="0" smtClean="0">
                <a:solidFill>
                  <a:schemeClr val="dk1"/>
                </a:solidFill>
                <a:effectLst/>
                <a:latin typeface="Calibri"/>
                <a:ea typeface="Calibri"/>
                <a:cs typeface="Calibri"/>
                <a:sym typeface="Calibri"/>
              </a:rPr>
              <a:t>that identify vulnerability or resilience of the stock with respect to biological or socioeconomic processes. Analyze: generate suite of indicators- (</a:t>
            </a:r>
            <a:r>
              <a:rPr lang="en-US" sz="1200" b="0" i="0" u="none" strike="noStrike" cap="none" dirty="0" err="1" smtClean="0">
                <a:solidFill>
                  <a:schemeClr val="dk1"/>
                </a:solidFill>
                <a:effectLst/>
                <a:latin typeface="Calibri"/>
                <a:ea typeface="Calibri"/>
                <a:cs typeface="Calibri"/>
                <a:sym typeface="Calibri"/>
              </a:rPr>
              <a:t>timeseries</a:t>
            </a:r>
            <a:r>
              <a:rPr lang="en-US" sz="1200" b="0" i="0" u="none" strike="noStrike" cap="none" dirty="0" smtClean="0">
                <a:solidFill>
                  <a:schemeClr val="dk1"/>
                </a:solidFill>
                <a:effectLst/>
                <a:latin typeface="Calibri"/>
                <a:ea typeface="Calibri"/>
                <a:cs typeface="Calibri"/>
                <a:sym typeface="Calibri"/>
              </a:rPr>
              <a:t> that is updated,</a:t>
            </a:r>
            <a:r>
              <a:rPr lang="en-US" sz="1200" b="0" i="0" u="none" strike="noStrike" cap="none" baseline="0" dirty="0" smtClean="0">
                <a:solidFill>
                  <a:schemeClr val="dk1"/>
                </a:solidFill>
                <a:effectLst/>
                <a:latin typeface="Calibri"/>
                <a:ea typeface="Calibri"/>
                <a:cs typeface="Calibri"/>
                <a:sym typeface="Calibri"/>
              </a:rPr>
              <a:t> reliable, consistent and long term)</a:t>
            </a:r>
            <a:r>
              <a:rPr lang="en-US" sz="1200" b="0" i="0" u="none" strike="noStrike" cap="none" dirty="0" smtClean="0">
                <a:solidFill>
                  <a:schemeClr val="dk1"/>
                </a:solidFill>
                <a:effectLst/>
                <a:latin typeface="Calibri"/>
                <a:ea typeface="Calibri"/>
                <a:cs typeface="Calibri"/>
                <a:sym typeface="Calibri"/>
              </a:rPr>
              <a:t>,</a:t>
            </a:r>
            <a:r>
              <a:rPr lang="en-US" sz="1200" b="0" i="0" u="none" strike="noStrike" cap="none" baseline="0" dirty="0" smtClean="0">
                <a:solidFill>
                  <a:schemeClr val="dk1"/>
                </a:solidFill>
                <a:effectLst/>
                <a:latin typeface="Calibri"/>
                <a:ea typeface="Calibri"/>
                <a:cs typeface="Calibri"/>
                <a:sym typeface="Calibri"/>
              </a:rPr>
              <a:t> run statistical tests (i.e. rank scoring or stop light for data poor, Bayesian adaptive sampling for data rich), Report: standardized document with figs/tables, ESP as appendix in SAFE’s </a:t>
            </a: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4642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aacc81bcf_0_0: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5aacc81bcf_0_0: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Seen are 5 attributes of model input data. Target of 5 for data rich</a:t>
            </a:r>
            <a:r>
              <a:rPr lang="en-US" sz="1200" b="0" i="0" u="none" strike="noStrike" cap="none" baseline="0" dirty="0" smtClean="0">
                <a:solidFill>
                  <a:schemeClr val="dk1"/>
                </a:solidFill>
                <a:effectLst/>
                <a:latin typeface="Calibri"/>
                <a:ea typeface="Calibri"/>
                <a:cs typeface="Calibri"/>
                <a:sym typeface="Calibri"/>
              </a:rPr>
              <a:t> stocks- fully coupled ecosystem linkage, comprehensive life history data </a:t>
            </a:r>
            <a:r>
              <a:rPr lang="en-US" sz="1200" b="0" i="0" u="none" strike="noStrike" cap="none" baseline="0" dirty="0" err="1" smtClean="0">
                <a:solidFill>
                  <a:schemeClr val="dk1"/>
                </a:solidFill>
                <a:effectLst/>
                <a:latin typeface="Calibri"/>
                <a:ea typeface="Calibri"/>
                <a:cs typeface="Calibri"/>
                <a:sym typeface="Calibri"/>
              </a:rPr>
              <a:t>ect</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The national initiative prioritization scores for SMBKC are overall moderate to high primarily because the distribution of this stock depends greatly on habitat, and in 2018 the</a:t>
            </a:r>
            <a:r>
              <a:rPr lang="en-US" sz="1200" b="0" i="0" u="none" strike="noStrike" cap="none" baseline="0" dirty="0" smtClean="0">
                <a:solidFill>
                  <a:schemeClr val="dk1"/>
                </a:solidFill>
                <a:effectLst/>
                <a:latin typeface="Calibri"/>
                <a:ea typeface="Calibri"/>
                <a:cs typeface="Calibri"/>
                <a:sym typeface="Calibri"/>
              </a:rPr>
              <a:t> stock was declared overfished. Size-structured stock assessment is adequately supported. </a:t>
            </a:r>
            <a:r>
              <a:rPr lang="en-US" sz="1200" b="0" i="0" u="none" strike="noStrike" cap="none" dirty="0" smtClean="0">
                <a:solidFill>
                  <a:schemeClr val="dk1"/>
                </a:solidFill>
                <a:effectLst/>
                <a:latin typeface="Calibri"/>
                <a:ea typeface="Calibri"/>
                <a:cs typeface="Calibri"/>
                <a:sym typeface="Calibri"/>
              </a:rPr>
              <a:t>However, catch, abundance, life history and ecosystem linkage attributes were highlighted as having gaps between current and target data availability.</a:t>
            </a:r>
            <a:endParaRPr dirty="0"/>
          </a:p>
        </p:txBody>
      </p:sp>
      <p:sp>
        <p:nvSpPr>
          <p:cNvPr id="334" name="Google Shape;334;g5aacc81bcf_0_0: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561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aacc81bcf_0_11: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5aacc81bcf_0_11: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National initiative form data summarized into a metric panel and </a:t>
            </a:r>
            <a:r>
              <a:rPr lang="en-US" b="1" baseline="0" dirty="0" smtClean="0"/>
              <a:t>rescaled using percentile rank </a:t>
            </a:r>
            <a:r>
              <a:rPr lang="en-US" baseline="0" dirty="0" smtClean="0"/>
              <a:t>for SMBKC relative to all stocks to </a:t>
            </a:r>
            <a:r>
              <a:rPr lang="en-US" sz="1200" b="0" i="0" u="none" strike="noStrike" cap="none" dirty="0" smtClean="0">
                <a:solidFill>
                  <a:schemeClr val="dk1"/>
                </a:solidFill>
                <a:effectLst/>
                <a:latin typeface="Calibri"/>
                <a:ea typeface="Calibri"/>
                <a:cs typeface="Calibri"/>
                <a:sym typeface="Calibri"/>
              </a:rPr>
              <a:t>give context for how SMBKC relate to other </a:t>
            </a:r>
            <a:r>
              <a:rPr lang="en-US" sz="1200" b="0" i="0" u="none" strike="noStrike" cap="none" dirty="0" err="1" smtClean="0">
                <a:solidFill>
                  <a:schemeClr val="dk1"/>
                </a:solidFill>
                <a:effectLst/>
                <a:latin typeface="Calibri"/>
                <a:ea typeface="Calibri"/>
                <a:cs typeface="Calibri"/>
                <a:sym typeface="Calibri"/>
              </a:rPr>
              <a:t>groundfish</a:t>
            </a:r>
            <a:r>
              <a:rPr lang="en-US" sz="1200" b="0" i="0" u="none" strike="noStrike" cap="none" dirty="0" smtClean="0">
                <a:solidFill>
                  <a:schemeClr val="dk1"/>
                </a:solidFill>
                <a:effectLst/>
                <a:latin typeface="Calibri"/>
                <a:ea typeface="Calibri"/>
                <a:cs typeface="Calibri"/>
                <a:sym typeface="Calibri"/>
              </a:rPr>
              <a:t> and crab stocks and highlights the potential vulnerabilities and data gaps for the stock</a:t>
            </a:r>
            <a:r>
              <a:rPr lang="en-US" baseline="0" dirty="0" smtClean="0"/>
              <a:t>. Also included are data quality estimates (no data </a:t>
            </a:r>
            <a:r>
              <a:rPr lang="en-US" baseline="0" dirty="0" err="1" smtClean="0"/>
              <a:t>vrs</a:t>
            </a:r>
            <a:r>
              <a:rPr lang="en-US" baseline="0" dirty="0" smtClean="0"/>
              <a:t> complete). Vulnerabilities= high percentile rank value, red and yellow shaded areas. </a:t>
            </a:r>
            <a:r>
              <a:rPr lang="en-US" sz="1200" b="0" i="0" u="none" strike="noStrike" cap="none" dirty="0" smtClean="0">
                <a:solidFill>
                  <a:schemeClr val="dk1"/>
                </a:solidFill>
                <a:effectLst/>
                <a:latin typeface="Calibri"/>
                <a:ea typeface="Calibri"/>
                <a:cs typeface="Calibri"/>
                <a:sym typeface="Calibri"/>
              </a:rPr>
              <a:t>For SMBKC ecosystem metrics, latitude range, depth range, adult mobility, ocean acidification sensitivity and predator stressors fell within the 90</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percentile rank of vulnerability, suggesting that BKC are habitat specialists and highly sensitive to changes in resource availability and habitat requirements. . For the three applicable socioeconomic metrics, values indicated medium to low vulnerability. Also highlighted</a:t>
            </a:r>
            <a:r>
              <a:rPr lang="en-US" sz="1200" b="0" i="0" u="none" strike="noStrike" cap="none" baseline="0" dirty="0" smtClean="0">
                <a:solidFill>
                  <a:schemeClr val="dk1"/>
                </a:solidFill>
                <a:effectLst/>
                <a:latin typeface="Calibri"/>
                <a:ea typeface="Calibri"/>
                <a:cs typeface="Calibri"/>
                <a:sym typeface="Calibri"/>
              </a:rPr>
              <a:t> are data gaps in LH info. </a:t>
            </a: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-Vulnerabilities: </a:t>
            </a:r>
            <a:endParaRPr lang="en-US" dirty="0" smtClean="0"/>
          </a:p>
          <a:p>
            <a:pPr marL="0" lvl="0" indent="0" algn="l" rtl="0">
              <a:spcBef>
                <a:spcPts val="0"/>
              </a:spcBef>
              <a:spcAft>
                <a:spcPts val="0"/>
              </a:spcAft>
              <a:buNone/>
            </a:pPr>
            <a:r>
              <a:rPr lang="en-US" dirty="0" smtClean="0"/>
              <a:t>Temp: </a:t>
            </a:r>
            <a:r>
              <a:rPr lang="en-US" sz="1200" b="0" i="0" u="none" strike="noStrike" cap="none" dirty="0" smtClean="0">
                <a:solidFill>
                  <a:schemeClr val="dk1"/>
                </a:solidFill>
                <a:effectLst/>
                <a:latin typeface="Calibri"/>
                <a:ea typeface="Calibri"/>
                <a:cs typeface="Calibri"/>
                <a:sym typeface="Calibri"/>
              </a:rPr>
              <a:t>BKC temp range 1.5-8 </a:t>
            </a:r>
            <a:r>
              <a:rPr lang="en-US" sz="1200" b="0" i="0" u="none" strike="noStrike" cap="none" dirty="0" err="1" smtClean="0">
                <a:solidFill>
                  <a:schemeClr val="dk1"/>
                </a:solidFill>
                <a:effectLst/>
                <a:latin typeface="Calibri"/>
                <a:ea typeface="Calibri"/>
                <a:cs typeface="Calibri"/>
                <a:sym typeface="Calibri"/>
              </a:rPr>
              <a:t>deg</a:t>
            </a:r>
            <a:r>
              <a:rPr lang="en-US" sz="1200" b="0" i="0" u="none" strike="noStrike" cap="none" dirty="0" smtClean="0">
                <a:solidFill>
                  <a:schemeClr val="dk1"/>
                </a:solidFill>
                <a:effectLst/>
                <a:latin typeface="Calibri"/>
                <a:ea typeface="Calibri"/>
                <a:cs typeface="Calibri"/>
                <a:sym typeface="Calibri"/>
              </a:rPr>
              <a:t> C in laboratory studies (Stoner et al, Long et al) but assigned a 4 (very limited temp range) as PIBKC and SMBKC are probably experiencing &lt;5degC range in temps and BKC have a limited depth distribution of &lt;100m</a:t>
            </a:r>
          </a:p>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Site dependent stock restricted by thermal barriers and habitat requirements </a:t>
            </a:r>
          </a:p>
          <a:p>
            <a:pPr marL="0" lvl="0" indent="0" algn="l" rtl="0">
              <a:spcBef>
                <a:spcPts val="0"/>
              </a:spcBef>
              <a:spcAft>
                <a:spcPts val="0"/>
              </a:spcAft>
              <a:buNone/>
            </a:pPr>
            <a:r>
              <a:rPr lang="en-US" sz="1200" b="0" i="0" u="none" strike="noStrike" cap="none" dirty="0" err="1" smtClean="0">
                <a:solidFill>
                  <a:schemeClr val="dk1"/>
                </a:solidFill>
                <a:effectLst/>
                <a:latin typeface="Calibri"/>
                <a:ea typeface="Calibri"/>
                <a:cs typeface="Calibri"/>
                <a:sym typeface="Calibri"/>
              </a:rPr>
              <a:t>Lat</a:t>
            </a:r>
            <a:r>
              <a:rPr lang="en-US" sz="1200" b="0" i="0" u="none" strike="noStrike" cap="none" dirty="0" smtClean="0">
                <a:solidFill>
                  <a:schemeClr val="dk1"/>
                </a:solidFill>
                <a:effectLst/>
                <a:latin typeface="Calibri"/>
                <a:ea typeface="Calibri"/>
                <a:cs typeface="Calibri"/>
                <a:sym typeface="Calibri"/>
              </a:rPr>
              <a:t>/depth range: Insular</a:t>
            </a:r>
            <a:r>
              <a:rPr lang="en-US" sz="1200" b="0" i="0" u="none" strike="noStrike" cap="none" baseline="0" dirty="0" smtClean="0">
                <a:solidFill>
                  <a:schemeClr val="dk1"/>
                </a:solidFill>
                <a:effectLst/>
                <a:latin typeface="Calibri"/>
                <a:ea typeface="Calibri"/>
                <a:cs typeface="Calibri"/>
                <a:sym typeface="Calibri"/>
              </a:rPr>
              <a:t> pockets of distribution, very specific habitat requirements </a:t>
            </a:r>
          </a:p>
          <a:p>
            <a:pPr marL="0" lvl="0" indent="0" algn="l" rtl="0">
              <a:spcBef>
                <a:spcPts val="0"/>
              </a:spcBef>
              <a:spcAft>
                <a:spcPts val="0"/>
              </a:spcAft>
              <a:buNone/>
            </a:pPr>
            <a:r>
              <a:rPr lang="en-US" sz="1200" b="0" i="0" u="none" strike="noStrike" cap="none" baseline="0" dirty="0" smtClean="0">
                <a:solidFill>
                  <a:schemeClr val="dk1"/>
                </a:solidFill>
                <a:effectLst/>
                <a:latin typeface="Calibri"/>
                <a:ea typeface="Calibri"/>
                <a:cs typeface="Calibri"/>
                <a:sym typeface="Calibri"/>
              </a:rPr>
              <a:t>Fecundity: lower egg count, biannual reproduction </a:t>
            </a:r>
            <a:endParaRPr lang="en-US" sz="1200" b="0" i="0" u="none" strike="noStrike" cap="none" dirty="0" smtClean="0">
              <a:solidFill>
                <a:schemeClr val="dk1"/>
              </a:solidFill>
              <a:effectLst/>
              <a:latin typeface="Calibri"/>
              <a:cs typeface="Calibri"/>
              <a:sym typeface="Calibri"/>
            </a:endParaRPr>
          </a:p>
        </p:txBody>
      </p:sp>
      <p:sp>
        <p:nvSpPr>
          <p:cNvPr id="346" name="Google Shape;346;g5aacc81bcf_0_11: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69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aacc81bcf_0_77: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5aacc81bcf_0_77: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r>
              <a:rPr lang="en-US" sz="1200" b="0" i="0" u="none" strike="noStrike" cap="none" dirty="0" smtClean="0">
                <a:solidFill>
                  <a:schemeClr val="dk1"/>
                </a:solidFill>
                <a:effectLst/>
                <a:latin typeface="Calibri"/>
                <a:ea typeface="Calibri"/>
                <a:cs typeface="Calibri"/>
                <a:sym typeface="Calibri"/>
              </a:rPr>
              <a:t>Metric</a:t>
            </a:r>
            <a:r>
              <a:rPr lang="en-US" sz="1200" b="0" i="0" u="none" strike="noStrike" cap="none" baseline="0" dirty="0" smtClean="0">
                <a:solidFill>
                  <a:schemeClr val="dk1"/>
                </a:solidFill>
                <a:effectLst/>
                <a:latin typeface="Calibri"/>
                <a:ea typeface="Calibri"/>
                <a:cs typeface="Calibri"/>
                <a:sym typeface="Calibri"/>
              </a:rPr>
              <a:t> panel results</a:t>
            </a:r>
            <a:r>
              <a:rPr lang="en-US" sz="1200" b="0" i="0" u="none" strike="noStrike" cap="none" dirty="0" smtClean="0">
                <a:solidFill>
                  <a:schemeClr val="dk1"/>
                </a:solidFill>
                <a:effectLst/>
                <a:latin typeface="Calibri"/>
                <a:ea typeface="Calibri"/>
                <a:cs typeface="Calibri"/>
                <a:sym typeface="Calibri"/>
              </a:rPr>
              <a:t> suggest that stage-based information regarding the implications of high predation, climate change, and habitat quality would be both valuable for the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stock and would assist with subsequent indicator development. Data evaluated over ontogenetic shifts may also be helpful for identifying specific bottlenecks in productivity and relevant indicators for monitoring. As a first attempt to synthesize distribution, habitat usage and phenology of BKC across all life stages, we created a baseline life history conceptual model  with </a:t>
            </a:r>
            <a:r>
              <a:rPr lang="en-US" sz="1200" b="1" i="0" u="none" strike="noStrike" cap="none" dirty="0" smtClean="0">
                <a:solidFill>
                  <a:schemeClr val="dk1"/>
                </a:solidFill>
                <a:effectLst/>
                <a:latin typeface="Calibri"/>
                <a:ea typeface="Calibri"/>
                <a:cs typeface="Calibri"/>
                <a:sym typeface="Calibri"/>
              </a:rPr>
              <a:t>the primary ecosystem processes influencing BKC </a:t>
            </a:r>
            <a:r>
              <a:rPr lang="en-US" sz="1200" b="1" i="0" u="none" strike="noStrike" cap="none" baseline="0" dirty="0" smtClean="0">
                <a:solidFill>
                  <a:schemeClr val="dk1"/>
                </a:solidFill>
                <a:effectLst/>
                <a:latin typeface="Calibri"/>
                <a:ea typeface="Calibri"/>
                <a:cs typeface="Calibri"/>
                <a:sym typeface="Calibri"/>
              </a:rPr>
              <a:t>life </a:t>
            </a:r>
            <a:r>
              <a:rPr lang="en-US" sz="1200" b="0" i="0" u="none" strike="noStrike" cap="none" baseline="0" dirty="0" smtClean="0">
                <a:solidFill>
                  <a:schemeClr val="dk1"/>
                </a:solidFill>
                <a:effectLst/>
                <a:latin typeface="Calibri"/>
                <a:ea typeface="Calibri"/>
                <a:cs typeface="Calibri"/>
                <a:sym typeface="Calibri"/>
              </a:rPr>
              <a:t>stages identified as water temp, larval transport and retention, habitat suitability and the impact of predation. </a:t>
            </a:r>
            <a:endParaRPr lang="en-US" dirty="0" smtClean="0"/>
          </a:p>
          <a:p>
            <a:endParaRPr lang="en-US" dirty="0" smtClean="0"/>
          </a:p>
          <a:p>
            <a:r>
              <a:rPr lang="en-US" dirty="0" smtClean="0"/>
              <a:t>Larvae:</a:t>
            </a:r>
            <a:r>
              <a:rPr lang="en-US" baseline="0" dirty="0" smtClean="0"/>
              <a:t> </a:t>
            </a:r>
            <a:r>
              <a:rPr lang="en-US" sz="1200" b="0" i="0" u="none" strike="noStrike" cap="none" dirty="0" smtClean="0">
                <a:solidFill>
                  <a:schemeClr val="dk1"/>
                </a:solidFill>
                <a:effectLst/>
                <a:latin typeface="Calibri"/>
                <a:ea typeface="Calibri"/>
                <a:cs typeface="Calibri"/>
                <a:sym typeface="Calibri"/>
              </a:rPr>
              <a:t>increased sensitivity to warmer temperatures during development,</a:t>
            </a:r>
            <a:r>
              <a:rPr lang="en-US" sz="1200" b="0" i="0" u="none" strike="noStrike" cap="none" baseline="0" dirty="0" smtClean="0">
                <a:solidFill>
                  <a:schemeClr val="dk1"/>
                </a:solidFill>
                <a:effectLst/>
                <a:latin typeface="Calibri"/>
                <a:ea typeface="Calibri"/>
                <a:cs typeface="Calibri"/>
                <a:sym typeface="Calibri"/>
              </a:rPr>
              <a:t> successful recruitment dependent on transport to suitable habitat for settlement </a:t>
            </a:r>
            <a:endParaRPr lang="en-US" dirty="0" smtClean="0"/>
          </a:p>
          <a:p>
            <a:r>
              <a:rPr lang="en-US" dirty="0" smtClean="0"/>
              <a:t>Juvenile survival highly dependent on shell hash/gravel habitat</a:t>
            </a:r>
            <a:r>
              <a:rPr lang="en-US" baseline="0" dirty="0" smtClean="0"/>
              <a:t> for predator refuge as BKC are more cryptic, lacking spines and </a:t>
            </a:r>
            <a:r>
              <a:rPr lang="en-US" baseline="0" dirty="0" err="1" smtClean="0"/>
              <a:t>podding</a:t>
            </a:r>
            <a:r>
              <a:rPr lang="en-US" baseline="0" dirty="0" smtClean="0"/>
              <a:t> behavior seen in RCK juveniles although highly vulnerable during benthic instar molts. </a:t>
            </a:r>
          </a:p>
          <a:p>
            <a:r>
              <a:rPr lang="en-US" baseline="0" dirty="0" smtClean="0"/>
              <a:t>Adults: While adults are not likely reaching temperature threshold for metabolic activities, we know that temperature drives distribution of BKC predators such as Pacific Cod. Warmer bottom temps may have implications for increased predation on adult BKC during molting as Pacific Cod move north and prey quantity/quality as benthic production is expected to decrease with increased carbon flux. Energetics may also play a role if limitations in prey are imposed by habitat. </a:t>
            </a:r>
            <a:endParaRPr lang="en-US" dirty="0" smtClean="0"/>
          </a:p>
          <a:p>
            <a:pPr marL="0" lvl="0" indent="0" algn="l" rtl="0">
              <a:spcBef>
                <a:spcPts val="0"/>
              </a:spcBef>
              <a:spcAft>
                <a:spcPts val="0"/>
              </a:spcAft>
              <a:buNone/>
            </a:pPr>
            <a:endParaRPr dirty="0"/>
          </a:p>
        </p:txBody>
      </p:sp>
      <p:sp>
        <p:nvSpPr>
          <p:cNvPr id="371" name="Google Shape;371;g5aacc81bcf_0_77: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033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aacc81bcf_0_53: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aacc81bcf_0_53: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Pre recruit</a:t>
            </a:r>
            <a:r>
              <a:rPr lang="en-US" sz="1200" b="0" i="0" u="none" strike="noStrike" cap="none" baseline="0" dirty="0" smtClean="0">
                <a:solidFill>
                  <a:schemeClr val="dk1"/>
                </a:solidFill>
                <a:effectLst/>
                <a:latin typeface="Calibri"/>
                <a:ea typeface="Calibri"/>
                <a:cs typeface="Calibri"/>
                <a:sym typeface="Calibri"/>
              </a:rPr>
              <a:t> biomass is </a:t>
            </a:r>
            <a:r>
              <a:rPr lang="en-US" sz="1200" b="0" i="0" u="none" strike="noStrike" cap="none" dirty="0" smtClean="0">
                <a:solidFill>
                  <a:schemeClr val="dk1"/>
                </a:solidFill>
                <a:effectLst/>
                <a:latin typeface="Calibri"/>
                <a:ea typeface="Calibri"/>
                <a:cs typeface="Calibri"/>
                <a:sym typeface="Calibri"/>
              </a:rPr>
              <a:t>often a reliable indicator of impending declines in mature male biomass and may be useful as an early indicator of stock recovery for the SMBKC rebuilding plan. Bottom temperature and cold pool indicators representing environmental conditions </a:t>
            </a:r>
            <a:r>
              <a:rPr lang="en-US" sz="1200" b="1" i="0" u="none" strike="noStrike" cap="none" dirty="0" smtClean="0">
                <a:solidFill>
                  <a:schemeClr val="dk1"/>
                </a:solidFill>
                <a:effectLst/>
                <a:latin typeface="Calibri"/>
                <a:ea typeface="Calibri"/>
                <a:cs typeface="Calibri"/>
                <a:sym typeface="Calibri"/>
              </a:rPr>
              <a:t>during the summer survey period </a:t>
            </a:r>
            <a:r>
              <a:rPr lang="en-US" sz="1200" b="0" i="0" u="none" strike="noStrike" cap="none" dirty="0" smtClean="0">
                <a:solidFill>
                  <a:schemeClr val="dk1"/>
                </a:solidFill>
                <a:effectLst/>
                <a:latin typeface="Calibri"/>
                <a:ea typeface="Calibri"/>
                <a:cs typeface="Calibri"/>
                <a:sym typeface="Calibri"/>
              </a:rPr>
              <a:t>are likely drivers of juvenile and adult BKC distribution, timing of the reproductive cycle and larval transport. Benthic</a:t>
            </a:r>
            <a:r>
              <a:rPr lang="en-US" sz="1200" b="0" i="0" u="none" strike="noStrike" cap="none" baseline="0" dirty="0" smtClean="0">
                <a:solidFill>
                  <a:schemeClr val="dk1"/>
                </a:solidFill>
                <a:effectLst/>
                <a:latin typeface="Calibri"/>
                <a:ea typeface="Calibri"/>
                <a:cs typeface="Calibri"/>
                <a:sym typeface="Calibri"/>
              </a:rPr>
              <a:t> predator biomass includes known predators of crab stocks (</a:t>
            </a:r>
            <a:r>
              <a:rPr lang="en-US" sz="1200" b="0" i="0" u="none" strike="noStrike" cap="none" dirty="0" smtClean="0">
                <a:solidFill>
                  <a:schemeClr val="dk1"/>
                </a:solidFill>
                <a:effectLst/>
                <a:latin typeface="Calibri"/>
                <a:ea typeface="Calibri"/>
                <a:cs typeface="Calibri"/>
                <a:sym typeface="Calibri"/>
              </a:rPr>
              <a:t>Pacific cod, sablefish, Pacific halibut, skates, sculpin, octopus and assorted flatfish) and increases may represent increased predation on BKC.</a:t>
            </a:r>
            <a:r>
              <a:rPr lang="en-US" sz="1200" b="0" i="0" u="none" strike="noStrike" cap="none" baseline="0" dirty="0" smtClean="0">
                <a:solidFill>
                  <a:schemeClr val="dk1"/>
                </a:solidFill>
                <a:effectLst/>
                <a:latin typeface="Calibri"/>
                <a:ea typeface="Calibri"/>
                <a:cs typeface="Calibri"/>
                <a:sym typeface="Calibri"/>
              </a:rPr>
              <a:t> Benthic invert biomass includes </a:t>
            </a:r>
            <a:r>
              <a:rPr lang="en-US" sz="1200" b="0" i="0" u="none" strike="noStrike" cap="none" dirty="0" smtClean="0">
                <a:solidFill>
                  <a:schemeClr val="dk1"/>
                </a:solidFill>
                <a:effectLst/>
                <a:latin typeface="Calibri"/>
                <a:ea typeface="Calibri"/>
                <a:cs typeface="Calibri"/>
                <a:sym typeface="Calibri"/>
              </a:rPr>
              <a:t>brittle stars, sea stars, sea cucumber, bivalves, non-commercial crab species, shrimp and </a:t>
            </a:r>
            <a:r>
              <a:rPr lang="en-US" sz="1200" b="0" i="0" u="none" strike="noStrike" cap="none" dirty="0" err="1" smtClean="0">
                <a:solidFill>
                  <a:schemeClr val="dk1"/>
                </a:solidFill>
                <a:effectLst/>
                <a:latin typeface="Calibri"/>
                <a:ea typeface="Calibri"/>
                <a:cs typeface="Calibri"/>
                <a:sym typeface="Calibri"/>
              </a:rPr>
              <a:t>polychaetes</a:t>
            </a:r>
            <a:r>
              <a:rPr lang="en-US" sz="1200" b="0" i="0" u="none" strike="noStrike" cap="none" dirty="0" smtClean="0">
                <a:solidFill>
                  <a:schemeClr val="dk1"/>
                </a:solidFill>
                <a:effectLst/>
                <a:latin typeface="Calibri"/>
                <a:ea typeface="Calibri"/>
                <a:cs typeface="Calibri"/>
                <a:sym typeface="Calibri"/>
              </a:rPr>
              <a:t>, which are all likely prey</a:t>
            </a:r>
            <a:r>
              <a:rPr lang="en-US" sz="1200" b="0" i="0" u="none" strike="noStrike" cap="none" baseline="0" dirty="0" smtClean="0">
                <a:solidFill>
                  <a:schemeClr val="dk1"/>
                </a:solidFill>
                <a:effectLst/>
                <a:latin typeface="Calibri"/>
                <a:ea typeface="Calibri"/>
                <a:cs typeface="Calibri"/>
                <a:sym typeface="Calibri"/>
              </a:rPr>
              <a:t> items of opportunistic BKC. This indicator could also be used in terms of benthic production. However, </a:t>
            </a:r>
            <a:r>
              <a:rPr lang="en-US" sz="1200" b="0" i="0" u="none" strike="noStrike" cap="none" dirty="0" smtClean="0">
                <a:solidFill>
                  <a:schemeClr val="dk1"/>
                </a:solidFill>
                <a:effectLst/>
                <a:latin typeface="Calibri"/>
                <a:ea typeface="Calibri"/>
                <a:cs typeface="Calibri"/>
                <a:sym typeface="Calibri"/>
              </a:rPr>
              <a:t>increases in highly mobile benthic foragers such as hermit crabs and sea stars may, instead, suggest increased competition with BKC for benthic resources</a:t>
            </a:r>
            <a:endParaRPr dirty="0"/>
          </a:p>
        </p:txBody>
      </p:sp>
      <p:sp>
        <p:nvSpPr>
          <p:cNvPr id="394" name="Google Shape;394;g5aacc81bcf_0_53: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977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Only two indicators updated for 2019. SMBKC pre-recruit biomass has been on a steady decline since the mid-1990’s and the 2017 recruitment estimate is the third lowest in the 41 year time-series, following the lowest previously observed in 2016. Breakpoint analysis suggest a SMBKC recruitment regime shift around 1996, corresponding with a 1989 brood year  and there is empirical evidence for a 1989 regime shift in the North Pacific (declines in Bering Sea </a:t>
            </a:r>
            <a:r>
              <a:rPr lang="en-US" sz="1200" b="0" i="0" u="none" strike="noStrike" cap="none" dirty="0" err="1" smtClean="0">
                <a:solidFill>
                  <a:schemeClr val="dk1"/>
                </a:solidFill>
                <a:effectLst/>
                <a:latin typeface="Calibri"/>
                <a:ea typeface="Calibri"/>
                <a:cs typeface="Calibri"/>
                <a:sym typeface="Calibri"/>
              </a:rPr>
              <a:t>groundfish</a:t>
            </a:r>
            <a:r>
              <a:rPr lang="en-US" sz="1200" b="0" i="0" u="none" strike="noStrike" cap="none" dirty="0" smtClean="0">
                <a:solidFill>
                  <a:schemeClr val="dk1"/>
                </a:solidFill>
                <a:effectLst/>
                <a:latin typeface="Calibri"/>
                <a:ea typeface="Calibri"/>
                <a:cs typeface="Calibri"/>
                <a:sym typeface="Calibri"/>
              </a:rPr>
              <a:t> recruitment). Summer bottom water temperatures in the St. Matthew management area were at an all-time high in 2018 while the cold pool did not extend into the management area. Similar conditions were observed during 2019 summer survey operations. Benthic predator and benthic</a:t>
            </a:r>
            <a:r>
              <a:rPr lang="en-US" sz="1200" b="0" i="0" u="none" strike="noStrike" cap="none" baseline="0" dirty="0" smtClean="0">
                <a:solidFill>
                  <a:schemeClr val="dk1"/>
                </a:solidFill>
                <a:effectLst/>
                <a:latin typeface="Calibri"/>
                <a:ea typeface="Calibri"/>
                <a:cs typeface="Calibri"/>
                <a:sym typeface="Calibri"/>
              </a:rPr>
              <a:t> invert biomasses at all-time high in 2016 but have since declined.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587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aacc81bcf_0_4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5aacc81bcf_0_4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sz="1200" b="0" i="0" u="none" strike="noStrike" cap="none" dirty="0" smtClean="0">
                <a:solidFill>
                  <a:schemeClr val="dk1"/>
                </a:solidFill>
                <a:effectLst/>
                <a:latin typeface="Calibri"/>
                <a:ea typeface="Calibri"/>
                <a:cs typeface="Calibri"/>
                <a:sym typeface="Calibri"/>
              </a:rPr>
              <a:t>Increase in benthic production/prey quantity in 2016 for BKC?</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2016 biomass increases in highly mobile decapods and echinoderms may also suggest increased competition for food resources available for juvenile and adult BKC</a:t>
            </a:r>
            <a:r>
              <a:rPr lang="en-US" sz="1200" b="0" i="0" u="none" strike="noStrike" cap="none" dirty="0" smtClean="0">
                <a:solidFill>
                  <a:schemeClr val="dk1"/>
                </a:solidFill>
                <a:effectLst/>
                <a:latin typeface="Calibri"/>
                <a:ea typeface="Calibri"/>
                <a:cs typeface="Calibri"/>
                <a:sym typeface="Calibri"/>
              </a:rPr>
              <a:t>.</a:t>
            </a:r>
          </a:p>
          <a:p>
            <a:pPr marL="0" lvl="0" indent="0" algn="l" rtl="0">
              <a:spcBef>
                <a:spcPts val="0"/>
              </a:spcBef>
              <a:spcAft>
                <a:spcPts val="0"/>
              </a:spcAft>
              <a:buNone/>
            </a:pPr>
            <a:r>
              <a:rPr lang="en-US" sz="1200" b="0" i="0" u="none" strike="noStrike" cap="none" dirty="0" err="1" smtClean="0">
                <a:solidFill>
                  <a:schemeClr val="dk1"/>
                </a:solidFill>
                <a:effectLst/>
                <a:latin typeface="Calibri"/>
                <a:cs typeface="Calibri"/>
                <a:sym typeface="Calibri"/>
              </a:rPr>
              <a:t>Echin</a:t>
            </a:r>
            <a:r>
              <a:rPr lang="en-US" sz="1200" b="0" i="0" u="none" strike="noStrike" cap="none" dirty="0" smtClean="0">
                <a:solidFill>
                  <a:schemeClr val="dk1"/>
                </a:solidFill>
                <a:effectLst/>
                <a:latin typeface="Calibri"/>
                <a:cs typeface="Calibri"/>
                <a:sym typeface="Calibri"/>
              </a:rPr>
              <a:t>:- urchins, </a:t>
            </a:r>
            <a:r>
              <a:rPr lang="en-US" sz="1200" b="0" i="0" u="none" strike="noStrike" cap="none" dirty="0" err="1" smtClean="0">
                <a:solidFill>
                  <a:schemeClr val="dk1"/>
                </a:solidFill>
                <a:effectLst/>
                <a:latin typeface="Calibri"/>
                <a:cs typeface="Calibri"/>
                <a:sym typeface="Calibri"/>
              </a:rPr>
              <a:t>Hexa</a:t>
            </a:r>
            <a:r>
              <a:rPr lang="en-US" sz="1200" b="0" i="0" u="none" strike="noStrike" cap="none" dirty="0" smtClean="0">
                <a:solidFill>
                  <a:schemeClr val="dk1"/>
                </a:solidFill>
                <a:effectLst/>
                <a:latin typeface="Calibri"/>
                <a:cs typeface="Calibri"/>
                <a:sym typeface="Calibri"/>
              </a:rPr>
              <a:t>: barnacles, </a:t>
            </a:r>
            <a:r>
              <a:rPr lang="en-US" sz="1200" b="0" i="0" u="none" strike="noStrike" cap="none" dirty="0" err="1" smtClean="0">
                <a:solidFill>
                  <a:schemeClr val="dk1"/>
                </a:solidFill>
                <a:effectLst/>
                <a:latin typeface="Calibri"/>
                <a:cs typeface="Calibri"/>
                <a:sym typeface="Calibri"/>
              </a:rPr>
              <a:t>holo</a:t>
            </a:r>
            <a:r>
              <a:rPr lang="en-US" sz="1200" b="0" i="0" u="none" strike="noStrike" cap="none" dirty="0" smtClean="0">
                <a:solidFill>
                  <a:schemeClr val="dk1"/>
                </a:solidFill>
                <a:effectLst/>
                <a:latin typeface="Calibri"/>
                <a:cs typeface="Calibri"/>
                <a:sym typeface="Calibri"/>
              </a:rPr>
              <a:t>: sea cucumbers, Ophir: brittle stars, Sipuncula: marine worms </a:t>
            </a:r>
            <a:endParaRPr dirty="0"/>
          </a:p>
        </p:txBody>
      </p:sp>
      <p:sp>
        <p:nvSpPr>
          <p:cNvPr id="382" name="Google Shape;382;g5aacc81bcf_0_4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810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aacc81bcf_0_42:notes"/>
          <p:cNvSpPr>
            <a:spLocks noGrp="1" noRot="1" noChangeAspect="1"/>
          </p:cNvSpPr>
          <p:nvPr>
            <p:ph type="sldImg" idx="2"/>
          </p:nvPr>
        </p:nvSpPr>
        <p:spPr>
          <a:xfrm>
            <a:off x="1360488" y="1162050"/>
            <a:ext cx="4179887" cy="3135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5aacc81bcf_0_42:notes"/>
          <p:cNvSpPr txBox="1">
            <a:spLocks noGrp="1"/>
          </p:cNvSpPr>
          <p:nvPr>
            <p:ph type="body" idx="1"/>
          </p:nvPr>
        </p:nvSpPr>
        <p:spPr>
          <a:xfrm>
            <a:off x="690087" y="4471601"/>
            <a:ext cx="5520600" cy="3658500"/>
          </a:xfrm>
          <a:prstGeom prst="rect">
            <a:avLst/>
          </a:prstGeom>
          <a:noFill/>
          <a:ln>
            <a:noFill/>
          </a:ln>
        </p:spPr>
        <p:txBody>
          <a:bodyPr spcFirstLastPara="1" wrap="square" lIns="92500" tIns="46250" rIns="92500" bIns="46250" anchor="t" anchorCtr="0">
            <a:noAutofit/>
          </a:bodyPr>
          <a:lstStyle/>
          <a:p>
            <a:pPr marL="0" lvl="0" indent="0" algn="l" rtl="0">
              <a:spcBef>
                <a:spcPts val="0"/>
              </a:spcBef>
              <a:spcAft>
                <a:spcPts val="0"/>
              </a:spcAft>
              <a:buNone/>
            </a:pPr>
            <a:r>
              <a:rPr lang="en-US" dirty="0" smtClean="0"/>
              <a:t>Consequences for recruitment to fishery</a:t>
            </a:r>
            <a:r>
              <a:rPr lang="en-US" baseline="0" dirty="0" smtClean="0"/>
              <a:t> in several years? Will increases in </a:t>
            </a:r>
            <a:r>
              <a:rPr lang="en-US" baseline="0" dirty="0" err="1" smtClean="0"/>
              <a:t>Pcod</a:t>
            </a:r>
            <a:r>
              <a:rPr lang="en-US" baseline="0" dirty="0" smtClean="0"/>
              <a:t> be more common with decreases in extent of cold pool within St. Matt </a:t>
            </a:r>
            <a:r>
              <a:rPr lang="en-US" baseline="0" dirty="0" err="1" smtClean="0"/>
              <a:t>mgmt</a:t>
            </a:r>
            <a:r>
              <a:rPr lang="en-US" baseline="0" dirty="0" smtClean="0"/>
              <a:t> area? </a:t>
            </a:r>
            <a:endParaRPr dirty="0"/>
          </a:p>
        </p:txBody>
      </p:sp>
      <p:sp>
        <p:nvSpPr>
          <p:cNvPr id="382" name="Google Shape;382;g5aacc81bcf_0_42:notes"/>
          <p:cNvSpPr txBox="1">
            <a:spLocks noGrp="1"/>
          </p:cNvSpPr>
          <p:nvPr>
            <p:ph type="sldNum" idx="12"/>
          </p:nvPr>
        </p:nvSpPr>
        <p:spPr>
          <a:xfrm>
            <a:off x="3908892" y="8825445"/>
            <a:ext cx="2990400" cy="466200"/>
          </a:xfrm>
          <a:prstGeom prst="rect">
            <a:avLst/>
          </a:prstGeom>
          <a:noFill/>
          <a:ln>
            <a:noFill/>
          </a:ln>
        </p:spPr>
        <p:txBody>
          <a:bodyPr spcFirstLastPara="1" wrap="square" lIns="92500" tIns="46250" rIns="92500" bIns="462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4630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29841" y="365125"/>
            <a:ext cx="7886700" cy="353434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629841" y="4489399"/>
            <a:ext cx="7885509" cy="150182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2" name="Google Shape;8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084659" y="365125"/>
            <a:ext cx="6977064" cy="2992904"/>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3300"/>
              <a:buFont typeface="Corbel"/>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1290484" y="3365557"/>
            <a:ext cx="6564224" cy="54896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8" name="Google Shape;88;p13"/>
          <p:cNvSpPr txBox="1">
            <a:spLocks noGrp="1"/>
          </p:cNvSpPr>
          <p:nvPr>
            <p:ph type="body" idx="2"/>
          </p:nvPr>
        </p:nvSpPr>
        <p:spPr>
          <a:xfrm>
            <a:off x="628650" y="4501729"/>
            <a:ext cx="7884318" cy="148949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89" name="Google Shape;89;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3"/>
          <p:cNvSpPr txBox="1"/>
          <p:nvPr/>
        </p:nvSpPr>
        <p:spPr>
          <a:xfrm>
            <a:off x="833283" y="786824"/>
            <a:ext cx="457200" cy="584776"/>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Corbel"/>
              <a:buNone/>
            </a:pPr>
            <a:r>
              <a:rPr lang="en-US" sz="6000" b="0" cap="none">
                <a:solidFill>
                  <a:schemeClr val="lt1"/>
                </a:solidFill>
                <a:latin typeface="Corbel"/>
                <a:ea typeface="Corbel"/>
                <a:cs typeface="Corbel"/>
                <a:sym typeface="Corbel"/>
              </a:rPr>
              <a:t>“</a:t>
            </a:r>
            <a:endParaRPr/>
          </a:p>
        </p:txBody>
      </p:sp>
      <p:sp>
        <p:nvSpPr>
          <p:cNvPr id="93" name="Google Shape;93;p13"/>
          <p:cNvSpPr txBox="1"/>
          <p:nvPr/>
        </p:nvSpPr>
        <p:spPr>
          <a:xfrm>
            <a:off x="7828359" y="2743200"/>
            <a:ext cx="457200" cy="584776"/>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Corbel"/>
              <a:buNone/>
            </a:pPr>
            <a:r>
              <a:rPr lang="en-US" sz="6000" b="0" cap="none">
                <a:solidFill>
                  <a:schemeClr val="lt1"/>
                </a:solidFill>
                <a:latin typeface="Corbel"/>
                <a:ea typeface="Corbel"/>
                <a:cs typeface="Corbel"/>
                <a:sym typeface="Corbe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29841" y="2326968"/>
            <a:ext cx="7886700" cy="251183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4050"/>
              <a:buFont typeface="Corbel"/>
              <a:buNone/>
              <a:defRPr sz="40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29841" y="4850581"/>
            <a:ext cx="7885509" cy="114064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200"/>
              <a:buNone/>
              <a:defRPr sz="1200"/>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97" name="Google Shape;9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1002961" y="1885950"/>
            <a:ext cx="2210150"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03" name="Google Shape;103;p15"/>
          <p:cNvSpPr txBox="1">
            <a:spLocks noGrp="1"/>
          </p:cNvSpPr>
          <p:nvPr>
            <p:ph type="body" idx="2"/>
          </p:nvPr>
        </p:nvSpPr>
        <p:spPr>
          <a:xfrm>
            <a:off x="1017598" y="2571750"/>
            <a:ext cx="2195513"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4" name="Google Shape;104;p15"/>
          <p:cNvSpPr txBox="1">
            <a:spLocks noGrp="1"/>
          </p:cNvSpPr>
          <p:nvPr>
            <p:ph type="body" idx="3"/>
          </p:nvPr>
        </p:nvSpPr>
        <p:spPr>
          <a:xfrm>
            <a:off x="3440996" y="1885950"/>
            <a:ext cx="2202181"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05" name="Google Shape;105;p15"/>
          <p:cNvSpPr txBox="1">
            <a:spLocks noGrp="1"/>
          </p:cNvSpPr>
          <p:nvPr>
            <p:ph type="body" idx="4"/>
          </p:nvPr>
        </p:nvSpPr>
        <p:spPr>
          <a:xfrm>
            <a:off x="3433081" y="2571750"/>
            <a:ext cx="2210096"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6" name="Google Shape;106;p15"/>
          <p:cNvSpPr txBox="1">
            <a:spLocks noGrp="1"/>
          </p:cNvSpPr>
          <p:nvPr>
            <p:ph type="body" idx="5"/>
          </p:nvPr>
        </p:nvSpPr>
        <p:spPr>
          <a:xfrm>
            <a:off x="5871777" y="1885950"/>
            <a:ext cx="2199085"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1800"/>
              <a:buNone/>
              <a:defRPr sz="18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07" name="Google Shape;107;p15"/>
          <p:cNvSpPr txBox="1">
            <a:spLocks noGrp="1"/>
          </p:cNvSpPr>
          <p:nvPr>
            <p:ph type="body" idx="6"/>
          </p:nvPr>
        </p:nvSpPr>
        <p:spPr>
          <a:xfrm>
            <a:off x="5871777" y="2571750"/>
            <a:ext cx="2199085" cy="3589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08" name="Google Shape;10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6"/>
          <p:cNvSpPr txBox="1">
            <a:spLocks noGrp="1"/>
          </p:cNvSpPr>
          <p:nvPr>
            <p:ph type="body" idx="1"/>
          </p:nvPr>
        </p:nvSpPr>
        <p:spPr>
          <a:xfrm>
            <a:off x="999064" y="4297503"/>
            <a:ext cx="2205038"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4" name="Google Shape;114;p16"/>
          <p:cNvSpPr>
            <a:spLocks noGrp="1"/>
          </p:cNvSpPr>
          <p:nvPr>
            <p:ph type="pic" idx="2"/>
          </p:nvPr>
        </p:nvSpPr>
        <p:spPr>
          <a:xfrm>
            <a:off x="999064" y="2256354"/>
            <a:ext cx="2205038"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5" name="Google Shape;115;p16"/>
          <p:cNvSpPr txBox="1">
            <a:spLocks noGrp="1"/>
          </p:cNvSpPr>
          <p:nvPr>
            <p:ph type="body" idx="3"/>
          </p:nvPr>
        </p:nvSpPr>
        <p:spPr>
          <a:xfrm>
            <a:off x="999064" y="4873766"/>
            <a:ext cx="2205038"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6" name="Google Shape;116;p16"/>
          <p:cNvSpPr txBox="1">
            <a:spLocks noGrp="1"/>
          </p:cNvSpPr>
          <p:nvPr>
            <p:ph type="body" idx="4"/>
          </p:nvPr>
        </p:nvSpPr>
        <p:spPr>
          <a:xfrm>
            <a:off x="3426748" y="4297503"/>
            <a:ext cx="2197894"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17" name="Google Shape;117;p16"/>
          <p:cNvSpPr>
            <a:spLocks noGrp="1"/>
          </p:cNvSpPr>
          <p:nvPr>
            <p:ph type="pic" idx="5"/>
          </p:nvPr>
        </p:nvSpPr>
        <p:spPr>
          <a:xfrm>
            <a:off x="3426747" y="2256354"/>
            <a:ext cx="2197894"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18" name="Google Shape;118;p16"/>
          <p:cNvSpPr txBox="1">
            <a:spLocks noGrp="1"/>
          </p:cNvSpPr>
          <p:nvPr>
            <p:ph type="body" idx="6"/>
          </p:nvPr>
        </p:nvSpPr>
        <p:spPr>
          <a:xfrm>
            <a:off x="3425733" y="4873765"/>
            <a:ext cx="2200805"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19" name="Google Shape;119;p16"/>
          <p:cNvSpPr txBox="1">
            <a:spLocks noGrp="1"/>
          </p:cNvSpPr>
          <p:nvPr>
            <p:ph type="body" idx="7"/>
          </p:nvPr>
        </p:nvSpPr>
        <p:spPr>
          <a:xfrm>
            <a:off x="5853242" y="4297503"/>
            <a:ext cx="2199085" cy="57626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rgbClr val="EDEDED"/>
              </a:buClr>
              <a:buSzPts val="1800"/>
              <a:buNone/>
              <a:defRPr sz="1800" b="0">
                <a:solidFill>
                  <a:srgbClr val="EDEDED"/>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120" name="Google Shape;120;p16"/>
          <p:cNvSpPr>
            <a:spLocks noGrp="1"/>
          </p:cNvSpPr>
          <p:nvPr>
            <p:ph type="pic" idx="8"/>
          </p:nvPr>
        </p:nvSpPr>
        <p:spPr>
          <a:xfrm>
            <a:off x="5853241" y="2256354"/>
            <a:ext cx="219908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750"/>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200"/>
              <a:buFont typeface="Arial"/>
              <a:buNone/>
              <a:defRPr sz="12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121" name="Google Shape;121;p16"/>
          <p:cNvSpPr txBox="1">
            <a:spLocks noGrp="1"/>
          </p:cNvSpPr>
          <p:nvPr>
            <p:ph type="body" idx="9"/>
          </p:nvPr>
        </p:nvSpPr>
        <p:spPr>
          <a:xfrm>
            <a:off x="5853148" y="4873763"/>
            <a:ext cx="2201998" cy="659189"/>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EDEDED"/>
              </a:buClr>
              <a:buSzPts val="1050"/>
              <a:buNone/>
              <a:defRPr sz="1050"/>
            </a:lvl1pPr>
            <a:lvl2pPr marL="914400" lvl="1" indent="-228600" algn="l">
              <a:lnSpc>
                <a:spcPct val="90000"/>
              </a:lnSpc>
              <a:spcBef>
                <a:spcPts val="375"/>
              </a:spcBef>
              <a:spcAft>
                <a:spcPts val="0"/>
              </a:spcAft>
              <a:buClr>
                <a:srgbClr val="EDEDED"/>
              </a:buClr>
              <a:buSzPts val="900"/>
              <a:buNone/>
              <a:defRPr sz="900"/>
            </a:lvl2pPr>
            <a:lvl3pPr marL="1371600" lvl="2" indent="-228600" algn="l">
              <a:lnSpc>
                <a:spcPct val="90000"/>
              </a:lnSpc>
              <a:spcBef>
                <a:spcPts val="375"/>
              </a:spcBef>
              <a:spcAft>
                <a:spcPts val="0"/>
              </a:spcAft>
              <a:buClr>
                <a:srgbClr val="EDEDED"/>
              </a:buClr>
              <a:buSzPts val="750"/>
              <a:buNone/>
              <a:defRPr sz="750"/>
            </a:lvl3pPr>
            <a:lvl4pPr marL="1828800" lvl="3" indent="-228600" algn="l">
              <a:lnSpc>
                <a:spcPct val="90000"/>
              </a:lnSpc>
              <a:spcBef>
                <a:spcPts val="375"/>
              </a:spcBef>
              <a:spcAft>
                <a:spcPts val="0"/>
              </a:spcAft>
              <a:buClr>
                <a:srgbClr val="EDEDED"/>
              </a:buClr>
              <a:buSzPts val="675"/>
              <a:buNone/>
              <a:defRPr sz="675"/>
            </a:lvl4pPr>
            <a:lvl5pPr marL="2286000" lvl="4" indent="-228600" algn="l">
              <a:lnSpc>
                <a:spcPct val="90000"/>
              </a:lnSpc>
              <a:spcBef>
                <a:spcPts val="375"/>
              </a:spcBef>
              <a:spcAft>
                <a:spcPts val="0"/>
              </a:spcAft>
              <a:buClr>
                <a:srgbClr val="EDEDED"/>
              </a:buClr>
              <a:buSzPts val="675"/>
              <a:buNone/>
              <a:defRPr sz="675"/>
            </a:lvl5pPr>
            <a:lvl6pPr marL="2743200" lvl="5" indent="-228600" algn="l">
              <a:lnSpc>
                <a:spcPct val="90000"/>
              </a:lnSpc>
              <a:spcBef>
                <a:spcPts val="375"/>
              </a:spcBef>
              <a:spcAft>
                <a:spcPts val="0"/>
              </a:spcAft>
              <a:buClr>
                <a:schemeClr val="lt1"/>
              </a:buClr>
              <a:buSzPts val="675"/>
              <a:buNone/>
              <a:defRPr sz="675"/>
            </a:lvl6pPr>
            <a:lvl7pPr marL="3200400" lvl="6" indent="-228600" algn="l">
              <a:lnSpc>
                <a:spcPct val="90000"/>
              </a:lnSpc>
              <a:spcBef>
                <a:spcPts val="375"/>
              </a:spcBef>
              <a:spcAft>
                <a:spcPts val="0"/>
              </a:spcAft>
              <a:buClr>
                <a:schemeClr val="lt1"/>
              </a:buClr>
              <a:buSzPts val="675"/>
              <a:buNone/>
              <a:defRPr sz="675"/>
            </a:lvl7pPr>
            <a:lvl8pPr marL="3657600" lvl="7" indent="-228600" algn="l">
              <a:lnSpc>
                <a:spcPct val="90000"/>
              </a:lnSpc>
              <a:spcBef>
                <a:spcPts val="375"/>
              </a:spcBef>
              <a:spcAft>
                <a:spcPts val="0"/>
              </a:spcAft>
              <a:buClr>
                <a:schemeClr val="lt1"/>
              </a:buClr>
              <a:buSzPts val="675"/>
              <a:buNone/>
              <a:defRPr sz="675"/>
            </a:lvl8pPr>
            <a:lvl9pPr marL="4114800" lvl="8" indent="-228600" algn="l">
              <a:lnSpc>
                <a:spcPct val="90000"/>
              </a:lnSpc>
              <a:spcBef>
                <a:spcPts val="375"/>
              </a:spcBef>
              <a:spcAft>
                <a:spcPts val="0"/>
              </a:spcAft>
              <a:buClr>
                <a:schemeClr val="lt1"/>
              </a:buClr>
              <a:buSzPts val="675"/>
              <a:buNone/>
              <a:defRPr sz="675"/>
            </a:lvl9pPr>
          </a:lstStyle>
          <a:p>
            <a:endParaRPr/>
          </a:p>
        </p:txBody>
      </p:sp>
      <p:sp>
        <p:nvSpPr>
          <p:cNvPr id="122" name="Google Shape;12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7"/>
          <p:cNvSpPr txBox="1">
            <a:spLocks noGrp="1"/>
          </p:cNvSpPr>
          <p:nvPr>
            <p:ph type="body" idx="1"/>
          </p:nvPr>
        </p:nvSpPr>
        <p:spPr>
          <a:xfrm rot="5400000">
            <a:off x="2502006" y="163619"/>
            <a:ext cx="4351338" cy="767535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28" name="Google Shape;128;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134" name="Google Shape;134;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75913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65355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53601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40000" y="1825625"/>
            <a:ext cx="3768912"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0" name="Google Shape;30;p4"/>
          <p:cNvSpPr txBox="1">
            <a:spLocks noGrp="1"/>
          </p:cNvSpPr>
          <p:nvPr>
            <p:ph type="body" idx="2"/>
          </p:nvPr>
        </p:nvSpPr>
        <p:spPr>
          <a:xfrm>
            <a:off x="4739880" y="1825625"/>
            <a:ext cx="377547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31" name="Google Shape;31;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47303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017389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96865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2673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17704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011251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05433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49539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109407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4935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640899" y="4464028"/>
            <a:ext cx="6858000" cy="119465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E2E2E2"/>
              </a:buClr>
              <a:buSzPts val="7200"/>
              <a:buFont typeface="Corbel"/>
              <a:buNone/>
              <a:defRPr sz="7200" b="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640899" y="3829878"/>
            <a:ext cx="6858000" cy="617822"/>
          </a:xfrm>
          <a:prstGeom prst="rect">
            <a:avLst/>
          </a:prstGeom>
          <a:noFill/>
          <a:ln>
            <a:noFill/>
          </a:ln>
        </p:spPr>
        <p:txBody>
          <a:bodyPr spcFirstLastPara="1" wrap="square" lIns="91425" tIns="45700" rIns="91425" bIns="45700" anchor="b" anchorCtr="0"/>
          <a:lstStyle>
            <a:lvl1pPr lvl="0" algn="l">
              <a:lnSpc>
                <a:spcPct val="90000"/>
              </a:lnSpc>
              <a:spcBef>
                <a:spcPts val="750"/>
              </a:spcBef>
              <a:spcAft>
                <a:spcPts val="0"/>
              </a:spcAft>
              <a:buClr>
                <a:schemeClr val="lt2"/>
              </a:buClr>
              <a:buSzPts val="2400"/>
              <a:buNone/>
              <a:defRPr sz="2400" b="0">
                <a:solidFill>
                  <a:schemeClr val="lt2"/>
                </a:solidFill>
                <a:latin typeface="Corbel"/>
                <a:ea typeface="Corbel"/>
                <a:cs typeface="Corbel"/>
                <a:sym typeface="Corbel"/>
              </a:defRPr>
            </a:lvl1pPr>
            <a:lvl2pPr lvl="1" algn="ctr">
              <a:lnSpc>
                <a:spcPct val="90000"/>
              </a:lnSpc>
              <a:spcBef>
                <a:spcPts val="375"/>
              </a:spcBef>
              <a:spcAft>
                <a:spcPts val="0"/>
              </a:spcAft>
              <a:buClr>
                <a:srgbClr val="EDEDED"/>
              </a:buClr>
              <a:buSzPts val="1500"/>
              <a:buNone/>
              <a:defRPr sz="1500"/>
            </a:lvl2pPr>
            <a:lvl3pPr lvl="2" algn="ctr">
              <a:lnSpc>
                <a:spcPct val="90000"/>
              </a:lnSpc>
              <a:spcBef>
                <a:spcPts val="375"/>
              </a:spcBef>
              <a:spcAft>
                <a:spcPts val="0"/>
              </a:spcAft>
              <a:buClr>
                <a:srgbClr val="EDEDED"/>
              </a:buClr>
              <a:buSzPts val="1350"/>
              <a:buNone/>
              <a:defRPr sz="1350"/>
            </a:lvl3pPr>
            <a:lvl4pPr lvl="3" algn="ctr">
              <a:lnSpc>
                <a:spcPct val="90000"/>
              </a:lnSpc>
              <a:spcBef>
                <a:spcPts val="375"/>
              </a:spcBef>
              <a:spcAft>
                <a:spcPts val="0"/>
              </a:spcAft>
              <a:buClr>
                <a:srgbClr val="EDEDED"/>
              </a:buClr>
              <a:buSzPts val="1200"/>
              <a:buNone/>
              <a:defRPr sz="1200"/>
            </a:lvl4pPr>
            <a:lvl5pPr lvl="4" algn="ctr">
              <a:lnSpc>
                <a:spcPct val="90000"/>
              </a:lnSpc>
              <a:spcBef>
                <a:spcPts val="375"/>
              </a:spcBef>
              <a:spcAft>
                <a:spcPts val="0"/>
              </a:spcAft>
              <a:buClr>
                <a:srgbClr val="EDEDED"/>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890284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11054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577675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723095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1792497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976995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3921250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2509855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a:t>July 19, 2012</a:t>
            </a:r>
          </a:p>
        </p:txBody>
      </p:sp>
    </p:spTree>
    <p:extLst>
      <p:ext uri="{BB962C8B-B14F-4D97-AF65-F5344CB8AC3E}">
        <p14:creationId xmlns:p14="http://schemas.microsoft.com/office/powerpoint/2010/main" val="4052961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a:t>Regional Unit</a:t>
            </a:r>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a:t>July 19, 2012</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54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40000" y="1681163"/>
            <a:ext cx="3768912"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2000"/>
              <a:buNone/>
              <a:defRPr sz="2000" b="0">
                <a:solidFill>
                  <a:schemeClr val="lt2"/>
                </a:solidFill>
              </a:defRPr>
            </a:lvl1pPr>
            <a:lvl2pPr marL="914400" lvl="1" indent="-228600" algn="l">
              <a:lnSpc>
                <a:spcPct val="90000"/>
              </a:lnSpc>
              <a:spcBef>
                <a:spcPts val="375"/>
              </a:spcBef>
              <a:spcAft>
                <a:spcPts val="0"/>
              </a:spcAft>
              <a:buClr>
                <a:srgbClr val="EDEDED"/>
              </a:buClr>
              <a:buSzPts val="1500"/>
              <a:buNone/>
              <a:defRPr sz="1500" b="1"/>
            </a:lvl2pPr>
            <a:lvl3pPr marL="1371600" lvl="2" indent="-228600" algn="l">
              <a:lnSpc>
                <a:spcPct val="90000"/>
              </a:lnSpc>
              <a:spcBef>
                <a:spcPts val="375"/>
              </a:spcBef>
              <a:spcAft>
                <a:spcPts val="0"/>
              </a:spcAft>
              <a:buClr>
                <a:srgbClr val="EDEDED"/>
              </a:buClr>
              <a:buSzPts val="1350"/>
              <a:buNone/>
              <a:defRPr sz="1350" b="1"/>
            </a:lvl3pPr>
            <a:lvl4pPr marL="1828800" lvl="3" indent="-228600" algn="l">
              <a:lnSpc>
                <a:spcPct val="90000"/>
              </a:lnSpc>
              <a:spcBef>
                <a:spcPts val="375"/>
              </a:spcBef>
              <a:spcAft>
                <a:spcPts val="0"/>
              </a:spcAft>
              <a:buClr>
                <a:srgbClr val="EDEDED"/>
              </a:buClr>
              <a:buSzPts val="1200"/>
              <a:buNone/>
              <a:defRPr sz="1200" b="1"/>
            </a:lvl4pPr>
            <a:lvl5pPr marL="2286000" lvl="4" indent="-228600" algn="l">
              <a:lnSpc>
                <a:spcPct val="90000"/>
              </a:lnSpc>
              <a:spcBef>
                <a:spcPts val="375"/>
              </a:spcBef>
              <a:spcAft>
                <a:spcPts val="0"/>
              </a:spcAft>
              <a:buClr>
                <a:srgbClr val="EDEDED"/>
              </a:buClr>
              <a:buSzPts val="1200"/>
              <a:buNone/>
              <a:defRPr sz="1200" b="1"/>
            </a:lvl5pPr>
            <a:lvl6pPr marL="2743200" lvl="5" indent="-228600" algn="l">
              <a:lnSpc>
                <a:spcPct val="90000"/>
              </a:lnSpc>
              <a:spcBef>
                <a:spcPts val="375"/>
              </a:spcBef>
              <a:spcAft>
                <a:spcPts val="0"/>
              </a:spcAft>
              <a:buClr>
                <a:schemeClr val="lt1"/>
              </a:buClr>
              <a:buSzPts val="1200"/>
              <a:buNone/>
              <a:defRPr sz="1200" b="1"/>
            </a:lvl6pPr>
            <a:lvl7pPr marL="3200400" lvl="6" indent="-228600" algn="l">
              <a:lnSpc>
                <a:spcPct val="90000"/>
              </a:lnSpc>
              <a:spcBef>
                <a:spcPts val="375"/>
              </a:spcBef>
              <a:spcAft>
                <a:spcPts val="0"/>
              </a:spcAft>
              <a:buClr>
                <a:schemeClr val="lt1"/>
              </a:buClr>
              <a:buSzPts val="1200"/>
              <a:buNone/>
              <a:defRPr sz="1200" b="1"/>
            </a:lvl7pPr>
            <a:lvl8pPr marL="3657600" lvl="7" indent="-228600" algn="l">
              <a:lnSpc>
                <a:spcPct val="90000"/>
              </a:lnSpc>
              <a:spcBef>
                <a:spcPts val="375"/>
              </a:spcBef>
              <a:spcAft>
                <a:spcPts val="0"/>
              </a:spcAft>
              <a:buClr>
                <a:schemeClr val="lt1"/>
              </a:buClr>
              <a:buSzPts val="1200"/>
              <a:buNone/>
              <a:defRPr sz="1200" b="1"/>
            </a:lvl8pPr>
            <a:lvl9pPr marL="4114800" lvl="8" indent="-228600" algn="l">
              <a:lnSpc>
                <a:spcPct val="90000"/>
              </a:lnSpc>
              <a:spcBef>
                <a:spcPts val="375"/>
              </a:spcBef>
              <a:spcAft>
                <a:spcPts val="0"/>
              </a:spcAft>
              <a:buClr>
                <a:schemeClr val="lt1"/>
              </a:buClr>
              <a:buSzPts val="1200"/>
              <a:buNone/>
              <a:defRPr sz="1200" b="1"/>
            </a:lvl9pPr>
          </a:lstStyle>
          <a:p>
            <a:endParaRPr/>
          </a:p>
        </p:txBody>
      </p:sp>
      <p:sp>
        <p:nvSpPr>
          <p:cNvPr id="43" name="Google Shape;43;p6"/>
          <p:cNvSpPr txBox="1">
            <a:spLocks noGrp="1"/>
          </p:cNvSpPr>
          <p:nvPr>
            <p:ph type="body" idx="2"/>
          </p:nvPr>
        </p:nvSpPr>
        <p:spPr>
          <a:xfrm>
            <a:off x="840000" y="2505075"/>
            <a:ext cx="3768912"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4" name="Google Shape;44;p6"/>
          <p:cNvSpPr txBox="1">
            <a:spLocks noGrp="1"/>
          </p:cNvSpPr>
          <p:nvPr>
            <p:ph type="body" idx="3"/>
          </p:nvPr>
        </p:nvSpPr>
        <p:spPr>
          <a:xfrm>
            <a:off x="4739880" y="1681163"/>
            <a:ext cx="377666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lt2"/>
              </a:buClr>
              <a:buSzPts val="2000"/>
              <a:buNone/>
              <a:defRPr sz="2000" b="0">
                <a:solidFill>
                  <a:schemeClr val="lt2"/>
                </a:solidFill>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5" name="Google Shape;45;p6"/>
          <p:cNvSpPr txBox="1">
            <a:spLocks noGrp="1"/>
          </p:cNvSpPr>
          <p:nvPr>
            <p:ph type="body" idx="4"/>
          </p:nvPr>
        </p:nvSpPr>
        <p:spPr>
          <a:xfrm>
            <a:off x="4739880" y="2505075"/>
            <a:ext cx="377666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878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4A341E-F449-6044-8B08-85DED999B082}" type="datetimeFigureOut">
              <a:rPr lang="en-US" smtClean="0"/>
              <a:pPr/>
              <a:t>9/18/2019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285999" y="6355080"/>
            <a:ext cx="6400801" cy="502919"/>
          </a:xfrm>
          <a:prstGeom prst="rect">
            <a:avLst/>
          </a:prstGeom>
        </p:spPr>
        <p:txBody>
          <a:bodyPr/>
          <a:lstStyle/>
          <a:p>
            <a:fld id="{80307EF7-7F73-A04B-8C06-78F64D652F8A}" type="slidenum">
              <a:rPr lang="en-US" smtClean="0"/>
              <a:pPr/>
              <a:t>‹#›</a:t>
            </a:fld>
            <a:endParaRPr lang="en-US"/>
          </a:p>
        </p:txBody>
      </p:sp>
    </p:spTree>
    <p:extLst>
      <p:ext uri="{BB962C8B-B14F-4D97-AF65-F5344CB8AC3E}">
        <p14:creationId xmlns:p14="http://schemas.microsoft.com/office/powerpoint/2010/main" val="253095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rgbClr val="EDEDED"/>
              </a:buClr>
              <a:buSzPts val="1800"/>
              <a:buChar char="•"/>
              <a:defRPr/>
            </a:lvl1pPr>
            <a:lvl2pPr marL="914400" lvl="1" indent="-342900" algn="l">
              <a:lnSpc>
                <a:spcPct val="90000"/>
              </a:lnSpc>
              <a:spcBef>
                <a:spcPts val="375"/>
              </a:spcBef>
              <a:spcAft>
                <a:spcPts val="0"/>
              </a:spcAft>
              <a:buClr>
                <a:srgbClr val="EDEDED"/>
              </a:buClr>
              <a:buSzPts val="1800"/>
              <a:buChar char="•"/>
              <a:defRPr/>
            </a:lvl2pPr>
            <a:lvl3pPr marL="1371600" lvl="2" indent="-342900" algn="l">
              <a:lnSpc>
                <a:spcPct val="90000"/>
              </a:lnSpc>
              <a:spcBef>
                <a:spcPts val="375"/>
              </a:spcBef>
              <a:spcAft>
                <a:spcPts val="0"/>
              </a:spcAft>
              <a:buClr>
                <a:srgbClr val="EDEDED"/>
              </a:buClr>
              <a:buSzPts val="1800"/>
              <a:buChar char="•"/>
              <a:defRPr/>
            </a:lvl3pPr>
            <a:lvl4pPr marL="1828800" lvl="3" indent="-342900" algn="l">
              <a:lnSpc>
                <a:spcPct val="90000"/>
              </a:lnSpc>
              <a:spcBef>
                <a:spcPts val="375"/>
              </a:spcBef>
              <a:spcAft>
                <a:spcPts val="0"/>
              </a:spcAft>
              <a:buClr>
                <a:srgbClr val="EDEDED"/>
              </a:buClr>
              <a:buSzPts val="1800"/>
              <a:buChar char="•"/>
              <a:defRPr/>
            </a:lvl4pPr>
            <a:lvl5pPr marL="2286000" lvl="4" indent="-342900" algn="l">
              <a:lnSpc>
                <a:spcPct val="90000"/>
              </a:lnSpc>
              <a:spcBef>
                <a:spcPts val="375"/>
              </a:spcBef>
              <a:spcAft>
                <a:spcPts val="0"/>
              </a:spcAft>
              <a:buClr>
                <a:srgbClr val="EDEDED"/>
              </a:buClr>
              <a:buSzPts val="1800"/>
              <a:buChar char="•"/>
              <a:defRPr/>
            </a:lvl5pPr>
            <a:lvl6pPr marL="2743200" lvl="5" indent="-342900" algn="l">
              <a:lnSpc>
                <a:spcPct val="90000"/>
              </a:lnSpc>
              <a:spcBef>
                <a:spcPts val="375"/>
              </a:spcBef>
              <a:spcAft>
                <a:spcPts val="0"/>
              </a:spcAft>
              <a:buClr>
                <a:schemeClr val="lt1"/>
              </a:buClr>
              <a:buSzPts val="1800"/>
              <a:buChar char="•"/>
              <a:defRPr/>
            </a:lvl6pPr>
            <a:lvl7pPr marL="3200400" lvl="6" indent="-342900" algn="l">
              <a:lnSpc>
                <a:spcPct val="90000"/>
              </a:lnSpc>
              <a:spcBef>
                <a:spcPts val="375"/>
              </a:spcBef>
              <a:spcAft>
                <a:spcPts val="0"/>
              </a:spcAft>
              <a:buClr>
                <a:schemeClr val="lt1"/>
              </a:buClr>
              <a:buSzPts val="1800"/>
              <a:buChar char="•"/>
              <a:defRPr/>
            </a:lvl7pPr>
            <a:lvl8pPr marL="3657600" lvl="7" indent="-342900" algn="l">
              <a:lnSpc>
                <a:spcPct val="90000"/>
              </a:lnSpc>
              <a:spcBef>
                <a:spcPts val="375"/>
              </a:spcBef>
              <a:spcAft>
                <a:spcPts val="0"/>
              </a:spcAft>
              <a:buClr>
                <a:schemeClr val="lt1"/>
              </a:buClr>
              <a:buSzPts val="1800"/>
              <a:buChar char="•"/>
              <a:defRPr/>
            </a:lvl8pPr>
            <a:lvl9pPr marL="4114800" lvl="8" indent="-342900" algn="l">
              <a:lnSpc>
                <a:spcPct val="90000"/>
              </a:lnSpc>
              <a:spcBef>
                <a:spcPts val="375"/>
              </a:spcBef>
              <a:spcAft>
                <a:spcPts val="0"/>
              </a:spcAft>
              <a:buClr>
                <a:schemeClr val="lt1"/>
              </a:buClr>
              <a:buSzPts val="1800"/>
              <a:buChar char="•"/>
              <a:defRPr/>
            </a:lvl9pPr>
          </a:lstStyle>
          <a:p>
            <a:endParaRPr/>
          </a:p>
        </p:txBody>
      </p:sp>
      <p:sp>
        <p:nvSpPr>
          <p:cNvPr id="61" name="Google Shape;61;p9"/>
          <p:cNvSpPr txBox="1">
            <a:spLocks noGrp="1"/>
          </p:cNvSpPr>
          <p:nvPr>
            <p:ph type="body" idx="2"/>
          </p:nvPr>
        </p:nvSpPr>
        <p:spPr>
          <a:xfrm>
            <a:off x="840000" y="2057400"/>
            <a:ext cx="2739019"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400"/>
              <a:buNone/>
              <a:defRPr sz="14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68" name="Google Shape;68;p10"/>
          <p:cNvSpPr txBox="1">
            <a:spLocks noGrp="1"/>
          </p:cNvSpPr>
          <p:nvPr>
            <p:ph type="body" idx="1"/>
          </p:nvPr>
        </p:nvSpPr>
        <p:spPr>
          <a:xfrm>
            <a:off x="840000" y="2057400"/>
            <a:ext cx="2739019"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400"/>
              <a:buNone/>
              <a:defRPr sz="14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9841" y="4367161"/>
            <a:ext cx="7886700" cy="81935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EDEDED"/>
              </a:buClr>
              <a:buSzPts val="2400"/>
              <a:buFont typeface="Corbe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629841" y="987426"/>
            <a:ext cx="7886700" cy="337973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rgbClr val="EDEDED"/>
              </a:buClr>
              <a:buSzPts val="2400"/>
              <a:buFont typeface="Arial"/>
              <a:buNone/>
              <a:defRPr sz="2400" b="0" i="0" u="none" strike="noStrike" cap="none">
                <a:solidFill>
                  <a:srgbClr val="EDEDED"/>
                </a:solidFill>
                <a:latin typeface="Corbel"/>
                <a:ea typeface="Corbel"/>
                <a:cs typeface="Corbel"/>
                <a:sym typeface="Corbel"/>
              </a:defRPr>
            </a:lvl1pPr>
            <a:lvl2pPr marR="0" lvl="1" algn="l" rtl="0">
              <a:lnSpc>
                <a:spcPct val="90000"/>
              </a:lnSpc>
              <a:spcBef>
                <a:spcPts val="375"/>
              </a:spcBef>
              <a:spcAft>
                <a:spcPts val="0"/>
              </a:spcAft>
              <a:buClr>
                <a:srgbClr val="EDEDED"/>
              </a:buClr>
              <a:buSzPts val="2100"/>
              <a:buFont typeface="Arial"/>
              <a:buNone/>
              <a:defRPr sz="2100" b="0" i="0" u="none" strike="noStrike" cap="none">
                <a:solidFill>
                  <a:srgbClr val="EDEDED"/>
                </a:solidFill>
                <a:latin typeface="Corbel"/>
                <a:ea typeface="Corbel"/>
                <a:cs typeface="Corbel"/>
                <a:sym typeface="Corbel"/>
              </a:defRPr>
            </a:lvl2pPr>
            <a:lvl3pPr marR="0" lvl="2" algn="l" rtl="0">
              <a:lnSpc>
                <a:spcPct val="90000"/>
              </a:lnSpc>
              <a:spcBef>
                <a:spcPts val="375"/>
              </a:spcBef>
              <a:spcAft>
                <a:spcPts val="0"/>
              </a:spcAft>
              <a:buClr>
                <a:srgbClr val="EDEDED"/>
              </a:buClr>
              <a:buSzPts val="1800"/>
              <a:buFont typeface="Arial"/>
              <a:buNone/>
              <a:defRPr sz="1800" b="0" i="0" u="none" strike="noStrike" cap="none">
                <a:solidFill>
                  <a:srgbClr val="EDEDED"/>
                </a:solidFill>
                <a:latin typeface="Corbel"/>
                <a:ea typeface="Corbel"/>
                <a:cs typeface="Corbel"/>
                <a:sym typeface="Corbel"/>
              </a:defRPr>
            </a:lvl3pPr>
            <a:lvl4pPr marR="0" lvl="3"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4pPr>
            <a:lvl5pPr marR="0" lvl="4" algn="l" rtl="0">
              <a:lnSpc>
                <a:spcPct val="90000"/>
              </a:lnSpc>
              <a:spcBef>
                <a:spcPts val="375"/>
              </a:spcBef>
              <a:spcAft>
                <a:spcPts val="0"/>
              </a:spcAft>
              <a:buClr>
                <a:srgbClr val="EDEDED"/>
              </a:buClr>
              <a:buSzPts val="1500"/>
              <a:buFont typeface="Arial"/>
              <a:buNone/>
              <a:defRPr sz="1500" b="0" i="0" u="none" strike="noStrike" cap="none">
                <a:solidFill>
                  <a:srgbClr val="EDEDED"/>
                </a:solidFill>
                <a:latin typeface="Corbel"/>
                <a:ea typeface="Corbel"/>
                <a:cs typeface="Corbel"/>
                <a:sym typeface="Corbel"/>
              </a:defRPr>
            </a:lvl5pPr>
            <a:lvl6pPr marR="0" lvl="5"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6pPr>
            <a:lvl7pPr marR="0" lvl="6"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7pPr>
            <a:lvl8pPr marR="0" lvl="7"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8pPr>
            <a:lvl9pPr marR="0" lvl="8" algn="l" rtl="0">
              <a:lnSpc>
                <a:spcPct val="90000"/>
              </a:lnSpc>
              <a:spcBef>
                <a:spcPts val="375"/>
              </a:spcBef>
              <a:spcAft>
                <a:spcPts val="0"/>
              </a:spcAft>
              <a:buClr>
                <a:schemeClr val="lt1"/>
              </a:buClr>
              <a:buSzPts val="1500"/>
              <a:buFont typeface="Arial"/>
              <a:buNone/>
              <a:defRPr sz="1500" b="0" i="0" u="none" strike="noStrike" cap="none">
                <a:solidFill>
                  <a:schemeClr val="lt1"/>
                </a:solidFill>
                <a:latin typeface="Corbel"/>
                <a:ea typeface="Corbel"/>
                <a:cs typeface="Corbel"/>
                <a:sym typeface="Corbel"/>
              </a:defRPr>
            </a:lvl9pPr>
          </a:lstStyle>
          <a:p>
            <a:endParaRPr/>
          </a:p>
        </p:txBody>
      </p:sp>
      <p:sp>
        <p:nvSpPr>
          <p:cNvPr id="75" name="Google Shape;75;p11"/>
          <p:cNvSpPr txBox="1">
            <a:spLocks noGrp="1"/>
          </p:cNvSpPr>
          <p:nvPr>
            <p:ph type="body" idx="1"/>
          </p:nvPr>
        </p:nvSpPr>
        <p:spPr>
          <a:xfrm>
            <a:off x="629841" y="5186516"/>
            <a:ext cx="7885509" cy="682472"/>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lt2"/>
              </a:buClr>
              <a:buSzPts val="1200"/>
              <a:buNone/>
              <a:defRPr sz="1200">
                <a:solidFill>
                  <a:schemeClr val="lt2"/>
                </a:solidFill>
              </a:defRPr>
            </a:lvl1pPr>
            <a:lvl2pPr marL="914400" lvl="1" indent="-228600" algn="l">
              <a:lnSpc>
                <a:spcPct val="90000"/>
              </a:lnSpc>
              <a:spcBef>
                <a:spcPts val="375"/>
              </a:spcBef>
              <a:spcAft>
                <a:spcPts val="0"/>
              </a:spcAft>
              <a:buClr>
                <a:srgbClr val="EDEDED"/>
              </a:buClr>
              <a:buSzPts val="1050"/>
              <a:buNone/>
              <a:defRPr sz="1050"/>
            </a:lvl2pPr>
            <a:lvl3pPr marL="1371600" lvl="2" indent="-228600" algn="l">
              <a:lnSpc>
                <a:spcPct val="90000"/>
              </a:lnSpc>
              <a:spcBef>
                <a:spcPts val="375"/>
              </a:spcBef>
              <a:spcAft>
                <a:spcPts val="0"/>
              </a:spcAft>
              <a:buClr>
                <a:srgbClr val="EDEDED"/>
              </a:buClr>
              <a:buSzPts val="900"/>
              <a:buNone/>
              <a:defRPr sz="900"/>
            </a:lvl3pPr>
            <a:lvl4pPr marL="1828800" lvl="3" indent="-228600" algn="l">
              <a:lnSpc>
                <a:spcPct val="90000"/>
              </a:lnSpc>
              <a:spcBef>
                <a:spcPts val="375"/>
              </a:spcBef>
              <a:spcAft>
                <a:spcPts val="0"/>
              </a:spcAft>
              <a:buClr>
                <a:srgbClr val="EDEDED"/>
              </a:buClr>
              <a:buSzPts val="750"/>
              <a:buNone/>
              <a:defRPr sz="750"/>
            </a:lvl4pPr>
            <a:lvl5pPr marL="2286000" lvl="4" indent="-228600" algn="l">
              <a:lnSpc>
                <a:spcPct val="90000"/>
              </a:lnSpc>
              <a:spcBef>
                <a:spcPts val="375"/>
              </a:spcBef>
              <a:spcAft>
                <a:spcPts val="0"/>
              </a:spcAft>
              <a:buClr>
                <a:srgbClr val="EDEDED"/>
              </a:buClr>
              <a:buSzPts val="750"/>
              <a:buNone/>
              <a:defRPr sz="750"/>
            </a:lvl5pPr>
            <a:lvl6pPr marL="2743200" lvl="5" indent="-228600" algn="l">
              <a:lnSpc>
                <a:spcPct val="90000"/>
              </a:lnSpc>
              <a:spcBef>
                <a:spcPts val="375"/>
              </a:spcBef>
              <a:spcAft>
                <a:spcPts val="0"/>
              </a:spcAft>
              <a:buClr>
                <a:schemeClr val="lt1"/>
              </a:buClr>
              <a:buSzPts val="750"/>
              <a:buNone/>
              <a:defRPr sz="750"/>
            </a:lvl6pPr>
            <a:lvl7pPr marL="3200400" lvl="6" indent="-228600" algn="l">
              <a:lnSpc>
                <a:spcPct val="90000"/>
              </a:lnSpc>
              <a:spcBef>
                <a:spcPts val="375"/>
              </a:spcBef>
              <a:spcAft>
                <a:spcPts val="0"/>
              </a:spcAft>
              <a:buClr>
                <a:schemeClr val="lt1"/>
              </a:buClr>
              <a:buSzPts val="750"/>
              <a:buNone/>
              <a:defRPr sz="750"/>
            </a:lvl7pPr>
            <a:lvl8pPr marL="3657600" lvl="7" indent="-228600" algn="l">
              <a:lnSpc>
                <a:spcPct val="90000"/>
              </a:lnSpc>
              <a:spcBef>
                <a:spcPts val="375"/>
              </a:spcBef>
              <a:spcAft>
                <a:spcPts val="0"/>
              </a:spcAft>
              <a:buClr>
                <a:schemeClr val="lt1"/>
              </a:buClr>
              <a:buSzPts val="750"/>
              <a:buNone/>
              <a:defRPr sz="750"/>
            </a:lvl8pPr>
            <a:lvl9pPr marL="4114800" lvl="8" indent="-228600" algn="l">
              <a:lnSpc>
                <a:spcPct val="90000"/>
              </a:lnSpc>
              <a:spcBef>
                <a:spcPts val="375"/>
              </a:spcBef>
              <a:spcAft>
                <a:spcPts val="0"/>
              </a:spcAft>
              <a:buClr>
                <a:schemeClr val="lt1"/>
              </a:buClr>
              <a:buSzPts val="750"/>
              <a:buNone/>
              <a:defRPr sz="750"/>
            </a:lvl9pPr>
          </a:lstStyle>
          <a:p>
            <a:endParaRPr/>
          </a:p>
        </p:txBody>
      </p:sp>
      <p:sp>
        <p:nvSpPr>
          <p:cNvPr id="76" name="Google Shape;7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EDEDED"/>
              </a:buClr>
              <a:buSzPts val="4400"/>
              <a:buFont typeface="Corbel"/>
              <a:buNone/>
              <a:defRPr sz="4400" b="0" i="0" u="none" strike="noStrike" cap="non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40000" y="1825625"/>
            <a:ext cx="767535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rgbClr val="EDEDED"/>
              </a:buClr>
              <a:buSzPts val="2400"/>
              <a:buFont typeface="Arial"/>
              <a:buChar char="•"/>
              <a:defRPr sz="2400" b="0" i="0" u="none" strike="noStrike" cap="none">
                <a:solidFill>
                  <a:srgbClr val="EDEDED"/>
                </a:solidFill>
                <a:latin typeface="Corbel"/>
                <a:ea typeface="Corbel"/>
                <a:cs typeface="Corbel"/>
                <a:sym typeface="Corbel"/>
              </a:defRPr>
            </a:lvl1pPr>
            <a:lvl2pPr marL="914400" marR="0" lvl="1" indent="-355600" algn="l" rtl="0">
              <a:lnSpc>
                <a:spcPct val="90000"/>
              </a:lnSpc>
              <a:spcBef>
                <a:spcPts val="375"/>
              </a:spcBef>
              <a:spcAft>
                <a:spcPts val="0"/>
              </a:spcAft>
              <a:buClr>
                <a:srgbClr val="EDEDED"/>
              </a:buClr>
              <a:buSzPts val="2000"/>
              <a:buFont typeface="Arial"/>
              <a:buChar char="•"/>
              <a:defRPr sz="2000" b="0" i="0" u="none" strike="noStrike" cap="none">
                <a:solidFill>
                  <a:srgbClr val="EDEDED"/>
                </a:solidFill>
                <a:latin typeface="Corbel"/>
                <a:ea typeface="Corbel"/>
                <a:cs typeface="Corbel"/>
                <a:sym typeface="Corbel"/>
              </a:defRPr>
            </a:lvl2pPr>
            <a:lvl3pPr marL="1371600" marR="0" lvl="2" indent="-330200" algn="l" rtl="0">
              <a:lnSpc>
                <a:spcPct val="90000"/>
              </a:lnSpc>
              <a:spcBef>
                <a:spcPts val="375"/>
              </a:spcBef>
              <a:spcAft>
                <a:spcPts val="0"/>
              </a:spcAft>
              <a:buClr>
                <a:srgbClr val="EDEDED"/>
              </a:buClr>
              <a:buSzPts val="1600"/>
              <a:buFont typeface="Arial"/>
              <a:buChar char="•"/>
              <a:defRPr sz="1600" b="0" i="0" u="none" strike="noStrike" cap="none">
                <a:solidFill>
                  <a:srgbClr val="EDEDED"/>
                </a:solidFill>
                <a:latin typeface="Corbel"/>
                <a:ea typeface="Corbel"/>
                <a:cs typeface="Corbel"/>
                <a:sym typeface="Corbel"/>
              </a:defRPr>
            </a:lvl3pPr>
            <a:lvl4pPr marL="1828800" marR="0" lvl="3"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4pPr>
            <a:lvl5pPr marL="2286000" marR="0" lvl="4" indent="-317500" algn="l" rtl="0">
              <a:lnSpc>
                <a:spcPct val="90000"/>
              </a:lnSpc>
              <a:spcBef>
                <a:spcPts val="375"/>
              </a:spcBef>
              <a:spcAft>
                <a:spcPts val="0"/>
              </a:spcAft>
              <a:buClr>
                <a:srgbClr val="EDEDED"/>
              </a:buClr>
              <a:buSzPts val="1400"/>
              <a:buFont typeface="Arial"/>
              <a:buChar char="•"/>
              <a:defRPr sz="1400" b="0" i="0" u="none" strike="noStrike" cap="none">
                <a:solidFill>
                  <a:srgbClr val="EDEDED"/>
                </a:solidFill>
                <a:latin typeface="Corbel"/>
                <a:ea typeface="Corbel"/>
                <a:cs typeface="Corbel"/>
                <a:sym typeface="Corbel"/>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orbel"/>
                <a:ea typeface="Corbel"/>
                <a:cs typeface="Corbel"/>
                <a:sym typeface="Corbel"/>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EDEDED"/>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EDEDED"/>
                </a:solidFill>
                <a:latin typeface="Corbel"/>
                <a:ea typeface="Corbel"/>
                <a:cs typeface="Corbel"/>
                <a:sym typeface="Corbel"/>
              </a:defRPr>
            </a:lvl1pPr>
            <a:lvl2pPr marL="0" marR="0" lvl="1" indent="0" algn="r" rtl="0">
              <a:spcBef>
                <a:spcPts val="0"/>
              </a:spcBef>
              <a:buNone/>
              <a:defRPr sz="900" b="0" i="0" u="none" strike="noStrike" cap="none">
                <a:solidFill>
                  <a:srgbClr val="EDEDED"/>
                </a:solidFill>
                <a:latin typeface="Corbel"/>
                <a:ea typeface="Corbel"/>
                <a:cs typeface="Corbel"/>
                <a:sym typeface="Corbel"/>
              </a:defRPr>
            </a:lvl2pPr>
            <a:lvl3pPr marL="0" marR="0" lvl="2" indent="0" algn="r" rtl="0">
              <a:spcBef>
                <a:spcPts val="0"/>
              </a:spcBef>
              <a:buNone/>
              <a:defRPr sz="900" b="0" i="0" u="none" strike="noStrike" cap="none">
                <a:solidFill>
                  <a:srgbClr val="EDEDED"/>
                </a:solidFill>
                <a:latin typeface="Corbel"/>
                <a:ea typeface="Corbel"/>
                <a:cs typeface="Corbel"/>
                <a:sym typeface="Corbel"/>
              </a:defRPr>
            </a:lvl3pPr>
            <a:lvl4pPr marL="0" marR="0" lvl="3" indent="0" algn="r" rtl="0">
              <a:spcBef>
                <a:spcPts val="0"/>
              </a:spcBef>
              <a:buNone/>
              <a:defRPr sz="900" b="0" i="0" u="none" strike="noStrike" cap="none">
                <a:solidFill>
                  <a:srgbClr val="EDEDED"/>
                </a:solidFill>
                <a:latin typeface="Corbel"/>
                <a:ea typeface="Corbel"/>
                <a:cs typeface="Corbel"/>
                <a:sym typeface="Corbel"/>
              </a:defRPr>
            </a:lvl4pPr>
            <a:lvl5pPr marL="0" marR="0" lvl="4" indent="0" algn="r" rtl="0">
              <a:spcBef>
                <a:spcPts val="0"/>
              </a:spcBef>
              <a:buNone/>
              <a:defRPr sz="900" b="0" i="0" u="none" strike="noStrike" cap="none">
                <a:solidFill>
                  <a:srgbClr val="EDEDED"/>
                </a:solidFill>
                <a:latin typeface="Corbel"/>
                <a:ea typeface="Corbel"/>
                <a:cs typeface="Corbel"/>
                <a:sym typeface="Corbel"/>
              </a:defRPr>
            </a:lvl5pPr>
            <a:lvl6pPr marL="0" marR="0" lvl="5" indent="0" algn="r" rtl="0">
              <a:spcBef>
                <a:spcPts val="0"/>
              </a:spcBef>
              <a:buNone/>
              <a:defRPr sz="900" b="0" i="0" u="none" strike="noStrike" cap="none">
                <a:solidFill>
                  <a:srgbClr val="EDEDED"/>
                </a:solidFill>
                <a:latin typeface="Corbel"/>
                <a:ea typeface="Corbel"/>
                <a:cs typeface="Corbel"/>
                <a:sym typeface="Corbel"/>
              </a:defRPr>
            </a:lvl6pPr>
            <a:lvl7pPr marL="0" marR="0" lvl="6" indent="0" algn="r" rtl="0">
              <a:spcBef>
                <a:spcPts val="0"/>
              </a:spcBef>
              <a:buNone/>
              <a:defRPr sz="900" b="0" i="0" u="none" strike="noStrike" cap="none">
                <a:solidFill>
                  <a:srgbClr val="EDEDED"/>
                </a:solidFill>
                <a:latin typeface="Corbel"/>
                <a:ea typeface="Corbel"/>
                <a:cs typeface="Corbel"/>
                <a:sym typeface="Corbel"/>
              </a:defRPr>
            </a:lvl7pPr>
            <a:lvl8pPr marL="0" marR="0" lvl="7" indent="0" algn="r" rtl="0">
              <a:spcBef>
                <a:spcPts val="0"/>
              </a:spcBef>
              <a:buNone/>
              <a:defRPr sz="900" b="0" i="0" u="none" strike="noStrike" cap="none">
                <a:solidFill>
                  <a:srgbClr val="EDEDED"/>
                </a:solidFill>
                <a:latin typeface="Corbel"/>
                <a:ea typeface="Corbel"/>
                <a:cs typeface="Corbel"/>
                <a:sym typeface="Corbel"/>
              </a:defRPr>
            </a:lvl8pPr>
            <a:lvl9pPr marL="0" marR="0" lvl="8" indent="0" algn="r" rtl="0">
              <a:spcBef>
                <a:spcPts val="0"/>
              </a:spcBef>
              <a:buNone/>
              <a:defRPr sz="900" b="0" i="0" u="none" strike="noStrike" cap="none">
                <a:solidFill>
                  <a:srgbClr val="EDEDED"/>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9/18/2019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6642910"/>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p:fade/>
  </p:transition>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7891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JP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A7A93"/>
            </a:gs>
            <a:gs pos="45000">
              <a:srgbClr val="80E7FC"/>
            </a:gs>
            <a:gs pos="62000">
              <a:srgbClr val="0283AD"/>
            </a:gs>
            <a:gs pos="100000">
              <a:srgbClr val="313E4F"/>
            </a:gs>
          </a:gsLst>
          <a:lin ang="5400000" scaled="1"/>
        </a:gradFill>
        <a:effectLst/>
      </p:bgPr>
    </p:bg>
    <p:spTree>
      <p:nvGrpSpPr>
        <p:cNvPr id="1" name=""/>
        <p:cNvGrpSpPr/>
        <p:nvPr/>
      </p:nvGrpSpPr>
      <p:grpSpPr>
        <a:xfrm>
          <a:off x="0" y="0"/>
          <a:ext cx="0" cy="0"/>
          <a:chOff x="0" y="0"/>
          <a:chExt cx="0" cy="0"/>
        </a:xfrm>
      </p:grpSpPr>
      <p:sp>
        <p:nvSpPr>
          <p:cNvPr id="14" name="Rectangle 13"/>
          <p:cNvSpPr/>
          <p:nvPr/>
        </p:nvSpPr>
        <p:spPr>
          <a:xfrm>
            <a:off x="-8790" y="20964"/>
            <a:ext cx="9144000" cy="6858000"/>
          </a:xfrm>
          <a:prstGeom prst="rect">
            <a:avLst/>
          </a:prstGeom>
          <a:blipFill dpi="0" rotWithShape="1">
            <a:blip r:embed="rId3">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sym typeface="Arial"/>
            </a:endParaRPr>
          </a:p>
        </p:txBody>
      </p:sp>
      <p:sp>
        <p:nvSpPr>
          <p:cNvPr id="7" name="Rectangle 6"/>
          <p:cNvSpPr/>
          <p:nvPr/>
        </p:nvSpPr>
        <p:spPr>
          <a:xfrm>
            <a:off x="4572000" y="0"/>
            <a:ext cx="4572000" cy="6858000"/>
          </a:xfrm>
          <a:prstGeom prst="rect">
            <a:avLst/>
          </a:prstGeom>
          <a:solidFill>
            <a:srgbClr val="313E4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Corbel" panose="020B0503020204020204"/>
              <a:ea typeface="+mn-ea"/>
              <a:cs typeface="+mn-cs"/>
              <a:sym typeface="Arial"/>
            </a:endParaRPr>
          </a:p>
        </p:txBody>
      </p:sp>
      <p:sp>
        <p:nvSpPr>
          <p:cNvPr id="2" name="Title 1"/>
          <p:cNvSpPr>
            <a:spLocks noGrp="1"/>
          </p:cNvSpPr>
          <p:nvPr>
            <p:ph type="ctrTitle"/>
          </p:nvPr>
        </p:nvSpPr>
        <p:spPr>
          <a:xfrm>
            <a:off x="4797934" y="360936"/>
            <a:ext cx="4120132" cy="3089028"/>
          </a:xfrm>
        </p:spPr>
        <p:txBody>
          <a:bodyPr wrap="square">
            <a:noAutofit/>
          </a:bodyPr>
          <a:lstStyle/>
          <a:p>
            <a:pPr algn="l"/>
            <a:r>
              <a:rPr lang="en-US" sz="4800" dirty="0" smtClean="0">
                <a:solidFill>
                  <a:srgbClr val="80E7FC"/>
                </a:solidFill>
                <a:latin typeface="Garamond" panose="02020404030301010803" pitchFamily="18" charset="0"/>
                <a:cs typeface="Arial" panose="020B0604020202020204" pitchFamily="34" charset="0"/>
              </a:rPr>
              <a:t>E</a:t>
            </a:r>
            <a:r>
              <a:rPr lang="en-US" sz="4800" dirty="0" smtClean="0">
                <a:latin typeface="Garamond" panose="02020404030301010803" pitchFamily="18" charset="0"/>
                <a:cs typeface="Arial" panose="020B0604020202020204" pitchFamily="34" charset="0"/>
              </a:rPr>
              <a:t>cosystem</a:t>
            </a:r>
            <a:r>
              <a:rPr lang="en-US" sz="4800" dirty="0">
                <a:latin typeface="Garamond" panose="02020404030301010803" pitchFamily="18" charset="0"/>
                <a:cs typeface="Arial" panose="020B0604020202020204" pitchFamily="34" charset="0"/>
              </a:rPr>
              <a:t/>
            </a:r>
            <a:br>
              <a:rPr lang="en-US" sz="4800" dirty="0">
                <a:latin typeface="Garamond" panose="02020404030301010803" pitchFamily="18" charset="0"/>
                <a:cs typeface="Arial" panose="020B0604020202020204" pitchFamily="34" charset="0"/>
              </a:rPr>
            </a:br>
            <a:r>
              <a:rPr lang="en-US" sz="4800" dirty="0" smtClean="0">
                <a:solidFill>
                  <a:srgbClr val="80E7FC"/>
                </a:solidFill>
                <a:latin typeface="Garamond" panose="02020404030301010803" pitchFamily="18" charset="0"/>
                <a:cs typeface="Arial" panose="020B0604020202020204" pitchFamily="34" charset="0"/>
              </a:rPr>
              <a:t>S</a:t>
            </a:r>
            <a:r>
              <a:rPr lang="en-US" sz="4800" dirty="0" smtClean="0">
                <a:latin typeface="Garamond" panose="02020404030301010803" pitchFamily="18" charset="0"/>
                <a:cs typeface="Arial" panose="020B0604020202020204" pitchFamily="34" charset="0"/>
              </a:rPr>
              <a:t>ocioeconomic </a:t>
            </a:r>
            <a:r>
              <a:rPr lang="en-US" sz="4800" dirty="0">
                <a:latin typeface="Garamond" panose="02020404030301010803" pitchFamily="18" charset="0"/>
                <a:cs typeface="Arial" panose="020B0604020202020204" pitchFamily="34" charset="0"/>
              </a:rPr>
              <a:t/>
            </a:r>
            <a:br>
              <a:rPr lang="en-US" sz="4800" dirty="0">
                <a:latin typeface="Garamond" panose="02020404030301010803" pitchFamily="18" charset="0"/>
                <a:cs typeface="Arial" panose="020B0604020202020204" pitchFamily="34" charset="0"/>
              </a:rPr>
            </a:br>
            <a:r>
              <a:rPr lang="en-US" sz="4800" dirty="0" smtClean="0">
                <a:solidFill>
                  <a:srgbClr val="80E7FC"/>
                </a:solidFill>
                <a:latin typeface="Garamond" panose="02020404030301010803" pitchFamily="18" charset="0"/>
                <a:cs typeface="Arial" panose="020B0604020202020204" pitchFamily="34" charset="0"/>
              </a:rPr>
              <a:t>P</a:t>
            </a:r>
            <a:r>
              <a:rPr lang="en-US" sz="4800" dirty="0" smtClean="0">
                <a:latin typeface="Garamond" panose="02020404030301010803" pitchFamily="18" charset="0"/>
                <a:cs typeface="Arial" panose="020B0604020202020204" pitchFamily="34" charset="0"/>
              </a:rPr>
              <a:t>rofile</a:t>
            </a:r>
            <a:br>
              <a:rPr lang="en-US" sz="4800" dirty="0" smtClean="0">
                <a:latin typeface="Garamond" panose="02020404030301010803" pitchFamily="18" charset="0"/>
                <a:cs typeface="Arial" panose="020B0604020202020204" pitchFamily="34" charset="0"/>
              </a:rPr>
            </a:br>
            <a:r>
              <a:rPr lang="en-US" sz="1200" dirty="0" smtClean="0">
                <a:latin typeface="Garamond" panose="02020404030301010803" pitchFamily="18" charset="0"/>
                <a:cs typeface="Arial" panose="020B0604020202020204" pitchFamily="34" charset="0"/>
              </a:rPr>
              <a:t> </a:t>
            </a:r>
            <a:r>
              <a:rPr lang="en-US" sz="1200" dirty="0">
                <a:latin typeface="Garamond" panose="02020404030301010803" pitchFamily="18" charset="0"/>
                <a:cs typeface="Arial" panose="020B0604020202020204" pitchFamily="34" charset="0"/>
              </a:rPr>
              <a:t/>
            </a:r>
            <a:br>
              <a:rPr lang="en-US" sz="1200" dirty="0">
                <a:latin typeface="Garamond" panose="02020404030301010803" pitchFamily="18" charset="0"/>
                <a:cs typeface="Arial" panose="020B0604020202020204" pitchFamily="34" charset="0"/>
              </a:rPr>
            </a:br>
            <a:r>
              <a:rPr lang="en-US" sz="4000" dirty="0" smtClean="0">
                <a:latin typeface="Garamond" panose="02020404030301010803" pitchFamily="18" charset="0"/>
                <a:cs typeface="Arial" panose="020B0604020202020204" pitchFamily="34" charset="0"/>
              </a:rPr>
              <a:t>St. Matthew Blue </a:t>
            </a:r>
            <a:br>
              <a:rPr lang="en-US" sz="4000" dirty="0" smtClean="0">
                <a:latin typeface="Garamond" panose="02020404030301010803" pitchFamily="18" charset="0"/>
                <a:cs typeface="Arial" panose="020B0604020202020204" pitchFamily="34" charset="0"/>
              </a:rPr>
            </a:br>
            <a:r>
              <a:rPr lang="en-US" sz="4000" dirty="0" smtClean="0">
                <a:latin typeface="Garamond" panose="02020404030301010803" pitchFamily="18" charset="0"/>
                <a:cs typeface="Arial" panose="020B0604020202020204" pitchFamily="34" charset="0"/>
              </a:rPr>
              <a:t>King Crab </a:t>
            </a:r>
            <a:endParaRPr lang="en-US" sz="4800" dirty="0">
              <a:latin typeface="Garamond" panose="02020404030301010803" pitchFamily="18" charset="0"/>
              <a:cs typeface="Arial" panose="020B0604020202020204" pitchFamily="34" charset="0"/>
            </a:endParaRPr>
          </a:p>
        </p:txBody>
      </p:sp>
      <p:grpSp>
        <p:nvGrpSpPr>
          <p:cNvPr id="22" name="Group 21"/>
          <p:cNvGrpSpPr/>
          <p:nvPr/>
        </p:nvGrpSpPr>
        <p:grpSpPr>
          <a:xfrm>
            <a:off x="-8790" y="4074804"/>
            <a:ext cx="9152790" cy="1409705"/>
            <a:chOff x="-8792" y="3877406"/>
            <a:chExt cx="9152790" cy="1409705"/>
          </a:xfrm>
        </p:grpSpPr>
        <p:sp>
          <p:nvSpPr>
            <p:cNvPr id="10" name="Rectangle 9"/>
            <p:cNvSpPr/>
            <p:nvPr/>
          </p:nvSpPr>
          <p:spPr>
            <a:xfrm>
              <a:off x="-2" y="3920150"/>
              <a:ext cx="9144000" cy="1330861"/>
            </a:xfrm>
            <a:prstGeom prst="rect">
              <a:avLst/>
            </a:prstGeom>
            <a:solidFill>
              <a:srgbClr val="313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panose="020B0503020204020204"/>
                <a:ea typeface="+mn-ea"/>
                <a:cs typeface="+mn-cs"/>
                <a:sym typeface="Arial"/>
              </a:endParaRPr>
            </a:p>
          </p:txBody>
        </p:sp>
        <p:cxnSp>
          <p:nvCxnSpPr>
            <p:cNvPr id="20" name="Straight Connector 19"/>
            <p:cNvCxnSpPr/>
            <p:nvPr/>
          </p:nvCxnSpPr>
          <p:spPr>
            <a:xfrm>
              <a:off x="-8792" y="3877406"/>
              <a:ext cx="9144000" cy="0"/>
            </a:xfrm>
            <a:prstGeom prst="line">
              <a:avLst/>
            </a:prstGeom>
            <a:ln w="22225">
              <a:solidFill>
                <a:srgbClr val="313E4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58" y="5287111"/>
              <a:ext cx="9144000" cy="0"/>
            </a:xfrm>
            <a:prstGeom prst="line">
              <a:avLst/>
            </a:prstGeom>
            <a:ln w="22225">
              <a:solidFill>
                <a:srgbClr val="313E4F"/>
              </a:solidFill>
            </a:ln>
          </p:spPr>
          <p:style>
            <a:lnRef idx="1">
              <a:schemeClr val="accent1"/>
            </a:lnRef>
            <a:fillRef idx="0">
              <a:schemeClr val="accent1"/>
            </a:fillRef>
            <a:effectRef idx="0">
              <a:schemeClr val="accent1"/>
            </a:effectRef>
            <a:fontRef idx="minor">
              <a:schemeClr val="tx1"/>
            </a:fontRef>
          </p:style>
        </p:cxnSp>
      </p:grpSp>
      <p:sp>
        <p:nvSpPr>
          <p:cNvPr id="11" name="Subtitle 2"/>
          <p:cNvSpPr txBox="1">
            <a:spLocks/>
          </p:cNvSpPr>
          <p:nvPr/>
        </p:nvSpPr>
        <p:spPr>
          <a:xfrm>
            <a:off x="1331904" y="4096120"/>
            <a:ext cx="6352637" cy="1330860"/>
          </a:xfrm>
          <a:prstGeom prst="rect">
            <a:avLst/>
          </a:prstGeom>
        </p:spPr>
        <p:txBody>
          <a:bodyPr vert="horz" lIns="91440" tIns="45720" rIns="91440" bIns="45720" rtlCol="0" anchor="ctr">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ctr">
              <a:lnSpc>
                <a:spcPct val="100000"/>
              </a:lnSpc>
              <a:buClrTx/>
              <a:defRPr/>
            </a:pPr>
            <a:r>
              <a:rPr lang="en-US" sz="2000" dirty="0" smtClean="0">
                <a:solidFill>
                  <a:srgbClr val="94D7E4"/>
                </a:solidFill>
                <a:latin typeface="Garamond" panose="02020404030301010803" pitchFamily="18" charset="0"/>
                <a:ea typeface="Gill Sans"/>
                <a:cs typeface="Gill Sans"/>
                <a:sym typeface="Gill Sans"/>
              </a:rPr>
              <a:t>SMBKC ESP Team: Erin </a:t>
            </a:r>
            <a:r>
              <a:rPr lang="en-US" sz="2000" dirty="0" err="1" smtClean="0">
                <a:solidFill>
                  <a:srgbClr val="94D7E4"/>
                </a:solidFill>
                <a:latin typeface="Garamond" panose="02020404030301010803" pitchFamily="18" charset="0"/>
                <a:ea typeface="Gill Sans"/>
                <a:cs typeface="Gill Sans"/>
                <a:sym typeface="Gill Sans"/>
              </a:rPr>
              <a:t>Fedewa</a:t>
            </a:r>
            <a:r>
              <a:rPr lang="en-US" sz="2000" dirty="0" smtClean="0">
                <a:solidFill>
                  <a:srgbClr val="94D7E4"/>
                </a:solidFill>
                <a:latin typeface="Garamond" panose="02020404030301010803" pitchFamily="18" charset="0"/>
                <a:ea typeface="Gill Sans"/>
                <a:cs typeface="Gill Sans"/>
                <a:sym typeface="Gill Sans"/>
              </a:rPr>
              <a:t>, Brian Garber-</a:t>
            </a:r>
            <a:r>
              <a:rPr lang="en-US" sz="2000" dirty="0" err="1" smtClean="0">
                <a:solidFill>
                  <a:srgbClr val="94D7E4"/>
                </a:solidFill>
                <a:latin typeface="Garamond" panose="02020404030301010803" pitchFamily="18" charset="0"/>
                <a:ea typeface="Gill Sans"/>
                <a:cs typeface="Gill Sans"/>
                <a:sym typeface="Gill Sans"/>
              </a:rPr>
              <a:t>Yonts</a:t>
            </a:r>
            <a:r>
              <a:rPr lang="en-US" sz="2000" dirty="0" smtClean="0">
                <a:solidFill>
                  <a:srgbClr val="94D7E4"/>
                </a:solidFill>
                <a:latin typeface="Garamond" panose="02020404030301010803" pitchFamily="18" charset="0"/>
                <a:ea typeface="Gill Sans"/>
                <a:cs typeface="Gill Sans"/>
                <a:sym typeface="Gill Sans"/>
              </a:rPr>
              <a:t>, </a:t>
            </a:r>
            <a:r>
              <a:rPr lang="en-US" sz="2000" dirty="0" err="1" smtClean="0">
                <a:solidFill>
                  <a:srgbClr val="94D7E4"/>
                </a:solidFill>
                <a:latin typeface="Garamond" panose="02020404030301010803" pitchFamily="18" charset="0"/>
                <a:ea typeface="Gill Sans"/>
                <a:cs typeface="Gill Sans"/>
                <a:sym typeface="Gill Sans"/>
              </a:rPr>
              <a:t>Kalei</a:t>
            </a:r>
            <a:r>
              <a:rPr lang="en-US" sz="2000" dirty="0" smtClean="0">
                <a:solidFill>
                  <a:srgbClr val="94D7E4"/>
                </a:solidFill>
                <a:latin typeface="Garamond" panose="02020404030301010803" pitchFamily="18" charset="0"/>
                <a:ea typeface="Gill Sans"/>
                <a:cs typeface="Gill Sans"/>
                <a:sym typeface="Gill Sans"/>
              </a:rPr>
              <a:t> </a:t>
            </a:r>
            <a:r>
              <a:rPr lang="en-US" sz="2000" dirty="0" err="1" smtClean="0">
                <a:solidFill>
                  <a:srgbClr val="94D7E4"/>
                </a:solidFill>
                <a:latin typeface="Garamond" panose="02020404030301010803" pitchFamily="18" charset="0"/>
                <a:ea typeface="Gill Sans"/>
                <a:cs typeface="Gill Sans"/>
                <a:sym typeface="Gill Sans"/>
              </a:rPr>
              <a:t>Shotwell</a:t>
            </a:r>
            <a:r>
              <a:rPr lang="en-US" sz="2000" dirty="0" smtClean="0">
                <a:solidFill>
                  <a:srgbClr val="94D7E4"/>
                </a:solidFill>
                <a:latin typeface="Garamond" panose="02020404030301010803" pitchFamily="18" charset="0"/>
                <a:ea typeface="Gill Sans"/>
                <a:cs typeface="Gill Sans"/>
                <a:sym typeface="Gill Sans"/>
              </a:rPr>
              <a:t> and Katie </a:t>
            </a:r>
            <a:r>
              <a:rPr lang="en-US" sz="2000" dirty="0" err="1" smtClean="0">
                <a:solidFill>
                  <a:srgbClr val="94D7E4"/>
                </a:solidFill>
                <a:latin typeface="Garamond" panose="02020404030301010803" pitchFamily="18" charset="0"/>
                <a:ea typeface="Gill Sans"/>
                <a:cs typeface="Gill Sans"/>
                <a:sym typeface="Gill Sans"/>
              </a:rPr>
              <a:t>Palof</a:t>
            </a:r>
            <a:r>
              <a:rPr kumimoji="0" lang="en-US" sz="2000" b="0" i="0" u="none" strike="noStrike" kern="1200" cap="none" spc="0" normalizeH="0" baseline="0" noProof="0" dirty="0" smtClean="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Garamond" panose="02020404030301010803" pitchFamily="18" charset="0"/>
                <a:sym typeface="Arial"/>
              </a:rPr>
              <a:t> </a:t>
            </a:r>
          </a:p>
          <a:p>
            <a:pPr lvl="0" algn="ctr">
              <a:lnSpc>
                <a:spcPct val="100000"/>
              </a:lnSpc>
              <a:buClrTx/>
              <a:defRPr/>
            </a:pPr>
            <a:r>
              <a:rPr lang="en-US" sz="2000" i="1" dirty="0" smtClean="0">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latin typeface="Garamond" panose="02020404030301010803" pitchFamily="18" charset="0"/>
              </a:rPr>
              <a:t>September 2019 CPT Meeting </a:t>
            </a:r>
            <a:endParaRPr kumimoji="0" lang="en-US" sz="2000" b="0" i="1" u="none" strike="noStrike" kern="1200" cap="none" spc="0" normalizeH="0" baseline="0" noProof="0" dirty="0">
              <a:ln>
                <a:noFill/>
              </a:ln>
              <a:gradFill flip="none" rotWithShape="1">
                <a:gsLst>
                  <a:gs pos="15000">
                    <a:srgbClr val="94D7E4"/>
                  </a:gs>
                  <a:gs pos="73000">
                    <a:srgbClr val="94D7E4">
                      <a:lumMod val="60000"/>
                      <a:lumOff val="40000"/>
                    </a:srgbClr>
                  </a:gs>
                  <a:gs pos="0">
                    <a:srgbClr val="94D7E4">
                      <a:lumMod val="90000"/>
                      <a:lumOff val="10000"/>
                    </a:srgbClr>
                  </a:gs>
                  <a:gs pos="100000">
                    <a:srgbClr val="94D7E4">
                      <a:lumMod val="0"/>
                      <a:lumOff val="100000"/>
                    </a:srgbClr>
                  </a:gs>
                </a:gsLst>
                <a:lin ang="16200000" scaled="1"/>
                <a:tileRect/>
              </a:gradFill>
              <a:effectLst/>
              <a:uLnTx/>
              <a:uFillTx/>
              <a:latin typeface="Garamond" panose="02020404030301010803" pitchFamily="18" charset="0"/>
              <a:sym typeface="Arial"/>
            </a:endParaRPr>
          </a:p>
        </p:txBody>
      </p:sp>
      <p:pic>
        <p:nvPicPr>
          <p:cNvPr id="13" name="Picture 12">
            <a:extLst>
              <a:ext uri="{FF2B5EF4-FFF2-40B4-BE49-F238E27FC236}">
                <a16:creationId xmlns:a16="http://schemas.microsoft.com/office/drawing/2014/main" id="{756BC1D5-D726-4D80-9E35-728BC1BDF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101" y="5919581"/>
            <a:ext cx="2688880" cy="938419"/>
          </a:xfrm>
          <a:prstGeom prst="rect">
            <a:avLst/>
          </a:prstGeom>
        </p:spPr>
      </p:pic>
    </p:spTree>
    <p:extLst>
      <p:ext uri="{BB962C8B-B14F-4D97-AF65-F5344CB8AC3E}">
        <p14:creationId xmlns:p14="http://schemas.microsoft.com/office/powerpoint/2010/main" val="18358798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3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85" name="Google Shape;385;p38"/>
          <p:cNvSpPr/>
          <p:nvPr/>
        </p:nvSpPr>
        <p:spPr>
          <a:xfrm>
            <a:off x="-2" y="1484890"/>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86" name="Google Shape;386;p38"/>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387" name="Google Shape;387;p38"/>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 name="Title 2"/>
          <p:cNvSpPr>
            <a:spLocks noGrp="1"/>
          </p:cNvSpPr>
          <p:nvPr>
            <p:ph type="title"/>
          </p:nvPr>
        </p:nvSpPr>
        <p:spPr>
          <a:xfrm>
            <a:off x="590793" y="151081"/>
            <a:ext cx="7962410" cy="1325563"/>
          </a:xfrm>
        </p:spPr>
        <p:txBody>
          <a:bodyPr/>
          <a:lstStyle/>
          <a:p>
            <a:pPr algn="ctr"/>
            <a:r>
              <a:rPr lang="en-US" sz="2400" dirty="0" smtClean="0">
                <a:latin typeface="Garamond" panose="02020404030301010803" pitchFamily="18" charset="0"/>
              </a:rPr>
              <a:t>Is habitat quality decreasing? Shallow stations with historically high abundances of mature BKC are beginning to exceed the thermal optimum of BKC</a:t>
            </a:r>
            <a:endParaRPr lang="en-US" sz="2400" dirty="0">
              <a:latin typeface="Garamond" panose="02020404030301010803" pitchFamily="18" charset="0"/>
            </a:endParaRPr>
          </a:p>
        </p:txBody>
      </p:sp>
      <p:sp>
        <p:nvSpPr>
          <p:cNvPr id="2" name="TextBox 1"/>
          <p:cNvSpPr txBox="1"/>
          <p:nvPr/>
        </p:nvSpPr>
        <p:spPr>
          <a:xfrm>
            <a:off x="1009649" y="1648392"/>
            <a:ext cx="2486025" cy="400110"/>
          </a:xfrm>
          <a:prstGeom prst="rect">
            <a:avLst/>
          </a:prstGeom>
          <a:noFill/>
        </p:spPr>
        <p:txBody>
          <a:bodyPr wrap="square" rtlCol="0">
            <a:spAutoFit/>
          </a:bodyPr>
          <a:lstStyle/>
          <a:p>
            <a:r>
              <a:rPr lang="en-US" sz="2000" b="1" dirty="0" smtClean="0">
                <a:latin typeface="Garamond" panose="02020404030301010803" pitchFamily="18" charset="0"/>
              </a:rPr>
              <a:t>Station R-24 in 2014</a:t>
            </a:r>
            <a:endParaRPr lang="en-US" sz="2000" b="1" dirty="0">
              <a:latin typeface="Garamond" panose="02020404030301010803" pitchFamily="18" charset="0"/>
            </a:endParaRPr>
          </a:p>
        </p:txBody>
      </p:sp>
      <p:sp>
        <p:nvSpPr>
          <p:cNvPr id="8" name="TextBox 7"/>
          <p:cNvSpPr txBox="1"/>
          <p:nvPr/>
        </p:nvSpPr>
        <p:spPr>
          <a:xfrm>
            <a:off x="5981700" y="1648392"/>
            <a:ext cx="2486025" cy="400110"/>
          </a:xfrm>
          <a:prstGeom prst="rect">
            <a:avLst/>
          </a:prstGeom>
          <a:noFill/>
        </p:spPr>
        <p:txBody>
          <a:bodyPr wrap="square" rtlCol="0">
            <a:spAutoFit/>
          </a:bodyPr>
          <a:lstStyle/>
          <a:p>
            <a:r>
              <a:rPr lang="en-US" sz="2000" b="1" dirty="0" smtClean="0">
                <a:latin typeface="Garamond" panose="02020404030301010803" pitchFamily="18" charset="0"/>
              </a:rPr>
              <a:t>Station R-24 in 2018</a:t>
            </a:r>
            <a:endParaRPr lang="en-US" sz="2000" b="1" dirty="0">
              <a:latin typeface="Garamond" panose="02020404030301010803"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149" t="8472" r="10505" b="8750"/>
          <a:stretch/>
        </p:blipFill>
        <p:spPr>
          <a:xfrm>
            <a:off x="4848224" y="2056748"/>
            <a:ext cx="4171949" cy="3406139"/>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613" t="8334" r="9539" b="8333"/>
          <a:stretch/>
        </p:blipFill>
        <p:spPr>
          <a:xfrm>
            <a:off x="178497" y="2017724"/>
            <a:ext cx="4272002" cy="3445163"/>
          </a:xfrm>
          <a:prstGeom prst="rect">
            <a:avLst/>
          </a:prstGeom>
        </p:spPr>
      </p:pic>
      <p:grpSp>
        <p:nvGrpSpPr>
          <p:cNvPr id="11" name="Group 10"/>
          <p:cNvGrpSpPr/>
          <p:nvPr/>
        </p:nvGrpSpPr>
        <p:grpSpPr>
          <a:xfrm>
            <a:off x="54672" y="3255407"/>
            <a:ext cx="4299135" cy="3497817"/>
            <a:chOff x="54672" y="3255407"/>
            <a:chExt cx="4299135" cy="3497817"/>
          </a:xfrm>
        </p:grpSpPr>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4672" y="3255407"/>
              <a:ext cx="4299135" cy="3497817"/>
            </a:xfrm>
            <a:prstGeom prst="rect">
              <a:avLst/>
            </a:prstGeom>
          </p:spPr>
        </p:pic>
        <p:sp>
          <p:nvSpPr>
            <p:cNvPr id="10" name="Rectangle 9"/>
            <p:cNvSpPr/>
            <p:nvPr/>
          </p:nvSpPr>
          <p:spPr>
            <a:xfrm>
              <a:off x="2340533" y="4029075"/>
              <a:ext cx="345517" cy="314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688963" y="3255407"/>
            <a:ext cx="4331210" cy="3497817"/>
            <a:chOff x="4688963" y="3255407"/>
            <a:chExt cx="4331210" cy="3497817"/>
          </a:xfrm>
        </p:grpSpPr>
        <p:pic>
          <p:nvPicPr>
            <p:cNvPr id="9" name="Picture 8"/>
            <p:cNvPicPr>
              <a:picLocks noChangeAspect="1"/>
            </p:cNvPicPr>
            <p:nvPr/>
          </p:nvPicPr>
          <p:blipFill>
            <a:blip r:embed="rId8"/>
            <a:stretch>
              <a:fillRect/>
            </a:stretch>
          </p:blipFill>
          <p:spPr>
            <a:xfrm>
              <a:off x="4688963" y="3255407"/>
              <a:ext cx="4331210" cy="3497817"/>
            </a:xfrm>
            <a:prstGeom prst="rect">
              <a:avLst/>
            </a:prstGeom>
          </p:spPr>
        </p:pic>
        <p:sp>
          <p:nvSpPr>
            <p:cNvPr id="15" name="Rectangle 14"/>
            <p:cNvSpPr/>
            <p:nvPr/>
          </p:nvSpPr>
          <p:spPr>
            <a:xfrm>
              <a:off x="6950584" y="4021399"/>
              <a:ext cx="345517" cy="314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08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95"/>
        <p:cNvGrpSpPr/>
        <p:nvPr/>
      </p:nvGrpSpPr>
      <p:grpSpPr>
        <a:xfrm>
          <a:off x="0" y="0"/>
          <a:ext cx="0" cy="0"/>
          <a:chOff x="0" y="0"/>
          <a:chExt cx="0" cy="0"/>
        </a:xfrm>
      </p:grpSpPr>
      <p:cxnSp>
        <p:nvCxnSpPr>
          <p:cNvPr id="396" name="Google Shape;396;p3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97" name="Google Shape;397;p39"/>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98" name="Google Shape;398;p39"/>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399" name="Google Shape;399;p39"/>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400" name="Google Shape;400;p39"/>
          <p:cNvSpPr txBox="1">
            <a:spLocks noGrp="1"/>
          </p:cNvSpPr>
          <p:nvPr>
            <p:ph type="title"/>
          </p:nvPr>
        </p:nvSpPr>
        <p:spPr>
          <a:xfrm>
            <a:off x="1483994" y="131382"/>
            <a:ext cx="6555106"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ea typeface="Gill Sans"/>
                <a:cs typeface="Gill Sans"/>
                <a:sym typeface="Gill Sans"/>
              </a:rPr>
              <a:t>SMBKC </a:t>
            </a:r>
            <a:r>
              <a:rPr lang="en-US" sz="3200" dirty="0" smtClean="0">
                <a:latin typeface="Garamond" panose="02020404030301010803" pitchFamily="18" charset="0"/>
                <a:ea typeface="Gill Sans"/>
                <a:cs typeface="Gill Sans"/>
                <a:sym typeface="Gill Sans"/>
              </a:rPr>
              <a:t>Ecosystem Indicator Analysis and Considerations</a:t>
            </a:r>
            <a:endParaRPr sz="3200" dirty="0">
              <a:latin typeface="Garamond" panose="02020404030301010803" pitchFamily="18" charset="0"/>
            </a:endParaRPr>
          </a:p>
        </p:txBody>
      </p:sp>
      <p:sp>
        <p:nvSpPr>
          <p:cNvPr id="402" name="Google Shape;402;p39"/>
          <p:cNvSpPr txBox="1"/>
          <p:nvPr/>
        </p:nvSpPr>
        <p:spPr>
          <a:xfrm>
            <a:off x="-4" y="2091120"/>
            <a:ext cx="3541357" cy="5151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endParaRPr sz="2400" dirty="0">
              <a:solidFill>
                <a:srgbClr val="000000"/>
              </a:solidFill>
              <a:latin typeface="Garamond" panose="02020404030301010803" pitchFamily="18" charset="0"/>
              <a:ea typeface="Gill Sans"/>
              <a:cs typeface="Gill Sans"/>
              <a:sym typeface="Gill Sans"/>
            </a:endParaRPr>
          </a:p>
        </p:txBody>
      </p:sp>
      <p:sp>
        <p:nvSpPr>
          <p:cNvPr id="4" name="TextBox 3"/>
          <p:cNvSpPr txBox="1"/>
          <p:nvPr/>
        </p:nvSpPr>
        <p:spPr>
          <a:xfrm>
            <a:off x="3388358" y="1445865"/>
            <a:ext cx="5745910" cy="5232202"/>
          </a:xfrm>
          <a:prstGeom prst="rect">
            <a:avLst/>
          </a:prstGeom>
          <a:noFill/>
        </p:spPr>
        <p:txBody>
          <a:bodyPr wrap="square" rtlCol="0">
            <a:spAutoFit/>
          </a:bodyPr>
          <a:lstStyle/>
          <a:p>
            <a:pPr lvl="0" fontAlgn="base"/>
            <a:endParaRPr lang="en-US" dirty="0" smtClean="0">
              <a:latin typeface="Garamond" panose="02020404030301010803" pitchFamily="18" charset="0"/>
            </a:endParaRPr>
          </a:p>
          <a:p>
            <a:pPr marL="285750" lvl="0" indent="-285750" fontAlgn="base">
              <a:buFont typeface="Arial" panose="020B0604020202020204" pitchFamily="34" charset="0"/>
              <a:buChar char="•"/>
            </a:pPr>
            <a:r>
              <a:rPr lang="en-US" sz="1800" dirty="0" smtClean="0">
                <a:latin typeface="Garamond" panose="02020404030301010803" pitchFamily="18" charset="0"/>
              </a:rPr>
              <a:t>Despite </a:t>
            </a:r>
            <a:r>
              <a:rPr lang="en-US" sz="1800" dirty="0">
                <a:latin typeface="Garamond" panose="02020404030301010803" pitchFamily="18" charset="0"/>
              </a:rPr>
              <a:t>repeated fishery closures, SMBKC </a:t>
            </a:r>
            <a:r>
              <a:rPr lang="en-US" sz="1800" dirty="0" smtClean="0">
                <a:latin typeface="Garamond" panose="02020404030301010803" pitchFamily="18" charset="0"/>
              </a:rPr>
              <a:t>MMB </a:t>
            </a:r>
            <a:r>
              <a:rPr lang="en-US" sz="1800" dirty="0">
                <a:latin typeface="Garamond" panose="02020404030301010803" pitchFamily="18" charset="0"/>
              </a:rPr>
              <a:t>and recruitment estimates remain below-average following a 1989 regime shift in the Bering Sea, suggesting that environmental factors may be impeding recruitment success and stock recovery. </a:t>
            </a:r>
            <a:endParaRPr lang="en-US" sz="1800" dirty="0" smtClean="0">
              <a:latin typeface="Garamond" panose="02020404030301010803" pitchFamily="18" charset="0"/>
            </a:endParaRPr>
          </a:p>
          <a:p>
            <a:pPr lvl="0" fontAlgn="base"/>
            <a:endParaRPr lang="en-US" sz="500" dirty="0">
              <a:latin typeface="Garamond" panose="02020404030301010803" pitchFamily="18" charset="0"/>
            </a:endParaRPr>
          </a:p>
          <a:p>
            <a:pPr marL="285750" indent="-285750" fontAlgn="base">
              <a:buFont typeface="Arial" panose="020B0604020202020204" pitchFamily="34" charset="0"/>
              <a:buChar char="•"/>
            </a:pPr>
            <a:r>
              <a:rPr lang="en-US" sz="1800" dirty="0">
                <a:latin typeface="Garamond" panose="02020404030301010803" pitchFamily="18" charset="0"/>
              </a:rPr>
              <a:t>Trend modeling for ecosystem indicators revealed poor conditions for SMBKC in recent years, attributed to above average bottom temperatures, a reduction in the cold pool extent, and an increase in mean benthic predator </a:t>
            </a:r>
            <a:r>
              <a:rPr lang="en-US" sz="1800" dirty="0" smtClean="0">
                <a:latin typeface="Garamond" panose="02020404030301010803" pitchFamily="18" charset="0"/>
              </a:rPr>
              <a:t>biomass</a:t>
            </a:r>
          </a:p>
          <a:p>
            <a:pPr marL="285750" indent="-285750" fontAlgn="base">
              <a:buFont typeface="Arial" panose="020B0604020202020204" pitchFamily="34" charset="0"/>
              <a:buChar char="•"/>
            </a:pPr>
            <a:endParaRPr lang="en-US" sz="600" dirty="0" smtClean="0">
              <a:latin typeface="Garamond" panose="02020404030301010803" pitchFamily="18" charset="0"/>
            </a:endParaRPr>
          </a:p>
          <a:p>
            <a:pPr marL="285750" lvl="0" indent="-285750" fontAlgn="base">
              <a:buFont typeface="Arial" panose="020B0604020202020204" pitchFamily="34" charset="0"/>
              <a:buChar char="•"/>
            </a:pPr>
            <a:r>
              <a:rPr lang="en-US" sz="1800" dirty="0" smtClean="0">
                <a:latin typeface="Garamond" panose="02020404030301010803" pitchFamily="18" charset="0"/>
              </a:rPr>
              <a:t>Highly </a:t>
            </a:r>
            <a:r>
              <a:rPr lang="en-US" sz="1800" dirty="0">
                <a:latin typeface="Garamond" panose="02020404030301010803" pitchFamily="18" charset="0"/>
              </a:rPr>
              <a:t>specific thermal optimums and habitat requirements of SMBKC likely limit mobility in response to warmer than average bottom temperatures and shifting predator </a:t>
            </a:r>
            <a:r>
              <a:rPr lang="en-US" sz="1800" dirty="0" smtClean="0">
                <a:latin typeface="Garamond" panose="02020404030301010803" pitchFamily="18" charset="0"/>
              </a:rPr>
              <a:t>distributions.</a:t>
            </a:r>
            <a:r>
              <a:rPr lang="en-US" sz="1800" dirty="0">
                <a:latin typeface="Garamond" panose="02020404030301010803" pitchFamily="18" charset="0"/>
              </a:rPr>
              <a:t> </a:t>
            </a:r>
            <a:endParaRPr lang="en-US" sz="1800" dirty="0" smtClean="0">
              <a:latin typeface="Garamond" panose="02020404030301010803" pitchFamily="18" charset="0"/>
            </a:endParaRPr>
          </a:p>
          <a:p>
            <a:pPr lvl="0" fontAlgn="base"/>
            <a:endParaRPr lang="en-US" sz="700" dirty="0">
              <a:latin typeface="Garamond" panose="02020404030301010803" pitchFamily="18" charset="0"/>
            </a:endParaRPr>
          </a:p>
          <a:p>
            <a:pPr marL="285750" lvl="0" indent="-285750" fontAlgn="base">
              <a:buFont typeface="Arial" panose="020B0604020202020204" pitchFamily="34" charset="0"/>
              <a:buChar char="•"/>
            </a:pPr>
            <a:r>
              <a:rPr lang="en-US" sz="1800" dirty="0">
                <a:latin typeface="Garamond" panose="02020404030301010803" pitchFamily="18" charset="0"/>
              </a:rPr>
              <a:t>Large catches of Pacific cod in the St. Matthew Island management boundary in 2016 preceded declines in BKC recruitment and the overfished declaration in 2018. </a:t>
            </a:r>
            <a:endParaRPr lang="en-US" sz="1800" dirty="0" smtClean="0">
              <a:latin typeface="Garamond" panose="02020404030301010803" pitchFamily="18" charset="0"/>
            </a:endParaRPr>
          </a:p>
          <a:p>
            <a:pPr lvl="0" fontAlgn="base"/>
            <a:endParaRPr lang="en-US" dirty="0">
              <a:latin typeface="Garamond" panose="02020404030301010803" pitchFamily="18" charset="0"/>
            </a:endParaRPr>
          </a:p>
        </p:txBody>
      </p:sp>
      <p:sp>
        <p:nvSpPr>
          <p:cNvPr id="6" name="TextBox 5"/>
          <p:cNvSpPr txBox="1"/>
          <p:nvPr/>
        </p:nvSpPr>
        <p:spPr>
          <a:xfrm>
            <a:off x="513885" y="1721715"/>
            <a:ext cx="2874473" cy="369332"/>
          </a:xfrm>
          <a:prstGeom prst="rect">
            <a:avLst/>
          </a:prstGeom>
          <a:noFill/>
        </p:spPr>
        <p:txBody>
          <a:bodyPr wrap="square" rtlCol="0">
            <a:spAutoFit/>
          </a:bodyPr>
          <a:lstStyle/>
          <a:p>
            <a:r>
              <a:rPr lang="en-US" sz="1800" b="1" dirty="0" smtClean="0">
                <a:latin typeface="Garamond" panose="02020404030301010803" pitchFamily="18" charset="0"/>
              </a:rPr>
              <a:t>Indicator Traffic Light: </a:t>
            </a:r>
            <a:endParaRPr lang="en-US" sz="1800" b="1" dirty="0">
              <a:latin typeface="Garamond" panose="02020404030301010803" pitchFamily="18" charset="0"/>
            </a:endParaRPr>
          </a:p>
        </p:txBody>
      </p:sp>
      <p:pic>
        <p:nvPicPr>
          <p:cNvPr id="2" name="Picture 1"/>
          <p:cNvPicPr>
            <a:picLocks noChangeAspect="1"/>
          </p:cNvPicPr>
          <p:nvPr/>
        </p:nvPicPr>
        <p:blipFill rotWithShape="1">
          <a:blip r:embed="rId4"/>
          <a:srcRect r="60514"/>
          <a:stretch/>
        </p:blipFill>
        <p:spPr>
          <a:xfrm>
            <a:off x="334021" y="1566717"/>
            <a:ext cx="3064067" cy="5209814"/>
          </a:xfrm>
          <a:prstGeom prst="rect">
            <a:avLst/>
          </a:prstGeom>
        </p:spPr>
      </p:pic>
    </p:spTree>
    <p:extLst>
      <p:ext uri="{BB962C8B-B14F-4D97-AF65-F5344CB8AC3E}">
        <p14:creationId xmlns:p14="http://schemas.microsoft.com/office/powerpoint/2010/main" val="149644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95"/>
        <p:cNvGrpSpPr/>
        <p:nvPr/>
      </p:nvGrpSpPr>
      <p:grpSpPr>
        <a:xfrm>
          <a:off x="0" y="0"/>
          <a:ext cx="0" cy="0"/>
          <a:chOff x="0" y="0"/>
          <a:chExt cx="0" cy="0"/>
        </a:xfrm>
      </p:grpSpPr>
      <p:cxnSp>
        <p:nvCxnSpPr>
          <p:cNvPr id="396" name="Google Shape;396;p3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97" name="Google Shape;397;p39"/>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98" name="Google Shape;398;p39"/>
          <p:cNvPicPr preferRelativeResize="0"/>
          <p:nvPr/>
        </p:nvPicPr>
        <p:blipFill rotWithShape="1">
          <a:blip r:embed="rId4">
            <a:alphaModFix/>
          </a:blip>
          <a:srcRect t="29225" b="50255"/>
          <a:stretch/>
        </p:blipFill>
        <p:spPr>
          <a:xfrm>
            <a:off x="0" y="0"/>
            <a:ext cx="9144002" cy="1406768"/>
          </a:xfrm>
          <a:prstGeom prst="rect">
            <a:avLst/>
          </a:prstGeom>
          <a:noFill/>
          <a:ln>
            <a:noFill/>
          </a:ln>
        </p:spPr>
      </p:pic>
      <p:sp>
        <p:nvSpPr>
          <p:cNvPr id="399" name="Google Shape;399;p39"/>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400" name="Google Shape;400;p39"/>
          <p:cNvSpPr txBox="1">
            <a:spLocks noGrp="1"/>
          </p:cNvSpPr>
          <p:nvPr>
            <p:ph type="title"/>
          </p:nvPr>
        </p:nvSpPr>
        <p:spPr>
          <a:xfrm>
            <a:off x="560338" y="-2695"/>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600" dirty="0">
                <a:latin typeface="Garamond" panose="02020404030301010803" pitchFamily="18" charset="0"/>
                <a:ea typeface="Gill Sans"/>
                <a:cs typeface="Gill Sans"/>
                <a:sym typeface="Gill Sans"/>
              </a:rPr>
              <a:t>SMBKC </a:t>
            </a:r>
            <a:r>
              <a:rPr lang="en-US" sz="3600" dirty="0" smtClean="0">
                <a:latin typeface="Garamond" panose="02020404030301010803" pitchFamily="18" charset="0"/>
                <a:ea typeface="Gill Sans"/>
                <a:cs typeface="Gill Sans"/>
                <a:sym typeface="Gill Sans"/>
              </a:rPr>
              <a:t>Socioeconomic Indicators</a:t>
            </a:r>
            <a:endParaRPr sz="3600" dirty="0">
              <a:latin typeface="Garamond" panose="02020404030301010803" pitchFamily="18" charset="0"/>
            </a:endParaRPr>
          </a:p>
        </p:txBody>
      </p:sp>
      <p:sp>
        <p:nvSpPr>
          <p:cNvPr id="9" name="Google Shape;389;p38"/>
          <p:cNvSpPr txBox="1"/>
          <p:nvPr/>
        </p:nvSpPr>
        <p:spPr>
          <a:xfrm>
            <a:off x="5455803" y="2243527"/>
            <a:ext cx="3642811" cy="5151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2400" dirty="0">
                <a:solidFill>
                  <a:srgbClr val="000000"/>
                </a:solidFill>
                <a:latin typeface="Garamond" panose="02020404030301010803" pitchFamily="18" charset="0"/>
                <a:ea typeface="Gill Sans"/>
                <a:cs typeface="Gill Sans"/>
                <a:sym typeface="Gill Sans"/>
              </a:rPr>
              <a:t>Indicator </a:t>
            </a:r>
            <a:r>
              <a:rPr lang="en-US" sz="2400" dirty="0" smtClean="0">
                <a:solidFill>
                  <a:srgbClr val="000000"/>
                </a:solidFill>
                <a:latin typeface="Garamond" panose="02020404030301010803" pitchFamily="18" charset="0"/>
                <a:ea typeface="Gill Sans"/>
                <a:cs typeface="Gill Sans"/>
                <a:sym typeface="Gill Sans"/>
              </a:rPr>
              <a:t>Suite: </a:t>
            </a:r>
            <a:endParaRPr sz="2400" dirty="0">
              <a:solidFill>
                <a:srgbClr val="EDEDED"/>
              </a:solidFill>
              <a:latin typeface="Garamond" panose="02020404030301010803" pitchFamily="18" charset="0"/>
              <a:ea typeface="Corbel"/>
              <a:cs typeface="Corbel"/>
              <a:sym typeface="Corbel"/>
            </a:endParaRPr>
          </a:p>
          <a:p>
            <a:pPr marL="514350" lvl="0" indent="-514350">
              <a:lnSpc>
                <a:spcPct val="120000"/>
              </a:lnSpc>
              <a:spcBef>
                <a:spcPts val="750"/>
              </a:spcBef>
              <a:buSzPts val="2800"/>
              <a:buFont typeface="Corbel"/>
              <a:buChar char="●"/>
            </a:pPr>
            <a:r>
              <a:rPr lang="en-US" sz="2400" dirty="0" smtClean="0">
                <a:latin typeface="Garamond" panose="02020404030301010803" pitchFamily="18" charset="0"/>
                <a:ea typeface="Gill Sans"/>
              </a:rPr>
              <a:t>5</a:t>
            </a:r>
            <a:r>
              <a:rPr lang="en-US" sz="2400" dirty="0" smtClean="0">
                <a:solidFill>
                  <a:srgbClr val="000000"/>
                </a:solidFill>
                <a:latin typeface="Garamond" panose="02020404030301010803" pitchFamily="18" charset="0"/>
                <a:ea typeface="Gill Sans"/>
                <a:cs typeface="Gill Sans"/>
                <a:sym typeface="Gill Sans"/>
              </a:rPr>
              <a:t> indicators </a:t>
            </a:r>
            <a:r>
              <a:rPr lang="en-US" sz="2400" dirty="0">
                <a:solidFill>
                  <a:srgbClr val="000000"/>
                </a:solidFill>
                <a:latin typeface="Garamond" panose="02020404030301010803" pitchFamily="18" charset="0"/>
                <a:ea typeface="Gill Sans"/>
                <a:cs typeface="Gill Sans"/>
                <a:sym typeface="Gill Sans"/>
              </a:rPr>
              <a:t>related </a:t>
            </a:r>
            <a:r>
              <a:rPr lang="en-US" sz="2400" dirty="0" smtClean="0">
                <a:solidFill>
                  <a:srgbClr val="000000"/>
                </a:solidFill>
                <a:latin typeface="Garamond" panose="02020404030301010803" pitchFamily="18" charset="0"/>
                <a:ea typeface="Gill Sans"/>
                <a:cs typeface="Gill Sans"/>
                <a:sym typeface="Gill Sans"/>
              </a:rPr>
              <a:t>to commercial value and constituent demand</a:t>
            </a:r>
          </a:p>
          <a:p>
            <a:pPr marL="514350" lvl="0" indent="-514350">
              <a:lnSpc>
                <a:spcPct val="120000"/>
              </a:lnSpc>
              <a:spcBef>
                <a:spcPts val="750"/>
              </a:spcBef>
              <a:buSzPts val="2800"/>
              <a:buFont typeface="Corbel"/>
              <a:buChar char="●"/>
            </a:pPr>
            <a:r>
              <a:rPr lang="en-US" sz="2400" dirty="0" smtClean="0">
                <a:latin typeface="Garamond" panose="02020404030301010803" pitchFamily="18" charset="0"/>
                <a:ea typeface="Gill Sans"/>
                <a:cs typeface="Gill Sans"/>
                <a:sym typeface="Gill Sans"/>
              </a:rPr>
              <a:t>4 indicators related to fishing effort </a:t>
            </a:r>
            <a:endParaRPr sz="2400" dirty="0">
              <a:solidFill>
                <a:srgbClr val="000000"/>
              </a:solidFill>
              <a:latin typeface="Garamond" panose="02020404030301010803" pitchFamily="18" charset="0"/>
              <a:ea typeface="Gill Sans"/>
              <a:cs typeface="Gill Sans"/>
              <a:sym typeface="Gill San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18696210"/>
              </p:ext>
            </p:extLst>
          </p:nvPr>
        </p:nvGraphicFramePr>
        <p:xfrm>
          <a:off x="320578" y="1023938"/>
          <a:ext cx="5207413" cy="5938837"/>
        </p:xfrm>
        <a:graphic>
          <a:graphicData uri="http://schemas.openxmlformats.org/presentationml/2006/ole">
            <mc:AlternateContent xmlns:mc="http://schemas.openxmlformats.org/markup-compatibility/2006">
              <mc:Choice xmlns:v="urn:schemas-microsoft-com:vml" Requires="v">
                <p:oleObj spid="_x0000_s4135" name="Document" r:id="rId5" imgW="5956042" imgH="6793563" progId="Word.Document.12">
                  <p:embed/>
                </p:oleObj>
              </mc:Choice>
              <mc:Fallback>
                <p:oleObj name="Document" r:id="rId5" imgW="5956042" imgH="6793563" progId="Word.Document.12">
                  <p:embed/>
                  <p:pic>
                    <p:nvPicPr>
                      <p:cNvPr id="0" name=""/>
                      <p:cNvPicPr/>
                      <p:nvPr/>
                    </p:nvPicPr>
                    <p:blipFill>
                      <a:blip r:embed="rId6"/>
                      <a:stretch>
                        <a:fillRect/>
                      </a:stretch>
                    </p:blipFill>
                    <p:spPr>
                      <a:xfrm>
                        <a:off x="320578" y="1023938"/>
                        <a:ext cx="5207413" cy="593883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t="3909" r="-36" b="26355"/>
          <a:stretch/>
        </p:blipFill>
        <p:spPr>
          <a:xfrm>
            <a:off x="691289" y="71021"/>
            <a:ext cx="7522991" cy="6786979"/>
          </a:xfrm>
          <a:prstGeom prst="rect">
            <a:avLst/>
          </a:prstGeom>
        </p:spPr>
      </p:pic>
    </p:spTree>
    <p:extLst>
      <p:ext uri="{BB962C8B-B14F-4D97-AF65-F5344CB8AC3E}">
        <p14:creationId xmlns:p14="http://schemas.microsoft.com/office/powerpoint/2010/main" val="3526348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95"/>
        <p:cNvGrpSpPr/>
        <p:nvPr/>
      </p:nvGrpSpPr>
      <p:grpSpPr>
        <a:xfrm>
          <a:off x="0" y="0"/>
          <a:ext cx="0" cy="0"/>
          <a:chOff x="0" y="0"/>
          <a:chExt cx="0" cy="0"/>
        </a:xfrm>
      </p:grpSpPr>
      <p:cxnSp>
        <p:nvCxnSpPr>
          <p:cNvPr id="396" name="Google Shape;396;p3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97" name="Google Shape;397;p39"/>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98" name="Google Shape;398;p39"/>
          <p:cNvPicPr preferRelativeResize="0"/>
          <p:nvPr/>
        </p:nvPicPr>
        <p:blipFill rotWithShape="1">
          <a:blip r:embed="rId4">
            <a:alphaModFix/>
          </a:blip>
          <a:srcRect t="29225" b="50255"/>
          <a:stretch/>
        </p:blipFill>
        <p:spPr>
          <a:xfrm>
            <a:off x="0" y="0"/>
            <a:ext cx="9144002" cy="1406768"/>
          </a:xfrm>
          <a:prstGeom prst="rect">
            <a:avLst/>
          </a:prstGeom>
          <a:noFill/>
          <a:ln>
            <a:noFill/>
          </a:ln>
        </p:spPr>
      </p:pic>
      <p:sp>
        <p:nvSpPr>
          <p:cNvPr id="399" name="Google Shape;399;p39"/>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400" name="Google Shape;400;p39"/>
          <p:cNvSpPr txBox="1">
            <a:spLocks noGrp="1"/>
          </p:cNvSpPr>
          <p:nvPr>
            <p:ph type="title"/>
          </p:nvPr>
        </p:nvSpPr>
        <p:spPr>
          <a:xfrm>
            <a:off x="2952750" y="41739"/>
            <a:ext cx="6191250" cy="132200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a:latin typeface="Garamond" panose="02020404030301010803" pitchFamily="18" charset="0"/>
                <a:ea typeface="Gill Sans"/>
                <a:cs typeface="Gill Sans"/>
                <a:sym typeface="Gill Sans"/>
              </a:rPr>
              <a:t>SMBKC </a:t>
            </a:r>
            <a:r>
              <a:rPr lang="en-US" sz="3200" dirty="0" smtClean="0">
                <a:latin typeface="Garamond" panose="02020404030301010803" pitchFamily="18" charset="0"/>
                <a:ea typeface="Gill Sans"/>
                <a:cs typeface="Gill Sans"/>
                <a:sym typeface="Gill Sans"/>
              </a:rPr>
              <a:t>Socioeconomic Indicator Analysis and Considerations</a:t>
            </a:r>
            <a:endParaRPr sz="3200" dirty="0">
              <a:latin typeface="Garamond" panose="02020404030301010803" pitchFamily="18" charset="0"/>
            </a:endParaRPr>
          </a:p>
        </p:txBody>
      </p:sp>
      <p:sp>
        <p:nvSpPr>
          <p:cNvPr id="402" name="Google Shape;402;p39"/>
          <p:cNvSpPr txBox="1"/>
          <p:nvPr/>
        </p:nvSpPr>
        <p:spPr>
          <a:xfrm>
            <a:off x="-4" y="2091120"/>
            <a:ext cx="3541357" cy="5151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endParaRPr sz="2400" dirty="0">
              <a:solidFill>
                <a:srgbClr val="000000"/>
              </a:solidFill>
              <a:latin typeface="Garamond" panose="02020404030301010803" pitchFamily="18" charset="0"/>
              <a:ea typeface="Gill Sans"/>
              <a:cs typeface="Gill Sans"/>
              <a:sym typeface="Gill Sans"/>
            </a:endParaRPr>
          </a:p>
        </p:txBody>
      </p:sp>
      <p:sp>
        <p:nvSpPr>
          <p:cNvPr id="4" name="TextBox 3"/>
          <p:cNvSpPr txBox="1"/>
          <p:nvPr/>
        </p:nvSpPr>
        <p:spPr>
          <a:xfrm>
            <a:off x="3810805" y="1817774"/>
            <a:ext cx="5163127" cy="5539978"/>
          </a:xfrm>
          <a:prstGeom prst="rect">
            <a:avLst/>
          </a:prstGeom>
          <a:noFill/>
        </p:spPr>
        <p:txBody>
          <a:bodyPr wrap="square" rtlCol="0">
            <a:spAutoFit/>
          </a:bodyPr>
          <a:lstStyle/>
          <a:p>
            <a:pPr lvl="0" fontAlgn="base"/>
            <a:r>
              <a:rPr lang="en-US" sz="1800" b="1" dirty="0" smtClean="0">
                <a:latin typeface="Garamond" panose="02020404030301010803" pitchFamily="18" charset="0"/>
              </a:rPr>
              <a:t>Socioeconomic Considerations: </a:t>
            </a:r>
          </a:p>
          <a:p>
            <a:pPr lvl="0" fontAlgn="base"/>
            <a:endParaRPr lang="en-US" sz="1800" b="1" dirty="0">
              <a:latin typeface="Garamond" panose="02020404030301010803" pitchFamily="18" charset="0"/>
            </a:endParaRPr>
          </a:p>
          <a:p>
            <a:pPr marL="285750" lvl="0" indent="-285750" fontAlgn="base">
              <a:buFont typeface="Arial" panose="020B0604020202020204" pitchFamily="34" charset="0"/>
              <a:buChar char="•"/>
            </a:pPr>
            <a:r>
              <a:rPr lang="en-US" sz="1700" dirty="0">
                <a:latin typeface="Garamond" panose="02020404030301010803" pitchFamily="18" charset="0"/>
              </a:rPr>
              <a:t>Vessel engagement in the SMBKC fishery </a:t>
            </a:r>
            <a:r>
              <a:rPr lang="en-US" sz="1700" dirty="0" smtClean="0">
                <a:latin typeface="Garamond" panose="02020404030301010803" pitchFamily="18" charset="0"/>
              </a:rPr>
              <a:t>has </a:t>
            </a:r>
            <a:r>
              <a:rPr lang="en-US" sz="1700" dirty="0">
                <a:latin typeface="Garamond" panose="02020404030301010803" pitchFamily="18" charset="0"/>
              </a:rPr>
              <a:t>declined relative to the pre-rationalization period reflecting consolidation of the crab fleet following rationalization. </a:t>
            </a:r>
            <a:endParaRPr lang="en-US" sz="1700" dirty="0" smtClean="0">
              <a:latin typeface="Garamond" panose="02020404030301010803" pitchFamily="18" charset="0"/>
            </a:endParaRPr>
          </a:p>
          <a:p>
            <a:pPr marL="285750" lvl="0" indent="-285750" fontAlgn="base">
              <a:buFont typeface="Arial" panose="020B0604020202020204" pitchFamily="34" charset="0"/>
              <a:buChar char="•"/>
            </a:pPr>
            <a:endParaRPr lang="en-US" sz="1700" dirty="0">
              <a:latin typeface="Garamond" panose="02020404030301010803" pitchFamily="18" charset="0"/>
            </a:endParaRPr>
          </a:p>
          <a:p>
            <a:pPr marL="285750" lvl="0" indent="-285750" fontAlgn="base">
              <a:buFont typeface="Arial" panose="020B0604020202020204" pitchFamily="34" charset="0"/>
              <a:buChar char="•"/>
            </a:pPr>
            <a:r>
              <a:rPr lang="en-US" sz="1700" dirty="0">
                <a:latin typeface="Garamond" panose="02020404030301010803" pitchFamily="18" charset="0"/>
              </a:rPr>
              <a:t>In the most recent open seasons, the active fleet has been reduced to 3-4 vessels, with TAC utilization also declining to 26% during the 2015/16 season.  </a:t>
            </a:r>
            <a:endParaRPr lang="en-US" sz="1700" dirty="0" smtClean="0">
              <a:latin typeface="Garamond" panose="02020404030301010803" pitchFamily="18" charset="0"/>
            </a:endParaRPr>
          </a:p>
          <a:p>
            <a:pPr marL="285750" lvl="0" indent="-285750" fontAlgn="base">
              <a:buFont typeface="Arial" panose="020B0604020202020204" pitchFamily="34" charset="0"/>
              <a:buChar char="•"/>
            </a:pPr>
            <a:endParaRPr lang="en-US" sz="1700" dirty="0">
              <a:latin typeface="Garamond" panose="02020404030301010803" pitchFamily="18" charset="0"/>
            </a:endParaRPr>
          </a:p>
          <a:p>
            <a:pPr marL="285750" lvl="0" indent="-285750" fontAlgn="base">
              <a:buFont typeface="Arial" panose="020B0604020202020204" pitchFamily="34" charset="0"/>
              <a:buChar char="•"/>
            </a:pPr>
            <a:r>
              <a:rPr lang="en-US" sz="1700" dirty="0">
                <a:latin typeface="Garamond" panose="02020404030301010803" pitchFamily="18" charset="0"/>
              </a:rPr>
              <a:t>Ex-vessel revenue share and the Local Quotient for Saint Paul both reached high values during 2010, concurrent with a peak in ex-vessel price; large declines in both metrics over the subsequent open seasons, despite relatively high ex-vessel prices during the next four open SMBKC seasons indicate that both vessels and processors active during those years have shifted into other fisheries.   </a:t>
            </a:r>
          </a:p>
          <a:p>
            <a:pPr lvl="0" fontAlgn="base"/>
            <a:endParaRPr lang="en-US" sz="1800" b="1" dirty="0" smtClean="0">
              <a:latin typeface="Garamond" panose="02020404030301010803" pitchFamily="18" charset="0"/>
            </a:endParaRPr>
          </a:p>
          <a:p>
            <a:pPr lvl="0" fontAlgn="base"/>
            <a:endParaRPr lang="en-US" dirty="0" smtClean="0">
              <a:latin typeface="Garamond" panose="02020404030301010803" pitchFamily="18" charset="0"/>
            </a:endParaRPr>
          </a:p>
          <a:p>
            <a:pPr lvl="0" fontAlgn="base"/>
            <a:endParaRPr lang="en-US" dirty="0">
              <a:latin typeface="Garamond" panose="02020404030301010803"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41770277"/>
              </p:ext>
            </p:extLst>
          </p:nvPr>
        </p:nvGraphicFramePr>
        <p:xfrm>
          <a:off x="361908" y="499541"/>
          <a:ext cx="5956300" cy="6456362"/>
        </p:xfrm>
        <a:graphic>
          <a:graphicData uri="http://schemas.openxmlformats.org/presentationml/2006/ole">
            <mc:AlternateContent xmlns:mc="http://schemas.openxmlformats.org/markup-compatibility/2006">
              <mc:Choice xmlns:v="urn:schemas-microsoft-com:vml" Requires="v">
                <p:oleObj spid="_x0000_s5155" name="Document" r:id="rId5" imgW="5956042" imgH="6456522" progId="Word.Document.12">
                  <p:embed/>
                </p:oleObj>
              </mc:Choice>
              <mc:Fallback>
                <p:oleObj name="Document" r:id="rId5" imgW="5956042" imgH="6456522" progId="Word.Document.12">
                  <p:embed/>
                  <p:pic>
                    <p:nvPicPr>
                      <p:cNvPr id="0" name=""/>
                      <p:cNvPicPr/>
                      <p:nvPr/>
                    </p:nvPicPr>
                    <p:blipFill>
                      <a:blip r:embed="rId6"/>
                      <a:stretch>
                        <a:fillRect/>
                      </a:stretch>
                    </p:blipFill>
                    <p:spPr>
                      <a:xfrm>
                        <a:off x="361908" y="499541"/>
                        <a:ext cx="5956300" cy="6456362"/>
                      </a:xfrm>
                      <a:prstGeom prst="rect">
                        <a:avLst/>
                      </a:prstGeom>
                    </p:spPr>
                  </p:pic>
                </p:oleObj>
              </mc:Fallback>
            </mc:AlternateContent>
          </a:graphicData>
        </a:graphic>
      </p:graphicFrame>
    </p:spTree>
    <p:extLst>
      <p:ext uri="{BB962C8B-B14F-4D97-AF65-F5344CB8AC3E}">
        <p14:creationId xmlns:p14="http://schemas.microsoft.com/office/powerpoint/2010/main" val="1231417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3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85" name="Google Shape;385;p38"/>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86" name="Google Shape;386;p38"/>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387" name="Google Shape;387;p38"/>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88" name="Google Shape;388;p38"/>
          <p:cNvSpPr txBox="1">
            <a:spLocks noGrp="1"/>
          </p:cNvSpPr>
          <p:nvPr>
            <p:ph type="title"/>
          </p:nvPr>
        </p:nvSpPr>
        <p:spPr>
          <a:xfrm>
            <a:off x="628648" y="213967"/>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smtClean="0">
                <a:latin typeface="Garamond" panose="02020404030301010803" pitchFamily="18" charset="0"/>
                <a:sym typeface="Gill Sans"/>
              </a:rPr>
              <a:t>Ecosystem recommendations and future research priorities</a:t>
            </a:r>
            <a:endParaRPr sz="3200" dirty="0">
              <a:latin typeface="Garamond" panose="02020404030301010803" pitchFamily="18" charset="0"/>
            </a:endParaRPr>
          </a:p>
        </p:txBody>
      </p:sp>
      <p:sp>
        <p:nvSpPr>
          <p:cNvPr id="4" name="TextBox 3"/>
          <p:cNvSpPr txBox="1"/>
          <p:nvPr/>
        </p:nvSpPr>
        <p:spPr>
          <a:xfrm>
            <a:off x="228599" y="1693410"/>
            <a:ext cx="8486776" cy="4893647"/>
          </a:xfrm>
          <a:prstGeom prst="rect">
            <a:avLst/>
          </a:prstGeom>
          <a:noFill/>
        </p:spPr>
        <p:txBody>
          <a:bodyPr wrap="square" rtlCol="0">
            <a:spAutoFit/>
          </a:bodyPr>
          <a:lstStyle/>
          <a:p>
            <a:r>
              <a:rPr lang="en-US" sz="2400" b="1" dirty="0" smtClean="0">
                <a:latin typeface="Garamond" panose="02020404030301010803" pitchFamily="18" charset="0"/>
              </a:rPr>
              <a:t>Process-based studies to identify mechanisms that influence SMBKC recruitment and productivity:</a:t>
            </a:r>
          </a:p>
          <a:p>
            <a:pPr marL="342900" indent="-342900">
              <a:buFont typeface="Arial" panose="020B0604020202020204" pitchFamily="34" charset="0"/>
              <a:buChar char="•"/>
            </a:pPr>
            <a:r>
              <a:rPr lang="en-US" sz="2400" dirty="0" smtClean="0">
                <a:latin typeface="Garamond" panose="02020404030301010803" pitchFamily="18" charset="0"/>
              </a:rPr>
              <a:t>Distribution of BKC life stages related to oceanographic processes</a:t>
            </a:r>
          </a:p>
          <a:p>
            <a:pPr marL="342900" indent="-342900">
              <a:buFont typeface="Arial" panose="020B0604020202020204" pitchFamily="34" charset="0"/>
              <a:buChar char="•"/>
            </a:pPr>
            <a:r>
              <a:rPr lang="en-US" sz="2400" dirty="0" smtClean="0">
                <a:latin typeface="Garamond" panose="02020404030301010803" pitchFamily="18" charset="0"/>
              </a:rPr>
              <a:t>Spatiotemporal trends in predation on BKC across life stages</a:t>
            </a:r>
          </a:p>
          <a:p>
            <a:pPr marL="342900" indent="-342900">
              <a:buFont typeface="Arial" panose="020B0604020202020204" pitchFamily="34" charset="0"/>
              <a:buChar char="•"/>
            </a:pPr>
            <a:r>
              <a:rPr lang="en-US" sz="2400" dirty="0" smtClean="0">
                <a:latin typeface="Garamond" panose="02020404030301010803" pitchFamily="18" charset="0"/>
              </a:rPr>
              <a:t>Determining the relative importance of ELH requirements on survival and recruitment success</a:t>
            </a:r>
          </a:p>
          <a:p>
            <a:pPr marL="342900" indent="-342900">
              <a:buFont typeface="Arial" panose="020B0604020202020204" pitchFamily="34" charset="0"/>
              <a:buChar char="•"/>
            </a:pPr>
            <a:endParaRPr lang="en-US" sz="2400" dirty="0">
              <a:latin typeface="Garamond" panose="02020404030301010803" pitchFamily="18" charset="0"/>
            </a:endParaRPr>
          </a:p>
          <a:p>
            <a:r>
              <a:rPr lang="en-US" sz="2400" b="1" dirty="0" smtClean="0">
                <a:latin typeface="Garamond" panose="02020404030301010803" pitchFamily="18" charset="0"/>
              </a:rPr>
              <a:t>Continued ecosystem indicator development: </a:t>
            </a:r>
          </a:p>
          <a:p>
            <a:pPr marL="342900" indent="-342900">
              <a:buFont typeface="Arial" panose="020B0604020202020204" pitchFamily="34" charset="0"/>
              <a:buChar char="•"/>
            </a:pPr>
            <a:r>
              <a:rPr lang="en-US" sz="2400" dirty="0" smtClean="0">
                <a:latin typeface="Garamond" panose="02020404030301010803" pitchFamily="18" charset="0"/>
              </a:rPr>
              <a:t>Larval advection/retention indicator</a:t>
            </a:r>
          </a:p>
          <a:p>
            <a:pPr marL="342900" indent="-342900">
              <a:buFont typeface="Arial" panose="020B0604020202020204" pitchFamily="34" charset="0"/>
              <a:buChar char="•"/>
            </a:pPr>
            <a:r>
              <a:rPr lang="en-US" sz="2400" dirty="0" err="1" smtClean="0">
                <a:latin typeface="Garamond" panose="02020404030301010803" pitchFamily="18" charset="0"/>
              </a:rPr>
              <a:t>Groundfish</a:t>
            </a:r>
            <a:r>
              <a:rPr lang="en-US" sz="2400" dirty="0" smtClean="0">
                <a:latin typeface="Garamond" panose="02020404030301010803" pitchFamily="18" charset="0"/>
              </a:rPr>
              <a:t> predation indicator </a:t>
            </a:r>
          </a:p>
          <a:p>
            <a:pPr marL="342900" indent="-342900">
              <a:buFont typeface="Arial" panose="020B0604020202020204" pitchFamily="34" charset="0"/>
              <a:buChar char="•"/>
            </a:pPr>
            <a:r>
              <a:rPr lang="en-US" sz="2400" dirty="0" smtClean="0">
                <a:latin typeface="Garamond" panose="02020404030301010803" pitchFamily="18" charset="0"/>
              </a:rPr>
              <a:t>Spring bottom temperature indicator </a:t>
            </a:r>
          </a:p>
          <a:p>
            <a:pPr marL="342900" indent="-342900">
              <a:buFont typeface="Arial" panose="020B0604020202020204" pitchFamily="34" charset="0"/>
              <a:buChar char="•"/>
            </a:pPr>
            <a:r>
              <a:rPr lang="en-US" sz="2400" dirty="0" smtClean="0">
                <a:latin typeface="Garamond" panose="02020404030301010803" pitchFamily="18" charset="0"/>
              </a:rPr>
              <a:t>Benthic production indicator </a:t>
            </a:r>
          </a:p>
          <a:p>
            <a:pPr marL="342900" indent="-342900">
              <a:buFont typeface="Arial" panose="020B0604020202020204" pitchFamily="34" charset="0"/>
              <a:buChar char="•"/>
            </a:pPr>
            <a:endParaRPr lang="en-US" sz="2400" dirty="0">
              <a:latin typeface="Garamond" panose="02020404030301010803" pitchFamily="18" charset="0"/>
            </a:endParaRPr>
          </a:p>
        </p:txBody>
      </p:sp>
      <p:pic>
        <p:nvPicPr>
          <p:cNvPr id="2" name="Picture 1"/>
          <p:cNvPicPr>
            <a:picLocks noChangeAspect="1"/>
          </p:cNvPicPr>
          <p:nvPr/>
        </p:nvPicPr>
        <p:blipFill>
          <a:blip r:embed="rId4"/>
          <a:stretch>
            <a:fillRect/>
          </a:stretch>
        </p:blipFill>
        <p:spPr>
          <a:xfrm>
            <a:off x="833017" y="6515100"/>
            <a:ext cx="360573" cy="281902"/>
          </a:xfrm>
          <a:prstGeom prst="rect">
            <a:avLst/>
          </a:prstGeom>
        </p:spPr>
      </p:pic>
      <p:pic>
        <p:nvPicPr>
          <p:cNvPr id="3" name="Picture 2"/>
          <p:cNvPicPr>
            <a:picLocks noChangeAspect="1"/>
          </p:cNvPicPr>
          <p:nvPr/>
        </p:nvPicPr>
        <p:blipFill>
          <a:blip r:embed="rId5"/>
          <a:stretch>
            <a:fillRect/>
          </a:stretch>
        </p:blipFill>
        <p:spPr>
          <a:xfrm rot="20684869">
            <a:off x="1758411" y="6307844"/>
            <a:ext cx="721638" cy="619759"/>
          </a:xfrm>
          <a:prstGeom prst="rect">
            <a:avLst/>
          </a:prstGeom>
        </p:spPr>
      </p:pic>
      <p:pic>
        <p:nvPicPr>
          <p:cNvPr id="5" name="Picture 4"/>
          <p:cNvPicPr>
            <a:picLocks noChangeAspect="1"/>
          </p:cNvPicPr>
          <p:nvPr/>
        </p:nvPicPr>
        <p:blipFill>
          <a:blip r:embed="rId6"/>
          <a:stretch>
            <a:fillRect/>
          </a:stretch>
        </p:blipFill>
        <p:spPr>
          <a:xfrm>
            <a:off x="3099082" y="6217985"/>
            <a:ext cx="541224" cy="526982"/>
          </a:xfrm>
          <a:prstGeom prst="rect">
            <a:avLst/>
          </a:prstGeom>
        </p:spPr>
      </p:pic>
      <p:pic>
        <p:nvPicPr>
          <p:cNvPr id="6" name="Picture 5"/>
          <p:cNvPicPr>
            <a:picLocks noChangeAspect="1"/>
          </p:cNvPicPr>
          <p:nvPr/>
        </p:nvPicPr>
        <p:blipFill>
          <a:blip r:embed="rId7"/>
          <a:stretch>
            <a:fillRect/>
          </a:stretch>
        </p:blipFill>
        <p:spPr>
          <a:xfrm>
            <a:off x="4471987" y="5988310"/>
            <a:ext cx="1188823" cy="871804"/>
          </a:xfrm>
          <a:prstGeom prst="rect">
            <a:avLst/>
          </a:prstGeom>
        </p:spPr>
      </p:pic>
      <p:pic>
        <p:nvPicPr>
          <p:cNvPr id="7" name="Picture 6"/>
          <p:cNvPicPr>
            <a:picLocks noChangeAspect="1"/>
          </p:cNvPicPr>
          <p:nvPr/>
        </p:nvPicPr>
        <p:blipFill>
          <a:blip r:embed="rId8"/>
          <a:stretch>
            <a:fillRect/>
          </a:stretch>
        </p:blipFill>
        <p:spPr>
          <a:xfrm>
            <a:off x="6510788" y="5677018"/>
            <a:ext cx="1707028" cy="1243692"/>
          </a:xfrm>
          <a:prstGeom prst="rect">
            <a:avLst/>
          </a:prstGeom>
        </p:spPr>
      </p:pic>
    </p:spTree>
    <p:extLst>
      <p:ext uri="{BB962C8B-B14F-4D97-AF65-F5344CB8AC3E}">
        <p14:creationId xmlns:p14="http://schemas.microsoft.com/office/powerpoint/2010/main" val="3517873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3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85" name="Google Shape;385;p38"/>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86" name="Google Shape;386;p38"/>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387" name="Google Shape;387;p38"/>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88" name="Google Shape;388;p38"/>
          <p:cNvSpPr txBox="1">
            <a:spLocks noGrp="1"/>
          </p:cNvSpPr>
          <p:nvPr>
            <p:ph type="title"/>
          </p:nvPr>
        </p:nvSpPr>
        <p:spPr>
          <a:xfrm>
            <a:off x="628648" y="213967"/>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smtClean="0">
                <a:latin typeface="Garamond" panose="02020404030301010803" pitchFamily="18" charset="0"/>
                <a:sym typeface="Gill Sans"/>
              </a:rPr>
              <a:t>Socioeconomic recommendations and future research priorities</a:t>
            </a:r>
            <a:endParaRPr sz="3200" dirty="0">
              <a:latin typeface="Garamond" panose="02020404030301010803" pitchFamily="18" charset="0"/>
            </a:endParaRPr>
          </a:p>
        </p:txBody>
      </p:sp>
      <p:sp>
        <p:nvSpPr>
          <p:cNvPr id="2" name="Rectangle 1"/>
          <p:cNvSpPr/>
          <p:nvPr/>
        </p:nvSpPr>
        <p:spPr>
          <a:xfrm>
            <a:off x="178066" y="1986775"/>
            <a:ext cx="7204509" cy="3046988"/>
          </a:xfrm>
          <a:prstGeom prst="rect">
            <a:avLst/>
          </a:prstGeom>
        </p:spPr>
        <p:txBody>
          <a:bodyPr wrap="square">
            <a:spAutoFit/>
          </a:bodyPr>
          <a:lstStyle/>
          <a:p>
            <a:pPr marL="635000" lvl="1" indent="-177800">
              <a:tabLst>
                <a:tab pos="8113713" algn="l"/>
              </a:tabLst>
            </a:pPr>
            <a:r>
              <a:rPr lang="en-US" sz="2400" b="1" dirty="0">
                <a:latin typeface="Garamond" panose="02020404030301010803" pitchFamily="18" charset="0"/>
              </a:rPr>
              <a:t>Clarify objectives for use of socioeconomic indicators in ESP:</a:t>
            </a:r>
          </a:p>
          <a:p>
            <a:pPr marL="635000" indent="-177800">
              <a:buFont typeface="Arial" panose="020B0604020202020204" pitchFamily="34" charset="0"/>
              <a:buChar char="•"/>
              <a:tabLst>
                <a:tab pos="8113713" algn="l"/>
              </a:tabLst>
            </a:pPr>
            <a:r>
              <a:rPr lang="en-US" sz="2400" dirty="0">
                <a:latin typeface="Garamond" panose="02020404030301010803" pitchFamily="18" charset="0"/>
              </a:rPr>
              <a:t>Inform assessment re: “upstream” social and  economic drivers of the fishery -&gt; </a:t>
            </a:r>
            <a:r>
              <a:rPr lang="en-US" sz="2400" dirty="0" err="1">
                <a:latin typeface="Garamond" panose="02020404030301010803" pitchFamily="18" charset="0"/>
              </a:rPr>
              <a:t>bioeconomic</a:t>
            </a:r>
            <a:r>
              <a:rPr lang="en-US" sz="2400" dirty="0">
                <a:latin typeface="Garamond" panose="02020404030301010803" pitchFamily="18" charset="0"/>
              </a:rPr>
              <a:t> models</a:t>
            </a:r>
          </a:p>
          <a:p>
            <a:pPr marL="635000" indent="-177800">
              <a:buFont typeface="Arial" panose="020B0604020202020204" pitchFamily="34" charset="0"/>
              <a:buChar char="•"/>
              <a:tabLst>
                <a:tab pos="8113713" algn="l"/>
              </a:tabLst>
            </a:pPr>
            <a:r>
              <a:rPr lang="en-US" sz="2400" dirty="0">
                <a:latin typeface="Garamond" panose="02020404030301010803" pitchFamily="18" charset="0"/>
              </a:rPr>
              <a:t>Inform TAC-setting of ”downstream” social and economic effects of fishery on stakeholders and communities</a:t>
            </a:r>
            <a:endParaRPr lang="en-US" sz="2400" dirty="0">
              <a:latin typeface="Garamond" panose="02020404030301010803" pitchFamily="18" charset="0"/>
            </a:endParaRPr>
          </a:p>
        </p:txBody>
      </p:sp>
    </p:spTree>
    <p:extLst>
      <p:ext uri="{BB962C8B-B14F-4D97-AF65-F5344CB8AC3E}">
        <p14:creationId xmlns:p14="http://schemas.microsoft.com/office/powerpoint/2010/main" val="1245860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41"/>
          <p:cNvPicPr preferRelativeResize="0"/>
          <p:nvPr/>
        </p:nvPicPr>
        <p:blipFill rotWithShape="1">
          <a:blip r:embed="rId3">
            <a:alphaModFix/>
          </a:blip>
          <a:srcRect l="7117" t="150" r="17886" b="-150"/>
          <a:stretch/>
        </p:blipFill>
        <p:spPr>
          <a:xfrm>
            <a:off x="0" y="-6096"/>
            <a:ext cx="9144000" cy="6864096"/>
          </a:xfrm>
          <a:prstGeom prst="rect">
            <a:avLst/>
          </a:prstGeom>
          <a:noFill/>
          <a:ln>
            <a:noFill/>
          </a:ln>
        </p:spPr>
      </p:pic>
      <p:sp>
        <p:nvSpPr>
          <p:cNvPr id="421" name="Google Shape;421;p41"/>
          <p:cNvSpPr/>
          <p:nvPr/>
        </p:nvSpPr>
        <p:spPr>
          <a:xfrm rot="5400000">
            <a:off x="3796501" y="1503538"/>
            <a:ext cx="6867600" cy="3827400"/>
          </a:xfrm>
          <a:prstGeom prst="rect">
            <a:avLst/>
          </a:prstGeom>
          <a:solidFill>
            <a:srgbClr val="313E4F">
              <a:alpha val="647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422" name="Google Shape;422;p4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EDEDED"/>
              </a:buClr>
              <a:buSzPts val="4400"/>
              <a:buFont typeface="Gill Sans"/>
              <a:buNone/>
            </a:pPr>
            <a:r>
              <a:rPr lang="en-US" dirty="0">
                <a:latin typeface="Garamond" panose="02020404030301010803" pitchFamily="18" charset="0"/>
                <a:ea typeface="Gill Sans"/>
                <a:cs typeface="Gill Sans"/>
                <a:sym typeface="Gill Sans"/>
              </a:rPr>
              <a:t>Questions?</a:t>
            </a:r>
            <a:endParaRPr dirty="0">
              <a:latin typeface="Garamond" panose="02020404030301010803" pitchFamily="18" charset="0"/>
            </a:endParaRPr>
          </a:p>
        </p:txBody>
      </p:sp>
      <p:cxnSp>
        <p:nvCxnSpPr>
          <p:cNvPr id="423" name="Google Shape;423;p41"/>
          <p:cNvCxnSpPr/>
          <p:nvPr/>
        </p:nvCxnSpPr>
        <p:spPr>
          <a:xfrm>
            <a:off x="5282403" y="0"/>
            <a:ext cx="0" cy="6858000"/>
          </a:xfrm>
          <a:prstGeom prst="straightConnector1">
            <a:avLst/>
          </a:prstGeom>
          <a:noFill/>
          <a:ln w="22225" cap="flat" cmpd="sng">
            <a:solidFill>
              <a:srgbClr val="313E4F"/>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3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85" name="Google Shape;385;p38"/>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86" name="Google Shape;386;p38"/>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387" name="Google Shape;387;p38"/>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88" name="Google Shape;388;p38"/>
          <p:cNvSpPr txBox="1">
            <a:spLocks noGrp="1"/>
          </p:cNvSpPr>
          <p:nvPr>
            <p:ph type="title"/>
          </p:nvPr>
        </p:nvSpPr>
        <p:spPr>
          <a:xfrm>
            <a:off x="781048" y="237707"/>
            <a:ext cx="7191377" cy="9300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2400" dirty="0" smtClean="0">
                <a:latin typeface="Garamond" panose="02020404030301010803" pitchFamily="18" charset="0"/>
                <a:sym typeface="Gill Sans"/>
              </a:rPr>
              <a:t>Hare and Mantua (2000) regime shift in 1989</a:t>
            </a:r>
            <a:endParaRPr sz="2400" dirty="0">
              <a:latin typeface="Garamond" panose="02020404030301010803" pitchFamily="18" charset="0"/>
            </a:endParaRPr>
          </a:p>
        </p:txBody>
      </p:sp>
      <p:pic>
        <p:nvPicPr>
          <p:cNvPr id="7" name="Picture 6"/>
          <p:cNvPicPr>
            <a:picLocks noChangeAspect="1"/>
          </p:cNvPicPr>
          <p:nvPr/>
        </p:nvPicPr>
        <p:blipFill>
          <a:blip r:embed="rId4"/>
          <a:stretch>
            <a:fillRect/>
          </a:stretch>
        </p:blipFill>
        <p:spPr>
          <a:xfrm>
            <a:off x="1276350" y="2245867"/>
            <a:ext cx="6696075" cy="3733800"/>
          </a:xfrm>
          <a:prstGeom prst="rect">
            <a:avLst/>
          </a:prstGeom>
        </p:spPr>
      </p:pic>
      <p:sp>
        <p:nvSpPr>
          <p:cNvPr id="2" name="Rectangle 1"/>
          <p:cNvSpPr/>
          <p:nvPr/>
        </p:nvSpPr>
        <p:spPr>
          <a:xfrm>
            <a:off x="2476500" y="2809875"/>
            <a:ext cx="457200" cy="2857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52884" y="2809875"/>
            <a:ext cx="457200" cy="2857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2809875"/>
            <a:ext cx="457200" cy="2857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77116" y="2809875"/>
            <a:ext cx="457200" cy="2857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4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897096"/>
            <a:ext cx="9144002" cy="596076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r>
              <a:rPr lang="en-US" sz="1800" b="0" i="0" u="none" strike="noStrike" cap="none" dirty="0" smtClean="0">
                <a:solidFill>
                  <a:srgbClr val="FFFFFF"/>
                </a:solidFill>
                <a:latin typeface="Corbel"/>
                <a:ea typeface="Corbel"/>
                <a:cs typeface="Corbel"/>
                <a:sym typeface="Corbel"/>
              </a:rPr>
              <a:t>+</a:t>
            </a:r>
            <a:endParaRPr sz="1800" b="0" i="0" u="none" strike="noStrike" cap="none" dirty="0">
              <a:solidFill>
                <a:srgbClr val="FFFFFF"/>
              </a:solidFill>
              <a:latin typeface="Corbel"/>
              <a:ea typeface="Corbel"/>
              <a:cs typeface="Corbel"/>
              <a:sym typeface="Corbel"/>
            </a:endParaRPr>
          </a:p>
        </p:txBody>
      </p:sp>
      <p:sp>
        <p:nvSpPr>
          <p:cNvPr id="339" name="Google Shape;339;p35"/>
          <p:cNvSpPr/>
          <p:nvPr/>
        </p:nvSpPr>
        <p:spPr>
          <a:xfrm>
            <a:off x="-2" y="-1359"/>
            <a:ext cx="9144000" cy="898455"/>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40" name="Google Shape;340;p35"/>
          <p:cNvSpPr txBox="1">
            <a:spLocks noGrp="1"/>
          </p:cNvSpPr>
          <p:nvPr>
            <p:ph type="title"/>
          </p:nvPr>
        </p:nvSpPr>
        <p:spPr>
          <a:xfrm>
            <a:off x="764450" y="-214982"/>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3200" dirty="0" smtClean="0">
                <a:latin typeface="Garamond" panose="02020404030301010803" pitchFamily="18" charset="0"/>
                <a:ea typeface="Gill Sans"/>
                <a:cs typeface="Gill Sans"/>
                <a:sym typeface="Gill Sans"/>
              </a:rPr>
              <a:t>What is an Ecosystem-Socioeconomic Profile?</a:t>
            </a:r>
            <a:endParaRPr sz="3200" dirty="0">
              <a:latin typeface="Garamond" panose="02020404030301010803" pitchFamily="18" charset="0"/>
            </a:endParaRPr>
          </a:p>
        </p:txBody>
      </p:sp>
      <p:sp>
        <p:nvSpPr>
          <p:cNvPr id="342" name="Google Shape;342;p35"/>
          <p:cNvSpPr txBox="1"/>
          <p:nvPr/>
        </p:nvSpPr>
        <p:spPr>
          <a:xfrm>
            <a:off x="371189" y="1198038"/>
            <a:ext cx="8673221" cy="5151600"/>
          </a:xfrm>
          <a:prstGeom prst="rect">
            <a:avLst/>
          </a:prstGeom>
          <a:noFill/>
          <a:ln>
            <a:noFill/>
          </a:ln>
        </p:spPr>
        <p:txBody>
          <a:bodyPr spcFirstLastPara="1" wrap="square" lIns="91425" tIns="45700" rIns="91425" bIns="45700" anchor="t" anchorCtr="0">
            <a:noAutofit/>
          </a:bodyPr>
          <a:lstStyle/>
          <a:p>
            <a:pPr>
              <a:lnSpc>
                <a:spcPct val="120000"/>
              </a:lnSpc>
            </a:pPr>
            <a:r>
              <a:rPr lang="en-US" sz="2400" dirty="0" smtClean="0">
                <a:latin typeface="Garamond" panose="02020404030301010803" pitchFamily="18" charset="0"/>
                <a:ea typeface="Gill Sans"/>
                <a:cs typeface="Gill Sans"/>
                <a:sym typeface="Gill Sans"/>
              </a:rPr>
              <a:t>Because </a:t>
            </a:r>
            <a:r>
              <a:rPr lang="en-US" sz="2400" dirty="0">
                <a:latin typeface="Garamond" panose="02020404030301010803" pitchFamily="18" charset="0"/>
                <a:ea typeface="Gill Sans"/>
                <a:cs typeface="Gill Sans"/>
                <a:sym typeface="Gill Sans"/>
              </a:rPr>
              <a:t>let’s face it, Monday was a long time ago</a:t>
            </a:r>
            <a:r>
              <a:rPr lang="en-US" sz="2400" dirty="0" smtClean="0">
                <a:latin typeface="Garamond" panose="02020404030301010803" pitchFamily="18" charset="0"/>
                <a:ea typeface="Gill Sans"/>
                <a:cs typeface="Gill Sans"/>
                <a:sym typeface="Gill Sans"/>
              </a:rPr>
              <a:t>…..</a:t>
            </a:r>
            <a:endParaRPr lang="en-US" sz="2000" dirty="0" smtClean="0">
              <a:latin typeface="Garamond" panose="02020404030301010803" pitchFamily="18" charset="0"/>
              <a:ea typeface="Gill Sans"/>
              <a:cs typeface="Gill Sans"/>
              <a:sym typeface="Gill Sans"/>
            </a:endParaRPr>
          </a:p>
          <a:p>
            <a:pPr>
              <a:lnSpc>
                <a:spcPct val="120000"/>
              </a:lnSpc>
            </a:pPr>
            <a:endParaRPr lang="en-US" sz="2400" dirty="0" smtClean="0">
              <a:latin typeface="Garamond" panose="02020404030301010803" pitchFamily="18" charset="0"/>
              <a:ea typeface="Gill Sans"/>
              <a:cs typeface="Gill Sans"/>
              <a:sym typeface="Gill Sans"/>
            </a:endParaRPr>
          </a:p>
          <a:p>
            <a:pPr>
              <a:lnSpc>
                <a:spcPct val="120000"/>
              </a:lnSpc>
            </a:pPr>
            <a:endParaRPr lang="en-US" sz="2400" dirty="0">
              <a:latin typeface="Garamond" panose="02020404030301010803" pitchFamily="18" charset="0"/>
              <a:ea typeface="Gill Sans"/>
              <a:cs typeface="Gill Sans"/>
              <a:sym typeface="Gill Sans"/>
            </a:endParaRPr>
          </a:p>
          <a:p>
            <a:pPr>
              <a:lnSpc>
                <a:spcPct val="120000"/>
              </a:lnSpc>
            </a:pPr>
            <a:endParaRPr lang="en-US" sz="2400" dirty="0" smtClean="0">
              <a:latin typeface="Garamond" panose="02020404030301010803" pitchFamily="18" charset="0"/>
              <a:ea typeface="Gill Sans"/>
              <a:cs typeface="Gill Sans"/>
              <a:sym typeface="Gill Sans"/>
            </a:endParaRPr>
          </a:p>
          <a:p>
            <a:pPr>
              <a:lnSpc>
                <a:spcPct val="120000"/>
              </a:lnSpc>
            </a:pPr>
            <a:endParaRPr lang="en-US" sz="2400" dirty="0">
              <a:latin typeface="Garamond" panose="02020404030301010803" pitchFamily="18" charset="0"/>
              <a:ea typeface="Gill Sans"/>
              <a:cs typeface="Gill Sans"/>
              <a:sym typeface="Gill Sans"/>
            </a:endParaRPr>
          </a:p>
          <a:p>
            <a:pPr>
              <a:lnSpc>
                <a:spcPct val="120000"/>
              </a:lnSpc>
            </a:pPr>
            <a:endParaRPr lang="en-US" sz="2400" dirty="0">
              <a:latin typeface="Garamond" panose="02020404030301010803" pitchFamily="18" charset="0"/>
              <a:ea typeface="Gill Sans"/>
              <a:cs typeface="Gill Sans"/>
              <a:sym typeface="Gill Sans"/>
            </a:endParaRPr>
          </a:p>
          <a:p>
            <a:pPr marL="0" lvl="0" indent="0" algn="l" rtl="0">
              <a:lnSpc>
                <a:spcPct val="120000"/>
              </a:lnSpc>
              <a:spcBef>
                <a:spcPts val="0"/>
              </a:spcBef>
              <a:spcAft>
                <a:spcPts val="0"/>
              </a:spcAft>
              <a:buNone/>
            </a:pPr>
            <a:endParaRPr lang="en-US" sz="1000" dirty="0" smtClean="0">
              <a:latin typeface="Garamond" panose="02020404030301010803" pitchFamily="18" charset="0"/>
              <a:ea typeface="Gill Sans"/>
              <a:cs typeface="Gill Sans"/>
              <a:sym typeface="Gill Sans"/>
            </a:endParaRPr>
          </a:p>
          <a:p>
            <a:pPr marL="0" lvl="0" indent="0" algn="l" rtl="0">
              <a:lnSpc>
                <a:spcPct val="120000"/>
              </a:lnSpc>
              <a:spcBef>
                <a:spcPts val="0"/>
              </a:spcBef>
              <a:spcAft>
                <a:spcPts val="0"/>
              </a:spcAft>
              <a:buNone/>
            </a:pPr>
            <a:endParaRPr lang="en-US" sz="2400" dirty="0" smtClean="0">
              <a:latin typeface="Garamond" panose="02020404030301010803" pitchFamily="18" charset="0"/>
              <a:ea typeface="Gill Sans"/>
              <a:cs typeface="Gill Sans"/>
              <a:sym typeface="Gill Sans"/>
            </a:endParaRPr>
          </a:p>
          <a:p>
            <a:pPr marL="0" lvl="0" indent="0" algn="l" rtl="0">
              <a:lnSpc>
                <a:spcPct val="120000"/>
              </a:lnSpc>
              <a:spcBef>
                <a:spcPts val="0"/>
              </a:spcBef>
              <a:spcAft>
                <a:spcPts val="0"/>
              </a:spcAft>
              <a:buNone/>
            </a:pPr>
            <a:endParaRPr lang="en-US" sz="2400" dirty="0" smtClean="0">
              <a:latin typeface="Garamond" panose="02020404030301010803" pitchFamily="18" charset="0"/>
              <a:ea typeface="Gill Sans"/>
              <a:cs typeface="Gill Sans"/>
              <a:sym typeface="Gill Sans"/>
            </a:endParaRPr>
          </a:p>
          <a:p>
            <a:pPr marL="0" lvl="0" indent="0" algn="l" rtl="0">
              <a:lnSpc>
                <a:spcPct val="120000"/>
              </a:lnSpc>
              <a:spcBef>
                <a:spcPts val="0"/>
              </a:spcBef>
              <a:spcAft>
                <a:spcPts val="0"/>
              </a:spcAft>
              <a:buNone/>
            </a:pPr>
            <a:endParaRPr lang="en-US" sz="1050" dirty="0" smtClean="0">
              <a:latin typeface="Garamond" panose="02020404030301010803" pitchFamily="18" charset="0"/>
              <a:ea typeface="Gill Sans"/>
              <a:cs typeface="Gill Sans"/>
              <a:sym typeface="Gill Sans"/>
            </a:endParaRPr>
          </a:p>
          <a:p>
            <a:pPr marL="0" lvl="0" indent="0" algn="ctr" rtl="0">
              <a:lnSpc>
                <a:spcPct val="120000"/>
              </a:lnSpc>
              <a:spcBef>
                <a:spcPts val="0"/>
              </a:spcBef>
              <a:spcAft>
                <a:spcPts val="0"/>
              </a:spcAft>
              <a:buNone/>
            </a:pPr>
            <a:endParaRPr lang="en-US" sz="2000" dirty="0" smtClean="0">
              <a:latin typeface="Garamond" panose="02020404030301010803" pitchFamily="18" charset="0"/>
              <a:ea typeface="Gill Sans"/>
              <a:cs typeface="Gill Sans"/>
              <a:sym typeface="Gill Sans"/>
            </a:endParaRPr>
          </a:p>
          <a:p>
            <a:pPr marL="0" lvl="0" indent="0" algn="ctr" rtl="0">
              <a:lnSpc>
                <a:spcPct val="120000"/>
              </a:lnSpc>
              <a:spcBef>
                <a:spcPts val="0"/>
              </a:spcBef>
              <a:spcAft>
                <a:spcPts val="0"/>
              </a:spcAft>
              <a:buNone/>
            </a:pPr>
            <a:r>
              <a:rPr lang="en-US" sz="2400" dirty="0" smtClean="0">
                <a:latin typeface="Garamond" panose="02020404030301010803" pitchFamily="18" charset="0"/>
                <a:ea typeface="Gill Sans"/>
                <a:cs typeface="Gill Sans"/>
                <a:sym typeface="Gill Sans"/>
              </a:rPr>
              <a:t>“A standardized framework that facilitates the integration of ecosystem and socioeconomic factors within the stock assessment process and acts as a proving ground for operational use in quota setting.” </a:t>
            </a:r>
          </a:p>
          <a:p>
            <a:pPr marL="0" lvl="0" indent="0" algn="l" rtl="0">
              <a:lnSpc>
                <a:spcPct val="120000"/>
              </a:lnSpc>
              <a:spcBef>
                <a:spcPts val="0"/>
              </a:spcBef>
              <a:spcAft>
                <a:spcPts val="0"/>
              </a:spcAft>
              <a:buNone/>
            </a:pPr>
            <a:endParaRPr lang="en-US" sz="2400" dirty="0">
              <a:latin typeface="Garamond" panose="02020404030301010803" pitchFamily="18" charset="0"/>
              <a:ea typeface="Gill Sans"/>
              <a:cs typeface="Gill Sans"/>
              <a:sym typeface="Gill Sans"/>
            </a:endParaRPr>
          </a:p>
        </p:txBody>
      </p:sp>
      <p:pic>
        <p:nvPicPr>
          <p:cNvPr id="2" name="Picture 1"/>
          <p:cNvPicPr>
            <a:picLocks noChangeAspect="1"/>
          </p:cNvPicPr>
          <p:nvPr/>
        </p:nvPicPr>
        <p:blipFill>
          <a:blip r:embed="rId3"/>
          <a:stretch>
            <a:fillRect/>
          </a:stretch>
        </p:blipFill>
        <p:spPr>
          <a:xfrm>
            <a:off x="1383527" y="1795551"/>
            <a:ext cx="6332393" cy="368444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cxnSp>
        <p:nvCxnSpPr>
          <p:cNvPr id="336" name="Google Shape;336;p35"/>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37" name="Google Shape;337;p35"/>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r>
              <a:rPr lang="en-US" sz="1800" b="0" i="0" u="none" strike="noStrike" cap="none" dirty="0" smtClean="0">
                <a:solidFill>
                  <a:srgbClr val="FFFFFF"/>
                </a:solidFill>
                <a:latin typeface="Corbel"/>
                <a:ea typeface="Corbel"/>
                <a:cs typeface="Corbel"/>
                <a:sym typeface="Corbel"/>
              </a:rPr>
              <a:t>+</a:t>
            </a:r>
            <a:endParaRPr sz="1800" b="0" i="0" u="none" strike="noStrike" cap="none" dirty="0">
              <a:solidFill>
                <a:srgbClr val="FFFFFF"/>
              </a:solidFill>
              <a:latin typeface="Corbel"/>
              <a:ea typeface="Corbel"/>
              <a:cs typeface="Corbel"/>
              <a:sym typeface="Corbel"/>
            </a:endParaRPr>
          </a:p>
        </p:txBody>
      </p:sp>
      <p:pic>
        <p:nvPicPr>
          <p:cNvPr id="338" name="Google Shape;338;p35"/>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339" name="Google Shape;339;p35"/>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40" name="Google Shape;340;p35"/>
          <p:cNvSpPr txBox="1">
            <a:spLocks noGrp="1"/>
          </p:cNvSpPr>
          <p:nvPr>
            <p:ph type="title"/>
          </p:nvPr>
        </p:nvSpPr>
        <p:spPr>
          <a:xfrm>
            <a:off x="628648" y="122154"/>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a:latin typeface="Garamond" panose="02020404030301010803" pitchFamily="18" charset="0"/>
                <a:ea typeface="Gill Sans"/>
                <a:cs typeface="Gill Sans"/>
                <a:sym typeface="Gill Sans"/>
              </a:rPr>
              <a:t>SMBKC Data Classification</a:t>
            </a:r>
            <a:endParaRPr dirty="0">
              <a:latin typeface="Garamond" panose="02020404030301010803" pitchFamily="18" charset="0"/>
            </a:endParaRPr>
          </a:p>
        </p:txBody>
      </p:sp>
      <p:graphicFrame>
        <p:nvGraphicFramePr>
          <p:cNvPr id="341" name="Google Shape;341;p35"/>
          <p:cNvGraphicFramePr/>
          <p:nvPr>
            <p:extLst/>
          </p:nvPr>
        </p:nvGraphicFramePr>
        <p:xfrm>
          <a:off x="4690040" y="1775150"/>
          <a:ext cx="4228350" cy="4611900"/>
        </p:xfrm>
        <a:graphic>
          <a:graphicData uri="http://schemas.openxmlformats.org/drawingml/2006/table">
            <a:tbl>
              <a:tblPr firstRow="1" bandRow="1">
                <a:noFill/>
                <a:tableStyleId>{49D04DB9-9C54-40AF-A771-CD9AB91DD8D3}</a:tableStyleId>
              </a:tblPr>
              <a:tblGrid>
                <a:gridCol w="1325475">
                  <a:extLst>
                    <a:ext uri="{9D8B030D-6E8A-4147-A177-3AD203B41FA5}">
                      <a16:colId xmlns:a16="http://schemas.microsoft.com/office/drawing/2014/main" val="20000"/>
                    </a:ext>
                  </a:extLst>
                </a:gridCol>
                <a:gridCol w="967625">
                  <a:extLst>
                    <a:ext uri="{9D8B030D-6E8A-4147-A177-3AD203B41FA5}">
                      <a16:colId xmlns:a16="http://schemas.microsoft.com/office/drawing/2014/main" val="20001"/>
                    </a:ext>
                  </a:extLst>
                </a:gridCol>
                <a:gridCol w="967625">
                  <a:extLst>
                    <a:ext uri="{9D8B030D-6E8A-4147-A177-3AD203B41FA5}">
                      <a16:colId xmlns:a16="http://schemas.microsoft.com/office/drawing/2014/main" val="20002"/>
                    </a:ext>
                  </a:extLst>
                </a:gridCol>
                <a:gridCol w="967625">
                  <a:extLst>
                    <a:ext uri="{9D8B030D-6E8A-4147-A177-3AD203B41FA5}">
                      <a16:colId xmlns:a16="http://schemas.microsoft.com/office/drawing/2014/main" val="20003"/>
                    </a:ext>
                  </a:extLst>
                </a:gridCol>
              </a:tblGrid>
              <a:tr h="768650">
                <a:tc>
                  <a:txBody>
                    <a:bodyPr/>
                    <a:lstStyle/>
                    <a:p>
                      <a:pPr marL="0" marR="0" lvl="0" indent="0" algn="ctr" rtl="0">
                        <a:spcBef>
                          <a:spcPts val="0"/>
                        </a:spcBef>
                        <a:spcAft>
                          <a:spcPts val="0"/>
                        </a:spcAft>
                        <a:buNone/>
                      </a:pPr>
                      <a:r>
                        <a:rPr lang="en-US" sz="1800" dirty="0"/>
                        <a:t>Category</a:t>
                      </a:r>
                      <a:endParaRPr sz="1800" dirty="0"/>
                    </a:p>
                  </a:txBody>
                  <a:tcPr marL="91450" marR="91450" marT="45725" marB="45725" anchor="ctr"/>
                </a:tc>
                <a:tc>
                  <a:txBody>
                    <a:bodyPr/>
                    <a:lstStyle/>
                    <a:p>
                      <a:pPr marL="0" marR="0" lvl="0" indent="0" algn="ctr" rtl="0">
                        <a:spcBef>
                          <a:spcPts val="0"/>
                        </a:spcBef>
                        <a:spcAft>
                          <a:spcPts val="0"/>
                        </a:spcAft>
                        <a:buNone/>
                      </a:pPr>
                      <a:r>
                        <a:rPr lang="en-US" sz="1800" dirty="0"/>
                        <a:t>Current</a:t>
                      </a:r>
                      <a:endParaRPr sz="1800" dirty="0"/>
                    </a:p>
                  </a:txBody>
                  <a:tcPr marL="91450" marR="91450" marT="45725" marB="45725" anchor="ctr"/>
                </a:tc>
                <a:tc>
                  <a:txBody>
                    <a:bodyPr/>
                    <a:lstStyle/>
                    <a:p>
                      <a:pPr marL="0" marR="0" lvl="0" indent="0" algn="ctr" rtl="0">
                        <a:spcBef>
                          <a:spcPts val="0"/>
                        </a:spcBef>
                        <a:spcAft>
                          <a:spcPts val="0"/>
                        </a:spcAft>
                        <a:buNone/>
                      </a:pPr>
                      <a:r>
                        <a:rPr lang="en-US" sz="1800" dirty="0"/>
                        <a:t>Target</a:t>
                      </a:r>
                      <a:endParaRPr sz="1800" dirty="0"/>
                    </a:p>
                  </a:txBody>
                  <a:tcPr marL="91450" marR="91450" marT="45725" marB="45725" anchor="ctr"/>
                </a:tc>
                <a:tc>
                  <a:txBody>
                    <a:bodyPr/>
                    <a:lstStyle/>
                    <a:p>
                      <a:pPr marL="0" marR="0" lvl="0" indent="0" algn="ctr" rtl="0">
                        <a:spcBef>
                          <a:spcPts val="0"/>
                        </a:spcBef>
                        <a:spcAft>
                          <a:spcPts val="0"/>
                        </a:spcAft>
                        <a:buNone/>
                      </a:pPr>
                      <a:r>
                        <a:rPr lang="en-US" sz="1800"/>
                        <a:t>Gap</a:t>
                      </a:r>
                      <a:endParaRPr sz="1800"/>
                    </a:p>
                  </a:txBody>
                  <a:tcPr marL="91450" marR="91450" marT="45725" marB="45725" anchor="ctr"/>
                </a:tc>
                <a:extLst>
                  <a:ext uri="{0D108BD9-81ED-4DB2-BD59-A6C34878D82A}">
                    <a16:rowId xmlns:a16="http://schemas.microsoft.com/office/drawing/2014/main" val="10000"/>
                  </a:ext>
                </a:extLst>
              </a:tr>
              <a:tr h="768650">
                <a:tc>
                  <a:txBody>
                    <a:bodyPr/>
                    <a:lstStyle/>
                    <a:p>
                      <a:pPr marL="0" marR="0" lvl="0" indent="0" algn="ctr" rtl="0">
                        <a:spcBef>
                          <a:spcPts val="0"/>
                        </a:spcBef>
                        <a:spcAft>
                          <a:spcPts val="0"/>
                        </a:spcAft>
                        <a:buNone/>
                      </a:pPr>
                      <a:r>
                        <a:rPr lang="en-US" sz="1800" dirty="0"/>
                        <a:t>Catch</a:t>
                      </a:r>
                      <a:endParaRPr sz="1800" dirty="0"/>
                    </a:p>
                  </a:txBody>
                  <a:tcPr marL="0" marR="0" marT="0" marB="0" anchor="ctr"/>
                </a:tc>
                <a:tc>
                  <a:txBody>
                    <a:bodyPr/>
                    <a:lstStyle/>
                    <a:p>
                      <a:pPr marL="0" lvl="0" indent="0" algn="ctr" rtl="0">
                        <a:spcBef>
                          <a:spcPts val="0"/>
                        </a:spcBef>
                        <a:spcAft>
                          <a:spcPts val="0"/>
                        </a:spcAft>
                        <a:buNone/>
                      </a:pPr>
                      <a:r>
                        <a:rPr lang="en-US" sz="1800" dirty="0"/>
                        <a:t>3</a:t>
                      </a:r>
                      <a:endParaRPr sz="1800" dirty="0"/>
                    </a:p>
                  </a:txBody>
                  <a:tcPr marL="0" marR="0" marT="0" marB="0" anchor="ctr"/>
                </a:tc>
                <a:tc>
                  <a:txBody>
                    <a:bodyPr/>
                    <a:lstStyle/>
                    <a:p>
                      <a:pPr marL="0" lvl="0" indent="0" algn="ctr" rtl="0">
                        <a:spcBef>
                          <a:spcPts val="0"/>
                        </a:spcBef>
                        <a:spcAft>
                          <a:spcPts val="0"/>
                        </a:spcAft>
                        <a:buNone/>
                      </a:pPr>
                      <a:r>
                        <a:rPr lang="en-US" sz="1800" dirty="0"/>
                        <a:t>4</a:t>
                      </a:r>
                      <a:endParaRPr sz="1800" dirty="0"/>
                    </a:p>
                  </a:txBody>
                  <a:tcPr marL="0" marR="0" marT="0" marB="0" anchor="ctr"/>
                </a:tc>
                <a:tc>
                  <a:txBody>
                    <a:bodyPr/>
                    <a:lstStyle/>
                    <a:p>
                      <a:pPr marL="0" lvl="0" indent="0" algn="ctr" rtl="0">
                        <a:spcBef>
                          <a:spcPts val="0"/>
                        </a:spcBef>
                        <a:spcAft>
                          <a:spcPts val="0"/>
                        </a:spcAft>
                        <a:buNone/>
                      </a:pPr>
                      <a:r>
                        <a:rPr lang="en-US" sz="1800" dirty="0"/>
                        <a:t>1</a:t>
                      </a:r>
                      <a:endParaRPr sz="1800" dirty="0"/>
                    </a:p>
                  </a:txBody>
                  <a:tcPr marL="0" marR="0" marT="0" marB="0" anchor="ctr">
                    <a:solidFill>
                      <a:srgbClr val="FFFF00"/>
                    </a:solidFill>
                  </a:tcPr>
                </a:tc>
                <a:extLst>
                  <a:ext uri="{0D108BD9-81ED-4DB2-BD59-A6C34878D82A}">
                    <a16:rowId xmlns:a16="http://schemas.microsoft.com/office/drawing/2014/main" val="10001"/>
                  </a:ext>
                </a:extLst>
              </a:tr>
              <a:tr h="768650">
                <a:tc>
                  <a:txBody>
                    <a:bodyPr/>
                    <a:lstStyle/>
                    <a:p>
                      <a:pPr marL="0" marR="0" lvl="0" indent="0" algn="ctr" rtl="0">
                        <a:spcBef>
                          <a:spcPts val="0"/>
                        </a:spcBef>
                        <a:spcAft>
                          <a:spcPts val="0"/>
                        </a:spcAft>
                        <a:buNone/>
                      </a:pPr>
                      <a:r>
                        <a:rPr lang="en-US" sz="1800"/>
                        <a:t>Size/Age</a:t>
                      </a:r>
                      <a:endParaRPr sz="1800"/>
                    </a:p>
                  </a:txBody>
                  <a:tcPr marL="0" marR="0" marT="0" marB="0" anchor="ctr"/>
                </a:tc>
                <a:tc>
                  <a:txBody>
                    <a:bodyPr/>
                    <a:lstStyle/>
                    <a:p>
                      <a:pPr marL="0" lvl="0" indent="0" algn="ctr" rtl="0">
                        <a:spcBef>
                          <a:spcPts val="0"/>
                        </a:spcBef>
                        <a:spcAft>
                          <a:spcPts val="0"/>
                        </a:spcAft>
                        <a:buNone/>
                      </a:pPr>
                      <a:r>
                        <a:rPr lang="en-US" sz="1800" dirty="0"/>
                        <a:t>3</a:t>
                      </a:r>
                      <a:endParaRPr sz="1800" dirty="0"/>
                    </a:p>
                  </a:txBody>
                  <a:tcPr marL="0" marR="0" marT="0" marB="0" anchor="ctr"/>
                </a:tc>
                <a:tc>
                  <a:txBody>
                    <a:bodyPr/>
                    <a:lstStyle/>
                    <a:p>
                      <a:pPr marL="0" lvl="0" indent="0" algn="ctr" rtl="0">
                        <a:spcBef>
                          <a:spcPts val="0"/>
                        </a:spcBef>
                        <a:spcAft>
                          <a:spcPts val="0"/>
                        </a:spcAft>
                        <a:buNone/>
                      </a:pPr>
                      <a:r>
                        <a:rPr lang="en-US" sz="1800" dirty="0"/>
                        <a:t>3</a:t>
                      </a:r>
                      <a:endParaRPr sz="1800" dirty="0"/>
                    </a:p>
                  </a:txBody>
                  <a:tcPr marL="0" marR="0" marT="0" marB="0" anchor="ctr"/>
                </a:tc>
                <a:tc>
                  <a:txBody>
                    <a:bodyPr/>
                    <a:lstStyle/>
                    <a:p>
                      <a:pPr marL="0" lvl="0" indent="0" algn="ctr" rtl="0">
                        <a:spcBef>
                          <a:spcPts val="0"/>
                        </a:spcBef>
                        <a:spcAft>
                          <a:spcPts val="0"/>
                        </a:spcAft>
                        <a:buNone/>
                      </a:pPr>
                      <a:r>
                        <a:rPr lang="en-US" sz="1800" dirty="0"/>
                        <a:t>0</a:t>
                      </a:r>
                      <a:endParaRPr sz="1800" dirty="0"/>
                    </a:p>
                  </a:txBody>
                  <a:tcPr marL="0" marR="0" marT="0" marB="0" anchor="ctr">
                    <a:noFill/>
                  </a:tcPr>
                </a:tc>
                <a:extLst>
                  <a:ext uri="{0D108BD9-81ED-4DB2-BD59-A6C34878D82A}">
                    <a16:rowId xmlns:a16="http://schemas.microsoft.com/office/drawing/2014/main" val="10002"/>
                  </a:ext>
                </a:extLst>
              </a:tr>
              <a:tr h="768650">
                <a:tc>
                  <a:txBody>
                    <a:bodyPr/>
                    <a:lstStyle/>
                    <a:p>
                      <a:pPr marL="0" marR="0" lvl="0" indent="0" algn="ctr" rtl="0">
                        <a:spcBef>
                          <a:spcPts val="0"/>
                        </a:spcBef>
                        <a:spcAft>
                          <a:spcPts val="0"/>
                        </a:spcAft>
                        <a:buNone/>
                      </a:pPr>
                      <a:r>
                        <a:rPr lang="en-US" sz="1800"/>
                        <a:t>Abundance</a:t>
                      </a:r>
                      <a:endParaRPr sz="1800" u="none" strike="noStrike" cap="none">
                        <a:solidFill>
                          <a:srgbClr val="000000"/>
                        </a:solidFill>
                        <a:latin typeface="Calibri"/>
                        <a:ea typeface="Calibri"/>
                        <a:cs typeface="Calibri"/>
                        <a:sym typeface="Calibri"/>
                      </a:endParaRPr>
                    </a:p>
                  </a:txBody>
                  <a:tcPr marL="0" marR="0" marT="0" marB="0" anchor="ctr"/>
                </a:tc>
                <a:tc>
                  <a:txBody>
                    <a:bodyPr/>
                    <a:lstStyle/>
                    <a:p>
                      <a:pPr marL="0" lvl="0" indent="0" algn="ctr" rtl="0">
                        <a:spcBef>
                          <a:spcPts val="0"/>
                        </a:spcBef>
                        <a:spcAft>
                          <a:spcPts val="0"/>
                        </a:spcAft>
                        <a:buNone/>
                      </a:pPr>
                      <a:r>
                        <a:rPr lang="en-US" sz="1800" dirty="0"/>
                        <a:t>3</a:t>
                      </a:r>
                      <a:endParaRPr sz="1800" dirty="0"/>
                    </a:p>
                  </a:txBody>
                  <a:tcPr marL="0" marR="0" marT="0" marB="0" anchor="ctr"/>
                </a:tc>
                <a:tc>
                  <a:txBody>
                    <a:bodyPr/>
                    <a:lstStyle/>
                    <a:p>
                      <a:pPr marL="0" lvl="0" indent="0" algn="ctr" rtl="0">
                        <a:spcBef>
                          <a:spcPts val="0"/>
                        </a:spcBef>
                        <a:spcAft>
                          <a:spcPts val="0"/>
                        </a:spcAft>
                        <a:buNone/>
                      </a:pPr>
                      <a:r>
                        <a:rPr lang="en-US" sz="1800" dirty="0"/>
                        <a:t>4</a:t>
                      </a:r>
                      <a:endParaRPr sz="1800" dirty="0"/>
                    </a:p>
                  </a:txBody>
                  <a:tcPr marL="0" marR="0" marT="0" marB="0" anchor="ctr"/>
                </a:tc>
                <a:tc>
                  <a:txBody>
                    <a:bodyPr/>
                    <a:lstStyle/>
                    <a:p>
                      <a:pPr marL="0" lvl="0" indent="0" algn="ctr" rtl="0">
                        <a:spcBef>
                          <a:spcPts val="0"/>
                        </a:spcBef>
                        <a:spcAft>
                          <a:spcPts val="0"/>
                        </a:spcAft>
                        <a:buNone/>
                      </a:pPr>
                      <a:r>
                        <a:rPr lang="en-US" sz="1800" dirty="0"/>
                        <a:t>1</a:t>
                      </a:r>
                      <a:endParaRPr sz="1800" dirty="0"/>
                    </a:p>
                  </a:txBody>
                  <a:tcPr marL="0" marR="0" marT="0" marB="0" anchor="ctr">
                    <a:solidFill>
                      <a:srgbClr val="FFFF00"/>
                    </a:solidFill>
                  </a:tcPr>
                </a:tc>
                <a:extLst>
                  <a:ext uri="{0D108BD9-81ED-4DB2-BD59-A6C34878D82A}">
                    <a16:rowId xmlns:a16="http://schemas.microsoft.com/office/drawing/2014/main" val="10003"/>
                  </a:ext>
                </a:extLst>
              </a:tr>
              <a:tr h="768650">
                <a:tc>
                  <a:txBody>
                    <a:bodyPr/>
                    <a:lstStyle/>
                    <a:p>
                      <a:pPr marL="0" marR="0" lvl="0" indent="0" algn="ctr" rtl="0">
                        <a:spcBef>
                          <a:spcPts val="0"/>
                        </a:spcBef>
                        <a:spcAft>
                          <a:spcPts val="0"/>
                        </a:spcAft>
                        <a:buNone/>
                      </a:pPr>
                      <a:r>
                        <a:rPr lang="en-US" sz="1800"/>
                        <a:t>Life History</a:t>
                      </a:r>
                      <a:endParaRPr sz="1800"/>
                    </a:p>
                  </a:txBody>
                  <a:tcPr marL="0" marR="0" marT="0" marB="0" anchor="ctr"/>
                </a:tc>
                <a:tc>
                  <a:txBody>
                    <a:bodyPr/>
                    <a:lstStyle/>
                    <a:p>
                      <a:pPr marL="0" lvl="0" indent="0" algn="ctr" rtl="0">
                        <a:spcBef>
                          <a:spcPts val="0"/>
                        </a:spcBef>
                        <a:spcAft>
                          <a:spcPts val="0"/>
                        </a:spcAft>
                        <a:buNone/>
                      </a:pPr>
                      <a:r>
                        <a:rPr lang="en-US" sz="1800" dirty="0"/>
                        <a:t>2</a:t>
                      </a:r>
                      <a:endParaRPr sz="1800" dirty="0"/>
                    </a:p>
                  </a:txBody>
                  <a:tcPr marL="0" marR="0" marT="0" marB="0" anchor="ctr"/>
                </a:tc>
                <a:tc>
                  <a:txBody>
                    <a:bodyPr/>
                    <a:lstStyle/>
                    <a:p>
                      <a:pPr marL="0" lvl="0" indent="0" algn="ctr" rtl="0">
                        <a:spcBef>
                          <a:spcPts val="0"/>
                        </a:spcBef>
                        <a:spcAft>
                          <a:spcPts val="0"/>
                        </a:spcAft>
                        <a:buNone/>
                      </a:pPr>
                      <a:r>
                        <a:rPr lang="en-US" sz="1800" dirty="0"/>
                        <a:t>3</a:t>
                      </a:r>
                      <a:endParaRPr sz="1800" dirty="0"/>
                    </a:p>
                  </a:txBody>
                  <a:tcPr marL="0" marR="0" marT="0" marB="0" anchor="ctr"/>
                </a:tc>
                <a:tc>
                  <a:txBody>
                    <a:bodyPr/>
                    <a:lstStyle/>
                    <a:p>
                      <a:pPr marL="0" lvl="0" indent="0" algn="ctr" rtl="0">
                        <a:spcBef>
                          <a:spcPts val="0"/>
                        </a:spcBef>
                        <a:spcAft>
                          <a:spcPts val="0"/>
                        </a:spcAft>
                        <a:buNone/>
                      </a:pPr>
                      <a:r>
                        <a:rPr lang="en-US" sz="1800" dirty="0"/>
                        <a:t>1</a:t>
                      </a:r>
                      <a:endParaRPr sz="1800" dirty="0"/>
                    </a:p>
                  </a:txBody>
                  <a:tcPr marL="0" marR="0" marT="0" marB="0" anchor="ctr">
                    <a:solidFill>
                      <a:srgbClr val="FFFF00"/>
                    </a:solidFill>
                  </a:tcPr>
                </a:tc>
                <a:extLst>
                  <a:ext uri="{0D108BD9-81ED-4DB2-BD59-A6C34878D82A}">
                    <a16:rowId xmlns:a16="http://schemas.microsoft.com/office/drawing/2014/main" val="10004"/>
                  </a:ext>
                </a:extLst>
              </a:tr>
              <a:tr h="768650">
                <a:tc>
                  <a:txBody>
                    <a:bodyPr/>
                    <a:lstStyle/>
                    <a:p>
                      <a:pPr marL="0" marR="0" lvl="0" indent="0" algn="ctr" rtl="0">
                        <a:spcBef>
                          <a:spcPts val="0"/>
                        </a:spcBef>
                        <a:spcAft>
                          <a:spcPts val="0"/>
                        </a:spcAft>
                        <a:buNone/>
                      </a:pPr>
                      <a:r>
                        <a:rPr lang="en-US" sz="1800"/>
                        <a:t>Ecosystem</a:t>
                      </a:r>
                      <a:endParaRPr sz="1800"/>
                    </a:p>
                  </a:txBody>
                  <a:tcPr marL="0" marR="0" marT="0" marB="0" anchor="ctr"/>
                </a:tc>
                <a:tc>
                  <a:txBody>
                    <a:bodyPr/>
                    <a:lstStyle/>
                    <a:p>
                      <a:pPr marL="0" lvl="0" indent="0" algn="ctr" rtl="0">
                        <a:spcBef>
                          <a:spcPts val="0"/>
                        </a:spcBef>
                        <a:spcAft>
                          <a:spcPts val="0"/>
                        </a:spcAft>
                        <a:buNone/>
                      </a:pPr>
                      <a:r>
                        <a:rPr lang="en-US" sz="1800" dirty="0"/>
                        <a:t>1</a:t>
                      </a:r>
                      <a:endParaRPr sz="1800" dirty="0"/>
                    </a:p>
                  </a:txBody>
                  <a:tcPr marL="0" marR="0" marT="0" marB="0" anchor="ctr"/>
                </a:tc>
                <a:tc>
                  <a:txBody>
                    <a:bodyPr/>
                    <a:lstStyle/>
                    <a:p>
                      <a:pPr marL="0" lvl="0" indent="0" algn="ctr" rtl="0">
                        <a:spcBef>
                          <a:spcPts val="0"/>
                        </a:spcBef>
                        <a:spcAft>
                          <a:spcPts val="0"/>
                        </a:spcAft>
                        <a:buNone/>
                      </a:pPr>
                      <a:r>
                        <a:rPr lang="en-US" sz="1800" dirty="0"/>
                        <a:t>3</a:t>
                      </a:r>
                      <a:endParaRPr sz="1800" dirty="0"/>
                    </a:p>
                  </a:txBody>
                  <a:tcPr marL="0" marR="0" marT="0" marB="0" anchor="ctr"/>
                </a:tc>
                <a:tc>
                  <a:txBody>
                    <a:bodyPr/>
                    <a:lstStyle/>
                    <a:p>
                      <a:pPr marL="0" lvl="0" indent="0" algn="ctr" rtl="0">
                        <a:spcBef>
                          <a:spcPts val="0"/>
                        </a:spcBef>
                        <a:spcAft>
                          <a:spcPts val="0"/>
                        </a:spcAft>
                        <a:buNone/>
                      </a:pPr>
                      <a:r>
                        <a:rPr lang="en-US" sz="1800" dirty="0"/>
                        <a:t>2</a:t>
                      </a:r>
                      <a:endParaRPr sz="1800" dirty="0"/>
                    </a:p>
                  </a:txBody>
                  <a:tcPr marL="0" marR="0" marT="0" marB="0" anchor="ctr">
                    <a:solidFill>
                      <a:srgbClr val="FFFF00"/>
                    </a:solidFill>
                  </a:tcPr>
                </a:tc>
                <a:extLst>
                  <a:ext uri="{0D108BD9-81ED-4DB2-BD59-A6C34878D82A}">
                    <a16:rowId xmlns:a16="http://schemas.microsoft.com/office/drawing/2014/main" val="10005"/>
                  </a:ext>
                </a:extLst>
              </a:tr>
            </a:tbl>
          </a:graphicData>
        </a:graphic>
      </p:graphicFrame>
      <p:sp>
        <p:nvSpPr>
          <p:cNvPr id="342" name="Google Shape;342;p35"/>
          <p:cNvSpPr txBox="1"/>
          <p:nvPr/>
        </p:nvSpPr>
        <p:spPr>
          <a:xfrm>
            <a:off x="172249" y="1321723"/>
            <a:ext cx="4509367" cy="5151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endParaRPr sz="2400" dirty="0">
              <a:solidFill>
                <a:srgbClr val="EDEDED"/>
              </a:solidFill>
              <a:latin typeface="Garamond" panose="02020404030301010803" pitchFamily="18" charset="0"/>
              <a:ea typeface="Corbel"/>
              <a:cs typeface="Corbel"/>
              <a:sym typeface="Corbel"/>
            </a:endParaRPr>
          </a:p>
          <a:p>
            <a:pPr marL="514350" lvl="0" indent="-514350" algn="l" rtl="0">
              <a:lnSpc>
                <a:spcPct val="120000"/>
              </a:lnSpc>
              <a:spcBef>
                <a:spcPts val="750"/>
              </a:spcBef>
              <a:spcAft>
                <a:spcPts val="0"/>
              </a:spcAft>
              <a:buClr>
                <a:srgbClr val="000000"/>
              </a:buClr>
              <a:buSzPts val="2800"/>
              <a:buFont typeface="Corbel"/>
              <a:buChar char="●"/>
            </a:pPr>
            <a:r>
              <a:rPr lang="en-US" sz="2400" dirty="0">
                <a:latin typeface="Garamond" panose="02020404030301010803" pitchFamily="18" charset="0"/>
                <a:ea typeface="Gill Sans"/>
                <a:cs typeface="Gill Sans"/>
                <a:sym typeface="Gill Sans"/>
              </a:rPr>
              <a:t>Data-limited stock (3 or </a:t>
            </a:r>
            <a:r>
              <a:rPr lang="en-US" sz="2400" dirty="0" smtClean="0">
                <a:latin typeface="Garamond" panose="02020404030301010803" pitchFamily="18" charset="0"/>
                <a:ea typeface="Gill Sans"/>
                <a:cs typeface="Gill Sans"/>
                <a:sym typeface="Gill Sans"/>
              </a:rPr>
              <a:t>less </a:t>
            </a:r>
            <a:r>
              <a:rPr lang="en-US" sz="2400" dirty="0">
                <a:latin typeface="Garamond" panose="02020404030301010803" pitchFamily="18" charset="0"/>
                <a:ea typeface="Gill Sans"/>
                <a:cs typeface="Gill Sans"/>
                <a:sym typeface="Gill Sans"/>
              </a:rPr>
              <a:t>for nearly all </a:t>
            </a:r>
            <a:r>
              <a:rPr lang="en-US" sz="2400" dirty="0" smtClean="0">
                <a:latin typeface="Garamond" panose="02020404030301010803" pitchFamily="18" charset="0"/>
                <a:ea typeface="Gill Sans"/>
                <a:cs typeface="Gill Sans"/>
                <a:sym typeface="Gill Sans"/>
              </a:rPr>
              <a:t>categories)</a:t>
            </a:r>
            <a:endParaRPr sz="2400" dirty="0">
              <a:latin typeface="Garamond" panose="02020404030301010803" pitchFamily="18" charset="0"/>
              <a:ea typeface="Gill Sans"/>
              <a:cs typeface="Gill Sans"/>
              <a:sym typeface="Gill Sans"/>
            </a:endParaRPr>
          </a:p>
          <a:p>
            <a:pPr marL="514350" lvl="0" indent="-514350" algn="l" rtl="0">
              <a:lnSpc>
                <a:spcPct val="120000"/>
              </a:lnSpc>
              <a:spcBef>
                <a:spcPts val="750"/>
              </a:spcBef>
              <a:spcAft>
                <a:spcPts val="0"/>
              </a:spcAft>
              <a:buClr>
                <a:srgbClr val="000000"/>
              </a:buClr>
              <a:buSzPts val="2800"/>
              <a:buFont typeface="Corbel"/>
              <a:buChar char="●"/>
            </a:pPr>
            <a:r>
              <a:rPr lang="en-US" sz="2400" dirty="0" smtClean="0">
                <a:latin typeface="Garamond" panose="02020404030301010803" pitchFamily="18" charset="0"/>
                <a:ea typeface="Gill Sans"/>
                <a:cs typeface="Gill Sans"/>
                <a:sym typeface="Gill Sans"/>
              </a:rPr>
              <a:t>4 out of 5 attributes highlighted as data gaps </a:t>
            </a:r>
            <a:endParaRPr lang="en-US" sz="2400" dirty="0">
              <a:solidFill>
                <a:srgbClr val="EDEDED"/>
              </a:solidFill>
              <a:latin typeface="Garamond" panose="02020404030301010803" pitchFamily="18" charset="0"/>
              <a:ea typeface="Gill Sans"/>
              <a:cs typeface="Gill Sans"/>
              <a:sym typeface="Corbel"/>
            </a:endParaRPr>
          </a:p>
          <a:p>
            <a:pPr marL="514350" lvl="0" indent="-514350" algn="l" rtl="0">
              <a:lnSpc>
                <a:spcPct val="120000"/>
              </a:lnSpc>
              <a:spcBef>
                <a:spcPts val="750"/>
              </a:spcBef>
              <a:spcAft>
                <a:spcPts val="0"/>
              </a:spcAft>
              <a:buClr>
                <a:srgbClr val="000000"/>
              </a:buClr>
              <a:buSzPts val="2800"/>
              <a:buFont typeface="Corbel"/>
              <a:buChar char="●"/>
            </a:pPr>
            <a:endParaRPr lang="en-US" sz="2400" dirty="0">
              <a:solidFill>
                <a:srgbClr val="EDEDED"/>
              </a:solidFill>
              <a:latin typeface="Garamond" panose="02020404030301010803" pitchFamily="18" charset="0"/>
              <a:ea typeface="Gill Sans"/>
              <a:cs typeface="Gill Sans"/>
              <a:sym typeface="Corbel"/>
            </a:endParaRPr>
          </a:p>
          <a:p>
            <a:pPr lvl="0" algn="l" rtl="0">
              <a:lnSpc>
                <a:spcPct val="120000"/>
              </a:lnSpc>
              <a:spcBef>
                <a:spcPts val="750"/>
              </a:spcBef>
              <a:spcAft>
                <a:spcPts val="0"/>
              </a:spcAft>
              <a:buClr>
                <a:srgbClr val="000000"/>
              </a:buClr>
              <a:buSzPts val="2800"/>
            </a:pPr>
            <a:r>
              <a:rPr lang="en-US" sz="2400" dirty="0" smtClean="0">
                <a:solidFill>
                  <a:schemeClr val="tx1"/>
                </a:solidFill>
                <a:latin typeface="Garamond" panose="02020404030301010803" pitchFamily="18" charset="0"/>
                <a:ea typeface="Gill Sans"/>
                <a:cs typeface="Gill Sans"/>
                <a:sym typeface="Corbel"/>
              </a:rPr>
              <a:t>Scores for national prioritization initiatives are </a:t>
            </a:r>
            <a:r>
              <a:rPr lang="en-US" sz="2400" b="1" dirty="0" smtClean="0">
                <a:solidFill>
                  <a:schemeClr val="tx1"/>
                </a:solidFill>
                <a:latin typeface="Garamond" panose="02020404030301010803" pitchFamily="18" charset="0"/>
                <a:ea typeface="Gill Sans"/>
                <a:cs typeface="Gill Sans"/>
                <a:sym typeface="Corbel"/>
              </a:rPr>
              <a:t>moderate to high </a:t>
            </a:r>
            <a:r>
              <a:rPr lang="en-US" sz="2400" dirty="0" smtClean="0">
                <a:solidFill>
                  <a:schemeClr val="tx1"/>
                </a:solidFill>
                <a:latin typeface="Garamond" panose="02020404030301010803" pitchFamily="18" charset="0"/>
                <a:ea typeface="Gill Sans"/>
                <a:cs typeface="Gill Sans"/>
                <a:sym typeface="Corbel"/>
              </a:rPr>
              <a:t>for SMBKC, suggesting high priority for ESP</a:t>
            </a:r>
            <a:endParaRPr lang="en-US" sz="2400" dirty="0" smtClean="0">
              <a:solidFill>
                <a:schemeClr val="tx1"/>
              </a:solidFill>
              <a:latin typeface="Garamond" panose="02020404030301010803" pitchFamily="18" charset="0"/>
              <a:ea typeface="Gill Sans"/>
              <a:cs typeface="Gill Sans"/>
              <a:sym typeface="Gill Sans"/>
            </a:endParaRPr>
          </a:p>
        </p:txBody>
      </p:sp>
    </p:spTree>
    <p:extLst>
      <p:ext uri="{BB962C8B-B14F-4D97-AF65-F5344CB8AC3E}">
        <p14:creationId xmlns:p14="http://schemas.microsoft.com/office/powerpoint/2010/main" val="93293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47"/>
        <p:cNvGrpSpPr/>
        <p:nvPr/>
      </p:nvGrpSpPr>
      <p:grpSpPr>
        <a:xfrm>
          <a:off x="0" y="0"/>
          <a:ext cx="0" cy="0"/>
          <a:chOff x="0" y="0"/>
          <a:chExt cx="0" cy="0"/>
        </a:xfrm>
      </p:grpSpPr>
      <p:cxnSp>
        <p:nvCxnSpPr>
          <p:cNvPr id="348" name="Google Shape;348;p36"/>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49" name="Google Shape;349;p36"/>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50" name="Google Shape;350;p36"/>
          <p:cNvPicPr preferRelativeResize="0"/>
          <p:nvPr/>
        </p:nvPicPr>
        <p:blipFill rotWithShape="1">
          <a:blip r:embed="rId3">
            <a:alphaModFix/>
          </a:blip>
          <a:srcRect t="29225" b="50255"/>
          <a:stretch/>
        </p:blipFill>
        <p:spPr>
          <a:xfrm>
            <a:off x="0" y="0"/>
            <a:ext cx="9144002" cy="1406768"/>
          </a:xfrm>
          <a:prstGeom prst="rect">
            <a:avLst/>
          </a:prstGeom>
          <a:noFill/>
          <a:ln>
            <a:noFill/>
          </a:ln>
        </p:spPr>
      </p:pic>
      <p:sp>
        <p:nvSpPr>
          <p:cNvPr id="351" name="Google Shape;351;p36"/>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52" name="Google Shape;352;p36"/>
          <p:cNvSpPr txBox="1">
            <a:spLocks noGrp="1"/>
          </p:cNvSpPr>
          <p:nvPr>
            <p:ph type="title"/>
          </p:nvPr>
        </p:nvSpPr>
        <p:spPr>
          <a:xfrm>
            <a:off x="338939" y="140465"/>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a:latin typeface="Garamond" panose="02020404030301010803" pitchFamily="18" charset="0"/>
                <a:ea typeface="Gill Sans"/>
                <a:cs typeface="Gill Sans"/>
                <a:sym typeface="Gill Sans"/>
              </a:rPr>
              <a:t>SMBKC Metric Panel</a:t>
            </a:r>
            <a:endParaRPr dirty="0">
              <a:latin typeface="Garamond" panose="02020404030301010803" pitchFamily="18" charset="0"/>
            </a:endParaRPr>
          </a:p>
        </p:txBody>
      </p:sp>
      <p:sp>
        <p:nvSpPr>
          <p:cNvPr id="367" name="Google Shape;367;p36"/>
          <p:cNvSpPr txBox="1">
            <a:spLocks noGrp="1"/>
          </p:cNvSpPr>
          <p:nvPr>
            <p:ph type="body" idx="1"/>
          </p:nvPr>
        </p:nvSpPr>
        <p:spPr>
          <a:xfrm>
            <a:off x="97951" y="1765588"/>
            <a:ext cx="4250313" cy="5151600"/>
          </a:xfrm>
          <a:prstGeom prst="rect">
            <a:avLst/>
          </a:prstGeom>
          <a:noFill/>
          <a:ln>
            <a:noFill/>
          </a:ln>
        </p:spPr>
        <p:txBody>
          <a:bodyPr spcFirstLastPara="1" wrap="square" lIns="91425" tIns="45700" rIns="91425" bIns="45700" anchor="t" anchorCtr="0">
            <a:noAutofit/>
          </a:bodyPr>
          <a:lstStyle/>
          <a:p>
            <a:pPr marL="514350" lvl="0" indent="-514350" algn="l" rtl="0">
              <a:lnSpc>
                <a:spcPct val="120000"/>
              </a:lnSpc>
              <a:spcBef>
                <a:spcPts val="750"/>
              </a:spcBef>
              <a:spcAft>
                <a:spcPts val="0"/>
              </a:spcAft>
              <a:buClr>
                <a:schemeClr val="dk1"/>
              </a:buClr>
              <a:buSzPts val="2800"/>
              <a:buFont typeface="Corbel"/>
              <a:buChar char="●"/>
            </a:pPr>
            <a:r>
              <a:rPr lang="en-US" b="1" dirty="0" smtClean="0">
                <a:solidFill>
                  <a:schemeClr val="dk1"/>
                </a:solidFill>
                <a:latin typeface="Garamond" panose="02020404030301010803" pitchFamily="18" charset="0"/>
                <a:ea typeface="Gill Sans"/>
                <a:cs typeface="Arial" panose="020B0604020202020204" pitchFamily="34" charset="0"/>
                <a:sym typeface="Gill Sans"/>
              </a:rPr>
              <a:t>Ecosystem vulnerabilities: </a:t>
            </a:r>
            <a:r>
              <a:rPr lang="en-US" dirty="0" smtClean="0">
                <a:solidFill>
                  <a:schemeClr val="dk1"/>
                </a:solidFill>
                <a:latin typeface="Garamond" panose="02020404030301010803" pitchFamily="18" charset="0"/>
                <a:ea typeface="Gill Sans"/>
                <a:cs typeface="Arial" panose="020B0604020202020204" pitchFamily="34" charset="0"/>
                <a:sym typeface="Gill Sans"/>
              </a:rPr>
              <a:t>spatial </a:t>
            </a:r>
            <a:r>
              <a:rPr lang="en-US" dirty="0">
                <a:solidFill>
                  <a:schemeClr val="dk1"/>
                </a:solidFill>
                <a:latin typeface="Garamond" panose="02020404030301010803" pitchFamily="18" charset="0"/>
                <a:ea typeface="Gill Sans"/>
                <a:cs typeface="Arial" panose="020B0604020202020204" pitchFamily="34" charset="0"/>
                <a:sym typeface="Gill Sans"/>
              </a:rPr>
              <a:t>range, temp, fecundity, mobility, habitat, OA sensitivity, </a:t>
            </a:r>
            <a:r>
              <a:rPr lang="en-US" dirty="0" smtClean="0">
                <a:solidFill>
                  <a:schemeClr val="dk1"/>
                </a:solidFill>
                <a:latin typeface="Garamond" panose="02020404030301010803" pitchFamily="18" charset="0"/>
                <a:ea typeface="Gill Sans"/>
                <a:cs typeface="Arial" panose="020B0604020202020204" pitchFamily="34" charset="0"/>
                <a:sym typeface="Gill Sans"/>
              </a:rPr>
              <a:t>predators</a:t>
            </a:r>
          </a:p>
          <a:p>
            <a:pPr marL="0" lvl="0" indent="0" algn="l" rtl="0">
              <a:lnSpc>
                <a:spcPct val="120000"/>
              </a:lnSpc>
              <a:spcBef>
                <a:spcPts val="750"/>
              </a:spcBef>
              <a:spcAft>
                <a:spcPts val="0"/>
              </a:spcAft>
              <a:buClr>
                <a:schemeClr val="dk1"/>
              </a:buClr>
              <a:buSzPts val="2800"/>
              <a:buNone/>
            </a:pPr>
            <a:endParaRPr sz="2000" dirty="0">
              <a:latin typeface="Garamond" panose="02020404030301010803" pitchFamily="18" charset="0"/>
              <a:cs typeface="Arial" panose="020B0604020202020204" pitchFamily="34" charset="0"/>
            </a:endParaRPr>
          </a:p>
          <a:p>
            <a:pPr marL="514350" lvl="0" indent="-514350" algn="l" rtl="0">
              <a:lnSpc>
                <a:spcPct val="120000"/>
              </a:lnSpc>
              <a:spcBef>
                <a:spcPts val="750"/>
              </a:spcBef>
              <a:spcAft>
                <a:spcPts val="0"/>
              </a:spcAft>
              <a:buClr>
                <a:schemeClr val="dk1"/>
              </a:buClr>
              <a:buSzPts val="2800"/>
              <a:buFont typeface="Corbel"/>
              <a:buChar char="●"/>
            </a:pPr>
            <a:r>
              <a:rPr lang="en-US" b="1" dirty="0" smtClean="0">
                <a:solidFill>
                  <a:schemeClr val="dk1"/>
                </a:solidFill>
                <a:latin typeface="Garamond" panose="02020404030301010803" pitchFamily="18" charset="0"/>
                <a:ea typeface="Gill Sans"/>
                <a:cs typeface="Arial" panose="020B0604020202020204" pitchFamily="34" charset="0"/>
                <a:sym typeface="Gill Sans"/>
              </a:rPr>
              <a:t>Socioeconomic vulnerabilities: </a:t>
            </a:r>
            <a:r>
              <a:rPr lang="en-US" dirty="0" smtClean="0">
                <a:solidFill>
                  <a:schemeClr val="dk1"/>
                </a:solidFill>
                <a:latin typeface="Garamond" panose="02020404030301010803" pitchFamily="18" charset="0"/>
                <a:ea typeface="Gill Sans"/>
                <a:cs typeface="Arial" panose="020B0604020202020204" pitchFamily="34" charset="0"/>
                <a:sym typeface="Gill Sans"/>
              </a:rPr>
              <a:t>medium to low vulnerability</a:t>
            </a:r>
            <a:endParaRPr dirty="0">
              <a:solidFill>
                <a:schemeClr val="dk1"/>
              </a:solidFill>
              <a:latin typeface="Garamond" panose="02020404030301010803" pitchFamily="18" charset="0"/>
              <a:ea typeface="Gill Sans"/>
              <a:cs typeface="Arial" panose="020B0604020202020204" pitchFamily="34" charset="0"/>
              <a:sym typeface="Gill Sans"/>
            </a:endParaRPr>
          </a:p>
        </p:txBody>
      </p:sp>
      <p:pic>
        <p:nvPicPr>
          <p:cNvPr id="2" name="Picture 1"/>
          <p:cNvPicPr>
            <a:picLocks noChangeAspect="1"/>
          </p:cNvPicPr>
          <p:nvPr/>
        </p:nvPicPr>
        <p:blipFill rotWithShape="1">
          <a:blip r:embed="rId4"/>
          <a:srcRect t="3999" b="3713"/>
          <a:stretch/>
        </p:blipFill>
        <p:spPr>
          <a:xfrm>
            <a:off x="4436381" y="1466165"/>
            <a:ext cx="4707617" cy="54307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72"/>
        <p:cNvGrpSpPr/>
        <p:nvPr/>
      </p:nvGrpSpPr>
      <p:grpSpPr>
        <a:xfrm>
          <a:off x="0" y="0"/>
          <a:ext cx="0" cy="0"/>
          <a:chOff x="0" y="0"/>
          <a:chExt cx="0" cy="0"/>
        </a:xfrm>
      </p:grpSpPr>
      <p:cxnSp>
        <p:nvCxnSpPr>
          <p:cNvPr id="373" name="Google Shape;373;p37"/>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74" name="Google Shape;374;p37"/>
          <p:cNvSpPr/>
          <p:nvPr/>
        </p:nvSpPr>
        <p:spPr>
          <a:xfrm>
            <a:off x="-2" y="1111170"/>
            <a:ext cx="9144000" cy="574669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75" name="Google Shape;375;p37"/>
          <p:cNvPicPr preferRelativeResize="0"/>
          <p:nvPr/>
        </p:nvPicPr>
        <p:blipFill rotWithShape="1">
          <a:blip r:embed="rId3">
            <a:alphaModFix/>
          </a:blip>
          <a:srcRect t="29225" b="50255"/>
          <a:stretch/>
        </p:blipFill>
        <p:spPr>
          <a:xfrm>
            <a:off x="0" y="0"/>
            <a:ext cx="9144002" cy="1111170"/>
          </a:xfrm>
          <a:prstGeom prst="rect">
            <a:avLst/>
          </a:prstGeom>
          <a:noFill/>
          <a:ln>
            <a:noFill/>
          </a:ln>
        </p:spPr>
      </p:pic>
      <p:sp>
        <p:nvSpPr>
          <p:cNvPr id="376" name="Google Shape;376;p37"/>
          <p:cNvSpPr/>
          <p:nvPr/>
        </p:nvSpPr>
        <p:spPr>
          <a:xfrm>
            <a:off x="-2" y="-1359"/>
            <a:ext cx="9144000" cy="1112529"/>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77" name="Google Shape;377;p37"/>
          <p:cNvSpPr txBox="1">
            <a:spLocks noGrp="1"/>
          </p:cNvSpPr>
          <p:nvPr>
            <p:ph type="title"/>
          </p:nvPr>
        </p:nvSpPr>
        <p:spPr>
          <a:xfrm>
            <a:off x="470271" y="-107945"/>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sz="4000" dirty="0">
                <a:latin typeface="Garamond" panose="02020404030301010803" pitchFamily="18" charset="0"/>
                <a:ea typeface="Gill Sans"/>
                <a:cs typeface="Gill Sans"/>
                <a:sym typeface="Gill Sans"/>
              </a:rPr>
              <a:t>SMBKC </a:t>
            </a:r>
            <a:r>
              <a:rPr lang="en-US" sz="4000" dirty="0" smtClean="0">
                <a:latin typeface="Garamond" panose="02020404030301010803" pitchFamily="18" charset="0"/>
                <a:ea typeface="Gill Sans"/>
                <a:cs typeface="Gill Sans"/>
                <a:sym typeface="Gill Sans"/>
              </a:rPr>
              <a:t>Ecosystem Processes </a:t>
            </a:r>
            <a:endParaRPr sz="4000" dirty="0">
              <a:latin typeface="Garamond" panose="02020404030301010803"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3051"/>
            <a:ext cx="9144000" cy="5720241"/>
          </a:xfrm>
          <a:prstGeom prst="rect">
            <a:avLst/>
          </a:prstGeom>
        </p:spPr>
      </p:pic>
    </p:spTree>
    <p:extLst>
      <p:ext uri="{BB962C8B-B14F-4D97-AF65-F5344CB8AC3E}">
        <p14:creationId xmlns:p14="http://schemas.microsoft.com/office/powerpoint/2010/main" val="313439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DDCFA"/>
            </a:gs>
            <a:gs pos="44000">
              <a:srgbClr val="0283AD"/>
            </a:gs>
            <a:gs pos="85000">
              <a:srgbClr val="313E4F"/>
            </a:gs>
            <a:gs pos="100000">
              <a:srgbClr val="313E4F"/>
            </a:gs>
          </a:gsLst>
          <a:lin ang="4199895" scaled="0"/>
        </a:gradFill>
        <a:effectLst/>
      </p:bgPr>
    </p:bg>
    <p:spTree>
      <p:nvGrpSpPr>
        <p:cNvPr id="1" name="Shape 395"/>
        <p:cNvGrpSpPr/>
        <p:nvPr/>
      </p:nvGrpSpPr>
      <p:grpSpPr>
        <a:xfrm>
          <a:off x="0" y="0"/>
          <a:ext cx="0" cy="0"/>
          <a:chOff x="0" y="0"/>
          <a:chExt cx="0" cy="0"/>
        </a:xfrm>
      </p:grpSpPr>
      <p:cxnSp>
        <p:nvCxnSpPr>
          <p:cNvPr id="396" name="Google Shape;396;p39"/>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97" name="Google Shape;397;p39"/>
          <p:cNvSpPr/>
          <p:nvPr/>
        </p:nvSpPr>
        <p:spPr>
          <a:xfrm>
            <a:off x="-2" y="1445865"/>
            <a:ext cx="9144000" cy="5412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98" name="Google Shape;398;p39"/>
          <p:cNvPicPr preferRelativeResize="0"/>
          <p:nvPr/>
        </p:nvPicPr>
        <p:blipFill rotWithShape="1">
          <a:blip r:embed="rId4">
            <a:alphaModFix/>
          </a:blip>
          <a:srcRect t="29225" b="50255"/>
          <a:stretch/>
        </p:blipFill>
        <p:spPr>
          <a:xfrm>
            <a:off x="0" y="0"/>
            <a:ext cx="9144002" cy="1406768"/>
          </a:xfrm>
          <a:prstGeom prst="rect">
            <a:avLst/>
          </a:prstGeom>
          <a:noFill/>
          <a:ln>
            <a:noFill/>
          </a:ln>
        </p:spPr>
      </p:pic>
      <p:sp>
        <p:nvSpPr>
          <p:cNvPr id="399" name="Google Shape;399;p39"/>
          <p:cNvSpPr/>
          <p:nvPr/>
        </p:nvSpPr>
        <p:spPr>
          <a:xfrm>
            <a:off x="-2" y="-1359"/>
            <a:ext cx="9144000" cy="1408200"/>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400" name="Google Shape;400;p39"/>
          <p:cNvSpPr txBox="1">
            <a:spLocks noGrp="1"/>
          </p:cNvSpPr>
          <p:nvPr>
            <p:ph type="title"/>
          </p:nvPr>
        </p:nvSpPr>
        <p:spPr>
          <a:xfrm>
            <a:off x="628648" y="81068"/>
            <a:ext cx="7886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DEDED"/>
              </a:buClr>
              <a:buSzPts val="4400"/>
              <a:buFont typeface="Gill Sans"/>
              <a:buNone/>
            </a:pPr>
            <a:r>
              <a:rPr lang="en-US" dirty="0">
                <a:latin typeface="Garamond" panose="02020404030301010803" pitchFamily="18" charset="0"/>
                <a:ea typeface="Gill Sans"/>
                <a:cs typeface="Gill Sans"/>
                <a:sym typeface="Gill Sans"/>
              </a:rPr>
              <a:t>SMBKC </a:t>
            </a:r>
            <a:r>
              <a:rPr lang="en-US" dirty="0" smtClean="0">
                <a:latin typeface="Garamond" panose="02020404030301010803" pitchFamily="18" charset="0"/>
                <a:ea typeface="Gill Sans"/>
                <a:cs typeface="Gill Sans"/>
                <a:sym typeface="Gill Sans"/>
              </a:rPr>
              <a:t>Ecosystem Indicators</a:t>
            </a:r>
            <a:endParaRPr dirty="0">
              <a:latin typeface="Garamond" panose="02020404030301010803" pitchFamily="18" charset="0"/>
            </a:endParaRPr>
          </a:p>
        </p:txBody>
      </p:sp>
      <p:sp>
        <p:nvSpPr>
          <p:cNvPr id="9" name="Google Shape;389;p38"/>
          <p:cNvSpPr txBox="1"/>
          <p:nvPr/>
        </p:nvSpPr>
        <p:spPr>
          <a:xfrm>
            <a:off x="6003012" y="1879859"/>
            <a:ext cx="3281819" cy="5151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2000" dirty="0" smtClean="0">
                <a:latin typeface="Garamond" panose="02020404030301010803" pitchFamily="18" charset="0"/>
                <a:ea typeface="Gill Sans"/>
                <a:cs typeface="Gill Sans"/>
                <a:sym typeface="Gill Sans"/>
              </a:rPr>
              <a:t>Ecosystem I</a:t>
            </a:r>
            <a:r>
              <a:rPr lang="en-US" sz="2000" dirty="0" smtClean="0">
                <a:solidFill>
                  <a:srgbClr val="000000"/>
                </a:solidFill>
                <a:latin typeface="Garamond" panose="02020404030301010803" pitchFamily="18" charset="0"/>
                <a:ea typeface="Gill Sans"/>
                <a:cs typeface="Gill Sans"/>
                <a:sym typeface="Gill Sans"/>
              </a:rPr>
              <a:t>ndicator Suite:</a:t>
            </a:r>
            <a:endParaRPr sz="2000" dirty="0">
              <a:solidFill>
                <a:srgbClr val="EDEDED"/>
              </a:solidFill>
              <a:latin typeface="Garamond" panose="02020404030301010803" pitchFamily="18" charset="0"/>
              <a:ea typeface="Corbel"/>
              <a:cs typeface="Corbel"/>
              <a:sym typeface="Corbel"/>
            </a:endParaRPr>
          </a:p>
          <a:p>
            <a:pPr marL="514350" lvl="0" indent="-514350" algn="l" rtl="0">
              <a:lnSpc>
                <a:spcPct val="120000"/>
              </a:lnSpc>
              <a:spcBef>
                <a:spcPts val="750"/>
              </a:spcBef>
              <a:spcAft>
                <a:spcPts val="0"/>
              </a:spcAft>
              <a:buClr>
                <a:srgbClr val="000000"/>
              </a:buClr>
              <a:buSzPts val="2800"/>
              <a:buFont typeface="Corbel"/>
              <a:buChar char="●"/>
            </a:pPr>
            <a:r>
              <a:rPr lang="en-US" sz="2000" dirty="0">
                <a:solidFill>
                  <a:srgbClr val="000000"/>
                </a:solidFill>
                <a:latin typeface="Garamond" panose="02020404030301010803" pitchFamily="18" charset="0"/>
                <a:ea typeface="Gill Sans"/>
                <a:cs typeface="Gill Sans"/>
                <a:sym typeface="Gill Sans"/>
              </a:rPr>
              <a:t>Based on metric </a:t>
            </a:r>
            <a:r>
              <a:rPr lang="en-US" sz="2000" dirty="0" smtClean="0">
                <a:solidFill>
                  <a:srgbClr val="000000"/>
                </a:solidFill>
                <a:latin typeface="Garamond" panose="02020404030301010803" pitchFamily="18" charset="0"/>
                <a:ea typeface="Gill Sans"/>
                <a:cs typeface="Gill Sans"/>
                <a:sym typeface="Gill Sans"/>
              </a:rPr>
              <a:t>panel vulnerabilities and </a:t>
            </a:r>
            <a:r>
              <a:rPr lang="en-US" sz="2000" dirty="0">
                <a:solidFill>
                  <a:srgbClr val="000000"/>
                </a:solidFill>
                <a:latin typeface="Garamond" panose="02020404030301010803" pitchFamily="18" charset="0"/>
                <a:ea typeface="Gill Sans"/>
                <a:cs typeface="Gill Sans"/>
                <a:sym typeface="Gill Sans"/>
              </a:rPr>
              <a:t>ecosystem </a:t>
            </a:r>
            <a:r>
              <a:rPr lang="en-US" sz="2000" dirty="0" smtClean="0">
                <a:solidFill>
                  <a:srgbClr val="000000"/>
                </a:solidFill>
                <a:latin typeface="Garamond" panose="02020404030301010803" pitchFamily="18" charset="0"/>
                <a:ea typeface="Gill Sans"/>
                <a:cs typeface="Gill Sans"/>
                <a:sym typeface="Gill Sans"/>
              </a:rPr>
              <a:t>processes</a:t>
            </a:r>
            <a:endParaRPr sz="2000" dirty="0">
              <a:solidFill>
                <a:srgbClr val="EDEDED"/>
              </a:solidFill>
              <a:latin typeface="Garamond" panose="02020404030301010803" pitchFamily="18" charset="0"/>
              <a:ea typeface="Corbel"/>
              <a:cs typeface="Corbel"/>
              <a:sym typeface="Corbel"/>
            </a:endParaRPr>
          </a:p>
          <a:p>
            <a:pPr marL="514350" lvl="0" indent="-514350">
              <a:lnSpc>
                <a:spcPct val="120000"/>
              </a:lnSpc>
              <a:spcBef>
                <a:spcPts val="750"/>
              </a:spcBef>
              <a:buSzPts val="2800"/>
              <a:buFont typeface="Corbel"/>
              <a:buChar char="●"/>
            </a:pPr>
            <a:r>
              <a:rPr lang="en-US" sz="2000" dirty="0" smtClean="0">
                <a:latin typeface="Garamond" panose="02020404030301010803" pitchFamily="18" charset="0"/>
              </a:rPr>
              <a:t>1</a:t>
            </a:r>
            <a:r>
              <a:rPr lang="en-US" sz="2000" dirty="0" smtClean="0">
                <a:solidFill>
                  <a:srgbClr val="000000"/>
                </a:solidFill>
                <a:latin typeface="Garamond" panose="02020404030301010803" pitchFamily="18" charset="0"/>
                <a:ea typeface="Gill Sans"/>
                <a:cs typeface="Gill Sans"/>
                <a:sym typeface="Gill Sans"/>
              </a:rPr>
              <a:t> indicator related to recruitmen</a:t>
            </a:r>
            <a:r>
              <a:rPr lang="en-US" sz="2000" dirty="0" smtClean="0">
                <a:latin typeface="Garamond" panose="02020404030301010803" pitchFamily="18" charset="0"/>
                <a:ea typeface="Gill Sans"/>
                <a:cs typeface="Gill Sans"/>
                <a:sym typeface="Gill Sans"/>
              </a:rPr>
              <a:t>t variability, </a:t>
            </a:r>
            <a:r>
              <a:rPr lang="en-US" sz="2000" dirty="0" smtClean="0">
                <a:solidFill>
                  <a:srgbClr val="000000"/>
                </a:solidFill>
                <a:latin typeface="Garamond" panose="02020404030301010803" pitchFamily="18" charset="0"/>
                <a:ea typeface="Gill Sans"/>
                <a:cs typeface="Gill Sans"/>
                <a:sym typeface="Gill Sans"/>
              </a:rPr>
              <a:t>2 indicators related to climate and </a:t>
            </a:r>
            <a:r>
              <a:rPr lang="en-US" sz="2000" dirty="0">
                <a:latin typeface="Garamond" panose="02020404030301010803" pitchFamily="18" charset="0"/>
                <a:ea typeface="Gill Sans"/>
              </a:rPr>
              <a:t>2</a:t>
            </a:r>
            <a:r>
              <a:rPr lang="en-US" sz="2000" dirty="0" smtClean="0">
                <a:solidFill>
                  <a:srgbClr val="000000"/>
                </a:solidFill>
                <a:latin typeface="Garamond" panose="02020404030301010803" pitchFamily="18" charset="0"/>
                <a:ea typeface="Gill Sans"/>
                <a:cs typeface="Gill Sans"/>
                <a:sym typeface="Gill Sans"/>
              </a:rPr>
              <a:t> indicators related </a:t>
            </a:r>
            <a:r>
              <a:rPr lang="en-US" sz="2000" dirty="0">
                <a:solidFill>
                  <a:srgbClr val="000000"/>
                </a:solidFill>
                <a:latin typeface="Garamond" panose="02020404030301010803" pitchFamily="18" charset="0"/>
                <a:ea typeface="Gill Sans"/>
                <a:cs typeface="Gill Sans"/>
                <a:sym typeface="Gill Sans"/>
              </a:rPr>
              <a:t>to </a:t>
            </a:r>
            <a:r>
              <a:rPr lang="en-US" sz="2000" dirty="0" smtClean="0">
                <a:latin typeface="Garamond" panose="02020404030301010803" pitchFamily="18" charset="0"/>
                <a:ea typeface="Gill Sans"/>
                <a:cs typeface="Gill Sans"/>
                <a:sym typeface="Gill Sans"/>
              </a:rPr>
              <a:t>ecosystem</a:t>
            </a:r>
            <a:endParaRPr sz="2000" dirty="0">
              <a:solidFill>
                <a:srgbClr val="000000"/>
              </a:solidFill>
              <a:latin typeface="Garamond" panose="02020404030301010803" pitchFamily="18" charset="0"/>
              <a:ea typeface="Gill Sans"/>
              <a:cs typeface="Gill Sans"/>
              <a:sym typeface="Gill San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69436182"/>
              </p:ext>
            </p:extLst>
          </p:nvPr>
        </p:nvGraphicFramePr>
        <p:xfrm>
          <a:off x="140831" y="1793054"/>
          <a:ext cx="6823640" cy="4717623"/>
        </p:xfrm>
        <a:graphic>
          <a:graphicData uri="http://schemas.openxmlformats.org/presentationml/2006/ole">
            <mc:AlternateContent xmlns:mc="http://schemas.openxmlformats.org/markup-compatibility/2006">
              <mc:Choice xmlns:v="urn:schemas-microsoft-com:vml" Requires="v">
                <p:oleObj spid="_x0000_s2094" name="Document" r:id="rId5" imgW="5956042" imgH="4118187" progId="Word.Document.12">
                  <p:embed/>
                </p:oleObj>
              </mc:Choice>
              <mc:Fallback>
                <p:oleObj name="Document" r:id="rId5" imgW="5956042" imgH="4118187" progId="Word.Document.12">
                  <p:embed/>
                  <p:pic>
                    <p:nvPicPr>
                      <p:cNvPr id="0" name=""/>
                      <p:cNvPicPr/>
                      <p:nvPr/>
                    </p:nvPicPr>
                    <p:blipFill>
                      <a:blip r:embed="rId6"/>
                      <a:stretch>
                        <a:fillRect/>
                      </a:stretch>
                    </p:blipFill>
                    <p:spPr>
                      <a:xfrm>
                        <a:off x="140831" y="1793054"/>
                        <a:ext cx="6823640" cy="4717623"/>
                      </a:xfrm>
                      <a:prstGeom prst="rect">
                        <a:avLst/>
                      </a:prstGeom>
                    </p:spPr>
                  </p:pic>
                </p:oleObj>
              </mc:Fallback>
            </mc:AlternateContent>
          </a:graphicData>
        </a:graphic>
      </p:graphicFrame>
    </p:spTree>
    <p:extLst>
      <p:ext uri="{BB962C8B-B14F-4D97-AF65-F5344CB8AC3E}">
        <p14:creationId xmlns:p14="http://schemas.microsoft.com/office/powerpoint/2010/main" val="294460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768" y="41726"/>
            <a:ext cx="8974322" cy="6816274"/>
          </a:xfrm>
          <a:prstGeom prst="rect">
            <a:avLst/>
          </a:prstGeom>
        </p:spPr>
      </p:pic>
      <p:cxnSp>
        <p:nvCxnSpPr>
          <p:cNvPr id="7" name="Straight Arrow Connector 6"/>
          <p:cNvCxnSpPr/>
          <p:nvPr/>
        </p:nvCxnSpPr>
        <p:spPr>
          <a:xfrm>
            <a:off x="4063365" y="746760"/>
            <a:ext cx="9525" cy="495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865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3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85" name="Google Shape;385;p38"/>
          <p:cNvSpPr/>
          <p:nvPr/>
        </p:nvSpPr>
        <p:spPr>
          <a:xfrm>
            <a:off x="-2" y="1066800"/>
            <a:ext cx="9144000" cy="579106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86" name="Google Shape;386;p38"/>
          <p:cNvPicPr preferRelativeResize="0"/>
          <p:nvPr/>
        </p:nvPicPr>
        <p:blipFill rotWithShape="1">
          <a:blip r:embed="rId3">
            <a:alphaModFix/>
          </a:blip>
          <a:srcRect t="29225" b="50255"/>
          <a:stretch/>
        </p:blipFill>
        <p:spPr>
          <a:xfrm>
            <a:off x="0" y="0"/>
            <a:ext cx="9144002" cy="1148080"/>
          </a:xfrm>
          <a:prstGeom prst="rect">
            <a:avLst/>
          </a:prstGeom>
          <a:noFill/>
          <a:ln>
            <a:noFill/>
          </a:ln>
        </p:spPr>
      </p:pic>
      <p:sp>
        <p:nvSpPr>
          <p:cNvPr id="387" name="Google Shape;387;p38"/>
          <p:cNvSpPr/>
          <p:nvPr/>
        </p:nvSpPr>
        <p:spPr>
          <a:xfrm>
            <a:off x="-2" y="-1359"/>
            <a:ext cx="9144000" cy="1149439"/>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 name="Title 2"/>
          <p:cNvSpPr>
            <a:spLocks noGrp="1"/>
          </p:cNvSpPr>
          <p:nvPr>
            <p:ph type="title"/>
          </p:nvPr>
        </p:nvSpPr>
        <p:spPr>
          <a:xfrm>
            <a:off x="628647" y="-89422"/>
            <a:ext cx="7886700" cy="1325563"/>
          </a:xfrm>
        </p:spPr>
        <p:txBody>
          <a:bodyPr/>
          <a:lstStyle/>
          <a:p>
            <a:pPr algn="ctr"/>
            <a:r>
              <a:rPr lang="en-US" sz="2400" dirty="0">
                <a:latin typeface="Garamond" panose="02020404030301010803" pitchFamily="18" charset="0"/>
              </a:rPr>
              <a:t> </a:t>
            </a:r>
            <a:r>
              <a:rPr lang="en-US" sz="2400" dirty="0" smtClean="0">
                <a:latin typeface="Garamond" panose="02020404030301010803" pitchFamily="18" charset="0"/>
              </a:rPr>
              <a:t>SMBKC management area characterized by high catches of sea stars, lyre and hermit crab</a:t>
            </a:r>
            <a:r>
              <a:rPr lang="en-US" sz="2400" dirty="0">
                <a:latin typeface="Garamond" panose="02020404030301010803" pitchFamily="18" charset="0"/>
              </a:rPr>
              <a:t>, </a:t>
            </a:r>
            <a:r>
              <a:rPr lang="en-US" sz="2400" dirty="0" err="1" smtClean="0">
                <a:latin typeface="Garamond" panose="02020404030301010803" pitchFamily="18" charset="0"/>
              </a:rPr>
              <a:t>neptunids</a:t>
            </a:r>
            <a:r>
              <a:rPr lang="en-US" sz="2400" dirty="0">
                <a:latin typeface="Garamond" panose="02020404030301010803" pitchFamily="18" charset="0"/>
              </a:rPr>
              <a:t> </a:t>
            </a:r>
            <a:r>
              <a:rPr lang="en-US" sz="2400" dirty="0" smtClean="0">
                <a:latin typeface="Garamond" panose="02020404030301010803" pitchFamily="18" charset="0"/>
              </a:rPr>
              <a:t>and </a:t>
            </a:r>
            <a:r>
              <a:rPr lang="en-US" sz="2400" dirty="0">
                <a:latin typeface="Garamond" panose="02020404030301010803" pitchFamily="18" charset="0"/>
              </a:rPr>
              <a:t>basket </a:t>
            </a:r>
            <a:r>
              <a:rPr lang="en-US" sz="2400" dirty="0" smtClean="0">
                <a:latin typeface="Garamond" panose="02020404030301010803" pitchFamily="18" charset="0"/>
              </a:rPr>
              <a:t>stars. </a:t>
            </a:r>
            <a:br>
              <a:rPr lang="en-US" sz="2400" dirty="0" smtClean="0">
                <a:latin typeface="Garamond" panose="02020404030301010803" pitchFamily="18" charset="0"/>
              </a:rPr>
            </a:br>
            <a:r>
              <a:rPr lang="en-US" sz="2400" dirty="0" smtClean="0">
                <a:latin typeface="Garamond" panose="02020404030301010803" pitchFamily="18" charset="0"/>
              </a:rPr>
              <a:t>Prey….or competitors? </a:t>
            </a:r>
            <a:endParaRPr lang="en-US" sz="2400" dirty="0">
              <a:latin typeface="Garamond" panose="02020404030301010803"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62" y="1324204"/>
            <a:ext cx="7649398" cy="5517268"/>
          </a:xfrm>
          <a:prstGeom prst="rect">
            <a:avLst/>
          </a:prstGeom>
        </p:spPr>
      </p:pic>
    </p:spTree>
    <p:extLst>
      <p:ext uri="{BB962C8B-B14F-4D97-AF65-F5344CB8AC3E}">
        <p14:creationId xmlns:p14="http://schemas.microsoft.com/office/powerpoint/2010/main" val="3601175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38"/>
          <p:cNvCxnSpPr/>
          <p:nvPr/>
        </p:nvCxnSpPr>
        <p:spPr>
          <a:xfrm>
            <a:off x="0" y="1445865"/>
            <a:ext cx="9144000" cy="0"/>
          </a:xfrm>
          <a:prstGeom prst="straightConnector1">
            <a:avLst/>
          </a:prstGeom>
          <a:noFill/>
          <a:ln w="22225" cap="flat" cmpd="sng">
            <a:solidFill>
              <a:srgbClr val="313E4F"/>
            </a:solidFill>
            <a:prstDash val="solid"/>
            <a:miter lim="800000"/>
            <a:headEnd type="none" w="sm" len="sm"/>
            <a:tailEnd type="none" w="sm" len="sm"/>
          </a:ln>
        </p:spPr>
      </p:cxnSp>
      <p:sp>
        <p:nvSpPr>
          <p:cNvPr id="385" name="Google Shape;385;p38"/>
          <p:cNvSpPr/>
          <p:nvPr/>
        </p:nvSpPr>
        <p:spPr>
          <a:xfrm>
            <a:off x="-2" y="1145263"/>
            <a:ext cx="9144000" cy="571260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solidFill>
                <a:srgbClr val="FFFFFF"/>
              </a:solidFill>
              <a:latin typeface="Corbel"/>
              <a:ea typeface="Corbel"/>
              <a:cs typeface="Corbel"/>
              <a:sym typeface="Corbel"/>
            </a:endParaRPr>
          </a:p>
        </p:txBody>
      </p:sp>
      <p:pic>
        <p:nvPicPr>
          <p:cNvPr id="386" name="Google Shape;386;p38"/>
          <p:cNvPicPr preferRelativeResize="0"/>
          <p:nvPr/>
        </p:nvPicPr>
        <p:blipFill rotWithShape="1">
          <a:blip r:embed="rId3">
            <a:alphaModFix/>
          </a:blip>
          <a:srcRect t="29225" b="50255"/>
          <a:stretch/>
        </p:blipFill>
        <p:spPr>
          <a:xfrm>
            <a:off x="0" y="0"/>
            <a:ext cx="9144002" cy="1145263"/>
          </a:xfrm>
          <a:prstGeom prst="rect">
            <a:avLst/>
          </a:prstGeom>
          <a:noFill/>
          <a:ln>
            <a:noFill/>
          </a:ln>
        </p:spPr>
      </p:pic>
      <p:sp>
        <p:nvSpPr>
          <p:cNvPr id="387" name="Google Shape;387;p38"/>
          <p:cNvSpPr/>
          <p:nvPr/>
        </p:nvSpPr>
        <p:spPr>
          <a:xfrm>
            <a:off x="-2" y="-1359"/>
            <a:ext cx="9144000" cy="1146622"/>
          </a:xfrm>
          <a:prstGeom prst="rect">
            <a:avLst/>
          </a:prstGeom>
          <a:solidFill>
            <a:srgbClr val="313E4F">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orbel"/>
              <a:buNone/>
            </a:pPr>
            <a:endParaRPr sz="1800" b="0" i="0" u="none" strike="noStrike" cap="none">
              <a:latin typeface="Corbel"/>
              <a:ea typeface="Corbel"/>
              <a:cs typeface="Corbel"/>
              <a:sym typeface="Corbel"/>
            </a:endParaRPr>
          </a:p>
        </p:txBody>
      </p:sp>
      <p:sp>
        <p:nvSpPr>
          <p:cNvPr id="3" name="Title 2"/>
          <p:cNvSpPr>
            <a:spLocks noGrp="1"/>
          </p:cNvSpPr>
          <p:nvPr>
            <p:ph type="title"/>
          </p:nvPr>
        </p:nvSpPr>
        <p:spPr>
          <a:xfrm>
            <a:off x="496636" y="-90829"/>
            <a:ext cx="8379807" cy="1325563"/>
          </a:xfrm>
        </p:spPr>
        <p:txBody>
          <a:bodyPr/>
          <a:lstStyle/>
          <a:p>
            <a:pPr algn="ctr"/>
            <a:r>
              <a:rPr lang="en-US" sz="2400" dirty="0">
                <a:latin typeface="Garamond" panose="02020404030301010803" pitchFamily="18" charset="0"/>
              </a:rPr>
              <a:t>Benthic predator biomass was at an all-time high in 2016, attributed to high catches of Pacific cod surrounding St. Matthew Island.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625" y="1445865"/>
            <a:ext cx="8643830" cy="5111398"/>
          </a:xfrm>
          <a:prstGeom prst="rect">
            <a:avLst/>
          </a:prstGeom>
        </p:spPr>
      </p:pic>
    </p:spTree>
    <p:extLst>
      <p:ext uri="{BB962C8B-B14F-4D97-AF65-F5344CB8AC3E}">
        <p14:creationId xmlns:p14="http://schemas.microsoft.com/office/powerpoint/2010/main" val="3469291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TotalTime>
  <Words>2111</Words>
  <Application>Microsoft Office PowerPoint</Application>
  <PresentationFormat>On-screen Show (4:3)</PresentationFormat>
  <Paragraphs>147</Paragraphs>
  <Slides>18</Slides>
  <Notes>18</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18</vt:i4>
      </vt:variant>
    </vt:vector>
  </HeadingPairs>
  <TitlesOfParts>
    <vt:vector size="30" baseType="lpstr">
      <vt:lpstr>Calibri</vt:lpstr>
      <vt:lpstr>Arial</vt:lpstr>
      <vt:lpstr>Arial Narrow Bold</vt:lpstr>
      <vt:lpstr>Corbel</vt:lpstr>
      <vt:lpstr>Garamond</vt:lpstr>
      <vt:lpstr>Gill Sans</vt:lpstr>
      <vt:lpstr>Arial Narrow</vt:lpstr>
      <vt:lpstr>Depth</vt:lpstr>
      <vt:lpstr>1_Depth</vt:lpstr>
      <vt:lpstr>1_NOAA Title Options</vt:lpstr>
      <vt:lpstr>Document</vt:lpstr>
      <vt:lpstr>Microsoft Word Document</vt:lpstr>
      <vt:lpstr>Ecosystem Socioeconomic  Profile   St. Matthew Blue  King Crab </vt:lpstr>
      <vt:lpstr>What is an Ecosystem-Socioeconomic Profile?</vt:lpstr>
      <vt:lpstr>SMBKC Data Classification</vt:lpstr>
      <vt:lpstr>SMBKC Metric Panel</vt:lpstr>
      <vt:lpstr>SMBKC Ecosystem Processes </vt:lpstr>
      <vt:lpstr>SMBKC Ecosystem Indicators</vt:lpstr>
      <vt:lpstr>PowerPoint Presentation</vt:lpstr>
      <vt:lpstr> SMBKC management area characterized by high catches of sea stars, lyre and hermit crab, neptunids and basket stars.  Prey….or competitors? </vt:lpstr>
      <vt:lpstr>Benthic predator biomass was at an all-time high in 2016, attributed to high catches of Pacific cod surrounding St. Matthew Island. </vt:lpstr>
      <vt:lpstr>Is habitat quality decreasing? Shallow stations with historically high abundances of mature BKC are beginning to exceed the thermal optimum of BKC</vt:lpstr>
      <vt:lpstr>SMBKC Ecosystem Indicator Analysis and Considerations</vt:lpstr>
      <vt:lpstr>SMBKC Socioeconomic Indicators</vt:lpstr>
      <vt:lpstr>PowerPoint Presentation</vt:lpstr>
      <vt:lpstr>SMBKC Socioeconomic Indicator Analysis and Considerations</vt:lpstr>
      <vt:lpstr>Ecosystem recommendations and future research priorities</vt:lpstr>
      <vt:lpstr>Socioeconomic recommendations and future research priorities</vt:lpstr>
      <vt:lpstr>Questions?</vt:lpstr>
      <vt:lpstr>Hare and Mantua (2000) regime shift in 1989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cosystem S ocioeconomic  P rofile   GOA Pollock</dc:title>
  <dc:creator>Erin</dc:creator>
  <cp:lastModifiedBy>Erin.Fedewa</cp:lastModifiedBy>
  <cp:revision>111</cp:revision>
  <dcterms:modified xsi:type="dcterms:W3CDTF">2019-09-18T16:02:04Z</dcterms:modified>
</cp:coreProperties>
</file>