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16"/>
  </p:notesMasterIdLst>
  <p:handoutMasterIdLst>
    <p:handoutMasterId r:id="rId17"/>
  </p:handoutMasterIdLst>
  <p:sldIdLst>
    <p:sldId id="259" r:id="rId4"/>
    <p:sldId id="280" r:id="rId5"/>
    <p:sldId id="279" r:id="rId6"/>
    <p:sldId id="281" r:id="rId7"/>
    <p:sldId id="282" r:id="rId8"/>
    <p:sldId id="283" r:id="rId9"/>
    <p:sldId id="284" r:id="rId10"/>
    <p:sldId id="290" r:id="rId11"/>
    <p:sldId id="289" r:id="rId12"/>
    <p:sldId id="286" r:id="rId13"/>
    <p:sldId id="288" r:id="rId14"/>
    <p:sldId id="29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i.Zador" initials="S" lastIdx="3" clrIdx="0">
    <p:extLst>
      <p:ext uri="{19B8F6BF-5375-455C-9EA6-DF929625EA0E}">
        <p15:presenceInfo xmlns:p15="http://schemas.microsoft.com/office/powerpoint/2012/main" userId="Stephani.Zad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98"/>
    <a:srgbClr val="00467F"/>
    <a:srgbClr val="084C83"/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61" autoAdjust="0"/>
    <p:restoredTop sz="94660"/>
  </p:normalViewPr>
  <p:slideViewPr>
    <p:cSldViewPr snapToGrid="0" snapToObjects="1">
      <p:cViewPr varScale="1">
        <p:scale>
          <a:sx n="20" d="100"/>
          <a:sy n="20" d="100"/>
        </p:scale>
        <p:origin x="474" y="14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SSC considered that perhaps the population dynamics score could be reduced to Level 2 because most of the consideration was based on stock status and much of that was already built into the harvest control rule.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06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738c5fc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738c5fc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Dashed line = to be developed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 = stock assessment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ESP = appendix to stock assessments; ecosystem and socio-economic profile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ESR= ecosystem status report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Risk table = within each stock assessment; framework that includes summary of information from ESRs and ESPs relevant to the assessed species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Health report card = new product to be developed; not on annual harvest specification cycle!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Brief = 4 page summary of the ESR and how eco info was used in harvest specification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785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9226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6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mVzUpVY2yfr9Vd-cncsbzUNwcLyYbwitY8rUaNq3V9I/edit#gid=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4813"/>
            <a:ext cx="9144000" cy="2559721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on Risk Table for 2019 Assessment Cycle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510844" y="2815489"/>
            <a:ext cx="5402150" cy="606202"/>
          </a:xfrm>
        </p:spPr>
        <p:txBody>
          <a:bodyPr/>
          <a:lstStyle/>
          <a:p>
            <a:r>
              <a:rPr lang="en-US" dirty="0"/>
              <a:t>Martin Dorn and Stephani Zador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AFSC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317491" y="3494827"/>
            <a:ext cx="5595503" cy="703583"/>
          </a:xfrm>
        </p:spPr>
        <p:txBody>
          <a:bodyPr>
            <a:normAutofit/>
          </a:bodyPr>
          <a:lstStyle/>
          <a:p>
            <a:r>
              <a:rPr lang="en-US" dirty="0"/>
              <a:t>Sept 18, 2019</a:t>
            </a:r>
          </a:p>
          <a:p>
            <a:r>
              <a:rPr lang="en-US" dirty="0"/>
              <a:t>Observer Training Room 1055, AFSC</a:t>
            </a:r>
          </a:p>
        </p:txBody>
      </p:sp>
      <p:pic>
        <p:nvPicPr>
          <p:cNvPr id="7" name="Picture 6" descr="Neutral Face on EmojiOne 3.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711" y="2629401"/>
            <a:ext cx="821883" cy="8218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33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Fishery performance evaluation (GOA Pollock example)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14297" indent="0">
              <a:buNone/>
            </a:pPr>
            <a:endParaRPr lang="en-US" dirty="0"/>
          </a:p>
          <a:p>
            <a:r>
              <a:rPr lang="en-US" dirty="0"/>
              <a:t>Fishery observer data were used calculate CPUE, which was quantified as the catch of </a:t>
            </a:r>
            <a:r>
              <a:rPr lang="en-US" dirty="0" err="1"/>
              <a:t>pollock</a:t>
            </a:r>
            <a:r>
              <a:rPr lang="en-US" dirty="0"/>
              <a:t> in tons/hour. </a:t>
            </a:r>
          </a:p>
          <a:p>
            <a:endParaRPr lang="en-US" dirty="0"/>
          </a:p>
          <a:p>
            <a:r>
              <a:rPr lang="en-US" dirty="0"/>
              <a:t>Data were filtered to exclude catches less than 80% </a:t>
            </a:r>
            <a:r>
              <a:rPr lang="en-US" dirty="0" err="1"/>
              <a:t>pollock</a:t>
            </a:r>
            <a:r>
              <a:rPr lang="en-US" dirty="0"/>
              <a:t>, and gears other than pelagic gear.</a:t>
            </a:r>
          </a:p>
          <a:p>
            <a:endParaRPr lang="en-US" dirty="0"/>
          </a:p>
          <a:p>
            <a:r>
              <a:rPr lang="en-US" dirty="0"/>
              <a:t>The geometric mean CPUE was calculated by taking the log of the CPUE and then </a:t>
            </a:r>
            <a:r>
              <a:rPr lang="en-US" dirty="0" err="1"/>
              <a:t>exponentiating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Mean CPUE was calculated for the first trimester (Jan-April), and the third trimester (Aug-Dec, mostly Aug.-Oct.).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2340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85" y="575733"/>
            <a:ext cx="7819371" cy="51928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4910667"/>
            <a:ext cx="7951767" cy="1181165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pPr marL="114297" indent="0">
              <a:buNone/>
            </a:pPr>
            <a:r>
              <a:rPr lang="en-US" sz="1800" dirty="0"/>
              <a:t>Geometric mean CPUE for the  1</a:t>
            </a:r>
            <a:r>
              <a:rPr lang="en-US" sz="1800" baseline="30000" dirty="0"/>
              <a:t>st</a:t>
            </a:r>
            <a:r>
              <a:rPr lang="en-US" sz="1800" dirty="0"/>
              <a:t> and 3</a:t>
            </a:r>
            <a:r>
              <a:rPr lang="en-US" sz="1800" baseline="30000" dirty="0"/>
              <a:t>rd</a:t>
            </a:r>
            <a:r>
              <a:rPr lang="en-US" sz="1800" dirty="0"/>
              <a:t> trimester compared to model estimates of exploitable biomass (sum of the product of numbers at age, fishery selectivity, and fishery weight at age). </a:t>
            </a:r>
          </a:p>
        </p:txBody>
      </p:sp>
    </p:spTree>
    <p:extLst>
      <p:ext uri="{BB962C8B-B14F-4D97-AF65-F5344CB8AC3E}">
        <p14:creationId xmlns:p14="http://schemas.microsoft.com/office/powerpoint/2010/main" val="546974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Recommended 2019 process for ecosystem considerations column for assessment authors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114297" indent="0">
              <a:buNone/>
            </a:pPr>
            <a:endParaRPr lang="en-US" dirty="0"/>
          </a:p>
          <a:p>
            <a:r>
              <a:rPr lang="en-US" dirty="0"/>
              <a:t>Assessment authors can either work independently to assemble ecosystem information, or work collaboratively with a designated point of contact.</a:t>
            </a:r>
          </a:p>
          <a:p>
            <a:endParaRPr lang="en-US" dirty="0"/>
          </a:p>
          <a:p>
            <a:r>
              <a:rPr lang="en-US" dirty="0"/>
              <a:t>Use the point of contact table </a:t>
            </a:r>
            <a:r>
              <a:rPr lang="en-US" dirty="0">
                <a:hlinkClick r:id="rId2"/>
              </a:rPr>
              <a:t>Risk table assignment 2019</a:t>
            </a:r>
            <a:r>
              <a:rPr lang="en-US" dirty="0"/>
              <a:t> to identify the ecosystem expert assigned to help with risk table (</a:t>
            </a:r>
            <a:r>
              <a:rPr lang="en-US" dirty="0" err="1"/>
              <a:t>Ebett</a:t>
            </a:r>
            <a:r>
              <a:rPr lang="en-US" dirty="0"/>
              <a:t>, Steph, Ellen, </a:t>
            </a:r>
            <a:r>
              <a:rPr lang="en-US" dirty="0" err="1"/>
              <a:t>Kalei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Set up a meeting (ideally face-to-face) with the ecosystem POC in late Sept to early Oct to plan a way forward.</a:t>
            </a:r>
          </a:p>
          <a:p>
            <a:endParaRPr lang="en-US" dirty="0"/>
          </a:p>
          <a:p>
            <a:r>
              <a:rPr lang="en-US" dirty="0"/>
              <a:t>The ecosystem POC (and others as needed) will assist in writing a short paragraph and bullets for the ecosystem considerations column of the risk table.</a:t>
            </a:r>
          </a:p>
          <a:p>
            <a:endParaRPr lang="en-US" dirty="0"/>
          </a:p>
          <a:p>
            <a:r>
              <a:rPr lang="en-US" dirty="0"/>
              <a:t>Scoring for this column can be a collaborative endeavor. Aim for consensus if possible, but assessment author is ultimately responsible for recommendations.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945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324" y="279329"/>
            <a:ext cx="8520600" cy="1558707"/>
          </a:xfrm>
        </p:spPr>
        <p:txBody>
          <a:bodyPr>
            <a:normAutofit/>
          </a:bodyPr>
          <a:lstStyle/>
          <a:p>
            <a:r>
              <a:rPr lang="en-US" sz="2400" dirty="0"/>
              <a:t>Risk Table Approach – documenting relevant information/concerns that are not addressed within the assessment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155583"/>
              </p:ext>
            </p:extLst>
          </p:nvPr>
        </p:nvGraphicFramePr>
        <p:xfrm>
          <a:off x="445324" y="1463470"/>
          <a:ext cx="7829431" cy="451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7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6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177"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Assessment-related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Population dynamics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Ecosystem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1: Normal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Typical to moderately increased uncertainty/minor unresolved issues in assessment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typical for the stock; recent recruitment is within normal range.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No apparent environmental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and/or 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ecosystem concerns relevant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to the stock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2: Substantially increased concerns 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+mj-lt"/>
                          <a:ea typeface="Calibri" panose="020F0502020204030204" pitchFamily="34" charset="0"/>
                        </a:rPr>
                        <a:t>Substantially increased assessment uncertainty/ unresolved issues.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unusual; abundance increasing or decreasing faster than has been seen recently, or recruitment pattern is atypical. 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Some indicators showing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adverse signals for the stock,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but the pattern is not consistent across all indicators.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3: Major Concern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+mj-lt"/>
                          <a:ea typeface="Calibri" panose="020F0502020204030204" pitchFamily="34" charset="0"/>
                        </a:rPr>
                        <a:t>Major problems with the stock assessment, very poor fits to data, high level of uncertainty, strong retrospective bias.</a:t>
                      </a:r>
                      <a:endParaRPr lang="en-US" sz="11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highly unusual; very rapid changes in stock abundance, or highly atypical recruitment patterns.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Multiple indicators showing consistent adverse signals a) across the same trophic level as the stock, and/or b) up or down trophic levels from the stock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4: Extreme concern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+mj-lt"/>
                          <a:ea typeface="Calibri" panose="020F0502020204030204" pitchFamily="34" charset="0"/>
                        </a:rPr>
                        <a:t>Severe problems with the stock assessment, severe retrospective bias. Assessment considered unreliable.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unprecedented. More rapid changes in stock abundance than ever seen previously, or very long stretch of poor recruitment compared to previous patterns.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Extreme anomalies in multiple ecosystem indicators that are highly likely to impact the stock. Potential for cascading effects on other ecosystem components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521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Table – 2018 test cases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787521"/>
              </p:ext>
            </p:extLst>
          </p:nvPr>
        </p:nvGraphicFramePr>
        <p:xfrm>
          <a:off x="445325" y="1463470"/>
          <a:ext cx="8253350" cy="451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0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1177"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Assessment-related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Population dynamics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Ecosystem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Fishery Performance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1: Normal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EBS </a:t>
                      </a:r>
                      <a:r>
                        <a:rPr lang="en-US" sz="1400" dirty="0" err="1">
                          <a:effectLst/>
                          <a:latin typeface="+mj-lt"/>
                          <a:ea typeface="Calibri" panose="020F0502020204030204" pitchFamily="34" charset="0"/>
                        </a:rPr>
                        <a:t>pollock</a:t>
                      </a: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BSAI Atka Mackerel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BSAI Atka Mackerel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BSAI Atka Mackerel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2: Substantially increased concerns 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Alaska sablefish,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GOA </a:t>
                      </a:r>
                      <a:r>
                        <a:rPr lang="en-US" sz="1400" dirty="0" err="1">
                          <a:effectLst/>
                          <a:latin typeface="+mj-lt"/>
                          <a:ea typeface="Calibri" panose="020F0502020204030204" pitchFamily="34" charset="0"/>
                        </a:rPr>
                        <a:t>pollock</a:t>
                      </a: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,</a:t>
                      </a:r>
                      <a:r>
                        <a:rPr lang="en-US" sz="14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GOA Pacific cod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EBS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pollock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GOA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pollock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Alaska sablefish, EBS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pollock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, GOA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pollock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,</a:t>
                      </a: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GOA Pacific cod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3: Major Concern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4: Extreme concern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GOA Pacific cod,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Alaska sablefish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Curved Right Arrow 2"/>
          <p:cNvSpPr/>
          <p:nvPr/>
        </p:nvSpPr>
        <p:spPr>
          <a:xfrm rot="10800000">
            <a:off x="5024582" y="3720738"/>
            <a:ext cx="332509" cy="1828800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7091" y="4519557"/>
            <a:ext cx="25154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8998"/>
                </a:solidFill>
              </a:rPr>
              <a:t>SSC suggested GOA cod should be Level 2 because control rule already strongly reduces F at low biomass</a:t>
            </a:r>
          </a:p>
        </p:txBody>
      </p:sp>
    </p:spTree>
    <p:extLst>
      <p:ext uri="{BB962C8B-B14F-4D97-AF65-F5344CB8AC3E}">
        <p14:creationId xmlns:p14="http://schemas.microsoft.com/office/powerpoint/2010/main" val="353927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December Council meeting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373" y="1509695"/>
            <a:ext cx="7834773" cy="4555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SSC, Advisory Panel, and the NPFMC took the risk table under consideration at the December 2018 Council meeting</a:t>
            </a:r>
          </a:p>
          <a:p>
            <a:endParaRPr lang="en-US" dirty="0"/>
          </a:p>
          <a:p>
            <a:r>
              <a:rPr lang="en-US" dirty="0"/>
              <a:t>The SSC agreed with the recommended ABC reductions that came from the example risk tables for GOA </a:t>
            </a:r>
            <a:r>
              <a:rPr lang="en-US" dirty="0" err="1"/>
              <a:t>pollock</a:t>
            </a:r>
            <a:r>
              <a:rPr lang="en-US" dirty="0"/>
              <a:t>, GOA Pacific cod, sablefish, and Bering Sea </a:t>
            </a:r>
            <a:r>
              <a:rPr lang="en-US" dirty="0" err="1"/>
              <a:t>pollock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But recommended the maximum permissible ABC for Bering Sea cod, rather than the recommended reduction in ABC resulting from the plan team’s application of the risk table.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9475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December Council meeting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After a discussion of the potential benefits of wider application of the risk table, the SSC requested that all authors fill out the risk table for the 2019 assessment cycle. </a:t>
            </a:r>
          </a:p>
          <a:p>
            <a:endParaRPr lang="en-US" dirty="0"/>
          </a:p>
          <a:p>
            <a:r>
              <a:rPr lang="en-US" dirty="0"/>
              <a:t>The SSC considered the table to be an efficient way to organize concerns regarding an assessment.</a:t>
            </a:r>
          </a:p>
          <a:p>
            <a:endParaRPr lang="en-US" dirty="0"/>
          </a:p>
          <a:p>
            <a:r>
              <a:rPr lang="en-US" dirty="0"/>
              <a:t>Reiterated that it should be used reach a decision rather than to justify that decision that has already been made.</a:t>
            </a:r>
          </a:p>
          <a:p>
            <a:endParaRPr lang="en-US" dirty="0"/>
          </a:p>
          <a:p>
            <a:r>
              <a:rPr lang="en-US" dirty="0"/>
              <a:t>The SSC also requested that an additional column be added to the risk table to evaluate concerns related to fishery performance and behavior, considering both quantitative fishery metrics and local/traditional knowledge for a broader set of observations.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493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December Council meeting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AP also recognized the benefit of the risk table in promoting greater transparency in the ABC recommendations by providing a clearly articulated and transparent list of concerns. Concerns for the AP included:</a:t>
            </a:r>
          </a:p>
          <a:p>
            <a:pPr lvl="1"/>
            <a:r>
              <a:rPr lang="en-US" dirty="0"/>
              <a:t>A reluctance to allow the assessment authors and the plan teams to recommend a reduction from the maximum permissible ABC, preferring instead to entrust that responsibility to SSC. [</a:t>
            </a:r>
            <a:r>
              <a:rPr lang="en-US" i="1" dirty="0"/>
              <a:t>compared to current procedure]</a:t>
            </a:r>
          </a:p>
          <a:p>
            <a:pPr lvl="1"/>
            <a:r>
              <a:rPr lang="en-US" dirty="0"/>
              <a:t>Concern was that application of the risk table would lead to more situations where a reduction is recommended. [</a:t>
            </a:r>
            <a:r>
              <a:rPr lang="en-US" i="1" dirty="0"/>
              <a:t>Not the intention of the table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The AP wanted to emphasize that the existing tier system is designed to implement precautionary fisheries management, that the reductions in the ABC from the maximum permissible should be infrequent.  [</a:t>
            </a:r>
            <a:r>
              <a:rPr lang="en-US" i="1" dirty="0"/>
              <a:t>this is current procedure</a:t>
            </a:r>
            <a:r>
              <a:rPr lang="en-US" dirty="0"/>
              <a:t>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0761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December Council meeting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AP ultimately ended up endorsing the SSC’s recommendation. </a:t>
            </a:r>
          </a:p>
          <a:p>
            <a:endParaRPr lang="en-US" dirty="0"/>
          </a:p>
          <a:p>
            <a:r>
              <a:rPr lang="en-US" dirty="0"/>
              <a:t>The Council received the comments from SSC and the AP and likewise recommended that that all authors fill out the risk table for the 2019 assessment cycle.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3282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7BCE5B0E-B5AE-4C4B-B98D-84668EFD91A5}"/>
              </a:ext>
            </a:extLst>
          </p:cNvPr>
          <p:cNvSpPr/>
          <p:nvPr/>
        </p:nvSpPr>
        <p:spPr>
          <a:xfrm>
            <a:off x="4503623" y="4910546"/>
            <a:ext cx="1296761" cy="757183"/>
          </a:xfrm>
          <a:prstGeom prst="rect">
            <a:avLst/>
          </a:prstGeom>
          <a:solidFill>
            <a:schemeClr val="bg1"/>
          </a:solidFill>
          <a:ln>
            <a:solidFill>
              <a:srgbClr val="1ECAD3"/>
            </a:solidFill>
            <a:prstDash val="sysDot"/>
          </a:ln>
          <a:effectLst>
            <a:outerShdw blurRad="152400" dist="101600" dir="2700000" algn="tl" rotWithShape="0">
              <a:schemeClr val="tx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AA78ADE-CA4C-FC46-8543-CE132932A0D4}"/>
              </a:ext>
            </a:extLst>
          </p:cNvPr>
          <p:cNvSpPr/>
          <p:nvPr/>
        </p:nvSpPr>
        <p:spPr>
          <a:xfrm>
            <a:off x="4312726" y="4543462"/>
            <a:ext cx="1296761" cy="757183"/>
          </a:xfrm>
          <a:prstGeom prst="rect">
            <a:avLst/>
          </a:prstGeom>
          <a:solidFill>
            <a:schemeClr val="bg1"/>
          </a:solidFill>
          <a:ln>
            <a:solidFill>
              <a:srgbClr val="1ECAD3"/>
            </a:solidFill>
            <a:prstDash val="sysDot"/>
          </a:ln>
          <a:effectLst>
            <a:outerShdw blurRad="152400" dist="101600" dir="2700000" algn="tl" rotWithShape="0">
              <a:schemeClr val="tx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8DB6C14-AD8C-1E46-982A-679B36315EE9}"/>
              </a:ext>
            </a:extLst>
          </p:cNvPr>
          <p:cNvSpPr/>
          <p:nvPr/>
        </p:nvSpPr>
        <p:spPr>
          <a:xfrm>
            <a:off x="4072979" y="4137951"/>
            <a:ext cx="1345610" cy="806327"/>
          </a:xfrm>
          <a:prstGeom prst="rect">
            <a:avLst/>
          </a:prstGeom>
          <a:solidFill>
            <a:schemeClr val="bg1"/>
          </a:solidFill>
          <a:ln>
            <a:solidFill>
              <a:srgbClr val="1ECAD3"/>
            </a:solidFill>
          </a:ln>
          <a:effectLst>
            <a:outerShdw blurRad="152400" dist="101600" dir="2700000" algn="tl" rotWithShape="0">
              <a:schemeClr val="tx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F69BF8D-D42B-D04E-9FD9-68161C6AA665}"/>
              </a:ext>
            </a:extLst>
          </p:cNvPr>
          <p:cNvSpPr/>
          <p:nvPr/>
        </p:nvSpPr>
        <p:spPr>
          <a:xfrm>
            <a:off x="2743676" y="4295896"/>
            <a:ext cx="1224032" cy="1371833"/>
          </a:xfrm>
          <a:prstGeom prst="rect">
            <a:avLst/>
          </a:prstGeom>
          <a:solidFill>
            <a:schemeClr val="bg1"/>
          </a:solidFill>
          <a:ln>
            <a:solidFill>
              <a:srgbClr val="1ECAD3"/>
            </a:solidFill>
          </a:ln>
          <a:effectLst>
            <a:outerShdw blurRad="152400" dist="101600" dir="2700000" algn="tl" rotWithShape="0">
              <a:schemeClr val="tx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B46FFCF-CB4F-2940-9DA0-1B1087AF1D6B}"/>
              </a:ext>
            </a:extLst>
          </p:cNvPr>
          <p:cNvSpPr txBox="1"/>
          <p:nvPr/>
        </p:nvSpPr>
        <p:spPr>
          <a:xfrm>
            <a:off x="3042193" y="4980306"/>
            <a:ext cx="581414" cy="553998"/>
          </a:xfrm>
          <a:prstGeom prst="rect">
            <a:avLst/>
          </a:prstGeom>
          <a:solidFill>
            <a:srgbClr val="1ECAD3">
              <a:alpha val="68000"/>
            </a:srgbClr>
          </a:solidFill>
        </p:spPr>
        <p:txBody>
          <a:bodyPr wrap="square" lIns="68580" tIns="68580" rIns="68580" bIns="68580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spc="75" dirty="0">
                <a:solidFill>
                  <a:srgbClr val="1ECAD3">
                    <a:alpha val="7000"/>
                  </a:srgb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risk</a:t>
            </a:r>
          </a:p>
          <a:p>
            <a:pPr algn="ctr">
              <a:lnSpc>
                <a:spcPct val="90000"/>
              </a:lnSpc>
            </a:pPr>
            <a:r>
              <a:rPr lang="en-US" sz="1500" spc="75" dirty="0">
                <a:solidFill>
                  <a:srgbClr val="1ECAD3">
                    <a:alpha val="7000"/>
                  </a:srgb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table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773991-3E14-2045-925E-CBE35FB93413}"/>
              </a:ext>
            </a:extLst>
          </p:cNvPr>
          <p:cNvSpPr/>
          <p:nvPr/>
        </p:nvSpPr>
        <p:spPr>
          <a:xfrm>
            <a:off x="2532351" y="3928812"/>
            <a:ext cx="1224032" cy="1371833"/>
          </a:xfrm>
          <a:prstGeom prst="rect">
            <a:avLst/>
          </a:prstGeom>
          <a:solidFill>
            <a:schemeClr val="bg1"/>
          </a:solidFill>
          <a:ln>
            <a:solidFill>
              <a:srgbClr val="1ECAD3"/>
            </a:solidFill>
          </a:ln>
          <a:effectLst>
            <a:outerShdw blurRad="152400" dist="101600" dir="2700000" algn="tl" rotWithShape="0">
              <a:schemeClr val="tx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7E840E7-858C-0C4E-B237-8CDA2F299038}"/>
              </a:ext>
            </a:extLst>
          </p:cNvPr>
          <p:cNvSpPr txBox="1"/>
          <p:nvPr/>
        </p:nvSpPr>
        <p:spPr>
          <a:xfrm>
            <a:off x="2844987" y="4630881"/>
            <a:ext cx="581414" cy="553998"/>
          </a:xfrm>
          <a:prstGeom prst="rect">
            <a:avLst/>
          </a:prstGeom>
          <a:solidFill>
            <a:srgbClr val="1ECAD3">
              <a:alpha val="77000"/>
            </a:srgbClr>
          </a:solidFill>
        </p:spPr>
        <p:txBody>
          <a:bodyPr wrap="square" lIns="68580" tIns="68580" rIns="68580" bIns="68580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spc="75" dirty="0">
                <a:solidFill>
                  <a:schemeClr val="bg1">
                    <a:alpha val="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risk</a:t>
            </a:r>
          </a:p>
          <a:p>
            <a:pPr algn="ctr">
              <a:lnSpc>
                <a:spcPct val="90000"/>
              </a:lnSpc>
            </a:pPr>
            <a:r>
              <a:rPr lang="en-US" sz="1500" spc="75" dirty="0">
                <a:solidFill>
                  <a:schemeClr val="bg1">
                    <a:alpha val="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table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7366FC5-E08E-3A4C-840B-C34FD8B47D22}"/>
              </a:ext>
            </a:extLst>
          </p:cNvPr>
          <p:cNvSpPr/>
          <p:nvPr/>
        </p:nvSpPr>
        <p:spPr>
          <a:xfrm>
            <a:off x="2321025" y="3572445"/>
            <a:ext cx="1224032" cy="1371833"/>
          </a:xfrm>
          <a:prstGeom prst="rect">
            <a:avLst/>
          </a:prstGeom>
          <a:solidFill>
            <a:schemeClr val="bg1"/>
          </a:solidFill>
          <a:ln>
            <a:solidFill>
              <a:srgbClr val="1ECAD3"/>
            </a:solidFill>
          </a:ln>
          <a:effectLst>
            <a:outerShdw blurRad="152400" dist="101600" dir="2700000" algn="tl" rotWithShape="0">
              <a:schemeClr val="tx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F702BC4-F032-6D4B-908D-B6496A0C2E32}"/>
              </a:ext>
            </a:extLst>
          </p:cNvPr>
          <p:cNvSpPr/>
          <p:nvPr/>
        </p:nvSpPr>
        <p:spPr>
          <a:xfrm>
            <a:off x="348328" y="4665439"/>
            <a:ext cx="1224032" cy="3326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603D23-C355-4F47-9F39-0992C760E355}"/>
              </a:ext>
            </a:extLst>
          </p:cNvPr>
          <p:cNvSpPr/>
          <p:nvPr/>
        </p:nvSpPr>
        <p:spPr>
          <a:xfrm>
            <a:off x="348328" y="3572445"/>
            <a:ext cx="1224032" cy="93635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0EB9AFD9-2DEB-B449-BE46-1E855A7ADCD3}"/>
              </a:ext>
            </a:extLst>
          </p:cNvPr>
          <p:cNvSpPr/>
          <p:nvPr/>
        </p:nvSpPr>
        <p:spPr>
          <a:xfrm>
            <a:off x="252061" y="3082972"/>
            <a:ext cx="1416571" cy="382248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BA9AE6-09BA-7348-A642-175537DAD10C}"/>
              </a:ext>
            </a:extLst>
          </p:cNvPr>
          <p:cNvSpPr txBox="1"/>
          <p:nvPr/>
        </p:nvSpPr>
        <p:spPr>
          <a:xfrm>
            <a:off x="1671911" y="2568264"/>
            <a:ext cx="1786824" cy="3739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35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harvest specification process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DC4007-A025-4640-BA18-27C3C6DD3672}"/>
              </a:ext>
            </a:extLst>
          </p:cNvPr>
          <p:cNvSpPr txBox="1"/>
          <p:nvPr/>
        </p:nvSpPr>
        <p:spPr>
          <a:xfrm>
            <a:off x="6823614" y="1238127"/>
            <a:ext cx="1326630" cy="3739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35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council processes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EA13BB-D82D-FD48-9BB2-6D13A3459C16}"/>
              </a:ext>
            </a:extLst>
          </p:cNvPr>
          <p:cNvSpPr txBox="1"/>
          <p:nvPr/>
        </p:nvSpPr>
        <p:spPr>
          <a:xfrm>
            <a:off x="252061" y="3182112"/>
            <a:ext cx="1416571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LME-based</a:t>
            </a: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61BD534-DEEE-0C43-AC9B-BF9C0B6A933C}"/>
              </a:ext>
            </a:extLst>
          </p:cNvPr>
          <p:cNvSpPr/>
          <p:nvPr/>
        </p:nvSpPr>
        <p:spPr>
          <a:xfrm>
            <a:off x="3121941" y="3082972"/>
            <a:ext cx="2158583" cy="382248"/>
          </a:xfrm>
          <a:prstGeom prst="hexagon">
            <a:avLst/>
          </a:prstGeom>
          <a:solidFill>
            <a:srgbClr val="1EC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D92C34-19D9-184C-BCE3-29697C7EAE51}"/>
              </a:ext>
            </a:extLst>
          </p:cNvPr>
          <p:cNvSpPr txBox="1"/>
          <p:nvPr/>
        </p:nvSpPr>
        <p:spPr>
          <a:xfrm>
            <a:off x="3121941" y="3182112"/>
            <a:ext cx="2158583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Stock-based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E2B530A-0DC7-7242-8107-C8A521CA4E16}"/>
              </a:ext>
            </a:extLst>
          </p:cNvPr>
          <p:cNvSpPr txBox="1"/>
          <p:nvPr/>
        </p:nvSpPr>
        <p:spPr>
          <a:xfrm>
            <a:off x="486965" y="3744492"/>
            <a:ext cx="1024166" cy="6232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Ecosystem Status 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Report </a:t>
            </a:r>
            <a:r>
              <a:rPr lang="en-US" sz="1500" b="1" dirty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(ESR)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B2225DE-C251-9C49-9B2B-C6B92C8CA09A}"/>
              </a:ext>
            </a:extLst>
          </p:cNvPr>
          <p:cNvSpPr txBox="1"/>
          <p:nvPr/>
        </p:nvSpPr>
        <p:spPr>
          <a:xfrm>
            <a:off x="4180038" y="4246061"/>
            <a:ext cx="1199633" cy="6232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Ecosystem and </a:t>
            </a:r>
            <a:br>
              <a:rPr lang="en-US" sz="1500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500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Socio-economic 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Profile </a:t>
            </a:r>
            <a:r>
              <a:rPr lang="en-US" sz="1500" b="1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(ESP)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0EF85E1-E908-0F45-886B-F54667A5EB69}"/>
              </a:ext>
            </a:extLst>
          </p:cNvPr>
          <p:cNvSpPr txBox="1"/>
          <p:nvPr/>
        </p:nvSpPr>
        <p:spPr>
          <a:xfrm>
            <a:off x="2486893" y="3723060"/>
            <a:ext cx="100808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Stock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rgbClr val="1ECAD3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Assessment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54BBDDC-D4BE-7542-80CD-4FAE6B2D5184}"/>
              </a:ext>
            </a:extLst>
          </p:cNvPr>
          <p:cNvSpPr/>
          <p:nvPr/>
        </p:nvSpPr>
        <p:spPr>
          <a:xfrm>
            <a:off x="329964" y="1238538"/>
            <a:ext cx="4467880" cy="851648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EDB6B7-FD03-D946-9EA4-22F4DBB4332B}"/>
              </a:ext>
            </a:extLst>
          </p:cNvPr>
          <p:cNvSpPr txBox="1"/>
          <p:nvPr/>
        </p:nvSpPr>
        <p:spPr>
          <a:xfrm>
            <a:off x="1922039" y="1072339"/>
            <a:ext cx="1283729" cy="3323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92D05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COUNCIL</a:t>
            </a:r>
            <a:endParaRPr lang="en-US" sz="2400" dirty="0">
              <a:solidFill>
                <a:srgbClr val="92D05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6BD4257-89DA-0E42-8D5E-B08D6E974EF4}"/>
              </a:ext>
            </a:extLst>
          </p:cNvPr>
          <p:cNvSpPr txBox="1"/>
          <p:nvPr/>
        </p:nvSpPr>
        <p:spPr>
          <a:xfrm>
            <a:off x="482164" y="1412814"/>
            <a:ext cx="4029935" cy="540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950" dirty="0">
                <a:solidFill>
                  <a:schemeClr val="tx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Ecosystem-Based </a:t>
            </a:r>
          </a:p>
          <a:p>
            <a:pPr algn="ctr">
              <a:lnSpc>
                <a:spcPct val="90000"/>
              </a:lnSpc>
            </a:pPr>
            <a:r>
              <a:rPr lang="en-US" sz="1950" dirty="0">
                <a:solidFill>
                  <a:schemeClr val="tx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Fisheries Management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EBFM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)</a:t>
            </a:r>
            <a:endParaRPr lang="en-US" sz="1950" b="1" dirty="0">
              <a:solidFill>
                <a:schemeClr val="tx2">
                  <a:lumMod val="75000"/>
                </a:schemeClr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73913D6-3968-0F42-8DC2-D8A95188ED89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2563902" y="2090187"/>
            <a:ext cx="2" cy="409705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75001A0-4541-6549-BA96-296B5AAAF560}"/>
              </a:ext>
            </a:extLst>
          </p:cNvPr>
          <p:cNvCxnSpPr>
            <a:cxnSpLocks/>
            <a:endCxn id="5" idx="3"/>
          </p:cNvCxnSpPr>
          <p:nvPr/>
        </p:nvCxnSpPr>
        <p:spPr>
          <a:xfrm flipH="1" flipV="1">
            <a:off x="4797845" y="1664362"/>
            <a:ext cx="1094073" cy="10338"/>
          </a:xfrm>
          <a:prstGeom prst="line">
            <a:avLst/>
          </a:prstGeom>
          <a:ln w="28575">
            <a:solidFill>
              <a:srgbClr val="1E5C9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76EF4C-0626-254E-B2A3-F3B3D52599A1}"/>
              </a:ext>
            </a:extLst>
          </p:cNvPr>
          <p:cNvGrpSpPr/>
          <p:nvPr/>
        </p:nvGrpSpPr>
        <p:grpSpPr>
          <a:xfrm>
            <a:off x="6020849" y="1459972"/>
            <a:ext cx="2949731" cy="342631"/>
            <a:chOff x="8228987" y="634444"/>
            <a:chExt cx="3588812" cy="443115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77C3DC8-575A-DA40-B27C-B8C8A701645A}"/>
                </a:ext>
              </a:extLst>
            </p:cNvPr>
            <p:cNvSpPr/>
            <p:nvPr/>
          </p:nvSpPr>
          <p:spPr>
            <a:xfrm>
              <a:off x="10872288" y="634444"/>
              <a:ext cx="945511" cy="443115"/>
            </a:xfrm>
            <a:custGeom>
              <a:avLst/>
              <a:gdLst>
                <a:gd name="connsiteX0" fmla="*/ 0 w 785812"/>
                <a:gd name="connsiteY0" fmla="*/ 0 h 542925"/>
                <a:gd name="connsiteX1" fmla="*/ 785812 w 785812"/>
                <a:gd name="connsiteY1" fmla="*/ 0 h 542925"/>
                <a:gd name="connsiteX2" fmla="*/ 785812 w 785812"/>
                <a:gd name="connsiteY2" fmla="*/ 542925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5812" h="542925">
                  <a:moveTo>
                    <a:pt x="0" y="0"/>
                  </a:moveTo>
                  <a:lnTo>
                    <a:pt x="785812" y="0"/>
                  </a:lnTo>
                  <a:lnTo>
                    <a:pt x="785812" y="542925"/>
                  </a:lnTo>
                </a:path>
              </a:pathLst>
            </a:custGeom>
            <a:noFill/>
            <a:ln w="15875">
              <a:solidFill>
                <a:srgbClr val="1E5C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E2395595-FF29-E249-AE79-18D525CACDB8}"/>
                </a:ext>
              </a:extLst>
            </p:cNvPr>
            <p:cNvSpPr/>
            <p:nvPr/>
          </p:nvSpPr>
          <p:spPr>
            <a:xfrm flipH="1">
              <a:off x="8228987" y="634444"/>
              <a:ext cx="945511" cy="443115"/>
            </a:xfrm>
            <a:custGeom>
              <a:avLst/>
              <a:gdLst>
                <a:gd name="connsiteX0" fmla="*/ 0 w 785812"/>
                <a:gd name="connsiteY0" fmla="*/ 0 h 542925"/>
                <a:gd name="connsiteX1" fmla="*/ 785812 w 785812"/>
                <a:gd name="connsiteY1" fmla="*/ 0 h 542925"/>
                <a:gd name="connsiteX2" fmla="*/ 785812 w 785812"/>
                <a:gd name="connsiteY2" fmla="*/ 542925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5812" h="542925">
                  <a:moveTo>
                    <a:pt x="0" y="0"/>
                  </a:moveTo>
                  <a:lnTo>
                    <a:pt x="785812" y="0"/>
                  </a:lnTo>
                  <a:lnTo>
                    <a:pt x="785812" y="542925"/>
                  </a:lnTo>
                </a:path>
              </a:pathLst>
            </a:custGeom>
            <a:noFill/>
            <a:ln w="15875">
              <a:solidFill>
                <a:srgbClr val="1E5C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</p:grpSp>
      <p:sp>
        <p:nvSpPr>
          <p:cNvPr id="97" name="Freeform 96">
            <a:extLst>
              <a:ext uri="{FF2B5EF4-FFF2-40B4-BE49-F238E27FC236}">
                <a16:creationId xmlns:a16="http://schemas.microsoft.com/office/drawing/2014/main" id="{2A40C853-C516-C44D-BDB6-F8FB0342A63E}"/>
              </a:ext>
            </a:extLst>
          </p:cNvPr>
          <p:cNvSpPr/>
          <p:nvPr/>
        </p:nvSpPr>
        <p:spPr>
          <a:xfrm>
            <a:off x="3344076" y="2744108"/>
            <a:ext cx="864112" cy="338864"/>
          </a:xfrm>
          <a:custGeom>
            <a:avLst/>
            <a:gdLst>
              <a:gd name="connsiteX0" fmla="*/ 0 w 785812"/>
              <a:gd name="connsiteY0" fmla="*/ 0 h 542925"/>
              <a:gd name="connsiteX1" fmla="*/ 785812 w 785812"/>
              <a:gd name="connsiteY1" fmla="*/ 0 h 542925"/>
              <a:gd name="connsiteX2" fmla="*/ 785812 w 785812"/>
              <a:gd name="connsiteY2" fmla="*/ 542925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812" h="542925">
                <a:moveTo>
                  <a:pt x="0" y="0"/>
                </a:moveTo>
                <a:lnTo>
                  <a:pt x="785812" y="0"/>
                </a:lnTo>
                <a:lnTo>
                  <a:pt x="785812" y="542925"/>
                </a:lnTo>
              </a:path>
            </a:pathLst>
          </a:custGeom>
          <a:noFill/>
          <a:ln w="158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D001613C-9E1E-4B4C-931A-490DA23CACCA}"/>
              </a:ext>
            </a:extLst>
          </p:cNvPr>
          <p:cNvSpPr/>
          <p:nvPr/>
        </p:nvSpPr>
        <p:spPr>
          <a:xfrm flipH="1">
            <a:off x="922458" y="2730592"/>
            <a:ext cx="847429" cy="352381"/>
          </a:xfrm>
          <a:custGeom>
            <a:avLst/>
            <a:gdLst>
              <a:gd name="connsiteX0" fmla="*/ 0 w 785812"/>
              <a:gd name="connsiteY0" fmla="*/ 0 h 542925"/>
              <a:gd name="connsiteX1" fmla="*/ 785812 w 785812"/>
              <a:gd name="connsiteY1" fmla="*/ 0 h 542925"/>
              <a:gd name="connsiteX2" fmla="*/ 785812 w 785812"/>
              <a:gd name="connsiteY2" fmla="*/ 542925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812" h="542925">
                <a:moveTo>
                  <a:pt x="0" y="0"/>
                </a:moveTo>
                <a:lnTo>
                  <a:pt x="785812" y="0"/>
                </a:lnTo>
                <a:lnTo>
                  <a:pt x="785812" y="542925"/>
                </a:lnTo>
              </a:path>
            </a:pathLst>
          </a:custGeom>
          <a:noFill/>
          <a:ln w="158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4D209D1-552C-5A4C-9447-A205A19C5EC5}"/>
              </a:ext>
            </a:extLst>
          </p:cNvPr>
          <p:cNvSpPr txBox="1"/>
          <p:nvPr/>
        </p:nvSpPr>
        <p:spPr>
          <a:xfrm>
            <a:off x="486965" y="4743953"/>
            <a:ext cx="1024166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 dirty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ESR </a:t>
            </a:r>
            <a:r>
              <a:rPr lang="en-US" sz="1350" dirty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 brief</a:t>
            </a:r>
            <a:endParaRPr lang="en-US" sz="1500" dirty="0">
              <a:solidFill>
                <a:schemeClr val="accent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E5C19EC-5660-264A-B723-918370FA60A4}"/>
              </a:ext>
            </a:extLst>
          </p:cNvPr>
          <p:cNvSpPr txBox="1"/>
          <p:nvPr/>
        </p:nvSpPr>
        <p:spPr>
          <a:xfrm>
            <a:off x="2647782" y="4260024"/>
            <a:ext cx="581414" cy="553998"/>
          </a:xfrm>
          <a:prstGeom prst="rect">
            <a:avLst/>
          </a:prstGeom>
          <a:solidFill>
            <a:srgbClr val="1ECAD3"/>
          </a:solidFill>
        </p:spPr>
        <p:txBody>
          <a:bodyPr wrap="square" lIns="68580" tIns="68580" rIns="68580" bIns="68580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spc="75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Risk</a:t>
            </a:r>
          </a:p>
          <a:p>
            <a:pPr algn="ctr">
              <a:lnSpc>
                <a:spcPct val="90000"/>
              </a:lnSpc>
            </a:pPr>
            <a:r>
              <a:rPr lang="en-US" sz="1500" spc="75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Table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AD64E030-4F47-1449-BFDF-C6C16B6BA495}"/>
              </a:ext>
            </a:extLst>
          </p:cNvPr>
          <p:cNvCxnSpPr>
            <a:cxnSpLocks/>
            <a:stCxn id="100" idx="3"/>
            <a:endCxn id="109" idx="1"/>
          </p:cNvCxnSpPr>
          <p:nvPr/>
        </p:nvCxnSpPr>
        <p:spPr>
          <a:xfrm>
            <a:off x="3229197" y="4537024"/>
            <a:ext cx="843783" cy="4091"/>
          </a:xfrm>
          <a:prstGeom prst="line">
            <a:avLst/>
          </a:prstGeom>
          <a:ln w="15875">
            <a:solidFill>
              <a:srgbClr val="1ECAD3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12BDA1F-7B99-494F-BFA1-94030F945601}"/>
              </a:ext>
            </a:extLst>
          </p:cNvPr>
          <p:cNvCxnSpPr>
            <a:cxnSpLocks/>
          </p:cNvCxnSpPr>
          <p:nvPr/>
        </p:nvCxnSpPr>
        <p:spPr>
          <a:xfrm>
            <a:off x="3420661" y="5086693"/>
            <a:ext cx="892065" cy="0"/>
          </a:xfrm>
          <a:prstGeom prst="line">
            <a:avLst/>
          </a:prstGeom>
          <a:ln w="15875">
            <a:solidFill>
              <a:srgbClr val="1ECAD3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692E089-7E2F-E442-94F0-4BC2370D66F4}"/>
              </a:ext>
            </a:extLst>
          </p:cNvPr>
          <p:cNvCxnSpPr>
            <a:cxnSpLocks/>
          </p:cNvCxnSpPr>
          <p:nvPr/>
        </p:nvCxnSpPr>
        <p:spPr>
          <a:xfrm>
            <a:off x="3620035" y="5437603"/>
            <a:ext cx="892065" cy="0"/>
          </a:xfrm>
          <a:prstGeom prst="line">
            <a:avLst/>
          </a:prstGeom>
          <a:ln w="15875">
            <a:solidFill>
              <a:srgbClr val="1ECAD3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B36FDF03-BA06-5241-9F32-1AD4EA12DD89}"/>
              </a:ext>
            </a:extLst>
          </p:cNvPr>
          <p:cNvSpPr/>
          <p:nvPr/>
        </p:nvSpPr>
        <p:spPr>
          <a:xfrm>
            <a:off x="1573382" y="4068742"/>
            <a:ext cx="1069235" cy="472325"/>
          </a:xfrm>
          <a:custGeom>
            <a:avLst/>
            <a:gdLst>
              <a:gd name="connsiteX0" fmla="*/ 0 w 704956"/>
              <a:gd name="connsiteY0" fmla="*/ 0 h 420103"/>
              <a:gd name="connsiteX1" fmla="*/ 326936 w 704956"/>
              <a:gd name="connsiteY1" fmla="*/ 367803 h 420103"/>
              <a:gd name="connsiteX2" fmla="*/ 378020 w 704956"/>
              <a:gd name="connsiteY2" fmla="*/ 388237 h 420103"/>
              <a:gd name="connsiteX3" fmla="*/ 393345 w 704956"/>
              <a:gd name="connsiteY3" fmla="*/ 398454 h 420103"/>
              <a:gd name="connsiteX4" fmla="*/ 521055 w 704956"/>
              <a:gd name="connsiteY4" fmla="*/ 403562 h 420103"/>
              <a:gd name="connsiteX5" fmla="*/ 704956 w 704956"/>
              <a:gd name="connsiteY5" fmla="*/ 413779 h 420103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378020 w 704956"/>
              <a:gd name="connsiteY2" fmla="*/ 388237 h 413779"/>
              <a:gd name="connsiteX3" fmla="*/ 393345 w 704956"/>
              <a:gd name="connsiteY3" fmla="*/ 398454 h 413779"/>
              <a:gd name="connsiteX4" fmla="*/ 704956 w 704956"/>
              <a:gd name="connsiteY4" fmla="*/ 413779 h 413779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378020 w 704956"/>
              <a:gd name="connsiteY2" fmla="*/ 388237 h 413779"/>
              <a:gd name="connsiteX3" fmla="*/ 704956 w 704956"/>
              <a:gd name="connsiteY3" fmla="*/ 413779 h 413779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704956 w 704956"/>
              <a:gd name="connsiteY2" fmla="*/ 413779 h 413779"/>
              <a:gd name="connsiteX0" fmla="*/ 0 w 704956"/>
              <a:gd name="connsiteY0" fmla="*/ 0 h 435432"/>
              <a:gd name="connsiteX1" fmla="*/ 326936 w 704956"/>
              <a:gd name="connsiteY1" fmla="*/ 367803 h 435432"/>
              <a:gd name="connsiteX2" fmla="*/ 704956 w 704956"/>
              <a:gd name="connsiteY2" fmla="*/ 413779 h 435432"/>
              <a:gd name="connsiteX0" fmla="*/ 0 w 1123843"/>
              <a:gd name="connsiteY0" fmla="*/ 0 h 469971"/>
              <a:gd name="connsiteX1" fmla="*/ 326936 w 1123843"/>
              <a:gd name="connsiteY1" fmla="*/ 367803 h 469971"/>
              <a:gd name="connsiteX2" fmla="*/ 1123843 w 1123843"/>
              <a:gd name="connsiteY2" fmla="*/ 469971 h 469971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83722"/>
              <a:gd name="connsiteX1" fmla="*/ 485296 w 1123843"/>
              <a:gd name="connsiteY1" fmla="*/ 398453 h 483722"/>
              <a:gd name="connsiteX2" fmla="*/ 1123843 w 1123843"/>
              <a:gd name="connsiteY2" fmla="*/ 469971 h 483722"/>
              <a:gd name="connsiteX0" fmla="*/ 0 w 1123843"/>
              <a:gd name="connsiteY0" fmla="*/ 0 h 474123"/>
              <a:gd name="connsiteX1" fmla="*/ 45464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9421"/>
              <a:gd name="connsiteX1" fmla="*/ 410638 w 1123843"/>
              <a:gd name="connsiteY1" fmla="*/ 387362 h 479421"/>
              <a:gd name="connsiteX2" fmla="*/ 1123843 w 1123843"/>
              <a:gd name="connsiteY2" fmla="*/ 469971 h 479421"/>
              <a:gd name="connsiteX0" fmla="*/ 0 w 1123843"/>
              <a:gd name="connsiteY0" fmla="*/ 0 h 472325"/>
              <a:gd name="connsiteX1" fmla="*/ 377497 w 1123843"/>
              <a:gd name="connsiteY1" fmla="*/ 355831 h 472325"/>
              <a:gd name="connsiteX2" fmla="*/ 1123843 w 1123843"/>
              <a:gd name="connsiteY2" fmla="*/ 469971 h 472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3843" h="472325">
                <a:moveTo>
                  <a:pt x="0" y="0"/>
                </a:moveTo>
                <a:cubicBezTo>
                  <a:pt x="108979" y="122601"/>
                  <a:pt x="168053" y="230676"/>
                  <a:pt x="377497" y="355831"/>
                </a:cubicBezTo>
                <a:cubicBezTo>
                  <a:pt x="586941" y="480986"/>
                  <a:pt x="958246" y="475718"/>
                  <a:pt x="1123843" y="469971"/>
                </a:cubicBezTo>
              </a:path>
            </a:pathLst>
          </a:custGeom>
          <a:noFill/>
          <a:ln w="15875">
            <a:solidFill>
              <a:schemeClr val="accent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0E442D72-24BA-D14B-88EF-E04B9C336621}"/>
              </a:ext>
            </a:extLst>
          </p:cNvPr>
          <p:cNvSpPr/>
          <p:nvPr/>
        </p:nvSpPr>
        <p:spPr>
          <a:xfrm>
            <a:off x="1573382" y="4068742"/>
            <a:ext cx="1254467" cy="1032873"/>
          </a:xfrm>
          <a:custGeom>
            <a:avLst/>
            <a:gdLst>
              <a:gd name="connsiteX0" fmla="*/ 0 w 704956"/>
              <a:gd name="connsiteY0" fmla="*/ 0 h 420103"/>
              <a:gd name="connsiteX1" fmla="*/ 326936 w 704956"/>
              <a:gd name="connsiteY1" fmla="*/ 367803 h 420103"/>
              <a:gd name="connsiteX2" fmla="*/ 378020 w 704956"/>
              <a:gd name="connsiteY2" fmla="*/ 388237 h 420103"/>
              <a:gd name="connsiteX3" fmla="*/ 393345 w 704956"/>
              <a:gd name="connsiteY3" fmla="*/ 398454 h 420103"/>
              <a:gd name="connsiteX4" fmla="*/ 521055 w 704956"/>
              <a:gd name="connsiteY4" fmla="*/ 403562 h 420103"/>
              <a:gd name="connsiteX5" fmla="*/ 704956 w 704956"/>
              <a:gd name="connsiteY5" fmla="*/ 413779 h 420103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378020 w 704956"/>
              <a:gd name="connsiteY2" fmla="*/ 388237 h 413779"/>
              <a:gd name="connsiteX3" fmla="*/ 393345 w 704956"/>
              <a:gd name="connsiteY3" fmla="*/ 398454 h 413779"/>
              <a:gd name="connsiteX4" fmla="*/ 704956 w 704956"/>
              <a:gd name="connsiteY4" fmla="*/ 413779 h 413779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378020 w 704956"/>
              <a:gd name="connsiteY2" fmla="*/ 388237 h 413779"/>
              <a:gd name="connsiteX3" fmla="*/ 704956 w 704956"/>
              <a:gd name="connsiteY3" fmla="*/ 413779 h 413779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704956 w 704956"/>
              <a:gd name="connsiteY2" fmla="*/ 413779 h 413779"/>
              <a:gd name="connsiteX0" fmla="*/ 0 w 704956"/>
              <a:gd name="connsiteY0" fmla="*/ 0 h 435432"/>
              <a:gd name="connsiteX1" fmla="*/ 326936 w 704956"/>
              <a:gd name="connsiteY1" fmla="*/ 367803 h 435432"/>
              <a:gd name="connsiteX2" fmla="*/ 704956 w 704956"/>
              <a:gd name="connsiteY2" fmla="*/ 413779 h 435432"/>
              <a:gd name="connsiteX0" fmla="*/ 0 w 1123843"/>
              <a:gd name="connsiteY0" fmla="*/ 0 h 469971"/>
              <a:gd name="connsiteX1" fmla="*/ 326936 w 1123843"/>
              <a:gd name="connsiteY1" fmla="*/ 367803 h 469971"/>
              <a:gd name="connsiteX2" fmla="*/ 1123843 w 1123843"/>
              <a:gd name="connsiteY2" fmla="*/ 469971 h 469971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83722"/>
              <a:gd name="connsiteX1" fmla="*/ 485296 w 1123843"/>
              <a:gd name="connsiteY1" fmla="*/ 398453 h 483722"/>
              <a:gd name="connsiteX2" fmla="*/ 1123843 w 1123843"/>
              <a:gd name="connsiteY2" fmla="*/ 469971 h 483722"/>
              <a:gd name="connsiteX0" fmla="*/ 0 w 1123843"/>
              <a:gd name="connsiteY0" fmla="*/ 0 h 474123"/>
              <a:gd name="connsiteX1" fmla="*/ 454646 w 1123843"/>
              <a:gd name="connsiteY1" fmla="*/ 367803 h 474123"/>
              <a:gd name="connsiteX2" fmla="*/ 1123843 w 1123843"/>
              <a:gd name="connsiteY2" fmla="*/ 469971 h 474123"/>
              <a:gd name="connsiteX0" fmla="*/ 0 w 1261770"/>
              <a:gd name="connsiteY0" fmla="*/ 0 h 552680"/>
              <a:gd name="connsiteX1" fmla="*/ 592573 w 1261770"/>
              <a:gd name="connsiteY1" fmla="*/ 449474 h 552680"/>
              <a:gd name="connsiteX2" fmla="*/ 1261770 w 1261770"/>
              <a:gd name="connsiteY2" fmla="*/ 551642 h 552680"/>
              <a:gd name="connsiteX0" fmla="*/ 0 w 1287312"/>
              <a:gd name="connsiteY0" fmla="*/ 0 h 549861"/>
              <a:gd name="connsiteX1" fmla="*/ 592573 w 1287312"/>
              <a:gd name="connsiteY1" fmla="*/ 449474 h 549861"/>
              <a:gd name="connsiteX2" fmla="*/ 1287312 w 1287312"/>
              <a:gd name="connsiteY2" fmla="*/ 548725 h 549861"/>
              <a:gd name="connsiteX0" fmla="*/ 0 w 1287312"/>
              <a:gd name="connsiteY0" fmla="*/ 0 h 548725"/>
              <a:gd name="connsiteX1" fmla="*/ 592573 w 1287312"/>
              <a:gd name="connsiteY1" fmla="*/ 449474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536381 w 1287312"/>
              <a:gd name="connsiteY1" fmla="*/ 408639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505730 w 1287312"/>
              <a:gd name="connsiteY1" fmla="*/ 41447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505730 w 1287312"/>
              <a:gd name="connsiteY1" fmla="*/ 41447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505730 w 1287312"/>
              <a:gd name="connsiteY1" fmla="*/ 41447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51942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51942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51942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51942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27493 w 1287312"/>
              <a:gd name="connsiteY1" fmla="*/ 364217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37273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37273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37273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37273 w 1287312"/>
              <a:gd name="connsiteY1" fmla="*/ 386553 h 548725"/>
              <a:gd name="connsiteX2" fmla="*/ 1287312 w 1287312"/>
              <a:gd name="connsiteY2" fmla="*/ 548725 h 548725"/>
              <a:gd name="connsiteX0" fmla="*/ 0 w 1287312"/>
              <a:gd name="connsiteY0" fmla="*/ 0 h 548725"/>
              <a:gd name="connsiteX1" fmla="*/ 423891 w 1287312"/>
              <a:gd name="connsiteY1" fmla="*/ 363632 h 548725"/>
              <a:gd name="connsiteX2" fmla="*/ 1287312 w 1287312"/>
              <a:gd name="connsiteY2" fmla="*/ 548725 h 548725"/>
              <a:gd name="connsiteX0" fmla="*/ 0 w 1318535"/>
              <a:gd name="connsiteY0" fmla="*/ 0 h 566553"/>
              <a:gd name="connsiteX1" fmla="*/ 423891 w 1318535"/>
              <a:gd name="connsiteY1" fmla="*/ 363632 h 566553"/>
              <a:gd name="connsiteX2" fmla="*/ 1318535 w 1318535"/>
              <a:gd name="connsiteY2" fmla="*/ 566553 h 566553"/>
              <a:gd name="connsiteX0" fmla="*/ 0 w 1318535"/>
              <a:gd name="connsiteY0" fmla="*/ 0 h 566553"/>
              <a:gd name="connsiteX1" fmla="*/ 423891 w 1318535"/>
              <a:gd name="connsiteY1" fmla="*/ 363632 h 566553"/>
              <a:gd name="connsiteX2" fmla="*/ 1318535 w 1318535"/>
              <a:gd name="connsiteY2" fmla="*/ 566553 h 566553"/>
              <a:gd name="connsiteX0" fmla="*/ 0 w 1318535"/>
              <a:gd name="connsiteY0" fmla="*/ 0 h 566553"/>
              <a:gd name="connsiteX1" fmla="*/ 423891 w 1318535"/>
              <a:gd name="connsiteY1" fmla="*/ 363632 h 566553"/>
              <a:gd name="connsiteX2" fmla="*/ 1318535 w 1318535"/>
              <a:gd name="connsiteY2" fmla="*/ 566553 h 566553"/>
              <a:gd name="connsiteX0" fmla="*/ 0 w 1318535"/>
              <a:gd name="connsiteY0" fmla="*/ 0 h 566553"/>
              <a:gd name="connsiteX1" fmla="*/ 423891 w 1318535"/>
              <a:gd name="connsiteY1" fmla="*/ 363632 h 566553"/>
              <a:gd name="connsiteX2" fmla="*/ 1318535 w 1318535"/>
              <a:gd name="connsiteY2" fmla="*/ 566553 h 566553"/>
              <a:gd name="connsiteX0" fmla="*/ 0 w 1318535"/>
              <a:gd name="connsiteY0" fmla="*/ 0 h 566553"/>
              <a:gd name="connsiteX1" fmla="*/ 423891 w 1318535"/>
              <a:gd name="connsiteY1" fmla="*/ 363632 h 566553"/>
              <a:gd name="connsiteX2" fmla="*/ 1318535 w 1318535"/>
              <a:gd name="connsiteY2" fmla="*/ 566553 h 56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8535" h="566553">
                <a:moveTo>
                  <a:pt x="0" y="0"/>
                </a:moveTo>
                <a:cubicBezTo>
                  <a:pt x="108979" y="122601"/>
                  <a:pt x="208596" y="220816"/>
                  <a:pt x="423891" y="363632"/>
                </a:cubicBezTo>
                <a:cubicBezTo>
                  <a:pt x="639186" y="506448"/>
                  <a:pt x="811755" y="565977"/>
                  <a:pt x="1318535" y="566553"/>
                </a:cubicBezTo>
              </a:path>
            </a:pathLst>
          </a:custGeom>
          <a:noFill/>
          <a:ln w="15875">
            <a:solidFill>
              <a:schemeClr val="accent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BC8DE18C-88E1-5F46-B0A0-2A71D8051958}"/>
              </a:ext>
            </a:extLst>
          </p:cNvPr>
          <p:cNvSpPr/>
          <p:nvPr/>
        </p:nvSpPr>
        <p:spPr>
          <a:xfrm>
            <a:off x="1573382" y="4068741"/>
            <a:ext cx="1443895" cy="1368862"/>
          </a:xfrm>
          <a:custGeom>
            <a:avLst/>
            <a:gdLst>
              <a:gd name="connsiteX0" fmla="*/ 0 w 704956"/>
              <a:gd name="connsiteY0" fmla="*/ 0 h 420103"/>
              <a:gd name="connsiteX1" fmla="*/ 326936 w 704956"/>
              <a:gd name="connsiteY1" fmla="*/ 367803 h 420103"/>
              <a:gd name="connsiteX2" fmla="*/ 378020 w 704956"/>
              <a:gd name="connsiteY2" fmla="*/ 388237 h 420103"/>
              <a:gd name="connsiteX3" fmla="*/ 393345 w 704956"/>
              <a:gd name="connsiteY3" fmla="*/ 398454 h 420103"/>
              <a:gd name="connsiteX4" fmla="*/ 521055 w 704956"/>
              <a:gd name="connsiteY4" fmla="*/ 403562 h 420103"/>
              <a:gd name="connsiteX5" fmla="*/ 704956 w 704956"/>
              <a:gd name="connsiteY5" fmla="*/ 413779 h 420103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378020 w 704956"/>
              <a:gd name="connsiteY2" fmla="*/ 388237 h 413779"/>
              <a:gd name="connsiteX3" fmla="*/ 393345 w 704956"/>
              <a:gd name="connsiteY3" fmla="*/ 398454 h 413779"/>
              <a:gd name="connsiteX4" fmla="*/ 704956 w 704956"/>
              <a:gd name="connsiteY4" fmla="*/ 413779 h 413779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378020 w 704956"/>
              <a:gd name="connsiteY2" fmla="*/ 388237 h 413779"/>
              <a:gd name="connsiteX3" fmla="*/ 704956 w 704956"/>
              <a:gd name="connsiteY3" fmla="*/ 413779 h 413779"/>
              <a:gd name="connsiteX0" fmla="*/ 0 w 704956"/>
              <a:gd name="connsiteY0" fmla="*/ 0 h 413779"/>
              <a:gd name="connsiteX1" fmla="*/ 326936 w 704956"/>
              <a:gd name="connsiteY1" fmla="*/ 367803 h 413779"/>
              <a:gd name="connsiteX2" fmla="*/ 704956 w 704956"/>
              <a:gd name="connsiteY2" fmla="*/ 413779 h 413779"/>
              <a:gd name="connsiteX0" fmla="*/ 0 w 704956"/>
              <a:gd name="connsiteY0" fmla="*/ 0 h 435432"/>
              <a:gd name="connsiteX1" fmla="*/ 326936 w 704956"/>
              <a:gd name="connsiteY1" fmla="*/ 367803 h 435432"/>
              <a:gd name="connsiteX2" fmla="*/ 704956 w 704956"/>
              <a:gd name="connsiteY2" fmla="*/ 413779 h 435432"/>
              <a:gd name="connsiteX0" fmla="*/ 0 w 1123843"/>
              <a:gd name="connsiteY0" fmla="*/ 0 h 469971"/>
              <a:gd name="connsiteX1" fmla="*/ 326936 w 1123843"/>
              <a:gd name="connsiteY1" fmla="*/ 367803 h 469971"/>
              <a:gd name="connsiteX2" fmla="*/ 1123843 w 1123843"/>
              <a:gd name="connsiteY2" fmla="*/ 469971 h 469971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4123"/>
              <a:gd name="connsiteX1" fmla="*/ 32693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83722"/>
              <a:gd name="connsiteX1" fmla="*/ 485296 w 1123843"/>
              <a:gd name="connsiteY1" fmla="*/ 398453 h 483722"/>
              <a:gd name="connsiteX2" fmla="*/ 1123843 w 1123843"/>
              <a:gd name="connsiteY2" fmla="*/ 469971 h 483722"/>
              <a:gd name="connsiteX0" fmla="*/ 0 w 1123843"/>
              <a:gd name="connsiteY0" fmla="*/ 0 h 474123"/>
              <a:gd name="connsiteX1" fmla="*/ 454646 w 1123843"/>
              <a:gd name="connsiteY1" fmla="*/ 367803 h 474123"/>
              <a:gd name="connsiteX2" fmla="*/ 1123843 w 1123843"/>
              <a:gd name="connsiteY2" fmla="*/ 469971 h 474123"/>
              <a:gd name="connsiteX0" fmla="*/ 0 w 1123843"/>
              <a:gd name="connsiteY0" fmla="*/ 0 h 473729"/>
              <a:gd name="connsiteX1" fmla="*/ 417058 w 1123843"/>
              <a:gd name="connsiteY1" fmla="*/ 365677 h 473729"/>
              <a:gd name="connsiteX2" fmla="*/ 1123843 w 1123843"/>
              <a:gd name="connsiteY2" fmla="*/ 469971 h 473729"/>
              <a:gd name="connsiteX0" fmla="*/ 0 w 1240785"/>
              <a:gd name="connsiteY0" fmla="*/ 0 h 526078"/>
              <a:gd name="connsiteX1" fmla="*/ 534000 w 1240785"/>
              <a:gd name="connsiteY1" fmla="*/ 420943 h 526078"/>
              <a:gd name="connsiteX2" fmla="*/ 1240785 w 1240785"/>
              <a:gd name="connsiteY2" fmla="*/ 525237 h 526078"/>
              <a:gd name="connsiteX0" fmla="*/ 0 w 1240785"/>
              <a:gd name="connsiteY0" fmla="*/ 0 h 525237"/>
              <a:gd name="connsiteX1" fmla="*/ 534000 w 1240785"/>
              <a:gd name="connsiteY1" fmla="*/ 420943 h 525237"/>
              <a:gd name="connsiteX2" fmla="*/ 1240785 w 1240785"/>
              <a:gd name="connsiteY2" fmla="*/ 525237 h 525237"/>
              <a:gd name="connsiteX0" fmla="*/ 0 w 1240785"/>
              <a:gd name="connsiteY0" fmla="*/ 0 h 525237"/>
              <a:gd name="connsiteX1" fmla="*/ 496412 w 1240785"/>
              <a:gd name="connsiteY1" fmla="*/ 423068 h 525237"/>
              <a:gd name="connsiteX2" fmla="*/ 1240785 w 1240785"/>
              <a:gd name="connsiteY2" fmla="*/ 525237 h 525237"/>
              <a:gd name="connsiteX0" fmla="*/ 0 w 1240785"/>
              <a:gd name="connsiteY0" fmla="*/ 0 h 525237"/>
              <a:gd name="connsiteX1" fmla="*/ 452436 w 1240785"/>
              <a:gd name="connsiteY1" fmla="*/ 431207 h 525237"/>
              <a:gd name="connsiteX2" fmla="*/ 1240785 w 1240785"/>
              <a:gd name="connsiteY2" fmla="*/ 525237 h 525237"/>
              <a:gd name="connsiteX0" fmla="*/ 0 w 1240785"/>
              <a:gd name="connsiteY0" fmla="*/ 0 h 525237"/>
              <a:gd name="connsiteX1" fmla="*/ 436444 w 1240785"/>
              <a:gd name="connsiteY1" fmla="*/ 439346 h 525237"/>
              <a:gd name="connsiteX2" fmla="*/ 1240785 w 1240785"/>
              <a:gd name="connsiteY2" fmla="*/ 525237 h 52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0785" h="525237">
                <a:moveTo>
                  <a:pt x="0" y="0"/>
                </a:moveTo>
                <a:cubicBezTo>
                  <a:pt x="108979" y="122601"/>
                  <a:pt x="229647" y="351807"/>
                  <a:pt x="436444" y="439346"/>
                </a:cubicBezTo>
                <a:cubicBezTo>
                  <a:pt x="643242" y="526886"/>
                  <a:pt x="878893" y="524607"/>
                  <a:pt x="1240785" y="525237"/>
                </a:cubicBezTo>
              </a:path>
            </a:pathLst>
          </a:custGeom>
          <a:noFill/>
          <a:ln w="15875">
            <a:solidFill>
              <a:schemeClr val="accent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950CB88A-2D2D-4943-881F-4B035D7A31CD}"/>
              </a:ext>
            </a:extLst>
          </p:cNvPr>
          <p:cNvSpPr/>
          <p:nvPr/>
        </p:nvSpPr>
        <p:spPr>
          <a:xfrm rot="5400000">
            <a:off x="7985902" y="3177008"/>
            <a:ext cx="956150" cy="1147868"/>
          </a:xfrm>
          <a:prstGeom prst="hexagon">
            <a:avLst/>
          </a:prstGeom>
          <a:solidFill>
            <a:schemeClr val="tx2">
              <a:lumMod val="40000"/>
              <a:lumOff val="6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AAA9CED-F179-C947-8000-2ACEC065EE8B}"/>
              </a:ext>
            </a:extLst>
          </p:cNvPr>
          <p:cNvGrpSpPr/>
          <p:nvPr/>
        </p:nvGrpSpPr>
        <p:grpSpPr>
          <a:xfrm>
            <a:off x="5996449" y="2473015"/>
            <a:ext cx="1147868" cy="2555857"/>
            <a:chOff x="5996449" y="1585727"/>
            <a:chExt cx="1147868" cy="2555857"/>
          </a:xfrm>
          <a:solidFill>
            <a:schemeClr val="tx2">
              <a:lumMod val="40000"/>
              <a:lumOff val="60000"/>
              <a:alpha val="19000"/>
            </a:schemeClr>
          </a:solidFill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072586A4-C8C2-DA47-8E56-07056B22DFE9}"/>
                </a:ext>
              </a:extLst>
            </p:cNvPr>
            <p:cNvSpPr/>
            <p:nvPr/>
          </p:nvSpPr>
          <p:spPr>
            <a:xfrm rot="5400000">
              <a:off x="6092308" y="1489868"/>
              <a:ext cx="956150" cy="1147868"/>
            </a:xfrm>
            <a:prstGeom prst="hexagon">
              <a:avLst/>
            </a:prstGeom>
            <a:grpFill/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  <p:sp>
          <p:nvSpPr>
            <p:cNvPr id="55" name="Hexagon 54">
              <a:extLst>
                <a:ext uri="{FF2B5EF4-FFF2-40B4-BE49-F238E27FC236}">
                  <a16:creationId xmlns:a16="http://schemas.microsoft.com/office/drawing/2014/main" id="{05FE0277-513D-314F-9770-B8547B897555}"/>
                </a:ext>
              </a:extLst>
            </p:cNvPr>
            <p:cNvSpPr/>
            <p:nvPr/>
          </p:nvSpPr>
          <p:spPr>
            <a:xfrm rot="5400000">
              <a:off x="6092308" y="3089575"/>
              <a:ext cx="956150" cy="114786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8F93C84-F473-6C48-9876-A1C88CA11111}"/>
              </a:ext>
            </a:extLst>
          </p:cNvPr>
          <p:cNvGrpSpPr/>
          <p:nvPr/>
        </p:nvGrpSpPr>
        <p:grpSpPr>
          <a:xfrm>
            <a:off x="7258845" y="2472464"/>
            <a:ext cx="1147868" cy="2556959"/>
            <a:chOff x="7266750" y="1585726"/>
            <a:chExt cx="1147868" cy="2556959"/>
          </a:xfrm>
          <a:solidFill>
            <a:schemeClr val="tx2">
              <a:lumMod val="40000"/>
              <a:lumOff val="60000"/>
              <a:alpha val="20000"/>
            </a:schemeClr>
          </a:solidFill>
        </p:grpSpPr>
        <p:sp>
          <p:nvSpPr>
            <p:cNvPr id="56" name="Hexagon 55">
              <a:extLst>
                <a:ext uri="{FF2B5EF4-FFF2-40B4-BE49-F238E27FC236}">
                  <a16:creationId xmlns:a16="http://schemas.microsoft.com/office/drawing/2014/main" id="{EEE205A9-D1AF-0E42-AFDB-BA27F3947557}"/>
                </a:ext>
              </a:extLst>
            </p:cNvPr>
            <p:cNvSpPr/>
            <p:nvPr/>
          </p:nvSpPr>
          <p:spPr>
            <a:xfrm rot="5400000">
              <a:off x="7362609" y="3090676"/>
              <a:ext cx="956150" cy="114786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  <p:sp>
          <p:nvSpPr>
            <p:cNvPr id="57" name="Hexagon 56">
              <a:extLst>
                <a:ext uri="{FF2B5EF4-FFF2-40B4-BE49-F238E27FC236}">
                  <a16:creationId xmlns:a16="http://schemas.microsoft.com/office/drawing/2014/main" id="{C992B849-3687-9145-A755-9778D30C4F51}"/>
                </a:ext>
              </a:extLst>
            </p:cNvPr>
            <p:cNvSpPr/>
            <p:nvPr/>
          </p:nvSpPr>
          <p:spPr>
            <a:xfrm rot="5400000">
              <a:off x="7362609" y="1489867"/>
              <a:ext cx="956150" cy="114786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55A32E-751D-A244-9B53-72D81AD8ED35}"/>
              </a:ext>
            </a:extLst>
          </p:cNvPr>
          <p:cNvGrpSpPr/>
          <p:nvPr/>
        </p:nvGrpSpPr>
        <p:grpSpPr>
          <a:xfrm>
            <a:off x="6627647" y="1674700"/>
            <a:ext cx="1147868" cy="4152484"/>
            <a:chOff x="6652674" y="793589"/>
            <a:chExt cx="1147868" cy="4152484"/>
          </a:xfrm>
          <a:solidFill>
            <a:schemeClr val="tx2">
              <a:lumMod val="40000"/>
              <a:lumOff val="60000"/>
              <a:alpha val="20000"/>
            </a:schemeClr>
          </a:solidFill>
        </p:grpSpPr>
        <p:sp>
          <p:nvSpPr>
            <p:cNvPr id="51" name="Hexagon 50">
              <a:extLst>
                <a:ext uri="{FF2B5EF4-FFF2-40B4-BE49-F238E27FC236}">
                  <a16:creationId xmlns:a16="http://schemas.microsoft.com/office/drawing/2014/main" id="{2E191F3C-72CE-1B49-9E3C-3F1D09B80D5B}"/>
                </a:ext>
              </a:extLst>
            </p:cNvPr>
            <p:cNvSpPr/>
            <p:nvPr/>
          </p:nvSpPr>
          <p:spPr>
            <a:xfrm rot="5400000">
              <a:off x="6748533" y="697730"/>
              <a:ext cx="956150" cy="114786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  <p:sp>
          <p:nvSpPr>
            <p:cNvPr id="53" name="Hexagon 52">
              <a:extLst>
                <a:ext uri="{FF2B5EF4-FFF2-40B4-BE49-F238E27FC236}">
                  <a16:creationId xmlns:a16="http://schemas.microsoft.com/office/drawing/2014/main" id="{4A13E325-D484-BD4E-B56F-0A10ECF70C40}"/>
                </a:ext>
              </a:extLst>
            </p:cNvPr>
            <p:cNvSpPr/>
            <p:nvPr/>
          </p:nvSpPr>
          <p:spPr>
            <a:xfrm rot="5400000">
              <a:off x="6748533" y="2295897"/>
              <a:ext cx="956150" cy="114786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  <p:sp>
          <p:nvSpPr>
            <p:cNvPr id="49" name="Hexagon 48">
              <a:extLst>
                <a:ext uri="{FF2B5EF4-FFF2-40B4-BE49-F238E27FC236}">
                  <a16:creationId xmlns:a16="http://schemas.microsoft.com/office/drawing/2014/main" id="{A539BBE4-936F-7544-ABC0-E37AFFE8A4C5}"/>
                </a:ext>
              </a:extLst>
            </p:cNvPr>
            <p:cNvSpPr/>
            <p:nvPr/>
          </p:nvSpPr>
          <p:spPr>
            <a:xfrm rot="5400000">
              <a:off x="6748533" y="3894064"/>
              <a:ext cx="956150" cy="114786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5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271491" y="2781812"/>
            <a:ext cx="526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FEP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864994" y="1974347"/>
            <a:ext cx="746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ACLIM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554990" y="2774591"/>
            <a:ext cx="526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EFH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995597" y="3574303"/>
            <a:ext cx="526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81179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Table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044718"/>
              </p:ext>
            </p:extLst>
          </p:nvPr>
        </p:nvGraphicFramePr>
        <p:xfrm>
          <a:off x="445325" y="1463470"/>
          <a:ext cx="8253350" cy="451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0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1177"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Assessment-related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Population dynamics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Ecosystem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Fishery Performance Considerations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1: Normal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Typical to moderately increased uncertainty/minor unresolved issues in assessment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typical for the stock; recent recruitment is within normal range.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No apparent environmental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and/or 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ecosystem concerns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No apparent fishery/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resource-use performance and/or behavior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concerns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2: Substantially increased concerns 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+mj-lt"/>
                          <a:ea typeface="Calibri" panose="020F0502020204030204" pitchFamily="34" charset="0"/>
                        </a:rPr>
                        <a:t>Substantially increased assessment uncertainty/ unresolved issues.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unusual; abundance increasing or decreasing faster than has been seen recently; or recruitment pattern is atypical. 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Some indicators showing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adverse signals for the stock,</a:t>
                      </a:r>
                      <a:r>
                        <a:rPr lang="en-US" sz="1100" baseline="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but the pattern is not consistent across all indicators.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Some indicators showing adverse signals but the pattern is not consistent across all indicators.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3: Major Concern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Major problems with the stock assessment; very poor fits to data; high level of uncertainty; strong retrospective bias.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highly unusual; very rapid changes in stock abundance; or highly atypical recruitment patterns.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Multiple indicators showing consistent adverse signals a) across the same trophic level as the stock, and/or b) up or down trophic levels from the stock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Multiple indicators showing consistent adverse signals a) across different sectors, and/or b) different gear types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Level 4: Extreme concern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Severe problems with the stock assessment; severe retrospective bias; assessment considered unreliable.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Stock trends are unprecedented; More rapid changes in stock abundance than ever seen previously, or very long stretch of poor recruitment compared to previous patterns.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Extreme anomalies in multiple ecosystem indicators that are highly likely to impact the stock; potential for cascading effects on other ecosystem components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Extreme anomalies in multiple performance  indicators that are highly likely to impact the stock. 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633766"/>
      </p:ext>
    </p:extLst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</TotalTime>
  <Words>1526</Words>
  <Application>Microsoft Office PowerPoint</Application>
  <PresentationFormat>On-screen Show (4:3)</PresentationFormat>
  <Paragraphs>169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NOAA Fisheries Content Slides</vt:lpstr>
      <vt:lpstr>NOAA Divider Slides</vt:lpstr>
      <vt:lpstr>NOAA Title Options</vt:lpstr>
      <vt:lpstr>Update on Risk Table for 2019 Assessment Cycle</vt:lpstr>
      <vt:lpstr>Risk Table Approach – documenting relevant information/concerns that are not addressed within the assessment model</vt:lpstr>
      <vt:lpstr>Risk Table – 2018 test cases</vt:lpstr>
      <vt:lpstr>December Council meeting outcomes</vt:lpstr>
      <vt:lpstr>December Council meeting outcomes</vt:lpstr>
      <vt:lpstr>December Council meeting outcomes</vt:lpstr>
      <vt:lpstr>December Council meeting outcomes</vt:lpstr>
      <vt:lpstr>PowerPoint Presentation</vt:lpstr>
      <vt:lpstr>Risk Table Approach</vt:lpstr>
      <vt:lpstr>Fishery performance evaluation (GOA Pollock example)</vt:lpstr>
      <vt:lpstr>PowerPoint Presentation</vt:lpstr>
      <vt:lpstr>Recommended 2019 process for ecosystem considerations column for assessment authors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Sarah LaBelle</cp:lastModifiedBy>
  <cp:revision>102</cp:revision>
  <dcterms:created xsi:type="dcterms:W3CDTF">2012-07-23T20:47:30Z</dcterms:created>
  <dcterms:modified xsi:type="dcterms:W3CDTF">2019-09-16T20:32:24Z</dcterms:modified>
</cp:coreProperties>
</file>