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  <p:sldMasterId id="2147483708" r:id="rId2"/>
    <p:sldMasterId id="2147483716" r:id="rId3"/>
  </p:sldMasterIdLst>
  <p:notesMasterIdLst>
    <p:notesMasterId r:id="rId9"/>
  </p:notesMasterIdLst>
  <p:sldIdLst>
    <p:sldId id="379" r:id="rId4"/>
    <p:sldId id="377" r:id="rId5"/>
    <p:sldId id="381" r:id="rId6"/>
    <p:sldId id="372" r:id="rId7"/>
    <p:sldId id="371" r:id="rId8"/>
  </p:sldIdLst>
  <p:sldSz cx="9144000" cy="6858000" type="screen4x3"/>
  <p:notesSz cx="7010400" cy="9296400"/>
  <p:embeddedFontLst>
    <p:embeddedFont>
      <p:font typeface="Arial Narrow" panose="020B0606020202030204" pitchFamily="3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67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A7CBF0-4C32-4ED1-9C72-06960F1730C3}">
  <a:tblStyle styleId="{02A7CBF0-4C32-4ED1-9C72-06960F1730C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2.fntdata"/><Relationship Id="rId5" Type="http://schemas.openxmlformats.org/officeDocument/2006/relationships/slide" Target="slides/slide2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wrap="square" lIns="93162" tIns="93162" rIns="93162" bIns="93162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37060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53fc24d1a9_2_54:notes"/>
          <p:cNvSpPr txBox="1">
            <a:spLocks noGrp="1"/>
          </p:cNvSpPr>
          <p:nvPr>
            <p:ph type="body" idx="1"/>
          </p:nvPr>
        </p:nvSpPr>
        <p:spPr>
          <a:xfrm>
            <a:off x="686421" y="4344025"/>
            <a:ext cx="5485158" cy="411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00" tIns="89600" rIns="89600" bIns="896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153" name="Google Shape;1153;g53fc24d1a9_2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2309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hape 617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00" tIns="89600" rIns="89600" bIns="89600" anchor="ctr"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25955" name="Shape 618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</p:spTree>
    <p:extLst>
      <p:ext uri="{BB962C8B-B14F-4D97-AF65-F5344CB8AC3E}">
        <p14:creationId xmlns:p14="http://schemas.microsoft.com/office/powerpoint/2010/main" val="392758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68E67-FB43-42D8-A136-5679B08973B2}" type="datetimeFigureOut">
              <a:rPr lang="en-US" smtClean="0"/>
              <a:t>5/18/2021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BBF4-F0C1-4424-A00F-CF373C227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93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984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59973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201988" y="2707457"/>
            <a:ext cx="5484812" cy="12244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3550" y="3118590"/>
            <a:ext cx="1293813" cy="752475"/>
          </a:xfrm>
        </p:spPr>
        <p:txBody>
          <a:bodyPr lIns="0" tIns="0" rIns="0" bIns="0">
            <a:normAutofit/>
          </a:bodyPr>
          <a:lstStyle>
            <a:lvl1pPr algn="l">
              <a:defRPr sz="18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201988" y="4282303"/>
            <a:ext cx="5484812" cy="577850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4024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ED0D5-3A78-410B-AF3B-EF7A0EAD0813}" type="slidenum">
              <a:rPr lang="en-US" alt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34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8081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13213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32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0833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8224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937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1897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784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-889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fld id="{00000000-1234-1234-1234-123412341234}" type="slidenum">
              <a:rPr lang="en" sz="1400" b="0" i="0" u="none" strike="noStrike" cap="none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9657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201988" y="1141413"/>
            <a:ext cx="5484812" cy="139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201988" y="2632075"/>
            <a:ext cx="5484812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</p:txBody>
      </p:sp>
      <p:sp>
        <p:nvSpPr>
          <p:cNvPr id="7" name="Freeform 6"/>
          <p:cNvSpPr/>
          <p:nvPr/>
        </p:nvSpPr>
        <p:spPr>
          <a:xfrm>
            <a:off x="-9525" y="4416425"/>
            <a:ext cx="9170988" cy="2459038"/>
          </a:xfrm>
          <a:custGeom>
            <a:avLst/>
            <a:gdLst>
              <a:gd name="connsiteX0" fmla="*/ 0 w 10289745"/>
              <a:gd name="connsiteY0" fmla="*/ 2348314 h 2694297"/>
              <a:gd name="connsiteX1" fmla="*/ 9145997 w 10289745"/>
              <a:gd name="connsiteY1" fmla="*/ 81 h 2694297"/>
              <a:gd name="connsiteX2" fmla="*/ 9145997 w 10289745"/>
              <a:gd name="connsiteY2" fmla="*/ 2436173 h 2694297"/>
              <a:gd name="connsiteX3" fmla="*/ 0 w 10289745"/>
              <a:gd name="connsiteY3" fmla="*/ 2348314 h 2694297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0 w 10289745"/>
              <a:gd name="connsiteY0" fmla="*/ 2348233 h 2694216"/>
              <a:gd name="connsiteX1" fmla="*/ 9145997 w 10289745"/>
              <a:gd name="connsiteY1" fmla="*/ 0 h 2694216"/>
              <a:gd name="connsiteX2" fmla="*/ 9145997 w 10289745"/>
              <a:gd name="connsiteY2" fmla="*/ 2436092 h 2694216"/>
              <a:gd name="connsiteX3" fmla="*/ 0 w 10289745"/>
              <a:gd name="connsiteY3" fmla="*/ 2348233 h 2694216"/>
              <a:gd name="connsiteX0" fmla="*/ 2 w 10271923"/>
              <a:gd name="connsiteY0" fmla="*/ 1961048 h 2259210"/>
              <a:gd name="connsiteX1" fmla="*/ 9115022 w 10271923"/>
              <a:gd name="connsiteY1" fmla="*/ 0 h 2259210"/>
              <a:gd name="connsiteX2" fmla="*/ 9145999 w 10271923"/>
              <a:gd name="connsiteY2" fmla="*/ 2048907 h 2259210"/>
              <a:gd name="connsiteX3" fmla="*/ 2 w 10271923"/>
              <a:gd name="connsiteY3" fmla="*/ 1961048 h 2259210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2 w 10302372"/>
              <a:gd name="connsiteY0" fmla="*/ 2355976 h 2702917"/>
              <a:gd name="connsiteX1" fmla="*/ 9169232 w 10302372"/>
              <a:gd name="connsiteY1" fmla="*/ 0 h 2702917"/>
              <a:gd name="connsiteX2" fmla="*/ 9145999 w 10302372"/>
              <a:gd name="connsiteY2" fmla="*/ 2443835 h 2702917"/>
              <a:gd name="connsiteX3" fmla="*/ 2 w 10302372"/>
              <a:gd name="connsiteY3" fmla="*/ 2355976 h 2702917"/>
              <a:gd name="connsiteX0" fmla="*/ 1 w 10359948"/>
              <a:gd name="connsiteY0" fmla="*/ 2534080 h 2803153"/>
              <a:gd name="connsiteX1" fmla="*/ 9223441 w 10359948"/>
              <a:gd name="connsiteY1" fmla="*/ 0 h 2803153"/>
              <a:gd name="connsiteX2" fmla="*/ 9200208 w 10359948"/>
              <a:gd name="connsiteY2" fmla="*/ 2443835 h 2803153"/>
              <a:gd name="connsiteX3" fmla="*/ 1 w 10359948"/>
              <a:gd name="connsiteY3" fmla="*/ 2534080 h 2803153"/>
              <a:gd name="connsiteX0" fmla="*/ 2 w 10302373"/>
              <a:gd name="connsiteY0" fmla="*/ 2371463 h 2710654"/>
              <a:gd name="connsiteX1" fmla="*/ 9169233 w 10302373"/>
              <a:gd name="connsiteY1" fmla="*/ 0 h 2710654"/>
              <a:gd name="connsiteX2" fmla="*/ 9146000 w 10302373"/>
              <a:gd name="connsiteY2" fmla="*/ 2443835 h 2710654"/>
              <a:gd name="connsiteX3" fmla="*/ 2 w 10302373"/>
              <a:gd name="connsiteY3" fmla="*/ 2371463 h 2710654"/>
              <a:gd name="connsiteX0" fmla="*/ 22101 w 10324472"/>
              <a:gd name="connsiteY0" fmla="*/ 2371463 h 2601940"/>
              <a:gd name="connsiteX1" fmla="*/ 9191332 w 10324472"/>
              <a:gd name="connsiteY1" fmla="*/ 0 h 2601940"/>
              <a:gd name="connsiteX2" fmla="*/ 9168099 w 10324472"/>
              <a:gd name="connsiteY2" fmla="*/ 2443835 h 2601940"/>
              <a:gd name="connsiteX3" fmla="*/ 22101 w 10324472"/>
              <a:gd name="connsiteY3" fmla="*/ 2371463 h 2601940"/>
              <a:gd name="connsiteX0" fmla="*/ 454248 w 10756619"/>
              <a:gd name="connsiteY0" fmla="*/ 2371463 h 2635640"/>
              <a:gd name="connsiteX1" fmla="*/ 9623479 w 10756619"/>
              <a:gd name="connsiteY1" fmla="*/ 0 h 2635640"/>
              <a:gd name="connsiteX2" fmla="*/ 9600246 w 10756619"/>
              <a:gd name="connsiteY2" fmla="*/ 2443835 h 2635640"/>
              <a:gd name="connsiteX3" fmla="*/ 2243166 w 10756619"/>
              <a:gd name="connsiteY3" fmla="*/ 2466974 h 2635640"/>
              <a:gd name="connsiteX4" fmla="*/ 454248 w 10756619"/>
              <a:gd name="connsiteY4" fmla="*/ 2371463 h 2635640"/>
              <a:gd name="connsiteX0" fmla="*/ 1153431 w 11456764"/>
              <a:gd name="connsiteY0" fmla="*/ 2371463 h 2641277"/>
              <a:gd name="connsiteX1" fmla="*/ 10322662 w 11456764"/>
              <a:gd name="connsiteY1" fmla="*/ 0 h 2641277"/>
              <a:gd name="connsiteX2" fmla="*/ 10299429 w 11456764"/>
              <a:gd name="connsiteY2" fmla="*/ 2443835 h 2641277"/>
              <a:gd name="connsiteX3" fmla="*/ 1137944 w 11456764"/>
              <a:gd name="connsiteY3" fmla="*/ 2482461 h 2641277"/>
              <a:gd name="connsiteX4" fmla="*/ 1153431 w 11456764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641277"/>
              <a:gd name="connsiteX1" fmla="*/ 9184718 w 10318820"/>
              <a:gd name="connsiteY1" fmla="*/ 0 h 2641277"/>
              <a:gd name="connsiteX2" fmla="*/ 9161485 w 10318820"/>
              <a:gd name="connsiteY2" fmla="*/ 2443835 h 2641277"/>
              <a:gd name="connsiteX3" fmla="*/ 0 w 10318820"/>
              <a:gd name="connsiteY3" fmla="*/ 2482461 h 2641277"/>
              <a:gd name="connsiteX4" fmla="*/ 15487 w 10318820"/>
              <a:gd name="connsiteY4" fmla="*/ 2371463 h 2641277"/>
              <a:gd name="connsiteX0" fmla="*/ 15487 w 10318820"/>
              <a:gd name="connsiteY0" fmla="*/ 2371463 h 2482461"/>
              <a:gd name="connsiteX1" fmla="*/ 9184718 w 10318820"/>
              <a:gd name="connsiteY1" fmla="*/ 0 h 2482461"/>
              <a:gd name="connsiteX2" fmla="*/ 9161485 w 10318820"/>
              <a:gd name="connsiteY2" fmla="*/ 2443835 h 2482461"/>
              <a:gd name="connsiteX3" fmla="*/ 0 w 10318820"/>
              <a:gd name="connsiteY3" fmla="*/ 2482461 h 2482461"/>
              <a:gd name="connsiteX4" fmla="*/ 15487 w 10318820"/>
              <a:gd name="connsiteY4" fmla="*/ 2371463 h 2482461"/>
              <a:gd name="connsiteX0" fmla="*/ 15487 w 10252186"/>
              <a:gd name="connsiteY0" fmla="*/ 2371463 h 2482461"/>
              <a:gd name="connsiteX1" fmla="*/ 9184718 w 10252186"/>
              <a:gd name="connsiteY1" fmla="*/ 0 h 2482461"/>
              <a:gd name="connsiteX2" fmla="*/ 9022088 w 10252186"/>
              <a:gd name="connsiteY2" fmla="*/ 2242499 h 2482461"/>
              <a:gd name="connsiteX3" fmla="*/ 0 w 10252186"/>
              <a:gd name="connsiteY3" fmla="*/ 2482461 h 2482461"/>
              <a:gd name="connsiteX4" fmla="*/ 15487 w 10252186"/>
              <a:gd name="connsiteY4" fmla="*/ 2371463 h 2482461"/>
              <a:gd name="connsiteX0" fmla="*/ 15487 w 10311181"/>
              <a:gd name="connsiteY0" fmla="*/ 2371463 h 2482461"/>
              <a:gd name="connsiteX1" fmla="*/ 9184718 w 10311181"/>
              <a:gd name="connsiteY1" fmla="*/ 0 h 2482461"/>
              <a:gd name="connsiteX2" fmla="*/ 9145996 w 10311181"/>
              <a:gd name="connsiteY2" fmla="*/ 2443835 h 2482461"/>
              <a:gd name="connsiteX3" fmla="*/ 0 w 10311181"/>
              <a:gd name="connsiteY3" fmla="*/ 2482461 h 2482461"/>
              <a:gd name="connsiteX4" fmla="*/ 15487 w 10311181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45996 w 9184718"/>
              <a:gd name="connsiteY2" fmla="*/ 2443835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15487 w 9184718"/>
              <a:gd name="connsiteY0" fmla="*/ 2371463 h 2482461"/>
              <a:gd name="connsiteX1" fmla="*/ 9184718 w 9184718"/>
              <a:gd name="connsiteY1" fmla="*/ 0 h 2482461"/>
              <a:gd name="connsiteX2" fmla="*/ 9176973 w 9184718"/>
              <a:gd name="connsiteY2" fmla="*/ 2459323 h 2482461"/>
              <a:gd name="connsiteX3" fmla="*/ 0 w 9184718"/>
              <a:gd name="connsiteY3" fmla="*/ 2482461 h 2482461"/>
              <a:gd name="connsiteX4" fmla="*/ 15487 w 9184718"/>
              <a:gd name="connsiteY4" fmla="*/ 2371463 h 2482461"/>
              <a:gd name="connsiteX0" fmla="*/ 0 w 9215696"/>
              <a:gd name="connsiteY0" fmla="*/ 2371463 h 2482461"/>
              <a:gd name="connsiteX1" fmla="*/ 9215696 w 9215696"/>
              <a:gd name="connsiteY1" fmla="*/ 0 h 2482461"/>
              <a:gd name="connsiteX2" fmla="*/ 9207951 w 9215696"/>
              <a:gd name="connsiteY2" fmla="*/ 2459323 h 2482461"/>
              <a:gd name="connsiteX3" fmla="*/ 30978 w 9215696"/>
              <a:gd name="connsiteY3" fmla="*/ 2482461 h 2482461"/>
              <a:gd name="connsiteX4" fmla="*/ 0 w 9215696"/>
              <a:gd name="connsiteY4" fmla="*/ 2371463 h 2482461"/>
              <a:gd name="connsiteX0" fmla="*/ 0 w 9215696"/>
              <a:gd name="connsiteY0" fmla="*/ 2371463 h 2497949"/>
              <a:gd name="connsiteX1" fmla="*/ 9215696 w 9215696"/>
              <a:gd name="connsiteY1" fmla="*/ 0 h 2497949"/>
              <a:gd name="connsiteX2" fmla="*/ 9207951 w 9215696"/>
              <a:gd name="connsiteY2" fmla="*/ 2459323 h 2497949"/>
              <a:gd name="connsiteX3" fmla="*/ 2 w 9215696"/>
              <a:gd name="connsiteY3" fmla="*/ 2497949 h 2497949"/>
              <a:gd name="connsiteX4" fmla="*/ 0 w 9215696"/>
              <a:gd name="connsiteY4" fmla="*/ 2371463 h 2497949"/>
              <a:gd name="connsiteX0" fmla="*/ 0 w 9215696"/>
              <a:gd name="connsiteY0" fmla="*/ 2371463 h 2474718"/>
              <a:gd name="connsiteX1" fmla="*/ 9215696 w 9215696"/>
              <a:gd name="connsiteY1" fmla="*/ 0 h 2474718"/>
              <a:gd name="connsiteX2" fmla="*/ 9207951 w 9215696"/>
              <a:gd name="connsiteY2" fmla="*/ 2459323 h 2474718"/>
              <a:gd name="connsiteX3" fmla="*/ 30979 w 9215696"/>
              <a:gd name="connsiteY3" fmla="*/ 2474718 h 2474718"/>
              <a:gd name="connsiteX4" fmla="*/ 0 w 9215696"/>
              <a:gd name="connsiteY4" fmla="*/ 2371463 h 2474718"/>
              <a:gd name="connsiteX0" fmla="*/ 0 w 9208117"/>
              <a:gd name="connsiteY0" fmla="*/ 2371463 h 2474718"/>
              <a:gd name="connsiteX1" fmla="*/ 9184719 w 9208117"/>
              <a:gd name="connsiteY1" fmla="*/ 0 h 2474718"/>
              <a:gd name="connsiteX2" fmla="*/ 9207951 w 9208117"/>
              <a:gd name="connsiteY2" fmla="*/ 2459323 h 2474718"/>
              <a:gd name="connsiteX3" fmla="*/ 30979 w 9208117"/>
              <a:gd name="connsiteY3" fmla="*/ 2474718 h 2474718"/>
              <a:gd name="connsiteX4" fmla="*/ 0 w 9208117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15020 w 9184719"/>
              <a:gd name="connsiteY2" fmla="*/ 2381886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84719"/>
              <a:gd name="connsiteY0" fmla="*/ 2371463 h 2474718"/>
              <a:gd name="connsiteX1" fmla="*/ 9184719 w 9184719"/>
              <a:gd name="connsiteY1" fmla="*/ 0 h 2474718"/>
              <a:gd name="connsiteX2" fmla="*/ 9169230 w 9184719"/>
              <a:gd name="connsiteY2" fmla="*/ 2451580 h 2474718"/>
              <a:gd name="connsiteX3" fmla="*/ 30979 w 9184719"/>
              <a:gd name="connsiteY3" fmla="*/ 2474718 h 2474718"/>
              <a:gd name="connsiteX4" fmla="*/ 0 w 9184719"/>
              <a:gd name="connsiteY4" fmla="*/ 2371463 h 2474718"/>
              <a:gd name="connsiteX0" fmla="*/ 0 w 9167786"/>
              <a:gd name="connsiteY0" fmla="*/ 2375696 h 2474718"/>
              <a:gd name="connsiteX1" fmla="*/ 9167786 w 9167786"/>
              <a:gd name="connsiteY1" fmla="*/ 0 h 2474718"/>
              <a:gd name="connsiteX2" fmla="*/ 9152297 w 9167786"/>
              <a:gd name="connsiteY2" fmla="*/ 2451580 h 2474718"/>
              <a:gd name="connsiteX3" fmla="*/ 14046 w 9167786"/>
              <a:gd name="connsiteY3" fmla="*/ 2474718 h 2474718"/>
              <a:gd name="connsiteX4" fmla="*/ 0 w 9167786"/>
              <a:gd name="connsiteY4" fmla="*/ 2375696 h 2474718"/>
              <a:gd name="connsiteX0" fmla="*/ 2887 w 9170673"/>
              <a:gd name="connsiteY0" fmla="*/ 2375696 h 2474718"/>
              <a:gd name="connsiteX1" fmla="*/ 9170673 w 9170673"/>
              <a:gd name="connsiteY1" fmla="*/ 0 h 2474718"/>
              <a:gd name="connsiteX2" fmla="*/ 9155184 w 9170673"/>
              <a:gd name="connsiteY2" fmla="*/ 2451580 h 2474718"/>
              <a:gd name="connsiteX3" fmla="*/ 0 w 9170673"/>
              <a:gd name="connsiteY3" fmla="*/ 2474718 h 2474718"/>
              <a:gd name="connsiteX4" fmla="*/ 2887 w 9170673"/>
              <a:gd name="connsiteY4" fmla="*/ 2375696 h 2474718"/>
              <a:gd name="connsiteX0" fmla="*/ 2887 w 9170673"/>
              <a:gd name="connsiteY0" fmla="*/ 2375696 h 2457785"/>
              <a:gd name="connsiteX1" fmla="*/ 9170673 w 9170673"/>
              <a:gd name="connsiteY1" fmla="*/ 0 h 2457785"/>
              <a:gd name="connsiteX2" fmla="*/ 9155184 w 9170673"/>
              <a:gd name="connsiteY2" fmla="*/ 2451580 h 2457785"/>
              <a:gd name="connsiteX3" fmla="*/ 0 w 9170673"/>
              <a:gd name="connsiteY3" fmla="*/ 2457785 h 2457785"/>
              <a:gd name="connsiteX4" fmla="*/ 2887 w 9170673"/>
              <a:gd name="connsiteY4" fmla="*/ 2375696 h 245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0673" h="2457785">
                <a:moveTo>
                  <a:pt x="2887" y="2375696"/>
                </a:moveTo>
                <a:cubicBezTo>
                  <a:pt x="23548" y="2372367"/>
                  <a:pt x="7344315" y="2502055"/>
                  <a:pt x="9170673" y="0"/>
                </a:cubicBezTo>
                <a:cubicBezTo>
                  <a:pt x="9168091" y="819774"/>
                  <a:pt x="9157766" y="1631806"/>
                  <a:pt x="9155184" y="2451580"/>
                </a:cubicBezTo>
                <a:lnTo>
                  <a:pt x="0" y="2457785"/>
                </a:lnTo>
                <a:cubicBezTo>
                  <a:pt x="-1" y="2415623"/>
                  <a:pt x="2888" y="2417858"/>
                  <a:pt x="2887" y="2375696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4272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txStyles>
    <p:titleStyle>
      <a:lvl1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 kern="1200">
          <a:solidFill>
            <a:schemeClr val="accent1"/>
          </a:solidFill>
          <a:latin typeface="+mj-lt"/>
          <a:ea typeface="Arial Narrow Bold" panose="020B0706020202030204" pitchFamily="34" charset="0"/>
          <a:cs typeface="Arial Narrow Bold"/>
        </a:defRPr>
      </a:lvl1pPr>
      <a:lvl2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2pPr>
      <a:lvl3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3pPr>
      <a:lvl4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4pPr>
      <a:lvl5pPr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5pPr>
      <a:lvl6pPr marL="4572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6pPr>
      <a:lvl7pPr marL="9144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7pPr>
      <a:lvl8pPr marL="13716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8pPr>
      <a:lvl9pPr marL="1828800" algn="r" defTabSz="457200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400" b="1">
          <a:solidFill>
            <a:schemeClr val="accent1"/>
          </a:solidFill>
          <a:latin typeface="Arial Narrow" panose="020B0606020202030204" pitchFamily="34" charset="0"/>
          <a:ea typeface="Arial Narrow Bold" panose="020B0706020202030204" pitchFamily="34" charset="0"/>
          <a:cs typeface="Arial Narrow Bold" panose="020B0706020202030204" pitchFamily="34" charset="0"/>
        </a:defRPr>
      </a:lvl9pPr>
    </p:titleStyle>
    <p:bodyStyle>
      <a:lvl1pPr algn="r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FFFFFF"/>
              </a:solidFill>
              <a:ea typeface="+mn-ea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kern="1200">
              <a:solidFill>
                <a:srgbClr val="FFFFFF"/>
              </a:solidFill>
              <a:ea typeface="+mn-ea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2B7A88-8474-443A-A119-122A87ACC037}" type="slidenum">
              <a:rPr lang="en-US" altLang="en-US" kern="120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 kern="120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51495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CBB83-BD43-4658-B8DC-D2E502EB6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650" y="634181"/>
            <a:ext cx="4382640" cy="1286160"/>
          </a:xfrm>
        </p:spPr>
        <p:txBody>
          <a:bodyPr anchor="b">
            <a:normAutofit fontScale="90000"/>
          </a:bodyPr>
          <a:lstStyle/>
          <a:p>
            <a:r>
              <a:rPr lang="en-US" sz="4000" dirty="0"/>
              <a:t>SMBKC draft risk table</a:t>
            </a:r>
            <a:br>
              <a:rPr lang="en-US" sz="2800" dirty="0"/>
            </a:br>
            <a:r>
              <a:rPr lang="en-US" sz="2200" dirty="0"/>
              <a:t>Katie Palof, ADF&amp;G</a:t>
            </a:r>
            <a:br>
              <a:rPr lang="en-US" sz="2200" dirty="0"/>
            </a:br>
            <a:r>
              <a:rPr lang="en-US" sz="2200" dirty="0"/>
              <a:t>May CPT 2021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585C7-1059-47E6-9469-8194A0E87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2438400"/>
            <a:ext cx="4091940" cy="3785419"/>
          </a:xfrm>
        </p:spPr>
        <p:txBody>
          <a:bodyPr>
            <a:normAutofit/>
          </a:bodyPr>
          <a:lstStyle/>
          <a:p>
            <a:r>
              <a:rPr lang="en-US" sz="2000" dirty="0"/>
              <a:t>Template from groundfish group</a:t>
            </a:r>
          </a:p>
          <a:p>
            <a:r>
              <a:rPr lang="en-US" sz="2000" dirty="0"/>
              <a:t>Reviewed SAFE doc and minutes to fill in each subject area</a:t>
            </a:r>
          </a:p>
          <a:p>
            <a:r>
              <a:rPr lang="en-US" sz="2000" dirty="0"/>
              <a:t>ESP provided helpful information for areas 3 and 4</a:t>
            </a:r>
          </a:p>
          <a:p>
            <a:r>
              <a:rPr lang="en-US" sz="2000" dirty="0"/>
              <a:t>Uncertainty about level of concern baseline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10700" y="2115117"/>
            <a:ext cx="4732020" cy="0"/>
          </a:xfrm>
          <a:prstGeom prst="line">
            <a:avLst/>
          </a:prstGeom>
          <a:ln w="19050">
            <a:solidFill>
              <a:srgbClr val="AE80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icture containing invertebrate, arthropod, crab, eaten&#10;&#10;Description automatically generated">
            <a:extLst>
              <a:ext uri="{FF2B5EF4-FFF2-40B4-BE49-F238E27FC236}">
                <a16:creationId xmlns:a16="http://schemas.microsoft.com/office/drawing/2014/main" id="{4CDD0463-476F-447A-81EB-CE0A9EDEEF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1357368" y="1250834"/>
            <a:ext cx="6884307" cy="43826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998631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orpion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72A9B87F-A45F-45FE-AF7D-FCAE058CC7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6"/>
            <a:ext cx="5398329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2542D-E0C6-46D4-8515-37DF7D70C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798990"/>
            <a:ext cx="4965379" cy="5095783"/>
          </a:xfrm>
        </p:spPr>
        <p:txBody>
          <a:bodyPr>
            <a:normAutofit lnSpcReduction="10000"/>
          </a:bodyPr>
          <a:lstStyle/>
          <a:p>
            <a:pPr marL="0" marR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15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Assessment considerations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SMBKC assessment, while being a length-based model, is relatively simple as a male only model with a small number of size bins (three).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Many of the life history parameters in this model are borrowed from other stocks – such as M and growth parameters.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Survey irregularity (NMFS) in biomass estimates (especially in years with high catch at station R-24) and survey inconsistencies between NMFS and ADF&amp;G are concerning for predicting the trajectory of this stock. Model runs show that there are strong change in population trajectory depending on the more “believable” survey time series.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Retrospective bias in mature male biomass under the current model framework. </a:t>
            </a:r>
          </a:p>
          <a:p>
            <a:pPr marL="0">
              <a:spcBef>
                <a:spcPts val="0"/>
              </a:spcBef>
              <a:spcAft>
                <a:spcPts val="800"/>
              </a:spcAft>
            </a:pPr>
            <a:r>
              <a:rPr lang="en-US" sz="15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lack of a 2020 data point for this stock would raise concern, since the model does not project recruitment or population trajectory well without current years survey data. </a:t>
            </a:r>
          </a:p>
          <a:p>
            <a:pPr marL="342900" lvl="1">
              <a:spcBef>
                <a:spcPts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Level 2: substantially increased concerns. </a:t>
            </a: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(? Should risk level be compared to “typical” or compared to none?)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9218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orpion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72A9B87F-A45F-45FE-AF7D-FCAE058CC7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6"/>
            <a:ext cx="5398329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2542D-E0C6-46D4-8515-37DF7D70C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81" y="640082"/>
            <a:ext cx="4965379" cy="5254692"/>
          </a:xfrm>
        </p:spPr>
        <p:txBody>
          <a:bodyPr>
            <a:normAutofit fontScale="85000" lnSpcReduction="20000"/>
          </a:bodyPr>
          <a:lstStyle/>
          <a:p>
            <a:pPr marL="0" marR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Population dynamics considerations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SMBKC population has had a trend of poor recruitment, which lead to an overfished designation in 2018. While periodic recruitment is typical for this stock a series of poor recruitments are atypical and project a decline or stead state of the population. </a:t>
            </a:r>
          </a:p>
          <a:p>
            <a:pPr marL="342900" lvl="1"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evel 2 – substantially increased concerns</a:t>
            </a:r>
          </a:p>
          <a:p>
            <a:pPr marL="0" marR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Environmental/Ecosystem considerations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As part of the rebuilding plan an ESP was developed for this stock.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  ecosystem indicators in the ESP suggest a warming water temperature in recent years and an increase in potential prey competition, both of which would contribute to poor recruitment in the larval state. 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2020 indicators suggest near-average conditions. </a:t>
            </a:r>
          </a:p>
          <a:p>
            <a:pPr marL="342900" lvl="1"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Level 1: Normal</a:t>
            </a:r>
          </a:p>
          <a:p>
            <a:pPr marL="342900" lvl="1">
              <a:spcBef>
                <a:spcPts val="0"/>
              </a:spcBef>
              <a:spcAft>
                <a:spcPts val="800"/>
              </a:spcAft>
            </a:pPr>
            <a:endParaRPr lang="en-US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Fishery performance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directed SMBKC fishery has been closed since the 2015/16 season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and the population is considered to low for any directed fishing to occur at current levels.</a:t>
            </a: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Bycatch is insignificant in other fisheries.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1"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Level 1: Normal</a:t>
            </a:r>
          </a:p>
        </p:txBody>
      </p:sp>
    </p:spTree>
    <p:extLst>
      <p:ext uri="{BB962C8B-B14F-4D97-AF65-F5344CB8AC3E}">
        <p14:creationId xmlns:p14="http://schemas.microsoft.com/office/powerpoint/2010/main" val="2462628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48"/>
          <p:cNvSpPr txBox="1">
            <a:spLocks noGrp="1"/>
          </p:cNvSpPr>
          <p:nvPr>
            <p:ph type="title"/>
          </p:nvPr>
        </p:nvSpPr>
        <p:spPr>
          <a:xfrm>
            <a:off x="381000" y="304800"/>
            <a:ext cx="5334000" cy="88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SMBKC</a:t>
            </a:r>
            <a:br>
              <a:rPr lang="en"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" sz="2000" b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Draft </a:t>
            </a:r>
            <a:r>
              <a:rPr lang="en" sz="2000" b="1" dirty="0">
                <a:solidFill>
                  <a:srgbClr val="000000"/>
                </a:solidFill>
              </a:rPr>
              <a:t>Risk Table Evaluation in 2021</a:t>
            </a:r>
            <a:endParaRPr sz="2000" b="1" dirty="0">
              <a:solidFill>
                <a:srgbClr val="000000"/>
              </a:solidFill>
            </a:endParaRPr>
          </a:p>
        </p:txBody>
      </p:sp>
      <p:sp>
        <p:nvSpPr>
          <p:cNvPr id="1156" name="Google Shape;1156;p148"/>
          <p:cNvSpPr txBox="1">
            <a:spLocks noGrp="1"/>
          </p:cNvSpPr>
          <p:nvPr>
            <p:ph type="body" idx="1"/>
          </p:nvPr>
        </p:nvSpPr>
        <p:spPr>
          <a:xfrm>
            <a:off x="381000" y="6321996"/>
            <a:ext cx="8185211" cy="413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r>
              <a:rPr lang="en" sz="200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uthor’s recommended ABC = 75% of max ABC (25% buffer). </a:t>
            </a:r>
            <a:endParaRPr sz="20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158801A-77B3-431A-8FA2-3EF27FAB71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008151"/>
              </p:ext>
            </p:extLst>
          </p:nvPr>
        </p:nvGraphicFramePr>
        <p:xfrm>
          <a:off x="115410" y="1371751"/>
          <a:ext cx="8682360" cy="4767531"/>
        </p:xfrm>
        <a:graphic>
          <a:graphicData uri="http://schemas.openxmlformats.org/drawingml/2006/table">
            <a:tbl>
              <a:tblPr firstRow="1" firstCol="1" bandRow="1">
                <a:tableStyleId>{02A7CBF0-4C32-4ED1-9C72-06960F1730C3}</a:tableStyleId>
              </a:tblPr>
              <a:tblGrid>
                <a:gridCol w="2521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5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7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8900">
                  <a:extLst>
                    <a:ext uri="{9D8B030D-6E8A-4147-A177-3AD203B41FA5}">
                      <a16:colId xmlns:a16="http://schemas.microsoft.com/office/drawing/2014/main" val="194423796"/>
                    </a:ext>
                  </a:extLst>
                </a:gridCol>
              </a:tblGrid>
              <a:tr h="67501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Assessment-related considerations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  <a:latin typeface="+mn-lt"/>
                        </a:rPr>
                        <a:t>Population dynamics considerations</a:t>
                      </a:r>
                      <a:endParaRPr lang="en-US" sz="14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</a:rPr>
                        <a:t>Environmental/ecosystem considerations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Fishery Performance</a:t>
                      </a:r>
                    </a:p>
                  </a:txBody>
                  <a:tcPr marL="48060" marR="4806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0323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Basic length-based model. Borrows life history parameters from other stocks/species.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Arial"/>
                          <a:cs typeface="Arial"/>
                        </a:rPr>
                        <a:t>Survey irregularity (NMFS) in biomass estimates (especially in years with high catch at station R-24) and survey inconsistencies between NMFS and ADF&amp;G are concerning for predicting the trajectory of this stock.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/>
                        </a:rPr>
                        <a:t>Data weighting needs to be revisited in the assessment.</a:t>
                      </a:r>
                      <a:endParaRPr lang="en-US" sz="1400" dirty="0">
                        <a:effectLst/>
                        <a:latin typeface="+mj-lt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Arial"/>
                          <a:cs typeface="Arial"/>
                        </a:rPr>
                        <a:t>Conclusion: Level 2, substantially increased concerns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</a:rPr>
                        <a:t>The stock was declared overfished in 2018, and a rebuilding plan implemented in 2020. 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aseline="0" dirty="0">
                          <a:effectLst/>
                          <a:latin typeface="+mn-lt"/>
                        </a:rPr>
                        <a:t>Poor recruitment in recent years led to a declining stock. No signs of recruitment improvements.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latin typeface="+mn-lt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aseline="0" dirty="0">
                        <a:effectLst/>
                        <a:latin typeface="+mn-lt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baseline="0" dirty="0">
                        <a:effectLst/>
                        <a:latin typeface="+mn-lt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1" baseline="0" dirty="0">
                        <a:effectLst/>
                        <a:latin typeface="+mn-lt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baseline="0" dirty="0">
                          <a:effectLst/>
                          <a:latin typeface="+mn-lt"/>
                        </a:rPr>
                        <a:t>Conclusion: Level 2, substantially increased concerns</a:t>
                      </a:r>
                      <a:endParaRPr lang="en-US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 part of the rebuilding plan an ESP was developed for this stock. The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ecosystem indicators in the ESP suggest a warming water temperature in recent years and an increase in potential prey competition, both of which would contribute to poor recruitment in the larval state. 2020 indicators reveal near-average conditions.</a:t>
                      </a:r>
                      <a:r>
                        <a:rPr lang="en-US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u="none" strike="noStrike" cap="none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u="none" strike="noStrike" cap="none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kern="120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Conclusion: Level 1, No increased concerns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Directed fishery closed.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Bycatch is minimal and not significant.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Conclusion: Level 1, No increased concerns</a:t>
                      </a:r>
                      <a:endParaRPr lang="en-US" sz="1400" b="1" kern="1200" dirty="0">
                        <a:solidFill>
                          <a:srgbClr val="000000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060" marR="4806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4" descr="A close up of a starfish&#10;&#10;Description automatically generated with low confidence">
            <a:extLst>
              <a:ext uri="{FF2B5EF4-FFF2-40B4-BE49-F238E27FC236}">
                <a16:creationId xmlns:a16="http://schemas.microsoft.com/office/drawing/2014/main" id="{FD4C70BD-2FEE-4190-B14F-CB60E3CB58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6259" y="118110"/>
            <a:ext cx="2396970" cy="12012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hape 620"/>
          <p:cNvSpPr>
            <a:spLocks noGrp="1"/>
          </p:cNvSpPr>
          <p:nvPr>
            <p:ph type="title"/>
          </p:nvPr>
        </p:nvSpPr>
        <p:spPr>
          <a:xfrm>
            <a:off x="1908969" y="94736"/>
            <a:ext cx="5334000" cy="884238"/>
          </a:xfrm>
        </p:spPr>
        <p:txBody>
          <a:bodyPr lIns="91425" tIns="45700" rIns="91425" bIns="45700"/>
          <a:lstStyle/>
          <a:p>
            <a:pPr indent="-203200">
              <a:buClr>
                <a:srgbClr val="000000"/>
              </a:buClr>
            </a:pPr>
            <a:r>
              <a:rPr lang="en-US" altLang="en-US" sz="3200" b="1" dirty="0">
                <a:solidFill>
                  <a:srgbClr val="000000"/>
                </a:solidFill>
              </a:rPr>
              <a:t>Risk Table Criteria</a:t>
            </a:r>
          </a:p>
        </p:txBody>
      </p:sp>
      <p:sp>
        <p:nvSpPr>
          <p:cNvPr id="124932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8C15D6-B5AC-419A-B131-84DA2D28C29A}" type="slidenum"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/>
              <a:sym typeface="Arial"/>
            </a:endParaRPr>
          </a:p>
        </p:txBody>
      </p:sp>
      <p:graphicFrame>
        <p:nvGraphicFramePr>
          <p:cNvPr id="6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978974"/>
          <a:ext cx="8542338" cy="55483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77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3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3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66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83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Assessment-related considerations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Population dynamics considerations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Environmental/ecosystem considerations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Fishery Performance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5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1: Normal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Typical to moderately increased uncertainty/minor unresolved issues in assessment.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Stock trends are typical for the stock; recent recruitment is within normal range.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apparent environmental/ecosystem concerns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 apparent fishery/resource-use performance and/or behavior concerns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033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2: Substantially increased concerns 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Substantially increased assessment uncertainty/ unresolved issues.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Stock trends are unusual; abundance increasing or decreasing faster than has been seen recently, or recruitment pattern is atypical. 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Some indicators showing an adverse signals relevant to the stock but the pattern is not consistent across all indicators.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Some indicators showing adverse signals but the pattern is not consistent across all indicators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049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3: Major Concern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Major problems with the stock assessment; very poor fits to data; high level of uncertainty; strong retrospective bias.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Stock trends are highly unusual; very rapid changes in stock abundance, or highly atypical recruitment patterns.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Multiple indicators showing consistent adverse signals a) across the same trophic level as the stock, and/or b) up or down trophic levels (i.e., predators and prey of the stock)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Multiple indicators showing consistent adverse signals a) across different sectors, and/or b) different gear types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4614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Level 4: Extreme concern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Severe problems with the stock assessment; severe retrospective bias. Assessment considered unreliable.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Stock trends are unprecedented. More rapid changes in stock abundance than have ever been seen previously, or a very long stretch of poor recruitment compared to previous patterns.</a:t>
                      </a:r>
                      <a:endParaRPr lang="en-US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Extreme anomalies in multiple ecosystem indicators that are highly likely to impact the stock. Potential for cascading effects on other ecosystem components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Extreme anomalies in multiple performance  indicators that are highly likely to impact the stock</a:t>
                      </a: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1" marR="5143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70" y="1737553"/>
            <a:ext cx="456341" cy="4562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670" y="3077998"/>
            <a:ext cx="428091" cy="4280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465" y="4235700"/>
            <a:ext cx="457335" cy="457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5590061"/>
            <a:ext cx="466409" cy="4664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AA Title Options">
  <a:themeElements>
    <a:clrScheme name="Custom 11">
      <a:dk1>
        <a:sysClr val="windowText" lastClr="000000"/>
      </a:dk1>
      <a:lt1>
        <a:sysClr val="window" lastClr="FFFFFF"/>
      </a:lt1>
      <a:dk2>
        <a:srgbClr val="00467F"/>
      </a:dk2>
      <a:lt2>
        <a:srgbClr val="CCE7EA"/>
      </a:lt2>
      <a:accent1>
        <a:srgbClr val="008998"/>
      </a:accent1>
      <a:accent2>
        <a:srgbClr val="CC9C4A"/>
      </a:accent2>
      <a:accent3>
        <a:srgbClr val="EA7125"/>
      </a:accent3>
      <a:accent4>
        <a:srgbClr val="738539"/>
      </a:accent4>
      <a:accent5>
        <a:srgbClr val="9C552D"/>
      </a:accent5>
      <a:accent6>
        <a:srgbClr val="C0311A"/>
      </a:accent6>
      <a:hlink>
        <a:srgbClr val="0000FF"/>
      </a:hlink>
      <a:folHlink>
        <a:srgbClr val="800080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Default Design">
  <a:themeElements>
    <a:clrScheme name="Default Design 8">
      <a:dk1>
        <a:srgbClr val="003366"/>
      </a:dk1>
      <a:lt1>
        <a:srgbClr val="FFFFFF"/>
      </a:lt1>
      <a:dk2>
        <a:srgbClr val="000099"/>
      </a:dk2>
      <a:lt2>
        <a:srgbClr val="CCFF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2598</TotalTime>
  <Words>936</Words>
  <Application>Microsoft Office PowerPoint</Application>
  <PresentationFormat>On-screen Show (4:3)</PresentationFormat>
  <Paragraphs>88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Calibri Light</vt:lpstr>
      <vt:lpstr>Times New Roman</vt:lpstr>
      <vt:lpstr>Arial</vt:lpstr>
      <vt:lpstr>Calibri</vt:lpstr>
      <vt:lpstr>Arial Narrow</vt:lpstr>
      <vt:lpstr>Office Theme</vt:lpstr>
      <vt:lpstr>NOAA Title Options</vt:lpstr>
      <vt:lpstr>1_Default Design</vt:lpstr>
      <vt:lpstr>SMBKC draft risk table Katie Palof, ADF&amp;G May CPT 2021</vt:lpstr>
      <vt:lpstr>PowerPoint Presentation</vt:lpstr>
      <vt:lpstr>PowerPoint Presentation</vt:lpstr>
      <vt:lpstr>SMBKC Draft Risk Table Evaluation in 2021</vt:lpstr>
      <vt:lpstr>Risk Table Criteria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Sand Point Stock Assessments</dc:title>
  <dc:creator>Martin.Dorn</dc:creator>
  <cp:lastModifiedBy>Palof, Katie J (DFG)</cp:lastModifiedBy>
  <cp:revision>151</cp:revision>
  <cp:lastPrinted>2018-12-01T00:22:28Z</cp:lastPrinted>
  <dcterms:modified xsi:type="dcterms:W3CDTF">2021-05-19T04:52:24Z</dcterms:modified>
</cp:coreProperties>
</file>