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733" r:id="rId1"/>
    <p:sldMasterId id="2147483751" r:id="rId2"/>
  </p:sldMasterIdLst>
  <p:notesMasterIdLst>
    <p:notesMasterId r:id="rId28"/>
  </p:notesMasterIdLst>
  <p:sldIdLst>
    <p:sldId id="310" r:id="rId3"/>
    <p:sldId id="257" r:id="rId4"/>
    <p:sldId id="287" r:id="rId5"/>
    <p:sldId id="311" r:id="rId6"/>
    <p:sldId id="263" r:id="rId7"/>
    <p:sldId id="298" r:id="rId8"/>
    <p:sldId id="293" r:id="rId9"/>
    <p:sldId id="297" r:id="rId10"/>
    <p:sldId id="299" r:id="rId11"/>
    <p:sldId id="285" r:id="rId12"/>
    <p:sldId id="308" r:id="rId13"/>
    <p:sldId id="300" r:id="rId14"/>
    <p:sldId id="301" r:id="rId15"/>
    <p:sldId id="309" r:id="rId16"/>
    <p:sldId id="312" r:id="rId17"/>
    <p:sldId id="306" r:id="rId18"/>
    <p:sldId id="276" r:id="rId19"/>
    <p:sldId id="289" r:id="rId20"/>
    <p:sldId id="277" r:id="rId21"/>
    <p:sldId id="278" r:id="rId22"/>
    <p:sldId id="282" r:id="rId23"/>
    <p:sldId id="305" r:id="rId24"/>
    <p:sldId id="304" r:id="rId25"/>
    <p:sldId id="261" r:id="rId26"/>
    <p:sldId id="313" r:id="rId27"/>
  </p:sldIdLst>
  <p:sldSz cx="9144000" cy="6858000" type="screen4x3"/>
  <p:notesSz cx="6858000"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7B98B1F-06E6-83A0-646A-19A1E2170E56}" name="Kate Haapala" initials="KH" userId="S::khaapala@npfmc.onmicrosoft.com::fc50804b-bf63-421f-970e-cb2f8a3f4261"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99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56" autoAdjust="0"/>
    <p:restoredTop sz="84336" autoAdjust="0"/>
  </p:normalViewPr>
  <p:slideViewPr>
    <p:cSldViewPr snapToGrid="0">
      <p:cViewPr>
        <p:scale>
          <a:sx n="60" d="100"/>
          <a:sy n="60" d="100"/>
        </p:scale>
        <p:origin x="1483" y="341"/>
      </p:cViewPr>
      <p:guideLst/>
    </p:cSldViewPr>
  </p:slideViewPr>
  <p:outlineViewPr>
    <p:cViewPr>
      <p:scale>
        <a:sx n="33" d="100"/>
        <a:sy n="33" d="100"/>
      </p:scale>
      <p:origin x="0" y="-5046"/>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 Id="rId8"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A24748-5598-4C6E-8720-4A2EABCD098C}" type="doc">
      <dgm:prSet loTypeId="urn:microsoft.com/office/officeart/2016/7/layout/AccentHomeChevronProcess" loCatId="process" qsTypeId="urn:microsoft.com/office/officeart/2005/8/quickstyle/simple2" qsCatId="simple" csTypeId="urn:microsoft.com/office/officeart/2005/8/colors/colorful1" csCatId="colorful" phldr="1"/>
      <dgm:spPr/>
      <dgm:t>
        <a:bodyPr/>
        <a:lstStyle/>
        <a:p>
          <a:endParaRPr lang="en-US"/>
        </a:p>
      </dgm:t>
    </dgm:pt>
    <dgm:pt modelId="{11588B42-DBA9-47BA-A272-245846CADEBE}">
      <dgm:prSet/>
      <dgm:spPr/>
      <dgm:t>
        <a:bodyPr/>
        <a:lstStyle/>
        <a:p>
          <a:r>
            <a:rPr lang="en-US" dirty="0">
              <a:latin typeface="Arial" panose="020B0604020202020204" pitchFamily="34" charset="0"/>
              <a:cs typeface="Arial" panose="020B0604020202020204" pitchFamily="34" charset="0"/>
            </a:rPr>
            <a:t>October 2019</a:t>
          </a:r>
        </a:p>
      </dgm:t>
    </dgm:pt>
    <dgm:pt modelId="{6E7B466A-3D09-4E6A-9A49-07DF8B56DE45}" type="parTrans" cxnId="{500DC1AA-26C9-46D1-8CFE-214139E15447}">
      <dgm:prSet/>
      <dgm:spPr/>
      <dgm:t>
        <a:bodyPr/>
        <a:lstStyle/>
        <a:p>
          <a:endParaRPr lang="en-US"/>
        </a:p>
      </dgm:t>
    </dgm:pt>
    <dgm:pt modelId="{C3DD0CA8-279D-42B2-BE7B-6F935108C0B7}" type="sibTrans" cxnId="{500DC1AA-26C9-46D1-8CFE-214139E15447}">
      <dgm:prSet/>
      <dgm:spPr/>
      <dgm:t>
        <a:bodyPr/>
        <a:lstStyle/>
        <a:p>
          <a:endParaRPr lang="en-US"/>
        </a:p>
      </dgm:t>
    </dgm:pt>
    <dgm:pt modelId="{CBA3A35F-3FF6-4D75-BDCA-B02E10F86054}">
      <dgm:prSet custT="1"/>
      <dgm:spPr/>
      <dgm:t>
        <a:bodyPr/>
        <a:lstStyle/>
        <a:p>
          <a:r>
            <a:rPr lang="en-US" sz="1600" dirty="0">
              <a:latin typeface="Arial" panose="020B0604020202020204" pitchFamily="34" charset="0"/>
              <a:cs typeface="Arial" panose="020B0604020202020204" pitchFamily="34" charset="0"/>
            </a:rPr>
            <a:t>Initiated a discussion paper</a:t>
          </a:r>
        </a:p>
      </dgm:t>
    </dgm:pt>
    <dgm:pt modelId="{5D59A17C-F03F-4FD0-AE2D-F595D63222A4}" type="parTrans" cxnId="{B55EF59D-897A-4952-92EA-E287AFB19029}">
      <dgm:prSet/>
      <dgm:spPr/>
      <dgm:t>
        <a:bodyPr/>
        <a:lstStyle/>
        <a:p>
          <a:endParaRPr lang="en-US"/>
        </a:p>
      </dgm:t>
    </dgm:pt>
    <dgm:pt modelId="{53A9A561-EC3F-4B8E-AA80-5DF714088D43}" type="sibTrans" cxnId="{B55EF59D-897A-4952-92EA-E287AFB19029}">
      <dgm:prSet/>
      <dgm:spPr/>
      <dgm:t>
        <a:bodyPr/>
        <a:lstStyle/>
        <a:p>
          <a:endParaRPr lang="en-US"/>
        </a:p>
      </dgm:t>
    </dgm:pt>
    <dgm:pt modelId="{33DFE47F-8573-4C09-83E6-26D7F350B461}">
      <dgm:prSet/>
      <dgm:spPr/>
      <dgm:t>
        <a:bodyPr/>
        <a:lstStyle/>
        <a:p>
          <a:r>
            <a:rPr lang="en-US" dirty="0">
              <a:latin typeface="Arial" panose="020B0604020202020204" pitchFamily="34" charset="0"/>
              <a:cs typeface="Arial" panose="020B0604020202020204" pitchFamily="34" charset="0"/>
            </a:rPr>
            <a:t>June 2021</a:t>
          </a:r>
        </a:p>
      </dgm:t>
    </dgm:pt>
    <dgm:pt modelId="{7F2A689A-F13B-47FB-B25C-9C95399A9ED0}" type="parTrans" cxnId="{352324CE-231E-44CE-AE9F-7AC990E07013}">
      <dgm:prSet/>
      <dgm:spPr/>
      <dgm:t>
        <a:bodyPr/>
        <a:lstStyle/>
        <a:p>
          <a:endParaRPr lang="en-US"/>
        </a:p>
      </dgm:t>
    </dgm:pt>
    <dgm:pt modelId="{43E48AC0-E810-49FD-A379-682290D7D065}" type="sibTrans" cxnId="{352324CE-231E-44CE-AE9F-7AC990E07013}">
      <dgm:prSet/>
      <dgm:spPr/>
      <dgm:t>
        <a:bodyPr/>
        <a:lstStyle/>
        <a:p>
          <a:endParaRPr lang="en-US"/>
        </a:p>
      </dgm:t>
    </dgm:pt>
    <dgm:pt modelId="{17C83978-E0CB-4437-AC8F-D8A599592F7E}">
      <dgm:prSet custT="1"/>
      <dgm:spPr/>
      <dgm:t>
        <a:bodyPr/>
        <a:lstStyle/>
        <a:p>
          <a:r>
            <a:rPr lang="en-US" sz="1600" dirty="0">
              <a:latin typeface="Arial" panose="020B0604020202020204" pitchFamily="34" charset="0"/>
              <a:cs typeface="Arial" panose="020B0604020202020204" pitchFamily="34" charset="0"/>
            </a:rPr>
            <a:t>Received a presentation on that discussion paper </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Adopted a Purpose and Need statement as well as a set of alternatives</a:t>
          </a:r>
          <a:endParaRPr lang="en-US" sz="1600" dirty="0"/>
        </a:p>
      </dgm:t>
    </dgm:pt>
    <dgm:pt modelId="{F0B40C8F-F79E-43EE-9815-B738AD273EF2}" type="parTrans" cxnId="{C98F57E3-F30F-4118-A3AA-09DA5F4EBDF2}">
      <dgm:prSet/>
      <dgm:spPr/>
      <dgm:t>
        <a:bodyPr/>
        <a:lstStyle/>
        <a:p>
          <a:endParaRPr lang="en-US"/>
        </a:p>
      </dgm:t>
    </dgm:pt>
    <dgm:pt modelId="{5D7E0AA3-6846-4220-A1A6-D6584A79498B}" type="sibTrans" cxnId="{C98F57E3-F30F-4118-A3AA-09DA5F4EBDF2}">
      <dgm:prSet/>
      <dgm:spPr/>
      <dgm:t>
        <a:bodyPr/>
        <a:lstStyle/>
        <a:p>
          <a:endParaRPr lang="en-US"/>
        </a:p>
      </dgm:t>
    </dgm:pt>
    <dgm:pt modelId="{3EF046A5-D6DA-4E17-BBBA-2A49E921576B}">
      <dgm:prSet/>
      <dgm:spPr/>
      <dgm:t>
        <a:bodyPr/>
        <a:lstStyle/>
        <a:p>
          <a:r>
            <a:rPr lang="en-US" dirty="0">
              <a:latin typeface="Arial" panose="020B0604020202020204" pitchFamily="34" charset="0"/>
              <a:cs typeface="Arial" panose="020B0604020202020204" pitchFamily="34" charset="0"/>
            </a:rPr>
            <a:t>June 2022</a:t>
          </a:r>
        </a:p>
      </dgm:t>
    </dgm:pt>
    <dgm:pt modelId="{8425BEA1-8D4C-43F2-8B83-B449E78A9991}" type="parTrans" cxnId="{EB7A1626-DBC4-4AAE-9E19-6132C282A998}">
      <dgm:prSet/>
      <dgm:spPr/>
      <dgm:t>
        <a:bodyPr/>
        <a:lstStyle/>
        <a:p>
          <a:endParaRPr lang="en-US"/>
        </a:p>
      </dgm:t>
    </dgm:pt>
    <dgm:pt modelId="{2768E83F-C05C-4A49-AC56-8B9C1F8DD828}" type="sibTrans" cxnId="{EB7A1626-DBC4-4AAE-9E19-6132C282A998}">
      <dgm:prSet/>
      <dgm:spPr/>
      <dgm:t>
        <a:bodyPr/>
        <a:lstStyle/>
        <a:p>
          <a:endParaRPr lang="en-US"/>
        </a:p>
      </dgm:t>
    </dgm:pt>
    <dgm:pt modelId="{B7A33E11-D9D0-4F74-8D4E-95B7D8343F0B}">
      <dgm:prSet custT="1"/>
      <dgm:spPr/>
      <dgm:t>
        <a:bodyPr/>
        <a:lstStyle/>
        <a:p>
          <a:r>
            <a:rPr lang="en-US" sz="1600" dirty="0">
              <a:latin typeface="Arial" panose="020B0604020202020204" pitchFamily="34" charset="0"/>
              <a:cs typeface="Arial" panose="020B0604020202020204" pitchFamily="34" charset="0"/>
            </a:rPr>
            <a:t>Received a presentation on the Initial Review draft</a:t>
          </a:r>
        </a:p>
        <a:p>
          <a:endParaRPr lang="en-US" sz="1600" dirty="0">
            <a:highlight>
              <a:srgbClr val="FFFF00"/>
            </a:highlight>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Modified the Purpose and Need statement</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Selected a PPA</a:t>
          </a:r>
        </a:p>
      </dgm:t>
    </dgm:pt>
    <dgm:pt modelId="{B6E2B38F-AD60-40D3-8DE2-FF6777FB1DFD}" type="parTrans" cxnId="{501EDD16-5B1F-496E-B505-4EF9731F8D26}">
      <dgm:prSet/>
      <dgm:spPr/>
      <dgm:t>
        <a:bodyPr/>
        <a:lstStyle/>
        <a:p>
          <a:endParaRPr lang="en-US"/>
        </a:p>
      </dgm:t>
    </dgm:pt>
    <dgm:pt modelId="{C195897E-CA12-4B1F-990C-2D539AD4616F}" type="sibTrans" cxnId="{501EDD16-5B1F-496E-B505-4EF9731F8D26}">
      <dgm:prSet/>
      <dgm:spPr/>
      <dgm:t>
        <a:bodyPr/>
        <a:lstStyle/>
        <a:p>
          <a:endParaRPr lang="en-US"/>
        </a:p>
      </dgm:t>
    </dgm:pt>
    <dgm:pt modelId="{B6D216A2-7D36-4676-9458-EC0A0188615B}">
      <dgm:prSet/>
      <dgm:spPr/>
      <dgm:t>
        <a:bodyPr/>
        <a:lstStyle/>
        <a:p>
          <a:r>
            <a:rPr lang="en-US" dirty="0">
              <a:latin typeface="Arial" panose="020B0604020202020204" pitchFamily="34" charset="0"/>
              <a:cs typeface="Arial" panose="020B0604020202020204" pitchFamily="34" charset="0"/>
            </a:rPr>
            <a:t>October 2022</a:t>
          </a:r>
        </a:p>
      </dgm:t>
    </dgm:pt>
    <dgm:pt modelId="{D6D6D341-C61B-4D6B-BD69-9E66270F6904}" type="parTrans" cxnId="{5464ED8A-B331-411A-BAF1-BB83A9058EE7}">
      <dgm:prSet/>
      <dgm:spPr/>
      <dgm:t>
        <a:bodyPr/>
        <a:lstStyle/>
        <a:p>
          <a:endParaRPr lang="en-US"/>
        </a:p>
      </dgm:t>
    </dgm:pt>
    <dgm:pt modelId="{951355B1-4E80-437A-98E6-8D8C30DD7649}" type="sibTrans" cxnId="{5464ED8A-B331-411A-BAF1-BB83A9058EE7}">
      <dgm:prSet/>
      <dgm:spPr/>
      <dgm:t>
        <a:bodyPr/>
        <a:lstStyle/>
        <a:p>
          <a:endParaRPr lang="en-US"/>
        </a:p>
      </dgm:t>
    </dgm:pt>
    <dgm:pt modelId="{6FA3F706-1C3D-4468-9DAE-6E4108451F6B}" type="pres">
      <dgm:prSet presAssocID="{34A24748-5598-4C6E-8720-4A2EABCD098C}" presName="Name0" presStyleCnt="0">
        <dgm:presLayoutVars>
          <dgm:animLvl val="lvl"/>
          <dgm:resizeHandles val="exact"/>
        </dgm:presLayoutVars>
      </dgm:prSet>
      <dgm:spPr/>
    </dgm:pt>
    <dgm:pt modelId="{3799BD19-7847-4D16-9B33-42D2E2BF774B}" type="pres">
      <dgm:prSet presAssocID="{11588B42-DBA9-47BA-A272-245846CADEBE}" presName="composite" presStyleCnt="0"/>
      <dgm:spPr/>
    </dgm:pt>
    <dgm:pt modelId="{B851881D-17D9-4063-951A-01820DBDDA88}" type="pres">
      <dgm:prSet presAssocID="{11588B42-DBA9-47BA-A272-245846CADEBE}" presName="L" presStyleLbl="solidFgAcc1" presStyleIdx="0" presStyleCnt="4">
        <dgm:presLayoutVars>
          <dgm:chMax val="0"/>
          <dgm:chPref val="0"/>
        </dgm:presLayoutVars>
      </dgm:prSet>
      <dgm:spPr/>
    </dgm:pt>
    <dgm:pt modelId="{E9B55A58-13FE-4EAB-B4FB-11C21412CF96}" type="pres">
      <dgm:prSet presAssocID="{11588B42-DBA9-47BA-A272-245846CADEBE}" presName="parTx" presStyleLbl="alignNode1" presStyleIdx="0" presStyleCnt="4" custLinFactNeighborX="239" custLinFactNeighborY="4019">
        <dgm:presLayoutVars>
          <dgm:chMax val="0"/>
          <dgm:chPref val="0"/>
          <dgm:bulletEnabled val="1"/>
        </dgm:presLayoutVars>
      </dgm:prSet>
      <dgm:spPr/>
    </dgm:pt>
    <dgm:pt modelId="{9B9E5EAB-A574-4468-A331-6EF6C0E5C6F3}" type="pres">
      <dgm:prSet presAssocID="{11588B42-DBA9-47BA-A272-245846CADEBE}" presName="desTx" presStyleLbl="revTx" presStyleIdx="0" presStyleCnt="4">
        <dgm:presLayoutVars>
          <dgm:chMax val="0"/>
          <dgm:chPref val="0"/>
          <dgm:bulletEnabled val="1"/>
        </dgm:presLayoutVars>
      </dgm:prSet>
      <dgm:spPr/>
    </dgm:pt>
    <dgm:pt modelId="{97423B05-C630-43A9-B698-3A421ECAF535}" type="pres">
      <dgm:prSet presAssocID="{11588B42-DBA9-47BA-A272-245846CADEBE}" presName="EmptyPlaceHolder" presStyleCnt="0"/>
      <dgm:spPr/>
    </dgm:pt>
    <dgm:pt modelId="{FBDFEE20-1C80-4F41-A378-F08CE78CD97D}" type="pres">
      <dgm:prSet presAssocID="{C3DD0CA8-279D-42B2-BE7B-6F935108C0B7}" presName="space" presStyleCnt="0"/>
      <dgm:spPr/>
    </dgm:pt>
    <dgm:pt modelId="{0D9699D6-2C23-42B7-8658-FECE63248352}" type="pres">
      <dgm:prSet presAssocID="{33DFE47F-8573-4C09-83E6-26D7F350B461}" presName="composite" presStyleCnt="0"/>
      <dgm:spPr/>
    </dgm:pt>
    <dgm:pt modelId="{F6066FDE-C6C6-4C45-B742-638C073952B5}" type="pres">
      <dgm:prSet presAssocID="{33DFE47F-8573-4C09-83E6-26D7F350B461}" presName="L" presStyleLbl="solidFgAcc1" presStyleIdx="1" presStyleCnt="4">
        <dgm:presLayoutVars>
          <dgm:chMax val="0"/>
          <dgm:chPref val="0"/>
        </dgm:presLayoutVars>
      </dgm:prSet>
      <dgm:spPr/>
    </dgm:pt>
    <dgm:pt modelId="{5677A15A-F90B-4D48-A701-7257403AE44C}" type="pres">
      <dgm:prSet presAssocID="{33DFE47F-8573-4C09-83E6-26D7F350B461}" presName="parTx" presStyleLbl="alignNode1" presStyleIdx="1" presStyleCnt="4">
        <dgm:presLayoutVars>
          <dgm:chMax val="0"/>
          <dgm:chPref val="0"/>
          <dgm:bulletEnabled val="1"/>
        </dgm:presLayoutVars>
      </dgm:prSet>
      <dgm:spPr/>
    </dgm:pt>
    <dgm:pt modelId="{C4D6FDB4-AECB-47C8-B381-2F75D7E8D9A8}" type="pres">
      <dgm:prSet presAssocID="{33DFE47F-8573-4C09-83E6-26D7F350B461}" presName="desTx" presStyleLbl="revTx" presStyleIdx="1" presStyleCnt="4">
        <dgm:presLayoutVars>
          <dgm:chMax val="0"/>
          <dgm:chPref val="0"/>
          <dgm:bulletEnabled val="1"/>
        </dgm:presLayoutVars>
      </dgm:prSet>
      <dgm:spPr/>
    </dgm:pt>
    <dgm:pt modelId="{FF106693-1E08-4902-8C50-8E72B022B22D}" type="pres">
      <dgm:prSet presAssocID="{33DFE47F-8573-4C09-83E6-26D7F350B461}" presName="EmptyPlaceHolder" presStyleCnt="0"/>
      <dgm:spPr/>
    </dgm:pt>
    <dgm:pt modelId="{6D812531-7CF0-44D0-960B-26E47147743C}" type="pres">
      <dgm:prSet presAssocID="{43E48AC0-E810-49FD-A379-682290D7D065}" presName="space" presStyleCnt="0"/>
      <dgm:spPr/>
    </dgm:pt>
    <dgm:pt modelId="{61DF252D-B810-44B2-9846-C8F929993914}" type="pres">
      <dgm:prSet presAssocID="{3EF046A5-D6DA-4E17-BBBA-2A49E921576B}" presName="composite" presStyleCnt="0"/>
      <dgm:spPr/>
    </dgm:pt>
    <dgm:pt modelId="{790B9061-41FD-4B0D-9167-26E6FBAE5B93}" type="pres">
      <dgm:prSet presAssocID="{3EF046A5-D6DA-4E17-BBBA-2A49E921576B}" presName="L" presStyleLbl="solidFgAcc1" presStyleIdx="2" presStyleCnt="4">
        <dgm:presLayoutVars>
          <dgm:chMax val="0"/>
          <dgm:chPref val="0"/>
        </dgm:presLayoutVars>
      </dgm:prSet>
      <dgm:spPr/>
    </dgm:pt>
    <dgm:pt modelId="{BB0715B9-29CD-460E-9C41-EB469BE9C4AD}" type="pres">
      <dgm:prSet presAssocID="{3EF046A5-D6DA-4E17-BBBA-2A49E921576B}" presName="parTx" presStyleLbl="alignNode1" presStyleIdx="2" presStyleCnt="4" custLinFactNeighborX="-367" custLinFactNeighborY="2735">
        <dgm:presLayoutVars>
          <dgm:chMax val="0"/>
          <dgm:chPref val="0"/>
          <dgm:bulletEnabled val="1"/>
        </dgm:presLayoutVars>
      </dgm:prSet>
      <dgm:spPr/>
    </dgm:pt>
    <dgm:pt modelId="{2D5C6752-165A-4D94-BA01-2CDF479D6389}" type="pres">
      <dgm:prSet presAssocID="{3EF046A5-D6DA-4E17-BBBA-2A49E921576B}" presName="desTx" presStyleLbl="revTx" presStyleIdx="2" presStyleCnt="4">
        <dgm:presLayoutVars>
          <dgm:chMax val="0"/>
          <dgm:chPref val="0"/>
          <dgm:bulletEnabled val="1"/>
        </dgm:presLayoutVars>
      </dgm:prSet>
      <dgm:spPr/>
    </dgm:pt>
    <dgm:pt modelId="{F9BB4DC3-2F07-436A-84EC-DE156800C8F5}" type="pres">
      <dgm:prSet presAssocID="{3EF046A5-D6DA-4E17-BBBA-2A49E921576B}" presName="EmptyPlaceHolder" presStyleCnt="0"/>
      <dgm:spPr/>
    </dgm:pt>
    <dgm:pt modelId="{D16657D3-1491-4702-AE56-72ED7ECEFF98}" type="pres">
      <dgm:prSet presAssocID="{2768E83F-C05C-4A49-AC56-8B9C1F8DD828}" presName="space" presStyleCnt="0"/>
      <dgm:spPr/>
    </dgm:pt>
    <dgm:pt modelId="{FB2C0C68-57E9-418A-8E36-D2F5E6B07625}" type="pres">
      <dgm:prSet presAssocID="{B6D216A2-7D36-4676-9458-EC0A0188615B}" presName="composite" presStyleCnt="0"/>
      <dgm:spPr/>
    </dgm:pt>
    <dgm:pt modelId="{E3CD144F-3CD9-4A9A-8729-679B16D694DE}" type="pres">
      <dgm:prSet presAssocID="{B6D216A2-7D36-4676-9458-EC0A0188615B}" presName="L" presStyleLbl="solidFgAcc1" presStyleIdx="3" presStyleCnt="4">
        <dgm:presLayoutVars>
          <dgm:chMax val="0"/>
          <dgm:chPref val="0"/>
        </dgm:presLayoutVars>
      </dgm:prSet>
      <dgm:spPr/>
    </dgm:pt>
    <dgm:pt modelId="{FF26C61A-325E-435B-BC71-34AEDCA01447}" type="pres">
      <dgm:prSet presAssocID="{B6D216A2-7D36-4676-9458-EC0A0188615B}" presName="parTx" presStyleLbl="alignNode1" presStyleIdx="3" presStyleCnt="4">
        <dgm:presLayoutVars>
          <dgm:chMax val="0"/>
          <dgm:chPref val="0"/>
          <dgm:bulletEnabled val="1"/>
        </dgm:presLayoutVars>
      </dgm:prSet>
      <dgm:spPr/>
    </dgm:pt>
    <dgm:pt modelId="{664AFFAC-348B-4CCB-9AC3-5A4EFB45C5FF}" type="pres">
      <dgm:prSet presAssocID="{B6D216A2-7D36-4676-9458-EC0A0188615B}" presName="desTx" presStyleLbl="revTx" presStyleIdx="3" presStyleCnt="4">
        <dgm:presLayoutVars>
          <dgm:chMax val="0"/>
          <dgm:chPref val="0"/>
          <dgm:bulletEnabled val="1"/>
        </dgm:presLayoutVars>
      </dgm:prSet>
      <dgm:spPr/>
    </dgm:pt>
    <dgm:pt modelId="{D24A8A4B-57CD-40D1-BAA3-947042F7F2C3}" type="pres">
      <dgm:prSet presAssocID="{B6D216A2-7D36-4676-9458-EC0A0188615B}" presName="EmptyPlaceHolder" presStyleCnt="0"/>
      <dgm:spPr/>
    </dgm:pt>
  </dgm:ptLst>
  <dgm:cxnLst>
    <dgm:cxn modelId="{90BA2003-6307-4914-953A-FA6299B7FA11}" type="presOf" srcId="{33DFE47F-8573-4C09-83E6-26D7F350B461}" destId="{5677A15A-F90B-4D48-A701-7257403AE44C}" srcOrd="0" destOrd="0" presId="urn:microsoft.com/office/officeart/2016/7/layout/AccentHomeChevronProcess"/>
    <dgm:cxn modelId="{0A3F3306-492F-4232-90A1-6F654BFD347A}" type="presOf" srcId="{11588B42-DBA9-47BA-A272-245846CADEBE}" destId="{E9B55A58-13FE-4EAB-B4FB-11C21412CF96}" srcOrd="0" destOrd="0" presId="urn:microsoft.com/office/officeart/2016/7/layout/AccentHomeChevronProcess"/>
    <dgm:cxn modelId="{501EDD16-5B1F-496E-B505-4EF9731F8D26}" srcId="{3EF046A5-D6DA-4E17-BBBA-2A49E921576B}" destId="{B7A33E11-D9D0-4F74-8D4E-95B7D8343F0B}" srcOrd="0" destOrd="0" parTransId="{B6E2B38F-AD60-40D3-8DE2-FF6777FB1DFD}" sibTransId="{C195897E-CA12-4B1F-990C-2D539AD4616F}"/>
    <dgm:cxn modelId="{EB7A1626-DBC4-4AAE-9E19-6132C282A998}" srcId="{34A24748-5598-4C6E-8720-4A2EABCD098C}" destId="{3EF046A5-D6DA-4E17-BBBA-2A49E921576B}" srcOrd="2" destOrd="0" parTransId="{8425BEA1-8D4C-43F2-8B83-B449E78A9991}" sibTransId="{2768E83F-C05C-4A49-AC56-8B9C1F8DD828}"/>
    <dgm:cxn modelId="{5464ED8A-B331-411A-BAF1-BB83A9058EE7}" srcId="{34A24748-5598-4C6E-8720-4A2EABCD098C}" destId="{B6D216A2-7D36-4676-9458-EC0A0188615B}" srcOrd="3" destOrd="0" parTransId="{D6D6D341-C61B-4D6B-BD69-9E66270F6904}" sibTransId="{951355B1-4E80-437A-98E6-8D8C30DD7649}"/>
    <dgm:cxn modelId="{727A0693-2CC2-4E48-AA54-F3A9D198D291}" type="presOf" srcId="{B6D216A2-7D36-4676-9458-EC0A0188615B}" destId="{FF26C61A-325E-435B-BC71-34AEDCA01447}" srcOrd="0" destOrd="0" presId="urn:microsoft.com/office/officeart/2016/7/layout/AccentHomeChevronProcess"/>
    <dgm:cxn modelId="{D31E5D99-5735-4FC0-9469-F512A8B83A96}" type="presOf" srcId="{17C83978-E0CB-4437-AC8F-D8A599592F7E}" destId="{C4D6FDB4-AECB-47C8-B381-2F75D7E8D9A8}" srcOrd="0" destOrd="0" presId="urn:microsoft.com/office/officeart/2016/7/layout/AccentHomeChevronProcess"/>
    <dgm:cxn modelId="{B55EF59D-897A-4952-92EA-E287AFB19029}" srcId="{11588B42-DBA9-47BA-A272-245846CADEBE}" destId="{CBA3A35F-3FF6-4D75-BDCA-B02E10F86054}" srcOrd="0" destOrd="0" parTransId="{5D59A17C-F03F-4FD0-AE2D-F595D63222A4}" sibTransId="{53A9A561-EC3F-4B8E-AA80-5DF714088D43}"/>
    <dgm:cxn modelId="{500DC1AA-26C9-46D1-8CFE-214139E15447}" srcId="{34A24748-5598-4C6E-8720-4A2EABCD098C}" destId="{11588B42-DBA9-47BA-A272-245846CADEBE}" srcOrd="0" destOrd="0" parTransId="{6E7B466A-3D09-4E6A-9A49-07DF8B56DE45}" sibTransId="{C3DD0CA8-279D-42B2-BE7B-6F935108C0B7}"/>
    <dgm:cxn modelId="{352324CE-231E-44CE-AE9F-7AC990E07013}" srcId="{34A24748-5598-4C6E-8720-4A2EABCD098C}" destId="{33DFE47F-8573-4C09-83E6-26D7F350B461}" srcOrd="1" destOrd="0" parTransId="{7F2A689A-F13B-47FB-B25C-9C95399A9ED0}" sibTransId="{43E48AC0-E810-49FD-A379-682290D7D065}"/>
    <dgm:cxn modelId="{99E706D1-8DA3-4A54-B8A8-BB7A67E0D9EC}" type="presOf" srcId="{CBA3A35F-3FF6-4D75-BDCA-B02E10F86054}" destId="{9B9E5EAB-A574-4468-A331-6EF6C0E5C6F3}" srcOrd="0" destOrd="0" presId="urn:microsoft.com/office/officeart/2016/7/layout/AccentHomeChevronProcess"/>
    <dgm:cxn modelId="{C98F57E3-F30F-4118-A3AA-09DA5F4EBDF2}" srcId="{33DFE47F-8573-4C09-83E6-26D7F350B461}" destId="{17C83978-E0CB-4437-AC8F-D8A599592F7E}" srcOrd="0" destOrd="0" parTransId="{F0B40C8F-F79E-43EE-9815-B738AD273EF2}" sibTransId="{5D7E0AA3-6846-4220-A1A6-D6584A79498B}"/>
    <dgm:cxn modelId="{FD1527EB-F9E4-4E6F-9D6E-CD600B766B2B}" type="presOf" srcId="{34A24748-5598-4C6E-8720-4A2EABCD098C}" destId="{6FA3F706-1C3D-4468-9DAE-6E4108451F6B}" srcOrd="0" destOrd="0" presId="urn:microsoft.com/office/officeart/2016/7/layout/AccentHomeChevronProcess"/>
    <dgm:cxn modelId="{7FA16FFA-044C-4552-B6A1-7CD24D6F8289}" type="presOf" srcId="{3EF046A5-D6DA-4E17-BBBA-2A49E921576B}" destId="{BB0715B9-29CD-460E-9C41-EB469BE9C4AD}" srcOrd="0" destOrd="0" presId="urn:microsoft.com/office/officeart/2016/7/layout/AccentHomeChevronProcess"/>
    <dgm:cxn modelId="{B4B807FC-3069-4AF3-B9F9-FE6CB74E8767}" type="presOf" srcId="{B7A33E11-D9D0-4F74-8D4E-95B7D8343F0B}" destId="{2D5C6752-165A-4D94-BA01-2CDF479D6389}" srcOrd="0" destOrd="0" presId="urn:microsoft.com/office/officeart/2016/7/layout/AccentHomeChevronProcess"/>
    <dgm:cxn modelId="{DC5F1025-A46C-44E4-AACC-C544A350349E}" type="presParOf" srcId="{6FA3F706-1C3D-4468-9DAE-6E4108451F6B}" destId="{3799BD19-7847-4D16-9B33-42D2E2BF774B}" srcOrd="0" destOrd="0" presId="urn:microsoft.com/office/officeart/2016/7/layout/AccentHomeChevronProcess"/>
    <dgm:cxn modelId="{A4636207-0396-46C3-9ED5-E66947BF9809}" type="presParOf" srcId="{3799BD19-7847-4D16-9B33-42D2E2BF774B}" destId="{B851881D-17D9-4063-951A-01820DBDDA88}" srcOrd="0" destOrd="0" presId="urn:microsoft.com/office/officeart/2016/7/layout/AccentHomeChevronProcess"/>
    <dgm:cxn modelId="{FBE04BE8-E8C3-423D-8A2D-DCF278CBB029}" type="presParOf" srcId="{3799BD19-7847-4D16-9B33-42D2E2BF774B}" destId="{E9B55A58-13FE-4EAB-B4FB-11C21412CF96}" srcOrd="1" destOrd="0" presId="urn:microsoft.com/office/officeart/2016/7/layout/AccentHomeChevronProcess"/>
    <dgm:cxn modelId="{681DCE29-05E7-468E-ADBD-78D5067C4FEE}" type="presParOf" srcId="{3799BD19-7847-4D16-9B33-42D2E2BF774B}" destId="{9B9E5EAB-A574-4468-A331-6EF6C0E5C6F3}" srcOrd="2" destOrd="0" presId="urn:microsoft.com/office/officeart/2016/7/layout/AccentHomeChevronProcess"/>
    <dgm:cxn modelId="{6E26E185-928B-4B21-A608-18153EDC3787}" type="presParOf" srcId="{3799BD19-7847-4D16-9B33-42D2E2BF774B}" destId="{97423B05-C630-43A9-B698-3A421ECAF535}" srcOrd="3" destOrd="0" presId="urn:microsoft.com/office/officeart/2016/7/layout/AccentHomeChevronProcess"/>
    <dgm:cxn modelId="{0BC7BD2D-236D-458B-86FD-04F039F7817B}" type="presParOf" srcId="{6FA3F706-1C3D-4468-9DAE-6E4108451F6B}" destId="{FBDFEE20-1C80-4F41-A378-F08CE78CD97D}" srcOrd="1" destOrd="0" presId="urn:microsoft.com/office/officeart/2016/7/layout/AccentHomeChevronProcess"/>
    <dgm:cxn modelId="{B4AA8025-16AF-4EB8-809D-6A7E7529FE31}" type="presParOf" srcId="{6FA3F706-1C3D-4468-9DAE-6E4108451F6B}" destId="{0D9699D6-2C23-42B7-8658-FECE63248352}" srcOrd="2" destOrd="0" presId="urn:microsoft.com/office/officeart/2016/7/layout/AccentHomeChevronProcess"/>
    <dgm:cxn modelId="{91582961-8D8C-4D94-83B2-CB5BBAD01DDD}" type="presParOf" srcId="{0D9699D6-2C23-42B7-8658-FECE63248352}" destId="{F6066FDE-C6C6-4C45-B742-638C073952B5}" srcOrd="0" destOrd="0" presId="urn:microsoft.com/office/officeart/2016/7/layout/AccentHomeChevronProcess"/>
    <dgm:cxn modelId="{A1F3FA8D-B7D0-4488-97BE-05D544D5BA38}" type="presParOf" srcId="{0D9699D6-2C23-42B7-8658-FECE63248352}" destId="{5677A15A-F90B-4D48-A701-7257403AE44C}" srcOrd="1" destOrd="0" presId="urn:microsoft.com/office/officeart/2016/7/layout/AccentHomeChevronProcess"/>
    <dgm:cxn modelId="{A7492172-17E9-4540-9E79-9A35456EF11D}" type="presParOf" srcId="{0D9699D6-2C23-42B7-8658-FECE63248352}" destId="{C4D6FDB4-AECB-47C8-B381-2F75D7E8D9A8}" srcOrd="2" destOrd="0" presId="urn:microsoft.com/office/officeart/2016/7/layout/AccentHomeChevronProcess"/>
    <dgm:cxn modelId="{8D5D919D-2867-4E07-B264-6D9E2B49098A}" type="presParOf" srcId="{0D9699D6-2C23-42B7-8658-FECE63248352}" destId="{FF106693-1E08-4902-8C50-8E72B022B22D}" srcOrd="3" destOrd="0" presId="urn:microsoft.com/office/officeart/2016/7/layout/AccentHomeChevronProcess"/>
    <dgm:cxn modelId="{569484AC-8B74-4879-9D48-A0C25320C9F3}" type="presParOf" srcId="{6FA3F706-1C3D-4468-9DAE-6E4108451F6B}" destId="{6D812531-7CF0-44D0-960B-26E47147743C}" srcOrd="3" destOrd="0" presId="urn:microsoft.com/office/officeart/2016/7/layout/AccentHomeChevronProcess"/>
    <dgm:cxn modelId="{157E8084-18B8-400B-9591-402A4B16F070}" type="presParOf" srcId="{6FA3F706-1C3D-4468-9DAE-6E4108451F6B}" destId="{61DF252D-B810-44B2-9846-C8F929993914}" srcOrd="4" destOrd="0" presId="urn:microsoft.com/office/officeart/2016/7/layout/AccentHomeChevronProcess"/>
    <dgm:cxn modelId="{BF45A32A-F946-4433-8FE8-5E8F8188B816}" type="presParOf" srcId="{61DF252D-B810-44B2-9846-C8F929993914}" destId="{790B9061-41FD-4B0D-9167-26E6FBAE5B93}" srcOrd="0" destOrd="0" presId="urn:microsoft.com/office/officeart/2016/7/layout/AccentHomeChevronProcess"/>
    <dgm:cxn modelId="{F697FF51-AF3A-44FE-A2B5-B7FFE73F3139}" type="presParOf" srcId="{61DF252D-B810-44B2-9846-C8F929993914}" destId="{BB0715B9-29CD-460E-9C41-EB469BE9C4AD}" srcOrd="1" destOrd="0" presId="urn:microsoft.com/office/officeart/2016/7/layout/AccentHomeChevronProcess"/>
    <dgm:cxn modelId="{3BB8E9EA-D4E8-4A85-81CE-536C02B9CA4B}" type="presParOf" srcId="{61DF252D-B810-44B2-9846-C8F929993914}" destId="{2D5C6752-165A-4D94-BA01-2CDF479D6389}" srcOrd="2" destOrd="0" presId="urn:microsoft.com/office/officeart/2016/7/layout/AccentHomeChevronProcess"/>
    <dgm:cxn modelId="{8DBA7804-D7A5-464A-BC05-B8BDF75A1BA4}" type="presParOf" srcId="{61DF252D-B810-44B2-9846-C8F929993914}" destId="{F9BB4DC3-2F07-436A-84EC-DE156800C8F5}" srcOrd="3" destOrd="0" presId="urn:microsoft.com/office/officeart/2016/7/layout/AccentHomeChevronProcess"/>
    <dgm:cxn modelId="{21B6232F-F2FA-4A30-B9C4-A4A03FEC2D91}" type="presParOf" srcId="{6FA3F706-1C3D-4468-9DAE-6E4108451F6B}" destId="{D16657D3-1491-4702-AE56-72ED7ECEFF98}" srcOrd="5" destOrd="0" presId="urn:microsoft.com/office/officeart/2016/7/layout/AccentHomeChevronProcess"/>
    <dgm:cxn modelId="{4E62C933-1B12-4879-93A7-3E402CF3DA3B}" type="presParOf" srcId="{6FA3F706-1C3D-4468-9DAE-6E4108451F6B}" destId="{FB2C0C68-57E9-418A-8E36-D2F5E6B07625}" srcOrd="6" destOrd="0" presId="urn:microsoft.com/office/officeart/2016/7/layout/AccentHomeChevronProcess"/>
    <dgm:cxn modelId="{3B68D847-3C79-4229-88B3-FADDC15B776D}" type="presParOf" srcId="{FB2C0C68-57E9-418A-8E36-D2F5E6B07625}" destId="{E3CD144F-3CD9-4A9A-8729-679B16D694DE}" srcOrd="0" destOrd="0" presId="urn:microsoft.com/office/officeart/2016/7/layout/AccentHomeChevronProcess"/>
    <dgm:cxn modelId="{119E777B-8279-4E0D-A33D-619253FC5AF6}" type="presParOf" srcId="{FB2C0C68-57E9-418A-8E36-D2F5E6B07625}" destId="{FF26C61A-325E-435B-BC71-34AEDCA01447}" srcOrd="1" destOrd="0" presId="urn:microsoft.com/office/officeart/2016/7/layout/AccentHomeChevronProcess"/>
    <dgm:cxn modelId="{C922BF6D-7E4D-49F8-8733-3B273176F2D8}" type="presParOf" srcId="{FB2C0C68-57E9-418A-8E36-D2F5E6B07625}" destId="{664AFFAC-348B-4CCB-9AC3-5A4EFB45C5FF}" srcOrd="2" destOrd="0" presId="urn:microsoft.com/office/officeart/2016/7/layout/AccentHomeChevronProcess"/>
    <dgm:cxn modelId="{B9DA7EE1-DD9D-4C14-B0DA-C290A6C64138}" type="presParOf" srcId="{FB2C0C68-57E9-418A-8E36-D2F5E6B07625}" destId="{D24A8A4B-57CD-40D1-BAA3-947042F7F2C3}" srcOrd="3" destOrd="0" presId="urn:microsoft.com/office/officeart/2016/7/layout/AccentHomeChevro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51881D-17D9-4063-951A-01820DBDDA88}">
      <dsp:nvSpPr>
        <dsp:cNvPr id="0" name=""/>
        <dsp:cNvSpPr/>
      </dsp:nvSpPr>
      <dsp:spPr>
        <a:xfrm rot="5400000">
          <a:off x="-1201502" y="2389790"/>
          <a:ext cx="2573092" cy="149646"/>
        </a:xfrm>
        <a:prstGeom prst="corner">
          <a:avLst>
            <a:gd name="adj1" fmla="val 1000"/>
            <a:gd name="adj2" fmla="val 1000"/>
          </a:avLst>
        </a:prstGeom>
        <a:solidFill>
          <a:schemeClr val="lt1">
            <a:hueOff val="0"/>
            <a:satOff val="0"/>
            <a:lumOff val="0"/>
            <a:alphaOff val="0"/>
          </a:schemeClr>
        </a:solidFill>
        <a:ln w="1397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9B55A58-13FE-4EAB-B4FB-11C21412CF96}">
      <dsp:nvSpPr>
        <dsp:cNvPr id="0" name=""/>
        <dsp:cNvSpPr/>
      </dsp:nvSpPr>
      <dsp:spPr>
        <a:xfrm>
          <a:off x="10220" y="3751159"/>
          <a:ext cx="1870576" cy="857697"/>
        </a:xfrm>
        <a:prstGeom prst="homePlate">
          <a:avLst>
            <a:gd name="adj" fmla="val 25000"/>
          </a:avLst>
        </a:prstGeom>
        <a:solidFill>
          <a:schemeClr val="accent2">
            <a:hueOff val="0"/>
            <a:satOff val="0"/>
            <a:lumOff val="0"/>
            <a:alphaOff val="0"/>
          </a:schemeClr>
        </a:solidFill>
        <a:ln w="1397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101600" tIns="203200" rIns="101600" bIns="20320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October 2019</a:t>
          </a:r>
        </a:p>
      </dsp:txBody>
      <dsp:txXfrm>
        <a:off x="10220" y="3751159"/>
        <a:ext cx="1763364" cy="857697"/>
      </dsp:txXfrm>
    </dsp:sp>
    <dsp:sp modelId="{9B9E5EAB-A574-4468-A331-6EF6C0E5C6F3}">
      <dsp:nvSpPr>
        <dsp:cNvPr id="0" name=""/>
        <dsp:cNvSpPr/>
      </dsp:nvSpPr>
      <dsp:spPr>
        <a:xfrm>
          <a:off x="159866" y="1267855"/>
          <a:ext cx="1518908" cy="2393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Initiated a discussion paper</a:t>
          </a:r>
        </a:p>
      </dsp:txBody>
      <dsp:txXfrm>
        <a:off x="159866" y="1267855"/>
        <a:ext cx="1518908" cy="2393517"/>
      </dsp:txXfrm>
    </dsp:sp>
    <dsp:sp modelId="{F6066FDE-C6C6-4C45-B742-638C073952B5}">
      <dsp:nvSpPr>
        <dsp:cNvPr id="0" name=""/>
        <dsp:cNvSpPr/>
      </dsp:nvSpPr>
      <dsp:spPr>
        <a:xfrm rot="5400000">
          <a:off x="589780" y="2355319"/>
          <a:ext cx="2573092" cy="149646"/>
        </a:xfrm>
        <a:prstGeom prst="corner">
          <a:avLst>
            <a:gd name="adj1" fmla="val 1000"/>
            <a:gd name="adj2" fmla="val 1000"/>
          </a:avLst>
        </a:prstGeom>
        <a:solidFill>
          <a:schemeClr val="lt1">
            <a:hueOff val="0"/>
            <a:satOff val="0"/>
            <a:lumOff val="0"/>
            <a:alphaOff val="0"/>
          </a:schemeClr>
        </a:solidFill>
        <a:ln w="1397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677A15A-F90B-4D48-A701-7257403AE44C}">
      <dsp:nvSpPr>
        <dsp:cNvPr id="0" name=""/>
        <dsp:cNvSpPr/>
      </dsp:nvSpPr>
      <dsp:spPr>
        <a:xfrm>
          <a:off x="1801503" y="3716688"/>
          <a:ext cx="1870576" cy="857697"/>
        </a:xfrm>
        <a:prstGeom prst="chevron">
          <a:avLst>
            <a:gd name="adj" fmla="val 25000"/>
          </a:avLst>
        </a:prstGeom>
        <a:solidFill>
          <a:schemeClr val="accent3">
            <a:hueOff val="0"/>
            <a:satOff val="0"/>
            <a:lumOff val="0"/>
            <a:alphaOff val="0"/>
          </a:schemeClr>
        </a:solidFill>
        <a:ln w="1397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101600" tIns="203200" rIns="101600" bIns="20320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June 2021</a:t>
          </a:r>
        </a:p>
      </dsp:txBody>
      <dsp:txXfrm>
        <a:off x="2015927" y="3716688"/>
        <a:ext cx="1441728" cy="857697"/>
      </dsp:txXfrm>
    </dsp:sp>
    <dsp:sp modelId="{C4D6FDB4-AECB-47C8-B381-2F75D7E8D9A8}">
      <dsp:nvSpPr>
        <dsp:cNvPr id="0" name=""/>
        <dsp:cNvSpPr/>
      </dsp:nvSpPr>
      <dsp:spPr>
        <a:xfrm>
          <a:off x="1951149" y="1233384"/>
          <a:ext cx="1518908" cy="2393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Received a presentation on that discussion paper </a:t>
          </a:r>
        </a:p>
        <a:p>
          <a:pPr marL="0" lvl="0" indent="0" algn="l" defTabSz="711200">
            <a:lnSpc>
              <a:spcPct val="90000"/>
            </a:lnSpc>
            <a:spcBef>
              <a:spcPct val="0"/>
            </a:spcBef>
            <a:spcAft>
              <a:spcPct val="35000"/>
            </a:spcAft>
            <a:buNone/>
          </a:pPr>
          <a:endParaRPr lang="en-US" sz="1600" kern="1200" dirty="0">
            <a:latin typeface="Arial" panose="020B0604020202020204" pitchFamily="34" charset="0"/>
            <a:cs typeface="Arial" panose="020B0604020202020204" pitchFamily="34" charset="0"/>
          </a:endParaRPr>
        </a:p>
        <a:p>
          <a:pPr marL="0" lvl="0" indent="0" algn="l"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Adopted a Purpose and Need statement as well as a set of alternatives</a:t>
          </a:r>
          <a:endParaRPr lang="en-US" sz="1600" kern="1200" dirty="0"/>
        </a:p>
      </dsp:txBody>
      <dsp:txXfrm>
        <a:off x="1951149" y="1233384"/>
        <a:ext cx="1518908" cy="2393517"/>
      </dsp:txXfrm>
    </dsp:sp>
    <dsp:sp modelId="{790B9061-41FD-4B0D-9167-26E6FBAE5B93}">
      <dsp:nvSpPr>
        <dsp:cNvPr id="0" name=""/>
        <dsp:cNvSpPr/>
      </dsp:nvSpPr>
      <dsp:spPr>
        <a:xfrm rot="5400000">
          <a:off x="2378668" y="2378777"/>
          <a:ext cx="2573092" cy="149646"/>
        </a:xfrm>
        <a:prstGeom prst="corner">
          <a:avLst>
            <a:gd name="adj1" fmla="val 1000"/>
            <a:gd name="adj2" fmla="val 1000"/>
          </a:avLst>
        </a:prstGeom>
        <a:solidFill>
          <a:schemeClr val="lt1">
            <a:hueOff val="0"/>
            <a:satOff val="0"/>
            <a:lumOff val="0"/>
            <a:alphaOff val="0"/>
          </a:schemeClr>
        </a:solidFill>
        <a:ln w="1397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0715B9-29CD-460E-9C41-EB469BE9C4AD}">
      <dsp:nvSpPr>
        <dsp:cNvPr id="0" name=""/>
        <dsp:cNvSpPr/>
      </dsp:nvSpPr>
      <dsp:spPr>
        <a:xfrm>
          <a:off x="3590391" y="3740146"/>
          <a:ext cx="1870576" cy="857697"/>
        </a:xfrm>
        <a:prstGeom prst="chevron">
          <a:avLst>
            <a:gd name="adj" fmla="val 25000"/>
          </a:avLst>
        </a:prstGeom>
        <a:solidFill>
          <a:schemeClr val="accent4">
            <a:hueOff val="0"/>
            <a:satOff val="0"/>
            <a:lumOff val="0"/>
            <a:alphaOff val="0"/>
          </a:schemeClr>
        </a:solidFill>
        <a:ln w="1397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101600" tIns="203200" rIns="101600" bIns="20320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June 2022</a:t>
          </a:r>
        </a:p>
      </dsp:txBody>
      <dsp:txXfrm>
        <a:off x="3804815" y="3740146"/>
        <a:ext cx="1441728" cy="857697"/>
      </dsp:txXfrm>
    </dsp:sp>
    <dsp:sp modelId="{2D5C6752-165A-4D94-BA01-2CDF479D6389}">
      <dsp:nvSpPr>
        <dsp:cNvPr id="0" name=""/>
        <dsp:cNvSpPr/>
      </dsp:nvSpPr>
      <dsp:spPr>
        <a:xfrm>
          <a:off x="3740038" y="1256842"/>
          <a:ext cx="1518908" cy="2393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Received a presentation on the Initial Review draft</a:t>
          </a:r>
        </a:p>
        <a:p>
          <a:pPr marL="0" lvl="0" indent="0" algn="l" defTabSz="711200">
            <a:lnSpc>
              <a:spcPct val="90000"/>
            </a:lnSpc>
            <a:spcBef>
              <a:spcPct val="0"/>
            </a:spcBef>
            <a:spcAft>
              <a:spcPct val="35000"/>
            </a:spcAft>
            <a:buNone/>
          </a:pPr>
          <a:endParaRPr lang="en-US" sz="1600" kern="1200" dirty="0">
            <a:highlight>
              <a:srgbClr val="FFFF00"/>
            </a:highlight>
            <a:latin typeface="Arial" panose="020B0604020202020204" pitchFamily="34" charset="0"/>
            <a:cs typeface="Arial" panose="020B0604020202020204" pitchFamily="34" charset="0"/>
          </a:endParaRPr>
        </a:p>
        <a:p>
          <a:pPr marL="0" lvl="0" indent="0" algn="l"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Modified the Purpose and Need statement</a:t>
          </a:r>
        </a:p>
        <a:p>
          <a:pPr marL="0" lvl="0" indent="0" algn="l" defTabSz="711200">
            <a:lnSpc>
              <a:spcPct val="90000"/>
            </a:lnSpc>
            <a:spcBef>
              <a:spcPct val="0"/>
            </a:spcBef>
            <a:spcAft>
              <a:spcPct val="35000"/>
            </a:spcAft>
            <a:buNone/>
          </a:pPr>
          <a:endParaRPr lang="en-US" sz="1600" kern="1200" dirty="0">
            <a:latin typeface="Arial" panose="020B0604020202020204" pitchFamily="34" charset="0"/>
            <a:cs typeface="Arial" panose="020B0604020202020204" pitchFamily="34" charset="0"/>
          </a:endParaRPr>
        </a:p>
        <a:p>
          <a:pPr marL="0" lvl="0" indent="0" algn="l"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Selected a PPA</a:t>
          </a:r>
        </a:p>
      </dsp:txBody>
      <dsp:txXfrm>
        <a:off x="3740038" y="1256842"/>
        <a:ext cx="1518908" cy="2393517"/>
      </dsp:txXfrm>
    </dsp:sp>
    <dsp:sp modelId="{E3CD144F-3CD9-4A9A-8729-679B16D694DE}">
      <dsp:nvSpPr>
        <dsp:cNvPr id="0" name=""/>
        <dsp:cNvSpPr/>
      </dsp:nvSpPr>
      <dsp:spPr>
        <a:xfrm rot="5400000">
          <a:off x="4181287" y="2355319"/>
          <a:ext cx="2573092" cy="149646"/>
        </a:xfrm>
        <a:prstGeom prst="corner">
          <a:avLst>
            <a:gd name="adj1" fmla="val 1000"/>
            <a:gd name="adj2" fmla="val 1000"/>
          </a:avLst>
        </a:prstGeom>
        <a:solidFill>
          <a:schemeClr val="lt1">
            <a:hueOff val="0"/>
            <a:satOff val="0"/>
            <a:lumOff val="0"/>
            <a:alphaOff val="0"/>
          </a:schemeClr>
        </a:solidFill>
        <a:ln w="1397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F26C61A-325E-435B-BC71-34AEDCA01447}">
      <dsp:nvSpPr>
        <dsp:cNvPr id="0" name=""/>
        <dsp:cNvSpPr/>
      </dsp:nvSpPr>
      <dsp:spPr>
        <a:xfrm>
          <a:off x="5393010" y="3716688"/>
          <a:ext cx="1870576" cy="857697"/>
        </a:xfrm>
        <a:prstGeom prst="chevron">
          <a:avLst>
            <a:gd name="adj" fmla="val 25000"/>
          </a:avLst>
        </a:prstGeom>
        <a:solidFill>
          <a:schemeClr val="accent5">
            <a:hueOff val="0"/>
            <a:satOff val="0"/>
            <a:lumOff val="0"/>
            <a:alphaOff val="0"/>
          </a:schemeClr>
        </a:solidFill>
        <a:ln w="1397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101600" tIns="203200" rIns="101600" bIns="20320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October 2022</a:t>
          </a:r>
        </a:p>
      </dsp:txBody>
      <dsp:txXfrm>
        <a:off x="5607434" y="3716688"/>
        <a:ext cx="1441728" cy="857697"/>
      </dsp:txXfrm>
    </dsp:sp>
    <dsp:sp modelId="{664AFFAC-348B-4CCB-9AC3-5A4EFB45C5FF}">
      <dsp:nvSpPr>
        <dsp:cNvPr id="0" name=""/>
        <dsp:cNvSpPr/>
      </dsp:nvSpPr>
      <dsp:spPr>
        <a:xfrm>
          <a:off x="5542656" y="1233384"/>
          <a:ext cx="1518908" cy="2134376"/>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6/7/layout/AccentHomeChevronProcess">
  <dgm:title val="Accent Home Chevron Process"/>
  <dgm:desc val="Use to show a progression; a timeline; sequential steps in a task, process, or workflow; or to emphasize movement or direction. Level 1 text appears inside an chevron shape, except the first shape which comes in a home shape, while Level 2 text appears above the invisible rectangle shapes."/>
  <dgm:catLst>
    <dgm:cat type="process" pri="500"/>
    <dgm:cat type="timeline"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contrsBasedOnsibTransCount">
      <dgm:if name="oneSibTrans" axis="ch" ptType="sibTrans" func="cnt" op="equ" val="1">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2"/>
          <dgm:constr type="w" for="ch" ptType="sibTrans" op="equ"/>
        </dgm:constrLst>
      </dgm:if>
      <dgm:else name="moreThanOneSibTrans">
        <dgm:choose name="contrsForMoreThanOneSibTrans">
          <dgm:if name="twoSibTrans" axis="ch" ptType="sibTrans" func="cnt" op="equ" val="2">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3"/>
              <dgm:constr type="w" for="ch" ptType="sibTrans" op="equ"/>
            </dgm:constrLst>
          </dgm:if>
          <dgm:else name="moreThanTwoSibTrans">
            <dgm:choose name="contrsForMoreThanTwoSibTrans">
              <dgm:if name="threeSibTrans" axis="ch" ptType="sibTrans" func="cnt" op="equ" val="3">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4"/>
                  <dgm:constr type="w" for="ch" ptType="sibTrans" op="equ"/>
                </dgm:constrLst>
              </dgm:if>
              <dgm:else name="moreThanThreeSibTrans">
                <dgm:choose name="contrsForMoreThanThreeSibTrans">
                  <dgm:if name="fourToSixSibTrans" axis="ch" ptType="sibTrans" func="cnt" op="lte" val="6">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5"/>
                      <dgm:constr type="w" for="ch" ptType="sibTrans" op="equ"/>
                    </dgm:constrLst>
                  </dgm:if>
                  <dgm:else name="moreThanSixSibTrans">
                    <dgm:choose name="contrsForMoreThanSixSibTrans">
                      <dgm:if name="sevenToEightSibTrans" axis="ch" ptType="sibTrans" func="cnt" op="lte" val="8">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7"/>
                          <dgm:constr type="w" for="ch" ptType="sibTrans" op="equ"/>
                        </dgm:constrLst>
                      </dgm:if>
                      <dgm:else name="moreThanEightSibTrans">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9"/>
                          <dgm:constr type="w" for="ch" ptType="sibTrans" op="equ"/>
                        </dgm:constrLst>
                      </dgm:else>
                    </dgm:choose>
                  </dgm:else>
                </dgm:choose>
              </dgm:else>
            </dgm:choose>
          </dgm:else>
        </dgm:choose>
      </dgm:else>
    </dgm:choose>
    <dgm:ruleLst/>
    <dgm:forEach name="Name6" axis="ch" ptType="node">
      <dgm:layoutNode name="composite">
        <dgm:alg type="composite"/>
        <dgm:shape xmlns:r="http://schemas.openxmlformats.org/officeDocument/2006/relationships" r:blip="">
          <dgm:adjLst/>
        </dgm:shape>
        <dgm:presOf/>
        <dgm:choose name="LayoutLTRorRTL">
          <dgm:if name="LayoutLTR" func="var" arg="dir" op="equ" val="norm">
            <dgm:constrLst>
              <dgm:constr type="w" for="ch" forName="L" refType="w" fact="0.08"/>
              <dgm:constr type="h" for="ch" forName="L" refType="h" fact="0.75"/>
              <dgm:constr type="l" for="ch" forName="L"/>
              <dgm:constr type="l" for="ch" forName="parTx"/>
              <dgm:constr type="w" for="ch" forName="parTx" refType="w"/>
              <dgm:constr type="h" for="ch" forName="parTx" refType="h" fact="0.25"/>
              <dgm:constr type="t" for="ch" forName="parTx" refType="b" refFor="ch" refForName="L"/>
              <dgm:constr type="t" for="ch" forName="desTx" refType="w" refFor="ch" refForName="L" fact="0.6"/>
              <dgm:constr type="b" for="ch" forName="desTx" refType="t" refFor="ch" refForName="EmptyPlaceHolder"/>
              <dgm:constr type="l" for="ch" forName="desTx" refType="r" refFor="ch" refForName="L"/>
              <dgm:constr type="w" for="ch" forName="desTx" refType="w" fact="0.812"/>
              <dgm:constr type="w" for="ch" forName="EmptyPlaceHolder" refType="w" fact="0.82"/>
              <dgm:constr type="l" for="ch" forName="EmptyPlaceHolder" refType="r" refFor="ch" refForName="L"/>
              <dgm:constr type="b" for="ch" forName="EmptyPlaceHolder" refType="b" refFor="ch" refForName="L"/>
              <dgm:constr type="h" for="ch" forName="EmptyPlaceHolder" refType="t" refFor="ch" refForName="desTx"/>
            </dgm:constrLst>
          </dgm:if>
          <dgm:else name="LayoutRTL">
            <dgm:constrLst>
              <dgm:constr type="w" for="ch" forName="L" refType="w" fact="0.08"/>
              <dgm:constr type="h" for="ch" forName="L" refType="h" fact="0.75"/>
              <dgm:constr type="r" for="ch" forName="L" refType="w"/>
              <dgm:constr type="r" for="ch" forName="parTx" refType="w"/>
              <dgm:constr type="w" for="ch" forName="parTx" refType="w"/>
              <dgm:constr type="h" for="ch" forName="parTx" refType="h" fact="0.25"/>
              <dgm:constr type="t" for="ch" forName="parTx" refType="b" refFor="ch" refForName="L"/>
              <dgm:constr type="t" for="ch" forName="desTx" refType="w" refFor="ch" refForName="L" fact="0.6"/>
              <dgm:constr type="b" for="ch" forName="desTx" refType="t" refFor="ch" refForName="EmptyPlaceHolder"/>
              <dgm:constr type="r" for="ch" forName="desTx" refType="l" refFor="ch" refForName="L"/>
              <dgm:constr type="w" for="ch" forName="desTx" refType="w" fact="0.812"/>
              <dgm:constr type="w" for="ch" forName="EmptyPlaceHolder" refType="w" fact="0.82"/>
              <dgm:constr type="h" for="ch" forName="EmptyPlaceHolder" refType="w" refFor="ch" refForName="L" fact="0.6"/>
              <dgm:constr type="b" for="ch" forName="EmptyPlaceHolder" refType="b" refFor="ch" refForName="L"/>
            </dgm:constrLst>
          </dgm:else>
        </dgm:choose>
        <dgm:layoutNode name="L" styleLbl="solidFgAcc1" moveWith="parTx">
          <dgm:varLst>
            <dgm:chMax val="0"/>
            <dgm:chPref val="0"/>
          </dgm:varLst>
          <dgm:alg type="sp"/>
          <dgm:choose name="Name310">
            <dgm:if name="Name311" func="var" arg="dir" op="equ" val="norm">
              <dgm:shape xmlns:r="http://schemas.openxmlformats.org/officeDocument/2006/relationships" rot="90" type="corner" r:blip="">
                <dgm:adjLst>
                  <dgm:adj idx="1" val="0.01"/>
                  <dgm:adj idx="2" val="0.01"/>
                </dgm:adjLst>
              </dgm:shape>
            </dgm:if>
            <dgm:else name="Name312">
              <dgm:shape xmlns:r="http://schemas.openxmlformats.org/officeDocument/2006/relationships" rot="180" type="corner" r:blip="">
                <dgm:adjLst>
                  <dgm:adj idx="1" val="0.01"/>
                  <dgm:adj idx="2" val="0.01"/>
                </dgm:adjLst>
              </dgm:shape>
            </dgm:else>
          </dgm:choose>
          <dgm:presOf/>
          <dgm:constrLst/>
          <dgm:ruleLst/>
        </dgm:layoutNode>
        <dgm:layoutNode name="parTx" styleLbl="alignNode1">
          <dgm:varLst>
            <dgm:chMax val="0"/>
            <dgm:chPref val="0"/>
            <dgm:bulletEnabled val="1"/>
          </dgm:varLst>
          <dgm:alg type="tx">
            <dgm:param type="txAnchorVert" val="mid"/>
            <dgm:param type="parTxLTRAlign" val="ctr"/>
            <dgm:param type="parTxRTLAlign" val="ctr"/>
          </dgm:alg>
          <dgm:choose name="MakeFirstNodeHomePlate">
            <dgm:if name="IfFirstNode" axis="self" ptType="node" func="pos" op="equ" val="1">
              <dgm:choose name="Name110">
                <dgm:if name="Name111" func="var" arg="dir" op="equ" val="norm">
                  <dgm:shape xmlns:r="http://schemas.openxmlformats.org/officeDocument/2006/relationships" type="homePlate" r:blip="">
                    <dgm:adjLst>
                      <dgm:adj idx="1" val="0.25"/>
                    </dgm:adjLst>
                  </dgm:shape>
                </dgm:if>
                <dgm:else name="Name112">
                  <dgm:shape xmlns:r="http://schemas.openxmlformats.org/officeDocument/2006/relationships" rot="180" type="homePlate" r:blip="">
                    <dgm:adjLst>
                      <dgm:adj idx="1" val="0.25"/>
                    </dgm:adjLst>
                  </dgm:shape>
                </dgm:else>
              </dgm:choose>
            </dgm:if>
            <dgm:else name="MakeRestOfNodesChevrons">
              <dgm:choose name="Name10">
                <dgm:if name="Name11" func="var" arg="dir" op="equ" val="norm">
                  <dgm:shape xmlns:r="http://schemas.openxmlformats.org/officeDocument/2006/relationships" type="chevron" r:blip="">
                    <dgm:adjLst>
                      <dgm:adj idx="1" val="0.25"/>
                    </dgm:adjLst>
                  </dgm:shape>
                </dgm:if>
                <dgm:else name="Name12">
                  <dgm:shape xmlns:r="http://schemas.openxmlformats.org/officeDocument/2006/relationships" rot="180" type="chevron" r:blip="">
                    <dgm:adjLst>
                      <dgm:adj idx="1" val="0.25"/>
                    </dgm:adjLst>
                  </dgm:shape>
                </dgm:else>
              </dgm:choose>
            </dgm:else>
          </dgm:choose>
          <dgm:presOf axis="self" ptType="node"/>
          <dgm:constrLst>
            <dgm:constr type="tMarg" refType="primFontSz"/>
            <dgm:constr type="bMarg" refType="primFontSz"/>
            <dgm:constr type="lMarg" refType="primFontSz" fact="0.5"/>
            <dgm:constr type="rMarg" refType="primFontSz" fact="0.5"/>
          </dgm:constrLst>
          <dgm:ruleLst>
            <dgm:rule type="primFontSz" val="13" fact="NaN" max="NaN"/>
          </dgm:ruleLst>
        </dgm:layoutNode>
        <dgm:layoutNode name="desTx" styleLbl="revTx" moveWith="parTx">
          <dgm:varLst>
            <dgm:chMax val="0"/>
            <dgm:chPref val="0"/>
            <dgm:bulletEnabled val="1"/>
          </dgm:varLst>
          <dgm:choose name="Name210">
            <dgm:if name="Name211" func="var" arg="dir" op="equ" val="norm">
              <dgm:alg type="tx">
                <dgm:param type="txAnchorVert" val="t"/>
                <dgm:param type="parTxLTRAlign" val="l"/>
                <dgm:param type="shpTxLTRAlignCh" val="l"/>
                <dgm:param type="parTxRTLAlign" val="l"/>
                <dgm:param type="shpTxRTLAlignCh" val="l"/>
              </dgm:alg>
            </dgm:if>
            <dgm:else name="Name212">
              <dgm:alg type="tx">
                <dgm:param type="txAnchorVert" val="t"/>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 ptType="node"/>
          <dgm:constrLst>
            <dgm:constr type="tMarg"/>
            <dgm:constr type="bMarg"/>
            <dgm:constr type="lMarg"/>
            <dgm:constr type="rMarg"/>
          </dgm:constrLst>
          <dgm:ruleLst>
            <dgm:rule type="primFontSz" val="11" fact="NaN" max="NaN"/>
            <dgm:rule type="secFontSz" val="9" fact="NaN" max="NaN"/>
          </dgm:ruleLst>
        </dgm:layoutNode>
        <dgm:layoutNode name="EmptyPlaceHolder">
          <dgm:alg type="sp"/>
          <dgm:shape xmlns:r="http://schemas.openxmlformats.org/officeDocument/2006/relationships" r:blip="">
            <dgm:adjLst/>
          </dgm:shape>
          <dgm:presOf/>
          <dgm:constr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6340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1"/>
            <a:ext cx="2971800" cy="463408"/>
          </a:xfrm>
          <a:prstGeom prst="rect">
            <a:avLst/>
          </a:prstGeom>
        </p:spPr>
        <p:txBody>
          <a:bodyPr vert="horz" lIns="91440" tIns="45720" rIns="91440" bIns="45720" rtlCol="0"/>
          <a:lstStyle>
            <a:lvl1pPr algn="r">
              <a:defRPr sz="1200"/>
            </a:lvl1pPr>
          </a:lstStyle>
          <a:p>
            <a:fld id="{4DA22FD1-9E74-41C8-9E0A-D3E5EAA0B623}" type="datetimeFigureOut">
              <a:rPr lang="en-US" smtClean="0"/>
              <a:t>10/3/2022</a:t>
            </a:fld>
            <a:endParaRPr lang="en-US"/>
          </a:p>
        </p:txBody>
      </p:sp>
      <p:sp>
        <p:nvSpPr>
          <p:cNvPr id="4" name="Slide Image Placeholder 3"/>
          <p:cNvSpPr>
            <a:spLocks noGrp="1" noRot="1" noChangeAspect="1"/>
          </p:cNvSpPr>
          <p:nvPr>
            <p:ph type="sldImg" idx="2"/>
          </p:nvPr>
        </p:nvSpPr>
        <p:spPr>
          <a:xfrm>
            <a:off x="1350963" y="1154113"/>
            <a:ext cx="4156075" cy="31178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44862"/>
            <a:ext cx="5486400" cy="363670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70"/>
            <a:ext cx="2971800" cy="46340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772670"/>
            <a:ext cx="2971800" cy="463407"/>
          </a:xfrm>
          <a:prstGeom prst="rect">
            <a:avLst/>
          </a:prstGeom>
        </p:spPr>
        <p:txBody>
          <a:bodyPr vert="horz" lIns="91440" tIns="45720" rIns="91440" bIns="45720" rtlCol="0" anchor="b"/>
          <a:lstStyle>
            <a:lvl1pPr algn="r">
              <a:defRPr sz="1200"/>
            </a:lvl1pPr>
          </a:lstStyle>
          <a:p>
            <a:fld id="{5FEF55CA-4078-4AD8-9448-9D57C3B53FC7}" type="slidenum">
              <a:rPr lang="en-US" smtClean="0"/>
              <a:t>‹#›</a:t>
            </a:fld>
            <a:endParaRPr lang="en-US"/>
          </a:p>
        </p:txBody>
      </p:sp>
    </p:spTree>
    <p:extLst>
      <p:ext uri="{BB962C8B-B14F-4D97-AF65-F5344CB8AC3E}">
        <p14:creationId xmlns:p14="http://schemas.microsoft.com/office/powerpoint/2010/main" val="303205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EF55CA-4078-4AD8-9448-9D57C3B53FC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89796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EF55CA-4078-4AD8-9448-9D57C3B53FC7}" type="slidenum">
              <a:rPr lang="en-US" smtClean="0"/>
              <a:t>17</a:t>
            </a:fld>
            <a:endParaRPr lang="en-US"/>
          </a:p>
        </p:txBody>
      </p:sp>
    </p:spTree>
    <p:extLst>
      <p:ext uri="{BB962C8B-B14F-4D97-AF65-F5344CB8AC3E}">
        <p14:creationId xmlns:p14="http://schemas.microsoft.com/office/powerpoint/2010/main" val="21179732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FEF55CA-4078-4AD8-9448-9D57C3B53FC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99790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EF55CA-4078-4AD8-9448-9D57C3B53FC7}" type="slidenum">
              <a:rPr lang="en-US" smtClean="0"/>
              <a:t>19</a:t>
            </a:fld>
            <a:endParaRPr lang="en-US"/>
          </a:p>
        </p:txBody>
      </p:sp>
    </p:spTree>
    <p:extLst>
      <p:ext uri="{BB962C8B-B14F-4D97-AF65-F5344CB8AC3E}">
        <p14:creationId xmlns:p14="http://schemas.microsoft.com/office/powerpoint/2010/main" val="2986058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EF55CA-4078-4AD8-9448-9D57C3B53FC7}" type="slidenum">
              <a:rPr lang="en-US" smtClean="0"/>
              <a:t>20</a:t>
            </a:fld>
            <a:endParaRPr lang="en-US"/>
          </a:p>
        </p:txBody>
      </p:sp>
    </p:spTree>
    <p:extLst>
      <p:ext uri="{BB962C8B-B14F-4D97-AF65-F5344CB8AC3E}">
        <p14:creationId xmlns:p14="http://schemas.microsoft.com/office/powerpoint/2010/main" val="36946136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EF55CA-4078-4AD8-9448-9D57C3B53FC7}" type="slidenum">
              <a:rPr lang="en-US" smtClean="0"/>
              <a:t>21</a:t>
            </a:fld>
            <a:endParaRPr lang="en-US"/>
          </a:p>
        </p:txBody>
      </p:sp>
    </p:spTree>
    <p:extLst>
      <p:ext uri="{BB962C8B-B14F-4D97-AF65-F5344CB8AC3E}">
        <p14:creationId xmlns:p14="http://schemas.microsoft.com/office/powerpoint/2010/main" val="31359492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dirty="0"/>
          </a:p>
        </p:txBody>
      </p:sp>
      <p:sp>
        <p:nvSpPr>
          <p:cNvPr id="4" name="Slide Number Placeholder 3"/>
          <p:cNvSpPr>
            <a:spLocks noGrp="1"/>
          </p:cNvSpPr>
          <p:nvPr>
            <p:ph type="sldNum" sz="quarter" idx="10"/>
          </p:nvPr>
        </p:nvSpPr>
        <p:spPr/>
        <p:txBody>
          <a:bodyPr/>
          <a:lstStyle/>
          <a:p>
            <a:fld id="{5FEF55CA-4078-4AD8-9448-9D57C3B53FC7}" type="slidenum">
              <a:rPr lang="en-US" smtClean="0"/>
              <a:t>23</a:t>
            </a:fld>
            <a:endParaRPr lang="en-US"/>
          </a:p>
        </p:txBody>
      </p:sp>
    </p:spTree>
    <p:extLst>
      <p:ext uri="{BB962C8B-B14F-4D97-AF65-F5344CB8AC3E}">
        <p14:creationId xmlns:p14="http://schemas.microsoft.com/office/powerpoint/2010/main" val="11634703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EF55CA-4078-4AD8-9448-9D57C3B53FC7}" type="slidenum">
              <a:rPr lang="en-US" smtClean="0"/>
              <a:t>24</a:t>
            </a:fld>
            <a:endParaRPr lang="en-US"/>
          </a:p>
        </p:txBody>
      </p:sp>
    </p:spTree>
    <p:extLst>
      <p:ext uri="{BB962C8B-B14F-4D97-AF65-F5344CB8AC3E}">
        <p14:creationId xmlns:p14="http://schemas.microsoft.com/office/powerpoint/2010/main" val="27246952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EF55CA-4078-4AD8-9448-9D57C3B53FC7}" type="slidenum">
              <a:rPr lang="en-US" smtClean="0"/>
              <a:t>25</a:t>
            </a:fld>
            <a:endParaRPr lang="en-US"/>
          </a:p>
        </p:txBody>
      </p:sp>
    </p:spTree>
    <p:extLst>
      <p:ext uri="{BB962C8B-B14F-4D97-AF65-F5344CB8AC3E}">
        <p14:creationId xmlns:p14="http://schemas.microsoft.com/office/powerpoint/2010/main" val="2980751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EF55CA-4078-4AD8-9448-9D57C3B53FC7}" type="slidenum">
              <a:rPr lang="en-US" smtClean="0"/>
              <a:t>2</a:t>
            </a:fld>
            <a:endParaRPr lang="en-US"/>
          </a:p>
        </p:txBody>
      </p:sp>
    </p:spTree>
    <p:extLst>
      <p:ext uri="{BB962C8B-B14F-4D97-AF65-F5344CB8AC3E}">
        <p14:creationId xmlns:p14="http://schemas.microsoft.com/office/powerpoint/2010/main" val="37348715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EF55CA-4078-4AD8-9448-9D57C3B53FC7}" type="slidenum">
              <a:rPr lang="en-US" smtClean="0"/>
              <a:t>3</a:t>
            </a:fld>
            <a:endParaRPr lang="en-US"/>
          </a:p>
        </p:txBody>
      </p:sp>
    </p:spTree>
    <p:extLst>
      <p:ext uri="{BB962C8B-B14F-4D97-AF65-F5344CB8AC3E}">
        <p14:creationId xmlns:p14="http://schemas.microsoft.com/office/powerpoint/2010/main" val="3643084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EF55CA-4078-4AD8-9448-9D57C3B53FC7}" type="slidenum">
              <a:rPr lang="en-US" smtClean="0"/>
              <a:t>5</a:t>
            </a:fld>
            <a:endParaRPr lang="en-US"/>
          </a:p>
        </p:txBody>
      </p:sp>
    </p:spTree>
    <p:extLst>
      <p:ext uri="{BB962C8B-B14F-4D97-AF65-F5344CB8AC3E}">
        <p14:creationId xmlns:p14="http://schemas.microsoft.com/office/powerpoint/2010/main" val="3962181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FEF55CA-4078-4AD8-9448-9D57C3B53FC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6698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FEF55CA-4078-4AD8-9448-9D57C3B53FC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9514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FEF55CA-4078-4AD8-9448-9D57C3B53FC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53588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FEF55CA-4078-4AD8-9448-9D57C3B53FC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69447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14</a:t>
            </a:fld>
            <a:endParaRPr lang="en-US"/>
          </a:p>
        </p:txBody>
      </p:sp>
    </p:spTree>
    <p:extLst>
      <p:ext uri="{BB962C8B-B14F-4D97-AF65-F5344CB8AC3E}">
        <p14:creationId xmlns:p14="http://schemas.microsoft.com/office/powerpoint/2010/main" val="25762031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46404" y="758952"/>
            <a:ext cx="7063740" cy="4041648"/>
          </a:xfrm>
        </p:spPr>
        <p:txBody>
          <a:bodyPr anchor="b">
            <a:normAutofit/>
          </a:bodyPr>
          <a:lstStyle>
            <a:lvl1pPr algn="l">
              <a:lnSpc>
                <a:spcPct val="85000"/>
              </a:lnSpc>
              <a:defRPr sz="660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946404" y="4800600"/>
            <a:ext cx="7063740" cy="1691640"/>
          </a:xfrm>
        </p:spPr>
        <p:txBody>
          <a:bodyPr>
            <a:normAutofit/>
          </a:bodyPr>
          <a:lstStyle>
            <a:lvl1pPr marL="0" indent="0" algn="l">
              <a:buNone/>
              <a:defRPr sz="2000" baseline="0">
                <a:solidFill>
                  <a:schemeClr val="tx1">
                    <a:lumMod val="85000"/>
                  </a:schemeClr>
                </a:solidFill>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Rectangle 6"/>
          <p:cNvSpPr/>
          <p:nvPr/>
        </p:nvSpPr>
        <p:spPr>
          <a:xfrm>
            <a:off x="0" y="0"/>
            <a:ext cx="3429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Date Placeholder 7"/>
          <p:cNvSpPr>
            <a:spLocks noGrp="1"/>
          </p:cNvSpPr>
          <p:nvPr>
            <p:ph type="dt" sz="half" idx="10"/>
          </p:nvPr>
        </p:nvSpPr>
        <p:spPr/>
        <p:txBody>
          <a:bodyPr/>
          <a:lstStyle>
            <a:lvl1pPr>
              <a:defRPr>
                <a:solidFill>
                  <a:schemeClr val="bg2">
                    <a:lumMod val="20000"/>
                    <a:lumOff val="80000"/>
                  </a:schemeClr>
                </a:solidFill>
              </a:defRPr>
            </a:lvl1pPr>
          </a:lstStyle>
          <a:p>
            <a:fld id="{7A37E8D9-4699-45B5-A7DC-0E588B2CD919}" type="datetime9">
              <a:rPr lang="en-US" smtClean="0"/>
              <a:t>10/3/2022 2:52:55 PM</a:t>
            </a:fld>
            <a:endParaRPr lang="en-US" dirty="0"/>
          </a:p>
        </p:txBody>
      </p:sp>
      <p:sp>
        <p:nvSpPr>
          <p:cNvPr id="9" name="Footer Placeholder 8"/>
          <p:cNvSpPr>
            <a:spLocks noGrp="1"/>
          </p:cNvSpPr>
          <p:nvPr>
            <p:ph type="ftr" sz="quarter" idx="11"/>
          </p:nvPr>
        </p:nvSpPr>
        <p:spPr/>
        <p:txBody>
          <a:bodyPr/>
          <a:lstStyle>
            <a:lvl1pPr>
              <a:defRPr>
                <a:solidFill>
                  <a:schemeClr val="bg2">
                    <a:lumMod val="20000"/>
                    <a:lumOff val="80000"/>
                  </a:schemeClr>
                </a:solidFill>
              </a:defRPr>
            </a:lvl1pPr>
          </a:lstStyle>
          <a:p>
            <a:endParaRPr lang="en-US" dirty="0"/>
          </a:p>
        </p:txBody>
      </p:sp>
      <p:sp>
        <p:nvSpPr>
          <p:cNvPr id="10" name="Slide Number Placeholder 9"/>
          <p:cNvSpPr>
            <a:spLocks noGrp="1"/>
          </p:cNvSpPr>
          <p:nvPr>
            <p:ph type="sldNum" sz="quarter" idx="12"/>
          </p:nvPr>
        </p:nvSpPr>
        <p:spPr/>
        <p:txBody>
          <a:bodyPr/>
          <a:lstStyle>
            <a:lvl1pPr>
              <a:defRPr>
                <a:solidFill>
                  <a:schemeClr val="bg2">
                    <a:lumMod val="60000"/>
                    <a:lumOff val="40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76577143"/>
      </p:ext>
    </p:extLst>
  </p:cSld>
  <p:clrMapOvr>
    <a:overrideClrMapping bg1="dk1" tx1="lt1" bg2="dk2" tx2="lt2" accent1="accent1" accent2="accent2" accent3="accent3" accent4="accent4" accent5="accent5" accent6="accent6" hlink="hlink" folHlink="folHlink"/>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B8311DF-B9A0-43B5-BD49-2DC630244741}" type="datetime9">
              <a:rPr lang="en-US" smtClean="0"/>
              <a:t>10/3/2022 2:52:55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4242792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86525" y="381000"/>
            <a:ext cx="1857375"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71500" y="381000"/>
            <a:ext cx="5800725"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5C08E02-8DCF-4726-9FAC-65E200C923F0}" type="datetime9">
              <a:rPr lang="en-US" smtClean="0"/>
              <a:t>10/3/2022 2:52:55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978164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46726E-422A-4311-93DD-02DE50CCF7D4}" type="datetime9">
              <a:rPr lang="en-US" smtClean="0"/>
              <a:t>10/3/2022 2:52:55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smtClean="0"/>
              <a:t>‹#›</a:t>
            </a:fld>
            <a:endParaRPr lang="en-US" dirty="0"/>
          </a:p>
        </p:txBody>
      </p:sp>
      <p:sp>
        <p:nvSpPr>
          <p:cNvPr id="7" name="Picture Placeholder 8">
            <a:extLst>
              <a:ext uri="{FF2B5EF4-FFF2-40B4-BE49-F238E27FC236}">
                <a16:creationId xmlns:a16="http://schemas.microsoft.com/office/drawing/2014/main" id="{C373948E-88C5-4ED5-B480-40F66B3A1633}"/>
              </a:ext>
            </a:extLst>
          </p:cNvPr>
          <p:cNvSpPr>
            <a:spLocks noGrp="1"/>
          </p:cNvSpPr>
          <p:nvPr>
            <p:ph type="pic" sz="quarter" idx="13"/>
          </p:nvPr>
        </p:nvSpPr>
        <p:spPr>
          <a:xfrm>
            <a:off x="269482" y="5879507"/>
            <a:ext cx="548879" cy="886418"/>
          </a:xfrm>
        </p:spPr>
        <p:txBody>
          <a:bodyPr>
            <a:normAutofit/>
          </a:bodyPr>
          <a:lstStyle>
            <a:lvl1pPr>
              <a:defRPr sz="675"/>
            </a:lvl1pPr>
          </a:lstStyle>
          <a:p>
            <a:endParaRPr lang="en-US" dirty="0"/>
          </a:p>
        </p:txBody>
      </p:sp>
    </p:spTree>
    <p:extLst>
      <p:ext uri="{BB962C8B-B14F-4D97-AF65-F5344CB8AC3E}">
        <p14:creationId xmlns:p14="http://schemas.microsoft.com/office/powerpoint/2010/main" val="42779084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46404" y="1316053"/>
            <a:ext cx="3360420" cy="4864085"/>
          </a:xfrm>
        </p:spPr>
        <p:txBody>
          <a:bodyPr/>
          <a:lstStyle>
            <a:lvl1pPr>
              <a:defRPr sz="1350"/>
            </a:lvl1pPr>
            <a:lvl2pPr>
              <a:defRPr sz="1200"/>
            </a:lvl2pPr>
            <a:lvl3pPr>
              <a:defRPr sz="105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594860" y="1316053"/>
            <a:ext cx="3360420" cy="4864085"/>
          </a:xfrm>
        </p:spPr>
        <p:txBody>
          <a:bodyPr/>
          <a:lstStyle>
            <a:lvl1pPr>
              <a:defRPr sz="1350"/>
            </a:lvl1pPr>
            <a:lvl2pPr>
              <a:defRPr sz="1200"/>
            </a:lvl2pPr>
            <a:lvl3pPr>
              <a:defRPr sz="105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8470D1-3FF6-48F7-ADAF-DEB69251D276}" type="datetime9">
              <a:rPr lang="en-US" smtClean="0"/>
              <a:t>10/3/2022 2:52:55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
        <p:nvSpPr>
          <p:cNvPr id="8" name="Picture Placeholder 8">
            <a:extLst>
              <a:ext uri="{FF2B5EF4-FFF2-40B4-BE49-F238E27FC236}">
                <a16:creationId xmlns:a16="http://schemas.microsoft.com/office/drawing/2014/main" id="{88203F02-EB30-4472-BCB7-9676A8486435}"/>
              </a:ext>
            </a:extLst>
          </p:cNvPr>
          <p:cNvSpPr>
            <a:spLocks noGrp="1"/>
          </p:cNvSpPr>
          <p:nvPr>
            <p:ph type="pic" sz="quarter" idx="13"/>
          </p:nvPr>
        </p:nvSpPr>
        <p:spPr>
          <a:xfrm>
            <a:off x="269482" y="5879507"/>
            <a:ext cx="548879" cy="886418"/>
          </a:xfrm>
        </p:spPr>
        <p:txBody>
          <a:bodyPr>
            <a:normAutofit/>
          </a:bodyPr>
          <a:lstStyle>
            <a:lvl1pPr>
              <a:defRPr sz="675"/>
            </a:lvl1pPr>
          </a:lstStyle>
          <a:p>
            <a:endParaRPr lang="en-US" dirty="0"/>
          </a:p>
        </p:txBody>
      </p:sp>
    </p:spTree>
    <p:extLst>
      <p:ext uri="{BB962C8B-B14F-4D97-AF65-F5344CB8AC3E}">
        <p14:creationId xmlns:p14="http://schemas.microsoft.com/office/powerpoint/2010/main" val="34240380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946404" y="1279636"/>
            <a:ext cx="3360420" cy="542435"/>
          </a:xfrm>
        </p:spPr>
        <p:txBody>
          <a:bodyPr anchor="b">
            <a:normAutofit/>
          </a:bodyPr>
          <a:lstStyle>
            <a:lvl1pPr marL="0" indent="0">
              <a:spcBef>
                <a:spcPts val="0"/>
              </a:spcBef>
              <a:buNone/>
              <a:defRPr sz="1500" b="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946404" y="1965114"/>
            <a:ext cx="3360420" cy="4207086"/>
          </a:xfrm>
        </p:spPr>
        <p:txBody>
          <a:bodyPr/>
          <a:lstStyle>
            <a:lvl1pPr>
              <a:defRPr sz="1350"/>
            </a:lvl1pPr>
            <a:lvl2pPr>
              <a:defRPr sz="1200"/>
            </a:lvl2pPr>
            <a:lvl3pPr>
              <a:defRPr sz="105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594860" y="1279636"/>
            <a:ext cx="3360420" cy="542435"/>
          </a:xfrm>
        </p:spPr>
        <p:txBody>
          <a:bodyPr anchor="b">
            <a:normAutofit/>
          </a:bodyPr>
          <a:lstStyle>
            <a:lvl1pPr marL="0" indent="0">
              <a:lnSpc>
                <a:spcPct val="95000"/>
              </a:lnSpc>
              <a:spcBef>
                <a:spcPts val="0"/>
              </a:spcBef>
              <a:buNone/>
              <a:defRPr lang="en-US" sz="1500" b="0" kern="1200" dirty="0">
                <a:solidFill>
                  <a:schemeClr val="tx2"/>
                </a:solidFill>
                <a:latin typeface="+mn-lt"/>
                <a:ea typeface="+mn-ea"/>
                <a:cs typeface="+mn-cs"/>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lvl="0" indent="0" algn="l" defTabSz="685800" rtl="0" eaLnBrk="1" latinLnBrk="0" hangingPunct="1">
              <a:lnSpc>
                <a:spcPct val="90000"/>
              </a:lnSpc>
              <a:spcBef>
                <a:spcPts val="1500"/>
              </a:spcBef>
              <a:buFontTx/>
              <a:buNone/>
            </a:pPr>
            <a:r>
              <a:rPr lang="en-US" dirty="0"/>
              <a:t>Click to edit Master text styles</a:t>
            </a:r>
          </a:p>
        </p:txBody>
      </p:sp>
      <p:sp>
        <p:nvSpPr>
          <p:cNvPr id="6" name="Content Placeholder 5"/>
          <p:cNvSpPr>
            <a:spLocks noGrp="1"/>
          </p:cNvSpPr>
          <p:nvPr>
            <p:ph sz="quarter" idx="4"/>
          </p:nvPr>
        </p:nvSpPr>
        <p:spPr>
          <a:xfrm>
            <a:off x="4594860" y="1965114"/>
            <a:ext cx="3360420" cy="4207086"/>
          </a:xfrm>
        </p:spPr>
        <p:txBody>
          <a:bodyPr/>
          <a:lstStyle>
            <a:lvl1pPr>
              <a:defRPr sz="1350"/>
            </a:lvl1pPr>
            <a:lvl2pPr>
              <a:defRPr sz="1200"/>
            </a:lvl2pPr>
            <a:lvl3pPr>
              <a:defRPr sz="1050"/>
            </a:lvl3pPr>
            <a:lvl4pPr>
              <a:defRPr sz="1050"/>
            </a:lvl4pPr>
            <a:lvl5pPr>
              <a:defRPr sz="1050"/>
            </a:lvl5pPr>
            <a:lvl6pPr>
              <a:defRPr sz="1050"/>
            </a:lvl6pPr>
            <a:lvl7pPr>
              <a:defRPr sz="1050"/>
            </a:lvl7pPr>
            <a:lvl8pPr>
              <a:defRPr sz="1050"/>
            </a:lvl8pPr>
            <a:lvl9pPr>
              <a:defRPr sz="10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7A37E8D9-4699-45B5-A7DC-0E588B2CD919}" type="datetime9">
              <a:rPr lang="en-US" smtClean="0"/>
              <a:t>10/3/2022 2:52:55 PM</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
        <p:nvSpPr>
          <p:cNvPr id="11" name="Picture Placeholder 8">
            <a:extLst>
              <a:ext uri="{FF2B5EF4-FFF2-40B4-BE49-F238E27FC236}">
                <a16:creationId xmlns:a16="http://schemas.microsoft.com/office/drawing/2014/main" id="{A86C7938-8635-4217-AAA4-4CBB667F3338}"/>
              </a:ext>
            </a:extLst>
          </p:cNvPr>
          <p:cNvSpPr>
            <a:spLocks noGrp="1"/>
          </p:cNvSpPr>
          <p:nvPr>
            <p:ph type="pic" sz="quarter" idx="13"/>
          </p:nvPr>
        </p:nvSpPr>
        <p:spPr>
          <a:xfrm>
            <a:off x="269482" y="5879507"/>
            <a:ext cx="548879" cy="886418"/>
          </a:xfrm>
        </p:spPr>
        <p:txBody>
          <a:bodyPr>
            <a:normAutofit/>
          </a:bodyPr>
          <a:lstStyle>
            <a:lvl1pPr>
              <a:defRPr sz="675"/>
            </a:lvl1pPr>
          </a:lstStyle>
          <a:p>
            <a:endParaRPr lang="en-US" dirty="0"/>
          </a:p>
        </p:txBody>
      </p:sp>
    </p:spTree>
    <p:extLst>
      <p:ext uri="{BB962C8B-B14F-4D97-AF65-F5344CB8AC3E}">
        <p14:creationId xmlns:p14="http://schemas.microsoft.com/office/powerpoint/2010/main" val="350861995"/>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1"/>
            <a:ext cx="2400300" cy="1600197"/>
          </a:xfrm>
        </p:spPr>
        <p:txBody>
          <a:bodyPr anchor="b">
            <a:normAutofit/>
          </a:bodyPr>
          <a:lstStyle>
            <a:lvl1pPr>
              <a:defRPr sz="2400" b="0" baseline="0"/>
            </a:lvl1pPr>
          </a:lstStyle>
          <a:p>
            <a:r>
              <a:rPr lang="en-US"/>
              <a:t>Click to edit Master title style</a:t>
            </a:r>
            <a:endParaRPr lang="en-US" dirty="0"/>
          </a:p>
        </p:txBody>
      </p:sp>
      <p:sp>
        <p:nvSpPr>
          <p:cNvPr id="3" name="Content Placeholder 2"/>
          <p:cNvSpPr>
            <a:spLocks noGrp="1"/>
          </p:cNvSpPr>
          <p:nvPr>
            <p:ph idx="1"/>
          </p:nvPr>
        </p:nvSpPr>
        <p:spPr>
          <a:xfrm>
            <a:off x="3378200" y="685800"/>
            <a:ext cx="4559300" cy="5486400"/>
          </a:xfrm>
        </p:spPr>
        <p:txBody>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30936" y="2099735"/>
            <a:ext cx="2400300" cy="3810001"/>
          </a:xfrm>
        </p:spPr>
        <p:txBody>
          <a:bodyPr>
            <a:normAutofit/>
          </a:bodyPr>
          <a:lstStyle>
            <a:lvl1pPr marL="0" indent="0">
              <a:lnSpc>
                <a:spcPct val="114000"/>
              </a:lnSpc>
              <a:spcBef>
                <a:spcPts val="600"/>
              </a:spcBef>
              <a:buNone/>
              <a:defRPr sz="9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E8238A7-28F1-4073-A62B-6322917A4BE0}" type="datetime9">
              <a:rPr lang="en-US" smtClean="0"/>
              <a:t>10/3/2022 2:52:55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
        <p:nvSpPr>
          <p:cNvPr id="8" name="Picture Placeholder 8">
            <a:extLst>
              <a:ext uri="{FF2B5EF4-FFF2-40B4-BE49-F238E27FC236}">
                <a16:creationId xmlns:a16="http://schemas.microsoft.com/office/drawing/2014/main" id="{04E160A6-495B-43EF-AA82-2DB4B8FFE365}"/>
              </a:ext>
            </a:extLst>
          </p:cNvPr>
          <p:cNvSpPr>
            <a:spLocks noGrp="1"/>
          </p:cNvSpPr>
          <p:nvPr>
            <p:ph type="pic" sz="quarter" idx="13"/>
          </p:nvPr>
        </p:nvSpPr>
        <p:spPr>
          <a:xfrm>
            <a:off x="269482" y="5879507"/>
            <a:ext cx="548879" cy="886418"/>
          </a:xfrm>
        </p:spPr>
        <p:txBody>
          <a:bodyPr>
            <a:normAutofit/>
          </a:bodyPr>
          <a:lstStyle>
            <a:lvl1pPr>
              <a:defRPr sz="675"/>
            </a:lvl1pPr>
          </a:lstStyle>
          <a:p>
            <a:endParaRPr lang="en-US" dirty="0"/>
          </a:p>
        </p:txBody>
      </p:sp>
    </p:spTree>
    <p:extLst>
      <p:ext uri="{BB962C8B-B14F-4D97-AF65-F5344CB8AC3E}">
        <p14:creationId xmlns:p14="http://schemas.microsoft.com/office/powerpoint/2010/main" val="3381392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1_Name Card">
    <p:spTree>
      <p:nvGrpSpPr>
        <p:cNvPr id="1" name=""/>
        <p:cNvGrpSpPr/>
        <p:nvPr/>
      </p:nvGrpSpPr>
      <p:grpSpPr>
        <a:xfrm>
          <a:off x="0" y="0"/>
          <a:ext cx="0" cy="0"/>
          <a:chOff x="0" y="0"/>
          <a:chExt cx="0" cy="0"/>
        </a:xfrm>
      </p:grpSpPr>
      <p:sp>
        <p:nvSpPr>
          <p:cNvPr id="2" name="Title 1"/>
          <p:cNvSpPr>
            <a:spLocks noGrp="1"/>
          </p:cNvSpPr>
          <p:nvPr>
            <p:ph type="title"/>
          </p:nvPr>
        </p:nvSpPr>
        <p:spPr>
          <a:xfrm>
            <a:off x="508001" y="1931988"/>
            <a:ext cx="6447501" cy="2595460"/>
          </a:xfrm>
        </p:spPr>
        <p:txBody>
          <a:bodyPr anchor="b">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4527448"/>
            <a:ext cx="6447501" cy="1513914"/>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8" name="Date Placeholder 7">
            <a:extLst>
              <a:ext uri="{FF2B5EF4-FFF2-40B4-BE49-F238E27FC236}">
                <a16:creationId xmlns:a16="http://schemas.microsoft.com/office/drawing/2014/main" id="{F763098A-72C9-4446-919B-52AC4655529E}"/>
              </a:ext>
            </a:extLst>
          </p:cNvPr>
          <p:cNvSpPr>
            <a:spLocks noGrp="1"/>
          </p:cNvSpPr>
          <p:nvPr>
            <p:ph type="dt" sz="half" idx="10"/>
          </p:nvPr>
        </p:nvSpPr>
        <p:spPr/>
        <p:txBody>
          <a:bodyPr/>
          <a:lstStyle/>
          <a:p>
            <a:fld id="{99A13741-8383-4C38-BF56-8D50FDD2BA59}" type="datetime9">
              <a:rPr lang="en-US" smtClean="0"/>
              <a:t>10/3/2022 2:52:55 PM</a:t>
            </a:fld>
            <a:endParaRPr lang="en-US" dirty="0"/>
          </a:p>
        </p:txBody>
      </p:sp>
      <p:sp>
        <p:nvSpPr>
          <p:cNvPr id="9" name="Footer Placeholder 8">
            <a:extLst>
              <a:ext uri="{FF2B5EF4-FFF2-40B4-BE49-F238E27FC236}">
                <a16:creationId xmlns:a16="http://schemas.microsoft.com/office/drawing/2014/main" id="{77283D81-C81B-4BF2-BEE8-451C5692314A}"/>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130306F5-47F0-4112-822E-F91EB68AE39A}"/>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026348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46404" y="758952"/>
            <a:ext cx="7063740" cy="4041648"/>
          </a:xfrm>
        </p:spPr>
        <p:txBody>
          <a:bodyPr anchor="b">
            <a:normAutofit/>
          </a:bodyPr>
          <a:lstStyle>
            <a:lvl1pPr>
              <a:lnSpc>
                <a:spcPct val="85000"/>
              </a:lnSpc>
              <a:defRPr sz="5400" b="0"/>
            </a:lvl1pPr>
          </a:lstStyle>
          <a:p>
            <a:r>
              <a:rPr lang="en-US"/>
              <a:t>Click to edit Master title style</a:t>
            </a:r>
            <a:endParaRPr lang="en-US" dirty="0"/>
          </a:p>
        </p:txBody>
      </p:sp>
      <p:sp>
        <p:nvSpPr>
          <p:cNvPr id="3" name="Text Placeholder 2"/>
          <p:cNvSpPr>
            <a:spLocks noGrp="1"/>
          </p:cNvSpPr>
          <p:nvPr>
            <p:ph type="body" idx="1"/>
          </p:nvPr>
        </p:nvSpPr>
        <p:spPr>
          <a:xfrm>
            <a:off x="946404" y="4800600"/>
            <a:ext cx="7063740" cy="1691640"/>
          </a:xfrm>
        </p:spPr>
        <p:txBody>
          <a:bodyPr anchor="t">
            <a:normAutofit/>
          </a:bodyPr>
          <a:lstStyle>
            <a:lvl1pPr marL="0" indent="0">
              <a:buNone/>
              <a:defRPr sz="16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6DBEE10-DEC6-44BF-9A7D-74E4C419642F}" type="datetime9">
              <a:rPr lang="en-US" smtClean="0"/>
              <a:t>10/3/2022 2:52:55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
          <p:cNvSpPr/>
          <p:nvPr/>
        </p:nvSpPr>
        <p:spPr>
          <a:xfrm>
            <a:off x="0" y="0"/>
            <a:ext cx="3429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Picture Placeholder 8">
            <a:extLst>
              <a:ext uri="{FF2B5EF4-FFF2-40B4-BE49-F238E27FC236}">
                <a16:creationId xmlns:a16="http://schemas.microsoft.com/office/drawing/2014/main" id="{BB167866-22AF-41DD-99A6-C94B1C470EEE}"/>
              </a:ext>
            </a:extLst>
          </p:cNvPr>
          <p:cNvSpPr>
            <a:spLocks noGrp="1"/>
          </p:cNvSpPr>
          <p:nvPr>
            <p:ph type="pic" sz="quarter" idx="13"/>
          </p:nvPr>
        </p:nvSpPr>
        <p:spPr>
          <a:xfrm>
            <a:off x="269482" y="5879507"/>
            <a:ext cx="548879" cy="886418"/>
          </a:xfrm>
        </p:spPr>
        <p:txBody>
          <a:bodyPr>
            <a:normAutofit/>
          </a:bodyPr>
          <a:lstStyle>
            <a:lvl1pPr>
              <a:defRPr sz="675"/>
            </a:lvl1pPr>
          </a:lstStyle>
          <a:p>
            <a:endParaRPr lang="en-US" dirty="0"/>
          </a:p>
        </p:txBody>
      </p:sp>
    </p:spTree>
    <p:extLst>
      <p:ext uri="{BB962C8B-B14F-4D97-AF65-F5344CB8AC3E}">
        <p14:creationId xmlns:p14="http://schemas.microsoft.com/office/powerpoint/2010/main" val="13391885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6632090-701C-45E7-ABCF-2A58C6AF5486}" type="datetime9">
              <a:rPr lang="en-US" smtClean="0"/>
              <a:t>10/3/2022 2:52:55 PM</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Picture Placeholder 8">
            <a:extLst>
              <a:ext uri="{FF2B5EF4-FFF2-40B4-BE49-F238E27FC236}">
                <a16:creationId xmlns:a16="http://schemas.microsoft.com/office/drawing/2014/main" id="{93F6A0FF-EDD2-4AA1-A7CB-43A7B311333C}"/>
              </a:ext>
            </a:extLst>
          </p:cNvPr>
          <p:cNvSpPr>
            <a:spLocks noGrp="1"/>
          </p:cNvSpPr>
          <p:nvPr>
            <p:ph type="pic" sz="quarter" idx="13"/>
          </p:nvPr>
        </p:nvSpPr>
        <p:spPr>
          <a:xfrm>
            <a:off x="269482" y="5879507"/>
            <a:ext cx="548879" cy="886418"/>
          </a:xfrm>
        </p:spPr>
        <p:txBody>
          <a:bodyPr>
            <a:normAutofit/>
          </a:bodyPr>
          <a:lstStyle>
            <a:lvl1pPr>
              <a:defRPr sz="675"/>
            </a:lvl1pPr>
          </a:lstStyle>
          <a:p>
            <a:endParaRPr lang="en-US" dirty="0"/>
          </a:p>
        </p:txBody>
      </p:sp>
    </p:spTree>
    <p:extLst>
      <p:ext uri="{BB962C8B-B14F-4D97-AF65-F5344CB8AC3E}">
        <p14:creationId xmlns:p14="http://schemas.microsoft.com/office/powerpoint/2010/main" val="25962671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8EAB09-4CC5-4215-BB0E-A71CC9A81480}" type="datetime9">
              <a:rPr lang="en-US" smtClean="0"/>
              <a:t>10/3/2022 2:52:55 PM</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
        <p:nvSpPr>
          <p:cNvPr id="5" name="Picture Placeholder 8">
            <a:extLst>
              <a:ext uri="{FF2B5EF4-FFF2-40B4-BE49-F238E27FC236}">
                <a16:creationId xmlns:a16="http://schemas.microsoft.com/office/drawing/2014/main" id="{F1050C47-8863-44FE-BBE5-E9A79D650427}"/>
              </a:ext>
            </a:extLst>
          </p:cNvPr>
          <p:cNvSpPr>
            <a:spLocks noGrp="1"/>
          </p:cNvSpPr>
          <p:nvPr>
            <p:ph type="pic" sz="quarter" idx="13"/>
          </p:nvPr>
        </p:nvSpPr>
        <p:spPr>
          <a:xfrm>
            <a:off x="269482" y="5879507"/>
            <a:ext cx="548879" cy="886418"/>
          </a:xfrm>
        </p:spPr>
        <p:txBody>
          <a:bodyPr>
            <a:normAutofit/>
          </a:bodyPr>
          <a:lstStyle>
            <a:lvl1pPr>
              <a:defRPr sz="675"/>
            </a:lvl1pPr>
          </a:lstStyle>
          <a:p>
            <a:endParaRPr lang="en-US" dirty="0"/>
          </a:p>
        </p:txBody>
      </p:sp>
    </p:spTree>
    <p:extLst>
      <p:ext uri="{BB962C8B-B14F-4D97-AF65-F5344CB8AC3E}">
        <p14:creationId xmlns:p14="http://schemas.microsoft.com/office/powerpoint/2010/main" val="3938464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37E8D9-4699-45B5-A7DC-0E588B2CD919}" type="datetime9">
              <a:rPr lang="en-US" smtClean="0"/>
              <a:t>10/3/2022 2:52:55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chemeClr val="bg1">
                    <a:lumMod val="9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63477846"/>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057AD-5DEC-4FF2-AD85-9B9433406BBC}"/>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D189C01-DE15-4226-A3C2-0335DA115D4F}"/>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F6B22B59-0DCE-45A6-AB76-CDCC77A68743}"/>
              </a:ext>
            </a:extLst>
          </p:cNvPr>
          <p:cNvSpPr>
            <a:spLocks noGrp="1"/>
          </p:cNvSpPr>
          <p:nvPr>
            <p:ph type="dt" sz="half" idx="10"/>
          </p:nvPr>
        </p:nvSpPr>
        <p:spPr/>
        <p:txBody>
          <a:bodyPr/>
          <a:lstStyle/>
          <a:p>
            <a:fld id="{14029F42-6A8A-4DA4-A755-9F204C4D5244}" type="datetimeFigureOut">
              <a:rPr lang="en-US" smtClean="0"/>
              <a:t>10/3/2022</a:t>
            </a:fld>
            <a:endParaRPr lang="en-US"/>
          </a:p>
        </p:txBody>
      </p:sp>
      <p:sp>
        <p:nvSpPr>
          <p:cNvPr id="5" name="Footer Placeholder 4">
            <a:extLst>
              <a:ext uri="{FF2B5EF4-FFF2-40B4-BE49-F238E27FC236}">
                <a16:creationId xmlns:a16="http://schemas.microsoft.com/office/drawing/2014/main" id="{D2C91C86-EADA-48DD-A56F-2DFAFBC0EE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E014AE-CA6C-4C81-8D20-E30C60473773}"/>
              </a:ext>
            </a:extLst>
          </p:cNvPr>
          <p:cNvSpPr>
            <a:spLocks noGrp="1"/>
          </p:cNvSpPr>
          <p:nvPr>
            <p:ph type="sldNum" sz="quarter" idx="12"/>
          </p:nvPr>
        </p:nvSpPr>
        <p:spPr/>
        <p:txBody>
          <a:bodyPr/>
          <a:lstStyle/>
          <a:p>
            <a:fld id="{65A5971C-7CF3-4F81-945E-3566A1A32311}" type="slidenum">
              <a:rPr lang="en-US" smtClean="0"/>
              <a:t>‹#›</a:t>
            </a:fld>
            <a:endParaRPr lang="en-US"/>
          </a:p>
        </p:txBody>
      </p:sp>
    </p:spTree>
    <p:extLst>
      <p:ext uri="{BB962C8B-B14F-4D97-AF65-F5344CB8AC3E}">
        <p14:creationId xmlns:p14="http://schemas.microsoft.com/office/powerpoint/2010/main" val="21304134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7F69F-73A7-41E1-BA9E-CE3B935B20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78E2C4-CDCE-489E-9485-003983E66A7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95A5CD-2286-4E70-A036-560851083564}"/>
              </a:ext>
            </a:extLst>
          </p:cNvPr>
          <p:cNvSpPr>
            <a:spLocks noGrp="1"/>
          </p:cNvSpPr>
          <p:nvPr>
            <p:ph type="dt" sz="half" idx="10"/>
          </p:nvPr>
        </p:nvSpPr>
        <p:spPr/>
        <p:txBody>
          <a:bodyPr/>
          <a:lstStyle/>
          <a:p>
            <a:fld id="{14029F42-6A8A-4DA4-A755-9F204C4D5244}" type="datetimeFigureOut">
              <a:rPr lang="en-US" smtClean="0"/>
              <a:t>10/3/2022</a:t>
            </a:fld>
            <a:endParaRPr lang="en-US"/>
          </a:p>
        </p:txBody>
      </p:sp>
      <p:sp>
        <p:nvSpPr>
          <p:cNvPr id="5" name="Footer Placeholder 4">
            <a:extLst>
              <a:ext uri="{FF2B5EF4-FFF2-40B4-BE49-F238E27FC236}">
                <a16:creationId xmlns:a16="http://schemas.microsoft.com/office/drawing/2014/main" id="{6E99CAD3-28D5-4105-8C2B-9C84A7FF98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CE5C92-7C5E-4DF1-8697-3C18EC270666}"/>
              </a:ext>
            </a:extLst>
          </p:cNvPr>
          <p:cNvSpPr>
            <a:spLocks noGrp="1"/>
          </p:cNvSpPr>
          <p:nvPr>
            <p:ph type="sldNum" sz="quarter" idx="12"/>
          </p:nvPr>
        </p:nvSpPr>
        <p:spPr/>
        <p:txBody>
          <a:bodyPr/>
          <a:lstStyle/>
          <a:p>
            <a:fld id="{65A5971C-7CF3-4F81-945E-3566A1A32311}" type="slidenum">
              <a:rPr lang="en-US" smtClean="0"/>
              <a:t>‹#›</a:t>
            </a:fld>
            <a:endParaRPr lang="en-US"/>
          </a:p>
        </p:txBody>
      </p:sp>
    </p:spTree>
    <p:extLst>
      <p:ext uri="{BB962C8B-B14F-4D97-AF65-F5344CB8AC3E}">
        <p14:creationId xmlns:p14="http://schemas.microsoft.com/office/powerpoint/2010/main" val="9739924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65873-E239-4215-B968-CA35CC5FA7CA}"/>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21A8B2E0-C5D9-45FF-8430-A85DB75C5B1A}"/>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1B2EAB8-C1C1-4DB5-804D-6AA5F9B787D1}"/>
              </a:ext>
            </a:extLst>
          </p:cNvPr>
          <p:cNvSpPr>
            <a:spLocks noGrp="1"/>
          </p:cNvSpPr>
          <p:nvPr>
            <p:ph type="dt" sz="half" idx="10"/>
          </p:nvPr>
        </p:nvSpPr>
        <p:spPr/>
        <p:txBody>
          <a:bodyPr/>
          <a:lstStyle/>
          <a:p>
            <a:fld id="{14029F42-6A8A-4DA4-A755-9F204C4D5244}" type="datetimeFigureOut">
              <a:rPr lang="en-US" smtClean="0"/>
              <a:t>10/3/2022</a:t>
            </a:fld>
            <a:endParaRPr lang="en-US"/>
          </a:p>
        </p:txBody>
      </p:sp>
      <p:sp>
        <p:nvSpPr>
          <p:cNvPr id="5" name="Footer Placeholder 4">
            <a:extLst>
              <a:ext uri="{FF2B5EF4-FFF2-40B4-BE49-F238E27FC236}">
                <a16:creationId xmlns:a16="http://schemas.microsoft.com/office/drawing/2014/main" id="{07F29D9A-986F-45AC-A5D2-7BBE79B76F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CD752A-A413-4EB4-98D2-28E5E220BA4B}"/>
              </a:ext>
            </a:extLst>
          </p:cNvPr>
          <p:cNvSpPr>
            <a:spLocks noGrp="1"/>
          </p:cNvSpPr>
          <p:nvPr>
            <p:ph type="sldNum" sz="quarter" idx="12"/>
          </p:nvPr>
        </p:nvSpPr>
        <p:spPr/>
        <p:txBody>
          <a:bodyPr/>
          <a:lstStyle/>
          <a:p>
            <a:fld id="{65A5971C-7CF3-4F81-945E-3566A1A32311}" type="slidenum">
              <a:rPr lang="en-US" smtClean="0"/>
              <a:t>‹#›</a:t>
            </a:fld>
            <a:endParaRPr lang="en-US"/>
          </a:p>
        </p:txBody>
      </p:sp>
    </p:spTree>
    <p:extLst>
      <p:ext uri="{BB962C8B-B14F-4D97-AF65-F5344CB8AC3E}">
        <p14:creationId xmlns:p14="http://schemas.microsoft.com/office/powerpoint/2010/main" val="29396156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43A35-B46C-4A02-83FE-386B9A61159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0D30381-0748-4725-AA6D-0CF2CC910138}"/>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6169D55-4CA7-4554-8E2D-7D4BAE0567A6}"/>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2E9F0B8-B944-46F2-A2AF-3AA4C03BE74C}"/>
              </a:ext>
            </a:extLst>
          </p:cNvPr>
          <p:cNvSpPr>
            <a:spLocks noGrp="1"/>
          </p:cNvSpPr>
          <p:nvPr>
            <p:ph type="dt" sz="half" idx="10"/>
          </p:nvPr>
        </p:nvSpPr>
        <p:spPr/>
        <p:txBody>
          <a:bodyPr/>
          <a:lstStyle/>
          <a:p>
            <a:fld id="{14029F42-6A8A-4DA4-A755-9F204C4D5244}" type="datetimeFigureOut">
              <a:rPr lang="en-US" smtClean="0"/>
              <a:t>10/3/2022</a:t>
            </a:fld>
            <a:endParaRPr lang="en-US"/>
          </a:p>
        </p:txBody>
      </p:sp>
      <p:sp>
        <p:nvSpPr>
          <p:cNvPr id="6" name="Footer Placeholder 5">
            <a:extLst>
              <a:ext uri="{FF2B5EF4-FFF2-40B4-BE49-F238E27FC236}">
                <a16:creationId xmlns:a16="http://schemas.microsoft.com/office/drawing/2014/main" id="{B9AE5D59-5862-4BD8-96E2-7147CD8FB7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CB5477-C4AA-40F3-98C3-226B185D5F03}"/>
              </a:ext>
            </a:extLst>
          </p:cNvPr>
          <p:cNvSpPr>
            <a:spLocks noGrp="1"/>
          </p:cNvSpPr>
          <p:nvPr>
            <p:ph type="sldNum" sz="quarter" idx="12"/>
          </p:nvPr>
        </p:nvSpPr>
        <p:spPr/>
        <p:txBody>
          <a:bodyPr/>
          <a:lstStyle/>
          <a:p>
            <a:fld id="{65A5971C-7CF3-4F81-945E-3566A1A32311}" type="slidenum">
              <a:rPr lang="en-US" smtClean="0"/>
              <a:t>‹#›</a:t>
            </a:fld>
            <a:endParaRPr lang="en-US"/>
          </a:p>
        </p:txBody>
      </p:sp>
    </p:spTree>
    <p:extLst>
      <p:ext uri="{BB962C8B-B14F-4D97-AF65-F5344CB8AC3E}">
        <p14:creationId xmlns:p14="http://schemas.microsoft.com/office/powerpoint/2010/main" val="26697729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1A537-61EB-4484-BC3A-A81E99989200}"/>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5AE4640-8B2E-4706-A960-2D8765F200FE}"/>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12137736-7707-4423-B89C-82B3A251CA7B}"/>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2EED7E3-4115-47CB-884F-48C0AF16DDF0}"/>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C3806668-1FE5-4337-9664-2DC622B8DD51}"/>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0223144-DB4C-4168-BBA5-238C1FBF0AA1}"/>
              </a:ext>
            </a:extLst>
          </p:cNvPr>
          <p:cNvSpPr>
            <a:spLocks noGrp="1"/>
          </p:cNvSpPr>
          <p:nvPr>
            <p:ph type="dt" sz="half" idx="10"/>
          </p:nvPr>
        </p:nvSpPr>
        <p:spPr/>
        <p:txBody>
          <a:bodyPr/>
          <a:lstStyle/>
          <a:p>
            <a:fld id="{14029F42-6A8A-4DA4-A755-9F204C4D5244}" type="datetimeFigureOut">
              <a:rPr lang="en-US" smtClean="0"/>
              <a:t>10/3/2022</a:t>
            </a:fld>
            <a:endParaRPr lang="en-US"/>
          </a:p>
        </p:txBody>
      </p:sp>
      <p:sp>
        <p:nvSpPr>
          <p:cNvPr id="8" name="Footer Placeholder 7">
            <a:extLst>
              <a:ext uri="{FF2B5EF4-FFF2-40B4-BE49-F238E27FC236}">
                <a16:creationId xmlns:a16="http://schemas.microsoft.com/office/drawing/2014/main" id="{AE190226-B2B5-46BE-AC1B-03C9914819B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1AC2C12-888C-4C15-90BD-5491969BEF6D}"/>
              </a:ext>
            </a:extLst>
          </p:cNvPr>
          <p:cNvSpPr>
            <a:spLocks noGrp="1"/>
          </p:cNvSpPr>
          <p:nvPr>
            <p:ph type="sldNum" sz="quarter" idx="12"/>
          </p:nvPr>
        </p:nvSpPr>
        <p:spPr/>
        <p:txBody>
          <a:bodyPr/>
          <a:lstStyle/>
          <a:p>
            <a:fld id="{65A5971C-7CF3-4F81-945E-3566A1A32311}" type="slidenum">
              <a:rPr lang="en-US" smtClean="0"/>
              <a:t>‹#›</a:t>
            </a:fld>
            <a:endParaRPr lang="en-US"/>
          </a:p>
        </p:txBody>
      </p:sp>
    </p:spTree>
    <p:extLst>
      <p:ext uri="{BB962C8B-B14F-4D97-AF65-F5344CB8AC3E}">
        <p14:creationId xmlns:p14="http://schemas.microsoft.com/office/powerpoint/2010/main" val="27215239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1044B-09B9-4C63-8BE6-EB3FD9444A5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C3E759B-2F1A-4CCE-A83D-D11978CF0CC1}"/>
              </a:ext>
            </a:extLst>
          </p:cNvPr>
          <p:cNvSpPr>
            <a:spLocks noGrp="1"/>
          </p:cNvSpPr>
          <p:nvPr>
            <p:ph type="dt" sz="half" idx="10"/>
          </p:nvPr>
        </p:nvSpPr>
        <p:spPr/>
        <p:txBody>
          <a:bodyPr/>
          <a:lstStyle/>
          <a:p>
            <a:fld id="{14029F42-6A8A-4DA4-A755-9F204C4D5244}" type="datetimeFigureOut">
              <a:rPr lang="en-US" smtClean="0"/>
              <a:t>10/3/2022</a:t>
            </a:fld>
            <a:endParaRPr lang="en-US"/>
          </a:p>
        </p:txBody>
      </p:sp>
      <p:sp>
        <p:nvSpPr>
          <p:cNvPr id="4" name="Footer Placeholder 3">
            <a:extLst>
              <a:ext uri="{FF2B5EF4-FFF2-40B4-BE49-F238E27FC236}">
                <a16:creationId xmlns:a16="http://schemas.microsoft.com/office/drawing/2014/main" id="{9BC4E397-B0F6-4EC0-9ED4-065BA81697E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6BDE22C-AF11-4866-A4BB-F0567A7B5882}"/>
              </a:ext>
            </a:extLst>
          </p:cNvPr>
          <p:cNvSpPr>
            <a:spLocks noGrp="1"/>
          </p:cNvSpPr>
          <p:nvPr>
            <p:ph type="sldNum" sz="quarter" idx="12"/>
          </p:nvPr>
        </p:nvSpPr>
        <p:spPr/>
        <p:txBody>
          <a:bodyPr/>
          <a:lstStyle/>
          <a:p>
            <a:fld id="{65A5971C-7CF3-4F81-945E-3566A1A32311}" type="slidenum">
              <a:rPr lang="en-US" smtClean="0"/>
              <a:t>‹#›</a:t>
            </a:fld>
            <a:endParaRPr lang="en-US"/>
          </a:p>
        </p:txBody>
      </p:sp>
    </p:spTree>
    <p:extLst>
      <p:ext uri="{BB962C8B-B14F-4D97-AF65-F5344CB8AC3E}">
        <p14:creationId xmlns:p14="http://schemas.microsoft.com/office/powerpoint/2010/main" val="41609397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4569370-6AD9-4F75-98D3-EC139BDF6520}"/>
              </a:ext>
            </a:extLst>
          </p:cNvPr>
          <p:cNvSpPr>
            <a:spLocks noGrp="1"/>
          </p:cNvSpPr>
          <p:nvPr>
            <p:ph type="dt" sz="half" idx="10"/>
          </p:nvPr>
        </p:nvSpPr>
        <p:spPr/>
        <p:txBody>
          <a:bodyPr/>
          <a:lstStyle/>
          <a:p>
            <a:fld id="{14029F42-6A8A-4DA4-A755-9F204C4D5244}" type="datetimeFigureOut">
              <a:rPr lang="en-US" smtClean="0"/>
              <a:t>10/3/2022</a:t>
            </a:fld>
            <a:endParaRPr lang="en-US"/>
          </a:p>
        </p:txBody>
      </p:sp>
      <p:sp>
        <p:nvSpPr>
          <p:cNvPr id="3" name="Footer Placeholder 2">
            <a:extLst>
              <a:ext uri="{FF2B5EF4-FFF2-40B4-BE49-F238E27FC236}">
                <a16:creationId xmlns:a16="http://schemas.microsoft.com/office/drawing/2014/main" id="{7810FACD-9D12-4520-925C-957C584D76B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C6CB4B9-0E97-494A-BFE7-F92937403665}"/>
              </a:ext>
            </a:extLst>
          </p:cNvPr>
          <p:cNvSpPr>
            <a:spLocks noGrp="1"/>
          </p:cNvSpPr>
          <p:nvPr>
            <p:ph type="sldNum" sz="quarter" idx="12"/>
          </p:nvPr>
        </p:nvSpPr>
        <p:spPr/>
        <p:txBody>
          <a:bodyPr/>
          <a:lstStyle/>
          <a:p>
            <a:fld id="{65A5971C-7CF3-4F81-945E-3566A1A32311}" type="slidenum">
              <a:rPr lang="en-US" smtClean="0"/>
              <a:t>‹#›</a:t>
            </a:fld>
            <a:endParaRPr lang="en-US"/>
          </a:p>
        </p:txBody>
      </p:sp>
    </p:spTree>
    <p:extLst>
      <p:ext uri="{BB962C8B-B14F-4D97-AF65-F5344CB8AC3E}">
        <p14:creationId xmlns:p14="http://schemas.microsoft.com/office/powerpoint/2010/main" val="31163977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8FCF7-27F5-47DE-AB67-06ADF2EF577A}"/>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92306F08-C7E7-473A-9D11-064490BA429A}"/>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9FBBEFA-D50B-47BD-B89E-C4E80D6A1FF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6DC12BA-CDF3-4E7C-B5B6-0AADADDE5C9D}"/>
              </a:ext>
            </a:extLst>
          </p:cNvPr>
          <p:cNvSpPr>
            <a:spLocks noGrp="1"/>
          </p:cNvSpPr>
          <p:nvPr>
            <p:ph type="dt" sz="half" idx="10"/>
          </p:nvPr>
        </p:nvSpPr>
        <p:spPr/>
        <p:txBody>
          <a:bodyPr/>
          <a:lstStyle/>
          <a:p>
            <a:fld id="{14029F42-6A8A-4DA4-A755-9F204C4D5244}" type="datetimeFigureOut">
              <a:rPr lang="en-US" smtClean="0"/>
              <a:t>10/3/2022</a:t>
            </a:fld>
            <a:endParaRPr lang="en-US"/>
          </a:p>
        </p:txBody>
      </p:sp>
      <p:sp>
        <p:nvSpPr>
          <p:cNvPr id="6" name="Footer Placeholder 5">
            <a:extLst>
              <a:ext uri="{FF2B5EF4-FFF2-40B4-BE49-F238E27FC236}">
                <a16:creationId xmlns:a16="http://schemas.microsoft.com/office/drawing/2014/main" id="{6E0820B1-B2F9-44EB-8525-A5CA36AA73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E50A46-9CF9-491D-96A2-A66790D981F1}"/>
              </a:ext>
            </a:extLst>
          </p:cNvPr>
          <p:cNvSpPr>
            <a:spLocks noGrp="1"/>
          </p:cNvSpPr>
          <p:nvPr>
            <p:ph type="sldNum" sz="quarter" idx="12"/>
          </p:nvPr>
        </p:nvSpPr>
        <p:spPr/>
        <p:txBody>
          <a:bodyPr/>
          <a:lstStyle/>
          <a:p>
            <a:fld id="{65A5971C-7CF3-4F81-945E-3566A1A32311}" type="slidenum">
              <a:rPr lang="en-US" smtClean="0"/>
              <a:t>‹#›</a:t>
            </a:fld>
            <a:endParaRPr lang="en-US"/>
          </a:p>
        </p:txBody>
      </p:sp>
    </p:spTree>
    <p:extLst>
      <p:ext uri="{BB962C8B-B14F-4D97-AF65-F5344CB8AC3E}">
        <p14:creationId xmlns:p14="http://schemas.microsoft.com/office/powerpoint/2010/main" val="791474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E1051-0228-43EA-942B-FAC4D21D8965}"/>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8E04F2D0-6532-4DF0-8830-93360889F776}"/>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A0B899C5-1A11-4AC1-9C1E-923FD057805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5D384116-76D5-48B7-8CCD-48F3B532D46B}"/>
              </a:ext>
            </a:extLst>
          </p:cNvPr>
          <p:cNvSpPr>
            <a:spLocks noGrp="1"/>
          </p:cNvSpPr>
          <p:nvPr>
            <p:ph type="dt" sz="half" idx="10"/>
          </p:nvPr>
        </p:nvSpPr>
        <p:spPr/>
        <p:txBody>
          <a:bodyPr/>
          <a:lstStyle/>
          <a:p>
            <a:fld id="{14029F42-6A8A-4DA4-A755-9F204C4D5244}" type="datetimeFigureOut">
              <a:rPr lang="en-US" smtClean="0"/>
              <a:t>10/3/2022</a:t>
            </a:fld>
            <a:endParaRPr lang="en-US"/>
          </a:p>
        </p:txBody>
      </p:sp>
      <p:sp>
        <p:nvSpPr>
          <p:cNvPr id="6" name="Footer Placeholder 5">
            <a:extLst>
              <a:ext uri="{FF2B5EF4-FFF2-40B4-BE49-F238E27FC236}">
                <a16:creationId xmlns:a16="http://schemas.microsoft.com/office/drawing/2014/main" id="{7E3A0267-36B0-46F9-90D6-283DD54EBF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EE6AF1-192B-4573-99BF-7EBB4B0571C7}"/>
              </a:ext>
            </a:extLst>
          </p:cNvPr>
          <p:cNvSpPr>
            <a:spLocks noGrp="1"/>
          </p:cNvSpPr>
          <p:nvPr>
            <p:ph type="sldNum" sz="quarter" idx="12"/>
          </p:nvPr>
        </p:nvSpPr>
        <p:spPr/>
        <p:txBody>
          <a:bodyPr/>
          <a:lstStyle/>
          <a:p>
            <a:fld id="{65A5971C-7CF3-4F81-945E-3566A1A32311}" type="slidenum">
              <a:rPr lang="en-US" smtClean="0"/>
              <a:t>‹#›</a:t>
            </a:fld>
            <a:endParaRPr lang="en-US"/>
          </a:p>
        </p:txBody>
      </p:sp>
    </p:spTree>
    <p:extLst>
      <p:ext uri="{BB962C8B-B14F-4D97-AF65-F5344CB8AC3E}">
        <p14:creationId xmlns:p14="http://schemas.microsoft.com/office/powerpoint/2010/main" val="33365281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E7B58-3296-418E-8CD4-7845868FC5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FDDC669-B004-44A9-B245-D2CAB14198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FB9D82-5EC1-4A42-9C83-114C48D5A2C2}"/>
              </a:ext>
            </a:extLst>
          </p:cNvPr>
          <p:cNvSpPr>
            <a:spLocks noGrp="1"/>
          </p:cNvSpPr>
          <p:nvPr>
            <p:ph type="dt" sz="half" idx="10"/>
          </p:nvPr>
        </p:nvSpPr>
        <p:spPr/>
        <p:txBody>
          <a:bodyPr/>
          <a:lstStyle/>
          <a:p>
            <a:fld id="{14029F42-6A8A-4DA4-A755-9F204C4D5244}" type="datetimeFigureOut">
              <a:rPr lang="en-US" smtClean="0"/>
              <a:t>10/3/2022</a:t>
            </a:fld>
            <a:endParaRPr lang="en-US"/>
          </a:p>
        </p:txBody>
      </p:sp>
      <p:sp>
        <p:nvSpPr>
          <p:cNvPr id="5" name="Footer Placeholder 4">
            <a:extLst>
              <a:ext uri="{FF2B5EF4-FFF2-40B4-BE49-F238E27FC236}">
                <a16:creationId xmlns:a16="http://schemas.microsoft.com/office/drawing/2014/main" id="{2FE5E9D3-4946-4B47-8F17-5CE55E7DEB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FAF864-49CF-452D-AC92-64BDC5E82745}"/>
              </a:ext>
            </a:extLst>
          </p:cNvPr>
          <p:cNvSpPr>
            <a:spLocks noGrp="1"/>
          </p:cNvSpPr>
          <p:nvPr>
            <p:ph type="sldNum" sz="quarter" idx="12"/>
          </p:nvPr>
        </p:nvSpPr>
        <p:spPr/>
        <p:txBody>
          <a:bodyPr/>
          <a:lstStyle/>
          <a:p>
            <a:fld id="{65A5971C-7CF3-4F81-945E-3566A1A32311}" type="slidenum">
              <a:rPr lang="en-US" smtClean="0"/>
              <a:t>‹#›</a:t>
            </a:fld>
            <a:endParaRPr lang="en-US"/>
          </a:p>
        </p:txBody>
      </p:sp>
    </p:spTree>
    <p:extLst>
      <p:ext uri="{BB962C8B-B14F-4D97-AF65-F5344CB8AC3E}">
        <p14:creationId xmlns:p14="http://schemas.microsoft.com/office/powerpoint/2010/main" val="2823467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46404" y="758952"/>
            <a:ext cx="7063740" cy="4041648"/>
          </a:xfrm>
        </p:spPr>
        <p:txBody>
          <a:bodyPr anchor="b">
            <a:normAutofit/>
          </a:bodyPr>
          <a:lstStyle>
            <a:lvl1pPr>
              <a:lnSpc>
                <a:spcPct val="85000"/>
              </a:lnSpc>
              <a:defRPr sz="6600" b="0"/>
            </a:lvl1pPr>
          </a:lstStyle>
          <a:p>
            <a:r>
              <a:rPr lang="en-US"/>
              <a:t>Click to edit Master title style</a:t>
            </a:r>
            <a:endParaRPr lang="en-US" dirty="0"/>
          </a:p>
        </p:txBody>
      </p:sp>
      <p:sp>
        <p:nvSpPr>
          <p:cNvPr id="3" name="Text Placeholder 2"/>
          <p:cNvSpPr>
            <a:spLocks noGrp="1"/>
          </p:cNvSpPr>
          <p:nvPr>
            <p:ph type="body" idx="1"/>
          </p:nvPr>
        </p:nvSpPr>
        <p:spPr>
          <a:xfrm>
            <a:off x="946404" y="4800600"/>
            <a:ext cx="7063740" cy="1691640"/>
          </a:xfrm>
        </p:spPr>
        <p:txBody>
          <a:bodyPr anchor="t">
            <a:normAutofit/>
          </a:bodyPr>
          <a:lstStyle>
            <a:lvl1pPr marL="0" indent="0">
              <a:buNone/>
              <a:defRPr sz="20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37E8D9-4699-45B5-A7DC-0E588B2CD919}" type="datetime9">
              <a:rPr lang="en-US" smtClean="0"/>
              <a:t>10/3/2022 2:52:55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
          <p:cNvSpPr/>
          <p:nvPr/>
        </p:nvSpPr>
        <p:spPr>
          <a:xfrm>
            <a:off x="0" y="0"/>
            <a:ext cx="3429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57818794"/>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72CFEF-A851-4FFD-92C7-C57851627E43}"/>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4961310-8FD0-4A77-A89D-39064B5AA682}"/>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FC5225-FF0F-423D-BAC8-BCCF39027ABF}"/>
              </a:ext>
            </a:extLst>
          </p:cNvPr>
          <p:cNvSpPr>
            <a:spLocks noGrp="1"/>
          </p:cNvSpPr>
          <p:nvPr>
            <p:ph type="dt" sz="half" idx="10"/>
          </p:nvPr>
        </p:nvSpPr>
        <p:spPr/>
        <p:txBody>
          <a:bodyPr/>
          <a:lstStyle/>
          <a:p>
            <a:fld id="{14029F42-6A8A-4DA4-A755-9F204C4D5244}" type="datetimeFigureOut">
              <a:rPr lang="en-US" smtClean="0"/>
              <a:t>10/3/2022</a:t>
            </a:fld>
            <a:endParaRPr lang="en-US"/>
          </a:p>
        </p:txBody>
      </p:sp>
      <p:sp>
        <p:nvSpPr>
          <p:cNvPr id="5" name="Footer Placeholder 4">
            <a:extLst>
              <a:ext uri="{FF2B5EF4-FFF2-40B4-BE49-F238E27FC236}">
                <a16:creationId xmlns:a16="http://schemas.microsoft.com/office/drawing/2014/main" id="{1AA90320-B7A6-46DD-B819-1AB45AB22B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56F3BC-0243-4498-8A62-2229C49F3B40}"/>
              </a:ext>
            </a:extLst>
          </p:cNvPr>
          <p:cNvSpPr>
            <a:spLocks noGrp="1"/>
          </p:cNvSpPr>
          <p:nvPr>
            <p:ph type="sldNum" sz="quarter" idx="12"/>
          </p:nvPr>
        </p:nvSpPr>
        <p:spPr/>
        <p:txBody>
          <a:bodyPr/>
          <a:lstStyle/>
          <a:p>
            <a:fld id="{65A5971C-7CF3-4F81-945E-3566A1A32311}" type="slidenum">
              <a:rPr lang="en-US" smtClean="0"/>
              <a:t>‹#›</a:t>
            </a:fld>
            <a:endParaRPr lang="en-US"/>
          </a:p>
        </p:txBody>
      </p:sp>
    </p:spTree>
    <p:extLst>
      <p:ext uri="{BB962C8B-B14F-4D97-AF65-F5344CB8AC3E}">
        <p14:creationId xmlns:p14="http://schemas.microsoft.com/office/powerpoint/2010/main" val="17898077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1_Title Slide">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46404" y="758952"/>
            <a:ext cx="7063740" cy="4041648"/>
          </a:xfrm>
        </p:spPr>
        <p:txBody>
          <a:bodyPr anchor="b">
            <a:normAutofit/>
          </a:bodyPr>
          <a:lstStyle>
            <a:lvl1pPr algn="l">
              <a:lnSpc>
                <a:spcPct val="85000"/>
              </a:lnSpc>
              <a:defRPr sz="4050" baseline="0">
                <a:solidFill>
                  <a:schemeClr val="tx1"/>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p:nvPr>
        </p:nvSpPr>
        <p:spPr>
          <a:xfrm>
            <a:off x="946404" y="4800600"/>
            <a:ext cx="7063740" cy="1691640"/>
          </a:xfrm>
        </p:spPr>
        <p:txBody>
          <a:bodyPr>
            <a:normAutofit/>
          </a:bodyPr>
          <a:lstStyle>
            <a:lvl1pPr marL="0" indent="0" algn="l">
              <a:buNone/>
              <a:defRPr sz="1238" baseline="0">
                <a:solidFill>
                  <a:schemeClr val="tx1">
                    <a:lumMod val="75000"/>
                  </a:schemeClr>
                </a:solidFill>
                <a:latin typeface="Times New Roman" panose="02020603050405020304" pitchFamily="18" charset="0"/>
                <a:cs typeface="Times New Roman" panose="02020603050405020304" pitchFamily="18" charset="0"/>
              </a:defRPr>
            </a:lvl1pPr>
            <a:lvl2pPr marL="257175" indent="0" algn="ctr">
              <a:buNone/>
              <a:defRPr sz="1238"/>
            </a:lvl2pPr>
            <a:lvl3pPr marL="514350" indent="0" algn="ctr">
              <a:buNone/>
              <a:defRPr sz="1238"/>
            </a:lvl3pPr>
            <a:lvl4pPr marL="771525" indent="0" algn="ctr">
              <a:buNone/>
              <a:defRPr sz="1125"/>
            </a:lvl4pPr>
            <a:lvl5pPr marL="1028700" indent="0" algn="ctr">
              <a:buNone/>
              <a:defRPr sz="1125"/>
            </a:lvl5pPr>
            <a:lvl6pPr marL="1285875" indent="0" algn="ctr">
              <a:buNone/>
              <a:defRPr sz="1125"/>
            </a:lvl6pPr>
            <a:lvl7pPr marL="1543050" indent="0" algn="ctr">
              <a:buNone/>
              <a:defRPr sz="1125"/>
            </a:lvl7pPr>
            <a:lvl8pPr marL="1800225" indent="0" algn="ctr">
              <a:buNone/>
              <a:defRPr sz="1125"/>
            </a:lvl8pPr>
            <a:lvl9pPr marL="2057400" indent="0" algn="ctr">
              <a:buNone/>
              <a:defRPr sz="1125"/>
            </a:lvl9pPr>
          </a:lstStyle>
          <a:p>
            <a:r>
              <a:rPr lang="en-US" dirty="0"/>
              <a:t>Click to edit Master subtitle style</a:t>
            </a:r>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3E67A486-1D7E-48E2-A4D7-B38501E9D308}" type="datetime9">
              <a:rPr lang="en-US" smtClean="0"/>
              <a:t>10/3/2022 2:52:54 PM</a:t>
            </a:fld>
            <a:endParaRPr lang="en-US" dirty="0"/>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D57F1E4F-1CFF-5643-939E-217C01CDF565}" type="slidenum">
              <a:rPr lang="en-US" smtClean="0"/>
              <a:pPr/>
              <a:t>‹#›</a:t>
            </a:fld>
            <a:endParaRPr lang="en-US" dirty="0"/>
          </a:p>
        </p:txBody>
      </p:sp>
      <p:sp>
        <p:nvSpPr>
          <p:cNvPr id="7" name="Rectangle 6"/>
          <p:cNvSpPr/>
          <p:nvPr/>
        </p:nvSpPr>
        <p:spPr>
          <a:xfrm>
            <a:off x="0" y="0"/>
            <a:ext cx="3429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Picture Placeholder 8">
            <a:extLst>
              <a:ext uri="{FF2B5EF4-FFF2-40B4-BE49-F238E27FC236}">
                <a16:creationId xmlns:a16="http://schemas.microsoft.com/office/drawing/2014/main" id="{2F5BB526-944B-4D0F-B7FD-066C24074529}"/>
              </a:ext>
            </a:extLst>
          </p:cNvPr>
          <p:cNvSpPr>
            <a:spLocks noGrp="1"/>
          </p:cNvSpPr>
          <p:nvPr>
            <p:ph type="pic" sz="quarter" idx="13"/>
          </p:nvPr>
        </p:nvSpPr>
        <p:spPr>
          <a:xfrm>
            <a:off x="269483" y="5879507"/>
            <a:ext cx="548879" cy="886418"/>
          </a:xfrm>
        </p:spPr>
        <p:txBody>
          <a:bodyPr>
            <a:normAutofit/>
          </a:bodyPr>
          <a:lstStyle>
            <a:lvl1pPr>
              <a:defRPr sz="506"/>
            </a:lvl1pPr>
          </a:lstStyle>
          <a:p>
            <a:endParaRPr lang="en-US" dirty="0"/>
          </a:p>
        </p:txBody>
      </p:sp>
    </p:spTree>
    <p:extLst>
      <p:ext uri="{BB962C8B-B14F-4D97-AF65-F5344CB8AC3E}">
        <p14:creationId xmlns:p14="http://schemas.microsoft.com/office/powerpoint/2010/main" val="109213052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46404" y="1828801"/>
            <a:ext cx="336042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594860" y="1828801"/>
            <a:ext cx="336042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37E8D9-4699-45B5-A7DC-0E588B2CD919}" type="datetime9">
              <a:rPr lang="en-US" smtClean="0"/>
              <a:t>10/3/2022 2:52:55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59271439"/>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946404" y="1717185"/>
            <a:ext cx="3360420" cy="731520"/>
          </a:xfrm>
        </p:spPr>
        <p:txBody>
          <a:bodyPr anchor="b">
            <a:normAutofit/>
          </a:bodyPr>
          <a:lstStyle>
            <a:lvl1pPr marL="0" indent="0">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46404" y="2507550"/>
            <a:ext cx="336042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0"/>
          <p:cNvSpPr>
            <a:spLocks noGrp="1"/>
          </p:cNvSpPr>
          <p:nvPr>
            <p:ph type="body" sz="quarter" idx="13"/>
          </p:nvPr>
        </p:nvSpPr>
        <p:spPr>
          <a:xfrm>
            <a:off x="4599432" y="1717185"/>
            <a:ext cx="3364992" cy="731520"/>
          </a:xfrm>
        </p:spPr>
        <p:txBody>
          <a:bodyPr anchor="b">
            <a:normAutofit/>
          </a:bodyPr>
          <a:lstStyle>
            <a:lvl1pPr marL="0" indent="0">
              <a:buFontTx/>
              <a:buNone/>
              <a:defRPr lang="en-US" sz="1800" b="0" kern="1200" spc="10" baseline="0" dirty="0">
                <a:solidFill>
                  <a:schemeClr val="tx2"/>
                </a:solidFill>
                <a:latin typeface="+mn-lt"/>
                <a:ea typeface="+mn-ea"/>
                <a:cs typeface="+mn-cs"/>
              </a:defRPr>
            </a:lvl1pPr>
          </a:lstStyle>
          <a:p>
            <a:pPr marL="0" lvl="0" indent="0" algn="l" defTabSz="914400" rtl="0" eaLnBrk="1" latinLnBrk="0" hangingPunct="1">
              <a:lnSpc>
                <a:spcPct val="95000"/>
              </a:lnSpc>
              <a:spcBef>
                <a:spcPts val="0"/>
              </a:spcBef>
              <a:spcAft>
                <a:spcPts val="200"/>
              </a:spcAft>
              <a:buClr>
                <a:schemeClr val="accent1"/>
              </a:buClr>
              <a:buSzPct val="80000"/>
              <a:buNone/>
            </a:pPr>
            <a:r>
              <a:rPr lang="en-US"/>
              <a:t>Click to edit Master text styles</a:t>
            </a:r>
          </a:p>
        </p:txBody>
      </p:sp>
      <p:sp>
        <p:nvSpPr>
          <p:cNvPr id="6" name="Content Placeholder 5"/>
          <p:cNvSpPr>
            <a:spLocks noGrp="1"/>
          </p:cNvSpPr>
          <p:nvPr>
            <p:ph sz="quarter" idx="4"/>
          </p:nvPr>
        </p:nvSpPr>
        <p:spPr>
          <a:xfrm>
            <a:off x="4594860" y="2507550"/>
            <a:ext cx="336042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37E8D9-4699-45B5-A7DC-0E588B2CD919}" type="datetime9">
              <a:rPr lang="en-US" smtClean="0"/>
              <a:t>10/3/2022 2:52:55 PM</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35443405"/>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37E8D9-4699-45B5-A7DC-0E588B2CD919}" type="datetime9">
              <a:rPr lang="en-US" smtClean="0"/>
              <a:t>10/3/2022 2:52:55 PM</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95998917"/>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37E8D9-4699-45B5-A7DC-0E588B2CD919}" type="datetime9">
              <a:rPr lang="en-US" smtClean="0"/>
              <a:t>10/3/2022 2:52:55 PM</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37869432"/>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1"/>
            <a:ext cx="2400300" cy="1600197"/>
          </a:xfrm>
        </p:spPr>
        <p:txBody>
          <a:bodyPr anchor="b">
            <a:normAutofit/>
          </a:bodyPr>
          <a:lstStyle>
            <a:lvl1pPr>
              <a:defRPr sz="2800" b="0" baseline="0"/>
            </a:lvl1pPr>
          </a:lstStyle>
          <a:p>
            <a:r>
              <a:rPr lang="en-US"/>
              <a:t>Click to edit Master title style</a:t>
            </a:r>
            <a:endParaRPr lang="en-US" dirty="0"/>
          </a:p>
        </p:txBody>
      </p:sp>
      <p:sp>
        <p:nvSpPr>
          <p:cNvPr id="3" name="Content Placeholder 2"/>
          <p:cNvSpPr>
            <a:spLocks noGrp="1"/>
          </p:cNvSpPr>
          <p:nvPr>
            <p:ph idx="1"/>
          </p:nvPr>
        </p:nvSpPr>
        <p:spPr>
          <a:xfrm>
            <a:off x="3378200" y="685800"/>
            <a:ext cx="4559300" cy="5486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30936" y="2099735"/>
            <a:ext cx="24003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A37E8D9-4699-45B5-A7DC-0E588B2CD919}" type="datetime9">
              <a:rPr lang="en-US" smtClean="0"/>
              <a:t>10/3/2022 2:52:55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23153177"/>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846963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5800" y="5257800"/>
            <a:ext cx="7486650" cy="914400"/>
          </a:xfrm>
        </p:spPr>
        <p:txBody>
          <a:bodyPr anchor="b">
            <a:normAutofit/>
          </a:bodyPr>
          <a:lstStyle>
            <a:lvl1pPr>
              <a:defRPr sz="2800" b="0">
                <a:solidFill>
                  <a:schemeClr val="bg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846963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6108590"/>
            <a:ext cx="748665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E135CBB-E6DA-4ACB-9EE4-67676687533F}" type="datetime9">
              <a:rPr lang="en-US" smtClean="0"/>
              <a:t>10/3/2022 2:52:55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32007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theme" Target="../theme/theme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8418195" y="0"/>
            <a:ext cx="73152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946404" y="365760"/>
            <a:ext cx="7269480" cy="1325562"/>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946404" y="1828801"/>
            <a:ext cx="6446520" cy="43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6200000">
            <a:off x="7831456" y="1044178"/>
            <a:ext cx="1904999" cy="273844"/>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7A37E8D9-4699-45B5-A7DC-0E588B2CD919}" type="datetime9">
              <a:rPr lang="en-US" smtClean="0"/>
              <a:t>10/3/2022 2:52:54 PM</a:t>
            </a:fld>
            <a:endParaRPr lang="en-US" dirty="0"/>
          </a:p>
        </p:txBody>
      </p:sp>
      <p:sp>
        <p:nvSpPr>
          <p:cNvPr id="5" name="Footer Placeholder 4"/>
          <p:cNvSpPr>
            <a:spLocks noGrp="1"/>
          </p:cNvSpPr>
          <p:nvPr>
            <p:ph type="ftr" sz="quarter" idx="3"/>
          </p:nvPr>
        </p:nvSpPr>
        <p:spPr>
          <a:xfrm rot="16200000">
            <a:off x="6993255" y="4092178"/>
            <a:ext cx="3581400" cy="273844"/>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en-US" dirty="0"/>
          </a:p>
        </p:txBody>
      </p:sp>
      <p:sp>
        <p:nvSpPr>
          <p:cNvPr id="6" name="Slide Number Placeholder 5"/>
          <p:cNvSpPr>
            <a:spLocks noGrp="1"/>
          </p:cNvSpPr>
          <p:nvPr>
            <p:ph type="sldNum" sz="quarter" idx="4"/>
          </p:nvPr>
        </p:nvSpPr>
        <p:spPr>
          <a:xfrm>
            <a:off x="8441055" y="6172201"/>
            <a:ext cx="685800" cy="593725"/>
          </a:xfrm>
          <a:prstGeom prst="rect">
            <a:avLst/>
          </a:prstGeom>
        </p:spPr>
        <p:txBody>
          <a:bodyPr vert="horz" lIns="27432" tIns="45720" rIns="27432" bIns="45720" rtlCol="0" anchor="ctr">
            <a:normAutofit/>
          </a:bodyPr>
          <a:lstStyle>
            <a:lvl1pPr algn="ctr">
              <a:defRPr sz="3200">
                <a:solidFill>
                  <a:schemeClr val="tx2">
                    <a:lumMod val="60000"/>
                    <a:lumOff val="40000"/>
                  </a:schemeClr>
                </a:solidFill>
              </a:defRPr>
            </a:lvl1pPr>
          </a:lstStyle>
          <a:p>
            <a:fld id="{D57F1E4F-1CFF-5643-939E-217C01CDF565}" type="slidenum">
              <a:rPr lang="en-US" smtClean="0"/>
              <a:pPr/>
              <a:t>‹#›</a:t>
            </a:fld>
            <a:endParaRPr lang="en-US" dirty="0"/>
          </a:p>
        </p:txBody>
      </p:sp>
      <p:pic>
        <p:nvPicPr>
          <p:cNvPr id="8" name="Picture 7">
            <a:extLst>
              <a:ext uri="{FF2B5EF4-FFF2-40B4-BE49-F238E27FC236}">
                <a16:creationId xmlns:a16="http://schemas.microsoft.com/office/drawing/2014/main" id="{E659F893-D5A1-454B-8F88-4367AE7867B1}"/>
              </a:ext>
            </a:extLst>
          </p:cNvPr>
          <p:cNvPicPr>
            <a:picLocks noChangeAspect="1"/>
          </p:cNvPicPr>
          <p:nvPr userDrawn="1"/>
        </p:nvPicPr>
        <p:blipFill>
          <a:blip r:embed="rId21">
            <a:duotone>
              <a:schemeClr val="accent2">
                <a:shade val="45000"/>
                <a:satMod val="135000"/>
              </a:schemeClr>
              <a:prstClr val="white"/>
            </a:duotone>
          </a:blip>
          <a:stretch>
            <a:fillRect/>
          </a:stretch>
        </p:blipFill>
        <p:spPr>
          <a:xfrm>
            <a:off x="8570183" y="5551708"/>
            <a:ext cx="484694" cy="544293"/>
          </a:xfrm>
          <a:prstGeom prst="rect">
            <a:avLst/>
          </a:prstGeom>
        </p:spPr>
      </p:pic>
    </p:spTree>
    <p:extLst>
      <p:ext uri="{BB962C8B-B14F-4D97-AF65-F5344CB8AC3E}">
        <p14:creationId xmlns:p14="http://schemas.microsoft.com/office/powerpoint/2010/main" val="3772822431"/>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6" r:id="rId12"/>
    <p:sldLayoutId id="2147483747" r:id="rId13"/>
    <p:sldLayoutId id="2147483748" r:id="rId14"/>
    <p:sldLayoutId id="2147483749" r:id="rId15"/>
    <p:sldLayoutId id="2147483750" r:id="rId16"/>
    <p:sldLayoutId id="2147483723" r:id="rId17"/>
    <p:sldLayoutId id="2147483726" r:id="rId18"/>
    <p:sldLayoutId id="2147483727" r:id="rId19"/>
  </p:sldLayoutIdLst>
  <p:hf hdr="0" ftr="0" dt="0"/>
  <p:txStyles>
    <p:titleStyle>
      <a:lvl1pPr algn="l" defTabSz="914400" rtl="0" eaLnBrk="1" latinLnBrk="0" hangingPunct="1">
        <a:lnSpc>
          <a:spcPct val="90000"/>
        </a:lnSpc>
        <a:spcBef>
          <a:spcPct val="0"/>
        </a:spcBef>
        <a:buNone/>
        <a:defRPr sz="40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B5B51A-D24B-45A5-918C-C059345F792B}"/>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F0DE3E5-47B8-44FA-ABA8-7EA5FD252A7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59833C-50D4-48F6-8641-52C8B8B1580D}"/>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4029F42-6A8A-4DA4-A755-9F204C4D5244}" type="datetimeFigureOut">
              <a:rPr lang="en-US" smtClean="0"/>
              <a:t>10/3/2022</a:t>
            </a:fld>
            <a:endParaRPr lang="en-US"/>
          </a:p>
        </p:txBody>
      </p:sp>
      <p:sp>
        <p:nvSpPr>
          <p:cNvPr id="5" name="Footer Placeholder 4">
            <a:extLst>
              <a:ext uri="{FF2B5EF4-FFF2-40B4-BE49-F238E27FC236}">
                <a16:creationId xmlns:a16="http://schemas.microsoft.com/office/drawing/2014/main" id="{8183555B-DC36-4ED5-97BD-67D3E6C3BC99}"/>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ABAE66C-5DBA-4267-9CE1-EBD5A6019E9C}"/>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5A5971C-7CF3-4F81-945E-3566A1A32311}" type="slidenum">
              <a:rPr lang="en-US" smtClean="0"/>
              <a:t>‹#›</a:t>
            </a:fld>
            <a:endParaRPr lang="en-US"/>
          </a:p>
        </p:txBody>
      </p:sp>
    </p:spTree>
    <p:extLst>
      <p:ext uri="{BB962C8B-B14F-4D97-AF65-F5344CB8AC3E}">
        <p14:creationId xmlns:p14="http://schemas.microsoft.com/office/powerpoint/2010/main" val="1981189414"/>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6.xml"/><Relationship Id="rId6" Type="http://schemas.openxmlformats.org/officeDocument/2006/relationships/hyperlink" Target="mailto:Abby.jahn@noaa.gov" TargetMode="External"/><Relationship Id="rId5" Type="http://schemas.openxmlformats.org/officeDocument/2006/relationships/hyperlink" Target="mailto:Kate.haapala@noaa.gov" TargetMode="External"/><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png"/><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D24EB80-FC8F-48B9-97D4-D850F74DCC98}"/>
              </a:ext>
            </a:extLst>
          </p:cNvPr>
          <p:cNvPicPr>
            <a:picLocks noChangeAspect="1"/>
          </p:cNvPicPr>
          <p:nvPr/>
        </p:nvPicPr>
        <p:blipFill>
          <a:blip r:embed="rId3">
            <a:duotone>
              <a:schemeClr val="accent1">
                <a:shade val="45000"/>
                <a:satMod val="135000"/>
              </a:schemeClr>
              <a:prstClr val="white"/>
            </a:duotone>
          </a:blip>
          <a:stretch>
            <a:fillRect/>
          </a:stretch>
        </p:blipFill>
        <p:spPr>
          <a:xfrm>
            <a:off x="5525204" y="1536417"/>
            <a:ext cx="2411016" cy="2030611"/>
          </a:xfrm>
          <a:prstGeom prst="rect">
            <a:avLst/>
          </a:prstGeom>
        </p:spPr>
      </p:pic>
      <p:sp>
        <p:nvSpPr>
          <p:cNvPr id="2" name="Title 1">
            <a:extLst>
              <a:ext uri="{FF2B5EF4-FFF2-40B4-BE49-F238E27FC236}">
                <a16:creationId xmlns:a16="http://schemas.microsoft.com/office/drawing/2014/main" id="{01F5F0F9-B08B-45BB-A2AC-E5AF85EAFECF}"/>
              </a:ext>
            </a:extLst>
          </p:cNvPr>
          <p:cNvSpPr>
            <a:spLocks noGrp="1"/>
          </p:cNvSpPr>
          <p:nvPr>
            <p:ph type="ctrTitle"/>
          </p:nvPr>
        </p:nvSpPr>
        <p:spPr>
          <a:xfrm>
            <a:off x="916369" y="2476935"/>
            <a:ext cx="5725044" cy="2391692"/>
          </a:xfrm>
          <a:ln w="6350">
            <a:noFill/>
          </a:ln>
        </p:spPr>
        <p:txBody>
          <a:bodyPr>
            <a:normAutofit/>
          </a:bodyPr>
          <a:lstStyle/>
          <a:p>
            <a:r>
              <a:rPr lang="en-US" sz="3600" dirty="0">
                <a:ln w="3175">
                  <a:noFill/>
                </a:ln>
                <a:latin typeface="Arial" panose="020B0604020202020204" pitchFamily="34" charset="0"/>
                <a:cs typeface="Arial" panose="020B0604020202020204" pitchFamily="34" charset="0"/>
              </a:rPr>
              <a:t>C2 Draft for Final Action:</a:t>
            </a:r>
            <a:br>
              <a:rPr lang="en-US" sz="2400" dirty="0">
                <a:ln w="3175">
                  <a:noFill/>
                </a:ln>
                <a:latin typeface="Arial" panose="020B0604020202020204" pitchFamily="34" charset="0"/>
                <a:cs typeface="Arial" panose="020B0604020202020204" pitchFamily="34" charset="0"/>
              </a:rPr>
            </a:br>
            <a:r>
              <a:rPr lang="en-US" sz="1800" dirty="0">
                <a:ln w="3175">
                  <a:noFill/>
                </a:ln>
                <a:latin typeface="Arial" panose="020B0604020202020204" pitchFamily="34" charset="0"/>
                <a:cs typeface="Arial" panose="020B0604020202020204" pitchFamily="34" charset="0"/>
              </a:rPr>
              <a:t>BERING SEA  ALEUTIAN ISLAND PACIFIC COD SMALL VESSEL ACCESS</a:t>
            </a:r>
            <a:endParaRPr lang="en-US" dirty="0">
              <a:ln w="3175">
                <a:noFill/>
              </a:ln>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E714AD7F-3F72-4408-805B-876787BB0BDD}"/>
              </a:ext>
            </a:extLst>
          </p:cNvPr>
          <p:cNvSpPr>
            <a:spLocks noGrp="1"/>
          </p:cNvSpPr>
          <p:nvPr>
            <p:ph type="subTitle" idx="1"/>
          </p:nvPr>
        </p:nvSpPr>
        <p:spPr>
          <a:xfrm>
            <a:off x="916369" y="4889640"/>
            <a:ext cx="7219811" cy="863885"/>
          </a:xfrm>
        </p:spPr>
        <p:txBody>
          <a:bodyPr>
            <a:normAutofit/>
          </a:bodyPr>
          <a:lstStyle/>
          <a:p>
            <a:r>
              <a:rPr lang="en-US" sz="1800" dirty="0">
                <a:latin typeface="Arial" panose="020B0604020202020204" pitchFamily="34" charset="0"/>
                <a:cs typeface="Arial" panose="020B0604020202020204" pitchFamily="34" charset="0"/>
              </a:rPr>
              <a:t>October 2022</a:t>
            </a:r>
          </a:p>
          <a:p>
            <a:r>
              <a:rPr lang="en-US" sz="1800" dirty="0">
                <a:latin typeface="Arial" panose="020B0604020202020204" pitchFamily="34" charset="0"/>
                <a:cs typeface="Arial" panose="020B0604020202020204" pitchFamily="34" charset="0"/>
              </a:rPr>
              <a:t>Presenters: Kate Haapala (NPFMC) and Abby Jahn (NMFS)</a:t>
            </a:r>
          </a:p>
        </p:txBody>
      </p:sp>
      <p:pic>
        <p:nvPicPr>
          <p:cNvPr id="6" name="Picture 5" descr="A picture containing indoor, sitting, black&#10;&#10;Description automatically generated">
            <a:extLst>
              <a:ext uri="{FF2B5EF4-FFF2-40B4-BE49-F238E27FC236}">
                <a16:creationId xmlns:a16="http://schemas.microsoft.com/office/drawing/2014/main" id="{0161AE53-CDDF-4BE7-A268-5277EE83A440}"/>
              </a:ext>
            </a:extLst>
          </p:cNvPr>
          <p:cNvPicPr>
            <a:picLocks noChangeAspect="1"/>
          </p:cNvPicPr>
          <p:nvPr/>
        </p:nvPicPr>
        <p:blipFill rotWithShape="1">
          <a:blip r:embed="rId4">
            <a:duotone>
              <a:schemeClr val="bg2">
                <a:shade val="45000"/>
                <a:satMod val="135000"/>
              </a:schemeClr>
              <a:prstClr val="white"/>
            </a:duotone>
          </a:blip>
          <a:srcRect l="10444" t="33710" r="23818" b="36153"/>
          <a:stretch/>
        </p:blipFill>
        <p:spPr>
          <a:xfrm>
            <a:off x="1792180" y="1642170"/>
            <a:ext cx="3733025" cy="1076276"/>
          </a:xfrm>
          <a:prstGeom prst="rect">
            <a:avLst/>
          </a:prstGeom>
        </p:spPr>
      </p:pic>
    </p:spTree>
    <p:extLst>
      <p:ext uri="{BB962C8B-B14F-4D97-AF65-F5344CB8AC3E}">
        <p14:creationId xmlns:p14="http://schemas.microsoft.com/office/powerpoint/2010/main" val="2728059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871CD7F-D057-44A9-8F63-52941019F4FE}"/>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519954A3-9DFD-4C44-94BA-B95130A3BA1C}" type="slidenum">
              <a:rPr kumimoji="0" lang="en-US" sz="3200" b="0" i="0" u="none" strike="noStrike" kern="1200" cap="none" spc="0" normalizeH="0" baseline="0" noProof="0" smtClean="0">
                <a:ln>
                  <a:noFill/>
                </a:ln>
                <a:solidFill>
                  <a:schemeClr val="bg1">
                    <a:lumMod val="95000"/>
                  </a:schemeClr>
                </a:solidFill>
                <a:effectLst/>
                <a:uLnTx/>
                <a:uFillTx/>
                <a:latin typeface="Arial" panose="020B0604020202020204" pitchFamily="34" charset="0"/>
                <a:cs typeface="Arial" panose="020B0604020202020204" pitchFamily="34" charset="0"/>
              </a:rPr>
              <a:pPr marL="0" marR="0" lvl="0" indent="0" algn="ctr" defTabSz="457200" rtl="0" eaLnBrk="1" fontAlgn="auto" latinLnBrk="0" hangingPunct="1">
                <a:lnSpc>
                  <a:spcPct val="100000"/>
                </a:lnSpc>
                <a:spcBef>
                  <a:spcPts val="0"/>
                </a:spcBef>
                <a:spcAft>
                  <a:spcPts val="0"/>
                </a:spcAft>
                <a:buClrTx/>
                <a:buSzTx/>
                <a:buFontTx/>
                <a:buNone/>
                <a:tabLst/>
                <a:defRPr/>
              </a:pPr>
              <a:t>10</a:t>
            </a:fld>
            <a:endParaRPr kumimoji="0" lang="en-US" sz="3200" b="0" i="0" u="none" strike="noStrike" kern="1200" cap="none" spc="0" normalizeH="0" baseline="0" noProof="0" dirty="0">
              <a:ln>
                <a:noFill/>
              </a:ln>
              <a:solidFill>
                <a:schemeClr val="bg1">
                  <a:lumMod val="95000"/>
                </a:schemeClr>
              </a:solidFill>
              <a:effectLst/>
              <a:uLnTx/>
              <a:uFillTx/>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D5EB4D0E-A321-4EE4-A769-E821C957BE28}"/>
              </a:ext>
            </a:extLst>
          </p:cNvPr>
          <p:cNvSpPr txBox="1"/>
          <p:nvPr/>
        </p:nvSpPr>
        <p:spPr>
          <a:xfrm>
            <a:off x="2952514" y="1805090"/>
            <a:ext cx="5052060"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Table 3-2 Percent of non-CDQ BSAI Pacific cod sector allocations by BSAI groundfish FMP amendment</a:t>
            </a:r>
            <a:endParaRPr kumimoji="0" lang="en-US" sz="10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graphicFrame>
        <p:nvGraphicFramePr>
          <p:cNvPr id="8" name="Table 7">
            <a:extLst>
              <a:ext uri="{FF2B5EF4-FFF2-40B4-BE49-F238E27FC236}">
                <a16:creationId xmlns:a16="http://schemas.microsoft.com/office/drawing/2014/main" id="{A1246E6B-1222-4DEC-943C-BCFB0CE7AF0C}"/>
              </a:ext>
            </a:extLst>
          </p:cNvPr>
          <p:cNvGraphicFramePr>
            <a:graphicFrameLocks noGrp="1"/>
          </p:cNvGraphicFramePr>
          <p:nvPr/>
        </p:nvGraphicFramePr>
        <p:xfrm>
          <a:off x="3040380" y="2273777"/>
          <a:ext cx="5333998" cy="3898424"/>
        </p:xfrm>
        <a:graphic>
          <a:graphicData uri="http://schemas.openxmlformats.org/drawingml/2006/table">
            <a:tbl>
              <a:tblPr firstRow="1" firstCol="1" lastRow="1" lastCol="1" bandRow="1" bandCol="1"/>
              <a:tblGrid>
                <a:gridCol w="1196340">
                  <a:extLst>
                    <a:ext uri="{9D8B030D-6E8A-4147-A177-3AD203B41FA5}">
                      <a16:colId xmlns:a16="http://schemas.microsoft.com/office/drawing/2014/main" val="129294254"/>
                    </a:ext>
                  </a:extLst>
                </a:gridCol>
                <a:gridCol w="830580">
                  <a:extLst>
                    <a:ext uri="{9D8B030D-6E8A-4147-A177-3AD203B41FA5}">
                      <a16:colId xmlns:a16="http://schemas.microsoft.com/office/drawing/2014/main" val="2640906615"/>
                    </a:ext>
                  </a:extLst>
                </a:gridCol>
                <a:gridCol w="792480">
                  <a:extLst>
                    <a:ext uri="{9D8B030D-6E8A-4147-A177-3AD203B41FA5}">
                      <a16:colId xmlns:a16="http://schemas.microsoft.com/office/drawing/2014/main" val="3346737"/>
                    </a:ext>
                  </a:extLst>
                </a:gridCol>
                <a:gridCol w="844139">
                  <a:extLst>
                    <a:ext uri="{9D8B030D-6E8A-4147-A177-3AD203B41FA5}">
                      <a16:colId xmlns:a16="http://schemas.microsoft.com/office/drawing/2014/main" val="4189527561"/>
                    </a:ext>
                  </a:extLst>
                </a:gridCol>
                <a:gridCol w="801781">
                  <a:extLst>
                    <a:ext uri="{9D8B030D-6E8A-4147-A177-3AD203B41FA5}">
                      <a16:colId xmlns:a16="http://schemas.microsoft.com/office/drawing/2014/main" val="2268208196"/>
                    </a:ext>
                  </a:extLst>
                </a:gridCol>
                <a:gridCol w="868678">
                  <a:extLst>
                    <a:ext uri="{9D8B030D-6E8A-4147-A177-3AD203B41FA5}">
                      <a16:colId xmlns:a16="http://schemas.microsoft.com/office/drawing/2014/main" val="195345442"/>
                    </a:ext>
                  </a:extLst>
                </a:gridCol>
              </a:tblGrid>
              <a:tr h="572022">
                <a:tc>
                  <a:txBody>
                    <a:bodyPr/>
                    <a:lstStyle/>
                    <a:p>
                      <a:pPr marL="189865" marR="187960" algn="ctr">
                        <a:spcBef>
                          <a:spcPts val="595"/>
                        </a:spcBef>
                        <a:spcAft>
                          <a:spcPts val="0"/>
                        </a:spcAft>
                      </a:pPr>
                      <a:r>
                        <a:rPr lang="en-US" sz="1100" b="1" dirty="0">
                          <a:effectLst/>
                          <a:latin typeface="Times New Roman" panose="02020603050405020304" pitchFamily="18" charset="0"/>
                          <a:ea typeface="Arial" panose="020B0604020202020204" pitchFamily="34" charset="0"/>
                          <a:cs typeface="Times New Roman" panose="02020603050405020304" pitchFamily="18" charset="0"/>
                        </a:rPr>
                        <a:t>Sector</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5255" marR="132715" algn="ctr">
                        <a:lnSpc>
                          <a:spcPts val="1035"/>
                        </a:lnSpc>
                        <a:spcBef>
                          <a:spcPts val="595"/>
                        </a:spcBef>
                        <a:spcAft>
                          <a:spcPts val="0"/>
                        </a:spcAft>
                      </a:pPr>
                      <a:r>
                        <a:rPr lang="en-US" sz="1100" b="1" dirty="0">
                          <a:effectLst/>
                          <a:latin typeface="Times New Roman" panose="02020603050405020304" pitchFamily="18" charset="0"/>
                          <a:ea typeface="Arial" panose="020B0604020202020204" pitchFamily="34" charset="0"/>
                          <a:cs typeface="Times New Roman" panose="02020603050405020304" pitchFamily="18" charset="0"/>
                        </a:rPr>
                        <a:t>Amend 24</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p>
                      <a:pPr marL="135255" marR="132715" algn="ctr">
                        <a:lnSpc>
                          <a:spcPts val="1035"/>
                        </a:lnSpc>
                        <a:spcBef>
                          <a:spcPts val="0"/>
                        </a:spcBef>
                        <a:spcAft>
                          <a:spcPts val="0"/>
                        </a:spcAft>
                      </a:pPr>
                      <a:r>
                        <a:rPr lang="en-US" sz="1100" b="1" dirty="0">
                          <a:effectLst/>
                          <a:latin typeface="Times New Roman" panose="02020603050405020304" pitchFamily="18" charset="0"/>
                          <a:ea typeface="Arial" panose="020B0604020202020204" pitchFamily="34" charset="0"/>
                          <a:cs typeface="Times New Roman" panose="02020603050405020304" pitchFamily="18" charset="0"/>
                        </a:rPr>
                        <a:t>1994</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3985" marR="129540" algn="ctr">
                        <a:lnSpc>
                          <a:spcPts val="1035"/>
                        </a:lnSpc>
                        <a:spcBef>
                          <a:spcPts val="595"/>
                        </a:spcBef>
                        <a:spcAft>
                          <a:spcPts val="0"/>
                        </a:spcAft>
                      </a:pPr>
                      <a:r>
                        <a:rPr lang="en-US" sz="1100" b="1" dirty="0">
                          <a:effectLst/>
                          <a:latin typeface="Times New Roman" panose="02020603050405020304" pitchFamily="18" charset="0"/>
                          <a:ea typeface="Arial" panose="020B0604020202020204" pitchFamily="34" charset="0"/>
                          <a:cs typeface="Times New Roman" panose="02020603050405020304" pitchFamily="18" charset="0"/>
                        </a:rPr>
                        <a:t>Amend46</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p>
                      <a:pPr marL="133985" marR="129540" algn="ctr">
                        <a:lnSpc>
                          <a:spcPts val="1035"/>
                        </a:lnSpc>
                        <a:spcBef>
                          <a:spcPts val="0"/>
                        </a:spcBef>
                        <a:spcAft>
                          <a:spcPts val="0"/>
                        </a:spcAft>
                      </a:pPr>
                      <a:r>
                        <a:rPr lang="en-US" sz="1100" b="1" dirty="0">
                          <a:effectLst/>
                          <a:latin typeface="Times New Roman" panose="02020603050405020304" pitchFamily="18" charset="0"/>
                          <a:ea typeface="Arial" panose="020B0604020202020204" pitchFamily="34" charset="0"/>
                          <a:cs typeface="Times New Roman" panose="02020603050405020304" pitchFamily="18" charset="0"/>
                        </a:rPr>
                        <a:t>1997</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5255" marR="132715" algn="ctr">
                        <a:lnSpc>
                          <a:spcPts val="1035"/>
                        </a:lnSpc>
                        <a:spcBef>
                          <a:spcPts val="595"/>
                        </a:spcBef>
                        <a:spcAft>
                          <a:spcPts val="0"/>
                        </a:spcAft>
                      </a:pPr>
                      <a:r>
                        <a:rPr lang="en-US" sz="1100" b="1" dirty="0">
                          <a:effectLst/>
                          <a:latin typeface="Times New Roman" panose="02020603050405020304" pitchFamily="18" charset="0"/>
                          <a:ea typeface="Arial" panose="020B0604020202020204" pitchFamily="34" charset="0"/>
                          <a:cs typeface="Times New Roman" panose="02020603050405020304" pitchFamily="18" charset="0"/>
                        </a:rPr>
                        <a:t>Amend 64</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p>
                      <a:pPr marL="135255" marR="132715" algn="ctr">
                        <a:lnSpc>
                          <a:spcPts val="1035"/>
                        </a:lnSpc>
                        <a:spcBef>
                          <a:spcPts val="0"/>
                        </a:spcBef>
                        <a:spcAft>
                          <a:spcPts val="0"/>
                        </a:spcAft>
                      </a:pPr>
                      <a:r>
                        <a:rPr lang="en-US" sz="1100" b="1" dirty="0">
                          <a:effectLst/>
                          <a:latin typeface="Times New Roman" panose="02020603050405020304" pitchFamily="18" charset="0"/>
                          <a:ea typeface="Arial" panose="020B0604020202020204" pitchFamily="34" charset="0"/>
                          <a:cs typeface="Times New Roman" panose="02020603050405020304" pitchFamily="18" charset="0"/>
                        </a:rPr>
                        <a:t>2000</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3985" marR="129540" algn="ctr">
                        <a:lnSpc>
                          <a:spcPts val="1035"/>
                        </a:lnSpc>
                        <a:spcBef>
                          <a:spcPts val="595"/>
                        </a:spcBef>
                        <a:spcAft>
                          <a:spcPts val="0"/>
                        </a:spcAft>
                      </a:pPr>
                      <a:r>
                        <a:rPr lang="en-US" sz="1100" b="1" dirty="0">
                          <a:effectLst/>
                          <a:latin typeface="Times New Roman" panose="02020603050405020304" pitchFamily="18" charset="0"/>
                          <a:ea typeface="Arial" panose="020B0604020202020204" pitchFamily="34" charset="0"/>
                          <a:cs typeface="Times New Roman" panose="02020603050405020304" pitchFamily="18" charset="0"/>
                        </a:rPr>
                        <a:t>Amend 77</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p>
                      <a:pPr marL="133985" marR="129540" algn="ctr">
                        <a:lnSpc>
                          <a:spcPts val="1035"/>
                        </a:lnSpc>
                        <a:spcBef>
                          <a:spcPts val="0"/>
                        </a:spcBef>
                        <a:spcAft>
                          <a:spcPts val="0"/>
                        </a:spcAft>
                      </a:pPr>
                      <a:r>
                        <a:rPr lang="en-US" sz="1100" b="1" dirty="0">
                          <a:effectLst/>
                          <a:latin typeface="Times New Roman" panose="02020603050405020304" pitchFamily="18" charset="0"/>
                          <a:ea typeface="Arial" panose="020B0604020202020204" pitchFamily="34" charset="0"/>
                          <a:cs typeface="Times New Roman" panose="02020603050405020304" pitchFamily="18" charset="0"/>
                        </a:rPr>
                        <a:t>2004</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2715" marR="131445" algn="ctr">
                        <a:lnSpc>
                          <a:spcPts val="1035"/>
                        </a:lnSpc>
                        <a:spcBef>
                          <a:spcPts val="595"/>
                        </a:spcBef>
                        <a:spcAft>
                          <a:spcPts val="0"/>
                        </a:spcAft>
                      </a:pPr>
                      <a:r>
                        <a:rPr lang="en-US" sz="1100" b="1" dirty="0">
                          <a:effectLst/>
                          <a:latin typeface="Times New Roman" panose="02020603050405020304" pitchFamily="18" charset="0"/>
                          <a:ea typeface="Arial" panose="020B0604020202020204" pitchFamily="34" charset="0"/>
                          <a:cs typeface="Times New Roman" panose="02020603050405020304" pitchFamily="18" charset="0"/>
                        </a:rPr>
                        <a:t>Amend 85</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p>
                      <a:pPr marL="132715" marR="131445" algn="ctr">
                        <a:lnSpc>
                          <a:spcPts val="1035"/>
                        </a:lnSpc>
                        <a:spcBef>
                          <a:spcPts val="0"/>
                        </a:spcBef>
                        <a:spcAft>
                          <a:spcPts val="0"/>
                        </a:spcAft>
                      </a:pPr>
                      <a:r>
                        <a:rPr lang="en-US" sz="1100" b="1" dirty="0">
                          <a:effectLst/>
                          <a:latin typeface="Times New Roman" panose="02020603050405020304" pitchFamily="18" charset="0"/>
                          <a:ea typeface="Arial" panose="020B0604020202020204" pitchFamily="34" charset="0"/>
                          <a:cs typeface="Times New Roman" panose="02020603050405020304" pitchFamily="18" charset="0"/>
                        </a:rPr>
                        <a:t>2008</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4908120"/>
                  </a:ext>
                </a:extLst>
              </a:tr>
              <a:tr h="352251">
                <a:tc>
                  <a:txBody>
                    <a:bodyPr/>
                    <a:lstStyle/>
                    <a:p>
                      <a:pPr marL="189865" marR="186690" algn="ctr">
                        <a:spcBef>
                          <a:spcPts val="595"/>
                        </a:spcBef>
                        <a:spcAft>
                          <a:spcPts val="0"/>
                        </a:spcAft>
                      </a:pPr>
                      <a:r>
                        <a:rPr lang="en-US" sz="1100" b="1" dirty="0">
                          <a:effectLst/>
                          <a:latin typeface="Times New Roman" panose="02020603050405020304" pitchFamily="18" charset="0"/>
                          <a:ea typeface="Arial" panose="020B0604020202020204" pitchFamily="34" charset="0"/>
                          <a:cs typeface="Times New Roman" panose="02020603050405020304" pitchFamily="18" charset="0"/>
                        </a:rPr>
                        <a:t>Jig</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3985" marR="132715"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2.0</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4170" marR="0"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2.0</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3985" marR="132715"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2.0</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3985" marR="131445"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2.0</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339725"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1.4</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6525516"/>
                  </a:ext>
                </a:extLst>
              </a:tr>
              <a:tr h="540609">
                <a:tc>
                  <a:txBody>
                    <a:bodyPr/>
                    <a:lstStyle/>
                    <a:p>
                      <a:pPr marL="189865" marR="188595" algn="ctr">
                        <a:spcBef>
                          <a:spcPts val="595"/>
                        </a:spcBef>
                        <a:spcAft>
                          <a:spcPts val="0"/>
                        </a:spcAft>
                      </a:pPr>
                      <a:r>
                        <a:rPr lang="en-US" sz="1100" b="1" dirty="0">
                          <a:effectLst/>
                          <a:latin typeface="Times New Roman" panose="02020603050405020304" pitchFamily="18" charset="0"/>
                          <a:ea typeface="Arial" panose="020B0604020202020204" pitchFamily="34" charset="0"/>
                          <a:cs typeface="Times New Roman" panose="02020603050405020304" pitchFamily="18" charset="0"/>
                        </a:rPr>
                        <a:t>H&amp;L/Pot CV &lt;60’ LOA</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marL="133350" marR="132715" algn="ctr">
                        <a:spcBef>
                          <a:spcPts val="0"/>
                        </a:spcBef>
                        <a:spcAft>
                          <a:spcPts val="0"/>
                        </a:spcAft>
                      </a:pPr>
                      <a:r>
                        <a:rPr lang="en-US" sz="1100" dirty="0">
                          <a:effectLst/>
                          <a:latin typeface="Times New Roman" panose="02020603050405020304" pitchFamily="18" charset="0"/>
                          <a:ea typeface="Arial" panose="020B0604020202020204" pitchFamily="34" charset="0"/>
                          <a:cs typeface="Times New Roman" panose="02020603050405020304" pitchFamily="18" charset="0"/>
                        </a:rPr>
                        <a:t>44.0</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marL="133985" marR="131445" algn="ctr">
                        <a:spcBef>
                          <a:spcPts val="0"/>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51.0</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3985" marR="132715"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0.7</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3985" marR="131445"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0.7</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339725"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2.0</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1331312"/>
                  </a:ext>
                </a:extLst>
              </a:tr>
              <a:tr h="372311">
                <a:tc>
                  <a:txBody>
                    <a:bodyPr/>
                    <a:lstStyle/>
                    <a:p>
                      <a:pPr marL="189865" marR="188595" algn="ctr">
                        <a:spcBef>
                          <a:spcPts val="595"/>
                        </a:spcBef>
                        <a:spcAft>
                          <a:spcPts val="0"/>
                        </a:spcAft>
                      </a:pPr>
                      <a:r>
                        <a:rPr lang="en-US" sz="1100" b="1">
                          <a:effectLst/>
                          <a:latin typeface="Times New Roman" panose="02020603050405020304" pitchFamily="18" charset="0"/>
                          <a:ea typeface="Arial" panose="020B0604020202020204" pitchFamily="34" charset="0"/>
                          <a:cs typeface="Times New Roman" panose="02020603050405020304" pitchFamily="18" charset="0"/>
                        </a:rPr>
                        <a:t>H&amp;L CV ≥60’ LOA</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a:txBody>
                    <a:bodyPr/>
                    <a:lstStyle/>
                    <a:p>
                      <a:pPr marL="133985" marR="132715"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0.2</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3985" marR="131445"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0.2</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339725" algn="ctr">
                        <a:spcBef>
                          <a:spcPts val="595"/>
                        </a:spcBef>
                        <a:spcAft>
                          <a:spcPts val="0"/>
                        </a:spcAft>
                      </a:pPr>
                      <a:r>
                        <a:rPr lang="en-US" sz="1100" dirty="0">
                          <a:effectLst/>
                          <a:latin typeface="Times New Roman" panose="02020603050405020304" pitchFamily="18" charset="0"/>
                          <a:ea typeface="Arial" panose="020B0604020202020204" pitchFamily="34" charset="0"/>
                          <a:cs typeface="Times New Roman" panose="02020603050405020304" pitchFamily="18" charset="0"/>
                        </a:rPr>
                        <a:t>0.2</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5330724"/>
                  </a:ext>
                </a:extLst>
              </a:tr>
              <a:tr h="289605">
                <a:tc>
                  <a:txBody>
                    <a:bodyPr/>
                    <a:lstStyle/>
                    <a:p>
                      <a:pPr marL="189865" marR="188595" algn="ctr">
                        <a:spcBef>
                          <a:spcPts val="595"/>
                        </a:spcBef>
                        <a:spcAft>
                          <a:spcPts val="0"/>
                        </a:spcAft>
                      </a:pPr>
                      <a:r>
                        <a:rPr lang="en-US" sz="1100" b="1">
                          <a:effectLst/>
                          <a:latin typeface="Times New Roman" panose="02020603050405020304" pitchFamily="18" charset="0"/>
                          <a:ea typeface="Arial" panose="020B0604020202020204" pitchFamily="34" charset="0"/>
                          <a:cs typeface="Times New Roman" panose="02020603050405020304" pitchFamily="18" charset="0"/>
                        </a:rPr>
                        <a:t>H&amp;L CP</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a:txBody>
                    <a:bodyPr/>
                    <a:lstStyle/>
                    <a:p>
                      <a:pPr marL="133350" marR="132715"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40.8</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3985" marR="131445"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40.8</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307975"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48.7</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3527333"/>
                  </a:ext>
                </a:extLst>
              </a:tr>
              <a:tr h="372311">
                <a:tc>
                  <a:txBody>
                    <a:bodyPr/>
                    <a:lstStyle/>
                    <a:p>
                      <a:pPr marL="189865" marR="187325" algn="ctr">
                        <a:spcBef>
                          <a:spcPts val="595"/>
                        </a:spcBef>
                        <a:spcAft>
                          <a:spcPts val="0"/>
                        </a:spcAft>
                      </a:pPr>
                      <a:r>
                        <a:rPr lang="en-US" sz="1100" b="1" dirty="0">
                          <a:effectLst/>
                          <a:latin typeface="Times New Roman" panose="02020603050405020304" pitchFamily="18" charset="0"/>
                          <a:ea typeface="Arial" panose="020B0604020202020204" pitchFamily="34" charset="0"/>
                          <a:cs typeface="Times New Roman" panose="02020603050405020304" pitchFamily="18" charset="0"/>
                        </a:rPr>
                        <a:t>Pot CV ≥60’ LOA</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rowSpan="2">
                  <a:txBody>
                    <a:bodyPr/>
                    <a:lstStyle/>
                    <a:p>
                      <a:pPr marL="133985" marR="132715" algn="ctr">
                        <a:spcBef>
                          <a:spcPts val="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9.3</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3985" marR="131445"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7.6</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339725" algn="ctr">
                        <a:spcBef>
                          <a:spcPts val="595"/>
                        </a:spcBef>
                        <a:spcAft>
                          <a:spcPts val="0"/>
                        </a:spcAft>
                      </a:pPr>
                      <a:r>
                        <a:rPr lang="en-US" sz="1100" dirty="0">
                          <a:effectLst/>
                          <a:latin typeface="Times New Roman" panose="02020603050405020304" pitchFamily="18" charset="0"/>
                          <a:ea typeface="Arial" panose="020B0604020202020204" pitchFamily="34" charset="0"/>
                          <a:cs typeface="Times New Roman" panose="02020603050405020304" pitchFamily="18" charset="0"/>
                        </a:rPr>
                        <a:t>8.4</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5185417"/>
                  </a:ext>
                </a:extLst>
              </a:tr>
              <a:tr h="333765">
                <a:tc>
                  <a:txBody>
                    <a:bodyPr/>
                    <a:lstStyle/>
                    <a:p>
                      <a:pPr marL="189865" marR="187325" algn="ctr">
                        <a:spcBef>
                          <a:spcPts val="595"/>
                        </a:spcBef>
                        <a:spcAft>
                          <a:spcPts val="0"/>
                        </a:spcAft>
                      </a:pPr>
                      <a:r>
                        <a:rPr lang="en-US" sz="1100" b="1">
                          <a:effectLst/>
                          <a:latin typeface="Times New Roman" panose="02020603050405020304" pitchFamily="18" charset="0"/>
                          <a:ea typeface="Arial" panose="020B0604020202020204" pitchFamily="34" charset="0"/>
                          <a:cs typeface="Times New Roman" panose="02020603050405020304" pitchFamily="18" charset="0"/>
                        </a:rPr>
                        <a:t>Pot CP</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133985" marR="131445" algn="ctr">
                        <a:spcBef>
                          <a:spcPts val="595"/>
                        </a:spcBef>
                        <a:spcAft>
                          <a:spcPts val="0"/>
                        </a:spcAft>
                      </a:pPr>
                      <a:r>
                        <a:rPr lang="en-US" sz="1100" dirty="0">
                          <a:effectLst/>
                          <a:latin typeface="Times New Roman" panose="02020603050405020304" pitchFamily="18" charset="0"/>
                          <a:ea typeface="Arial" panose="020B0604020202020204" pitchFamily="34" charset="0"/>
                          <a:cs typeface="Times New Roman" panose="02020603050405020304" pitchFamily="18" charset="0"/>
                        </a:rPr>
                        <a:t>1.7</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339725"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1.5</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6463036"/>
                  </a:ext>
                </a:extLst>
              </a:tr>
              <a:tr h="372311">
                <a:tc>
                  <a:txBody>
                    <a:bodyPr/>
                    <a:lstStyle/>
                    <a:p>
                      <a:pPr marL="188595" marR="188595" algn="ctr">
                        <a:spcBef>
                          <a:spcPts val="595"/>
                        </a:spcBef>
                        <a:spcAft>
                          <a:spcPts val="0"/>
                        </a:spcAft>
                      </a:pPr>
                      <a:r>
                        <a:rPr lang="en-US" sz="1100" b="1">
                          <a:effectLst/>
                          <a:latin typeface="Times New Roman" panose="02020603050405020304" pitchFamily="18" charset="0"/>
                          <a:ea typeface="Arial" panose="020B0604020202020204" pitchFamily="34" charset="0"/>
                          <a:cs typeface="Times New Roman" panose="02020603050405020304" pitchFamily="18" charset="0"/>
                        </a:rPr>
                        <a:t>AFA trawl CP</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133350" marR="132715" algn="ctr">
                        <a:spcBef>
                          <a:spcPts val="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54.0</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133985" marR="131445" algn="ctr">
                        <a:spcBef>
                          <a:spcPts val="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23.5</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133985" marR="132715" algn="ctr">
                        <a:spcBef>
                          <a:spcPts val="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23.5</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133985" marR="131445" algn="ctr">
                        <a:spcBef>
                          <a:spcPts val="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23.5</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339725"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2.3</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1696939"/>
                  </a:ext>
                </a:extLst>
              </a:tr>
              <a:tr h="372311">
                <a:tc>
                  <a:txBody>
                    <a:bodyPr/>
                    <a:lstStyle/>
                    <a:p>
                      <a:pPr marL="189865" marR="188595" algn="ctr">
                        <a:spcBef>
                          <a:spcPts val="595"/>
                        </a:spcBef>
                        <a:spcAft>
                          <a:spcPts val="0"/>
                        </a:spcAft>
                      </a:pPr>
                      <a:r>
                        <a:rPr lang="en-US" sz="1100" b="1">
                          <a:effectLst/>
                          <a:latin typeface="Times New Roman" panose="02020603050405020304" pitchFamily="18" charset="0"/>
                          <a:ea typeface="Arial" panose="020B0604020202020204" pitchFamily="34" charset="0"/>
                          <a:cs typeface="Times New Roman" panose="02020603050405020304" pitchFamily="18" charset="0"/>
                        </a:rPr>
                        <a:t>Non-AFA trawl CP</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307975" algn="ctr">
                        <a:spcBef>
                          <a:spcPts val="595"/>
                        </a:spcBef>
                        <a:spcAft>
                          <a:spcPts val="0"/>
                        </a:spcAft>
                      </a:pPr>
                      <a:r>
                        <a:rPr lang="en-US" sz="1100" dirty="0">
                          <a:effectLst/>
                          <a:latin typeface="Times New Roman" panose="02020603050405020304" pitchFamily="18" charset="0"/>
                          <a:ea typeface="Arial" panose="020B0604020202020204" pitchFamily="34" charset="0"/>
                          <a:cs typeface="Times New Roman" panose="02020603050405020304" pitchFamily="18" charset="0"/>
                        </a:rPr>
                        <a:t>13.4</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9598144"/>
                  </a:ext>
                </a:extLst>
              </a:tr>
              <a:tr h="320928">
                <a:tc>
                  <a:txBody>
                    <a:bodyPr/>
                    <a:lstStyle/>
                    <a:p>
                      <a:pPr marL="189865" marR="188595" algn="ctr">
                        <a:spcBef>
                          <a:spcPts val="595"/>
                        </a:spcBef>
                        <a:spcAft>
                          <a:spcPts val="0"/>
                        </a:spcAft>
                      </a:pPr>
                      <a:r>
                        <a:rPr lang="en-US" sz="1100" b="1" dirty="0">
                          <a:effectLst/>
                          <a:latin typeface="Times New Roman" panose="02020603050405020304" pitchFamily="18" charset="0"/>
                          <a:ea typeface="Arial" panose="020B0604020202020204" pitchFamily="34" charset="0"/>
                          <a:cs typeface="Times New Roman" panose="02020603050405020304" pitchFamily="18" charset="0"/>
                        </a:rPr>
                        <a:t>Trawl CV</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marL="312420" marR="0"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23.5</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3350" marR="132715"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23.5</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3985" marR="131445"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23.5</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307975" algn="ctr">
                        <a:spcBef>
                          <a:spcPts val="595"/>
                        </a:spcBef>
                        <a:spcAft>
                          <a:spcPts val="0"/>
                        </a:spcAft>
                      </a:pPr>
                      <a:r>
                        <a:rPr lang="en-US" sz="1100" dirty="0">
                          <a:effectLst/>
                          <a:latin typeface="Times New Roman" panose="02020603050405020304" pitchFamily="18" charset="0"/>
                          <a:ea typeface="Arial" panose="020B0604020202020204" pitchFamily="34" charset="0"/>
                          <a:cs typeface="Times New Roman" panose="02020603050405020304" pitchFamily="18" charset="0"/>
                        </a:rPr>
                        <a:t>22.1</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2459389"/>
                  </a:ext>
                </a:extLst>
              </a:tr>
            </a:tbl>
          </a:graphicData>
        </a:graphic>
      </p:graphicFrame>
      <p:sp>
        <p:nvSpPr>
          <p:cNvPr id="9" name="Oval 8">
            <a:extLst>
              <a:ext uri="{FF2B5EF4-FFF2-40B4-BE49-F238E27FC236}">
                <a16:creationId xmlns:a16="http://schemas.microsoft.com/office/drawing/2014/main" id="{C494B5B7-83C0-4D16-9304-A522D7BD9CD8}"/>
              </a:ext>
            </a:extLst>
          </p:cNvPr>
          <p:cNvSpPr/>
          <p:nvPr/>
        </p:nvSpPr>
        <p:spPr>
          <a:xfrm>
            <a:off x="7385681" y="2052978"/>
            <a:ext cx="1055373" cy="426973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Schoolbook" panose="02040604050505020304"/>
              <a:ea typeface="+mn-ea"/>
              <a:cs typeface="+mn-cs"/>
            </a:endParaRPr>
          </a:p>
        </p:txBody>
      </p:sp>
      <p:sp>
        <p:nvSpPr>
          <p:cNvPr id="11" name="Content Placeholder 2">
            <a:extLst>
              <a:ext uri="{FF2B5EF4-FFF2-40B4-BE49-F238E27FC236}">
                <a16:creationId xmlns:a16="http://schemas.microsoft.com/office/drawing/2014/main" id="{6FE33347-AE22-47D6-8DDC-C611E3131223}"/>
              </a:ext>
            </a:extLst>
          </p:cNvPr>
          <p:cNvSpPr txBox="1">
            <a:spLocks/>
          </p:cNvSpPr>
          <p:nvPr/>
        </p:nvSpPr>
        <p:spPr>
          <a:xfrm>
            <a:off x="338766" y="1521174"/>
            <a:ext cx="2613748" cy="5272047"/>
          </a:xfrm>
          <a:prstGeom prst="rect">
            <a:avLst/>
          </a:prstGeom>
        </p:spPr>
        <p:txBody>
          <a:bodyPr vert="horz" lIns="91440" tIns="45720" rIns="91440" bIns="45720" rtlCol="0">
            <a:no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5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35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2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05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05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05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05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05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050" kern="1200">
                <a:solidFill>
                  <a:schemeClr val="tx1">
                    <a:lumMod val="85000"/>
                    <a:lumOff val="15000"/>
                  </a:schemeClr>
                </a:solidFill>
                <a:latin typeface="+mn-lt"/>
                <a:ea typeface="+mn-ea"/>
                <a:cs typeface="+mn-cs"/>
              </a:defRPr>
            </a:lvl9pPr>
          </a:lstStyle>
          <a:p>
            <a:pPr marL="0" indent="0" defTabSz="457200">
              <a:lnSpc>
                <a:spcPct val="100000"/>
              </a:lnSpc>
              <a:spcBef>
                <a:spcPts val="0"/>
              </a:spcBef>
              <a:spcAft>
                <a:spcPts val="0"/>
              </a:spcAft>
              <a:buClr>
                <a:schemeClr val="tx1"/>
              </a:buClr>
              <a:buSzTx/>
              <a:buFont typeface="Arial" pitchFamily="34" charset="0"/>
              <a:buNone/>
              <a:defRPr/>
            </a:pPr>
            <a:endParaRPr lang="en-US" sz="1600" spc="0" dirty="0">
              <a:solidFill>
                <a:srgbClr val="000000"/>
              </a:solidFill>
              <a:latin typeface="Arial" panose="020B0604020202020204" pitchFamily="34" charset="0"/>
              <a:cs typeface="Arial" panose="020B0604020202020204" pitchFamily="34" charset="0"/>
            </a:endParaRPr>
          </a:p>
          <a:p>
            <a:pPr>
              <a:spcBef>
                <a:spcPts val="0"/>
              </a:spcBef>
              <a:spcAft>
                <a:spcPts val="0"/>
              </a:spcAft>
              <a:buClr>
                <a:srgbClr val="000000"/>
              </a:buClr>
              <a:defRPr/>
            </a:pPr>
            <a:r>
              <a:rPr lang="en-US" sz="1800" dirty="0">
                <a:latin typeface="Arial" panose="020B0604020202020204" pitchFamily="34" charset="0"/>
                <a:ea typeface="Times New Roman" panose="02020603050405020304" pitchFamily="18" charset="0"/>
                <a:cs typeface="Arial" panose="020B0604020202020204" pitchFamily="34" charset="0"/>
              </a:rPr>
              <a:t>The PPA would not impact the jig or &lt;60’ H&amp;L/pot CV sector’s allocation amount.</a:t>
            </a:r>
          </a:p>
          <a:p>
            <a:pPr marL="274320" lvl="1" indent="0">
              <a:lnSpc>
                <a:spcPct val="95000"/>
              </a:lnSpc>
              <a:spcBef>
                <a:spcPts val="0"/>
              </a:spcBef>
              <a:spcAft>
                <a:spcPts val="0"/>
              </a:spcAft>
              <a:buClr>
                <a:srgbClr val="000000"/>
              </a:buClr>
              <a:buSzPct val="80000"/>
              <a:buFont typeface="Wingdings 2" pitchFamily="18" charset="2"/>
              <a:buNone/>
              <a:defRPr/>
            </a:pPr>
            <a:endParaRPr lang="en-US" sz="1600" dirty="0">
              <a:latin typeface="Arial" panose="020B0604020202020204" pitchFamily="34" charset="0"/>
              <a:ea typeface="Times New Roman" panose="02020603050405020304" pitchFamily="18" charset="0"/>
              <a:cs typeface="Arial" panose="020B0604020202020204" pitchFamily="34" charset="0"/>
            </a:endParaRPr>
          </a:p>
          <a:p>
            <a:pPr>
              <a:spcBef>
                <a:spcPts val="0"/>
              </a:spcBef>
              <a:spcAft>
                <a:spcPts val="0"/>
              </a:spcAft>
              <a:buClr>
                <a:srgbClr val="000000"/>
              </a:buClr>
              <a:defRPr/>
            </a:pPr>
            <a:r>
              <a:rPr lang="en-US" sz="1800" dirty="0">
                <a:latin typeface="Arial" panose="020B0604020202020204" pitchFamily="34" charset="0"/>
                <a:ea typeface="Times New Roman" panose="02020603050405020304" pitchFamily="18" charset="0"/>
                <a:cs typeface="Arial" panose="020B0604020202020204" pitchFamily="34" charset="0"/>
              </a:rPr>
              <a:t>The PPA would impact the vessel size and gear type that is required to harvest Pacific cod from each allocation.</a:t>
            </a:r>
          </a:p>
          <a:p>
            <a:pPr marL="0" indent="0">
              <a:spcBef>
                <a:spcPts val="0"/>
              </a:spcBef>
              <a:spcAft>
                <a:spcPts val="0"/>
              </a:spcAft>
              <a:buClr>
                <a:srgbClr val="000000"/>
              </a:buClr>
              <a:buNone/>
              <a:defRPr/>
            </a:pPr>
            <a:endParaRPr lang="en-US" sz="1800" dirty="0">
              <a:latin typeface="Arial" panose="020B0604020202020204" pitchFamily="34" charset="0"/>
              <a:ea typeface="Times New Roman" panose="02020603050405020304" pitchFamily="18" charset="0"/>
              <a:cs typeface="Arial" panose="020B0604020202020204" pitchFamily="34" charset="0"/>
            </a:endParaRPr>
          </a:p>
          <a:p>
            <a:pPr>
              <a:spcBef>
                <a:spcPts val="0"/>
              </a:spcBef>
              <a:spcAft>
                <a:spcPts val="0"/>
              </a:spcAft>
              <a:buClr>
                <a:srgbClr val="000000"/>
              </a:buClr>
              <a:defRPr/>
            </a:pPr>
            <a:r>
              <a:rPr lang="en-US" sz="1800" dirty="0">
                <a:latin typeface="Arial" panose="020B0604020202020204" pitchFamily="34" charset="0"/>
                <a:ea typeface="Times New Roman" panose="02020603050405020304" pitchFamily="18" charset="0"/>
                <a:cs typeface="Arial" panose="020B0604020202020204" pitchFamily="34" charset="0"/>
              </a:rPr>
              <a:t>This action would likely impact reallocations among the two sectors.</a:t>
            </a:r>
          </a:p>
          <a:p>
            <a:pPr marL="0" indent="0">
              <a:spcBef>
                <a:spcPts val="0"/>
              </a:spcBef>
              <a:spcAft>
                <a:spcPts val="0"/>
              </a:spcAft>
              <a:buClr>
                <a:srgbClr val="000000"/>
              </a:buClr>
              <a:buFont typeface="Arial" pitchFamily="34" charset="0"/>
              <a:buNone/>
              <a:defRPr/>
            </a:pPr>
            <a:r>
              <a:rPr lang="en-US" sz="1600" dirty="0">
                <a:latin typeface="Arial" panose="020B0604020202020204" pitchFamily="34" charset="0"/>
                <a:ea typeface="Times New Roman" panose="02020603050405020304" pitchFamily="18" charset="0"/>
                <a:cs typeface="Arial" panose="020B0604020202020204" pitchFamily="34" charset="0"/>
              </a:rPr>
              <a:t> </a:t>
            </a:r>
          </a:p>
          <a:p>
            <a:pPr marL="0" indent="0" defTabSz="457200">
              <a:lnSpc>
                <a:spcPct val="100000"/>
              </a:lnSpc>
              <a:spcBef>
                <a:spcPts val="0"/>
              </a:spcBef>
              <a:spcAft>
                <a:spcPts val="0"/>
              </a:spcAft>
              <a:buClr>
                <a:schemeClr val="tx1"/>
              </a:buClr>
              <a:buSzTx/>
              <a:buFont typeface="Arial" pitchFamily="34" charset="0"/>
              <a:buNone/>
              <a:defRPr/>
            </a:pPr>
            <a:endParaRPr lang="en-US" sz="1400" spc="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defTabSz="457200">
              <a:lnSpc>
                <a:spcPct val="100000"/>
              </a:lnSpc>
              <a:spcBef>
                <a:spcPts val="0"/>
              </a:spcBef>
              <a:spcAft>
                <a:spcPts val="0"/>
              </a:spcAft>
              <a:buClr>
                <a:schemeClr val="tx1"/>
              </a:buClr>
              <a:buSzTx/>
              <a:buFont typeface="Arial" pitchFamily="34" charset="0"/>
              <a:buNone/>
              <a:defRPr/>
            </a:pPr>
            <a:endParaRPr lang="en-US" sz="1400" dirty="0">
              <a:latin typeface="Times New Roman" panose="02020603050405020304" pitchFamily="18" charset="0"/>
              <a:ea typeface="Times New Roman" panose="02020603050405020304" pitchFamily="18" charset="0"/>
            </a:endParaRPr>
          </a:p>
        </p:txBody>
      </p:sp>
      <p:sp>
        <p:nvSpPr>
          <p:cNvPr id="14" name="Title 1">
            <a:extLst>
              <a:ext uri="{FF2B5EF4-FFF2-40B4-BE49-F238E27FC236}">
                <a16:creationId xmlns:a16="http://schemas.microsoft.com/office/drawing/2014/main" id="{149B099C-F800-4E86-AEEA-15D8922F1E80}"/>
              </a:ext>
            </a:extLst>
          </p:cNvPr>
          <p:cNvSpPr>
            <a:spLocks noGrp="1"/>
          </p:cNvSpPr>
          <p:nvPr>
            <p:ph type="title"/>
          </p:nvPr>
        </p:nvSpPr>
        <p:spPr>
          <a:xfrm>
            <a:off x="490025" y="139251"/>
            <a:ext cx="8163949" cy="708659"/>
          </a:xfrm>
        </p:spPr>
        <p:txBody>
          <a:bodyPr>
            <a:normAutofit/>
          </a:bodyPr>
          <a:lstStyle/>
          <a:p>
            <a:r>
              <a:rPr lang="en-US" sz="2800" dirty="0">
                <a:latin typeface="Arial" panose="020B0604020202020204" pitchFamily="34" charset="0"/>
                <a:cs typeface="Arial" panose="020B0604020202020204" pitchFamily="34" charset="0"/>
              </a:rPr>
              <a:t>BSAI PACIFIC COD ALLOCATIONS </a:t>
            </a:r>
          </a:p>
        </p:txBody>
      </p:sp>
    </p:spTree>
    <p:extLst>
      <p:ext uri="{BB962C8B-B14F-4D97-AF65-F5344CB8AC3E}">
        <p14:creationId xmlns:p14="http://schemas.microsoft.com/office/powerpoint/2010/main" val="38271555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E995C-36CA-44CA-82AA-519749273F91}"/>
              </a:ext>
            </a:extLst>
          </p:cNvPr>
          <p:cNvSpPr>
            <a:spLocks noGrp="1"/>
          </p:cNvSpPr>
          <p:nvPr>
            <p:ph type="title"/>
          </p:nvPr>
        </p:nvSpPr>
        <p:spPr>
          <a:xfrm>
            <a:off x="490025" y="139251"/>
            <a:ext cx="8163949" cy="708659"/>
          </a:xfrm>
        </p:spPr>
        <p:txBody>
          <a:bodyPr>
            <a:normAutofit/>
          </a:bodyPr>
          <a:lstStyle/>
          <a:p>
            <a:r>
              <a:rPr lang="en-US" sz="2800" dirty="0">
                <a:latin typeface="Arial" panose="020B0604020202020204" pitchFamily="34" charset="0"/>
                <a:cs typeface="Arial" panose="020B0604020202020204" pitchFamily="34" charset="0"/>
              </a:rPr>
              <a:t>BSAI PACIFIC COD REALLOCATIONS </a:t>
            </a:r>
          </a:p>
        </p:txBody>
      </p:sp>
      <p:sp>
        <p:nvSpPr>
          <p:cNvPr id="3" name="Content Placeholder 2">
            <a:extLst>
              <a:ext uri="{FF2B5EF4-FFF2-40B4-BE49-F238E27FC236}">
                <a16:creationId xmlns:a16="http://schemas.microsoft.com/office/drawing/2014/main" id="{139333E4-4434-48FB-82CA-623DBADA9F8B}"/>
              </a:ext>
            </a:extLst>
          </p:cNvPr>
          <p:cNvSpPr>
            <a:spLocks noGrp="1"/>
          </p:cNvSpPr>
          <p:nvPr>
            <p:ph idx="1"/>
          </p:nvPr>
        </p:nvSpPr>
        <p:spPr>
          <a:xfrm>
            <a:off x="419539" y="1021153"/>
            <a:ext cx="3184051" cy="5024912"/>
          </a:xfrm>
        </p:spPr>
        <p:txBody>
          <a:bodyPr>
            <a:noAutofit/>
          </a:bodyPr>
          <a:lstStyle/>
          <a:p>
            <a:pPr marL="0" marR="0" lvl="0" indent="0" algn="l" defTabSz="914400" rtl="0" eaLnBrk="1" fontAlgn="auto" latinLnBrk="0" hangingPunct="1">
              <a:lnSpc>
                <a:spcPct val="95000"/>
              </a:lnSpc>
              <a:spcBef>
                <a:spcPts val="0"/>
              </a:spcBef>
              <a:spcAft>
                <a:spcPts val="0"/>
              </a:spcAft>
              <a:buClr>
                <a:srgbClr val="000000"/>
              </a:buClr>
              <a:buSzPct val="80000"/>
              <a:buNone/>
              <a:tabLst/>
              <a:defRPr/>
            </a:pPr>
            <a:r>
              <a:rPr lang="en-US" dirty="0">
                <a:effectLst/>
                <a:latin typeface="Arial" panose="020B0604020202020204" pitchFamily="34" charset="0"/>
                <a:ea typeface="Times New Roman" panose="02020603050405020304" pitchFamily="18" charset="0"/>
                <a:cs typeface="Arial" panose="020B0604020202020204" pitchFamily="34" charset="0"/>
              </a:rPr>
              <a:t> </a:t>
            </a:r>
          </a:p>
          <a:p>
            <a:pPr marL="182880" marR="0" lvl="0" indent="-182880" algn="l" defTabSz="914400" rtl="0" eaLnBrk="1" fontAlgn="auto" latinLnBrk="0" hangingPunct="1">
              <a:lnSpc>
                <a:spcPct val="95000"/>
              </a:lnSpc>
              <a:spcBef>
                <a:spcPts val="0"/>
              </a:spcBef>
              <a:spcAft>
                <a:spcPts val="0"/>
              </a:spcAft>
              <a:buClr>
                <a:srgbClr val="000000"/>
              </a:buClr>
              <a:buSzPct val="80000"/>
              <a:buFont typeface="Arial" pitchFamily="34" charset="0"/>
              <a:buChar char="•"/>
              <a:tabLst/>
              <a:defRPr/>
            </a:pPr>
            <a:r>
              <a:rPr lang="en-US" dirty="0">
                <a:effectLst/>
                <a:latin typeface="Arial" panose="020B0604020202020204" pitchFamily="34" charset="0"/>
                <a:ea typeface="Times New Roman" panose="02020603050405020304" pitchFamily="18" charset="0"/>
                <a:cs typeface="Arial" panose="020B0604020202020204" pitchFamily="34" charset="0"/>
              </a:rPr>
              <a:t>Decisions to reallocate BSAI Pacific cod are based on the hierarchy set in Federal regulations.</a:t>
            </a:r>
          </a:p>
          <a:p>
            <a:pPr lvl="1">
              <a:lnSpc>
                <a:spcPct val="95000"/>
              </a:lnSpc>
              <a:spcBef>
                <a:spcPts val="0"/>
              </a:spcBef>
              <a:spcAft>
                <a:spcPts val="0"/>
              </a:spcAft>
              <a:buClr>
                <a:srgbClr val="000000"/>
              </a:buClr>
              <a:buSzPct val="80000"/>
              <a:buFont typeface="Arial" pitchFamily="34" charset="0"/>
              <a:buChar char="•"/>
              <a:defRPr/>
            </a:pPr>
            <a:r>
              <a:rPr kumimoji="0" lang="en-US" b="0" i="0" u="none" strike="noStrike" kern="1200" cap="none" spc="1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These decisions consider the sector’s capacity to harvest both their initial Pacific cod allocation and any reallocations they may receive. </a:t>
            </a:r>
          </a:p>
          <a:p>
            <a:pPr marL="0" marR="0" lvl="0" indent="0" algn="l" defTabSz="914400" rtl="0" eaLnBrk="1" fontAlgn="auto" latinLnBrk="0" hangingPunct="1">
              <a:lnSpc>
                <a:spcPct val="95000"/>
              </a:lnSpc>
              <a:spcBef>
                <a:spcPts val="0"/>
              </a:spcBef>
              <a:spcAft>
                <a:spcPts val="0"/>
              </a:spcAft>
              <a:buClr>
                <a:srgbClr val="000000"/>
              </a:buClr>
              <a:buSzPct val="80000"/>
              <a:buNone/>
              <a:tabLst/>
              <a:defRPr/>
            </a:pPr>
            <a:endParaRPr kumimoji="0" lang="en-US" sz="1500" b="0" i="0" u="none" strike="noStrike" kern="1200" cap="none" spc="1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182880" marR="0" lvl="0" indent="-182880" algn="l" defTabSz="457200" rtl="0" eaLnBrk="1" fontAlgn="auto" latinLnBrk="0" hangingPunct="1">
              <a:lnSpc>
                <a:spcPct val="100000"/>
              </a:lnSpc>
              <a:spcBef>
                <a:spcPts val="0"/>
              </a:spcBef>
              <a:spcAft>
                <a:spcPts val="0"/>
              </a:spcAft>
              <a:buClr>
                <a:prstClr val="black"/>
              </a:buClr>
              <a:buSzTx/>
              <a:buFont typeface="Arial" pitchFamily="34" charset="0"/>
              <a:buChar char="•"/>
              <a:tabLst/>
              <a:defRPr/>
            </a:pPr>
            <a:r>
              <a:rPr kumimoji="0" lang="en-US" sz="15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Any unused portion of the seasonal allowance from any sector, </a:t>
            </a:r>
            <a:r>
              <a:rPr kumimoji="0" lang="en-US" sz="1500" b="0" i="1"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except the jig sector, </a:t>
            </a:r>
            <a:r>
              <a:rPr kumimoji="0" lang="en-US" sz="15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is rolled over to that sector’s next season. </a:t>
            </a:r>
          </a:p>
          <a:p>
            <a:pPr marL="0" marR="0" lvl="0" indent="0" algn="l" defTabSz="914400" rtl="0" eaLnBrk="1" fontAlgn="auto" latinLnBrk="0" hangingPunct="1">
              <a:lnSpc>
                <a:spcPct val="95000"/>
              </a:lnSpc>
              <a:spcBef>
                <a:spcPts val="0"/>
              </a:spcBef>
              <a:spcAft>
                <a:spcPts val="0"/>
              </a:spcAft>
              <a:buClr>
                <a:srgbClr val="000000"/>
              </a:buClr>
              <a:buSzPct val="80000"/>
              <a:buNone/>
              <a:tabLst/>
              <a:defRPr/>
            </a:pPr>
            <a:endPar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182880" marR="0" lvl="0" indent="-182880" algn="l" defTabSz="914400" rtl="0" eaLnBrk="1" fontAlgn="auto" latinLnBrk="0" hangingPunct="1">
              <a:lnSpc>
                <a:spcPct val="95000"/>
              </a:lnSpc>
              <a:spcBef>
                <a:spcPts val="0"/>
              </a:spcBef>
              <a:spcAft>
                <a:spcPts val="0"/>
              </a:spcAft>
              <a:buClr>
                <a:srgbClr val="000000"/>
              </a:buClr>
              <a:buSzPct val="80000"/>
              <a:buFont typeface="Arial" pitchFamily="34" charset="0"/>
              <a:buChar char="•"/>
              <a:tabLst/>
              <a:defRPr/>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95% of the jig sector’s initial allocation has been reallocated to the &lt;60’ H&amp;L/pot CV sector (on average, 2008-2021).</a:t>
            </a:r>
          </a:p>
          <a:p>
            <a:pPr lvl="1">
              <a:lnSpc>
                <a:spcPct val="95000"/>
              </a:lnSpc>
              <a:spcBef>
                <a:spcPts val="0"/>
              </a:spcBef>
              <a:spcAft>
                <a:spcPts val="0"/>
              </a:spcAft>
              <a:buClr>
                <a:srgbClr val="000000"/>
              </a:buClr>
              <a:buSzPct val="80000"/>
              <a:buFont typeface="Arial" pitchFamily="34" charset="0"/>
              <a:buChar char="•"/>
              <a:defRPr/>
            </a:pPr>
            <a:r>
              <a:rPr lang="en-US" sz="1500" dirty="0">
                <a:solidFill>
                  <a:srgbClr val="000000"/>
                </a:solidFill>
                <a:latin typeface="Arial" panose="020B0604020202020204" pitchFamily="34" charset="0"/>
                <a:ea typeface="Times New Roman" panose="02020603050405020304" pitchFamily="18" charset="0"/>
                <a:cs typeface="Arial" panose="020B0604020202020204" pitchFamily="34" charset="0"/>
              </a:rPr>
              <a:t>Reallocations from the jig sector have accounted for 30% of the sector’s final allocation.</a:t>
            </a:r>
            <a:endParaRPr lang="en-US" sz="1500" dirty="0">
              <a:effectLst/>
              <a:latin typeface="Arial" panose="020B0604020202020204" pitchFamily="34" charset="0"/>
              <a:ea typeface="Times New Roman" panose="02020603050405020304" pitchFamily="18" charset="0"/>
              <a:cs typeface="Arial" panose="020B0604020202020204" pitchFamily="34" charset="0"/>
            </a:endParaRPr>
          </a:p>
          <a:p>
            <a:pPr marL="0" indent="0" defTabSz="457200">
              <a:lnSpc>
                <a:spcPct val="100000"/>
              </a:lnSpc>
              <a:spcBef>
                <a:spcPts val="0"/>
              </a:spcBef>
              <a:spcAft>
                <a:spcPts val="0"/>
              </a:spcAft>
              <a:buClr>
                <a:schemeClr val="tx1"/>
              </a:buClr>
              <a:buSzTx/>
              <a:buNone/>
              <a:defRPr/>
            </a:pPr>
            <a:endParaRPr kumimoji="0" lang="en-US"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indent="0" defTabSz="457200">
              <a:lnSpc>
                <a:spcPct val="100000"/>
              </a:lnSpc>
              <a:spcBef>
                <a:spcPts val="0"/>
              </a:spcBef>
              <a:spcAft>
                <a:spcPts val="0"/>
              </a:spcAft>
              <a:buClr>
                <a:schemeClr val="tx1"/>
              </a:buClr>
              <a:buSzTx/>
              <a:buNone/>
              <a:defRPr/>
            </a:pPr>
            <a:endParaRPr lang="en-US" sz="1400" spc="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defTabSz="457200">
              <a:lnSpc>
                <a:spcPct val="100000"/>
              </a:lnSpc>
              <a:spcBef>
                <a:spcPts val="0"/>
              </a:spcBef>
              <a:spcAft>
                <a:spcPts val="0"/>
              </a:spcAft>
              <a:buClr>
                <a:schemeClr val="tx1"/>
              </a:buClr>
              <a:buSzTx/>
              <a:buNone/>
              <a:defRPr/>
            </a:pPr>
            <a:endParaRPr lang="en-US" sz="1400" dirty="0">
              <a:latin typeface="Times New Roman" panose="02020603050405020304" pitchFamily="18" charset="0"/>
              <a:ea typeface="Times New Roman" panose="02020603050405020304" pitchFamily="18" charset="0"/>
            </a:endParaRPr>
          </a:p>
        </p:txBody>
      </p:sp>
      <p:sp>
        <p:nvSpPr>
          <p:cNvPr id="5" name="Slide Number Placeholder 4">
            <a:extLst>
              <a:ext uri="{FF2B5EF4-FFF2-40B4-BE49-F238E27FC236}">
                <a16:creationId xmlns:a16="http://schemas.microsoft.com/office/drawing/2014/main" id="{350B7C74-AFEA-4E69-ADA2-14C1C00707E6}"/>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519954A3-9DFD-4C44-94BA-B95130A3BA1C}" type="slidenum">
              <a:rPr kumimoji="0" lang="en-US" sz="3200" b="0" i="0" u="none" strike="noStrike" kern="1200" cap="none" spc="0" normalizeH="0" baseline="0" noProof="0" smtClean="0">
                <a:ln>
                  <a:noFill/>
                </a:ln>
                <a:solidFill>
                  <a:schemeClr val="bg1">
                    <a:lumMod val="95000"/>
                  </a:schemeClr>
                </a:solidFill>
                <a:effectLst/>
                <a:uLnTx/>
                <a:uFillTx/>
                <a:latin typeface="Arial" panose="020B0604020202020204" pitchFamily="34" charset="0"/>
                <a:cs typeface="Arial" panose="020B0604020202020204" pitchFamily="34" charset="0"/>
              </a:rPr>
              <a:pPr marL="0" marR="0" lvl="0" indent="0" algn="ctr" defTabSz="457200" rtl="0" eaLnBrk="1" fontAlgn="auto" latinLnBrk="0" hangingPunct="1">
                <a:lnSpc>
                  <a:spcPct val="100000"/>
                </a:lnSpc>
                <a:spcBef>
                  <a:spcPts val="0"/>
                </a:spcBef>
                <a:spcAft>
                  <a:spcPts val="0"/>
                </a:spcAft>
                <a:buClrTx/>
                <a:buSzTx/>
                <a:buFontTx/>
                <a:buNone/>
                <a:tabLst/>
                <a:defRPr/>
              </a:pPr>
              <a:t>11</a:t>
            </a:fld>
            <a:endParaRPr kumimoji="0" lang="en-US" sz="3200" b="0" i="0" u="none" strike="noStrike" kern="1200" cap="none" spc="0" normalizeH="0" baseline="0" noProof="0" dirty="0">
              <a:ln>
                <a:noFill/>
              </a:ln>
              <a:solidFill>
                <a:schemeClr val="bg1">
                  <a:lumMod val="95000"/>
                </a:schemeClr>
              </a:solidFill>
              <a:effectLst/>
              <a:uLnTx/>
              <a:uFillTx/>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D34EB686-2CF3-4234-8A2B-178F707776B7}"/>
              </a:ext>
            </a:extLst>
          </p:cNvPr>
          <p:cNvGraphicFramePr>
            <a:graphicFrameLocks noGrp="1"/>
          </p:cNvGraphicFramePr>
          <p:nvPr/>
        </p:nvGraphicFramePr>
        <p:xfrm>
          <a:off x="3838832" y="1531737"/>
          <a:ext cx="4366981" cy="5196799"/>
        </p:xfrm>
        <a:graphic>
          <a:graphicData uri="http://schemas.openxmlformats.org/drawingml/2006/table">
            <a:tbl>
              <a:tblPr firstRow="1" firstCol="1" bandRow="1"/>
              <a:tblGrid>
                <a:gridCol w="1096152">
                  <a:extLst>
                    <a:ext uri="{9D8B030D-6E8A-4147-A177-3AD203B41FA5}">
                      <a16:colId xmlns:a16="http://schemas.microsoft.com/office/drawing/2014/main" val="2243056344"/>
                    </a:ext>
                  </a:extLst>
                </a:gridCol>
                <a:gridCol w="1012786">
                  <a:extLst>
                    <a:ext uri="{9D8B030D-6E8A-4147-A177-3AD203B41FA5}">
                      <a16:colId xmlns:a16="http://schemas.microsoft.com/office/drawing/2014/main" val="1483162698"/>
                    </a:ext>
                  </a:extLst>
                </a:gridCol>
                <a:gridCol w="756493">
                  <a:extLst>
                    <a:ext uri="{9D8B030D-6E8A-4147-A177-3AD203B41FA5}">
                      <a16:colId xmlns:a16="http://schemas.microsoft.com/office/drawing/2014/main" val="2522230318"/>
                    </a:ext>
                  </a:extLst>
                </a:gridCol>
                <a:gridCol w="746964">
                  <a:extLst>
                    <a:ext uri="{9D8B030D-6E8A-4147-A177-3AD203B41FA5}">
                      <a16:colId xmlns:a16="http://schemas.microsoft.com/office/drawing/2014/main" val="2938746346"/>
                    </a:ext>
                  </a:extLst>
                </a:gridCol>
                <a:gridCol w="754586">
                  <a:extLst>
                    <a:ext uri="{9D8B030D-6E8A-4147-A177-3AD203B41FA5}">
                      <a16:colId xmlns:a16="http://schemas.microsoft.com/office/drawing/2014/main" val="1231347130"/>
                    </a:ext>
                  </a:extLst>
                </a:gridCol>
              </a:tblGrid>
              <a:tr h="212218">
                <a:tc rowSpan="2">
                  <a:txBody>
                    <a:bodyPr/>
                    <a:lstStyle/>
                    <a:p>
                      <a:pPr marL="0" marR="0" algn="ctr">
                        <a:spcBef>
                          <a:spcPts val="0"/>
                        </a:spcBef>
                        <a:spcAft>
                          <a:spcPts val="0"/>
                        </a:spcAft>
                      </a:pPr>
                      <a:r>
                        <a:rPr lang="en-US" sz="900" b="1" dirty="0">
                          <a:solidFill>
                            <a:srgbClr val="000000"/>
                          </a:solidFill>
                          <a:effectLst/>
                          <a:latin typeface="Times New Roman" panose="02020603050405020304" pitchFamily="18" charset="0"/>
                          <a:ea typeface="Times New Roman" panose="02020603050405020304" pitchFamily="18" charset="0"/>
                        </a:rPr>
                        <a:t>Sector</a:t>
                      </a:r>
                      <a:endParaRPr lang="en-US" sz="900" dirty="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spcBef>
                          <a:spcPts val="0"/>
                        </a:spcBef>
                        <a:spcAft>
                          <a:spcPts val="0"/>
                        </a:spcAft>
                      </a:pPr>
                      <a:r>
                        <a:rPr lang="en-US" sz="900" b="1">
                          <a:solidFill>
                            <a:srgbClr val="000000"/>
                          </a:solidFill>
                          <a:effectLst/>
                          <a:latin typeface="Times New Roman" panose="02020603050405020304" pitchFamily="18" charset="0"/>
                          <a:ea typeface="Times New Roman" panose="02020603050405020304" pitchFamily="18" charset="0"/>
                        </a:rPr>
                        <a:t>BSAI Sector Allocation (mt)</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marR="0">
                        <a:spcBef>
                          <a:spcPts val="0"/>
                        </a:spcBef>
                        <a:spcAft>
                          <a:spcPts val="0"/>
                        </a:spcAft>
                      </a:pPr>
                      <a:r>
                        <a:rPr lang="en-US" sz="900" b="1" dirty="0">
                          <a:solidFill>
                            <a:srgbClr val="000000"/>
                          </a:solidFill>
                          <a:effectLst/>
                          <a:latin typeface="Times New Roman" panose="02020603050405020304" pitchFamily="18" charset="0"/>
                          <a:ea typeface="Times New Roman" panose="02020603050405020304" pitchFamily="18" charset="0"/>
                        </a:rPr>
                        <a:t>BSAI Seasons and allowance (mt)</a:t>
                      </a:r>
                      <a:endParaRPr lang="en-US" sz="900" dirty="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30161375"/>
                  </a:ext>
                </a:extLst>
              </a:tr>
              <a:tr h="148553">
                <a:tc vMerge="1">
                  <a:txBody>
                    <a:bodyPr/>
                    <a:lstStyle/>
                    <a:p>
                      <a:endParaRPr lang="en-US"/>
                    </a:p>
                  </a:txBody>
                  <a:tcPr/>
                </a:tc>
                <a:tc vMerge="1">
                  <a:txBody>
                    <a:bodyPr/>
                    <a:lstStyle/>
                    <a:p>
                      <a:endParaRPr lang="en-US"/>
                    </a:p>
                  </a:txBody>
                  <a:tcPr/>
                </a:tc>
                <a:tc gridSpan="3">
                  <a:txBody>
                    <a:bodyPr/>
                    <a:lstStyle/>
                    <a:p>
                      <a:pPr marL="0" marR="0" algn="ctr">
                        <a:spcBef>
                          <a:spcPts val="0"/>
                        </a:spcBef>
                        <a:spcAft>
                          <a:spcPts val="0"/>
                        </a:spcAft>
                      </a:pPr>
                      <a:r>
                        <a:rPr lang="en-US" sz="900" b="1">
                          <a:solidFill>
                            <a:srgbClr val="000000"/>
                          </a:solidFill>
                          <a:effectLst/>
                          <a:latin typeface="Times New Roman" panose="02020603050405020304" pitchFamily="18" charset="0"/>
                          <a:ea typeface="Times New Roman" panose="02020603050405020304" pitchFamily="18" charset="0"/>
                        </a:rPr>
                        <a:t>A             B                    C</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54920320"/>
                  </a:ext>
                </a:extLst>
              </a:tr>
              <a:tr h="287025">
                <a:tc>
                  <a:txBody>
                    <a:bodyPr/>
                    <a:lstStyle/>
                    <a:p>
                      <a:pPr marL="0" marR="0" algn="ctr">
                        <a:spcBef>
                          <a:spcPts val="0"/>
                        </a:spcBef>
                        <a:spcAft>
                          <a:spcPts val="0"/>
                        </a:spcAft>
                      </a:pPr>
                      <a:r>
                        <a:rPr lang="en-US" sz="900" b="1" dirty="0">
                          <a:effectLst/>
                          <a:latin typeface="Times New Roman" panose="02020603050405020304" pitchFamily="18" charset="0"/>
                          <a:ea typeface="Times New Roman" panose="02020603050405020304" pitchFamily="18" charset="0"/>
                        </a:rPr>
                        <a:t>H&amp;L</a:t>
                      </a:r>
                      <a:r>
                        <a:rPr lang="en-US" sz="900" b="1" dirty="0">
                          <a:solidFill>
                            <a:srgbClr val="000000"/>
                          </a:solidFill>
                          <a:effectLst/>
                          <a:latin typeface="Times New Roman" panose="02020603050405020304" pitchFamily="18" charset="0"/>
                          <a:ea typeface="Times New Roman" panose="02020603050405020304" pitchFamily="18" charset="0"/>
                        </a:rPr>
                        <a:t>/Pot CV &lt; 60’ LOA</a:t>
                      </a:r>
                      <a:endParaRPr lang="en-US" sz="900" dirty="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Times New Roman" panose="02020603050405020304" pitchFamily="18" charset="0"/>
                          <a:ea typeface="Times New Roman" panose="02020603050405020304" pitchFamily="18" charset="0"/>
                        </a:rPr>
                        <a:t>2,671</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marR="0" algn="ctr">
                        <a:spcBef>
                          <a:spcPts val="0"/>
                        </a:spcBef>
                        <a:spcAft>
                          <a:spcPts val="0"/>
                        </a:spcAft>
                      </a:pPr>
                      <a:r>
                        <a:rPr lang="en-US" sz="900">
                          <a:solidFill>
                            <a:srgbClr val="000000"/>
                          </a:solidFill>
                          <a:effectLst/>
                          <a:latin typeface="Times New Roman" panose="02020603050405020304" pitchFamily="18" charset="0"/>
                          <a:ea typeface="Times New Roman" panose="02020603050405020304" pitchFamily="18" charset="0"/>
                        </a:rPr>
                        <a:t>No seasonal allowances</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77105701"/>
                  </a:ext>
                </a:extLst>
              </a:tr>
              <a:tr h="549660">
                <a:tc>
                  <a:txBody>
                    <a:bodyPr/>
                    <a:lstStyle/>
                    <a:p>
                      <a:pPr marL="0" marR="0" algn="ctr">
                        <a:spcBef>
                          <a:spcPts val="0"/>
                        </a:spcBef>
                        <a:spcAft>
                          <a:spcPts val="0"/>
                        </a:spcAft>
                      </a:pPr>
                      <a:r>
                        <a:rPr lang="en-US" sz="900" b="1">
                          <a:effectLst/>
                          <a:latin typeface="Times New Roman" panose="02020603050405020304" pitchFamily="18" charset="0"/>
                          <a:ea typeface="Times New Roman" panose="02020603050405020304" pitchFamily="18" charset="0"/>
                        </a:rPr>
                        <a:t>H&amp;L</a:t>
                      </a:r>
                      <a:r>
                        <a:rPr lang="en-US" sz="900" b="1">
                          <a:solidFill>
                            <a:srgbClr val="000000"/>
                          </a:solidFill>
                          <a:effectLst/>
                          <a:latin typeface="Times New Roman" panose="02020603050405020304" pitchFamily="18" charset="0"/>
                          <a:ea typeface="Times New Roman" panose="02020603050405020304" pitchFamily="18" charset="0"/>
                        </a:rPr>
                        <a:t> CV ≥ 60’ LOA</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solidFill>
                            <a:srgbClr val="000000"/>
                          </a:solidFill>
                          <a:effectLst/>
                          <a:latin typeface="Times New Roman" panose="02020603050405020304" pitchFamily="18" charset="0"/>
                          <a:ea typeface="Times New Roman" panose="02020603050405020304" pitchFamily="18" charset="0"/>
                        </a:rPr>
                        <a:t>267</a:t>
                      </a:r>
                      <a:endParaRPr lang="en-US" sz="900" dirty="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a:solidFill>
                            <a:srgbClr val="000000"/>
                          </a:solidFill>
                          <a:effectLst/>
                          <a:latin typeface="Times New Roman" panose="02020603050405020304" pitchFamily="18" charset="0"/>
                          <a:ea typeface="Times New Roman" panose="02020603050405020304" pitchFamily="18" charset="0"/>
                        </a:rPr>
                        <a:t>Jan 1-June 10 (51%</a:t>
                      </a:r>
                      <a:r>
                        <a:rPr lang="en-US" sz="900">
                          <a:solidFill>
                            <a:srgbClr val="000000"/>
                          </a:solidFill>
                          <a:effectLst/>
                          <a:latin typeface="Times New Roman" panose="02020603050405020304" pitchFamily="18" charset="0"/>
                          <a:ea typeface="Times New Roman" panose="02020603050405020304" pitchFamily="18" charset="0"/>
                        </a:rPr>
                        <a:t>)</a:t>
                      </a:r>
                      <a:br>
                        <a:rPr lang="en-US" sz="900">
                          <a:solidFill>
                            <a:srgbClr val="000000"/>
                          </a:solidFill>
                          <a:effectLst/>
                          <a:latin typeface="Times New Roman" panose="02020603050405020304" pitchFamily="18" charset="0"/>
                          <a:ea typeface="Times New Roman" panose="02020603050405020304" pitchFamily="18" charset="0"/>
                        </a:rPr>
                      </a:br>
                      <a:br>
                        <a:rPr lang="en-US" sz="900">
                          <a:solidFill>
                            <a:srgbClr val="000000"/>
                          </a:solidFill>
                          <a:effectLst/>
                          <a:latin typeface="Times New Roman" panose="02020603050405020304" pitchFamily="18" charset="0"/>
                          <a:ea typeface="Times New Roman" panose="02020603050405020304" pitchFamily="18" charset="0"/>
                        </a:rPr>
                      </a:br>
                      <a:r>
                        <a:rPr lang="en-US" sz="900">
                          <a:solidFill>
                            <a:srgbClr val="000000"/>
                          </a:solidFill>
                          <a:effectLst/>
                          <a:latin typeface="Times New Roman" panose="02020603050405020304" pitchFamily="18" charset="0"/>
                          <a:ea typeface="Times New Roman" panose="02020603050405020304" pitchFamily="18" charset="0"/>
                        </a:rPr>
                        <a:t>136</a:t>
                      </a:r>
                      <a:endParaRPr lang="en-US" sz="90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dirty="0">
                          <a:solidFill>
                            <a:srgbClr val="000000"/>
                          </a:solidFill>
                          <a:effectLst/>
                          <a:latin typeface="Times New Roman" panose="02020603050405020304" pitchFamily="18" charset="0"/>
                          <a:ea typeface="Times New Roman" panose="02020603050405020304" pitchFamily="18" charset="0"/>
                        </a:rPr>
                        <a:t>June 10 -Dec 31 (49%)</a:t>
                      </a:r>
                      <a:br>
                        <a:rPr lang="en-US" sz="900" dirty="0">
                          <a:solidFill>
                            <a:srgbClr val="000000"/>
                          </a:solidFill>
                          <a:effectLst/>
                          <a:latin typeface="Times New Roman" panose="02020603050405020304" pitchFamily="18" charset="0"/>
                          <a:ea typeface="Times New Roman" panose="02020603050405020304" pitchFamily="18" charset="0"/>
                        </a:rPr>
                      </a:br>
                      <a:br>
                        <a:rPr lang="en-US" sz="900" dirty="0">
                          <a:solidFill>
                            <a:srgbClr val="000000"/>
                          </a:solidFill>
                          <a:effectLst/>
                          <a:latin typeface="Times New Roman" panose="02020603050405020304" pitchFamily="18" charset="0"/>
                          <a:ea typeface="Times New Roman" panose="02020603050405020304" pitchFamily="18" charset="0"/>
                        </a:rPr>
                      </a:br>
                      <a:r>
                        <a:rPr lang="en-US" sz="900" dirty="0">
                          <a:solidFill>
                            <a:srgbClr val="000000"/>
                          </a:solidFill>
                          <a:effectLst/>
                          <a:latin typeface="Times New Roman" panose="02020603050405020304" pitchFamily="18" charset="0"/>
                          <a:ea typeface="Times New Roman" panose="02020603050405020304" pitchFamily="18" charset="0"/>
                        </a:rPr>
                        <a:t>131</a:t>
                      </a:r>
                      <a:endParaRPr lang="en-US" sz="900" dirty="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Times New Roman" panose="02020603050405020304" pitchFamily="18" charset="0"/>
                          <a:ea typeface="Times New Roman" panose="02020603050405020304" pitchFamily="18" charset="0"/>
                        </a:rPr>
                        <a:t>n/a</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6096335"/>
                  </a:ext>
                </a:extLst>
              </a:tr>
              <a:tr h="563969">
                <a:tc>
                  <a:txBody>
                    <a:bodyPr/>
                    <a:lstStyle/>
                    <a:p>
                      <a:pPr marL="0" marR="0" algn="ctr">
                        <a:spcBef>
                          <a:spcPts val="0"/>
                        </a:spcBef>
                        <a:spcAft>
                          <a:spcPts val="0"/>
                        </a:spcAft>
                      </a:pPr>
                      <a:r>
                        <a:rPr lang="en-US" sz="900" b="1">
                          <a:effectLst/>
                          <a:latin typeface="Times New Roman" panose="02020603050405020304" pitchFamily="18" charset="0"/>
                          <a:ea typeface="Times New Roman" panose="02020603050405020304" pitchFamily="18" charset="0"/>
                        </a:rPr>
                        <a:t>H&amp;L</a:t>
                      </a:r>
                      <a:r>
                        <a:rPr lang="en-US" sz="900" b="1">
                          <a:solidFill>
                            <a:srgbClr val="000000"/>
                          </a:solidFill>
                          <a:effectLst/>
                          <a:latin typeface="Times New Roman" panose="02020603050405020304" pitchFamily="18" charset="0"/>
                          <a:ea typeface="Times New Roman" panose="02020603050405020304" pitchFamily="18" charset="0"/>
                        </a:rPr>
                        <a:t> CP</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Times New Roman" panose="02020603050405020304" pitchFamily="18" charset="0"/>
                          <a:ea typeface="Times New Roman" panose="02020603050405020304" pitchFamily="18" charset="0"/>
                        </a:rPr>
                        <a:t>65,027</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dirty="0">
                          <a:solidFill>
                            <a:srgbClr val="000000"/>
                          </a:solidFill>
                          <a:effectLst/>
                          <a:latin typeface="Times New Roman" panose="02020603050405020304" pitchFamily="18" charset="0"/>
                          <a:ea typeface="Times New Roman" panose="02020603050405020304" pitchFamily="18" charset="0"/>
                        </a:rPr>
                        <a:t>Jan 1-June 10 (51%)</a:t>
                      </a:r>
                      <a:endParaRPr lang="en-US" sz="900" dirty="0">
                        <a:effectLst/>
                        <a:latin typeface="Times New Roman" panose="02020603050405020304" pitchFamily="18" charset="0"/>
                        <a:ea typeface="Times New Roman" panose="02020603050405020304" pitchFamily="18" charset="0"/>
                      </a:endParaRPr>
                    </a:p>
                    <a:p>
                      <a:pPr marL="0" marR="0" algn="ctr">
                        <a:spcBef>
                          <a:spcPts val="0"/>
                        </a:spcBef>
                        <a:spcAft>
                          <a:spcPts val="0"/>
                        </a:spcAft>
                      </a:pPr>
                      <a:br>
                        <a:rPr lang="en-US" sz="900" dirty="0">
                          <a:solidFill>
                            <a:srgbClr val="000000"/>
                          </a:solidFill>
                          <a:effectLst/>
                          <a:latin typeface="Times New Roman" panose="02020603050405020304" pitchFamily="18" charset="0"/>
                          <a:ea typeface="Times New Roman" panose="02020603050405020304" pitchFamily="18" charset="0"/>
                        </a:rPr>
                      </a:br>
                      <a:r>
                        <a:rPr lang="en-US" sz="900" dirty="0">
                          <a:solidFill>
                            <a:srgbClr val="000000"/>
                          </a:solidFill>
                          <a:effectLst/>
                          <a:latin typeface="Times New Roman" panose="02020603050405020304" pitchFamily="18" charset="0"/>
                          <a:ea typeface="Times New Roman" panose="02020603050405020304" pitchFamily="18" charset="0"/>
                        </a:rPr>
                        <a:t>33,164</a:t>
                      </a:r>
                      <a:endParaRPr lang="en-US" sz="900" dirty="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dirty="0">
                          <a:solidFill>
                            <a:srgbClr val="000000"/>
                          </a:solidFill>
                          <a:effectLst/>
                          <a:latin typeface="Times New Roman" panose="02020603050405020304" pitchFamily="18" charset="0"/>
                          <a:ea typeface="Times New Roman" panose="02020603050405020304" pitchFamily="18" charset="0"/>
                        </a:rPr>
                        <a:t>June 10 -Dec 31 (49%)</a:t>
                      </a:r>
                      <a:br>
                        <a:rPr lang="en-US" sz="900" dirty="0">
                          <a:solidFill>
                            <a:srgbClr val="000000"/>
                          </a:solidFill>
                          <a:effectLst/>
                          <a:latin typeface="Times New Roman" panose="02020603050405020304" pitchFamily="18" charset="0"/>
                          <a:ea typeface="Times New Roman" panose="02020603050405020304" pitchFamily="18" charset="0"/>
                        </a:rPr>
                      </a:br>
                      <a:br>
                        <a:rPr lang="en-US" sz="900" dirty="0">
                          <a:solidFill>
                            <a:srgbClr val="000000"/>
                          </a:solidFill>
                          <a:effectLst/>
                          <a:latin typeface="Times New Roman" panose="02020603050405020304" pitchFamily="18" charset="0"/>
                          <a:ea typeface="Times New Roman" panose="02020603050405020304" pitchFamily="18" charset="0"/>
                        </a:rPr>
                      </a:br>
                      <a:r>
                        <a:rPr lang="en-US" sz="900" dirty="0">
                          <a:solidFill>
                            <a:srgbClr val="000000"/>
                          </a:solidFill>
                          <a:effectLst/>
                          <a:latin typeface="Times New Roman" panose="02020603050405020304" pitchFamily="18" charset="0"/>
                          <a:ea typeface="Times New Roman" panose="02020603050405020304" pitchFamily="18" charset="0"/>
                        </a:rPr>
                        <a:t>31,863</a:t>
                      </a:r>
                      <a:endParaRPr lang="en-US" sz="900" dirty="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Times New Roman" panose="02020603050405020304" pitchFamily="18" charset="0"/>
                          <a:ea typeface="Times New Roman" panose="02020603050405020304" pitchFamily="18" charset="0"/>
                        </a:rPr>
                        <a:t>n/a</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08326386"/>
                  </a:ext>
                </a:extLst>
              </a:tr>
              <a:tr h="549660">
                <a:tc>
                  <a:txBody>
                    <a:bodyPr/>
                    <a:lstStyle/>
                    <a:p>
                      <a:pPr marL="0" marR="0" algn="ctr">
                        <a:spcBef>
                          <a:spcPts val="0"/>
                        </a:spcBef>
                        <a:spcAft>
                          <a:spcPts val="0"/>
                        </a:spcAft>
                      </a:pPr>
                      <a:r>
                        <a:rPr lang="en-US" sz="900" b="1">
                          <a:solidFill>
                            <a:srgbClr val="000000"/>
                          </a:solidFill>
                          <a:effectLst/>
                          <a:latin typeface="Times New Roman" panose="02020603050405020304" pitchFamily="18" charset="0"/>
                          <a:ea typeface="Times New Roman" panose="02020603050405020304" pitchFamily="18" charset="0"/>
                        </a:rPr>
                        <a:t>Pot CV ≥ 60’ LOA</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Times New Roman" panose="02020603050405020304" pitchFamily="18" charset="0"/>
                          <a:ea typeface="Times New Roman" panose="02020603050405020304" pitchFamily="18" charset="0"/>
                        </a:rPr>
                        <a:t>11,216</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a:solidFill>
                            <a:srgbClr val="000000"/>
                          </a:solidFill>
                          <a:effectLst/>
                          <a:latin typeface="Times New Roman" panose="02020603050405020304" pitchFamily="18" charset="0"/>
                          <a:ea typeface="Times New Roman" panose="02020603050405020304" pitchFamily="18" charset="0"/>
                        </a:rPr>
                        <a:t>Jan 1-June 10 (51%) </a:t>
                      </a:r>
                      <a:br>
                        <a:rPr lang="en-US" sz="900">
                          <a:solidFill>
                            <a:srgbClr val="000000"/>
                          </a:solidFill>
                          <a:effectLst/>
                          <a:latin typeface="Times New Roman" panose="02020603050405020304" pitchFamily="18" charset="0"/>
                          <a:ea typeface="Times New Roman" panose="02020603050405020304" pitchFamily="18" charset="0"/>
                        </a:rPr>
                      </a:br>
                      <a:br>
                        <a:rPr lang="en-US" sz="900">
                          <a:solidFill>
                            <a:srgbClr val="000000"/>
                          </a:solidFill>
                          <a:effectLst/>
                          <a:latin typeface="Times New Roman" panose="02020603050405020304" pitchFamily="18" charset="0"/>
                          <a:ea typeface="Times New Roman" panose="02020603050405020304" pitchFamily="18" charset="0"/>
                        </a:rPr>
                      </a:br>
                      <a:r>
                        <a:rPr lang="en-US" sz="900">
                          <a:solidFill>
                            <a:srgbClr val="000000"/>
                          </a:solidFill>
                          <a:effectLst/>
                          <a:latin typeface="Times New Roman" panose="02020603050405020304" pitchFamily="18" charset="0"/>
                          <a:ea typeface="Times New Roman" panose="02020603050405020304" pitchFamily="18" charset="0"/>
                        </a:rPr>
                        <a:t>5,720</a:t>
                      </a:r>
                      <a:endParaRPr lang="en-US" sz="90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dirty="0">
                          <a:solidFill>
                            <a:srgbClr val="000000"/>
                          </a:solidFill>
                          <a:effectLst/>
                          <a:latin typeface="Times New Roman" panose="02020603050405020304" pitchFamily="18" charset="0"/>
                          <a:ea typeface="Times New Roman" panose="02020603050405020304" pitchFamily="18" charset="0"/>
                        </a:rPr>
                        <a:t>Sept 1 -Dec 31 (49%</a:t>
                      </a:r>
                      <a:r>
                        <a:rPr lang="en-US" sz="900" dirty="0">
                          <a:solidFill>
                            <a:srgbClr val="000000"/>
                          </a:solidFill>
                          <a:effectLst/>
                          <a:latin typeface="Times New Roman" panose="02020603050405020304" pitchFamily="18" charset="0"/>
                          <a:ea typeface="Times New Roman" panose="02020603050405020304" pitchFamily="18" charset="0"/>
                        </a:rPr>
                        <a:t>)</a:t>
                      </a:r>
                      <a:br>
                        <a:rPr lang="en-US" sz="900" dirty="0">
                          <a:solidFill>
                            <a:srgbClr val="000000"/>
                          </a:solidFill>
                          <a:effectLst/>
                          <a:latin typeface="Times New Roman" panose="02020603050405020304" pitchFamily="18" charset="0"/>
                          <a:ea typeface="Times New Roman" panose="02020603050405020304" pitchFamily="18" charset="0"/>
                        </a:rPr>
                      </a:br>
                      <a:br>
                        <a:rPr lang="en-US" sz="900" dirty="0">
                          <a:solidFill>
                            <a:srgbClr val="000000"/>
                          </a:solidFill>
                          <a:effectLst/>
                          <a:latin typeface="Times New Roman" panose="02020603050405020304" pitchFamily="18" charset="0"/>
                          <a:ea typeface="Times New Roman" panose="02020603050405020304" pitchFamily="18" charset="0"/>
                        </a:rPr>
                      </a:br>
                      <a:r>
                        <a:rPr lang="en-US" sz="900" dirty="0">
                          <a:solidFill>
                            <a:srgbClr val="000000"/>
                          </a:solidFill>
                          <a:effectLst/>
                          <a:latin typeface="Times New Roman" panose="02020603050405020304" pitchFamily="18" charset="0"/>
                          <a:ea typeface="Times New Roman" panose="02020603050405020304" pitchFamily="18" charset="0"/>
                        </a:rPr>
                        <a:t>5,496</a:t>
                      </a:r>
                      <a:endParaRPr lang="en-US" sz="900" dirty="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solidFill>
                            <a:srgbClr val="000000"/>
                          </a:solidFill>
                          <a:effectLst/>
                          <a:latin typeface="Times New Roman" panose="02020603050405020304" pitchFamily="18" charset="0"/>
                          <a:ea typeface="Times New Roman" panose="02020603050405020304" pitchFamily="18" charset="0"/>
                        </a:rPr>
                        <a:t>n/a</a:t>
                      </a:r>
                      <a:endParaRPr lang="en-US" sz="900" dirty="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0221910"/>
                  </a:ext>
                </a:extLst>
              </a:tr>
              <a:tr h="549660">
                <a:tc>
                  <a:txBody>
                    <a:bodyPr/>
                    <a:lstStyle/>
                    <a:p>
                      <a:pPr marL="0" marR="0" algn="ctr">
                        <a:spcBef>
                          <a:spcPts val="0"/>
                        </a:spcBef>
                        <a:spcAft>
                          <a:spcPts val="0"/>
                        </a:spcAft>
                      </a:pPr>
                      <a:r>
                        <a:rPr lang="en-US" sz="900" b="1">
                          <a:solidFill>
                            <a:srgbClr val="000000"/>
                          </a:solidFill>
                          <a:effectLst/>
                          <a:latin typeface="Times New Roman" panose="02020603050405020304" pitchFamily="18" charset="0"/>
                          <a:ea typeface="Times New Roman" panose="02020603050405020304" pitchFamily="18" charset="0"/>
                        </a:rPr>
                        <a:t>Pot CP</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solidFill>
                            <a:srgbClr val="000000"/>
                          </a:solidFill>
                          <a:effectLst/>
                          <a:latin typeface="Times New Roman" panose="02020603050405020304" pitchFamily="18" charset="0"/>
                          <a:ea typeface="Times New Roman" panose="02020603050405020304" pitchFamily="18" charset="0"/>
                        </a:rPr>
                        <a:t>2,003</a:t>
                      </a:r>
                      <a:endParaRPr lang="en-US" sz="900" dirty="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a:solidFill>
                            <a:srgbClr val="000000"/>
                          </a:solidFill>
                          <a:effectLst/>
                          <a:latin typeface="Times New Roman" panose="02020603050405020304" pitchFamily="18" charset="0"/>
                          <a:ea typeface="Times New Roman" panose="02020603050405020304" pitchFamily="18" charset="0"/>
                        </a:rPr>
                        <a:t>Jan 1-June 10 (51%) </a:t>
                      </a:r>
                      <a:br>
                        <a:rPr lang="en-US" sz="900">
                          <a:solidFill>
                            <a:srgbClr val="000000"/>
                          </a:solidFill>
                          <a:effectLst/>
                          <a:latin typeface="Times New Roman" panose="02020603050405020304" pitchFamily="18" charset="0"/>
                          <a:ea typeface="Times New Roman" panose="02020603050405020304" pitchFamily="18" charset="0"/>
                        </a:rPr>
                      </a:br>
                      <a:br>
                        <a:rPr lang="en-US" sz="900">
                          <a:solidFill>
                            <a:srgbClr val="000000"/>
                          </a:solidFill>
                          <a:effectLst/>
                          <a:latin typeface="Times New Roman" panose="02020603050405020304" pitchFamily="18" charset="0"/>
                          <a:ea typeface="Times New Roman" panose="02020603050405020304" pitchFamily="18" charset="0"/>
                        </a:rPr>
                      </a:br>
                      <a:r>
                        <a:rPr lang="en-US" sz="900">
                          <a:solidFill>
                            <a:srgbClr val="000000"/>
                          </a:solidFill>
                          <a:effectLst/>
                          <a:latin typeface="Times New Roman" panose="02020603050405020304" pitchFamily="18" charset="0"/>
                          <a:ea typeface="Times New Roman" panose="02020603050405020304" pitchFamily="18" charset="0"/>
                        </a:rPr>
                        <a:t>1,021</a:t>
                      </a:r>
                      <a:endParaRPr lang="en-US" sz="90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dirty="0">
                          <a:solidFill>
                            <a:srgbClr val="000000"/>
                          </a:solidFill>
                          <a:effectLst/>
                          <a:latin typeface="Times New Roman" panose="02020603050405020304" pitchFamily="18" charset="0"/>
                          <a:ea typeface="Times New Roman" panose="02020603050405020304" pitchFamily="18" charset="0"/>
                        </a:rPr>
                        <a:t>Sept 1 -Dec 31 (49%)</a:t>
                      </a:r>
                      <a:br>
                        <a:rPr lang="en-US" sz="900" dirty="0">
                          <a:solidFill>
                            <a:srgbClr val="000000"/>
                          </a:solidFill>
                          <a:effectLst/>
                          <a:latin typeface="Times New Roman" panose="02020603050405020304" pitchFamily="18" charset="0"/>
                          <a:ea typeface="Times New Roman" panose="02020603050405020304" pitchFamily="18" charset="0"/>
                        </a:rPr>
                      </a:br>
                      <a:br>
                        <a:rPr lang="en-US" sz="900" dirty="0">
                          <a:solidFill>
                            <a:srgbClr val="000000"/>
                          </a:solidFill>
                          <a:effectLst/>
                          <a:latin typeface="Times New Roman" panose="02020603050405020304" pitchFamily="18" charset="0"/>
                          <a:ea typeface="Times New Roman" panose="02020603050405020304" pitchFamily="18" charset="0"/>
                        </a:rPr>
                      </a:br>
                      <a:r>
                        <a:rPr lang="en-US" sz="900" dirty="0">
                          <a:solidFill>
                            <a:srgbClr val="000000"/>
                          </a:solidFill>
                          <a:effectLst/>
                          <a:latin typeface="Times New Roman" panose="02020603050405020304" pitchFamily="18" charset="0"/>
                          <a:ea typeface="Times New Roman" panose="02020603050405020304" pitchFamily="18" charset="0"/>
                        </a:rPr>
                        <a:t>981</a:t>
                      </a:r>
                      <a:endParaRPr lang="en-US" sz="900" dirty="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solidFill>
                            <a:srgbClr val="000000"/>
                          </a:solidFill>
                          <a:effectLst/>
                          <a:latin typeface="Times New Roman" panose="02020603050405020304" pitchFamily="18" charset="0"/>
                          <a:ea typeface="Times New Roman" panose="02020603050405020304" pitchFamily="18" charset="0"/>
                        </a:rPr>
                        <a:t>n/a</a:t>
                      </a:r>
                      <a:endParaRPr lang="en-US" sz="900" dirty="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4747102"/>
                  </a:ext>
                </a:extLst>
              </a:tr>
              <a:tr h="549660">
                <a:tc>
                  <a:txBody>
                    <a:bodyPr/>
                    <a:lstStyle/>
                    <a:p>
                      <a:pPr marL="0" marR="0" algn="ctr">
                        <a:spcBef>
                          <a:spcPts val="0"/>
                        </a:spcBef>
                        <a:spcAft>
                          <a:spcPts val="0"/>
                        </a:spcAft>
                      </a:pPr>
                      <a:r>
                        <a:rPr lang="en-US" sz="900" b="1">
                          <a:solidFill>
                            <a:srgbClr val="000000"/>
                          </a:solidFill>
                          <a:effectLst/>
                          <a:latin typeface="Times New Roman" panose="02020603050405020304" pitchFamily="18" charset="0"/>
                          <a:ea typeface="Times New Roman" panose="02020603050405020304" pitchFamily="18" charset="0"/>
                        </a:rPr>
                        <a:t>Jig</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Times New Roman" panose="02020603050405020304" pitchFamily="18" charset="0"/>
                          <a:ea typeface="Times New Roman" panose="02020603050405020304" pitchFamily="18" charset="0"/>
                        </a:rPr>
                        <a:t>1,879</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a:solidFill>
                            <a:srgbClr val="000000"/>
                          </a:solidFill>
                          <a:effectLst/>
                          <a:latin typeface="Times New Roman" panose="02020603050405020304" pitchFamily="18" charset="0"/>
                          <a:ea typeface="Times New Roman" panose="02020603050405020304" pitchFamily="18" charset="0"/>
                        </a:rPr>
                        <a:t>Jan 1- Apr 30 (60%)</a:t>
                      </a:r>
                      <a:br>
                        <a:rPr lang="en-US" sz="900">
                          <a:solidFill>
                            <a:srgbClr val="000000"/>
                          </a:solidFill>
                          <a:effectLst/>
                          <a:latin typeface="Times New Roman" panose="02020603050405020304" pitchFamily="18" charset="0"/>
                          <a:ea typeface="Times New Roman" panose="02020603050405020304" pitchFamily="18" charset="0"/>
                        </a:rPr>
                      </a:br>
                      <a:br>
                        <a:rPr lang="en-US" sz="900">
                          <a:solidFill>
                            <a:srgbClr val="000000"/>
                          </a:solidFill>
                          <a:effectLst/>
                          <a:latin typeface="Times New Roman" panose="02020603050405020304" pitchFamily="18" charset="0"/>
                          <a:ea typeface="Times New Roman" panose="02020603050405020304" pitchFamily="18" charset="0"/>
                        </a:rPr>
                      </a:br>
                      <a:r>
                        <a:rPr lang="en-US" sz="900">
                          <a:solidFill>
                            <a:srgbClr val="000000"/>
                          </a:solidFill>
                          <a:effectLst/>
                          <a:latin typeface="Times New Roman" panose="02020603050405020304" pitchFamily="18" charset="0"/>
                          <a:ea typeface="Times New Roman" panose="02020603050405020304" pitchFamily="18" charset="0"/>
                        </a:rPr>
                        <a:t>1,127</a:t>
                      </a:r>
                      <a:endParaRPr lang="en-US" sz="90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dirty="0">
                          <a:solidFill>
                            <a:srgbClr val="000000"/>
                          </a:solidFill>
                          <a:effectLst/>
                          <a:latin typeface="Times New Roman" panose="02020603050405020304" pitchFamily="18" charset="0"/>
                          <a:ea typeface="Times New Roman" panose="02020603050405020304" pitchFamily="18" charset="0"/>
                        </a:rPr>
                        <a:t>Apr 30-Aug 31 (20%)</a:t>
                      </a:r>
                      <a:br>
                        <a:rPr lang="en-US" sz="900" i="1" dirty="0">
                          <a:solidFill>
                            <a:srgbClr val="000000"/>
                          </a:solidFill>
                          <a:effectLst/>
                          <a:latin typeface="Times New Roman" panose="02020603050405020304" pitchFamily="18" charset="0"/>
                          <a:ea typeface="Times New Roman" panose="02020603050405020304" pitchFamily="18" charset="0"/>
                        </a:rPr>
                      </a:br>
                      <a:br>
                        <a:rPr lang="en-US" sz="900" i="1" dirty="0">
                          <a:solidFill>
                            <a:srgbClr val="000000"/>
                          </a:solidFill>
                          <a:effectLst/>
                          <a:latin typeface="Times New Roman" panose="02020603050405020304" pitchFamily="18" charset="0"/>
                          <a:ea typeface="Times New Roman" panose="02020603050405020304" pitchFamily="18" charset="0"/>
                        </a:rPr>
                      </a:br>
                      <a:r>
                        <a:rPr lang="en-US" sz="900" i="1" dirty="0">
                          <a:solidFill>
                            <a:srgbClr val="000000"/>
                          </a:solidFill>
                          <a:effectLst/>
                          <a:latin typeface="Times New Roman" panose="02020603050405020304" pitchFamily="18" charset="0"/>
                          <a:ea typeface="Times New Roman" panose="02020603050405020304" pitchFamily="18" charset="0"/>
                        </a:rPr>
                        <a:t>376</a:t>
                      </a:r>
                      <a:endParaRPr lang="en-US" sz="900" dirty="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dirty="0">
                          <a:solidFill>
                            <a:srgbClr val="000000"/>
                          </a:solidFill>
                          <a:effectLst/>
                          <a:latin typeface="Times New Roman" panose="02020603050405020304" pitchFamily="18" charset="0"/>
                          <a:ea typeface="Times New Roman" panose="02020603050405020304" pitchFamily="18" charset="0"/>
                        </a:rPr>
                        <a:t>Aug 31- Dec 31 (20%)</a:t>
                      </a:r>
                      <a:br>
                        <a:rPr lang="en-US" sz="900" dirty="0">
                          <a:solidFill>
                            <a:srgbClr val="000000"/>
                          </a:solidFill>
                          <a:effectLst/>
                          <a:latin typeface="Times New Roman" panose="02020603050405020304" pitchFamily="18" charset="0"/>
                          <a:ea typeface="Times New Roman" panose="02020603050405020304" pitchFamily="18" charset="0"/>
                        </a:rPr>
                      </a:br>
                      <a:br>
                        <a:rPr lang="en-US" sz="900" dirty="0">
                          <a:solidFill>
                            <a:srgbClr val="000000"/>
                          </a:solidFill>
                          <a:effectLst/>
                          <a:latin typeface="Times New Roman" panose="02020603050405020304" pitchFamily="18" charset="0"/>
                          <a:ea typeface="Times New Roman" panose="02020603050405020304" pitchFamily="18" charset="0"/>
                        </a:rPr>
                      </a:br>
                      <a:r>
                        <a:rPr lang="en-US" sz="900" dirty="0">
                          <a:solidFill>
                            <a:srgbClr val="000000"/>
                          </a:solidFill>
                          <a:effectLst/>
                          <a:latin typeface="Times New Roman" panose="02020603050405020304" pitchFamily="18" charset="0"/>
                          <a:ea typeface="Times New Roman" panose="02020603050405020304" pitchFamily="18" charset="0"/>
                        </a:rPr>
                        <a:t>376</a:t>
                      </a:r>
                      <a:endParaRPr lang="en-US" sz="900" dirty="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6897505"/>
                  </a:ext>
                </a:extLst>
              </a:tr>
              <a:tr h="549660">
                <a:tc>
                  <a:txBody>
                    <a:bodyPr/>
                    <a:lstStyle/>
                    <a:p>
                      <a:pPr marL="0" marR="0" algn="ctr">
                        <a:spcBef>
                          <a:spcPts val="0"/>
                        </a:spcBef>
                        <a:spcAft>
                          <a:spcPts val="0"/>
                        </a:spcAft>
                      </a:pPr>
                      <a:r>
                        <a:rPr lang="en-US" sz="900" b="1">
                          <a:solidFill>
                            <a:srgbClr val="000000"/>
                          </a:solidFill>
                          <a:effectLst/>
                          <a:latin typeface="Times New Roman" panose="02020603050405020304" pitchFamily="18" charset="0"/>
                          <a:ea typeface="Times New Roman" panose="02020603050405020304" pitchFamily="18" charset="0"/>
                        </a:rPr>
                        <a:t>AFA Trawl CP</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Times New Roman" panose="02020603050405020304" pitchFamily="18" charset="0"/>
                          <a:ea typeface="Times New Roman" panose="02020603050405020304" pitchFamily="18" charset="0"/>
                        </a:rPr>
                        <a:t>3,086</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a:solidFill>
                            <a:srgbClr val="000000"/>
                          </a:solidFill>
                          <a:effectLst/>
                          <a:latin typeface="Times New Roman" panose="02020603050405020304" pitchFamily="18" charset="0"/>
                          <a:ea typeface="Times New Roman" panose="02020603050405020304" pitchFamily="18" charset="0"/>
                        </a:rPr>
                        <a:t>Jan 20-April 1 (75%)</a:t>
                      </a:r>
                      <a:br>
                        <a:rPr lang="en-US" sz="900">
                          <a:solidFill>
                            <a:srgbClr val="000000"/>
                          </a:solidFill>
                          <a:effectLst/>
                          <a:latin typeface="Times New Roman" panose="02020603050405020304" pitchFamily="18" charset="0"/>
                          <a:ea typeface="Times New Roman" panose="02020603050405020304" pitchFamily="18" charset="0"/>
                        </a:rPr>
                      </a:br>
                      <a:br>
                        <a:rPr lang="en-US" sz="900">
                          <a:solidFill>
                            <a:srgbClr val="000000"/>
                          </a:solidFill>
                          <a:effectLst/>
                          <a:latin typeface="Times New Roman" panose="02020603050405020304" pitchFamily="18" charset="0"/>
                          <a:ea typeface="Times New Roman" panose="02020603050405020304" pitchFamily="18" charset="0"/>
                        </a:rPr>
                      </a:br>
                      <a:r>
                        <a:rPr lang="en-US" sz="900">
                          <a:solidFill>
                            <a:srgbClr val="000000"/>
                          </a:solidFill>
                          <a:effectLst/>
                          <a:latin typeface="Times New Roman" panose="02020603050405020304" pitchFamily="18" charset="0"/>
                          <a:ea typeface="Times New Roman" panose="02020603050405020304" pitchFamily="18" charset="0"/>
                        </a:rPr>
                        <a:t>2,315</a:t>
                      </a:r>
                      <a:endParaRPr lang="en-US" sz="90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a:solidFill>
                            <a:srgbClr val="000000"/>
                          </a:solidFill>
                          <a:effectLst/>
                          <a:latin typeface="Times New Roman" panose="02020603050405020304" pitchFamily="18" charset="0"/>
                          <a:ea typeface="Times New Roman" panose="02020603050405020304" pitchFamily="18" charset="0"/>
                        </a:rPr>
                        <a:t>April 1-June 10 (25%)</a:t>
                      </a:r>
                      <a:br>
                        <a:rPr lang="en-US" sz="900">
                          <a:solidFill>
                            <a:srgbClr val="000000"/>
                          </a:solidFill>
                          <a:effectLst/>
                          <a:latin typeface="Times New Roman" panose="02020603050405020304" pitchFamily="18" charset="0"/>
                          <a:ea typeface="Times New Roman" panose="02020603050405020304" pitchFamily="18" charset="0"/>
                        </a:rPr>
                      </a:br>
                      <a:r>
                        <a:rPr lang="en-US" sz="900">
                          <a:solidFill>
                            <a:srgbClr val="000000"/>
                          </a:solidFill>
                          <a:effectLst/>
                          <a:latin typeface="Times New Roman" panose="02020603050405020304" pitchFamily="18" charset="0"/>
                          <a:ea typeface="Times New Roman" panose="02020603050405020304" pitchFamily="18" charset="0"/>
                        </a:rPr>
                        <a:t>772</a:t>
                      </a:r>
                      <a:endParaRPr lang="en-US" sz="900">
                        <a:effectLst/>
                        <a:latin typeface="Times New Roman" panose="02020603050405020304" pitchFamily="18" charset="0"/>
                        <a:ea typeface="Times New Roman" panose="02020603050405020304" pitchFamily="18" charset="0"/>
                      </a:endParaRPr>
                    </a:p>
                  </a:txBody>
                  <a:tcPr marL="50838" marR="508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dirty="0">
                          <a:solidFill>
                            <a:srgbClr val="000000"/>
                          </a:solidFill>
                          <a:effectLst/>
                          <a:latin typeface="Times New Roman" panose="02020603050405020304" pitchFamily="18" charset="0"/>
                          <a:ea typeface="Times New Roman" panose="02020603050405020304" pitchFamily="18" charset="0"/>
                        </a:rPr>
                        <a:t>June 10- Nov 1 (0%)</a:t>
                      </a:r>
                      <a:br>
                        <a:rPr lang="en-US" sz="900" dirty="0">
                          <a:solidFill>
                            <a:srgbClr val="000000"/>
                          </a:solidFill>
                          <a:effectLst/>
                          <a:latin typeface="Times New Roman" panose="02020603050405020304" pitchFamily="18" charset="0"/>
                          <a:ea typeface="Times New Roman" panose="02020603050405020304" pitchFamily="18" charset="0"/>
                        </a:rPr>
                      </a:br>
                      <a:br>
                        <a:rPr lang="en-US" sz="900" dirty="0">
                          <a:solidFill>
                            <a:srgbClr val="000000"/>
                          </a:solidFill>
                          <a:effectLst/>
                          <a:latin typeface="Times New Roman" panose="02020603050405020304" pitchFamily="18" charset="0"/>
                          <a:ea typeface="Times New Roman" panose="02020603050405020304" pitchFamily="18" charset="0"/>
                        </a:rPr>
                      </a:br>
                      <a:r>
                        <a:rPr lang="en-US" sz="900" dirty="0">
                          <a:solidFill>
                            <a:srgbClr val="000000"/>
                          </a:solidFill>
                          <a:effectLst/>
                          <a:latin typeface="Times New Roman" panose="02020603050405020304" pitchFamily="18" charset="0"/>
                          <a:ea typeface="Times New Roman" panose="02020603050405020304" pitchFamily="18" charset="0"/>
                        </a:rPr>
                        <a:t>0</a:t>
                      </a:r>
                      <a:endParaRPr lang="en-US" sz="900" dirty="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8268522"/>
                  </a:ext>
                </a:extLst>
              </a:tr>
              <a:tr h="687074">
                <a:tc>
                  <a:txBody>
                    <a:bodyPr/>
                    <a:lstStyle/>
                    <a:p>
                      <a:pPr marL="0" marR="0" algn="ctr">
                        <a:spcBef>
                          <a:spcPts val="0"/>
                        </a:spcBef>
                        <a:spcAft>
                          <a:spcPts val="0"/>
                        </a:spcAft>
                      </a:pPr>
                      <a:r>
                        <a:rPr lang="en-US" sz="900" b="1">
                          <a:solidFill>
                            <a:srgbClr val="000000"/>
                          </a:solidFill>
                          <a:effectLst/>
                          <a:latin typeface="Times New Roman" panose="02020603050405020304" pitchFamily="18" charset="0"/>
                          <a:ea typeface="Times New Roman" panose="02020603050405020304" pitchFamily="18" charset="0"/>
                        </a:rPr>
                        <a:t>Amendment 80</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Times New Roman" panose="02020603050405020304" pitchFamily="18" charset="0"/>
                          <a:ea typeface="Times New Roman" panose="02020603050405020304" pitchFamily="18" charset="0"/>
                        </a:rPr>
                        <a:t>17,981</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a:solidFill>
                            <a:srgbClr val="000000"/>
                          </a:solidFill>
                          <a:effectLst/>
                          <a:latin typeface="Times New Roman" panose="02020603050405020304" pitchFamily="18" charset="0"/>
                          <a:ea typeface="Times New Roman" panose="02020603050405020304" pitchFamily="18" charset="0"/>
                        </a:rPr>
                        <a:t>Jan 20-April 1 (75%)</a:t>
                      </a:r>
                      <a:br>
                        <a:rPr lang="en-US" sz="900">
                          <a:solidFill>
                            <a:srgbClr val="000000"/>
                          </a:solidFill>
                          <a:effectLst/>
                          <a:latin typeface="Times New Roman" panose="02020603050405020304" pitchFamily="18" charset="0"/>
                          <a:ea typeface="Times New Roman" panose="02020603050405020304" pitchFamily="18" charset="0"/>
                        </a:rPr>
                      </a:br>
                      <a:br>
                        <a:rPr lang="en-US" sz="900">
                          <a:solidFill>
                            <a:srgbClr val="000000"/>
                          </a:solidFill>
                          <a:effectLst/>
                          <a:latin typeface="Times New Roman" panose="02020603050405020304" pitchFamily="18" charset="0"/>
                          <a:ea typeface="Times New Roman" panose="02020603050405020304" pitchFamily="18" charset="0"/>
                        </a:rPr>
                      </a:br>
                      <a:r>
                        <a:rPr lang="en-US" sz="900">
                          <a:solidFill>
                            <a:srgbClr val="000000"/>
                          </a:solidFill>
                          <a:effectLst/>
                          <a:latin typeface="Times New Roman" panose="02020603050405020304" pitchFamily="18" charset="0"/>
                          <a:ea typeface="Times New Roman" panose="02020603050405020304" pitchFamily="18" charset="0"/>
                        </a:rPr>
                        <a:t>13,485</a:t>
                      </a:r>
                      <a:endParaRPr lang="en-US" sz="90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a:solidFill>
                            <a:srgbClr val="000000"/>
                          </a:solidFill>
                          <a:effectLst/>
                          <a:latin typeface="Times New Roman" panose="02020603050405020304" pitchFamily="18" charset="0"/>
                          <a:ea typeface="Times New Roman" panose="02020603050405020304" pitchFamily="18" charset="0"/>
                        </a:rPr>
                        <a:t>April 1-June 10 (25%)</a:t>
                      </a:r>
                      <a:br>
                        <a:rPr lang="en-US" sz="900">
                          <a:solidFill>
                            <a:srgbClr val="000000"/>
                          </a:solidFill>
                          <a:effectLst/>
                          <a:latin typeface="Times New Roman" panose="02020603050405020304" pitchFamily="18" charset="0"/>
                          <a:ea typeface="Times New Roman" panose="02020603050405020304" pitchFamily="18" charset="0"/>
                        </a:rPr>
                      </a:br>
                      <a:br>
                        <a:rPr lang="en-US" sz="900">
                          <a:solidFill>
                            <a:srgbClr val="000000"/>
                          </a:solidFill>
                          <a:effectLst/>
                          <a:latin typeface="Times New Roman" panose="02020603050405020304" pitchFamily="18" charset="0"/>
                          <a:ea typeface="Times New Roman" panose="02020603050405020304" pitchFamily="18" charset="0"/>
                        </a:rPr>
                      </a:br>
                      <a:r>
                        <a:rPr lang="en-US" sz="900">
                          <a:solidFill>
                            <a:srgbClr val="000000"/>
                          </a:solidFill>
                          <a:effectLst/>
                          <a:latin typeface="Times New Roman" panose="02020603050405020304" pitchFamily="18" charset="0"/>
                          <a:ea typeface="Times New Roman" panose="02020603050405020304" pitchFamily="18" charset="0"/>
                        </a:rPr>
                        <a:t>4,495</a:t>
                      </a:r>
                      <a:endParaRPr lang="en-US" sz="90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dirty="0">
                          <a:solidFill>
                            <a:srgbClr val="000000"/>
                          </a:solidFill>
                          <a:effectLst/>
                          <a:latin typeface="Times New Roman" panose="02020603050405020304" pitchFamily="18" charset="0"/>
                          <a:ea typeface="Times New Roman" panose="02020603050405020304" pitchFamily="18" charset="0"/>
                        </a:rPr>
                        <a:t>June 10- December 31 (0%)</a:t>
                      </a:r>
                      <a:br>
                        <a:rPr lang="en-US" sz="900" dirty="0">
                          <a:solidFill>
                            <a:srgbClr val="000000"/>
                          </a:solidFill>
                          <a:effectLst/>
                          <a:latin typeface="Times New Roman" panose="02020603050405020304" pitchFamily="18" charset="0"/>
                          <a:ea typeface="Times New Roman" panose="02020603050405020304" pitchFamily="18" charset="0"/>
                        </a:rPr>
                      </a:br>
                      <a:br>
                        <a:rPr lang="en-US" sz="900" dirty="0">
                          <a:solidFill>
                            <a:srgbClr val="000000"/>
                          </a:solidFill>
                          <a:effectLst/>
                          <a:latin typeface="Times New Roman" panose="02020603050405020304" pitchFamily="18" charset="0"/>
                          <a:ea typeface="Times New Roman" panose="02020603050405020304" pitchFamily="18" charset="0"/>
                        </a:rPr>
                      </a:br>
                      <a:r>
                        <a:rPr lang="en-US" sz="900" dirty="0">
                          <a:solidFill>
                            <a:srgbClr val="000000"/>
                          </a:solidFill>
                          <a:effectLst/>
                          <a:latin typeface="Times New Roman" panose="02020603050405020304" pitchFamily="18" charset="0"/>
                          <a:ea typeface="Times New Roman" panose="02020603050405020304" pitchFamily="18" charset="0"/>
                        </a:rPr>
                        <a:t>0</a:t>
                      </a:r>
                      <a:endParaRPr lang="en-US" sz="900" dirty="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4333649"/>
                  </a:ext>
                </a:extLst>
              </a:tr>
              <a:tr h="549660">
                <a:tc>
                  <a:txBody>
                    <a:bodyPr/>
                    <a:lstStyle/>
                    <a:p>
                      <a:pPr marL="0" marR="0" algn="ctr">
                        <a:spcBef>
                          <a:spcPts val="0"/>
                        </a:spcBef>
                        <a:spcAft>
                          <a:spcPts val="0"/>
                        </a:spcAft>
                      </a:pPr>
                      <a:r>
                        <a:rPr lang="en-US" sz="900" b="1" dirty="0">
                          <a:solidFill>
                            <a:srgbClr val="000000"/>
                          </a:solidFill>
                          <a:effectLst/>
                          <a:latin typeface="Times New Roman" panose="02020603050405020304" pitchFamily="18" charset="0"/>
                          <a:ea typeface="Times New Roman" panose="02020603050405020304" pitchFamily="18" charset="0"/>
                        </a:rPr>
                        <a:t>Trawl CV</a:t>
                      </a:r>
                      <a:endParaRPr lang="en-US" sz="900" dirty="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Times New Roman" panose="02020603050405020304" pitchFamily="18" charset="0"/>
                          <a:ea typeface="Times New Roman" panose="02020603050405020304" pitchFamily="18" charset="0"/>
                        </a:rPr>
                        <a:t>29,655</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dirty="0">
                          <a:solidFill>
                            <a:srgbClr val="000000"/>
                          </a:solidFill>
                          <a:effectLst/>
                          <a:latin typeface="Times New Roman" panose="02020603050405020304" pitchFamily="18" charset="0"/>
                          <a:ea typeface="Times New Roman" panose="02020603050405020304" pitchFamily="18" charset="0"/>
                        </a:rPr>
                        <a:t>Jan 20-April 1 (74%)</a:t>
                      </a:r>
                      <a:br>
                        <a:rPr lang="en-US" sz="900" i="1" dirty="0">
                          <a:solidFill>
                            <a:srgbClr val="000000"/>
                          </a:solidFill>
                          <a:effectLst/>
                          <a:latin typeface="Times New Roman" panose="02020603050405020304" pitchFamily="18" charset="0"/>
                          <a:ea typeface="Times New Roman" panose="02020603050405020304" pitchFamily="18" charset="0"/>
                        </a:rPr>
                      </a:br>
                      <a:br>
                        <a:rPr lang="en-US" sz="900" dirty="0">
                          <a:solidFill>
                            <a:srgbClr val="000000"/>
                          </a:solidFill>
                          <a:effectLst/>
                          <a:latin typeface="Times New Roman" panose="02020603050405020304" pitchFamily="18" charset="0"/>
                          <a:ea typeface="Times New Roman" panose="02020603050405020304" pitchFamily="18" charset="0"/>
                        </a:rPr>
                      </a:br>
                      <a:r>
                        <a:rPr lang="en-US" sz="900" dirty="0">
                          <a:solidFill>
                            <a:srgbClr val="000000"/>
                          </a:solidFill>
                          <a:effectLst/>
                          <a:latin typeface="Times New Roman" panose="02020603050405020304" pitchFamily="18" charset="0"/>
                          <a:ea typeface="Times New Roman" panose="02020603050405020304" pitchFamily="18" charset="0"/>
                        </a:rPr>
                        <a:t>21,944</a:t>
                      </a:r>
                      <a:endParaRPr lang="en-US" sz="900" dirty="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a:solidFill>
                            <a:srgbClr val="000000"/>
                          </a:solidFill>
                          <a:effectLst/>
                          <a:latin typeface="Times New Roman" panose="02020603050405020304" pitchFamily="18" charset="0"/>
                          <a:ea typeface="Times New Roman" panose="02020603050405020304" pitchFamily="18" charset="0"/>
                        </a:rPr>
                        <a:t>April 1-June 10 (11%)</a:t>
                      </a:r>
                      <a:br>
                        <a:rPr lang="en-US" sz="900">
                          <a:solidFill>
                            <a:srgbClr val="000000"/>
                          </a:solidFill>
                          <a:effectLst/>
                          <a:latin typeface="Times New Roman" panose="02020603050405020304" pitchFamily="18" charset="0"/>
                          <a:ea typeface="Times New Roman" panose="02020603050405020304" pitchFamily="18" charset="0"/>
                        </a:rPr>
                      </a:br>
                      <a:br>
                        <a:rPr lang="en-US" sz="900">
                          <a:solidFill>
                            <a:srgbClr val="000000"/>
                          </a:solidFill>
                          <a:effectLst/>
                          <a:latin typeface="Times New Roman" panose="02020603050405020304" pitchFamily="18" charset="0"/>
                          <a:ea typeface="Times New Roman" panose="02020603050405020304" pitchFamily="18" charset="0"/>
                        </a:rPr>
                      </a:br>
                      <a:r>
                        <a:rPr lang="en-US" sz="900">
                          <a:solidFill>
                            <a:srgbClr val="000000"/>
                          </a:solidFill>
                          <a:effectLst/>
                          <a:latin typeface="Times New Roman" panose="02020603050405020304" pitchFamily="18" charset="0"/>
                          <a:ea typeface="Times New Roman" panose="02020603050405020304" pitchFamily="18" charset="0"/>
                        </a:rPr>
                        <a:t>3,262</a:t>
                      </a:r>
                      <a:endParaRPr lang="en-US" sz="90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dirty="0">
                          <a:solidFill>
                            <a:srgbClr val="000000"/>
                          </a:solidFill>
                          <a:effectLst/>
                          <a:latin typeface="Times New Roman" panose="02020603050405020304" pitchFamily="18" charset="0"/>
                          <a:ea typeface="Times New Roman" panose="02020603050405020304" pitchFamily="18" charset="0"/>
                        </a:rPr>
                        <a:t>June 10-Nov 1 (15%)</a:t>
                      </a:r>
                      <a:br>
                        <a:rPr lang="en-US" sz="900" dirty="0">
                          <a:solidFill>
                            <a:srgbClr val="000000"/>
                          </a:solidFill>
                          <a:effectLst/>
                          <a:latin typeface="Times New Roman" panose="02020603050405020304" pitchFamily="18" charset="0"/>
                          <a:ea typeface="Times New Roman" panose="02020603050405020304" pitchFamily="18" charset="0"/>
                        </a:rPr>
                      </a:br>
                      <a:br>
                        <a:rPr lang="en-US" sz="900" dirty="0">
                          <a:solidFill>
                            <a:srgbClr val="000000"/>
                          </a:solidFill>
                          <a:effectLst/>
                          <a:latin typeface="Times New Roman" panose="02020603050405020304" pitchFamily="18" charset="0"/>
                          <a:ea typeface="Times New Roman" panose="02020603050405020304" pitchFamily="18" charset="0"/>
                        </a:rPr>
                      </a:br>
                      <a:r>
                        <a:rPr lang="en-US" sz="900" dirty="0">
                          <a:solidFill>
                            <a:srgbClr val="000000"/>
                          </a:solidFill>
                          <a:effectLst/>
                          <a:latin typeface="Times New Roman" panose="02020603050405020304" pitchFamily="18" charset="0"/>
                          <a:ea typeface="Times New Roman" panose="02020603050405020304" pitchFamily="18" charset="0"/>
                        </a:rPr>
                        <a:t>4,448</a:t>
                      </a:r>
                      <a:endParaRPr lang="en-US" sz="900" dirty="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4353440"/>
                  </a:ext>
                </a:extLst>
              </a:tr>
            </a:tbl>
          </a:graphicData>
        </a:graphic>
      </p:graphicFrame>
      <p:sp>
        <p:nvSpPr>
          <p:cNvPr id="7" name="TextBox 6">
            <a:extLst>
              <a:ext uri="{FF2B5EF4-FFF2-40B4-BE49-F238E27FC236}">
                <a16:creationId xmlns:a16="http://schemas.microsoft.com/office/drawing/2014/main" id="{5A80265A-5F3C-43DA-BBA4-22C2AF755EA0}"/>
              </a:ext>
            </a:extLst>
          </p:cNvPr>
          <p:cNvSpPr txBox="1"/>
          <p:nvPr/>
        </p:nvSpPr>
        <p:spPr>
          <a:xfrm>
            <a:off x="3122142" y="1021153"/>
            <a:ext cx="5428733" cy="430887"/>
          </a:xfrm>
          <a:prstGeom prst="rect">
            <a:avLst/>
          </a:prstGeom>
          <a:noFill/>
        </p:spPr>
        <p:txBody>
          <a:bodyPr wrap="square">
            <a:spAutoFit/>
          </a:bodyPr>
          <a:lstStyle/>
          <a:p>
            <a:pPr marL="685800" marR="0" lvl="0" indent="0" algn="l" defTabSz="457200" rtl="0" eaLnBrk="1" fontAlgn="auto" latinLnBrk="0" hangingPunct="1">
              <a:lnSpc>
                <a:spcPct val="100000"/>
              </a:lnSpc>
              <a:spcBef>
                <a:spcPts val="0"/>
              </a:spcBef>
              <a:spcAft>
                <a:spcPts val="0"/>
              </a:spcAft>
              <a:buClrTx/>
              <a:buSzTx/>
              <a:buFontTx/>
              <a:buNone/>
              <a:tabLst>
                <a:tab pos="685800" algn="l"/>
              </a:tabLst>
              <a:defRPr/>
            </a:pPr>
            <a:r>
              <a:rPr kumimoji="0" lang="en-US" sz="105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Table 3-3 2022 BSAI Pacific cod non-CDQ sector allocations and seasonal </a:t>
            </a:r>
            <a:r>
              <a:rPr kumimoji="0" lang="en-US" sz="10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allowances</a:t>
            </a:r>
            <a:r>
              <a:rPr kumimoji="0" lang="en-US" sz="105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p>
        </p:txBody>
      </p:sp>
    </p:spTree>
    <p:extLst>
      <p:ext uri="{BB962C8B-B14F-4D97-AF65-F5344CB8AC3E}">
        <p14:creationId xmlns:p14="http://schemas.microsoft.com/office/powerpoint/2010/main" val="8778028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9D862-AF81-402C-BB3D-6EAAC3939E72}"/>
              </a:ext>
            </a:extLst>
          </p:cNvPr>
          <p:cNvSpPr>
            <a:spLocks noGrp="1"/>
          </p:cNvSpPr>
          <p:nvPr>
            <p:ph type="title"/>
          </p:nvPr>
        </p:nvSpPr>
        <p:spPr>
          <a:xfrm>
            <a:off x="304800" y="267390"/>
            <a:ext cx="7886370" cy="606305"/>
          </a:xfrm>
        </p:spPr>
        <p:txBody>
          <a:bodyPr>
            <a:normAutofit/>
          </a:bodyPr>
          <a:lstStyle/>
          <a:p>
            <a:r>
              <a:rPr lang="en-US" sz="2800" dirty="0">
                <a:latin typeface="Arial" panose="020B0604020202020204" pitchFamily="34" charset="0"/>
                <a:cs typeface="Arial" panose="020B0604020202020204" pitchFamily="34" charset="0"/>
              </a:rPr>
              <a:t>4.3.4.1 REALLOCATIONS V. ROLLOVERS</a:t>
            </a:r>
          </a:p>
        </p:txBody>
      </p:sp>
      <p:sp>
        <p:nvSpPr>
          <p:cNvPr id="3" name="Content Placeholder 2">
            <a:extLst>
              <a:ext uri="{FF2B5EF4-FFF2-40B4-BE49-F238E27FC236}">
                <a16:creationId xmlns:a16="http://schemas.microsoft.com/office/drawing/2014/main" id="{746D4F1B-863A-4222-849E-B2B98ECB8B92}"/>
              </a:ext>
            </a:extLst>
          </p:cNvPr>
          <p:cNvSpPr>
            <a:spLocks noGrp="1"/>
          </p:cNvSpPr>
          <p:nvPr>
            <p:ph idx="1"/>
          </p:nvPr>
        </p:nvSpPr>
        <p:spPr>
          <a:xfrm>
            <a:off x="252534" y="1100626"/>
            <a:ext cx="8309575" cy="5489984"/>
          </a:xfrm>
        </p:spPr>
        <p:txBody>
          <a:bodyPr>
            <a:normAutofit/>
          </a:bodyPr>
          <a:lstStyle/>
          <a:p>
            <a:r>
              <a:rPr lang="en-US" sz="1600" dirty="0">
                <a:effectLst/>
                <a:latin typeface="Arial" panose="020B0604020202020204" pitchFamily="34" charset="0"/>
                <a:ea typeface="Times New Roman" panose="02020603050405020304" pitchFamily="18" charset="0"/>
                <a:cs typeface="Arial" panose="020B0604020202020204" pitchFamily="34" charset="0"/>
              </a:rPr>
              <a:t>A </a:t>
            </a:r>
            <a:r>
              <a:rPr lang="en-US" sz="1600" dirty="0">
                <a:latin typeface="Arial" panose="020B0604020202020204" pitchFamily="34" charset="0"/>
                <a:ea typeface="Times New Roman" panose="02020603050405020304" pitchFamily="18" charset="0"/>
                <a:cs typeface="Arial" panose="020B0604020202020204" pitchFamily="34" charset="0"/>
              </a:rPr>
              <a:t>policy consideration for the Council under the PPA is </a:t>
            </a:r>
            <a:r>
              <a:rPr lang="en-US" sz="1600" dirty="0">
                <a:effectLst/>
                <a:latin typeface="Arial" panose="020B0604020202020204" pitchFamily="34" charset="0"/>
                <a:ea typeface="Times New Roman" panose="02020603050405020304" pitchFamily="18" charset="0"/>
                <a:cs typeface="Arial" panose="020B0604020202020204" pitchFamily="34" charset="0"/>
              </a:rPr>
              <a:t>whether an unused portion of a seasonal allowance in the new BSAI Pacific cod small vessel sector would rollover seasonally or be reallocated. </a:t>
            </a:r>
          </a:p>
          <a:p>
            <a:r>
              <a:rPr lang="en-US" sz="1600" b="1" dirty="0">
                <a:latin typeface="Arial" panose="020B0604020202020204" pitchFamily="34" charset="0"/>
                <a:ea typeface="Times New Roman" panose="02020603050405020304" pitchFamily="18" charset="0"/>
                <a:cs typeface="Arial" panose="020B0604020202020204" pitchFamily="34" charset="0"/>
              </a:rPr>
              <a:t>At the June 2022 meeting, the Council stated its intent is to maintain the current reallocation hierarchy.</a:t>
            </a:r>
            <a:endParaRPr lang="en-US" sz="1600" b="1" dirty="0">
              <a:solidFill>
                <a:schemeClr val="tx1">
                  <a:lumMod val="85000"/>
                  <a:lumOff val="15000"/>
                </a:schemeClr>
              </a:solidFill>
              <a:latin typeface="Arial" panose="020B0604020202020204" pitchFamily="34" charset="0"/>
              <a:ea typeface="Times New Roman" panose="02020603050405020304" pitchFamily="18" charset="0"/>
              <a:cs typeface="Arial" panose="020B0604020202020204" pitchFamily="34" charset="0"/>
            </a:endParaRPr>
          </a:p>
          <a:p>
            <a:pPr lvl="1"/>
            <a:r>
              <a:rPr lang="en-US"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Provides flexibility to the Regional Administrator and in-season management to make reallocations.</a:t>
            </a:r>
          </a:p>
          <a:p>
            <a:pPr lvl="1"/>
            <a:r>
              <a:rPr lang="en-US"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Could mitigate some of the PPA’s cumulative impacts</a:t>
            </a:r>
            <a:r>
              <a:rPr lang="en-US" dirty="0">
                <a:solidFill>
                  <a:schemeClr val="tx1"/>
                </a:solidFill>
                <a:latin typeface="Arial" panose="020B0604020202020204" pitchFamily="34" charset="0"/>
                <a:ea typeface="Times New Roman" panose="02020603050405020304" pitchFamily="18" charset="0"/>
                <a:cs typeface="Arial" panose="020B0604020202020204" pitchFamily="34" charset="0"/>
              </a:rPr>
              <a:t>.</a:t>
            </a:r>
            <a:r>
              <a:rPr lang="en-US"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p>
          <a:p>
            <a:r>
              <a:rPr lang="en-US" sz="1600" b="1" dirty="0">
                <a:latin typeface="Arial" panose="020B0604020202020204" pitchFamily="34" charset="0"/>
                <a:ea typeface="Times New Roman" panose="02020603050405020304" pitchFamily="18" charset="0"/>
                <a:cs typeface="Arial" panose="020B0604020202020204" pitchFamily="34" charset="0"/>
              </a:rPr>
              <a:t>Under this approach, there are different potential future scenarios to consider.</a:t>
            </a:r>
            <a:endParaRPr lang="en-US" sz="1600" b="1" dirty="0">
              <a:effectLst/>
              <a:latin typeface="Arial" panose="020B0604020202020204" pitchFamily="34" charset="0"/>
              <a:ea typeface="Times New Roman" panose="02020603050405020304" pitchFamily="18" charset="0"/>
              <a:cs typeface="Arial" panose="020B0604020202020204" pitchFamily="34" charset="0"/>
            </a:endParaRPr>
          </a:p>
          <a:p>
            <a:r>
              <a:rPr lang="en-US" sz="1600" dirty="0">
                <a:effectLst/>
                <a:latin typeface="Arial" panose="020B0604020202020204" pitchFamily="34" charset="0"/>
                <a:ea typeface="Times New Roman" panose="02020603050405020304" pitchFamily="18" charset="0"/>
                <a:cs typeface="Arial" panose="020B0604020202020204" pitchFamily="34" charset="0"/>
              </a:rPr>
              <a:t>If the redefined &lt;60’ H&amp;L/pot CV sector was still open when NMFS could project unused cod in the new small vessel sector, NMFS could make that reallocation in a way that would allow the sector to continue fishing without experiencing a disruption. </a:t>
            </a:r>
          </a:p>
          <a:p>
            <a:r>
              <a:rPr lang="en-US" sz="1600" dirty="0">
                <a:effectLst/>
                <a:latin typeface="Arial" panose="020B0604020202020204" pitchFamily="34" charset="0"/>
                <a:ea typeface="Times New Roman" panose="02020603050405020304" pitchFamily="18" charset="0"/>
                <a:cs typeface="Arial" panose="020B0604020202020204" pitchFamily="34" charset="0"/>
              </a:rPr>
              <a:t>If the redefined &lt;60’ H&amp;L/pot CV sector were already closed and a reallocation could be made, it does not mean NMFS would necessarily reopen the sector. </a:t>
            </a:r>
          </a:p>
          <a:p>
            <a:pPr lvl="1"/>
            <a:r>
              <a:rPr lang="en-US"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NMFS would only reopen the sector if there were enough Pacific cod available to conservatively manage the sector and if vessels are available.</a:t>
            </a:r>
          </a:p>
          <a:p>
            <a:pPr lvl="1"/>
            <a:endParaRPr lang="en-US"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Slide Number Placeholder 3">
            <a:extLst>
              <a:ext uri="{FF2B5EF4-FFF2-40B4-BE49-F238E27FC236}">
                <a16:creationId xmlns:a16="http://schemas.microsoft.com/office/drawing/2014/main" id="{0969CA70-D7D2-48F9-9CA1-8DED237E210B}"/>
              </a:ext>
            </a:extLst>
          </p:cNvPr>
          <p:cNvSpPr>
            <a:spLocks noGrp="1"/>
          </p:cNvSpPr>
          <p:nvPr>
            <p:ph type="sldNum" sz="quarter" idx="12"/>
          </p:nvPr>
        </p:nvSpPr>
        <p:spPr/>
        <p:txBody>
          <a:bodyPr/>
          <a:lstStyle/>
          <a:p>
            <a:fld id="{D57F1E4F-1CFF-5643-939E-217C01CDF565}" type="slidenum">
              <a:rPr lang="en-US" smtClean="0">
                <a:latin typeface="Arial" panose="020B0604020202020204" pitchFamily="34" charset="0"/>
                <a:cs typeface="Arial" panose="020B0604020202020204" pitchFamily="34" charset="0"/>
              </a:rPr>
              <a:pPr/>
              <a:t>12</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55290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9D862-AF81-402C-BB3D-6EAAC3939E72}"/>
              </a:ext>
            </a:extLst>
          </p:cNvPr>
          <p:cNvSpPr>
            <a:spLocks noGrp="1"/>
          </p:cNvSpPr>
          <p:nvPr>
            <p:ph type="title"/>
          </p:nvPr>
        </p:nvSpPr>
        <p:spPr>
          <a:xfrm>
            <a:off x="304800" y="159814"/>
            <a:ext cx="7886370" cy="606305"/>
          </a:xfrm>
        </p:spPr>
        <p:txBody>
          <a:bodyPr>
            <a:normAutofit/>
          </a:bodyPr>
          <a:lstStyle/>
          <a:p>
            <a:r>
              <a:rPr lang="en-US" sz="2800" dirty="0">
                <a:latin typeface="Arial" panose="020B0604020202020204" pitchFamily="34" charset="0"/>
                <a:cs typeface="Arial" panose="020B0604020202020204" pitchFamily="34" charset="0"/>
              </a:rPr>
              <a:t>4.3.4.2 REALLOCATION IMPACTS</a:t>
            </a:r>
          </a:p>
        </p:txBody>
      </p:sp>
      <p:sp>
        <p:nvSpPr>
          <p:cNvPr id="3" name="Content Placeholder 2">
            <a:extLst>
              <a:ext uri="{FF2B5EF4-FFF2-40B4-BE49-F238E27FC236}">
                <a16:creationId xmlns:a16="http://schemas.microsoft.com/office/drawing/2014/main" id="{746D4F1B-863A-4222-849E-B2B98ECB8B92}"/>
              </a:ext>
            </a:extLst>
          </p:cNvPr>
          <p:cNvSpPr>
            <a:spLocks noGrp="1"/>
          </p:cNvSpPr>
          <p:nvPr>
            <p:ph idx="1"/>
          </p:nvPr>
        </p:nvSpPr>
        <p:spPr>
          <a:xfrm>
            <a:off x="304800" y="1075764"/>
            <a:ext cx="7886370" cy="5622421"/>
          </a:xfrm>
        </p:spPr>
        <p:txBody>
          <a:bodyPr>
            <a:normAutofit/>
          </a:bodyPr>
          <a:lstStyle/>
          <a:p>
            <a:r>
              <a:rPr lang="en-US" b="1" dirty="0">
                <a:effectLst/>
                <a:latin typeface="Arial" panose="020B0604020202020204" pitchFamily="34" charset="0"/>
                <a:ea typeface="Times New Roman" panose="02020603050405020304" pitchFamily="18" charset="0"/>
                <a:cs typeface="Arial" panose="020B0604020202020204" pitchFamily="34" charset="0"/>
              </a:rPr>
              <a:t>Under the PPA, the timing of a potential reallocation from the new small vessel sector to the redefined &lt;60’ H&amp;L/pot CV sector could change.</a:t>
            </a:r>
          </a:p>
          <a:p>
            <a:pPr lvl="1"/>
            <a:r>
              <a:rPr lang="en-US" sz="1800" dirty="0">
                <a:solidFill>
                  <a:schemeClr val="tx1"/>
                </a:solidFill>
                <a:latin typeface="Arial" panose="020B0604020202020204" pitchFamily="34" charset="0"/>
                <a:ea typeface="Times New Roman" panose="02020603050405020304" pitchFamily="18" charset="0"/>
                <a:cs typeface="Arial" panose="020B0604020202020204" pitchFamily="34" charset="0"/>
              </a:rPr>
              <a:t>There is uncertainty about the future fishing behavior of smaller H&amp;L/pot vessels, and it would take a couple of years for in-season management to better predict if or when reallocations could occur.</a:t>
            </a:r>
          </a:p>
          <a:p>
            <a:r>
              <a:rPr lang="en-US" b="1" dirty="0">
                <a:latin typeface="Arial" panose="020B0604020202020204" pitchFamily="34" charset="0"/>
                <a:ea typeface="Times New Roman" panose="02020603050405020304" pitchFamily="18" charset="0"/>
                <a:cs typeface="Arial" panose="020B0604020202020204" pitchFamily="34" charset="0"/>
              </a:rPr>
              <a:t>A season scenarios </a:t>
            </a:r>
            <a:r>
              <a:rPr lang="en-US" dirty="0">
                <a:latin typeface="Arial" panose="020B0604020202020204" pitchFamily="34" charset="0"/>
                <a:ea typeface="Times New Roman" panose="02020603050405020304" pitchFamily="18" charset="0"/>
                <a:cs typeface="Arial" panose="020B0604020202020204" pitchFamily="34" charset="0"/>
              </a:rPr>
              <a:t>– </a:t>
            </a:r>
          </a:p>
          <a:p>
            <a:r>
              <a:rPr lang="en-US" dirty="0">
                <a:latin typeface="Arial" panose="020B0604020202020204" pitchFamily="34" charset="0"/>
                <a:ea typeface="Times New Roman" panose="02020603050405020304" pitchFamily="18" charset="0"/>
                <a:cs typeface="Arial" panose="020B0604020202020204" pitchFamily="34" charset="0"/>
              </a:rPr>
              <a:t>If thew new </a:t>
            </a:r>
            <a:r>
              <a:rPr lang="en-US" dirty="0">
                <a:effectLst/>
                <a:latin typeface="Arial" panose="020B0604020202020204" pitchFamily="34" charset="0"/>
                <a:ea typeface="Times New Roman" panose="02020603050405020304" pitchFamily="18" charset="0"/>
                <a:cs typeface="Arial" panose="020B0604020202020204" pitchFamily="34" charset="0"/>
              </a:rPr>
              <a:t>small vessel sector </a:t>
            </a:r>
            <a:r>
              <a:rPr lang="en-US" i="1" dirty="0">
                <a:effectLst/>
                <a:latin typeface="Arial" panose="020B0604020202020204" pitchFamily="34" charset="0"/>
                <a:ea typeface="Times New Roman" panose="02020603050405020304" pitchFamily="18" charset="0"/>
                <a:cs typeface="Arial" panose="020B0604020202020204" pitchFamily="34" charset="0"/>
              </a:rPr>
              <a:t>did fully utilize </a:t>
            </a:r>
            <a:r>
              <a:rPr lang="en-US" dirty="0">
                <a:effectLst/>
                <a:latin typeface="Arial" panose="020B0604020202020204" pitchFamily="34" charset="0"/>
                <a:ea typeface="Times New Roman" panose="02020603050405020304" pitchFamily="18" charset="0"/>
                <a:cs typeface="Arial" panose="020B0604020202020204" pitchFamily="34" charset="0"/>
              </a:rPr>
              <a:t>the A season allowance, the redefined &lt;60’ H&amp;L/pot CV sector would not receive that historically common reallocation of BSAI Pacific cod early in the year. </a:t>
            </a:r>
          </a:p>
          <a:p>
            <a:pPr lvl="1"/>
            <a:r>
              <a:rPr lang="en-US"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It is unlikely that NMFS would be able to compensate for this </a:t>
            </a:r>
            <a:r>
              <a:rPr lang="en-US" sz="1800" dirty="0">
                <a:solidFill>
                  <a:schemeClr val="tx1"/>
                </a:solidFill>
                <a:latin typeface="Arial" panose="020B0604020202020204" pitchFamily="34" charset="0"/>
                <a:ea typeface="Times New Roman" panose="02020603050405020304" pitchFamily="18" charset="0"/>
                <a:cs typeface="Arial" panose="020B0604020202020204" pitchFamily="34" charset="0"/>
              </a:rPr>
              <a:t>loss in the A season. </a:t>
            </a:r>
            <a:endParaRPr lang="en-US"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r>
              <a:rPr lang="en-US" dirty="0">
                <a:latin typeface="Arial" panose="020B0604020202020204" pitchFamily="34" charset="0"/>
                <a:ea typeface="Times New Roman" panose="02020603050405020304" pitchFamily="18" charset="0"/>
                <a:cs typeface="Arial" panose="020B0604020202020204" pitchFamily="34" charset="0"/>
              </a:rPr>
              <a:t>If the new small vessel sector </a:t>
            </a:r>
            <a:r>
              <a:rPr lang="en-US" i="1" dirty="0">
                <a:latin typeface="Arial" panose="020B0604020202020204" pitchFamily="34" charset="0"/>
                <a:ea typeface="Times New Roman" panose="02020603050405020304" pitchFamily="18" charset="0"/>
                <a:cs typeface="Arial" panose="020B0604020202020204" pitchFamily="34" charset="0"/>
              </a:rPr>
              <a:t>did not fully utilize </a:t>
            </a:r>
            <a:r>
              <a:rPr lang="en-US" dirty="0">
                <a:latin typeface="Arial" panose="020B0604020202020204" pitchFamily="34" charset="0"/>
                <a:ea typeface="Times New Roman" panose="02020603050405020304" pitchFamily="18" charset="0"/>
                <a:cs typeface="Arial" panose="020B0604020202020204" pitchFamily="34" charset="0"/>
              </a:rPr>
              <a:t>the A season allowance, NMFS may not have enough information to confidently make a reallocation until later in the year, potentially the small vessel sector’s regulatory closure on April 30. </a:t>
            </a:r>
          </a:p>
          <a:p>
            <a:pPr lvl="1"/>
            <a:r>
              <a:rPr lang="en-US" sz="1800" dirty="0">
                <a:solidFill>
                  <a:schemeClr val="tx1"/>
                </a:solidFill>
                <a:latin typeface="Arial" panose="020B0604020202020204" pitchFamily="34" charset="0"/>
                <a:ea typeface="Times New Roman" panose="02020603050405020304" pitchFamily="18" charset="0"/>
                <a:cs typeface="Arial" panose="020B0604020202020204" pitchFamily="34" charset="0"/>
              </a:rPr>
              <a:t>Larger H&amp;L/pot vessels are typically participating in other Federal and State waters fisheries in the spring.</a:t>
            </a:r>
          </a:p>
          <a:p>
            <a:endParaRPr lang="en-US"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Slide Number Placeholder 3">
            <a:extLst>
              <a:ext uri="{FF2B5EF4-FFF2-40B4-BE49-F238E27FC236}">
                <a16:creationId xmlns:a16="http://schemas.microsoft.com/office/drawing/2014/main" id="{0969CA70-D7D2-48F9-9CA1-8DED237E210B}"/>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3200" b="0" i="0" u="none" strike="noStrike" kern="1200" cap="none" spc="0" normalizeH="0" baseline="0" noProof="0" smtClean="0">
                <a:ln>
                  <a:noFill/>
                </a:ln>
                <a:effectLst/>
                <a:uLnTx/>
                <a:uFillTx/>
                <a:latin typeface="Arial" panose="020B0604020202020204" pitchFamily="34" charset="0"/>
                <a:cs typeface="Arial" panose="020B0604020202020204" pitchFamily="34" charset="0"/>
              </a:rPr>
              <a:pPr marL="0" marR="0" lvl="0" indent="0" algn="ctr" defTabSz="457200" rtl="0" eaLnBrk="1" fontAlgn="auto" latinLnBrk="0" hangingPunct="1">
                <a:lnSpc>
                  <a:spcPct val="100000"/>
                </a:lnSpc>
                <a:spcBef>
                  <a:spcPts val="0"/>
                </a:spcBef>
                <a:spcAft>
                  <a:spcPts val="0"/>
                </a:spcAft>
                <a:buClrTx/>
                <a:buSzTx/>
                <a:buFontTx/>
                <a:buNone/>
                <a:tabLst/>
                <a:defRPr/>
              </a:pPr>
              <a:t>13</a:t>
            </a:fld>
            <a:endParaRPr kumimoji="0" lang="en-US" sz="32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64749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9D862-AF81-402C-BB3D-6EAAC3939E72}"/>
              </a:ext>
            </a:extLst>
          </p:cNvPr>
          <p:cNvSpPr>
            <a:spLocks noGrp="1"/>
          </p:cNvSpPr>
          <p:nvPr>
            <p:ph type="title"/>
          </p:nvPr>
        </p:nvSpPr>
        <p:spPr>
          <a:xfrm>
            <a:off x="304800" y="159814"/>
            <a:ext cx="7886370" cy="606305"/>
          </a:xfrm>
        </p:spPr>
        <p:txBody>
          <a:bodyPr>
            <a:normAutofit/>
          </a:bodyPr>
          <a:lstStyle/>
          <a:p>
            <a:r>
              <a:rPr lang="en-US" sz="2800" dirty="0">
                <a:latin typeface="Arial" panose="020B0604020202020204" pitchFamily="34" charset="0"/>
                <a:cs typeface="Arial" panose="020B0604020202020204" pitchFamily="34" charset="0"/>
              </a:rPr>
              <a:t>4.3.4.2 REALLOCATION IMPACTS</a:t>
            </a:r>
          </a:p>
        </p:txBody>
      </p:sp>
      <p:sp>
        <p:nvSpPr>
          <p:cNvPr id="3" name="Content Placeholder 2">
            <a:extLst>
              <a:ext uri="{FF2B5EF4-FFF2-40B4-BE49-F238E27FC236}">
                <a16:creationId xmlns:a16="http://schemas.microsoft.com/office/drawing/2014/main" id="{746D4F1B-863A-4222-849E-B2B98ECB8B92}"/>
              </a:ext>
            </a:extLst>
          </p:cNvPr>
          <p:cNvSpPr>
            <a:spLocks noGrp="1"/>
          </p:cNvSpPr>
          <p:nvPr>
            <p:ph idx="1"/>
          </p:nvPr>
        </p:nvSpPr>
        <p:spPr>
          <a:xfrm>
            <a:off x="304800" y="808751"/>
            <a:ext cx="7886370" cy="5735268"/>
          </a:xfrm>
        </p:spPr>
        <p:txBody>
          <a:bodyPr>
            <a:normAutofit lnSpcReduction="10000"/>
          </a:bodyPr>
          <a:lstStyle/>
          <a:p>
            <a:pPr marL="0" indent="0">
              <a:buNone/>
            </a:pPr>
            <a:endParaRPr lang="en-US" sz="1600" dirty="0">
              <a:latin typeface="Arial" panose="020B0604020202020204" pitchFamily="34" charset="0"/>
              <a:ea typeface="Times New Roman" panose="02020603050405020304" pitchFamily="18" charset="0"/>
              <a:cs typeface="Arial" panose="020B0604020202020204" pitchFamily="34" charset="0"/>
            </a:endParaRPr>
          </a:p>
          <a:p>
            <a:r>
              <a:rPr lang="en-US" b="1" dirty="0">
                <a:latin typeface="Arial" panose="020B0604020202020204" pitchFamily="34" charset="0"/>
                <a:ea typeface="Times New Roman" panose="02020603050405020304" pitchFamily="18" charset="0"/>
                <a:cs typeface="Arial" panose="020B0604020202020204" pitchFamily="34" charset="0"/>
              </a:rPr>
              <a:t>C season scenarios– </a:t>
            </a:r>
          </a:p>
          <a:p>
            <a:r>
              <a:rPr lang="en-US" dirty="0">
                <a:latin typeface="Arial" panose="020B0604020202020204" pitchFamily="34" charset="0"/>
                <a:ea typeface="Times New Roman" panose="02020603050405020304" pitchFamily="18" charset="0"/>
                <a:cs typeface="Arial" panose="020B0604020202020204" pitchFamily="34" charset="0"/>
              </a:rPr>
              <a:t>Current regulations require a reallocation from the jig sector to the &lt;60’ H&amp;L/pot CV sector on or near September 1.</a:t>
            </a:r>
          </a:p>
          <a:p>
            <a:pPr lvl="1"/>
            <a:r>
              <a:rPr lang="en-US"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Historically important fall opportunity for the &lt;60’ H&amp;L/pot CV sector </a:t>
            </a:r>
          </a:p>
          <a:p>
            <a:pPr lvl="2"/>
            <a:r>
              <a:rPr lang="en-US" sz="1800" dirty="0">
                <a:solidFill>
                  <a:schemeClr val="tx1"/>
                </a:solidFill>
                <a:latin typeface="Arial" panose="020B0604020202020204" pitchFamily="34" charset="0"/>
                <a:ea typeface="Times New Roman" panose="02020603050405020304" pitchFamily="18" charset="0"/>
                <a:cs typeface="Arial" panose="020B0604020202020204" pitchFamily="34" charset="0"/>
              </a:rPr>
              <a:t>31% of the sector’s landings have been made between September 1 and December 31 (2008-2021, Table 4-9).</a:t>
            </a:r>
          </a:p>
          <a:p>
            <a:pPr lvl="1"/>
            <a:endParaRPr lang="en-US"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r>
              <a:rPr lang="en-US" dirty="0">
                <a:latin typeface="Arial" panose="020B0604020202020204" pitchFamily="34" charset="0"/>
                <a:ea typeface="Times New Roman" panose="02020603050405020304" pitchFamily="18" charset="0"/>
                <a:cs typeface="Arial" panose="020B0604020202020204" pitchFamily="34" charset="0"/>
              </a:rPr>
              <a:t>The PPA could impact the historically common fall reallocation from the jig to the &lt;60’ H&amp;L/pot CV sector. </a:t>
            </a:r>
          </a:p>
          <a:p>
            <a:pPr lvl="1"/>
            <a:r>
              <a:rPr lang="en-US" sz="1800" dirty="0">
                <a:solidFill>
                  <a:schemeClr val="tx1"/>
                </a:solidFill>
                <a:latin typeface="Arial" panose="020B0604020202020204" pitchFamily="34" charset="0"/>
                <a:ea typeface="Times New Roman" panose="02020603050405020304" pitchFamily="18" charset="0"/>
                <a:cs typeface="Arial" panose="020B0604020202020204" pitchFamily="34" charset="0"/>
              </a:rPr>
              <a:t>H&amp;L/pot vessels in the new small vessel sector would have an opportunity to harvest Pacific cod in the C season which would delay a potential reallocation to the redefined &lt;60’ H&amp;L/pot CV sector.</a:t>
            </a:r>
          </a:p>
          <a:p>
            <a:pPr lvl="2"/>
            <a:r>
              <a:rPr lang="en-US" sz="1800" dirty="0">
                <a:solidFill>
                  <a:schemeClr val="tx1"/>
                </a:solidFill>
                <a:latin typeface="Arial" panose="020B0604020202020204" pitchFamily="34" charset="0"/>
                <a:ea typeface="Times New Roman" panose="02020603050405020304" pitchFamily="18" charset="0"/>
                <a:cs typeface="Arial" panose="020B0604020202020204" pitchFamily="34" charset="0"/>
              </a:rPr>
              <a:t>Like the A season, small H&amp;L/pot vessels may or may not harvest the full C season allowance.</a:t>
            </a:r>
          </a:p>
          <a:p>
            <a:pPr lvl="1"/>
            <a:r>
              <a:rPr lang="en-US" sz="1800" dirty="0">
                <a:solidFill>
                  <a:schemeClr val="tx1"/>
                </a:solidFill>
                <a:latin typeface="Arial" panose="020B0604020202020204" pitchFamily="34" charset="0"/>
                <a:ea typeface="Times New Roman" panose="02020603050405020304" pitchFamily="18" charset="0"/>
                <a:cs typeface="Arial" panose="020B0604020202020204" pitchFamily="34" charset="0"/>
              </a:rPr>
              <a:t>There would be relatively few reallocation opportunities available to reopen the redefined &lt;60’ H&amp;L/pot CV sector on or near September 1 because other sectors have not finished their B or C seasons (Table 3-3).</a:t>
            </a:r>
          </a:p>
        </p:txBody>
      </p:sp>
      <p:sp>
        <p:nvSpPr>
          <p:cNvPr id="4" name="Slide Number Placeholder 3">
            <a:extLst>
              <a:ext uri="{FF2B5EF4-FFF2-40B4-BE49-F238E27FC236}">
                <a16:creationId xmlns:a16="http://schemas.microsoft.com/office/drawing/2014/main" id="{0969CA70-D7D2-48F9-9CA1-8DED237E210B}"/>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3200" b="0" i="0" u="none" strike="noStrike" kern="1200" cap="none" spc="0" normalizeH="0" baseline="0" noProof="0" smtClean="0">
                <a:ln>
                  <a:noFill/>
                </a:ln>
                <a:effectLst/>
                <a:uLnTx/>
                <a:uFillTx/>
                <a:latin typeface="Arial" panose="020B0604020202020204" pitchFamily="34" charset="0"/>
                <a:cs typeface="Arial" panose="020B0604020202020204" pitchFamily="34" charset="0"/>
              </a:rPr>
              <a:pPr marL="0" marR="0" lvl="0" indent="0" algn="ctr" defTabSz="457200" rtl="0" eaLnBrk="1" fontAlgn="auto" latinLnBrk="0" hangingPunct="1">
                <a:lnSpc>
                  <a:spcPct val="100000"/>
                </a:lnSpc>
                <a:spcBef>
                  <a:spcPts val="0"/>
                </a:spcBef>
                <a:spcAft>
                  <a:spcPts val="0"/>
                </a:spcAft>
                <a:buClrTx/>
                <a:buSzTx/>
                <a:buFontTx/>
                <a:buNone/>
                <a:tabLst/>
                <a:defRPr/>
              </a:pPr>
              <a:t>14</a:t>
            </a:fld>
            <a:endParaRPr kumimoji="0" lang="en-US" sz="32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37226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0F31DE6-AC1A-4DBB-8CA2-96DD9DD93755}"/>
              </a:ext>
            </a:extLst>
          </p:cNvPr>
          <p:cNvSpPr>
            <a:spLocks noGrp="1"/>
          </p:cNvSpPr>
          <p:nvPr>
            <p:ph type="sldNum" sz="quarter" idx="12"/>
          </p:nvPr>
        </p:nvSpPr>
        <p:spPr/>
        <p:txBody>
          <a:bodyPr/>
          <a:lstStyle/>
          <a:p>
            <a:fld id="{D57F1E4F-1CFF-5643-939E-217C01CDF565}" type="slidenum">
              <a:rPr lang="en-US" smtClean="0">
                <a:latin typeface="Arial" panose="020B0604020202020204" pitchFamily="34" charset="0"/>
                <a:cs typeface="Arial" panose="020B0604020202020204" pitchFamily="34" charset="0"/>
              </a:rPr>
              <a:pPr/>
              <a:t>15</a:t>
            </a:fld>
            <a:endParaRPr lang="en-US"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8821CAD4-BD4C-46A2-BBFD-7FBA1E93BA0B}"/>
              </a:ext>
            </a:extLst>
          </p:cNvPr>
          <p:cNvPicPr>
            <a:picLocks noChangeAspect="1"/>
          </p:cNvPicPr>
          <p:nvPr/>
        </p:nvPicPr>
        <p:blipFill>
          <a:blip r:embed="rId2"/>
          <a:stretch>
            <a:fillRect/>
          </a:stretch>
        </p:blipFill>
        <p:spPr>
          <a:xfrm>
            <a:off x="3741347" y="1171501"/>
            <a:ext cx="4511431" cy="1644258"/>
          </a:xfrm>
          <a:prstGeom prst="rect">
            <a:avLst/>
          </a:prstGeom>
        </p:spPr>
      </p:pic>
      <p:pic>
        <p:nvPicPr>
          <p:cNvPr id="8" name="Picture 7">
            <a:extLst>
              <a:ext uri="{FF2B5EF4-FFF2-40B4-BE49-F238E27FC236}">
                <a16:creationId xmlns:a16="http://schemas.microsoft.com/office/drawing/2014/main" id="{7463F274-DE8A-44B3-906A-ED72AAD0F06E}"/>
              </a:ext>
            </a:extLst>
          </p:cNvPr>
          <p:cNvPicPr>
            <a:picLocks noChangeAspect="1"/>
          </p:cNvPicPr>
          <p:nvPr/>
        </p:nvPicPr>
        <p:blipFill>
          <a:blip r:embed="rId3"/>
          <a:stretch>
            <a:fillRect/>
          </a:stretch>
        </p:blipFill>
        <p:spPr>
          <a:xfrm>
            <a:off x="374033" y="1013224"/>
            <a:ext cx="1980136" cy="1821959"/>
          </a:xfrm>
          <a:prstGeom prst="rect">
            <a:avLst/>
          </a:prstGeom>
        </p:spPr>
      </p:pic>
      <p:pic>
        <p:nvPicPr>
          <p:cNvPr id="10" name="Picture 9">
            <a:extLst>
              <a:ext uri="{FF2B5EF4-FFF2-40B4-BE49-F238E27FC236}">
                <a16:creationId xmlns:a16="http://schemas.microsoft.com/office/drawing/2014/main" id="{A84F9262-BCE5-4D39-B81C-12629E9DFAAA}"/>
              </a:ext>
            </a:extLst>
          </p:cNvPr>
          <p:cNvPicPr>
            <a:picLocks noChangeAspect="1"/>
          </p:cNvPicPr>
          <p:nvPr/>
        </p:nvPicPr>
        <p:blipFill>
          <a:blip r:embed="rId4"/>
          <a:stretch>
            <a:fillRect/>
          </a:stretch>
        </p:blipFill>
        <p:spPr>
          <a:xfrm>
            <a:off x="3741347" y="3180937"/>
            <a:ext cx="4511431" cy="1488598"/>
          </a:xfrm>
          <a:prstGeom prst="rect">
            <a:avLst/>
          </a:prstGeom>
        </p:spPr>
      </p:pic>
      <p:pic>
        <p:nvPicPr>
          <p:cNvPr id="12" name="Picture 11">
            <a:extLst>
              <a:ext uri="{FF2B5EF4-FFF2-40B4-BE49-F238E27FC236}">
                <a16:creationId xmlns:a16="http://schemas.microsoft.com/office/drawing/2014/main" id="{0761504C-AB00-46EB-A7A4-9BF901CE3053}"/>
              </a:ext>
            </a:extLst>
          </p:cNvPr>
          <p:cNvPicPr>
            <a:picLocks noChangeAspect="1"/>
          </p:cNvPicPr>
          <p:nvPr/>
        </p:nvPicPr>
        <p:blipFill>
          <a:blip r:embed="rId5"/>
          <a:stretch>
            <a:fillRect/>
          </a:stretch>
        </p:blipFill>
        <p:spPr>
          <a:xfrm>
            <a:off x="374033" y="3014257"/>
            <a:ext cx="1940652" cy="1821958"/>
          </a:xfrm>
          <a:prstGeom prst="rect">
            <a:avLst/>
          </a:prstGeom>
        </p:spPr>
      </p:pic>
      <p:pic>
        <p:nvPicPr>
          <p:cNvPr id="14" name="Picture 13">
            <a:extLst>
              <a:ext uri="{FF2B5EF4-FFF2-40B4-BE49-F238E27FC236}">
                <a16:creationId xmlns:a16="http://schemas.microsoft.com/office/drawing/2014/main" id="{141D6E90-5FA6-4398-8F8E-CFCFD91477C2}"/>
              </a:ext>
            </a:extLst>
          </p:cNvPr>
          <p:cNvPicPr>
            <a:picLocks noChangeAspect="1"/>
          </p:cNvPicPr>
          <p:nvPr/>
        </p:nvPicPr>
        <p:blipFill>
          <a:blip r:embed="rId6"/>
          <a:stretch>
            <a:fillRect/>
          </a:stretch>
        </p:blipFill>
        <p:spPr>
          <a:xfrm>
            <a:off x="3617152" y="5078174"/>
            <a:ext cx="4635626" cy="1488598"/>
          </a:xfrm>
          <a:prstGeom prst="rect">
            <a:avLst/>
          </a:prstGeom>
        </p:spPr>
      </p:pic>
      <p:pic>
        <p:nvPicPr>
          <p:cNvPr id="16" name="Picture 15">
            <a:extLst>
              <a:ext uri="{FF2B5EF4-FFF2-40B4-BE49-F238E27FC236}">
                <a16:creationId xmlns:a16="http://schemas.microsoft.com/office/drawing/2014/main" id="{30CE17BB-C185-4CD6-A050-951EB211015F}"/>
              </a:ext>
            </a:extLst>
          </p:cNvPr>
          <p:cNvPicPr>
            <a:picLocks noChangeAspect="1"/>
          </p:cNvPicPr>
          <p:nvPr/>
        </p:nvPicPr>
        <p:blipFill>
          <a:blip r:embed="rId7"/>
          <a:stretch>
            <a:fillRect/>
          </a:stretch>
        </p:blipFill>
        <p:spPr>
          <a:xfrm>
            <a:off x="353340" y="4974989"/>
            <a:ext cx="1900418" cy="1694967"/>
          </a:xfrm>
          <a:prstGeom prst="rect">
            <a:avLst/>
          </a:prstGeom>
        </p:spPr>
      </p:pic>
      <p:sp>
        <p:nvSpPr>
          <p:cNvPr id="2" name="TextBox 1">
            <a:extLst>
              <a:ext uri="{FF2B5EF4-FFF2-40B4-BE49-F238E27FC236}">
                <a16:creationId xmlns:a16="http://schemas.microsoft.com/office/drawing/2014/main" id="{C77A5D5C-5CB7-48B1-B336-530BB9FE9098}"/>
              </a:ext>
            </a:extLst>
          </p:cNvPr>
          <p:cNvSpPr txBox="1"/>
          <p:nvPr/>
        </p:nvSpPr>
        <p:spPr>
          <a:xfrm>
            <a:off x="7379283" y="2835183"/>
            <a:ext cx="914400" cy="261610"/>
          </a:xfrm>
          <a:prstGeom prst="rect">
            <a:avLst/>
          </a:prstGeom>
          <a:noFill/>
        </p:spPr>
        <p:txBody>
          <a:bodyPr wrap="square" rtlCol="0">
            <a:spAutoFit/>
          </a:bodyPr>
          <a:lstStyle/>
          <a:p>
            <a:r>
              <a:rPr lang="en-US" sz="1100" dirty="0">
                <a:latin typeface="Arial" panose="020B0604020202020204" pitchFamily="34" charset="0"/>
                <a:cs typeface="Arial" panose="020B0604020202020204" pitchFamily="34" charset="0"/>
              </a:rPr>
              <a:t>Figure 4-3</a:t>
            </a:r>
          </a:p>
        </p:txBody>
      </p:sp>
      <p:sp>
        <p:nvSpPr>
          <p:cNvPr id="11" name="TextBox 10">
            <a:extLst>
              <a:ext uri="{FF2B5EF4-FFF2-40B4-BE49-F238E27FC236}">
                <a16:creationId xmlns:a16="http://schemas.microsoft.com/office/drawing/2014/main" id="{73EF7B78-3E79-4713-B375-956A1DBF7215}"/>
              </a:ext>
            </a:extLst>
          </p:cNvPr>
          <p:cNvSpPr txBox="1"/>
          <p:nvPr/>
        </p:nvSpPr>
        <p:spPr>
          <a:xfrm>
            <a:off x="7338378" y="4648275"/>
            <a:ext cx="914400" cy="261610"/>
          </a:xfrm>
          <a:prstGeom prst="rect">
            <a:avLst/>
          </a:prstGeom>
          <a:noFill/>
        </p:spPr>
        <p:txBody>
          <a:bodyPr wrap="square" rtlCol="0">
            <a:spAutoFit/>
          </a:bodyPr>
          <a:lstStyle/>
          <a:p>
            <a:r>
              <a:rPr lang="en-US" sz="1100" dirty="0">
                <a:latin typeface="Arial" panose="020B0604020202020204" pitchFamily="34" charset="0"/>
                <a:cs typeface="Arial" panose="020B0604020202020204" pitchFamily="34" charset="0"/>
              </a:rPr>
              <a:t>Figure 4-4</a:t>
            </a:r>
          </a:p>
        </p:txBody>
      </p:sp>
      <p:sp>
        <p:nvSpPr>
          <p:cNvPr id="13" name="TextBox 12">
            <a:extLst>
              <a:ext uri="{FF2B5EF4-FFF2-40B4-BE49-F238E27FC236}">
                <a16:creationId xmlns:a16="http://schemas.microsoft.com/office/drawing/2014/main" id="{9AC45CE3-5738-46C9-87CD-1D0D38637084}"/>
              </a:ext>
            </a:extLst>
          </p:cNvPr>
          <p:cNvSpPr txBox="1"/>
          <p:nvPr/>
        </p:nvSpPr>
        <p:spPr>
          <a:xfrm>
            <a:off x="7150100" y="6566772"/>
            <a:ext cx="914400" cy="261610"/>
          </a:xfrm>
          <a:prstGeom prst="rect">
            <a:avLst/>
          </a:prstGeom>
          <a:noFill/>
        </p:spPr>
        <p:txBody>
          <a:bodyPr wrap="square" rtlCol="0">
            <a:spAutoFit/>
          </a:bodyPr>
          <a:lstStyle/>
          <a:p>
            <a:r>
              <a:rPr lang="en-US" sz="1100" dirty="0">
                <a:latin typeface="Arial" panose="020B0604020202020204" pitchFamily="34" charset="0"/>
                <a:cs typeface="Arial" panose="020B0604020202020204" pitchFamily="34" charset="0"/>
              </a:rPr>
              <a:t>Figure 4-5</a:t>
            </a:r>
          </a:p>
        </p:txBody>
      </p:sp>
      <p:sp>
        <p:nvSpPr>
          <p:cNvPr id="15" name="Title 1">
            <a:extLst>
              <a:ext uri="{FF2B5EF4-FFF2-40B4-BE49-F238E27FC236}">
                <a16:creationId xmlns:a16="http://schemas.microsoft.com/office/drawing/2014/main" id="{847EECBB-F566-489B-981D-79A82DBAD08C}"/>
              </a:ext>
            </a:extLst>
          </p:cNvPr>
          <p:cNvSpPr>
            <a:spLocks noGrp="1"/>
          </p:cNvSpPr>
          <p:nvPr>
            <p:ph type="title"/>
          </p:nvPr>
        </p:nvSpPr>
        <p:spPr>
          <a:xfrm>
            <a:off x="394469" y="283382"/>
            <a:ext cx="7269480" cy="622781"/>
          </a:xfrm>
        </p:spPr>
        <p:txBody>
          <a:bodyPr>
            <a:normAutofit/>
          </a:bodyPr>
          <a:lstStyle/>
          <a:p>
            <a:r>
              <a:rPr lang="en-US" sz="2800" dirty="0">
                <a:latin typeface="Arial" panose="020B0604020202020204" pitchFamily="34" charset="0"/>
                <a:cs typeface="Arial" panose="020B0604020202020204" pitchFamily="34" charset="0"/>
              </a:rPr>
              <a:t>4.3.4 VESSEL SAFETY AND STABILITY </a:t>
            </a:r>
          </a:p>
        </p:txBody>
      </p:sp>
    </p:spTree>
    <p:extLst>
      <p:ext uri="{BB962C8B-B14F-4D97-AF65-F5344CB8AC3E}">
        <p14:creationId xmlns:p14="http://schemas.microsoft.com/office/powerpoint/2010/main" val="24083471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593F7A-C7EA-411A-9793-0AB2D2F8C9E6}"/>
              </a:ext>
            </a:extLst>
          </p:cNvPr>
          <p:cNvSpPr>
            <a:spLocks noGrp="1"/>
          </p:cNvSpPr>
          <p:nvPr>
            <p:ph type="title"/>
          </p:nvPr>
        </p:nvSpPr>
        <p:spPr>
          <a:xfrm>
            <a:off x="394469" y="283382"/>
            <a:ext cx="7269480" cy="622781"/>
          </a:xfrm>
        </p:spPr>
        <p:txBody>
          <a:bodyPr>
            <a:normAutofit/>
          </a:bodyPr>
          <a:lstStyle/>
          <a:p>
            <a:r>
              <a:rPr lang="en-US" sz="2800" dirty="0">
                <a:latin typeface="Arial" panose="020B0604020202020204" pitchFamily="34" charset="0"/>
                <a:cs typeface="Arial" panose="020B0604020202020204" pitchFamily="34" charset="0"/>
              </a:rPr>
              <a:t>4.3.4 VESSEL SAFETY AND STABILITY </a:t>
            </a:r>
          </a:p>
        </p:txBody>
      </p:sp>
      <p:sp>
        <p:nvSpPr>
          <p:cNvPr id="3" name="Content Placeholder 2">
            <a:extLst>
              <a:ext uri="{FF2B5EF4-FFF2-40B4-BE49-F238E27FC236}">
                <a16:creationId xmlns:a16="http://schemas.microsoft.com/office/drawing/2014/main" id="{2301F20D-B443-43F2-ADFE-596B57E6C072}"/>
              </a:ext>
            </a:extLst>
          </p:cNvPr>
          <p:cNvSpPr>
            <a:spLocks noGrp="1"/>
          </p:cNvSpPr>
          <p:nvPr>
            <p:ph idx="1"/>
          </p:nvPr>
        </p:nvSpPr>
        <p:spPr>
          <a:xfrm>
            <a:off x="394469" y="1112705"/>
            <a:ext cx="7456190" cy="5299112"/>
          </a:xfrm>
        </p:spPr>
        <p:txBody>
          <a:bodyPr>
            <a:normAutofit/>
          </a:bodyPr>
          <a:lstStyle/>
          <a:p>
            <a:r>
              <a:rPr lang="en-US" dirty="0">
                <a:latin typeface="Arial" panose="020B0604020202020204" pitchFamily="34" charset="0"/>
                <a:cs typeface="Arial" panose="020B0604020202020204" pitchFamily="34" charset="0"/>
              </a:rPr>
              <a:t>The Council is considering this action to provide more stability to H&amp;L/pot vessels ≤55’ LOA.</a:t>
            </a:r>
          </a:p>
          <a:p>
            <a:r>
              <a:rPr lang="en-US" dirty="0">
                <a:latin typeface="Arial" panose="020B0604020202020204" pitchFamily="34" charset="0"/>
                <a:cs typeface="Arial" panose="020B0604020202020204" pitchFamily="34" charset="0"/>
              </a:rPr>
              <a:t>The PPA could have a positive impact on the safety and stability of smaller H&amp;L/pot vessels by allowing them more flexibility to determine when to fish.</a:t>
            </a:r>
          </a:p>
          <a:p>
            <a:r>
              <a:rPr lang="en-US" dirty="0">
                <a:latin typeface="Arial" panose="020B0604020202020204" pitchFamily="34" charset="0"/>
                <a:cs typeface="Arial" panose="020B0604020202020204" pitchFamily="34" charset="0"/>
              </a:rPr>
              <a:t>The PPA could have a negative impact on the safety and stability of larger H&amp;L/pot vessels that </a:t>
            </a:r>
            <a:r>
              <a:rPr lang="en-US" dirty="0">
                <a:effectLst/>
                <a:latin typeface="Arial" panose="020B0604020202020204" pitchFamily="34" charset="0"/>
                <a:ea typeface="Times New Roman" panose="02020603050405020304" pitchFamily="18" charset="0"/>
                <a:cs typeface="Arial" panose="020B0604020202020204" pitchFamily="34" charset="0"/>
              </a:rPr>
              <a:t>could fish at a faster pace early in the year as there could be less BSAI Pacific cod TAC available with a delayed reallocation or no reallocation.</a:t>
            </a:r>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4A4F2939-5885-4C7F-8A93-5970BCBAFC5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3200" b="0" i="0" u="none" strike="noStrike" kern="1200" cap="none" spc="0" normalizeH="0" baseline="0" noProof="0" smtClean="0">
                <a:ln>
                  <a:noFill/>
                </a:ln>
                <a:effectLst/>
                <a:uLnTx/>
                <a:uFillTx/>
                <a:latin typeface="Arial" panose="020B0604020202020204" pitchFamily="34" charset="0"/>
                <a:cs typeface="Arial" panose="020B0604020202020204" pitchFamily="34" charset="0"/>
              </a:rPr>
              <a:pPr marL="0" marR="0" lvl="0" indent="0" algn="ctr" defTabSz="457200" rtl="0" eaLnBrk="1" fontAlgn="auto" latinLnBrk="0" hangingPunct="1">
                <a:lnSpc>
                  <a:spcPct val="100000"/>
                </a:lnSpc>
                <a:spcBef>
                  <a:spcPts val="0"/>
                </a:spcBef>
                <a:spcAft>
                  <a:spcPts val="0"/>
                </a:spcAft>
                <a:buClrTx/>
                <a:buSzTx/>
                <a:buFontTx/>
                <a:buNone/>
                <a:tabLst/>
                <a:defRPr/>
              </a:pPr>
              <a:t>16</a:t>
            </a:fld>
            <a:endParaRPr kumimoji="0" lang="en-US" sz="32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63650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EE9B8-00BB-4EFB-A284-70C4A302A53D}"/>
              </a:ext>
            </a:extLst>
          </p:cNvPr>
          <p:cNvSpPr>
            <a:spLocks noGrp="1"/>
          </p:cNvSpPr>
          <p:nvPr>
            <p:ph type="title"/>
          </p:nvPr>
        </p:nvSpPr>
        <p:spPr>
          <a:xfrm>
            <a:off x="308457" y="513192"/>
            <a:ext cx="8132598" cy="617218"/>
          </a:xfrm>
        </p:spPr>
        <p:txBody>
          <a:bodyPr>
            <a:normAutofit/>
          </a:bodyPr>
          <a:lstStyle/>
          <a:p>
            <a:r>
              <a:rPr lang="en-US" sz="2800" dirty="0">
                <a:latin typeface="Arial" panose="020B0604020202020204" pitchFamily="34" charset="0"/>
                <a:cs typeface="Arial" panose="020B0604020202020204" pitchFamily="34" charset="0"/>
              </a:rPr>
              <a:t>4.3.5  REVENUE IMPACTS </a:t>
            </a:r>
          </a:p>
        </p:txBody>
      </p:sp>
      <p:sp>
        <p:nvSpPr>
          <p:cNvPr id="3" name="Content Placeholder 2">
            <a:extLst>
              <a:ext uri="{FF2B5EF4-FFF2-40B4-BE49-F238E27FC236}">
                <a16:creationId xmlns:a16="http://schemas.microsoft.com/office/drawing/2014/main" id="{47CA18E4-FEB1-47DD-882B-171694B8AE7E}"/>
              </a:ext>
            </a:extLst>
          </p:cNvPr>
          <p:cNvSpPr>
            <a:spLocks noGrp="1"/>
          </p:cNvSpPr>
          <p:nvPr>
            <p:ph idx="1"/>
          </p:nvPr>
        </p:nvSpPr>
        <p:spPr>
          <a:xfrm>
            <a:off x="370927" y="1839930"/>
            <a:ext cx="7451411" cy="3525283"/>
          </a:xfrm>
        </p:spPr>
        <p:txBody>
          <a:bodyPr>
            <a:normAutofit/>
          </a:bodyPr>
          <a:lstStyle/>
          <a:p>
            <a:r>
              <a:rPr lang="en-US" sz="2000" dirty="0">
                <a:latin typeface="Arial" panose="020B0604020202020204" pitchFamily="34" charset="0"/>
                <a:ea typeface="Times New Roman" panose="02020603050405020304" pitchFamily="18" charset="0"/>
                <a:cs typeface="Arial" panose="020B0604020202020204" pitchFamily="34" charset="0"/>
              </a:rPr>
              <a:t>Section 4.3.5 of the analysis provides estimates for the potential revenue impact and opportunity under this action. </a:t>
            </a:r>
          </a:p>
          <a:p>
            <a:r>
              <a:rPr lang="en-US" sz="2000" dirty="0">
                <a:effectLst/>
                <a:latin typeface="Arial" panose="020B0604020202020204" pitchFamily="34" charset="0"/>
                <a:ea typeface="Times New Roman" panose="02020603050405020304" pitchFamily="18" charset="0"/>
                <a:cs typeface="Arial" panose="020B0604020202020204" pitchFamily="34" charset="0"/>
              </a:rPr>
              <a:t>There is uncertainty about the magnitude of the incidental revenue impacts that could occur under Alternative 2. </a:t>
            </a:r>
            <a:endParaRPr lang="en-US" sz="2000" dirty="0">
              <a:solidFill>
                <a:schemeClr val="tx1">
                  <a:lumMod val="85000"/>
                  <a:lumOff val="15000"/>
                </a:schemeClr>
              </a:solidFill>
              <a:latin typeface="Arial" panose="020B0604020202020204" pitchFamily="34" charset="0"/>
              <a:ea typeface="Times New Roman" panose="02020603050405020304" pitchFamily="18" charset="0"/>
              <a:cs typeface="Arial" panose="020B0604020202020204" pitchFamily="34" charset="0"/>
            </a:endParaRPr>
          </a:p>
          <a:p>
            <a:pPr lvl="1"/>
            <a:r>
              <a:rPr lang="en-US" sz="2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Not possible to precisely estimate the potential revenue losses or gains under Alternative 2. </a:t>
            </a:r>
          </a:p>
          <a:p>
            <a:pPr lvl="2"/>
            <a:r>
              <a:rPr lang="en-US" sz="185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NMFS cannot track the landings that are derived from a sector’s initial allocation or subsequent reallocations.</a:t>
            </a:r>
          </a:p>
          <a:p>
            <a:pPr lvl="2"/>
            <a:r>
              <a:rPr lang="en-US" sz="1850" dirty="0">
                <a:solidFill>
                  <a:schemeClr val="tx1"/>
                </a:solidFill>
                <a:latin typeface="Arial" panose="020B0604020202020204" pitchFamily="34" charset="0"/>
                <a:ea typeface="Times New Roman" panose="02020603050405020304" pitchFamily="18" charset="0"/>
                <a:cs typeface="Arial" panose="020B0604020202020204" pitchFamily="34" charset="0"/>
              </a:rPr>
              <a:t>Uncertain whether the new small vessel sector would utilize its full allocation (1.4%).</a:t>
            </a:r>
          </a:p>
          <a:p>
            <a:pPr lvl="1"/>
            <a:endParaRPr lang="en-US" sz="1650" b="1" dirty="0">
              <a:latin typeface="Times New Roman" panose="02020603050405020304" pitchFamily="18" charset="0"/>
              <a:cs typeface="Arial" panose="020B0604020202020204" pitchFamily="34" charset="0"/>
            </a:endParaRPr>
          </a:p>
        </p:txBody>
      </p:sp>
      <p:sp>
        <p:nvSpPr>
          <p:cNvPr id="5" name="Slide Number Placeholder 4">
            <a:extLst>
              <a:ext uri="{FF2B5EF4-FFF2-40B4-BE49-F238E27FC236}">
                <a16:creationId xmlns:a16="http://schemas.microsoft.com/office/drawing/2014/main" id="{EC54E354-76F3-41A6-ABC5-3BD2664D1A1A}"/>
              </a:ext>
            </a:extLst>
          </p:cNvPr>
          <p:cNvSpPr>
            <a:spLocks noGrp="1"/>
          </p:cNvSpPr>
          <p:nvPr>
            <p:ph type="sldNum" sz="quarter" idx="12"/>
          </p:nvPr>
        </p:nvSpPr>
        <p:spPr/>
        <p:txBody>
          <a:bodyPr/>
          <a:lstStyle/>
          <a:p>
            <a:fld id="{519954A3-9DFD-4C44-94BA-B95130A3BA1C}" type="slidenum">
              <a:rPr lang="en-US" smtClean="0">
                <a:solidFill>
                  <a:schemeClr val="bg1">
                    <a:lumMod val="95000"/>
                  </a:schemeClr>
                </a:solidFill>
                <a:latin typeface="Arial" panose="020B0604020202020204" pitchFamily="34" charset="0"/>
                <a:cs typeface="Arial" panose="020B0604020202020204" pitchFamily="34" charset="0"/>
              </a:rPr>
              <a:t>17</a:t>
            </a:fld>
            <a:endParaRPr lang="en-US" dirty="0">
              <a:solidFill>
                <a:schemeClr val="bg1">
                  <a:lumMod val="95000"/>
                </a:schemeClr>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12A69764-AB47-456C-8096-466077847C2B}"/>
              </a:ext>
            </a:extLst>
          </p:cNvPr>
          <p:cNvPicPr>
            <a:picLocks noChangeAspect="1"/>
          </p:cNvPicPr>
          <p:nvPr/>
        </p:nvPicPr>
        <p:blipFill>
          <a:blip r:embed="rId3"/>
          <a:stretch>
            <a:fillRect/>
          </a:stretch>
        </p:blipFill>
        <p:spPr>
          <a:xfrm>
            <a:off x="184226" y="5696672"/>
            <a:ext cx="719390" cy="951058"/>
          </a:xfrm>
          <a:prstGeom prst="rect">
            <a:avLst/>
          </a:prstGeom>
        </p:spPr>
      </p:pic>
    </p:spTree>
    <p:extLst>
      <p:ext uri="{BB962C8B-B14F-4D97-AF65-F5344CB8AC3E}">
        <p14:creationId xmlns:p14="http://schemas.microsoft.com/office/powerpoint/2010/main" val="22738451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EE9B8-00BB-4EFB-A284-70C4A302A53D}"/>
              </a:ext>
            </a:extLst>
          </p:cNvPr>
          <p:cNvSpPr>
            <a:spLocks noGrp="1"/>
          </p:cNvSpPr>
          <p:nvPr>
            <p:ph type="title"/>
          </p:nvPr>
        </p:nvSpPr>
        <p:spPr>
          <a:xfrm>
            <a:off x="269482" y="372595"/>
            <a:ext cx="8640988" cy="617218"/>
          </a:xfrm>
        </p:spPr>
        <p:txBody>
          <a:bodyPr>
            <a:normAutofit/>
          </a:bodyPr>
          <a:lstStyle/>
          <a:p>
            <a:r>
              <a:rPr lang="en-US" sz="2800" dirty="0">
                <a:latin typeface="Arial" panose="020B0604020202020204" pitchFamily="34" charset="0"/>
                <a:cs typeface="Arial" panose="020B0604020202020204" pitchFamily="34" charset="0"/>
              </a:rPr>
              <a:t>4.3.5 REVENUE IMPACTS</a:t>
            </a:r>
          </a:p>
        </p:txBody>
      </p:sp>
      <p:sp>
        <p:nvSpPr>
          <p:cNvPr id="3" name="Content Placeholder 2">
            <a:extLst>
              <a:ext uri="{FF2B5EF4-FFF2-40B4-BE49-F238E27FC236}">
                <a16:creationId xmlns:a16="http://schemas.microsoft.com/office/drawing/2014/main" id="{47CA18E4-FEB1-47DD-882B-171694B8AE7E}"/>
              </a:ext>
            </a:extLst>
          </p:cNvPr>
          <p:cNvSpPr>
            <a:spLocks noGrp="1"/>
          </p:cNvSpPr>
          <p:nvPr>
            <p:ph idx="1"/>
          </p:nvPr>
        </p:nvSpPr>
        <p:spPr>
          <a:xfrm>
            <a:off x="629708" y="1319085"/>
            <a:ext cx="7406072" cy="4638143"/>
          </a:xfrm>
        </p:spPr>
        <p:txBody>
          <a:bodyPr>
            <a:normAutofit/>
          </a:bodyPr>
          <a:lstStyle/>
          <a:p>
            <a:r>
              <a:rPr lang="en-US" sz="2000" dirty="0">
                <a:latin typeface="Arial" panose="020B0604020202020204" pitchFamily="34" charset="0"/>
                <a:ea typeface="Times New Roman" panose="02020603050405020304" pitchFamily="18" charset="0"/>
                <a:cs typeface="Arial" panose="020B0604020202020204" pitchFamily="34" charset="0"/>
              </a:rPr>
              <a:t>T</a:t>
            </a:r>
            <a:r>
              <a:rPr lang="en-US" sz="2000" dirty="0">
                <a:effectLst/>
                <a:latin typeface="Arial" panose="020B0604020202020204" pitchFamily="34" charset="0"/>
                <a:ea typeface="Times New Roman" panose="02020603050405020304" pitchFamily="18" charset="0"/>
                <a:cs typeface="Arial" panose="020B0604020202020204" pitchFamily="34" charset="0"/>
              </a:rPr>
              <a:t>he estimated annual average gross ex-vessel revenue impact for H&amp;L/pot CVs &gt;56’ LOA is a decrease of $1.22 million (Table 4-5), accounting for 22 percent of these vessel’s tota</a:t>
            </a:r>
            <a:r>
              <a:rPr lang="en-US" sz="2000" dirty="0">
                <a:latin typeface="Arial" panose="020B0604020202020204" pitchFamily="34" charset="0"/>
                <a:ea typeface="Times New Roman" panose="02020603050405020304" pitchFamily="18" charset="0"/>
                <a:cs typeface="Arial" panose="020B0604020202020204" pitchFamily="34" charset="0"/>
              </a:rPr>
              <a:t>l revenue for Federal BSAI Pacific cod (on average, 2008-2021)</a:t>
            </a:r>
            <a:r>
              <a:rPr lang="en-US" sz="2000" dirty="0">
                <a:effectLst/>
                <a:latin typeface="Arial" panose="020B0604020202020204" pitchFamily="34" charset="0"/>
                <a:ea typeface="Times New Roman" panose="02020603050405020304" pitchFamily="18" charset="0"/>
                <a:cs typeface="Arial" panose="020B0604020202020204" pitchFamily="34" charset="0"/>
              </a:rPr>
              <a:t>.</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lvl="1"/>
            <a:r>
              <a:rPr lang="en-US" sz="2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There are seven H&amp;L/pot vessels in this group that depend on the fishery for more than 80 percent of their total revenue for all fisheries (2008-2021).</a:t>
            </a:r>
          </a:p>
          <a:p>
            <a:pPr marL="274320" lvl="1" indent="0">
              <a:buNone/>
            </a:pPr>
            <a:r>
              <a:rPr lang="en-US" sz="2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p>
          <a:p>
            <a:pPr marL="182880" marR="0" lvl="0" indent="-182880" algn="l" defTabSz="914400" rtl="0" eaLnBrk="1" fontAlgn="auto" latinLnBrk="0" hangingPunct="1">
              <a:lnSpc>
                <a:spcPct val="95000"/>
              </a:lnSpc>
              <a:spcBef>
                <a:spcPts val="0"/>
              </a:spcBef>
              <a:spcAft>
                <a:spcPts val="0"/>
              </a:spcAft>
              <a:buClr>
                <a:srgbClr val="6F6F74"/>
              </a:buClr>
              <a:buSzPct val="80000"/>
              <a:buFont typeface="Arial" pitchFamily="34" charset="0"/>
              <a:buChar char="•"/>
              <a:tabLst/>
              <a:defRPr/>
            </a:pPr>
            <a:r>
              <a:rPr kumimoji="0" lang="en-US" sz="2000" b="0" i="0" u="none" strike="noStrike" kern="1200" cap="none" spc="10" normalizeH="0" baseline="0" noProof="0" dirty="0">
                <a:ln>
                  <a:noFill/>
                </a:ln>
                <a:effectLst/>
                <a:uLnTx/>
                <a:uFillTx/>
                <a:latin typeface="Arial" panose="020B0604020202020204" pitchFamily="34" charset="0"/>
                <a:cs typeface="Arial" panose="020B0604020202020204" pitchFamily="34" charset="0"/>
              </a:rPr>
              <a:t>The annual average additional revenue opportunity for H&amp;L/pot CVs ≤56’ LOA is $1.15 million under Alternative 2 (Table 4-7). </a:t>
            </a:r>
            <a:endParaRPr lang="en-US" sz="2000" dirty="0">
              <a:latin typeface="Arial" panose="020B0604020202020204" pitchFamily="34" charset="0"/>
              <a:cs typeface="Arial" panose="020B0604020202020204" pitchFamily="34" charset="0"/>
            </a:endParaRPr>
          </a:p>
          <a:p>
            <a:pPr lvl="1">
              <a:lnSpc>
                <a:spcPct val="95000"/>
              </a:lnSpc>
              <a:spcBef>
                <a:spcPts val="0"/>
              </a:spcBef>
              <a:spcAft>
                <a:spcPts val="0"/>
              </a:spcAft>
              <a:buClr>
                <a:srgbClr val="6F6F74"/>
              </a:buClr>
              <a:buSzPct val="80000"/>
              <a:buFont typeface="Arial" pitchFamily="34" charset="0"/>
              <a:buChar char="•"/>
              <a:defRPr/>
            </a:pPr>
            <a:r>
              <a:rPr lang="en-US" sz="2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Of the 33 H&amp;L/pot vessels in this size group, the Federal BSAI Pacific cod fishery contributes less than 10 percent of the total revenue for 24 vessels (2008-2021). </a:t>
            </a:r>
            <a:endParaRPr kumimoji="0" lang="en-US" sz="2000" b="0" i="0" u="none" strike="noStrike" kern="1200" cap="none" spc="10" normalizeH="0" baseline="0" noProof="0" dirty="0">
              <a:ln>
                <a:noFill/>
              </a:ln>
              <a:solidFill>
                <a:schemeClr val="tx1"/>
              </a:solidFill>
              <a:effectLst/>
              <a:uLnTx/>
              <a:uFillTx/>
              <a:latin typeface="Arial" panose="020B0604020202020204" pitchFamily="34" charset="0"/>
              <a:cs typeface="Arial" panose="020B0604020202020204" pitchFamily="34" charset="0"/>
            </a:endParaRPr>
          </a:p>
          <a:p>
            <a:endParaRPr lang="en-US" sz="1400" dirty="0">
              <a:solidFill>
                <a:schemeClr val="tx1"/>
              </a:solidFill>
            </a:endParaRPr>
          </a:p>
        </p:txBody>
      </p:sp>
      <p:sp>
        <p:nvSpPr>
          <p:cNvPr id="5" name="Slide Number Placeholder 4">
            <a:extLst>
              <a:ext uri="{FF2B5EF4-FFF2-40B4-BE49-F238E27FC236}">
                <a16:creationId xmlns:a16="http://schemas.microsoft.com/office/drawing/2014/main" id="{EC54E354-76F3-41A6-ABC5-3BD2664D1A1A}"/>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519954A3-9DFD-4C44-94BA-B95130A3BA1C}" type="slidenum">
              <a:rPr kumimoji="0" lang="en-US" sz="3200" b="0" i="0" u="none" strike="noStrike" kern="1200" cap="none" spc="0" normalizeH="0" baseline="0" noProof="0" smtClean="0">
                <a:ln>
                  <a:noFill/>
                </a:ln>
                <a:solidFill>
                  <a:schemeClr val="bg1">
                    <a:lumMod val="95000"/>
                  </a:schemeClr>
                </a:solidFill>
                <a:effectLst/>
                <a:uLnTx/>
                <a:uFillTx/>
                <a:latin typeface="Arial" panose="020B0604020202020204" pitchFamily="34" charset="0"/>
                <a:cs typeface="Arial" panose="020B0604020202020204" pitchFamily="34" charset="0"/>
              </a:rPr>
              <a:pPr marL="0" marR="0" lvl="0" indent="0" algn="ctr" defTabSz="457200" rtl="0" eaLnBrk="1" fontAlgn="auto" latinLnBrk="0" hangingPunct="1">
                <a:lnSpc>
                  <a:spcPct val="100000"/>
                </a:lnSpc>
                <a:spcBef>
                  <a:spcPts val="0"/>
                </a:spcBef>
                <a:spcAft>
                  <a:spcPts val="0"/>
                </a:spcAft>
                <a:buClrTx/>
                <a:buSzTx/>
                <a:buFontTx/>
                <a:buNone/>
                <a:tabLst/>
                <a:defRPr/>
              </a:pPr>
              <a:t>18</a:t>
            </a:fld>
            <a:endParaRPr kumimoji="0" lang="en-US" sz="3200" b="0" i="0" u="none" strike="noStrike" kern="1200" cap="none" spc="0" normalizeH="0" baseline="0" noProof="0" dirty="0">
              <a:ln>
                <a:noFill/>
              </a:ln>
              <a:solidFill>
                <a:schemeClr val="bg1">
                  <a:lumMod val="95000"/>
                </a:schemeClr>
              </a:solidFill>
              <a:effectLst/>
              <a:uLnTx/>
              <a:uFillTx/>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39BAA498-5F94-4310-862A-97A16AF21ED5}"/>
              </a:ext>
            </a:extLst>
          </p:cNvPr>
          <p:cNvPicPr>
            <a:picLocks noChangeAspect="1"/>
          </p:cNvPicPr>
          <p:nvPr/>
        </p:nvPicPr>
        <p:blipFill>
          <a:blip r:embed="rId3"/>
          <a:stretch>
            <a:fillRect/>
          </a:stretch>
        </p:blipFill>
        <p:spPr>
          <a:xfrm>
            <a:off x="269482" y="5782076"/>
            <a:ext cx="720452" cy="949519"/>
          </a:xfrm>
          <a:prstGeom prst="rect">
            <a:avLst/>
          </a:prstGeom>
        </p:spPr>
      </p:pic>
    </p:spTree>
    <p:extLst>
      <p:ext uri="{BB962C8B-B14F-4D97-AF65-F5344CB8AC3E}">
        <p14:creationId xmlns:p14="http://schemas.microsoft.com/office/powerpoint/2010/main" val="41352160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37F93-DBE5-4512-B33E-9173F210A5F1}"/>
              </a:ext>
            </a:extLst>
          </p:cNvPr>
          <p:cNvSpPr>
            <a:spLocks noGrp="1"/>
          </p:cNvSpPr>
          <p:nvPr>
            <p:ph type="title"/>
          </p:nvPr>
        </p:nvSpPr>
        <p:spPr>
          <a:xfrm>
            <a:off x="213265" y="0"/>
            <a:ext cx="8563233" cy="797476"/>
          </a:xfrm>
        </p:spPr>
        <p:txBody>
          <a:bodyPr>
            <a:noAutofit/>
          </a:bodyPr>
          <a:lstStyle/>
          <a:p>
            <a:r>
              <a:rPr lang="en-US" sz="2800" dirty="0">
                <a:latin typeface="Arial" panose="020B0604020202020204" pitchFamily="34" charset="0"/>
                <a:cs typeface="Arial" panose="020B0604020202020204" pitchFamily="34" charset="0"/>
              </a:rPr>
              <a:t>4.3.6  DHS STATE WATERS POT FISHERY</a:t>
            </a:r>
          </a:p>
        </p:txBody>
      </p:sp>
      <p:sp>
        <p:nvSpPr>
          <p:cNvPr id="5" name="Slide Number Placeholder 4">
            <a:extLst>
              <a:ext uri="{FF2B5EF4-FFF2-40B4-BE49-F238E27FC236}">
                <a16:creationId xmlns:a16="http://schemas.microsoft.com/office/drawing/2014/main" id="{3AA68458-9792-4EA3-A820-55632F3F03DB}"/>
              </a:ext>
            </a:extLst>
          </p:cNvPr>
          <p:cNvSpPr>
            <a:spLocks noGrp="1"/>
          </p:cNvSpPr>
          <p:nvPr>
            <p:ph type="sldNum" sz="quarter" idx="12"/>
          </p:nvPr>
        </p:nvSpPr>
        <p:spPr/>
        <p:txBody>
          <a:bodyPr/>
          <a:lstStyle/>
          <a:p>
            <a:fld id="{519954A3-9DFD-4C44-94BA-B95130A3BA1C}" type="slidenum">
              <a:rPr lang="en-US" smtClean="0">
                <a:solidFill>
                  <a:schemeClr val="bg1">
                    <a:lumMod val="95000"/>
                  </a:schemeClr>
                </a:solidFill>
                <a:latin typeface="Arial" panose="020B0604020202020204" pitchFamily="34" charset="0"/>
                <a:cs typeface="Arial" panose="020B0604020202020204" pitchFamily="34" charset="0"/>
              </a:rPr>
              <a:t>19</a:t>
            </a:fld>
            <a:endParaRPr lang="en-US" dirty="0">
              <a:solidFill>
                <a:schemeClr val="bg1">
                  <a:lumMod val="95000"/>
                </a:schemeClr>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2E2520F0-D721-4843-B9E3-19E373B43A56}"/>
              </a:ext>
            </a:extLst>
          </p:cNvPr>
          <p:cNvSpPr txBox="1"/>
          <p:nvPr/>
        </p:nvSpPr>
        <p:spPr>
          <a:xfrm>
            <a:off x="213265" y="1183066"/>
            <a:ext cx="8013017" cy="4770537"/>
          </a:xfrm>
          <a:prstGeom prst="rect">
            <a:avLst/>
          </a:prstGeom>
          <a:noFill/>
        </p:spPr>
        <p:txBody>
          <a:bodyPr wrap="square" rtlCol="0">
            <a:spAutoFit/>
          </a:bodyPr>
          <a:lstStyle/>
          <a:p>
            <a:pPr marL="285750" indent="-285750">
              <a:buFont typeface="Arial" panose="020B0604020202020204" pitchFamily="34" charset="0"/>
              <a:buChar char="•"/>
            </a:pPr>
            <a:r>
              <a:rPr lang="en-US" sz="1600" dirty="0">
                <a:latin typeface="Arial" panose="020B0604020202020204" pitchFamily="34" charset="0"/>
                <a:ea typeface="Times New Roman" panose="02020603050405020304" pitchFamily="18" charset="0"/>
                <a:cs typeface="Arial" panose="020B0604020202020204" pitchFamily="34" charset="0"/>
              </a:rPr>
              <a:t>Under Alternative 2/PPA, </a:t>
            </a:r>
            <a:r>
              <a:rPr lang="en-US" sz="1600" dirty="0">
                <a:effectLst/>
                <a:latin typeface="Arial" panose="020B0604020202020204" pitchFamily="34" charset="0"/>
                <a:ea typeface="Times New Roman" panose="02020603050405020304" pitchFamily="18" charset="0"/>
                <a:cs typeface="Arial" panose="020B0604020202020204" pitchFamily="34" charset="0"/>
              </a:rPr>
              <a:t>the BOF would need to address the trigger for opening the DHS pot fishery.</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It is uncertain what action the BOF would take to open the DHS pot fishery. </a:t>
            </a:r>
          </a:p>
          <a:p>
            <a:pPr marL="1200150" lvl="2"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The BOF could choose the new small vessel sector closing date, the redefined &lt;60’ H&amp;L/pot CV sector closing date, or some other trigger (e.g., hard date). </a:t>
            </a:r>
          </a:p>
          <a:p>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effectLst/>
                <a:latin typeface="Arial" panose="020B0604020202020204" pitchFamily="34" charset="0"/>
                <a:ea typeface="Times New Roman" panose="02020603050405020304" pitchFamily="18" charset="0"/>
                <a:cs typeface="Arial" panose="020B0604020202020204" pitchFamily="34" charset="0"/>
              </a:rPr>
              <a:t>If the BOF chose to use a sector’s closure date as the trigger, there would likely be negative impacts for those vessels that do not operate in the trigger sector.</a:t>
            </a:r>
          </a:p>
          <a:p>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ea typeface="Times New Roman" panose="02020603050405020304" pitchFamily="18" charset="0"/>
                <a:cs typeface="Arial" panose="020B0604020202020204" pitchFamily="34" charset="0"/>
              </a:rPr>
              <a:t>11 pot vessels ≤56’ have participated in the Federal BSAI Pacific cod fishery and five have also participated in the DHS State waters fishery (2014-2021).</a:t>
            </a:r>
          </a:p>
          <a:p>
            <a:pPr marL="742950" lvl="1" indent="-285750">
              <a:buFont typeface="Arial" panose="020B0604020202020204" pitchFamily="34" charset="0"/>
              <a:buChar char="•"/>
            </a:pPr>
            <a:r>
              <a:rPr lang="en-US" sz="1600" dirty="0">
                <a:latin typeface="Arial" panose="020B0604020202020204" pitchFamily="34" charset="0"/>
                <a:ea typeface="Times New Roman" panose="02020603050405020304" pitchFamily="18" charset="0"/>
                <a:cs typeface="Arial" panose="020B0604020202020204" pitchFamily="34" charset="0"/>
              </a:rPr>
              <a:t>For these five vessels, the DHS State waters fishery has contributed $1.51 million in annual average ex-vessel revenue (2014-2021).</a:t>
            </a:r>
          </a:p>
          <a:p>
            <a:endParaRPr lang="en-US" sz="1600" dirty="0">
              <a:latin typeface="Arial" panose="020B06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US" sz="1600" dirty="0">
                <a:effectLst/>
                <a:latin typeface="Arial" panose="020B0604020202020204" pitchFamily="34" charset="0"/>
                <a:ea typeface="Times New Roman" panose="02020603050405020304" pitchFamily="18" charset="0"/>
                <a:cs typeface="Arial" panose="020B0604020202020204" pitchFamily="34" charset="0"/>
              </a:rPr>
              <a:t>42 pot vessels </a:t>
            </a:r>
            <a:r>
              <a:rPr lang="en-US" sz="1600" dirty="0">
                <a:latin typeface="Arial" panose="020B0604020202020204" pitchFamily="34" charset="0"/>
                <a:ea typeface="Times New Roman" panose="02020603050405020304" pitchFamily="18" charset="0"/>
                <a:cs typeface="Arial" panose="020B0604020202020204" pitchFamily="34" charset="0"/>
              </a:rPr>
              <a:t>&gt;56’ LOA have participated in the Federal BSAI Pacific cod fishery and 38 have also participated in the DHS State waters fishery (2014-2021).	</a:t>
            </a:r>
          </a:p>
          <a:p>
            <a:pPr marL="742950" lvl="1" indent="-285750">
              <a:buFont typeface="Arial" panose="020B0604020202020204" pitchFamily="34" charset="0"/>
              <a:buChar char="•"/>
            </a:pPr>
            <a:r>
              <a:rPr lang="en-US" sz="1600" dirty="0">
                <a:latin typeface="Arial" panose="020B0604020202020204" pitchFamily="34" charset="0"/>
                <a:ea typeface="Times New Roman" panose="02020603050405020304" pitchFamily="18" charset="0"/>
                <a:cs typeface="Arial" panose="020B0604020202020204" pitchFamily="34" charset="0"/>
              </a:rPr>
              <a:t>For these 38 vessels, the DHS State waters fishery has contributed $7.27 million in annual average ex-vessel revenue (2014-2021).</a:t>
            </a:r>
          </a:p>
        </p:txBody>
      </p:sp>
    </p:spTree>
    <p:extLst>
      <p:ext uri="{BB962C8B-B14F-4D97-AF65-F5344CB8AC3E}">
        <p14:creationId xmlns:p14="http://schemas.microsoft.com/office/powerpoint/2010/main" val="303419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A9D53-FB9F-4F0A-8A21-41876F28502F}"/>
              </a:ext>
            </a:extLst>
          </p:cNvPr>
          <p:cNvSpPr>
            <a:spLocks noGrp="1"/>
          </p:cNvSpPr>
          <p:nvPr>
            <p:ph type="title"/>
          </p:nvPr>
        </p:nvSpPr>
        <p:spPr>
          <a:xfrm>
            <a:off x="1142885" y="423193"/>
            <a:ext cx="6565279" cy="557768"/>
          </a:xfrm>
        </p:spPr>
        <p:txBody>
          <a:bodyPr>
            <a:noAutofit/>
          </a:bodyPr>
          <a:lstStyle/>
          <a:p>
            <a:r>
              <a:rPr lang="en-US" sz="2800" dirty="0">
                <a:latin typeface="Arial" panose="020B0604020202020204" pitchFamily="34" charset="0"/>
                <a:cs typeface="Arial" panose="020B0604020202020204" pitchFamily="34" charset="0"/>
              </a:rPr>
              <a:t>ACTION UNDER CONSIDERATION</a:t>
            </a:r>
          </a:p>
        </p:txBody>
      </p:sp>
      <p:sp>
        <p:nvSpPr>
          <p:cNvPr id="3" name="Content Placeholder 2">
            <a:extLst>
              <a:ext uri="{FF2B5EF4-FFF2-40B4-BE49-F238E27FC236}">
                <a16:creationId xmlns:a16="http://schemas.microsoft.com/office/drawing/2014/main" id="{3D188DC7-BDBA-4F28-B4CB-E47468795A3F}"/>
              </a:ext>
            </a:extLst>
          </p:cNvPr>
          <p:cNvSpPr>
            <a:spLocks noGrp="1"/>
          </p:cNvSpPr>
          <p:nvPr>
            <p:ph idx="1"/>
          </p:nvPr>
        </p:nvSpPr>
        <p:spPr>
          <a:xfrm>
            <a:off x="953961" y="3891867"/>
            <a:ext cx="6565279" cy="1276228"/>
          </a:xfrm>
          <a:ln w="19050">
            <a:solidFill>
              <a:schemeClr val="tx2"/>
            </a:solidFill>
          </a:ln>
        </p:spPr>
        <p:txBody>
          <a:bodyPr>
            <a:normAutofit/>
          </a:bodyPr>
          <a:lstStyle/>
          <a:p>
            <a:pPr marL="0" lvl="0" indent="0">
              <a:buNone/>
            </a:pPr>
            <a:r>
              <a:rPr lang="en-US" dirty="0">
                <a:latin typeface="Arial" panose="020B0604020202020204" pitchFamily="34" charset="0"/>
                <a:cs typeface="Arial" panose="020B0604020202020204" pitchFamily="34" charset="0"/>
              </a:rPr>
              <a:t>A proposed amendment to the BSAI groundfish FMP that would require smaller vessels operating in the &lt;60’ H&amp;L/pot CV sector to harvest Pacific cod from the jig sector’s allocation. </a:t>
            </a:r>
          </a:p>
        </p:txBody>
      </p:sp>
      <p:sp>
        <p:nvSpPr>
          <p:cNvPr id="4" name="Slide Number Placeholder 3">
            <a:extLst>
              <a:ext uri="{FF2B5EF4-FFF2-40B4-BE49-F238E27FC236}">
                <a16:creationId xmlns:a16="http://schemas.microsoft.com/office/drawing/2014/main" id="{D7E3F141-4030-4FAA-92C6-6209384ED94B}"/>
              </a:ext>
            </a:extLst>
          </p:cNvPr>
          <p:cNvSpPr>
            <a:spLocks noGrp="1"/>
          </p:cNvSpPr>
          <p:nvPr>
            <p:ph type="sldNum" sz="quarter" idx="12"/>
          </p:nvPr>
        </p:nvSpPr>
        <p:spPr/>
        <p:txBody>
          <a:bodyPr>
            <a:normAutofit/>
          </a:bodyPr>
          <a:lstStyle/>
          <a:p>
            <a:fld id="{519954A3-9DFD-4C44-94BA-B95130A3BA1C}" type="slidenum">
              <a:rPr lang="en-US" smtClean="0">
                <a:solidFill>
                  <a:schemeClr val="bg1">
                    <a:lumMod val="95000"/>
                  </a:schemeClr>
                </a:solidFill>
                <a:latin typeface="Arial" panose="020B0604020202020204" pitchFamily="34" charset="0"/>
                <a:cs typeface="Arial" panose="020B0604020202020204" pitchFamily="34" charset="0"/>
              </a:rPr>
              <a:t>2</a:t>
            </a:fld>
            <a:endParaRPr lang="en-US" dirty="0">
              <a:solidFill>
                <a:schemeClr val="bg1">
                  <a:lumMod val="95000"/>
                </a:schemeClr>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ED821771-4A0D-4A22-B923-AC24DCC4B553}"/>
              </a:ext>
            </a:extLst>
          </p:cNvPr>
          <p:cNvPicPr>
            <a:picLocks noChangeAspect="1"/>
          </p:cNvPicPr>
          <p:nvPr/>
        </p:nvPicPr>
        <p:blipFill>
          <a:blip r:embed="rId3"/>
          <a:stretch>
            <a:fillRect/>
          </a:stretch>
        </p:blipFill>
        <p:spPr>
          <a:xfrm>
            <a:off x="2034953" y="1689905"/>
            <a:ext cx="4620160" cy="1999613"/>
          </a:xfrm>
          <a:prstGeom prst="rect">
            <a:avLst/>
          </a:prstGeom>
        </p:spPr>
      </p:pic>
      <p:pic>
        <p:nvPicPr>
          <p:cNvPr id="6" name="Picture 5">
            <a:extLst>
              <a:ext uri="{FF2B5EF4-FFF2-40B4-BE49-F238E27FC236}">
                <a16:creationId xmlns:a16="http://schemas.microsoft.com/office/drawing/2014/main" id="{101E413B-814E-478F-9F6B-775DA43FC33D}"/>
              </a:ext>
            </a:extLst>
          </p:cNvPr>
          <p:cNvPicPr>
            <a:picLocks noChangeAspect="1"/>
          </p:cNvPicPr>
          <p:nvPr/>
        </p:nvPicPr>
        <p:blipFill>
          <a:blip r:embed="rId4"/>
          <a:stretch>
            <a:fillRect/>
          </a:stretch>
        </p:blipFill>
        <p:spPr>
          <a:xfrm>
            <a:off x="233509" y="5816407"/>
            <a:ext cx="720452" cy="949519"/>
          </a:xfrm>
          <a:prstGeom prst="rect">
            <a:avLst/>
          </a:prstGeom>
        </p:spPr>
      </p:pic>
    </p:spTree>
    <p:extLst>
      <p:ext uri="{BB962C8B-B14F-4D97-AF65-F5344CB8AC3E}">
        <p14:creationId xmlns:p14="http://schemas.microsoft.com/office/powerpoint/2010/main" val="29093342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37F93-DBE5-4512-B33E-9173F210A5F1}"/>
              </a:ext>
            </a:extLst>
          </p:cNvPr>
          <p:cNvSpPr>
            <a:spLocks noGrp="1"/>
          </p:cNvSpPr>
          <p:nvPr>
            <p:ph type="title"/>
          </p:nvPr>
        </p:nvSpPr>
        <p:spPr>
          <a:xfrm>
            <a:off x="269482" y="287061"/>
            <a:ext cx="8650782" cy="990076"/>
          </a:xfrm>
        </p:spPr>
        <p:txBody>
          <a:bodyPr>
            <a:normAutofit/>
          </a:bodyPr>
          <a:lstStyle/>
          <a:p>
            <a:r>
              <a:rPr lang="en-US" sz="2800" dirty="0">
                <a:latin typeface="Arial" panose="020B0604020202020204" pitchFamily="34" charset="0"/>
                <a:cs typeface="Arial" panose="020B0604020202020204" pitchFamily="34" charset="0"/>
              </a:rPr>
              <a:t>4.3.7  SUBOPTION - B SEASON AS JIG ONLY 		FISHERY</a:t>
            </a:r>
          </a:p>
        </p:txBody>
      </p:sp>
      <p:graphicFrame>
        <p:nvGraphicFramePr>
          <p:cNvPr id="7" name="Content Placeholder 6">
            <a:extLst>
              <a:ext uri="{FF2B5EF4-FFF2-40B4-BE49-F238E27FC236}">
                <a16:creationId xmlns:a16="http://schemas.microsoft.com/office/drawing/2014/main" id="{580A11AB-75FF-4AC1-88D1-7F9043CF4B7D}"/>
              </a:ext>
            </a:extLst>
          </p:cNvPr>
          <p:cNvGraphicFramePr>
            <a:graphicFrameLocks noGrp="1"/>
          </p:cNvGraphicFramePr>
          <p:nvPr>
            <p:ph idx="1"/>
            <p:extLst>
              <p:ext uri="{D42A27DB-BD31-4B8C-83A1-F6EECF244321}">
                <p14:modId xmlns:p14="http://schemas.microsoft.com/office/powerpoint/2010/main" val="256344442"/>
              </p:ext>
            </p:extLst>
          </p:nvPr>
        </p:nvGraphicFramePr>
        <p:xfrm>
          <a:off x="3377990" y="2897476"/>
          <a:ext cx="4896950" cy="2894480"/>
        </p:xfrm>
        <a:graphic>
          <a:graphicData uri="http://schemas.openxmlformats.org/drawingml/2006/table">
            <a:tbl>
              <a:tblPr firstRow="1" firstCol="1" bandRow="1"/>
              <a:tblGrid>
                <a:gridCol w="952185">
                  <a:extLst>
                    <a:ext uri="{9D8B030D-6E8A-4147-A177-3AD203B41FA5}">
                      <a16:colId xmlns:a16="http://schemas.microsoft.com/office/drawing/2014/main" val="3938004532"/>
                    </a:ext>
                  </a:extLst>
                </a:gridCol>
                <a:gridCol w="1488734">
                  <a:extLst>
                    <a:ext uri="{9D8B030D-6E8A-4147-A177-3AD203B41FA5}">
                      <a16:colId xmlns:a16="http://schemas.microsoft.com/office/drawing/2014/main" val="2382664170"/>
                    </a:ext>
                  </a:extLst>
                </a:gridCol>
                <a:gridCol w="769701">
                  <a:extLst>
                    <a:ext uri="{9D8B030D-6E8A-4147-A177-3AD203B41FA5}">
                      <a16:colId xmlns:a16="http://schemas.microsoft.com/office/drawing/2014/main" val="3748336366"/>
                    </a:ext>
                  </a:extLst>
                </a:gridCol>
                <a:gridCol w="911722">
                  <a:extLst>
                    <a:ext uri="{9D8B030D-6E8A-4147-A177-3AD203B41FA5}">
                      <a16:colId xmlns:a16="http://schemas.microsoft.com/office/drawing/2014/main" val="1766183471"/>
                    </a:ext>
                  </a:extLst>
                </a:gridCol>
                <a:gridCol w="774608">
                  <a:extLst>
                    <a:ext uri="{9D8B030D-6E8A-4147-A177-3AD203B41FA5}">
                      <a16:colId xmlns:a16="http://schemas.microsoft.com/office/drawing/2014/main" val="3751525232"/>
                    </a:ext>
                  </a:extLst>
                </a:gridCol>
              </a:tblGrid>
              <a:tr h="718856">
                <a:tc>
                  <a:txBody>
                    <a:bodyPr/>
                    <a:lstStyle/>
                    <a:p>
                      <a:endParaRPr lang="en-US" sz="1200" dirty="0">
                        <a:effectLst/>
                        <a:latin typeface="Arial" panose="020B0604020202020204" pitchFamily="34" charset="0"/>
                        <a:cs typeface="Arial" panose="020B0604020202020204" pitchFamily="34" charset="0"/>
                      </a:endParaRPr>
                    </a:p>
                  </a:txBody>
                  <a:tcPr marL="34134" marR="341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Season</a:t>
                      </a: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34134" marR="34134"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Count of deliveries</a:t>
                      </a: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34134" marR="3413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Average number of deliveries</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34134" marR="3413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 of total deliveries</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34134" marR="34134"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08066634"/>
                  </a:ext>
                </a:extLst>
              </a:tr>
              <a:tr h="359428">
                <a:tc rowSpan="3">
                  <a:txBody>
                    <a:bodyPr/>
                    <a:lstStyle/>
                    <a:p>
                      <a:pPr marL="0" marR="0" algn="ctr">
                        <a:spcBef>
                          <a:spcPts val="0"/>
                        </a:spcBef>
                        <a:spcAft>
                          <a:spcPts val="0"/>
                        </a:spcAf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Jig</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34134" marR="341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spcBef>
                          <a:spcPts val="0"/>
                        </a:spcBef>
                        <a:spcAft>
                          <a:spcPts val="0"/>
                        </a:spcAft>
                      </a:pP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 (Jan 1 - Apr 30)</a:t>
                      </a: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34134" marR="34134"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2F2F2"/>
                    </a:solidFill>
                  </a:tcPr>
                </a:tc>
                <a:tc>
                  <a:txBody>
                    <a:bodyPr/>
                    <a:lstStyle/>
                    <a:p>
                      <a:pPr marL="0" marR="0" algn="ctr">
                        <a:spcBef>
                          <a:spcPts val="0"/>
                        </a:spcBef>
                        <a:spcAft>
                          <a:spcPts val="0"/>
                        </a:spcAft>
                      </a:pP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14</a:t>
                      </a: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34134" marR="34134" marT="0" marB="0">
                    <a:lnL>
                      <a:noFill/>
                    </a:lnL>
                    <a:lnR>
                      <a:noFill/>
                    </a:lnR>
                    <a:lnT w="12700" cap="flat" cmpd="sng" algn="ctr">
                      <a:solidFill>
                        <a:srgbClr val="000000"/>
                      </a:solidFill>
                      <a:prstDash val="solid"/>
                      <a:round/>
                      <a:headEnd type="none" w="med" len="med"/>
                      <a:tailEnd type="none" w="med" len="med"/>
                    </a:lnT>
                    <a:lnB>
                      <a:noFill/>
                    </a:lnB>
                    <a:solidFill>
                      <a:srgbClr val="F2F2F2"/>
                    </a:solidFill>
                  </a:tcPr>
                </a:tc>
                <a:tc>
                  <a:txBody>
                    <a:bodyPr/>
                    <a:lstStyle/>
                    <a:p>
                      <a:pPr marL="0" marR="0" algn="ctr">
                        <a:spcBef>
                          <a:spcPts val="0"/>
                        </a:spcBef>
                        <a:spcAft>
                          <a:spcPts val="0"/>
                        </a:spcAf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34134" marR="34134" marT="0" marB="0">
                    <a:lnL>
                      <a:noFill/>
                    </a:lnL>
                    <a:lnR>
                      <a:noFill/>
                    </a:lnR>
                    <a:lnT w="12700" cap="flat" cmpd="sng" algn="ctr">
                      <a:solidFill>
                        <a:srgbClr val="000000"/>
                      </a:solidFill>
                      <a:prstDash val="solid"/>
                      <a:round/>
                      <a:headEnd type="none" w="med" len="med"/>
                      <a:tailEnd type="none" w="med" len="med"/>
                    </a:lnT>
                    <a:lnB>
                      <a:noFill/>
                    </a:lnB>
                    <a:solidFill>
                      <a:srgbClr val="F2F2F2"/>
                    </a:solidFill>
                  </a:tcPr>
                </a:tc>
                <a:tc>
                  <a:txBody>
                    <a:bodyPr/>
                    <a:lstStyle/>
                    <a:p>
                      <a:pPr marL="0" marR="0" algn="ctr">
                        <a:spcBef>
                          <a:spcPts val="0"/>
                        </a:spcBef>
                        <a:spcAft>
                          <a:spcPts val="0"/>
                        </a:spcAf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34134" marR="34134"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2F2F2"/>
                    </a:solidFill>
                  </a:tcPr>
                </a:tc>
                <a:extLst>
                  <a:ext uri="{0D108BD9-81ED-4DB2-BD59-A6C34878D82A}">
                    <a16:rowId xmlns:a16="http://schemas.microsoft.com/office/drawing/2014/main" val="604959089"/>
                  </a:ext>
                </a:extLst>
              </a:tr>
              <a:tr h="359428">
                <a:tc vMerge="1">
                  <a:txBody>
                    <a:bodyPr/>
                    <a:lstStyle/>
                    <a:p>
                      <a:endParaRPr lang="en-US"/>
                    </a:p>
                  </a:txBody>
                  <a:tcPr/>
                </a:tc>
                <a:tc>
                  <a:txBody>
                    <a:bodyPr/>
                    <a:lstStyle/>
                    <a:p>
                      <a:pPr marL="0" marR="0">
                        <a:spcBef>
                          <a:spcPts val="0"/>
                        </a:spcBef>
                        <a:spcAft>
                          <a:spcPts val="0"/>
                        </a:spcAft>
                      </a:pPr>
                      <a:r>
                        <a:rPr lang="en-US" sz="1200" dirty="0">
                          <a:effectLst/>
                          <a:latin typeface="Arial" panose="020B0604020202020204" pitchFamily="34" charset="0"/>
                          <a:ea typeface="Times New Roman" panose="02020603050405020304" pitchFamily="18" charset="0"/>
                          <a:cs typeface="Arial" panose="020B0604020202020204" pitchFamily="34" charset="0"/>
                        </a:rPr>
                        <a:t> B (Apr 30 – Aug 31)</a:t>
                      </a:r>
                    </a:p>
                  </a:txBody>
                  <a:tcPr marL="34134" marR="34134"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cs typeface="Arial" panose="020B0604020202020204" pitchFamily="34" charset="0"/>
                        </a:rPr>
                        <a:t>373</a:t>
                      </a:r>
                    </a:p>
                  </a:txBody>
                  <a:tcPr marL="34134" marR="34134" marT="0" marB="0">
                    <a:lnL>
                      <a:noFill/>
                    </a:lnL>
                    <a:lnR>
                      <a:noFill/>
                    </a:lnR>
                    <a:lnT>
                      <a:noFill/>
                    </a:lnT>
                    <a:lnB>
                      <a:noFill/>
                    </a:lnB>
                  </a:tcPr>
                </a:tc>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cs typeface="Arial" panose="020B0604020202020204" pitchFamily="34" charset="0"/>
                        </a:rPr>
                        <a:t>27</a:t>
                      </a:r>
                    </a:p>
                  </a:txBody>
                  <a:tcPr marL="34134" marR="34134" marT="0" marB="0">
                    <a:lnL>
                      <a:noFill/>
                    </a:lnL>
                    <a:lnR>
                      <a:noFill/>
                    </a:lnR>
                    <a:lnT>
                      <a:noFill/>
                    </a:lnT>
                    <a:lnB>
                      <a:noFill/>
                    </a:lnB>
                  </a:tcPr>
                </a:tc>
                <a:tc>
                  <a:txBody>
                    <a:bodyPr/>
                    <a:lstStyle/>
                    <a:p>
                      <a:pPr marL="0" marR="0" algn="ctr">
                        <a:spcBef>
                          <a:spcPts val="0"/>
                        </a:spcBef>
                        <a:spcAft>
                          <a:spcPts val="0"/>
                        </a:spcAft>
                      </a:pPr>
                      <a:r>
                        <a:rPr lang="en-US" sz="1200">
                          <a:effectLst/>
                          <a:latin typeface="Arial" panose="020B0604020202020204" pitchFamily="34" charset="0"/>
                          <a:ea typeface="Times New Roman" panose="02020603050405020304" pitchFamily="18" charset="0"/>
                          <a:cs typeface="Arial" panose="020B0604020202020204" pitchFamily="34" charset="0"/>
                        </a:rPr>
                        <a:t>87%</a:t>
                      </a:r>
                    </a:p>
                  </a:txBody>
                  <a:tcPr marL="34134" marR="34134" marT="0"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437570334"/>
                  </a:ext>
                </a:extLst>
              </a:tr>
              <a:tr h="359428">
                <a:tc vMerge="1">
                  <a:txBody>
                    <a:bodyPr/>
                    <a:lstStyle/>
                    <a:p>
                      <a:endParaRPr lang="en-US"/>
                    </a:p>
                  </a:txBody>
                  <a:tcPr/>
                </a:tc>
                <a:tc>
                  <a:txBody>
                    <a:bodyPr/>
                    <a:lstStyle/>
                    <a:p>
                      <a:pPr marL="0" marR="0">
                        <a:spcBef>
                          <a:spcPts val="0"/>
                        </a:spcBef>
                        <a:spcAft>
                          <a:spcPts val="0"/>
                        </a:spcAft>
                      </a:pP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C (Aug 31 - Dec 31)</a:t>
                      </a: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34134" marR="34134"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spcBef>
                          <a:spcPts val="0"/>
                        </a:spcBef>
                        <a:spcAft>
                          <a:spcPts val="0"/>
                        </a:spcAft>
                      </a:pP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43</a:t>
                      </a: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34134" marR="34134" marT="0" marB="0">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spcBef>
                          <a:spcPts val="0"/>
                        </a:spcBef>
                        <a:spcAft>
                          <a:spcPts val="0"/>
                        </a:spcAft>
                      </a:pP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3</a:t>
                      </a: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34134" marR="34134" marT="0" marB="0">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spcBef>
                          <a:spcPts val="0"/>
                        </a:spcBef>
                        <a:spcAft>
                          <a:spcPts val="0"/>
                        </a:spcAf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34134" marR="34134"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31859625"/>
                  </a:ext>
                </a:extLst>
              </a:tr>
              <a:tr h="359428">
                <a:tc rowSpan="3">
                  <a:txBody>
                    <a:bodyPr/>
                    <a:lstStyle/>
                    <a:p>
                      <a:pPr marL="0" marR="0" algn="ctr">
                        <a:spcBef>
                          <a:spcPts val="0"/>
                        </a:spcBef>
                        <a:spcAft>
                          <a:spcPts val="0"/>
                        </a:spcAf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&lt;60' H&amp;L</a:t>
                      </a:r>
                      <a:r>
                        <a:rPr lang="en-US" sz="12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/pot</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34134" marR="341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spcBef>
                          <a:spcPts val="0"/>
                        </a:spcBef>
                        <a:spcAft>
                          <a:spcPts val="0"/>
                        </a:spcAft>
                      </a:pPr>
                      <a:r>
                        <a:rPr lang="en-US" sz="1200">
                          <a:effectLst/>
                          <a:latin typeface="Arial" panose="020B0604020202020204" pitchFamily="34" charset="0"/>
                          <a:ea typeface="Times New Roman" panose="02020603050405020304" pitchFamily="18" charset="0"/>
                          <a:cs typeface="Arial" panose="020B0604020202020204" pitchFamily="34" charset="0"/>
                        </a:rPr>
                        <a:t> A (Jan 1 - Apr 30)</a:t>
                      </a:r>
                    </a:p>
                  </a:txBody>
                  <a:tcPr marL="34134" marR="34134"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200">
                          <a:effectLst/>
                          <a:latin typeface="Arial" panose="020B0604020202020204" pitchFamily="34" charset="0"/>
                          <a:ea typeface="Times New Roman" panose="02020603050405020304" pitchFamily="18" charset="0"/>
                          <a:cs typeface="Arial" panose="020B0604020202020204" pitchFamily="34" charset="0"/>
                        </a:rPr>
                        <a:t>2,618</a:t>
                      </a:r>
                    </a:p>
                  </a:txBody>
                  <a:tcPr marL="34134" marR="3413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200">
                          <a:effectLst/>
                          <a:latin typeface="Arial" panose="020B0604020202020204" pitchFamily="34" charset="0"/>
                          <a:ea typeface="Times New Roman" panose="02020603050405020304" pitchFamily="18" charset="0"/>
                          <a:cs typeface="Arial" panose="020B0604020202020204" pitchFamily="34" charset="0"/>
                        </a:rPr>
                        <a:t>187</a:t>
                      </a:r>
                    </a:p>
                  </a:txBody>
                  <a:tcPr marL="34134" marR="3413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200">
                          <a:effectLst/>
                          <a:latin typeface="Arial" panose="020B0604020202020204" pitchFamily="34" charset="0"/>
                          <a:ea typeface="Times New Roman" panose="02020603050405020304" pitchFamily="18" charset="0"/>
                          <a:cs typeface="Arial" panose="020B0604020202020204" pitchFamily="34" charset="0"/>
                        </a:rPr>
                        <a:t>66%</a:t>
                      </a:r>
                    </a:p>
                  </a:txBody>
                  <a:tcPr marL="34134" marR="34134"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255780775"/>
                  </a:ext>
                </a:extLst>
              </a:tr>
              <a:tr h="368956">
                <a:tc vMerge="1">
                  <a:txBody>
                    <a:bodyPr/>
                    <a:lstStyle/>
                    <a:p>
                      <a:endParaRPr lang="en-US"/>
                    </a:p>
                  </a:txBody>
                  <a:tcPr/>
                </a:tc>
                <a:tc>
                  <a:txBody>
                    <a:bodyPr/>
                    <a:lstStyle/>
                    <a:p>
                      <a:pPr marL="0" marR="0">
                        <a:spcBef>
                          <a:spcPts val="0"/>
                        </a:spcBef>
                        <a:spcAft>
                          <a:spcPts val="0"/>
                        </a:spcAf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B (Apr 30 – Aug 31)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34134" marR="34134" marT="0" marB="0">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spcBef>
                          <a:spcPts val="0"/>
                        </a:spcBef>
                        <a:spcAft>
                          <a:spcPts val="0"/>
                        </a:spcAft>
                      </a:pP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113</a:t>
                      </a: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34134" marR="34134" marT="0" marB="0">
                    <a:lnL>
                      <a:noFill/>
                    </a:lnL>
                    <a:lnR>
                      <a:noFill/>
                    </a:lnR>
                    <a:lnT>
                      <a:noFill/>
                    </a:lnT>
                    <a:lnB>
                      <a:noFill/>
                    </a:lnB>
                    <a:solidFill>
                      <a:srgbClr val="F2F2F2"/>
                    </a:solidFill>
                  </a:tcPr>
                </a:tc>
                <a:tc>
                  <a:txBody>
                    <a:bodyPr/>
                    <a:lstStyle/>
                    <a:p>
                      <a:pPr marL="0" marR="0" algn="ctr">
                        <a:spcBef>
                          <a:spcPts val="0"/>
                        </a:spcBef>
                        <a:spcAft>
                          <a:spcPts val="0"/>
                        </a:spcAft>
                      </a:pP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8</a:t>
                      </a: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34134" marR="34134" marT="0" marB="0">
                    <a:lnL>
                      <a:noFill/>
                    </a:lnL>
                    <a:lnR>
                      <a:noFill/>
                    </a:lnR>
                    <a:lnT>
                      <a:noFill/>
                    </a:lnT>
                    <a:lnB>
                      <a:noFill/>
                    </a:lnB>
                    <a:solidFill>
                      <a:srgbClr val="F2F2F2"/>
                    </a:solidFill>
                  </a:tcPr>
                </a:tc>
                <a:tc>
                  <a:txBody>
                    <a:bodyPr/>
                    <a:lstStyle/>
                    <a:p>
                      <a:pPr marL="0" marR="0" algn="ctr">
                        <a:spcBef>
                          <a:spcPts val="0"/>
                        </a:spcBef>
                        <a:spcAft>
                          <a:spcPts val="0"/>
                        </a:spcAf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34134" marR="34134" marT="0" marB="0">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840433554"/>
                  </a:ext>
                </a:extLst>
              </a:tr>
              <a:tr h="368956">
                <a:tc vMerge="1">
                  <a:txBody>
                    <a:bodyPr/>
                    <a:lstStyle/>
                    <a:p>
                      <a:endParaRPr lang="en-US"/>
                    </a:p>
                  </a:txBody>
                  <a:tcPr/>
                </a:tc>
                <a:tc>
                  <a:txBody>
                    <a:bodyPr/>
                    <a:lstStyle/>
                    <a:p>
                      <a:pPr marL="0" marR="0">
                        <a:spcBef>
                          <a:spcPts val="0"/>
                        </a:spcBef>
                        <a:spcAft>
                          <a:spcPts val="0"/>
                        </a:spcAft>
                      </a:pPr>
                      <a:r>
                        <a:rPr lang="en-US" sz="1200" dirty="0">
                          <a:effectLst/>
                          <a:latin typeface="Arial" panose="020B0604020202020204" pitchFamily="34" charset="0"/>
                          <a:ea typeface="Times New Roman" panose="02020603050405020304" pitchFamily="18" charset="0"/>
                          <a:cs typeface="Arial" panose="020B0604020202020204" pitchFamily="34" charset="0"/>
                        </a:rPr>
                        <a:t> C (Aug 31 - Dec 31)</a:t>
                      </a:r>
                    </a:p>
                  </a:txBody>
                  <a:tcPr marL="34134" marR="34134"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cs typeface="Arial" panose="020B0604020202020204" pitchFamily="34" charset="0"/>
                        </a:rPr>
                        <a:t>1,261</a:t>
                      </a:r>
                    </a:p>
                  </a:txBody>
                  <a:tcPr marL="34134" marR="34134"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cs typeface="Arial" panose="020B0604020202020204" pitchFamily="34" charset="0"/>
                        </a:rPr>
                        <a:t>90</a:t>
                      </a:r>
                    </a:p>
                  </a:txBody>
                  <a:tcPr marL="34134" marR="34134"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cs typeface="Arial" panose="020B0604020202020204" pitchFamily="34" charset="0"/>
                        </a:rPr>
                        <a:t>31%</a:t>
                      </a:r>
                    </a:p>
                  </a:txBody>
                  <a:tcPr marL="34134" marR="34134"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2668396"/>
                  </a:ext>
                </a:extLst>
              </a:tr>
            </a:tbl>
          </a:graphicData>
        </a:graphic>
      </p:graphicFrame>
      <p:sp>
        <p:nvSpPr>
          <p:cNvPr id="5" name="Slide Number Placeholder 4">
            <a:extLst>
              <a:ext uri="{FF2B5EF4-FFF2-40B4-BE49-F238E27FC236}">
                <a16:creationId xmlns:a16="http://schemas.microsoft.com/office/drawing/2014/main" id="{3AA68458-9792-4EA3-A820-55632F3F03DB}"/>
              </a:ext>
            </a:extLst>
          </p:cNvPr>
          <p:cNvSpPr>
            <a:spLocks noGrp="1"/>
          </p:cNvSpPr>
          <p:nvPr>
            <p:ph type="sldNum" sz="quarter" idx="12"/>
          </p:nvPr>
        </p:nvSpPr>
        <p:spPr/>
        <p:txBody>
          <a:bodyPr/>
          <a:lstStyle/>
          <a:p>
            <a:fld id="{519954A3-9DFD-4C44-94BA-B95130A3BA1C}" type="slidenum">
              <a:rPr lang="en-US" smtClean="0">
                <a:solidFill>
                  <a:schemeClr val="bg1">
                    <a:lumMod val="95000"/>
                  </a:schemeClr>
                </a:solidFill>
                <a:latin typeface="Arial" panose="020B0604020202020204" pitchFamily="34" charset="0"/>
                <a:cs typeface="Arial" panose="020B0604020202020204" pitchFamily="34" charset="0"/>
              </a:rPr>
              <a:t>20</a:t>
            </a:fld>
            <a:endParaRPr lang="en-US" dirty="0">
              <a:solidFill>
                <a:schemeClr val="bg1">
                  <a:lumMod val="95000"/>
                </a:schemeClr>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081F5272-70D1-4216-9B97-F3ABEA0923D6}"/>
              </a:ext>
            </a:extLst>
          </p:cNvPr>
          <p:cNvSpPr txBox="1"/>
          <p:nvPr/>
        </p:nvSpPr>
        <p:spPr>
          <a:xfrm>
            <a:off x="3377990" y="1871926"/>
            <a:ext cx="4628676" cy="738664"/>
          </a:xfrm>
          <a:prstGeom prst="rect">
            <a:avLst/>
          </a:prstGeom>
          <a:noFill/>
        </p:spPr>
        <p:txBody>
          <a:bodyPr wrap="square">
            <a:spAutoFit/>
          </a:bodyPr>
          <a:lstStyle/>
          <a:p>
            <a:r>
              <a:rPr lang="en-US" sz="1050" b="1" dirty="0">
                <a:effectLst/>
                <a:latin typeface="Arial" panose="020B0604020202020204" pitchFamily="34" charset="0"/>
                <a:ea typeface="Times New Roman" panose="02020603050405020304" pitchFamily="18" charset="0"/>
                <a:cs typeface="Arial" panose="020B0604020202020204" pitchFamily="34" charset="0"/>
              </a:rPr>
              <a:t>Table 4-9 Count of BSAI Pacific cod deliveries, the average number of deliveries, and the percent of total deliveries made by vessels operating in the BSAI Pacific cod less than 60’ H&amp;L or pot CV and jig sectors in each jig sector trimester from 2008 through 2021</a:t>
            </a:r>
            <a:endParaRPr lang="en-US" sz="1600" b="1"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7CE3C05D-42BF-435F-826C-0085DE1E0BA2}"/>
              </a:ext>
            </a:extLst>
          </p:cNvPr>
          <p:cNvSpPr txBox="1"/>
          <p:nvPr/>
        </p:nvSpPr>
        <p:spPr>
          <a:xfrm>
            <a:off x="217986" y="1871926"/>
            <a:ext cx="2964925" cy="3693319"/>
          </a:xfrm>
          <a:prstGeom prst="rect">
            <a:avLst/>
          </a:prstGeom>
          <a:noFill/>
        </p:spPr>
        <p:txBody>
          <a:bodyPr wrap="square" rtlCol="0">
            <a:spAutoFit/>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There are no anticipated impacts of including the suboption </a:t>
            </a:r>
          </a:p>
          <a:p>
            <a:pPr marR="0" lvl="0" algn="l" defTabSz="457200" rtl="0" eaLnBrk="1" fontAlgn="auto" latinLnBrk="0" hangingPunct="1">
              <a:lnSpc>
                <a:spcPct val="100000"/>
              </a:lnSpc>
              <a:spcBef>
                <a:spcPts val="0"/>
              </a:spcBef>
              <a:spcAft>
                <a:spcPts val="0"/>
              </a:spcAft>
              <a:buClrTx/>
              <a:buSzTx/>
              <a:tabLst/>
              <a:defRPr/>
            </a:pPr>
            <a:endParaRPr lang="en-US"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dirty="0">
                <a:latin typeface="Arial" panose="020B0604020202020204" pitchFamily="34" charset="0"/>
                <a:cs typeface="Arial" panose="020B0604020202020204" pitchFamily="34" charset="0"/>
              </a:rPr>
              <a:t>Jig deliveries are concentrated in the B season</a:t>
            </a:r>
          </a:p>
          <a:p>
            <a:endParaRPr lang="en-US"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dirty="0">
                <a:latin typeface="Arial" panose="020B0604020202020204" pitchFamily="34" charset="0"/>
                <a:cs typeface="Arial" panose="020B0604020202020204" pitchFamily="34" charset="0"/>
              </a:rPr>
              <a:t>H&amp;L/pot CV deliveries are concentrated in the A and C seasons</a:t>
            </a:r>
          </a:p>
          <a:p>
            <a:endParaRPr lang="en-US" dirty="0">
              <a:latin typeface="Arial" panose="020B0604020202020204" pitchFamily="34" charset="0"/>
              <a:cs typeface="Arial" panose="020B0604020202020204" pitchFamily="34" charset="0"/>
            </a:endParaRPr>
          </a:p>
          <a:p>
            <a:endParaRPr lang="en-US" dirty="0"/>
          </a:p>
        </p:txBody>
      </p:sp>
      <p:pic>
        <p:nvPicPr>
          <p:cNvPr id="8" name="Picture 7">
            <a:extLst>
              <a:ext uri="{FF2B5EF4-FFF2-40B4-BE49-F238E27FC236}">
                <a16:creationId xmlns:a16="http://schemas.microsoft.com/office/drawing/2014/main" id="{EA20C6C9-FB5D-4212-86F2-25BE6EC41DB1}"/>
              </a:ext>
            </a:extLst>
          </p:cNvPr>
          <p:cNvPicPr>
            <a:picLocks noChangeAspect="1"/>
          </p:cNvPicPr>
          <p:nvPr/>
        </p:nvPicPr>
        <p:blipFill>
          <a:blip r:embed="rId3"/>
          <a:stretch>
            <a:fillRect/>
          </a:stretch>
        </p:blipFill>
        <p:spPr>
          <a:xfrm>
            <a:off x="233509" y="5816407"/>
            <a:ext cx="720452" cy="949519"/>
          </a:xfrm>
          <a:prstGeom prst="rect">
            <a:avLst/>
          </a:prstGeom>
        </p:spPr>
      </p:pic>
    </p:spTree>
    <p:extLst>
      <p:ext uri="{BB962C8B-B14F-4D97-AF65-F5344CB8AC3E}">
        <p14:creationId xmlns:p14="http://schemas.microsoft.com/office/powerpoint/2010/main" val="39929435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CB517-3B70-4072-97DB-26D7233E3D46}"/>
              </a:ext>
            </a:extLst>
          </p:cNvPr>
          <p:cNvSpPr>
            <a:spLocks noGrp="1"/>
          </p:cNvSpPr>
          <p:nvPr>
            <p:ph type="title"/>
          </p:nvPr>
        </p:nvSpPr>
        <p:spPr>
          <a:xfrm>
            <a:off x="449567" y="374073"/>
            <a:ext cx="6933646" cy="532769"/>
          </a:xfrm>
        </p:spPr>
        <p:txBody>
          <a:bodyPr/>
          <a:lstStyle/>
          <a:p>
            <a:r>
              <a:rPr lang="en-US" dirty="0">
                <a:latin typeface="Arial" panose="020B0604020202020204" pitchFamily="34" charset="0"/>
                <a:cs typeface="Arial" panose="020B0604020202020204" pitchFamily="34" charset="0"/>
              </a:rPr>
              <a:t>4.5 COMMUNITY IMPACTS</a:t>
            </a:r>
          </a:p>
        </p:txBody>
      </p:sp>
      <p:sp>
        <p:nvSpPr>
          <p:cNvPr id="3" name="Content Placeholder 2">
            <a:extLst>
              <a:ext uri="{FF2B5EF4-FFF2-40B4-BE49-F238E27FC236}">
                <a16:creationId xmlns:a16="http://schemas.microsoft.com/office/drawing/2014/main" id="{F217E72C-C919-4EA8-BBE3-53E0937A88A1}"/>
              </a:ext>
            </a:extLst>
          </p:cNvPr>
          <p:cNvSpPr>
            <a:spLocks noGrp="1"/>
          </p:cNvSpPr>
          <p:nvPr>
            <p:ph idx="1"/>
          </p:nvPr>
        </p:nvSpPr>
        <p:spPr>
          <a:xfrm>
            <a:off x="350701" y="1015790"/>
            <a:ext cx="7557210" cy="3886059"/>
          </a:xfrm>
        </p:spPr>
        <p:txBody>
          <a:bodyPr>
            <a:noAutofit/>
          </a:bodyPr>
          <a:lstStyle/>
          <a:p>
            <a:pPr marL="0" indent="0">
              <a:buNone/>
            </a:pPr>
            <a:r>
              <a:rPr lang="en-US" sz="2000" b="1" dirty="0">
                <a:latin typeface="Arial" panose="020B0604020202020204" pitchFamily="34" charset="0"/>
                <a:ea typeface="Calibri" panose="020F0502020204030204" pitchFamily="34" charset="0"/>
                <a:cs typeface="Arial" panose="020B0604020202020204" pitchFamily="34" charset="0"/>
              </a:rPr>
              <a:t>The PPA could have </a:t>
            </a:r>
            <a:r>
              <a:rPr lang="en-US" sz="2000" b="1" dirty="0">
                <a:effectLst/>
                <a:latin typeface="Arial" panose="020B0604020202020204" pitchFamily="34" charset="0"/>
                <a:ea typeface="Calibri" panose="020F0502020204030204" pitchFamily="34" charset="0"/>
                <a:cs typeface="Arial" panose="020B0604020202020204" pitchFamily="34" charset="0"/>
              </a:rPr>
              <a:t>a distributional impact at the community-level.</a:t>
            </a:r>
            <a:r>
              <a:rPr lang="en-US" sz="2000" dirty="0">
                <a:effectLst/>
                <a:latin typeface="Arial" panose="020B0604020202020204" pitchFamily="34" charset="0"/>
                <a:ea typeface="Calibri" panose="020F050202020403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Kodiak has the highest number of H&amp;L/pot CVs &gt;56’ LOA with a registered ownership address at 16.</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Dutch Harbor/Unalaska has the highest number of H&amp;L/pot CVs ≤55’ LOA  with a registered ownership address at 10.</a:t>
            </a:r>
          </a:p>
          <a:p>
            <a:r>
              <a:rPr lang="en-US" sz="2000" dirty="0">
                <a:latin typeface="Arial" panose="020B0604020202020204" pitchFamily="34" charset="0"/>
                <a:cs typeface="Arial" panose="020B0604020202020204" pitchFamily="34" charset="0"/>
              </a:rPr>
              <a:t>There is one 56’ H&amp;L/pot vessel that regularly participates with a registered ownership address of Dutch Harbor/Unalaska. </a:t>
            </a:r>
          </a:p>
          <a:p>
            <a:pPr lvl="1"/>
            <a:r>
              <a:rPr lang="en-US" sz="1850" dirty="0">
                <a:latin typeface="Arial" panose="020B0604020202020204" pitchFamily="34" charset="0"/>
                <a:cs typeface="Arial" panose="020B0604020202020204" pitchFamily="34" charset="0"/>
              </a:rPr>
              <a:t>There has also been one 56’ vessel regularly participating since 2016 with Petersburg as its registered ownership address.</a:t>
            </a:r>
          </a:p>
          <a:p>
            <a:r>
              <a:rPr lang="en-US" sz="2000" dirty="0">
                <a:effectLst/>
                <a:latin typeface="Arial" panose="020B0604020202020204" pitchFamily="34" charset="0"/>
                <a:ea typeface="Calibri" panose="020F0502020204030204" pitchFamily="34" charset="0"/>
                <a:cs typeface="Arial" panose="020B0604020202020204" pitchFamily="34" charset="0"/>
              </a:rPr>
              <a:t>Akutan, Dutch Harbor/Unalaska, and Kodiak have each had four unique vessels participate in the BSAI Pacific cod jig sector during the analyzed time period. </a:t>
            </a:r>
          </a:p>
          <a:p>
            <a:pPr lvl="1"/>
            <a:r>
              <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rPr>
              <a:t>There is one jig vessel with Homer as its registered ownership address that regularly participates in the Federal BSAI Pacific cod jig fishery. </a:t>
            </a:r>
            <a:endParaRPr lang="en-US" sz="2000" dirty="0">
              <a:solidFill>
                <a:schemeClr val="tx1"/>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4522ADBF-57A1-42E0-9AA7-79ACB06DA909}"/>
              </a:ext>
            </a:extLst>
          </p:cNvPr>
          <p:cNvSpPr>
            <a:spLocks noGrp="1"/>
          </p:cNvSpPr>
          <p:nvPr>
            <p:ph type="sldNum" sz="quarter" idx="12"/>
          </p:nvPr>
        </p:nvSpPr>
        <p:spPr/>
        <p:txBody>
          <a:bodyPr/>
          <a:lstStyle/>
          <a:p>
            <a:fld id="{519954A3-9DFD-4C44-94BA-B95130A3BA1C}" type="slidenum">
              <a:rPr lang="en-US" smtClean="0">
                <a:solidFill>
                  <a:schemeClr val="bg1">
                    <a:lumMod val="95000"/>
                  </a:schemeClr>
                </a:solidFill>
                <a:latin typeface="Arial" panose="020B0604020202020204" pitchFamily="34" charset="0"/>
                <a:cs typeface="Arial" panose="020B0604020202020204" pitchFamily="34" charset="0"/>
              </a:rPr>
              <a:t>21</a:t>
            </a:fld>
            <a:endParaRPr lang="en-US" dirty="0">
              <a:solidFill>
                <a:schemeClr val="bg1">
                  <a:lumMod val="9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20693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3504" y="414745"/>
            <a:ext cx="7269480" cy="1005840"/>
          </a:xfrm>
        </p:spPr>
        <p:txBody>
          <a:bodyPr>
            <a:normAutofit/>
          </a:bodyPr>
          <a:lstStyle/>
          <a:p>
            <a:r>
              <a:rPr lang="en-US" sz="2800" dirty="0">
                <a:latin typeface="Arial" panose="020B0604020202020204" pitchFamily="34" charset="0"/>
                <a:cs typeface="Arial" panose="020B0604020202020204" pitchFamily="34" charset="0"/>
              </a:rPr>
              <a:t>4.4 SUMMARY OF IMPACTS ON FISHING ACTIVITY</a:t>
            </a:r>
            <a:endParaRPr lang="en-US" sz="28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828665993"/>
              </p:ext>
            </p:extLst>
          </p:nvPr>
        </p:nvGraphicFramePr>
        <p:xfrm>
          <a:off x="441852" y="1595121"/>
          <a:ext cx="7592784" cy="4363720"/>
        </p:xfrm>
        <a:graphic>
          <a:graphicData uri="http://schemas.openxmlformats.org/drawingml/2006/table">
            <a:tbl>
              <a:tblPr firstRow="1" bandRow="1">
                <a:tableStyleId>{5C22544A-7EE6-4342-B048-85BDC9FD1C3A}</a:tableStyleId>
              </a:tblPr>
              <a:tblGrid>
                <a:gridCol w="1898196">
                  <a:extLst>
                    <a:ext uri="{9D8B030D-6E8A-4147-A177-3AD203B41FA5}">
                      <a16:colId xmlns:a16="http://schemas.microsoft.com/office/drawing/2014/main" val="2818167063"/>
                    </a:ext>
                  </a:extLst>
                </a:gridCol>
                <a:gridCol w="1898196">
                  <a:extLst>
                    <a:ext uri="{9D8B030D-6E8A-4147-A177-3AD203B41FA5}">
                      <a16:colId xmlns:a16="http://schemas.microsoft.com/office/drawing/2014/main" val="2072618714"/>
                    </a:ext>
                  </a:extLst>
                </a:gridCol>
                <a:gridCol w="1898196">
                  <a:extLst>
                    <a:ext uri="{9D8B030D-6E8A-4147-A177-3AD203B41FA5}">
                      <a16:colId xmlns:a16="http://schemas.microsoft.com/office/drawing/2014/main" val="1059267468"/>
                    </a:ext>
                  </a:extLst>
                </a:gridCol>
                <a:gridCol w="1898196">
                  <a:extLst>
                    <a:ext uri="{9D8B030D-6E8A-4147-A177-3AD203B41FA5}">
                      <a16:colId xmlns:a16="http://schemas.microsoft.com/office/drawing/2014/main" val="619504155"/>
                    </a:ext>
                  </a:extLst>
                </a:gridCol>
              </a:tblGrid>
              <a:tr h="370840">
                <a:tc>
                  <a:txBody>
                    <a:bodyPr/>
                    <a:lstStyle/>
                    <a:p>
                      <a:r>
                        <a:rPr lang="en-US" sz="1400" dirty="0">
                          <a:latin typeface="Arial" panose="020B0604020202020204" pitchFamily="34" charset="0"/>
                          <a:cs typeface="Arial" panose="020B0604020202020204" pitchFamily="34" charset="0"/>
                        </a:rPr>
                        <a:t>Category</a:t>
                      </a:r>
                    </a:p>
                  </a:txBody>
                  <a:tcPr/>
                </a:tc>
                <a:tc>
                  <a:txBody>
                    <a:bodyPr/>
                    <a:lstStyle/>
                    <a:p>
                      <a:r>
                        <a:rPr lang="en-US" sz="1400" dirty="0">
                          <a:latin typeface="Arial" panose="020B0604020202020204" pitchFamily="34" charset="0"/>
                          <a:cs typeface="Arial" panose="020B0604020202020204" pitchFamily="34" charset="0"/>
                        </a:rPr>
                        <a:t>Option 1</a:t>
                      </a:r>
                    </a:p>
                  </a:txBody>
                  <a:tcPr/>
                </a:tc>
                <a:tc>
                  <a:txBody>
                    <a:bodyPr/>
                    <a:lstStyle/>
                    <a:p>
                      <a:r>
                        <a:rPr lang="en-US" sz="1400" dirty="0">
                          <a:latin typeface="Arial" panose="020B0604020202020204" pitchFamily="34" charset="0"/>
                          <a:cs typeface="Arial" panose="020B0604020202020204" pitchFamily="34" charset="0"/>
                        </a:rPr>
                        <a:t>Option 2</a:t>
                      </a:r>
                    </a:p>
                  </a:txBody>
                  <a:tcPr/>
                </a:tc>
                <a:tc>
                  <a:txBody>
                    <a:bodyPr/>
                    <a:lstStyle/>
                    <a:p>
                      <a:r>
                        <a:rPr lang="en-US" sz="1400" dirty="0" err="1">
                          <a:latin typeface="Arial" panose="020B0604020202020204" pitchFamily="34" charset="0"/>
                          <a:cs typeface="Arial" panose="020B0604020202020204" pitchFamily="34" charset="0"/>
                        </a:rPr>
                        <a:t>Suboption</a:t>
                      </a:r>
                      <a:endParaRPr lang="en-US"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358225518"/>
                  </a:ext>
                </a:extLst>
              </a:tr>
              <a:tr h="370840">
                <a:tc>
                  <a:txBody>
                    <a:bodyPr/>
                    <a:lstStyle/>
                    <a:p>
                      <a:r>
                        <a:rPr lang="en-US" sz="1400" dirty="0">
                          <a:latin typeface="Arial" panose="020B0604020202020204" pitchFamily="34" charset="0"/>
                          <a:cs typeface="Arial" panose="020B0604020202020204" pitchFamily="34" charset="0"/>
                        </a:rPr>
                        <a:t>Fishing location</a:t>
                      </a:r>
                    </a:p>
                  </a:txBody>
                  <a:tcPr/>
                </a:tc>
                <a:tc gridSpan="3">
                  <a:txBody>
                    <a:bodyPr/>
                    <a:lstStyle/>
                    <a:p>
                      <a:r>
                        <a:rPr lang="en-US" sz="1400" dirty="0">
                          <a:latin typeface="Arial" panose="020B0604020202020204" pitchFamily="34" charset="0"/>
                          <a:cs typeface="Arial" panose="020B0604020202020204" pitchFamily="34" charset="0"/>
                        </a:rPr>
                        <a:t>Not likely to change fishing location. This is outside of the scope of the action. </a:t>
                      </a:r>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3692983915"/>
                  </a:ext>
                </a:extLst>
              </a:tr>
              <a:tr h="370840">
                <a:tc>
                  <a:txBody>
                    <a:bodyPr/>
                    <a:lstStyle/>
                    <a:p>
                      <a:r>
                        <a:rPr lang="en-US" sz="1400" dirty="0">
                          <a:latin typeface="Arial" panose="020B0604020202020204" pitchFamily="34" charset="0"/>
                          <a:cs typeface="Arial" panose="020B0604020202020204" pitchFamily="34" charset="0"/>
                        </a:rPr>
                        <a:t>Timing and Effort</a:t>
                      </a:r>
                    </a:p>
                  </a:txBody>
                  <a:tcPr/>
                </a:tc>
                <a:tc gridSpan="2">
                  <a:txBody>
                    <a:bodyPr/>
                    <a:lstStyle/>
                    <a:p>
                      <a:r>
                        <a:rPr lang="en-US" sz="1400" dirty="0">
                          <a:latin typeface="Arial" panose="020B0604020202020204" pitchFamily="34" charset="0"/>
                          <a:cs typeface="Arial" panose="020B0604020202020204" pitchFamily="34" charset="0"/>
                        </a:rPr>
                        <a:t>Minimally redistribute effort and modify timing relative to the overall BSAI Pacific cod fishery. H&amp;L and pot vessels in the new small vessel sector would fish seasonal allocations instead of an annual allocation (Section 4.3.2 and Section 4.3.3). Timing and frequency of reallocations would change under this action for the redefined less than 60’ H&amp;L or pot CV sector (Section 4.3.3).</a:t>
                      </a:r>
                    </a:p>
                  </a:txBody>
                  <a:tcPr/>
                </a:tc>
                <a:tc hMerge="1">
                  <a:txBody>
                    <a:bodyPr/>
                    <a:lstStyle/>
                    <a:p>
                      <a:endParaRPr lang="en-US" dirty="0"/>
                    </a:p>
                  </a:txBody>
                  <a:tcPr/>
                </a:tc>
                <a:tc>
                  <a:txBody>
                    <a:bodyPr/>
                    <a:lstStyle/>
                    <a:p>
                      <a:r>
                        <a:rPr lang="en-US" sz="1400" dirty="0">
                          <a:latin typeface="Arial" panose="020B0604020202020204" pitchFamily="34" charset="0"/>
                          <a:cs typeface="Arial" panose="020B0604020202020204" pitchFamily="34" charset="0"/>
                        </a:rPr>
                        <a:t>No anticipated impacts, may closely mirror historical fishing activity of both sectors (Section 4.3.7).</a:t>
                      </a:r>
                    </a:p>
                  </a:txBody>
                  <a:tcPr/>
                </a:tc>
                <a:extLst>
                  <a:ext uri="{0D108BD9-81ED-4DB2-BD59-A6C34878D82A}">
                    <a16:rowId xmlns:a16="http://schemas.microsoft.com/office/drawing/2014/main" val="3976386924"/>
                  </a:ext>
                </a:extLst>
              </a:tr>
              <a:tr h="370840">
                <a:tc>
                  <a:txBody>
                    <a:bodyPr/>
                    <a:lstStyle/>
                    <a:p>
                      <a:r>
                        <a:rPr lang="en-US" sz="1400" dirty="0">
                          <a:latin typeface="Arial" panose="020B0604020202020204" pitchFamily="34" charset="0"/>
                          <a:cs typeface="Arial" panose="020B0604020202020204" pitchFamily="34" charset="0"/>
                        </a:rPr>
                        <a:t>Authorized</a:t>
                      </a:r>
                      <a:r>
                        <a:rPr lang="en-US" sz="1400" baseline="0" dirty="0">
                          <a:latin typeface="Arial" panose="020B0604020202020204" pitchFamily="34" charset="0"/>
                          <a:cs typeface="Arial" panose="020B0604020202020204" pitchFamily="34" charset="0"/>
                        </a:rPr>
                        <a:t> Gear Types</a:t>
                      </a:r>
                      <a:endParaRPr lang="en-US" sz="1400" dirty="0">
                        <a:latin typeface="Arial" panose="020B0604020202020204" pitchFamily="34" charset="0"/>
                        <a:cs typeface="Arial" panose="020B0604020202020204" pitchFamily="34" charset="0"/>
                      </a:endParaRPr>
                    </a:p>
                  </a:txBody>
                  <a:tcPr/>
                </a:tc>
                <a:tc gridSpan="3">
                  <a:txBody>
                    <a:bodyPr/>
                    <a:lstStyle/>
                    <a:p>
                      <a:r>
                        <a:rPr lang="en-US" sz="1400" dirty="0">
                          <a:latin typeface="Arial" panose="020B0604020202020204" pitchFamily="34" charset="0"/>
                          <a:cs typeface="Arial" panose="020B0604020202020204" pitchFamily="34" charset="0"/>
                        </a:rPr>
                        <a:t>No changes to authorized gear types. H&amp;L, pot, and jig gear are authorized under the BSAI </a:t>
                      </a:r>
                      <a:r>
                        <a:rPr lang="en-US" sz="1400" dirty="0" err="1">
                          <a:latin typeface="Arial" panose="020B0604020202020204" pitchFamily="34" charset="0"/>
                          <a:cs typeface="Arial" panose="020B0604020202020204" pitchFamily="34" charset="0"/>
                        </a:rPr>
                        <a:t>Groundfish</a:t>
                      </a:r>
                      <a:r>
                        <a:rPr lang="en-US" sz="1400" dirty="0">
                          <a:latin typeface="Arial" panose="020B0604020202020204" pitchFamily="34" charset="0"/>
                          <a:cs typeface="Arial" panose="020B0604020202020204" pitchFamily="34" charset="0"/>
                        </a:rPr>
                        <a:t> FMP. Additionally, Federal BSAI Pacific cod sectors are defined by gear type, operation type, and vessel size categories (Section 3.2 and 3.6). </a:t>
                      </a:r>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1774293890"/>
                  </a:ext>
                </a:extLst>
              </a:tr>
              <a:tr h="370840">
                <a:tc>
                  <a:txBody>
                    <a:bodyPr/>
                    <a:lstStyle/>
                    <a:p>
                      <a:r>
                        <a:rPr lang="en-US" sz="1400" dirty="0">
                          <a:latin typeface="Arial" panose="020B0604020202020204" pitchFamily="34" charset="0"/>
                          <a:cs typeface="Arial" panose="020B0604020202020204" pitchFamily="34" charset="0"/>
                        </a:rPr>
                        <a:t>Harvest Levels</a:t>
                      </a:r>
                    </a:p>
                  </a:txBody>
                  <a:tcPr/>
                </a:tc>
                <a:tc gridSpan="3">
                  <a:txBody>
                    <a:bodyPr/>
                    <a:lstStyle/>
                    <a:p>
                      <a:r>
                        <a:rPr lang="en-US" sz="1400" dirty="0">
                          <a:latin typeface="Arial" panose="020B0604020202020204" pitchFamily="34" charset="0"/>
                          <a:cs typeface="Arial" panose="020B0604020202020204" pitchFamily="34" charset="0"/>
                        </a:rPr>
                        <a:t>No changes to harvest levels. The BSAI Pacific cod TAC is set in accordance with the Pacific cod biomass (Section 3.2). </a:t>
                      </a:r>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3713452210"/>
                  </a:ext>
                </a:extLst>
              </a:tr>
            </a:tbl>
          </a:graphicData>
        </a:graphic>
      </p:graphicFrame>
      <p:sp>
        <p:nvSpPr>
          <p:cNvPr id="4" name="Slide Number Placeholder 3"/>
          <p:cNvSpPr>
            <a:spLocks noGrp="1"/>
          </p:cNvSpPr>
          <p:nvPr>
            <p:ph type="sldNum" sz="quarter" idx="12"/>
          </p:nvPr>
        </p:nvSpPr>
        <p:spPr/>
        <p:txBody>
          <a:bodyPr/>
          <a:lstStyle/>
          <a:p>
            <a:fld id="{D57F1E4F-1CFF-5643-939E-217C01CDF565}" type="slidenum">
              <a:rPr lang="en-US" smtClean="0">
                <a:latin typeface="Arial" panose="020B0604020202020204" pitchFamily="34" charset="0"/>
                <a:cs typeface="Arial" panose="020B0604020202020204" pitchFamily="34" charset="0"/>
              </a:rPr>
              <a:pPr/>
              <a:t>22</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04987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9799" y="316333"/>
            <a:ext cx="7269480" cy="1009959"/>
          </a:xfrm>
        </p:spPr>
        <p:txBody>
          <a:bodyPr>
            <a:normAutofit fontScale="90000"/>
          </a:bodyPr>
          <a:lstStyle/>
          <a:p>
            <a:r>
              <a:rPr lang="en-US" sz="3100" dirty="0">
                <a:latin typeface="Arial" panose="020B0604020202020204" pitchFamily="34" charset="0"/>
                <a:cs typeface="Arial" panose="020B0604020202020204" pitchFamily="34" charset="0"/>
              </a:rPr>
              <a:t>Section 5: Monitoring and Enforcement Considerations</a:t>
            </a:r>
            <a:r>
              <a:rPr lang="en-US" dirty="0"/>
              <a:t>	</a:t>
            </a:r>
          </a:p>
        </p:txBody>
      </p:sp>
      <p:sp>
        <p:nvSpPr>
          <p:cNvPr id="3" name="Content Placeholder 2"/>
          <p:cNvSpPr>
            <a:spLocks noGrp="1"/>
          </p:cNvSpPr>
          <p:nvPr>
            <p:ph idx="1"/>
          </p:nvPr>
        </p:nvSpPr>
        <p:spPr>
          <a:xfrm>
            <a:off x="633366" y="1598142"/>
            <a:ext cx="7069012" cy="4351337"/>
          </a:xfrm>
        </p:spPr>
        <p:txBody>
          <a:bodyPr/>
          <a:lstStyle/>
          <a:p>
            <a:pPr marL="0" marR="0" lvl="0" indent="0" algn="l" defTabSz="914400" rtl="0" eaLnBrk="1" fontAlgn="auto" latinLnBrk="0" hangingPunct="1">
              <a:lnSpc>
                <a:spcPct val="95000"/>
              </a:lnSpc>
              <a:spcBef>
                <a:spcPts val="1400"/>
              </a:spcBef>
              <a:spcAft>
                <a:spcPts val="200"/>
              </a:spcAft>
              <a:buClr>
                <a:srgbClr val="6F6F74"/>
              </a:buClr>
              <a:buSzPct val="80000"/>
              <a:buFont typeface="Arial" pitchFamily="34" charset="0"/>
              <a:buNone/>
              <a:tabLst/>
              <a:defRPr/>
            </a:pPr>
            <a:r>
              <a:rPr lang="en-US" b="1" dirty="0">
                <a:latin typeface="Arial" panose="020B0604020202020204" pitchFamily="34" charset="0"/>
                <a:cs typeface="Arial" panose="020B0604020202020204" pitchFamily="34" charset="0"/>
              </a:rPr>
              <a:t>Implementation </a:t>
            </a:r>
            <a:r>
              <a:rPr kumimoji="0" lang="en-US" sz="1800" b="1" i="0" u="none" strike="noStrike" kern="1200" cap="none" spc="1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p>
            <a:r>
              <a:rPr lang="en-US" dirty="0">
                <a:latin typeface="Arial" panose="020B0604020202020204" pitchFamily="34" charset="0"/>
                <a:cs typeface="Arial" panose="020B0604020202020204" pitchFamily="34" charset="0"/>
              </a:rPr>
              <a:t>Revisions to regulations to modify naming conventions </a:t>
            </a:r>
          </a:p>
          <a:p>
            <a:r>
              <a:rPr lang="en-US" dirty="0">
                <a:latin typeface="Arial" panose="020B0604020202020204" pitchFamily="34" charset="0"/>
                <a:cs typeface="Arial" panose="020B0604020202020204" pitchFamily="34" charset="0"/>
              </a:rPr>
              <a:t>Include new small vessel sector in the annual harvest specifications process for ICA calculations</a:t>
            </a:r>
          </a:p>
          <a:p>
            <a:r>
              <a:rPr lang="en-US" dirty="0">
                <a:latin typeface="Arial" panose="020B0604020202020204" pitchFamily="34" charset="0"/>
                <a:cs typeface="Arial" panose="020B0604020202020204" pitchFamily="34" charset="0"/>
              </a:rPr>
              <a:t>Vessels would be placed into redefined sectors based on the LOA reported to NMFS on the FFP</a:t>
            </a:r>
          </a:p>
          <a:p>
            <a:pPr marL="0" indent="0">
              <a:buNone/>
            </a:pPr>
            <a:r>
              <a:rPr lang="en-US" b="1" dirty="0">
                <a:latin typeface="Arial" panose="020B0604020202020204" pitchFamily="34" charset="0"/>
                <a:cs typeface="Arial" panose="020B0604020202020204" pitchFamily="34" charset="0"/>
              </a:rPr>
              <a:t>Growth period following implementation –</a:t>
            </a:r>
          </a:p>
          <a:p>
            <a:r>
              <a:rPr lang="en-US" dirty="0">
                <a:latin typeface="Arial" panose="020B0604020202020204" pitchFamily="34" charset="0"/>
                <a:cs typeface="Arial" panose="020B0604020202020204" pitchFamily="34" charset="0"/>
              </a:rPr>
              <a:t>Inseason management, outreach, enforcement</a:t>
            </a:r>
          </a:p>
          <a:p>
            <a:r>
              <a:rPr lang="en-US" dirty="0">
                <a:latin typeface="Arial" panose="020B0604020202020204" pitchFamily="34" charset="0"/>
                <a:cs typeface="Arial" panose="020B0604020202020204" pitchFamily="34" charset="0"/>
              </a:rPr>
              <a:t>Uncertainty with reallocation timing will decrease over time </a:t>
            </a:r>
          </a:p>
          <a:p>
            <a:pPr>
              <a:buFontTx/>
              <a:buChar char="-"/>
            </a:pP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latin typeface="Arial" panose="020B0604020202020204" pitchFamily="34" charset="0"/>
                <a:cs typeface="Arial" panose="020B0604020202020204" pitchFamily="34" charset="0"/>
              </a:rPr>
              <a:pPr/>
              <a:t>23</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997092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344C5F8A-F34F-401A-A9CA-A9F426356C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69630" y="0"/>
            <a:ext cx="6858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20" name="Rectangle 19">
            <a:extLst>
              <a:ext uri="{FF2B5EF4-FFF2-40B4-BE49-F238E27FC236}">
                <a16:creationId xmlns:a16="http://schemas.microsoft.com/office/drawing/2014/main" id="{E53F4E5A-C9EE-4859-B46B-F018F7D73A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46963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6B6B55-2D0D-4B8F-9808-49EDCC4F67BA}"/>
              </a:ext>
            </a:extLst>
          </p:cNvPr>
          <p:cNvSpPr>
            <a:spLocks noGrp="1"/>
          </p:cNvSpPr>
          <p:nvPr>
            <p:ph type="title"/>
          </p:nvPr>
        </p:nvSpPr>
        <p:spPr>
          <a:xfrm>
            <a:off x="482601" y="4564674"/>
            <a:ext cx="3008115" cy="1615461"/>
          </a:xfrm>
        </p:spPr>
        <p:txBody>
          <a:bodyPr vert="horz" lIns="91440" tIns="45720" rIns="91440" bIns="45720" rtlCol="0" anchor="ctr">
            <a:normAutofit/>
          </a:bodyPr>
          <a:lstStyle/>
          <a:p>
            <a:r>
              <a:rPr lang="en-US" sz="2800" dirty="0">
                <a:latin typeface="Arial" panose="020B0604020202020204" pitchFamily="34" charset="0"/>
                <a:cs typeface="Arial" panose="020B0604020202020204" pitchFamily="34" charset="0"/>
              </a:rPr>
              <a:t>Questions?</a:t>
            </a:r>
          </a:p>
        </p:txBody>
      </p:sp>
      <p:pic>
        <p:nvPicPr>
          <p:cNvPr id="5" name="Picture 4">
            <a:extLst>
              <a:ext uri="{FF2B5EF4-FFF2-40B4-BE49-F238E27FC236}">
                <a16:creationId xmlns:a16="http://schemas.microsoft.com/office/drawing/2014/main" id="{F6C06BA0-A49E-4891-AB1D-C235CE976A22}"/>
              </a:ext>
            </a:extLst>
          </p:cNvPr>
          <p:cNvPicPr>
            <a:picLocks noChangeAspect="1"/>
          </p:cNvPicPr>
          <p:nvPr/>
        </p:nvPicPr>
        <p:blipFill>
          <a:blip r:embed="rId3"/>
          <a:stretch>
            <a:fillRect/>
          </a:stretch>
        </p:blipFill>
        <p:spPr>
          <a:xfrm>
            <a:off x="482601" y="1170235"/>
            <a:ext cx="3008115" cy="2534336"/>
          </a:xfrm>
          <a:prstGeom prst="rect">
            <a:avLst/>
          </a:prstGeom>
        </p:spPr>
      </p:pic>
      <p:pic>
        <p:nvPicPr>
          <p:cNvPr id="13" name="Picture 12">
            <a:extLst>
              <a:ext uri="{FF2B5EF4-FFF2-40B4-BE49-F238E27FC236}">
                <a16:creationId xmlns:a16="http://schemas.microsoft.com/office/drawing/2014/main" id="{E80250B5-4239-4D7B-8C43-345731FEA85D}"/>
              </a:ext>
            </a:extLst>
          </p:cNvPr>
          <p:cNvPicPr>
            <a:picLocks noChangeAspect="1"/>
          </p:cNvPicPr>
          <p:nvPr/>
        </p:nvPicPr>
        <p:blipFill rotWithShape="1">
          <a:blip r:embed="rId4"/>
          <a:srcRect l="23605" t="30313" r="25812" b="33452"/>
          <a:stretch/>
        </p:blipFill>
        <p:spPr>
          <a:xfrm>
            <a:off x="3966480" y="1531711"/>
            <a:ext cx="4013714" cy="1811384"/>
          </a:xfrm>
          <a:prstGeom prst="rect">
            <a:avLst/>
          </a:prstGeom>
          <a:scene3d>
            <a:camera prst="orthographicFront">
              <a:rot lat="0" lon="0" rev="0"/>
            </a:camera>
            <a:lightRig rig="threePt" dir="t"/>
          </a:scene3d>
        </p:spPr>
      </p:pic>
      <p:cxnSp>
        <p:nvCxnSpPr>
          <p:cNvPr id="22" name="Straight Connector 21">
            <a:extLst>
              <a:ext uri="{FF2B5EF4-FFF2-40B4-BE49-F238E27FC236}">
                <a16:creationId xmlns:a16="http://schemas.microsoft.com/office/drawing/2014/main" id="{041A955B-D579-48FD-A51C-51B0C0B69F9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714750" y="4813604"/>
            <a:ext cx="0" cy="11176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1168CD13-33D6-4FBE-99E4-9E400CE39DA0}"/>
              </a:ext>
            </a:extLst>
          </p:cNvPr>
          <p:cNvSpPr>
            <a:spLocks noGrp="1"/>
          </p:cNvSpPr>
          <p:nvPr>
            <p:ph type="body" idx="1"/>
          </p:nvPr>
        </p:nvSpPr>
        <p:spPr>
          <a:xfrm>
            <a:off x="3966480" y="4564673"/>
            <a:ext cx="4017132" cy="1615463"/>
          </a:xfrm>
        </p:spPr>
        <p:txBody>
          <a:bodyPr vert="horz" lIns="91440" tIns="45720" rIns="91440" bIns="45720" rtlCol="0" anchor="ctr">
            <a:normAutofit/>
          </a:bodyPr>
          <a:lstStyle/>
          <a:p>
            <a:pPr indent="-182880"/>
            <a:r>
              <a:rPr lang="en-US" sz="1400" dirty="0">
                <a:solidFill>
                  <a:schemeClr val="tx1"/>
                </a:solidFill>
                <a:latin typeface="Arial" panose="020B0604020202020204" pitchFamily="34" charset="0"/>
                <a:cs typeface="Arial" panose="020B0604020202020204" pitchFamily="34" charset="0"/>
              </a:rPr>
              <a:t>Kate Haapala</a:t>
            </a:r>
          </a:p>
          <a:p>
            <a:pPr indent="-182880"/>
            <a:r>
              <a:rPr lang="en-US" sz="1400" dirty="0">
                <a:latin typeface="Arial" panose="020B0604020202020204" pitchFamily="34" charset="0"/>
                <a:cs typeface="Arial" panose="020B0604020202020204" pitchFamily="34" charset="0"/>
                <a:hlinkClick r:id="rId5"/>
              </a:rPr>
              <a:t>Kate.haapala@noaa.gov</a:t>
            </a:r>
            <a:endParaRPr lang="en-US" sz="1400" dirty="0">
              <a:latin typeface="Arial" panose="020B0604020202020204" pitchFamily="34" charset="0"/>
              <a:cs typeface="Arial" panose="020B0604020202020204" pitchFamily="34" charset="0"/>
            </a:endParaRPr>
          </a:p>
          <a:p>
            <a:pPr indent="-182880"/>
            <a:r>
              <a:rPr lang="en-US" sz="1400" dirty="0">
                <a:solidFill>
                  <a:schemeClr val="tx1"/>
                </a:solidFill>
                <a:latin typeface="Arial" panose="020B0604020202020204" pitchFamily="34" charset="0"/>
                <a:cs typeface="Arial" panose="020B0604020202020204" pitchFamily="34" charset="0"/>
              </a:rPr>
              <a:t>Abby Jahn</a:t>
            </a:r>
          </a:p>
          <a:p>
            <a:pPr indent="-182880"/>
            <a:r>
              <a:rPr lang="en-US" sz="1400" dirty="0">
                <a:latin typeface="Arial" panose="020B0604020202020204" pitchFamily="34" charset="0"/>
                <a:cs typeface="Arial" panose="020B0604020202020204" pitchFamily="34" charset="0"/>
                <a:hlinkClick r:id="rId6"/>
              </a:rPr>
              <a:t>Abby.jahn@noaa.gov</a:t>
            </a:r>
            <a:r>
              <a:rPr lang="en-US" sz="1400" dirty="0">
                <a:latin typeface="Arial" panose="020B0604020202020204" pitchFamily="34" charset="0"/>
                <a:cs typeface="Arial" panose="020B0604020202020204" pitchFamily="34" charset="0"/>
              </a:rPr>
              <a:t> </a:t>
            </a:r>
          </a:p>
        </p:txBody>
      </p:sp>
      <p:sp>
        <p:nvSpPr>
          <p:cNvPr id="7" name="Slide Number Placeholder 6">
            <a:extLst>
              <a:ext uri="{FF2B5EF4-FFF2-40B4-BE49-F238E27FC236}">
                <a16:creationId xmlns:a16="http://schemas.microsoft.com/office/drawing/2014/main" id="{D4C0727E-B2B9-4CE3-9E7F-B97B4AD93F54}"/>
              </a:ext>
            </a:extLst>
          </p:cNvPr>
          <p:cNvSpPr>
            <a:spLocks noGrp="1"/>
          </p:cNvSpPr>
          <p:nvPr>
            <p:ph type="sldNum" sz="quarter" idx="12"/>
          </p:nvPr>
        </p:nvSpPr>
        <p:spPr>
          <a:xfrm>
            <a:off x="8469630" y="6172200"/>
            <a:ext cx="685800" cy="593725"/>
          </a:xfrm>
        </p:spPr>
        <p:txBody>
          <a:bodyPr vert="horz" lIns="45720" tIns="45720" rIns="45720" bIns="45720" rtlCol="0" anchor="ctr">
            <a:normAutofit/>
          </a:bodyPr>
          <a:lstStyle/>
          <a:p>
            <a:pPr>
              <a:lnSpc>
                <a:spcPct val="90000"/>
              </a:lnSpc>
              <a:spcAft>
                <a:spcPts val="600"/>
              </a:spcAft>
            </a:pPr>
            <a:fld id="{D57F1E4F-1CFF-5643-939E-217C01CDF565}" type="slidenum">
              <a:rPr lang="en-US" sz="3600" smtClean="0">
                <a:solidFill>
                  <a:schemeClr val="bg1">
                    <a:lumMod val="95000"/>
                  </a:schemeClr>
                </a:solidFill>
                <a:latin typeface="Arial" panose="020B0604020202020204" pitchFamily="34" charset="0"/>
                <a:cs typeface="Arial" panose="020B0604020202020204" pitchFamily="34" charset="0"/>
              </a:rPr>
              <a:pPr>
                <a:lnSpc>
                  <a:spcPct val="90000"/>
                </a:lnSpc>
                <a:spcAft>
                  <a:spcPts val="600"/>
                </a:spcAft>
              </a:pPr>
              <a:t>24</a:t>
            </a:fld>
            <a:endParaRPr lang="en-US" sz="3600" dirty="0">
              <a:solidFill>
                <a:schemeClr val="bg1">
                  <a:lumMod val="9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947638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B6B55-2D0D-4B8F-9808-49EDCC4F67BA}"/>
              </a:ext>
            </a:extLst>
          </p:cNvPr>
          <p:cNvSpPr>
            <a:spLocks noGrp="1"/>
          </p:cNvSpPr>
          <p:nvPr>
            <p:ph type="title"/>
          </p:nvPr>
        </p:nvSpPr>
        <p:spPr>
          <a:xfrm>
            <a:off x="482601" y="4564674"/>
            <a:ext cx="3008115" cy="1615461"/>
          </a:xfrm>
        </p:spPr>
        <p:txBody>
          <a:bodyPr vert="horz" lIns="91440" tIns="45720" rIns="91440" bIns="45720" rtlCol="0" anchor="ctr">
            <a:normAutofit/>
          </a:bodyPr>
          <a:lstStyle/>
          <a:p>
            <a:r>
              <a:rPr lang="en-US" sz="2800" dirty="0">
                <a:latin typeface="Arial" panose="020B0604020202020204" pitchFamily="34" charset="0"/>
                <a:cs typeface="Arial" panose="020B0604020202020204" pitchFamily="34" charset="0"/>
              </a:rPr>
              <a:t>Thank you!</a:t>
            </a:r>
          </a:p>
        </p:txBody>
      </p:sp>
      <p:pic>
        <p:nvPicPr>
          <p:cNvPr id="5" name="Picture 4">
            <a:extLst>
              <a:ext uri="{FF2B5EF4-FFF2-40B4-BE49-F238E27FC236}">
                <a16:creationId xmlns:a16="http://schemas.microsoft.com/office/drawing/2014/main" id="{F6C06BA0-A49E-4891-AB1D-C235CE976A22}"/>
              </a:ext>
            </a:extLst>
          </p:cNvPr>
          <p:cNvPicPr>
            <a:picLocks noChangeAspect="1"/>
          </p:cNvPicPr>
          <p:nvPr/>
        </p:nvPicPr>
        <p:blipFill>
          <a:blip r:embed="rId3"/>
          <a:stretch>
            <a:fillRect/>
          </a:stretch>
        </p:blipFill>
        <p:spPr>
          <a:xfrm>
            <a:off x="279401" y="1132135"/>
            <a:ext cx="3008115" cy="2534336"/>
          </a:xfrm>
          <a:prstGeom prst="rect">
            <a:avLst/>
          </a:prstGeom>
        </p:spPr>
      </p:pic>
      <p:sp>
        <p:nvSpPr>
          <p:cNvPr id="3" name="Text Placeholder 2">
            <a:extLst>
              <a:ext uri="{FF2B5EF4-FFF2-40B4-BE49-F238E27FC236}">
                <a16:creationId xmlns:a16="http://schemas.microsoft.com/office/drawing/2014/main" id="{1168CD13-33D6-4FBE-99E4-9E400CE39DA0}"/>
              </a:ext>
            </a:extLst>
          </p:cNvPr>
          <p:cNvSpPr>
            <a:spLocks noGrp="1"/>
          </p:cNvSpPr>
          <p:nvPr>
            <p:ph type="body" idx="1"/>
          </p:nvPr>
        </p:nvSpPr>
        <p:spPr>
          <a:xfrm>
            <a:off x="3966480" y="4564673"/>
            <a:ext cx="4017132" cy="2201252"/>
          </a:xfrm>
        </p:spPr>
        <p:txBody>
          <a:bodyPr vert="horz" lIns="91440" tIns="45720" rIns="91440" bIns="45720" rtlCol="0" anchor="ctr">
            <a:normAutofit/>
          </a:bodyPr>
          <a:lstStyle/>
          <a:p>
            <a:pPr indent="-182880"/>
            <a:r>
              <a:rPr lang="en-US" sz="1400" dirty="0">
                <a:solidFill>
                  <a:schemeClr val="tx1"/>
                </a:solidFill>
                <a:latin typeface="Arial" panose="020B0604020202020204" pitchFamily="34" charset="0"/>
                <a:cs typeface="Arial" panose="020B0604020202020204" pitchFamily="34" charset="0"/>
              </a:rPr>
              <a:t>Mike Fey, AKFIN</a:t>
            </a:r>
          </a:p>
          <a:p>
            <a:pPr indent="-182880"/>
            <a:r>
              <a:rPr lang="en-US" sz="1400" dirty="0">
                <a:solidFill>
                  <a:schemeClr val="tx1"/>
                </a:solidFill>
                <a:latin typeface="Arial" panose="020B0604020202020204" pitchFamily="34" charset="0"/>
                <a:cs typeface="Arial" panose="020B0604020202020204" pitchFamily="34" charset="0"/>
              </a:rPr>
              <a:t>Mary </a:t>
            </a:r>
            <a:r>
              <a:rPr lang="en-US" sz="1400" dirty="0" err="1">
                <a:solidFill>
                  <a:schemeClr val="tx1"/>
                </a:solidFill>
                <a:latin typeface="Arial" panose="020B0604020202020204" pitchFamily="34" charset="0"/>
                <a:cs typeface="Arial" panose="020B0604020202020204" pitchFamily="34" charset="0"/>
              </a:rPr>
              <a:t>Furuness</a:t>
            </a:r>
            <a:r>
              <a:rPr lang="en-US" sz="1400" dirty="0">
                <a:solidFill>
                  <a:schemeClr val="tx1"/>
                </a:solidFill>
                <a:latin typeface="Arial" panose="020B0604020202020204" pitchFamily="34" charset="0"/>
                <a:cs typeface="Arial" panose="020B0604020202020204" pitchFamily="34" charset="0"/>
              </a:rPr>
              <a:t>, NMFS AKRO</a:t>
            </a:r>
          </a:p>
          <a:p>
            <a:pPr indent="-182880"/>
            <a:r>
              <a:rPr lang="en-US" sz="1400" dirty="0">
                <a:solidFill>
                  <a:schemeClr val="tx1"/>
                </a:solidFill>
                <a:latin typeface="Arial" panose="020B0604020202020204" pitchFamily="34" charset="0"/>
                <a:cs typeface="Arial" panose="020B0604020202020204" pitchFamily="34" charset="0"/>
              </a:rPr>
              <a:t>Jon McCracken, NPFMC </a:t>
            </a:r>
          </a:p>
          <a:p>
            <a:pPr indent="-182880"/>
            <a:r>
              <a:rPr lang="en-US" sz="1400" dirty="0">
                <a:latin typeface="Arial" panose="020B0604020202020204" pitchFamily="34" charset="0"/>
                <a:cs typeface="Arial" panose="020B0604020202020204" pitchFamily="34" charset="0"/>
              </a:rPr>
              <a:t>Krista Milani, NMFS AKRO</a:t>
            </a:r>
          </a:p>
        </p:txBody>
      </p:sp>
      <p:sp>
        <p:nvSpPr>
          <p:cNvPr id="7" name="Slide Number Placeholder 6">
            <a:extLst>
              <a:ext uri="{FF2B5EF4-FFF2-40B4-BE49-F238E27FC236}">
                <a16:creationId xmlns:a16="http://schemas.microsoft.com/office/drawing/2014/main" id="{D4C0727E-B2B9-4CE3-9E7F-B97B4AD93F54}"/>
              </a:ext>
            </a:extLst>
          </p:cNvPr>
          <p:cNvSpPr>
            <a:spLocks noGrp="1"/>
          </p:cNvSpPr>
          <p:nvPr>
            <p:ph type="sldNum" sz="quarter" idx="12"/>
          </p:nvPr>
        </p:nvSpPr>
        <p:spPr>
          <a:xfrm>
            <a:off x="8469630" y="6172200"/>
            <a:ext cx="685800" cy="593725"/>
          </a:xfrm>
        </p:spPr>
        <p:txBody>
          <a:bodyPr vert="horz" lIns="45720" tIns="45720" rIns="45720" bIns="45720" rtlCol="0" anchor="ctr">
            <a:normAutofit/>
          </a:bodyPr>
          <a:lstStyle/>
          <a:p>
            <a:pPr>
              <a:lnSpc>
                <a:spcPct val="90000"/>
              </a:lnSpc>
              <a:spcAft>
                <a:spcPts val="600"/>
              </a:spcAft>
            </a:pPr>
            <a:fld id="{D57F1E4F-1CFF-5643-939E-217C01CDF565}" type="slidenum">
              <a:rPr lang="en-US" sz="3600" smtClean="0">
                <a:solidFill>
                  <a:schemeClr val="bg1">
                    <a:lumMod val="95000"/>
                  </a:schemeClr>
                </a:solidFill>
                <a:latin typeface="Arial" panose="020B0604020202020204" pitchFamily="34" charset="0"/>
                <a:cs typeface="Arial" panose="020B0604020202020204" pitchFamily="34" charset="0"/>
              </a:rPr>
              <a:pPr>
                <a:lnSpc>
                  <a:spcPct val="90000"/>
                </a:lnSpc>
                <a:spcAft>
                  <a:spcPts val="600"/>
                </a:spcAft>
              </a:pPr>
              <a:t>25</a:t>
            </a:fld>
            <a:endParaRPr lang="en-US" sz="3600" dirty="0">
              <a:solidFill>
                <a:schemeClr val="bg1">
                  <a:lumMod val="9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83129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8373A-CC76-4A0C-B420-D9577C88A853}"/>
              </a:ext>
            </a:extLst>
          </p:cNvPr>
          <p:cNvSpPr>
            <a:spLocks noGrp="1"/>
          </p:cNvSpPr>
          <p:nvPr>
            <p:ph type="title"/>
          </p:nvPr>
        </p:nvSpPr>
        <p:spPr>
          <a:xfrm>
            <a:off x="607737" y="307586"/>
            <a:ext cx="7269480" cy="740551"/>
          </a:xfrm>
        </p:spPr>
        <p:txBody>
          <a:bodyPr>
            <a:normAutofit/>
          </a:bodyPr>
          <a:lstStyle/>
          <a:p>
            <a:r>
              <a:rPr lang="en-US" sz="2800" dirty="0">
                <a:latin typeface="Arial" panose="020B0604020202020204" pitchFamily="34" charset="0"/>
                <a:cs typeface="Arial" panose="020B0604020202020204" pitchFamily="34" charset="0"/>
              </a:rPr>
              <a:t>OUTLINE</a:t>
            </a:r>
          </a:p>
        </p:txBody>
      </p:sp>
      <p:sp>
        <p:nvSpPr>
          <p:cNvPr id="3" name="Content Placeholder 2">
            <a:extLst>
              <a:ext uri="{FF2B5EF4-FFF2-40B4-BE49-F238E27FC236}">
                <a16:creationId xmlns:a16="http://schemas.microsoft.com/office/drawing/2014/main" id="{991730A3-A958-4BEA-B2BE-CA2522D743D4}"/>
              </a:ext>
            </a:extLst>
          </p:cNvPr>
          <p:cNvSpPr>
            <a:spLocks noGrp="1"/>
          </p:cNvSpPr>
          <p:nvPr>
            <p:ph idx="1"/>
          </p:nvPr>
        </p:nvSpPr>
        <p:spPr>
          <a:xfrm>
            <a:off x="607737" y="1365957"/>
            <a:ext cx="7198670" cy="3999531"/>
          </a:xfrm>
        </p:spPr>
        <p:txBody>
          <a:bodyPr>
            <a:normAutofit/>
          </a:bodyPr>
          <a:lstStyle/>
          <a:p>
            <a:r>
              <a:rPr lang="en-US" sz="2000" dirty="0">
                <a:latin typeface="Arial" panose="020B0604020202020204" pitchFamily="34" charset="0"/>
                <a:cs typeface="Arial" panose="020B0604020202020204" pitchFamily="34" charset="0"/>
              </a:rPr>
              <a:t>History of Council action</a:t>
            </a:r>
          </a:p>
          <a:p>
            <a:r>
              <a:rPr lang="en-US" sz="2000" dirty="0">
                <a:latin typeface="Arial" panose="020B0604020202020204" pitchFamily="34" charset="0"/>
                <a:cs typeface="Arial" panose="020B0604020202020204" pitchFamily="34" charset="0"/>
              </a:rPr>
              <a:t>Purpose &amp; Need statement and description of alternatives</a:t>
            </a:r>
          </a:p>
          <a:p>
            <a:r>
              <a:rPr lang="en-US" sz="2000" dirty="0">
                <a:latin typeface="Arial" panose="020B0604020202020204" pitchFamily="34" charset="0"/>
                <a:cs typeface="Arial" panose="020B0604020202020204" pitchFamily="34" charset="0"/>
              </a:rPr>
              <a:t>Changes to the RIR since June 2022</a:t>
            </a:r>
          </a:p>
          <a:p>
            <a:r>
              <a:rPr lang="en-US" sz="2000" dirty="0">
                <a:latin typeface="Arial" panose="020B0604020202020204" pitchFamily="34" charset="0"/>
                <a:cs typeface="Arial" panose="020B0604020202020204" pitchFamily="34" charset="0"/>
              </a:rPr>
              <a:t>Impact analysis</a:t>
            </a:r>
          </a:p>
          <a:p>
            <a:r>
              <a:rPr lang="en-US" sz="2000" dirty="0">
                <a:latin typeface="Arial" panose="020B0604020202020204" pitchFamily="34" charset="0"/>
                <a:cs typeface="Arial" panose="020B0604020202020204" pitchFamily="34" charset="0"/>
              </a:rPr>
              <a:t>Management &amp; Enforcement</a:t>
            </a:r>
          </a:p>
        </p:txBody>
      </p:sp>
      <p:sp>
        <p:nvSpPr>
          <p:cNvPr id="4" name="Slide Number Placeholder 3">
            <a:extLst>
              <a:ext uri="{FF2B5EF4-FFF2-40B4-BE49-F238E27FC236}">
                <a16:creationId xmlns:a16="http://schemas.microsoft.com/office/drawing/2014/main" id="{5DDB5950-74B7-44B4-9CBC-8FC4C40217D8}"/>
              </a:ext>
            </a:extLst>
          </p:cNvPr>
          <p:cNvSpPr>
            <a:spLocks noGrp="1"/>
          </p:cNvSpPr>
          <p:nvPr>
            <p:ph type="sldNum" sz="quarter" idx="12"/>
          </p:nvPr>
        </p:nvSpPr>
        <p:spPr/>
        <p:txBody>
          <a:bodyPr/>
          <a:lstStyle/>
          <a:p>
            <a:fld id="{D57F1E4F-1CFF-5643-939E-217C01CDF565}" type="slidenum">
              <a:rPr lang="en-US" smtClean="0">
                <a:latin typeface="Arial" panose="020B0604020202020204" pitchFamily="34" charset="0"/>
                <a:cs typeface="Arial" panose="020B0604020202020204" pitchFamily="34" charset="0"/>
              </a:rPr>
              <a:pPr/>
              <a:t>3</a:t>
            </a:fld>
            <a:endParaRPr lang="en-US"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CDDC168E-2000-447D-9469-AD695C26A8AD}"/>
              </a:ext>
            </a:extLst>
          </p:cNvPr>
          <p:cNvPicPr>
            <a:picLocks noChangeAspect="1"/>
          </p:cNvPicPr>
          <p:nvPr/>
        </p:nvPicPr>
        <p:blipFill>
          <a:blip r:embed="rId3"/>
          <a:stretch>
            <a:fillRect/>
          </a:stretch>
        </p:blipFill>
        <p:spPr>
          <a:xfrm>
            <a:off x="247511" y="5717294"/>
            <a:ext cx="720452" cy="949519"/>
          </a:xfrm>
          <a:prstGeom prst="rect">
            <a:avLst/>
          </a:prstGeom>
        </p:spPr>
      </p:pic>
    </p:spTree>
    <p:extLst>
      <p:ext uri="{BB962C8B-B14F-4D97-AF65-F5344CB8AC3E}">
        <p14:creationId xmlns:p14="http://schemas.microsoft.com/office/powerpoint/2010/main" val="6598976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83E3420-54A7-4680-9EDD-36AEB2DBFA8F}"/>
              </a:ext>
            </a:extLst>
          </p:cNvPr>
          <p:cNvSpPr>
            <a:spLocks noGrp="1"/>
          </p:cNvSpPr>
          <p:nvPr>
            <p:ph type="sldNum" sz="quarter" idx="12"/>
          </p:nvPr>
        </p:nvSpPr>
        <p:spPr/>
        <p:txBody>
          <a:bodyPr/>
          <a:lstStyle/>
          <a:p>
            <a:fld id="{519954A3-9DFD-4C44-94BA-B95130A3BA1C}" type="slidenum">
              <a:rPr lang="en-US" smtClean="0">
                <a:solidFill>
                  <a:schemeClr val="bg1">
                    <a:lumMod val="95000"/>
                  </a:schemeClr>
                </a:solidFill>
                <a:latin typeface="Arial" panose="020B0604020202020204" pitchFamily="34" charset="0"/>
                <a:cs typeface="Arial" panose="020B0604020202020204" pitchFamily="34" charset="0"/>
              </a:rPr>
              <a:t>4</a:t>
            </a:fld>
            <a:endParaRPr lang="en-US" dirty="0">
              <a:solidFill>
                <a:schemeClr val="bg1">
                  <a:lumMod val="95000"/>
                </a:schemeClr>
              </a:solidFill>
              <a:latin typeface="Arial" panose="020B0604020202020204" pitchFamily="34" charset="0"/>
              <a:cs typeface="Arial" panose="020B0604020202020204" pitchFamily="34" charset="0"/>
            </a:endParaRPr>
          </a:p>
        </p:txBody>
      </p:sp>
      <p:sp>
        <p:nvSpPr>
          <p:cNvPr id="7" name="Title 1">
            <a:extLst>
              <a:ext uri="{FF2B5EF4-FFF2-40B4-BE49-F238E27FC236}">
                <a16:creationId xmlns:a16="http://schemas.microsoft.com/office/drawing/2014/main" id="{F0F62F1E-A5EC-400B-9253-2D26336BC7B7}"/>
              </a:ext>
            </a:extLst>
          </p:cNvPr>
          <p:cNvSpPr>
            <a:spLocks noGrp="1"/>
          </p:cNvSpPr>
          <p:nvPr>
            <p:ph type="title"/>
          </p:nvPr>
        </p:nvSpPr>
        <p:spPr>
          <a:xfrm>
            <a:off x="550987" y="258668"/>
            <a:ext cx="7269480" cy="622681"/>
          </a:xfrm>
        </p:spPr>
        <p:txBody>
          <a:bodyPr vert="horz" lIns="91440" tIns="45720" rIns="91440" bIns="45720" rtlCol="0" anchor="b">
            <a:normAutofit/>
          </a:bodyPr>
          <a:lstStyle/>
          <a:p>
            <a:r>
              <a:rPr lang="en-US" sz="2800" dirty="0">
                <a:latin typeface="Arial" panose="020B0604020202020204" pitchFamily="34" charset="0"/>
                <a:cs typeface="Arial" panose="020B0604020202020204" pitchFamily="34" charset="0"/>
              </a:rPr>
              <a:t>1.2 HISTORY OF COUNCIL ACTION</a:t>
            </a:r>
          </a:p>
        </p:txBody>
      </p:sp>
      <p:graphicFrame>
        <p:nvGraphicFramePr>
          <p:cNvPr id="8" name="TextBox 7">
            <a:extLst>
              <a:ext uri="{FF2B5EF4-FFF2-40B4-BE49-F238E27FC236}">
                <a16:creationId xmlns:a16="http://schemas.microsoft.com/office/drawing/2014/main" id="{C4CD43F6-7652-4EC0-81CA-A66954A7A0D5}"/>
              </a:ext>
            </a:extLst>
          </p:cNvPr>
          <p:cNvGraphicFramePr/>
          <p:nvPr>
            <p:extLst>
              <p:ext uri="{D42A27DB-BD31-4B8C-83A1-F6EECF244321}">
                <p14:modId xmlns:p14="http://schemas.microsoft.com/office/powerpoint/2010/main" val="2780950871"/>
              </p:ext>
            </p:extLst>
          </p:nvPr>
        </p:nvGraphicFramePr>
        <p:xfrm>
          <a:off x="593735" y="489887"/>
          <a:ext cx="7269337" cy="57179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a:extLst>
              <a:ext uri="{FF2B5EF4-FFF2-40B4-BE49-F238E27FC236}">
                <a16:creationId xmlns:a16="http://schemas.microsoft.com/office/drawing/2014/main" id="{7F70EDF9-881E-4BEC-A193-A1379DC58D34}"/>
              </a:ext>
            </a:extLst>
          </p:cNvPr>
          <p:cNvSpPr txBox="1"/>
          <p:nvPr/>
        </p:nvSpPr>
        <p:spPr>
          <a:xfrm>
            <a:off x="6102927" y="1643896"/>
            <a:ext cx="1366091" cy="178510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Review final action draft and recommend a preferred alternative </a:t>
            </a:r>
          </a:p>
          <a:p>
            <a:endParaRPr lang="en-US" sz="1400" dirty="0">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FCAD434D-A657-4C2A-B0E5-4C6E653E6183}"/>
              </a:ext>
            </a:extLst>
          </p:cNvPr>
          <p:cNvPicPr>
            <a:picLocks noChangeAspect="1"/>
          </p:cNvPicPr>
          <p:nvPr/>
        </p:nvPicPr>
        <p:blipFill>
          <a:blip r:embed="rId7"/>
          <a:stretch>
            <a:fillRect/>
          </a:stretch>
        </p:blipFill>
        <p:spPr>
          <a:xfrm>
            <a:off x="233509" y="5816407"/>
            <a:ext cx="720452" cy="949519"/>
          </a:xfrm>
          <a:prstGeom prst="rect">
            <a:avLst/>
          </a:prstGeom>
        </p:spPr>
      </p:pic>
    </p:spTree>
    <p:extLst>
      <p:ext uri="{BB962C8B-B14F-4D97-AF65-F5344CB8AC3E}">
        <p14:creationId xmlns:p14="http://schemas.microsoft.com/office/powerpoint/2010/main" val="3375848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46497-708E-460A-8C5F-81B9BA371B8A}"/>
              </a:ext>
            </a:extLst>
          </p:cNvPr>
          <p:cNvSpPr>
            <a:spLocks noGrp="1"/>
          </p:cNvSpPr>
          <p:nvPr>
            <p:ph type="title"/>
          </p:nvPr>
        </p:nvSpPr>
        <p:spPr>
          <a:xfrm>
            <a:off x="427189" y="280687"/>
            <a:ext cx="7666224" cy="542435"/>
          </a:xfrm>
        </p:spPr>
        <p:txBody>
          <a:bodyPr>
            <a:noAutofit/>
          </a:bodyPr>
          <a:lstStyle/>
          <a:p>
            <a:r>
              <a:rPr lang="en-US" sz="2800" dirty="0">
                <a:latin typeface="Arial" panose="020B0604020202020204" pitchFamily="34" charset="0"/>
                <a:cs typeface="Arial" panose="020B0604020202020204" pitchFamily="34" charset="0"/>
              </a:rPr>
              <a:t>1.2 PURPOSE AND NEED STATEMENT</a:t>
            </a:r>
          </a:p>
        </p:txBody>
      </p:sp>
      <p:sp>
        <p:nvSpPr>
          <p:cNvPr id="4" name="Content Placeholder 3">
            <a:extLst>
              <a:ext uri="{FF2B5EF4-FFF2-40B4-BE49-F238E27FC236}">
                <a16:creationId xmlns:a16="http://schemas.microsoft.com/office/drawing/2014/main" id="{297FF213-2257-475A-B6C9-5CF510620386}"/>
              </a:ext>
            </a:extLst>
          </p:cNvPr>
          <p:cNvSpPr>
            <a:spLocks noGrp="1"/>
          </p:cNvSpPr>
          <p:nvPr>
            <p:ph sz="half" idx="2"/>
          </p:nvPr>
        </p:nvSpPr>
        <p:spPr>
          <a:xfrm>
            <a:off x="1157898" y="1418897"/>
            <a:ext cx="6057900" cy="3513666"/>
          </a:xfrm>
          <a:ln w="28575">
            <a:solidFill>
              <a:schemeClr val="tx1">
                <a:lumMod val="50000"/>
                <a:lumOff val="50000"/>
              </a:schemeClr>
            </a:solidFill>
          </a:ln>
        </p:spPr>
        <p:txBody>
          <a:bodyPr>
            <a:normAutofit/>
          </a:bodyPr>
          <a:lstStyle/>
          <a:p>
            <a:pPr marL="91440" marR="0" indent="0">
              <a:spcBef>
                <a:spcPts val="0"/>
              </a:spcBef>
              <a:spcAft>
                <a:spcPts val="1000"/>
              </a:spcAft>
              <a:buNone/>
            </a:pPr>
            <a:endParaRPr lang="en-US" sz="1700" dirty="0">
              <a:effectLst/>
              <a:latin typeface="Arial" panose="020B0604020202020204" pitchFamily="34" charset="0"/>
              <a:ea typeface="Tahoma" panose="020B0604030504040204" pitchFamily="34" charset="0"/>
              <a:cs typeface="Arial" panose="020B0604020202020204" pitchFamily="34" charset="0"/>
            </a:endParaRPr>
          </a:p>
          <a:p>
            <a:pPr marL="91440" marR="0" indent="0">
              <a:spcBef>
                <a:spcPts val="0"/>
              </a:spcBef>
              <a:spcAft>
                <a:spcPts val="1000"/>
              </a:spcAft>
              <a:buNone/>
            </a:pPr>
            <a:r>
              <a:rPr lang="en-US" sz="1400" i="1" dirty="0">
                <a:effectLst/>
                <a:latin typeface="Arial" panose="020B0604020202020204" pitchFamily="34" charset="0"/>
                <a:ea typeface="Calibri" panose="020F0502020204030204" pitchFamily="34" charset="0"/>
                <a:cs typeface="Arial" panose="020B0604020202020204" pitchFamily="34" charset="0"/>
              </a:rPr>
              <a:t>Increased participation, reduced Pacific cod TACs, and fewer reallocations from other Pacific cod sectors, have resulted in shortened seasons for the &lt;60 ft hook-and-line and pot catcher vessel Pacific cod sector. Due to their size, smaller vessels in this sector are particularly affected by these shortened seasons because vessel operators have less flexibility to fish when the weather is poor and typically fish waters closer to port which may be less productive. The jig sector allocation has not historically been fully utilized, particularly in the A and C seasons. Allowing these smaller catcher vessels using hook-and-line and pot gear to harvest Pacific cod from the jig sector allocation may increase stability for current fishery participants and potential new entrants with smaller catcher vessels without negatively impacting catcher vessels using jig gear.</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p>
            <a:endParaRPr lang="en-US" dirty="0"/>
          </a:p>
        </p:txBody>
      </p:sp>
      <p:sp>
        <p:nvSpPr>
          <p:cNvPr id="7" name="Slide Number Placeholder 6">
            <a:extLst>
              <a:ext uri="{FF2B5EF4-FFF2-40B4-BE49-F238E27FC236}">
                <a16:creationId xmlns:a16="http://schemas.microsoft.com/office/drawing/2014/main" id="{08D2A426-A232-45F0-8F72-BD00BE4C1B0C}"/>
              </a:ext>
            </a:extLst>
          </p:cNvPr>
          <p:cNvSpPr>
            <a:spLocks noGrp="1"/>
          </p:cNvSpPr>
          <p:nvPr>
            <p:ph type="sldNum" sz="quarter" idx="12"/>
          </p:nvPr>
        </p:nvSpPr>
        <p:spPr/>
        <p:txBody>
          <a:bodyPr/>
          <a:lstStyle/>
          <a:p>
            <a:fld id="{D57F1E4F-1CFF-5643-939E-217C01CDF565}" type="slidenum">
              <a:rPr lang="en-US" smtClean="0">
                <a:solidFill>
                  <a:schemeClr val="bg1">
                    <a:lumMod val="95000"/>
                  </a:schemeClr>
                </a:solidFill>
                <a:latin typeface="Arial" panose="020B0604020202020204" pitchFamily="34" charset="0"/>
                <a:cs typeface="Arial" panose="020B0604020202020204" pitchFamily="34" charset="0"/>
              </a:rPr>
              <a:pPr/>
              <a:t>5</a:t>
            </a:fld>
            <a:endParaRPr lang="en-US" dirty="0">
              <a:solidFill>
                <a:schemeClr val="bg1">
                  <a:lumMod val="95000"/>
                </a:schemeClr>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A1119C88-4173-47B3-915A-A2818ADD5D2D}"/>
              </a:ext>
            </a:extLst>
          </p:cNvPr>
          <p:cNvPicPr>
            <a:picLocks noChangeAspect="1"/>
          </p:cNvPicPr>
          <p:nvPr/>
        </p:nvPicPr>
        <p:blipFill>
          <a:blip r:embed="rId3"/>
          <a:stretch>
            <a:fillRect/>
          </a:stretch>
        </p:blipFill>
        <p:spPr>
          <a:xfrm>
            <a:off x="158666" y="5784573"/>
            <a:ext cx="719390" cy="951058"/>
          </a:xfrm>
          <a:prstGeom prst="rect">
            <a:avLst/>
          </a:prstGeom>
        </p:spPr>
      </p:pic>
    </p:spTree>
    <p:extLst>
      <p:ext uri="{BB962C8B-B14F-4D97-AF65-F5344CB8AC3E}">
        <p14:creationId xmlns:p14="http://schemas.microsoft.com/office/powerpoint/2010/main" val="2279866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680A5-BD04-4586-BF84-8DE510D4B982}"/>
              </a:ext>
            </a:extLst>
          </p:cNvPr>
          <p:cNvSpPr>
            <a:spLocks noGrp="1"/>
          </p:cNvSpPr>
          <p:nvPr>
            <p:ph type="title"/>
          </p:nvPr>
        </p:nvSpPr>
        <p:spPr>
          <a:xfrm>
            <a:off x="298898" y="388937"/>
            <a:ext cx="8856532" cy="593725"/>
          </a:xfrm>
        </p:spPr>
        <p:txBody>
          <a:bodyPr vert="horz" lIns="91440" tIns="45720" rIns="91440" bIns="45720" rtlCol="0" anchor="b">
            <a:noAutofit/>
          </a:bodyPr>
          <a:lstStyle/>
          <a:p>
            <a:r>
              <a:rPr lang="en-US" sz="2800" dirty="0">
                <a:latin typeface="Arial" panose="020B0604020202020204" pitchFamily="34" charset="0"/>
                <a:cs typeface="Arial" panose="020B0604020202020204" pitchFamily="34" charset="0"/>
              </a:rPr>
              <a:t>DESCRIPTION OF ALTERNATIVES</a:t>
            </a:r>
          </a:p>
        </p:txBody>
      </p:sp>
      <p:sp>
        <p:nvSpPr>
          <p:cNvPr id="3" name="Content Placeholder 2">
            <a:extLst>
              <a:ext uri="{FF2B5EF4-FFF2-40B4-BE49-F238E27FC236}">
                <a16:creationId xmlns:a16="http://schemas.microsoft.com/office/drawing/2014/main" id="{4137BC5B-822C-4DEB-83E6-012970A9A0B3}"/>
              </a:ext>
            </a:extLst>
          </p:cNvPr>
          <p:cNvSpPr>
            <a:spLocks noGrp="1"/>
          </p:cNvSpPr>
          <p:nvPr>
            <p:ph idx="1"/>
          </p:nvPr>
        </p:nvSpPr>
        <p:spPr>
          <a:xfrm>
            <a:off x="298898" y="1123729"/>
            <a:ext cx="7731410" cy="5517068"/>
          </a:xfrm>
        </p:spPr>
        <p:txBody>
          <a:bodyPr vert="horz" lIns="91440" tIns="45720" rIns="91440" bIns="45720" rtlCol="0">
            <a:normAutofit fontScale="92500" lnSpcReduction="10000"/>
          </a:bodyPr>
          <a:lstStyle/>
          <a:p>
            <a:r>
              <a:rPr lang="en-US" sz="2000" dirty="0">
                <a:latin typeface="Arial" panose="020B0604020202020204" pitchFamily="34" charset="0"/>
                <a:cs typeface="Arial" panose="020B0604020202020204" pitchFamily="34" charset="0"/>
              </a:rPr>
              <a:t>Alternative 1: No Action</a:t>
            </a:r>
            <a:endParaRPr lang="en-US" sz="1900" b="1" dirty="0">
              <a:latin typeface="Arial" panose="020B0604020202020204" pitchFamily="34" charset="0"/>
              <a:cs typeface="Arial" panose="020B0604020202020204" pitchFamily="34" charset="0"/>
            </a:endParaRPr>
          </a:p>
          <a:p>
            <a:r>
              <a:rPr lang="en-US" sz="1900" b="1" dirty="0">
                <a:latin typeface="Arial" panose="020B0604020202020204" pitchFamily="34" charset="0"/>
                <a:cs typeface="Arial" panose="020B0604020202020204" pitchFamily="34" charset="0"/>
              </a:rPr>
              <a:t>Alternative 2: Redefine the current BSAI Pacific cod jig sector to include H&amp;L or pot CVs less than or equal to:</a:t>
            </a:r>
          </a:p>
          <a:p>
            <a:r>
              <a:rPr lang="en-US" sz="1900" b="1" dirty="0">
                <a:solidFill>
                  <a:schemeClr val="tx1"/>
                </a:solidFill>
                <a:latin typeface="Arial" panose="020B0604020202020204" pitchFamily="34" charset="0"/>
                <a:cs typeface="Arial" panose="020B0604020202020204" pitchFamily="34" charset="0"/>
              </a:rPr>
              <a:t>Option 1: 55’ LOA</a:t>
            </a:r>
          </a:p>
          <a:p>
            <a:pPr lvl="1"/>
            <a:r>
              <a:rPr lang="en-US" sz="1900" dirty="0">
                <a:solidFill>
                  <a:schemeClr val="tx1"/>
                </a:solidFill>
                <a:latin typeface="Arial" panose="020B0604020202020204" pitchFamily="34" charset="0"/>
                <a:cs typeface="Arial" panose="020B0604020202020204" pitchFamily="34" charset="0"/>
              </a:rPr>
              <a:t>All H&amp;L/pot vessels ≤55’ LOA and jig vessels would form the ‘new small vessel sector’ and required to harvest Pacific cod from the jig sector’s 1.4% allocation. </a:t>
            </a:r>
          </a:p>
          <a:p>
            <a:pPr lvl="2"/>
            <a:r>
              <a:rPr lang="en-US" sz="1750" dirty="0">
                <a:solidFill>
                  <a:schemeClr val="tx1"/>
                </a:solidFill>
                <a:latin typeface="Arial" panose="020B0604020202020204" pitchFamily="34" charset="0"/>
                <a:cs typeface="Arial" panose="020B0604020202020204" pitchFamily="34" charset="0"/>
              </a:rPr>
              <a:t>BSAI Pacific cod allocation would be apportioned on a trimester basis.</a:t>
            </a:r>
          </a:p>
          <a:p>
            <a:pPr lvl="1"/>
            <a:r>
              <a:rPr lang="en-US" sz="1900" dirty="0">
                <a:solidFill>
                  <a:schemeClr val="tx1"/>
                </a:solidFill>
                <a:latin typeface="Arial" panose="020B0604020202020204" pitchFamily="34" charset="0"/>
                <a:cs typeface="Arial" panose="020B0604020202020204" pitchFamily="34" charset="0"/>
              </a:rPr>
              <a:t>All H&amp;L/pot CVs &gt;55’ LOA (i.e., 56-59’) would form the ‘redefined &lt;60’ H&amp;L/pot CV sector’ and be required to harvest Pacific cod from their current sector’s 2% allocation. </a:t>
            </a:r>
          </a:p>
          <a:p>
            <a:pPr lvl="2"/>
            <a:r>
              <a:rPr lang="en-US" sz="1750" dirty="0">
                <a:solidFill>
                  <a:schemeClr val="tx1"/>
                </a:solidFill>
                <a:latin typeface="Arial" panose="020B0604020202020204" pitchFamily="34" charset="0"/>
                <a:cs typeface="Arial" panose="020B0604020202020204" pitchFamily="34" charset="0"/>
              </a:rPr>
              <a:t>BSAI Pacific cod allocation available on January 1.</a:t>
            </a:r>
            <a:endParaRPr lang="en-US" sz="1900" dirty="0">
              <a:solidFill>
                <a:schemeClr val="tx1"/>
              </a:solidFill>
              <a:latin typeface="Arial" panose="020B0604020202020204" pitchFamily="34" charset="0"/>
              <a:cs typeface="Arial" panose="020B0604020202020204" pitchFamily="34" charset="0"/>
            </a:endParaRPr>
          </a:p>
          <a:p>
            <a:pPr lvl="1"/>
            <a:r>
              <a:rPr lang="en-US" sz="1900" dirty="0">
                <a:solidFill>
                  <a:schemeClr val="tx1"/>
                </a:solidFill>
                <a:latin typeface="Arial" panose="020B0604020202020204" pitchFamily="34" charset="0"/>
                <a:ea typeface="Times New Roman" panose="02020603050405020304" pitchFamily="18" charset="0"/>
                <a:cs typeface="Arial" panose="020B0604020202020204" pitchFamily="34" charset="0"/>
              </a:rPr>
              <a:t>Vessels would be eligible for either sector based on the LOA and gear type and would not be able to opt into one sector or another.</a:t>
            </a:r>
            <a:endParaRPr lang="en-US" sz="1900" dirty="0">
              <a:solidFill>
                <a:schemeClr val="tx1"/>
              </a:solidFill>
              <a:latin typeface="Arial" panose="020B0604020202020204" pitchFamily="34" charset="0"/>
              <a:cs typeface="Arial" panose="020B0604020202020204" pitchFamily="34" charset="0"/>
            </a:endParaRPr>
          </a:p>
          <a:p>
            <a:r>
              <a:rPr lang="en-US" sz="1900" b="1" dirty="0">
                <a:solidFill>
                  <a:schemeClr val="tx1"/>
                </a:solidFill>
                <a:latin typeface="Arial" panose="020B0604020202020204" pitchFamily="34" charset="0"/>
                <a:cs typeface="Arial" panose="020B0604020202020204" pitchFamily="34" charset="0"/>
              </a:rPr>
              <a:t>Suboption: B-season jig only fishery</a:t>
            </a:r>
          </a:p>
          <a:p>
            <a:pPr lvl="1"/>
            <a:r>
              <a:rPr lang="en-US" sz="1900" dirty="0">
                <a:solidFill>
                  <a:schemeClr val="tx1"/>
                </a:solidFill>
                <a:latin typeface="Arial" panose="020B0604020202020204" pitchFamily="34" charset="0"/>
                <a:cs typeface="Arial" panose="020B0604020202020204" pitchFamily="34" charset="0"/>
              </a:rPr>
              <a:t>A season (Jan 1-Apr 30): H&amp;L, pot, and jig</a:t>
            </a:r>
          </a:p>
          <a:p>
            <a:pPr lvl="1"/>
            <a:r>
              <a:rPr lang="en-US" sz="1900" dirty="0">
                <a:solidFill>
                  <a:schemeClr val="tx1"/>
                </a:solidFill>
                <a:latin typeface="Arial" panose="020B0604020202020204" pitchFamily="34" charset="0"/>
                <a:cs typeface="Arial" panose="020B0604020202020204" pitchFamily="34" charset="0"/>
              </a:rPr>
              <a:t>B season (Apr 30-Aug31): jig</a:t>
            </a:r>
          </a:p>
          <a:p>
            <a:pPr lvl="1"/>
            <a:r>
              <a:rPr lang="en-US" sz="1900" dirty="0">
                <a:solidFill>
                  <a:schemeClr val="tx1"/>
                </a:solidFill>
                <a:latin typeface="Arial" panose="020B0604020202020204" pitchFamily="34" charset="0"/>
                <a:cs typeface="Arial" panose="020B0604020202020204" pitchFamily="34" charset="0"/>
              </a:rPr>
              <a:t>C season (Aug 31-Dec 31): H&amp;L, pot, and jig</a:t>
            </a:r>
          </a:p>
          <a:p>
            <a:endParaRPr lang="en-US" sz="1450" dirty="0">
              <a:solidFill>
                <a:schemeClr val="tx1"/>
              </a:solidFill>
              <a:latin typeface="Arial" panose="020B0604020202020204" pitchFamily="34" charset="0"/>
              <a:cs typeface="Arial" panose="020B0604020202020204" pitchFamily="34" charset="0"/>
            </a:endParaRPr>
          </a:p>
          <a:p>
            <a:pPr lvl="1"/>
            <a:endParaRPr lang="en-US" sz="1450" dirty="0">
              <a:solidFill>
                <a:schemeClr val="tx1"/>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648EC72A-662D-4DE0-9C48-C674EA8011DE}"/>
              </a:ext>
            </a:extLst>
          </p:cNvPr>
          <p:cNvSpPr>
            <a:spLocks noGrp="1"/>
          </p:cNvSpPr>
          <p:nvPr>
            <p:ph type="sldNum" sz="quarter" idx="12"/>
          </p:nvPr>
        </p:nvSpPr>
        <p:spPr>
          <a:xfrm>
            <a:off x="8469630" y="6172200"/>
            <a:ext cx="685800" cy="593725"/>
          </a:xfrm>
        </p:spPr>
        <p:txBody>
          <a:bodyPr vert="horz" lIns="45720" tIns="45720" rIns="45720" bIns="45720" rtlCol="0" anchor="ctr">
            <a:normAutofit/>
          </a:bodyPr>
          <a:lstStyle/>
          <a:p>
            <a:pPr marL="0" marR="0" lvl="0" indent="0" algn="ctr" defTabSz="457200" rtl="0" eaLnBrk="1" fontAlgn="auto" latinLnBrk="0" hangingPunct="1">
              <a:lnSpc>
                <a:spcPct val="90000"/>
              </a:lnSpc>
              <a:spcBef>
                <a:spcPts val="0"/>
              </a:spcBef>
              <a:spcAft>
                <a:spcPts val="600"/>
              </a:spcAft>
              <a:buClrTx/>
              <a:buSzTx/>
              <a:buFontTx/>
              <a:buNone/>
              <a:tabLst/>
              <a:defRPr/>
            </a:pPr>
            <a:fld id="{519954A3-9DFD-4C44-94BA-B95130A3BA1C}" type="slidenum">
              <a:rPr kumimoji="0" lang="en-US" sz="3600" b="0" i="0" u="none" strike="noStrike" kern="1200" cap="none" spc="0" normalizeH="0" baseline="0" noProof="0" smtClean="0">
                <a:ln>
                  <a:noFill/>
                </a:ln>
                <a:solidFill>
                  <a:schemeClr val="bg1">
                    <a:lumMod val="95000"/>
                  </a:schemeClr>
                </a:solidFill>
                <a:effectLst/>
                <a:uLnTx/>
                <a:uFillTx/>
                <a:latin typeface="Arial" panose="020B0604020202020204" pitchFamily="34" charset="0"/>
                <a:ea typeface="+mn-ea"/>
                <a:cs typeface="Arial" panose="020B0604020202020204" pitchFamily="34" charset="0"/>
              </a:rPr>
              <a:pPr marL="0" marR="0" lvl="0" indent="0" algn="ctr" defTabSz="457200" rtl="0" eaLnBrk="1" fontAlgn="auto" latinLnBrk="0" hangingPunct="1">
                <a:lnSpc>
                  <a:spcPct val="90000"/>
                </a:lnSpc>
                <a:spcBef>
                  <a:spcPts val="0"/>
                </a:spcBef>
                <a:spcAft>
                  <a:spcPts val="600"/>
                </a:spcAft>
                <a:buClrTx/>
                <a:buSzTx/>
                <a:buFontTx/>
                <a:buNone/>
                <a:tabLst/>
                <a:defRPr/>
              </a:pPr>
              <a:t>6</a:t>
            </a:fld>
            <a:endParaRPr kumimoji="0" lang="en-US" sz="3600" b="0" i="0" u="none" strike="noStrike" kern="1200" cap="none" spc="0" normalizeH="0" baseline="0" noProof="0" dirty="0">
              <a:ln>
                <a:noFill/>
              </a:ln>
              <a:solidFill>
                <a:schemeClr val="bg1">
                  <a:lumMod val="95000"/>
                </a:scheme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099754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61FC4-80D1-4CE5-A0A4-B40E461896E5}"/>
              </a:ext>
            </a:extLst>
          </p:cNvPr>
          <p:cNvSpPr>
            <a:spLocks noGrp="1"/>
          </p:cNvSpPr>
          <p:nvPr>
            <p:ph type="title"/>
          </p:nvPr>
        </p:nvSpPr>
        <p:spPr>
          <a:xfrm>
            <a:off x="260327" y="244747"/>
            <a:ext cx="7653750" cy="663145"/>
          </a:xfrm>
        </p:spPr>
        <p:txBody>
          <a:bodyPr>
            <a:normAutofit/>
          </a:bodyPr>
          <a:lstStyle/>
          <a:p>
            <a:r>
              <a:rPr lang="en-US" dirty="0">
                <a:latin typeface="Arial" panose="020B0604020202020204" pitchFamily="34" charset="0"/>
                <a:cs typeface="Arial" panose="020B0604020202020204" pitchFamily="34" charset="0"/>
              </a:rPr>
              <a:t>PRIMARY ANALYTICAL CHANGES SINCE JUNE 2022</a:t>
            </a:r>
          </a:p>
        </p:txBody>
      </p:sp>
      <p:sp>
        <p:nvSpPr>
          <p:cNvPr id="5" name="Slide Number Placeholder 4">
            <a:extLst>
              <a:ext uri="{FF2B5EF4-FFF2-40B4-BE49-F238E27FC236}">
                <a16:creationId xmlns:a16="http://schemas.microsoft.com/office/drawing/2014/main" id="{A808A88E-9586-4781-9CC8-B8C8E9A8B2A3}"/>
              </a:ext>
            </a:extLst>
          </p:cNvPr>
          <p:cNvSpPr>
            <a:spLocks noGrp="1"/>
          </p:cNvSpPr>
          <p:nvPr>
            <p:ph type="sldNum" sz="quarter" idx="12"/>
          </p:nvPr>
        </p:nvSpPr>
        <p:spPr/>
        <p:txBody>
          <a:bodyPr/>
          <a:lstStyle/>
          <a:p>
            <a:fld id="{519954A3-9DFD-4C44-94BA-B95130A3BA1C}" type="slidenum">
              <a:rPr lang="en-US" smtClean="0">
                <a:solidFill>
                  <a:schemeClr val="bg1">
                    <a:lumMod val="95000"/>
                  </a:schemeClr>
                </a:solidFill>
                <a:latin typeface="Arial" panose="020B0604020202020204" pitchFamily="34" charset="0"/>
                <a:cs typeface="Arial" panose="020B0604020202020204" pitchFamily="34" charset="0"/>
              </a:rPr>
              <a:t>7</a:t>
            </a:fld>
            <a:endParaRPr lang="en-US" dirty="0">
              <a:solidFill>
                <a:schemeClr val="bg1">
                  <a:lumMod val="95000"/>
                </a:schemeClr>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F7C67464-825E-4459-B6D6-760896EAB0EA}"/>
              </a:ext>
            </a:extLst>
          </p:cNvPr>
          <p:cNvSpPr txBox="1"/>
          <p:nvPr/>
        </p:nvSpPr>
        <p:spPr>
          <a:xfrm>
            <a:off x="480760" y="1102862"/>
            <a:ext cx="7653750" cy="4247317"/>
          </a:xfrm>
          <a:prstGeom prst="rect">
            <a:avLst/>
          </a:prstGeom>
          <a:noFill/>
        </p:spPr>
        <p:txBody>
          <a:bodyPr wrap="square" rtlCol="0">
            <a:spAutoFit/>
          </a:bodyPr>
          <a:lstStyle/>
          <a:p>
            <a:endParaRPr lang="en-US" i="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Added clarifying language throughout the impact analysis regarding the uncertainty of smaller H&amp;L/pot vessel’s future fishing behavior.</a:t>
            </a:r>
          </a:p>
          <a:p>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Information on the days the &lt;60’ H&amp;L/pot CV sector is fishing in a calendar year in relation to the sector’s final allocation (Table 4-1).</a:t>
            </a:r>
          </a:p>
          <a:p>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Additional specificity for vessels likely to be impacted by LOA (Table 4-2 and 4-3) and community ownership address (Table 4-15 and 4-16). </a:t>
            </a:r>
          </a:p>
          <a:p>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Vessel stability and safety including spatial data on the &lt;60’ H&amp;L/pot CV sector.</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Reallocations v. rollovers (Section 4.3.4)</a:t>
            </a:r>
          </a:p>
          <a:p>
            <a:endParaRPr lang="en-US" dirty="0"/>
          </a:p>
        </p:txBody>
      </p:sp>
    </p:spTree>
    <p:extLst>
      <p:ext uri="{BB962C8B-B14F-4D97-AF65-F5344CB8AC3E}">
        <p14:creationId xmlns:p14="http://schemas.microsoft.com/office/powerpoint/2010/main" val="1885290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A6F05DDE-5F2C-44F5-BACC-DED4737B1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29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30" name="Rectangle 29">
            <a:extLst>
              <a:ext uri="{FF2B5EF4-FFF2-40B4-BE49-F238E27FC236}">
                <a16:creationId xmlns:a16="http://schemas.microsoft.com/office/drawing/2014/main" id="{1322BCA3-31C1-4329-B0BA-4748F937B5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46963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8F7B124-054C-4C2D-8EA6-6EC899F126EE}"/>
              </a:ext>
            </a:extLst>
          </p:cNvPr>
          <p:cNvSpPr>
            <a:spLocks noGrp="1"/>
          </p:cNvSpPr>
          <p:nvPr>
            <p:ph type="title"/>
          </p:nvPr>
        </p:nvSpPr>
        <p:spPr>
          <a:xfrm>
            <a:off x="1418469" y="723332"/>
            <a:ext cx="6307061" cy="2504610"/>
          </a:xfrm>
          <a:noFill/>
        </p:spPr>
        <p:txBody>
          <a:bodyPr vert="horz" lIns="91440" tIns="45720" rIns="91440" bIns="45720" rtlCol="0" anchor="ctr">
            <a:normAutofit/>
          </a:bodyPr>
          <a:lstStyle/>
          <a:p>
            <a:pPr>
              <a:lnSpc>
                <a:spcPct val="85000"/>
              </a:lnSpc>
            </a:pPr>
            <a:r>
              <a:rPr lang="en-US" sz="5200" dirty="0">
                <a:solidFill>
                  <a:schemeClr val="tx2"/>
                </a:solidFill>
                <a:latin typeface="Arial" panose="020B0604020202020204" pitchFamily="34" charset="0"/>
                <a:cs typeface="Arial" panose="020B0604020202020204" pitchFamily="34" charset="0"/>
              </a:rPr>
              <a:t>ANALYSIS OF IMPACTS</a:t>
            </a:r>
          </a:p>
        </p:txBody>
      </p:sp>
      <p:sp>
        <p:nvSpPr>
          <p:cNvPr id="32" name="Rectangle 31">
            <a:extLst>
              <a:ext uri="{FF2B5EF4-FFF2-40B4-BE49-F238E27FC236}">
                <a16:creationId xmlns:a16="http://schemas.microsoft.com/office/drawing/2014/main" id="{F6C1DD8F-426A-45F7-A524-5569263BE5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7437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Connector 33">
            <a:extLst>
              <a:ext uri="{FF2B5EF4-FFF2-40B4-BE49-F238E27FC236}">
                <a16:creationId xmlns:a16="http://schemas.microsoft.com/office/drawing/2014/main" id="{98D39CD7-AB20-4006-930C-6368406D01E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812791" y="5359400"/>
            <a:ext cx="191273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3D65D7AA-A0C8-491E-9211-059F0D299A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58200" y="0"/>
            <a:ext cx="6858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Box 2">
            <a:extLst>
              <a:ext uri="{FF2B5EF4-FFF2-40B4-BE49-F238E27FC236}">
                <a16:creationId xmlns:a16="http://schemas.microsoft.com/office/drawing/2014/main" id="{5BD2CD2E-DD77-41EA-B76C-77BC29D41CA0}"/>
              </a:ext>
            </a:extLst>
          </p:cNvPr>
          <p:cNvSpPr txBox="1"/>
          <p:nvPr/>
        </p:nvSpPr>
        <p:spPr>
          <a:xfrm>
            <a:off x="1255923" y="2941504"/>
            <a:ext cx="4225398" cy="1754326"/>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Sector composition</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Allocations and reallocations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Vessel safety and stability</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Revenue</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Communities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Environment</a:t>
            </a:r>
          </a:p>
        </p:txBody>
      </p:sp>
    </p:spTree>
    <p:extLst>
      <p:ext uri="{BB962C8B-B14F-4D97-AF65-F5344CB8AC3E}">
        <p14:creationId xmlns:p14="http://schemas.microsoft.com/office/powerpoint/2010/main" val="2363377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EE9B8-00BB-4EFB-A284-70C4A302A53D}"/>
              </a:ext>
            </a:extLst>
          </p:cNvPr>
          <p:cNvSpPr>
            <a:spLocks noGrp="1"/>
          </p:cNvSpPr>
          <p:nvPr>
            <p:ph type="title"/>
          </p:nvPr>
        </p:nvSpPr>
        <p:spPr>
          <a:xfrm>
            <a:off x="269482" y="181026"/>
            <a:ext cx="9250745" cy="617218"/>
          </a:xfrm>
        </p:spPr>
        <p:txBody>
          <a:bodyPr>
            <a:noAutofit/>
          </a:bodyPr>
          <a:lstStyle/>
          <a:p>
            <a:r>
              <a:rPr lang="en-US" dirty="0">
                <a:latin typeface="Arial" panose="020B0604020202020204" pitchFamily="34" charset="0"/>
                <a:cs typeface="Arial" panose="020B0604020202020204" pitchFamily="34" charset="0"/>
              </a:rPr>
              <a:t>4.3.1 CHANGES IN SECTOR COMPOSITION</a:t>
            </a:r>
          </a:p>
        </p:txBody>
      </p:sp>
      <p:sp>
        <p:nvSpPr>
          <p:cNvPr id="5" name="Slide Number Placeholder 4">
            <a:extLst>
              <a:ext uri="{FF2B5EF4-FFF2-40B4-BE49-F238E27FC236}">
                <a16:creationId xmlns:a16="http://schemas.microsoft.com/office/drawing/2014/main" id="{EC54E354-76F3-41A6-ABC5-3BD2664D1A1A}"/>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519954A3-9DFD-4C44-94BA-B95130A3BA1C}" type="slidenum">
              <a:rPr kumimoji="0" lang="en-US" sz="3200" b="0" i="0" u="none" strike="noStrike" kern="1200" cap="none" spc="0" normalizeH="0" baseline="0" noProof="0" smtClean="0">
                <a:ln>
                  <a:noFill/>
                </a:ln>
                <a:solidFill>
                  <a:schemeClr val="bg1">
                    <a:lumMod val="95000"/>
                  </a:schemeClr>
                </a:solidFill>
                <a:effectLst/>
                <a:uLnTx/>
                <a:uFillTx/>
                <a:latin typeface="Arial" panose="020B0604020202020204" pitchFamily="34" charset="0"/>
                <a:cs typeface="Arial" panose="020B0604020202020204" pitchFamily="34" charset="0"/>
              </a:rPr>
              <a:pPr marL="0" marR="0" lvl="0" indent="0" algn="ctr" defTabSz="457200" rtl="0" eaLnBrk="1" fontAlgn="auto" latinLnBrk="0" hangingPunct="1">
                <a:lnSpc>
                  <a:spcPct val="100000"/>
                </a:lnSpc>
                <a:spcBef>
                  <a:spcPts val="0"/>
                </a:spcBef>
                <a:spcAft>
                  <a:spcPts val="0"/>
                </a:spcAft>
                <a:buClrTx/>
                <a:buSzTx/>
                <a:buFontTx/>
                <a:buNone/>
                <a:tabLst/>
                <a:defRPr/>
              </a:pPr>
              <a:t>9</a:t>
            </a:fld>
            <a:endParaRPr kumimoji="0" lang="en-US" sz="3200" b="0" i="0" u="none" strike="noStrike" kern="1200" cap="none" spc="0" normalizeH="0" baseline="0" noProof="0" dirty="0">
              <a:ln>
                <a:noFill/>
              </a:ln>
              <a:solidFill>
                <a:schemeClr val="bg1">
                  <a:lumMod val="95000"/>
                </a:schemeClr>
              </a:solidFill>
              <a:effectLst/>
              <a:uLnTx/>
              <a:uFillTx/>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D5049624-12AC-4E86-8E1A-1152C665B9C2}"/>
              </a:ext>
            </a:extLst>
          </p:cNvPr>
          <p:cNvSpPr txBox="1"/>
          <p:nvPr/>
        </p:nvSpPr>
        <p:spPr>
          <a:xfrm>
            <a:off x="17145" y="6353808"/>
            <a:ext cx="8306255" cy="646331"/>
          </a:xfrm>
          <a:prstGeom prst="rect">
            <a:avLst/>
          </a:prstGeom>
          <a:noFill/>
        </p:spPr>
        <p:txBody>
          <a:bodyPr wrap="square" rtlCol="0">
            <a:spAutoFit/>
          </a:bodyPr>
          <a:lstStyle/>
          <a:p>
            <a:r>
              <a:rPr kumimoji="0" lang="en-US" sz="10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Table 4-3  </a:t>
            </a:r>
            <a:r>
              <a:rPr lang="en-US" sz="1000" b="1" dirty="0">
                <a:effectLst/>
                <a:latin typeface="Arial" panose="020B0604020202020204" pitchFamily="34" charset="0"/>
                <a:ea typeface="Times New Roman" panose="02020603050405020304" pitchFamily="18" charset="0"/>
                <a:cs typeface="Arial" panose="020B0604020202020204" pitchFamily="34" charset="0"/>
              </a:rPr>
              <a:t>Count of vessels that would have been eligible for the new BSAI Pacific cod small vessel sector and the redefined less than 60’ H&amp;L or pot CV sector under option 1 and option 2 from 2008 through 2021</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 name="TextBox 2">
            <a:extLst>
              <a:ext uri="{FF2B5EF4-FFF2-40B4-BE49-F238E27FC236}">
                <a16:creationId xmlns:a16="http://schemas.microsoft.com/office/drawing/2014/main" id="{51CD6F5F-9845-405B-ABA7-08C5E9409137}"/>
              </a:ext>
            </a:extLst>
          </p:cNvPr>
          <p:cNvSpPr txBox="1"/>
          <p:nvPr/>
        </p:nvSpPr>
        <p:spPr>
          <a:xfrm>
            <a:off x="130609" y="751344"/>
            <a:ext cx="8306255" cy="2677656"/>
          </a:xfrm>
          <a:prstGeom prst="rect">
            <a:avLst/>
          </a:prstGeom>
          <a:noFill/>
        </p:spPr>
        <p:txBody>
          <a:bodyPr wrap="square" rtlCol="0">
            <a:spAutoFit/>
          </a:bodyPr>
          <a:lstStyle/>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The PPA would impact the composition of the current jig and &lt;60’ H&amp;L/pot CV sectors.</a:t>
            </a:r>
          </a:p>
          <a:p>
            <a:pPr marL="285750" indent="-28575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latin typeface="Arial" panose="020B0604020202020204" pitchFamily="34" charset="0"/>
                <a:cs typeface="Arial" panose="020B0604020202020204" pitchFamily="34" charset="0"/>
              </a:rPr>
              <a:t>Jig – </a:t>
            </a:r>
          </a:p>
          <a:p>
            <a:pPr marL="742950" lvl="1"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33 jig vessels have participated since 2008 </a:t>
            </a:r>
          </a:p>
          <a:p>
            <a:pPr marL="1200150" lvl="2"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Annual average level of participation is 4 vessels</a:t>
            </a:r>
          </a:p>
          <a:p>
            <a:pPr marL="1200150" lvl="2"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1 vessel that regularly participates and would be most impacted by the PPA</a:t>
            </a:r>
          </a:p>
          <a:p>
            <a:pPr marL="285750" indent="-28575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latin typeface="Arial" panose="020B0604020202020204" pitchFamily="34" charset="0"/>
                <a:cs typeface="Arial" panose="020B0604020202020204" pitchFamily="34" charset="0"/>
              </a:rPr>
              <a:t>&lt;60 H&amp;L/pot CV –</a:t>
            </a:r>
          </a:p>
          <a:p>
            <a:pPr marL="742950" lvl="1"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94 H&amp;L/pot vessels have participated since 2008</a:t>
            </a:r>
          </a:p>
          <a:p>
            <a:pPr marL="1200150" lvl="2" indent="-285750">
              <a:buFont typeface="Arial" panose="020B0604020202020204" pitchFamily="34" charset="0"/>
              <a:buChar char="•"/>
            </a:pPr>
            <a:r>
              <a:rPr lang="en-US"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Annual average level of participation is 27 vessels</a:t>
            </a:r>
            <a:endParaRPr lang="en-US"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1200150" lvl="2" indent="-285750">
              <a:buFont typeface="Arial" panose="020B0604020202020204" pitchFamily="34" charset="0"/>
              <a:buChar char="•"/>
            </a:pPr>
            <a:r>
              <a:rPr lang="en-US"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61 vessels are &gt;56’ LOA, 5 vessels have a reported LOA of exactly 56’, and 28 vessels are </a:t>
            </a:r>
            <a:r>
              <a:rPr lang="en-US" sz="1400" dirty="0">
                <a:solidFill>
                  <a:schemeClr val="tx1"/>
                </a:solidFill>
                <a:latin typeface="Arial" panose="020B0604020202020204" pitchFamily="34" charset="0"/>
                <a:cs typeface="Arial" panose="020B0604020202020204" pitchFamily="34" charset="0"/>
              </a:rPr>
              <a:t>≤55’ LOA.</a:t>
            </a:r>
            <a:r>
              <a:rPr lang="en-US" sz="1400" dirty="0"/>
              <a:t> </a:t>
            </a:r>
          </a:p>
        </p:txBody>
      </p:sp>
      <p:pic>
        <p:nvPicPr>
          <p:cNvPr id="7" name="Picture 6">
            <a:extLst>
              <a:ext uri="{FF2B5EF4-FFF2-40B4-BE49-F238E27FC236}">
                <a16:creationId xmlns:a16="http://schemas.microsoft.com/office/drawing/2014/main" id="{FD29D015-C2AD-4117-A919-83FBA3C6D1A0}"/>
              </a:ext>
            </a:extLst>
          </p:cNvPr>
          <p:cNvPicPr>
            <a:picLocks noChangeAspect="1"/>
          </p:cNvPicPr>
          <p:nvPr/>
        </p:nvPicPr>
        <p:blipFill>
          <a:blip r:embed="rId3"/>
          <a:stretch>
            <a:fillRect/>
          </a:stretch>
        </p:blipFill>
        <p:spPr>
          <a:xfrm>
            <a:off x="130609" y="3607506"/>
            <a:ext cx="7330895" cy="2677656"/>
          </a:xfrm>
          <a:prstGeom prst="rect">
            <a:avLst/>
          </a:prstGeom>
        </p:spPr>
      </p:pic>
    </p:spTree>
    <p:extLst>
      <p:ext uri="{BB962C8B-B14F-4D97-AF65-F5344CB8AC3E}">
        <p14:creationId xmlns:p14="http://schemas.microsoft.com/office/powerpoint/2010/main" val="433247755"/>
      </p:ext>
    </p:extLst>
  </p:cSld>
  <p:clrMapOvr>
    <a:masterClrMapping/>
  </p:clrMapOvr>
</p:sld>
</file>

<file path=ppt/theme/theme1.xml><?xml version="1.0" encoding="utf-8"?>
<a:theme xmlns:a="http://schemas.openxmlformats.org/drawingml/2006/main" name="View">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View</Template>
  <TotalTime>21668</TotalTime>
  <Words>3242</Words>
  <Application>Microsoft Office PowerPoint</Application>
  <PresentationFormat>On-screen Show (4:3)</PresentationFormat>
  <Paragraphs>369</Paragraphs>
  <Slides>25</Slides>
  <Notes>17</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25</vt:i4>
      </vt:variant>
    </vt:vector>
  </HeadingPairs>
  <TitlesOfParts>
    <vt:vector size="33" baseType="lpstr">
      <vt:lpstr>Arial</vt:lpstr>
      <vt:lpstr>Calibri</vt:lpstr>
      <vt:lpstr>Calibri Light</vt:lpstr>
      <vt:lpstr>Century Schoolbook</vt:lpstr>
      <vt:lpstr>Times New Roman</vt:lpstr>
      <vt:lpstr>Wingdings 2</vt:lpstr>
      <vt:lpstr>View</vt:lpstr>
      <vt:lpstr>Office Theme</vt:lpstr>
      <vt:lpstr>C2 Draft for Final Action: BERING SEA  ALEUTIAN ISLAND PACIFIC COD SMALL VESSEL ACCESS</vt:lpstr>
      <vt:lpstr>ACTION UNDER CONSIDERATION</vt:lpstr>
      <vt:lpstr>OUTLINE</vt:lpstr>
      <vt:lpstr>1.2 HISTORY OF COUNCIL ACTION</vt:lpstr>
      <vt:lpstr>1.2 PURPOSE AND NEED STATEMENT</vt:lpstr>
      <vt:lpstr>DESCRIPTION OF ALTERNATIVES</vt:lpstr>
      <vt:lpstr>PRIMARY ANALYTICAL CHANGES SINCE JUNE 2022</vt:lpstr>
      <vt:lpstr>ANALYSIS OF IMPACTS</vt:lpstr>
      <vt:lpstr>4.3.1 CHANGES IN SECTOR COMPOSITION</vt:lpstr>
      <vt:lpstr>BSAI PACIFIC COD ALLOCATIONS </vt:lpstr>
      <vt:lpstr>BSAI PACIFIC COD REALLOCATIONS </vt:lpstr>
      <vt:lpstr>4.3.4.1 REALLOCATIONS V. ROLLOVERS</vt:lpstr>
      <vt:lpstr>4.3.4.2 REALLOCATION IMPACTS</vt:lpstr>
      <vt:lpstr>4.3.4.2 REALLOCATION IMPACTS</vt:lpstr>
      <vt:lpstr>4.3.4 VESSEL SAFETY AND STABILITY </vt:lpstr>
      <vt:lpstr>4.3.4 VESSEL SAFETY AND STABILITY </vt:lpstr>
      <vt:lpstr>4.3.5  REVENUE IMPACTS </vt:lpstr>
      <vt:lpstr>4.3.5 REVENUE IMPACTS</vt:lpstr>
      <vt:lpstr>4.3.6  DHS STATE WATERS POT FISHERY</vt:lpstr>
      <vt:lpstr>4.3.7  SUBOPTION - B SEASON AS JIG ONLY   FISHERY</vt:lpstr>
      <vt:lpstr>4.5 COMMUNITY IMPACTS</vt:lpstr>
      <vt:lpstr>4.4 SUMMARY OF IMPACTS ON FISHING ACTIVITY</vt:lpstr>
      <vt:lpstr>Section 5: Monitoring and Enforcement Considerations </vt:lpstr>
      <vt:lpstr>Questions?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NPFMC PPT Template</dc:title>
  <dc:creator>Sarah LaBelle</dc:creator>
  <cp:lastModifiedBy>Kate Haapala</cp:lastModifiedBy>
  <cp:revision>237</cp:revision>
  <cp:lastPrinted>2022-09-30T17:59:03Z</cp:lastPrinted>
  <dcterms:created xsi:type="dcterms:W3CDTF">2019-04-16T17:38:15Z</dcterms:created>
  <dcterms:modified xsi:type="dcterms:W3CDTF">2022-10-04T00:41:53Z</dcterms:modified>
</cp:coreProperties>
</file>