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  <p:sldMasterId id="2147483662" r:id="rId3"/>
  </p:sldMasterIdLst>
  <p:notesMasterIdLst>
    <p:notesMasterId r:id="rId24"/>
  </p:notesMasterIdLst>
  <p:handoutMasterIdLst>
    <p:handoutMasterId r:id="rId25"/>
  </p:handoutMasterIdLst>
  <p:sldIdLst>
    <p:sldId id="266" r:id="rId4"/>
    <p:sldId id="313" r:id="rId5"/>
    <p:sldId id="270" r:id="rId6"/>
    <p:sldId id="264" r:id="rId7"/>
    <p:sldId id="271" r:id="rId8"/>
    <p:sldId id="30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7" r:id="rId17"/>
    <p:sldId id="328" r:id="rId18"/>
    <p:sldId id="323" r:id="rId19"/>
    <p:sldId id="330" r:id="rId20"/>
    <p:sldId id="325" r:id="rId21"/>
    <p:sldId id="305" r:id="rId22"/>
    <p:sldId id="30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85">
          <p15:clr>
            <a:srgbClr val="A4A3A4"/>
          </p15:clr>
        </p15:guide>
        <p15:guide id="2" orient="horz" pos="758">
          <p15:clr>
            <a:srgbClr val="A4A3A4"/>
          </p15:clr>
        </p15:guide>
        <p15:guide id="3" pos="28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1E5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61" autoAdjust="0"/>
    <p:restoredTop sz="88872" autoAdjust="0"/>
  </p:normalViewPr>
  <p:slideViewPr>
    <p:cSldViewPr snapToGrid="0" snapToObjects="1">
      <p:cViewPr varScale="1">
        <p:scale>
          <a:sx n="69" d="100"/>
          <a:sy n="69" d="100"/>
        </p:scale>
        <p:origin x="1302" y="60"/>
      </p:cViewPr>
      <p:guideLst>
        <p:guide orient="horz" pos="1885"/>
        <p:guide orient="horz" pos="758"/>
        <p:guide pos="28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5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5BF4A-9CB1-5747-B319-707DA98CEC20}" type="datetime1">
              <a:rPr lang="en-US" smtClean="0"/>
              <a:pPr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22459-1A81-CA4B-89BB-FCE38A3AE1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304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C7567-D5EA-874F-8815-73DC5E77631E}" type="datetime1">
              <a:rPr lang="en-US" smtClean="0"/>
              <a:pPr/>
              <a:t>11/12/2019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DCC0E-7DBF-7C4A-B104-25FE08E3BB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234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63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69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24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Increasing quality from Russia and better terms of trade potential headwind for US pollock prices in future.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68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 estimates are good.</a:t>
            </a:r>
            <a:r>
              <a:rPr lang="en-US" baseline="0" dirty="0" smtClean="0"/>
              <a:t> Confidence bounds don’t appear to be providing the desired coverage.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Adjusted just means inclusive of post season adjustments which are more</a:t>
            </a:r>
            <a:r>
              <a:rPr lang="en-US" baseline="0" dirty="0" smtClean="0"/>
              <a:t> a factor in some fisheries than others.</a:t>
            </a:r>
          </a:p>
          <a:p>
            <a:endParaRPr lang="en-US" baseline="0" dirty="0" smtClean="0"/>
          </a:p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tx2"/>
                </a:solidFill>
              </a:rPr>
              <a:t>Attempt to expand to include other shoreside fisheries: halibut, pop, and arrowtooth.</a:t>
            </a:r>
          </a:p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tx2"/>
                </a:solidFill>
              </a:rPr>
              <a:t>Couple with catch to now-cast revenues</a:t>
            </a:r>
          </a:p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1200" dirty="0" smtClean="0">
              <a:solidFill>
                <a:schemeClr val="tx2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2"/>
                </a:solidFill>
              </a:rPr>
              <a:t>2019 now-casts for pollock, cod, and sablefish from last year preformed well compared to realized price (within approx. $0.01/</a:t>
            </a:r>
            <a:r>
              <a:rPr lang="en-US" sz="1200" dirty="0" err="1" smtClean="0">
                <a:solidFill>
                  <a:schemeClr val="tx2"/>
                </a:solidFill>
              </a:rPr>
              <a:t>lb</a:t>
            </a:r>
            <a:r>
              <a:rPr lang="en-US" sz="1200" dirty="0" smtClean="0">
                <a:solidFill>
                  <a:schemeClr val="tx2"/>
                </a:solidFill>
              </a:rPr>
              <a:t>)</a:t>
            </a:r>
          </a:p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1200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83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2"/>
                </a:solidFill>
              </a:rPr>
              <a:t>We will try to accommodate to the extent that we can.</a:t>
            </a:r>
            <a:endParaRPr lang="en-US" sz="1200" smtClean="0">
              <a:solidFill>
                <a:schemeClr val="tx2"/>
              </a:solidFill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86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50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safe is getting too large to go through each chapter</a:t>
            </a:r>
            <a:r>
              <a:rPr lang="en-US" baseline="0" dirty="0" smtClean="0"/>
              <a:t> in detail. Consequently more attention will be given to sections new and revised sections.</a:t>
            </a:r>
          </a:p>
          <a:p>
            <a:r>
              <a:rPr lang="en-US" baseline="0" dirty="0" smtClean="0"/>
              <a:t>In particular, seeking comments 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13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15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Real</a:t>
            </a:r>
            <a:r>
              <a:rPr lang="en-US" baseline="0" dirty="0" smtClean="0"/>
              <a:t> 1</a:t>
            </a:r>
            <a:r>
              <a:rPr lang="en-US" baseline="30000" dirty="0" smtClean="0"/>
              <a:t>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wsl</a:t>
            </a:r>
            <a:r>
              <a:rPr lang="en-US" baseline="0" dirty="0" smtClean="0"/>
              <a:t> rev/week up largely because CV fishing weeks down while production was relatively stable.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54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Ex-vessel share of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err="1" smtClean="0"/>
              <a:t>wsl</a:t>
            </a:r>
            <a:r>
              <a:rPr lang="en-US" dirty="0" smtClean="0"/>
              <a:t> rev up because of ex-vessel prices.</a:t>
            </a:r>
          </a:p>
          <a:p>
            <a:endParaRPr lang="en-US" dirty="0" smtClean="0"/>
          </a:p>
          <a:p>
            <a:r>
              <a:rPr lang="en-US" dirty="0" smtClean="0"/>
              <a:t>AK </a:t>
            </a:r>
            <a:r>
              <a:rPr lang="en-US" dirty="0" err="1" smtClean="0"/>
              <a:t>resid</a:t>
            </a:r>
            <a:r>
              <a:rPr lang="en-US" dirty="0" smtClean="0"/>
              <a:t> share of </a:t>
            </a:r>
            <a:r>
              <a:rPr lang="en-US" dirty="0" err="1" smtClean="0"/>
              <a:t>shrsd</a:t>
            </a:r>
            <a:r>
              <a:rPr lang="en-US" dirty="0" smtClean="0"/>
              <a:t> value down because of sablefish price decrease</a:t>
            </a:r>
            <a:r>
              <a:rPr lang="en-US" baseline="0" dirty="0" smtClean="0"/>
              <a:t> and GOA </a:t>
            </a:r>
            <a:r>
              <a:rPr lang="en-US" baseline="0" dirty="0" err="1" smtClean="0"/>
              <a:t>pcod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64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Share of global catch remains stable</a:t>
            </a:r>
          </a:p>
          <a:p>
            <a:endParaRPr lang="en-US" dirty="0" smtClean="0"/>
          </a:p>
          <a:p>
            <a:r>
              <a:rPr lang="en-US" baseline="0" dirty="0" smtClean="0"/>
              <a:t> exchange rates remain high headwind for exports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34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Catches and productions in aggregate were stable.</a:t>
            </a:r>
            <a:r>
              <a:rPr lang="en-US" baseline="0" dirty="0" smtClean="0"/>
              <a:t> In general value was up with prices which were increasing for most species in both the ex-vessel and first-wholesale markets. The most significant gains were seen in the BSAI at-sea sector. The reasons for this can be seen a little better by looking at the species break down for the region.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714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06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bg>
      <p:bgPr>
        <a:solidFill>
          <a:srgbClr val="1E5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" y="-24487"/>
            <a:ext cx="9138586" cy="2515079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  <a:gd name="connsiteX0" fmla="*/ 2887 w 9170673"/>
              <a:gd name="connsiteY0" fmla="*/ 2375696 h 2508024"/>
              <a:gd name="connsiteX1" fmla="*/ 9170673 w 9170673"/>
              <a:gd name="connsiteY1" fmla="*/ 0 h 2508024"/>
              <a:gd name="connsiteX2" fmla="*/ 9169295 w 9170673"/>
              <a:gd name="connsiteY2" fmla="*/ 2508024 h 2508024"/>
              <a:gd name="connsiteX3" fmla="*/ 0 w 9170673"/>
              <a:gd name="connsiteY3" fmla="*/ 2457785 h 2508024"/>
              <a:gd name="connsiteX4" fmla="*/ 2887 w 9170673"/>
              <a:gd name="connsiteY4" fmla="*/ 2375696 h 2508024"/>
              <a:gd name="connsiteX0" fmla="*/ 0 w 9167786"/>
              <a:gd name="connsiteY0" fmla="*/ 2375696 h 2508024"/>
              <a:gd name="connsiteX1" fmla="*/ 9167786 w 9167786"/>
              <a:gd name="connsiteY1" fmla="*/ 0 h 2508024"/>
              <a:gd name="connsiteX2" fmla="*/ 9166408 w 9167786"/>
              <a:gd name="connsiteY2" fmla="*/ 2508024 h 2508024"/>
              <a:gd name="connsiteX3" fmla="*/ 4169 w 9167786"/>
              <a:gd name="connsiteY3" fmla="*/ 2500118 h 2508024"/>
              <a:gd name="connsiteX4" fmla="*/ 0 w 9167786"/>
              <a:gd name="connsiteY4" fmla="*/ 2375696 h 2508024"/>
              <a:gd name="connsiteX0" fmla="*/ 0 w 9166452"/>
              <a:gd name="connsiteY0" fmla="*/ 2375696 h 2508024"/>
              <a:gd name="connsiteX1" fmla="*/ 9061952 w 9166452"/>
              <a:gd name="connsiteY1" fmla="*/ 0 h 2508024"/>
              <a:gd name="connsiteX2" fmla="*/ 9166408 w 9166452"/>
              <a:gd name="connsiteY2" fmla="*/ 2508024 h 2508024"/>
              <a:gd name="connsiteX3" fmla="*/ 4169 w 9166452"/>
              <a:gd name="connsiteY3" fmla="*/ 2500118 h 2508024"/>
              <a:gd name="connsiteX4" fmla="*/ 0 w 9166452"/>
              <a:gd name="connsiteY4" fmla="*/ 2375696 h 2508024"/>
              <a:gd name="connsiteX0" fmla="*/ 0 w 9166808"/>
              <a:gd name="connsiteY0" fmla="*/ 2382751 h 2515079"/>
              <a:gd name="connsiteX1" fmla="*/ 9160729 w 9166808"/>
              <a:gd name="connsiteY1" fmla="*/ 0 h 2515079"/>
              <a:gd name="connsiteX2" fmla="*/ 9166408 w 9166808"/>
              <a:gd name="connsiteY2" fmla="*/ 2515079 h 2515079"/>
              <a:gd name="connsiteX3" fmla="*/ 4169 w 9166808"/>
              <a:gd name="connsiteY3" fmla="*/ 2507173 h 2515079"/>
              <a:gd name="connsiteX4" fmla="*/ 0 w 9166808"/>
              <a:gd name="connsiteY4" fmla="*/ 2382751 h 2515079"/>
              <a:gd name="connsiteX0" fmla="*/ 9943 w 9162640"/>
              <a:gd name="connsiteY0" fmla="*/ 2382751 h 2515079"/>
              <a:gd name="connsiteX1" fmla="*/ 9156561 w 9162640"/>
              <a:gd name="connsiteY1" fmla="*/ 0 h 2515079"/>
              <a:gd name="connsiteX2" fmla="*/ 9162240 w 9162640"/>
              <a:gd name="connsiteY2" fmla="*/ 2515079 h 2515079"/>
              <a:gd name="connsiteX3" fmla="*/ 1 w 9162640"/>
              <a:gd name="connsiteY3" fmla="*/ 2507173 h 2515079"/>
              <a:gd name="connsiteX4" fmla="*/ 9943 w 9162640"/>
              <a:gd name="connsiteY4" fmla="*/ 2382751 h 2515079"/>
              <a:gd name="connsiteX0" fmla="*/ 0 w 9152697"/>
              <a:gd name="connsiteY0" fmla="*/ 2382751 h 2515079"/>
              <a:gd name="connsiteX1" fmla="*/ 9146618 w 9152697"/>
              <a:gd name="connsiteY1" fmla="*/ 0 h 2515079"/>
              <a:gd name="connsiteX2" fmla="*/ 9152297 w 9152697"/>
              <a:gd name="connsiteY2" fmla="*/ 2515079 h 2515079"/>
              <a:gd name="connsiteX3" fmla="*/ 187614 w 9152697"/>
              <a:gd name="connsiteY3" fmla="*/ 2507173 h 2515079"/>
              <a:gd name="connsiteX4" fmla="*/ 0 w 9152697"/>
              <a:gd name="connsiteY4" fmla="*/ 2382751 h 2515079"/>
              <a:gd name="connsiteX0" fmla="*/ 0 w 9068030"/>
              <a:gd name="connsiteY0" fmla="*/ 2382751 h 2515079"/>
              <a:gd name="connsiteX1" fmla="*/ 9061951 w 9068030"/>
              <a:gd name="connsiteY1" fmla="*/ 0 h 2515079"/>
              <a:gd name="connsiteX2" fmla="*/ 9067630 w 9068030"/>
              <a:gd name="connsiteY2" fmla="*/ 2515079 h 2515079"/>
              <a:gd name="connsiteX3" fmla="*/ 102947 w 9068030"/>
              <a:gd name="connsiteY3" fmla="*/ 2507173 h 2515079"/>
              <a:gd name="connsiteX4" fmla="*/ 0 w 9068030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173503 w 9138586"/>
              <a:gd name="connsiteY3" fmla="*/ 2507173 h 2515079"/>
              <a:gd name="connsiteX4" fmla="*/ 0 w 9138586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4170 w 9138586"/>
              <a:gd name="connsiteY3" fmla="*/ 2507173 h 2515079"/>
              <a:gd name="connsiteX4" fmla="*/ 0 w 9138586"/>
              <a:gd name="connsiteY4" fmla="*/ 2382751 h 251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586" h="2515079">
                <a:moveTo>
                  <a:pt x="0" y="2382751"/>
                </a:moveTo>
                <a:cubicBezTo>
                  <a:pt x="20661" y="2379422"/>
                  <a:pt x="7306149" y="2502055"/>
                  <a:pt x="9132507" y="0"/>
                </a:cubicBezTo>
                <a:cubicBezTo>
                  <a:pt x="9129925" y="819774"/>
                  <a:pt x="9140768" y="1695305"/>
                  <a:pt x="9138186" y="2515079"/>
                </a:cubicBezTo>
                <a:lnTo>
                  <a:pt x="4170" y="2507173"/>
                </a:lnTo>
                <a:cubicBezTo>
                  <a:pt x="4169" y="2465011"/>
                  <a:pt x="1" y="2424913"/>
                  <a:pt x="0" y="238275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169"/>
            <a:ext cx="8229600" cy="772250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22"/>
            <a:ext cx="8229600" cy="1500187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4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1E5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" y="-24487"/>
            <a:ext cx="9138586" cy="2515079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  <a:gd name="connsiteX0" fmla="*/ 2887 w 9170673"/>
              <a:gd name="connsiteY0" fmla="*/ 2375696 h 2508024"/>
              <a:gd name="connsiteX1" fmla="*/ 9170673 w 9170673"/>
              <a:gd name="connsiteY1" fmla="*/ 0 h 2508024"/>
              <a:gd name="connsiteX2" fmla="*/ 9169295 w 9170673"/>
              <a:gd name="connsiteY2" fmla="*/ 2508024 h 2508024"/>
              <a:gd name="connsiteX3" fmla="*/ 0 w 9170673"/>
              <a:gd name="connsiteY3" fmla="*/ 2457785 h 2508024"/>
              <a:gd name="connsiteX4" fmla="*/ 2887 w 9170673"/>
              <a:gd name="connsiteY4" fmla="*/ 2375696 h 2508024"/>
              <a:gd name="connsiteX0" fmla="*/ 0 w 9167786"/>
              <a:gd name="connsiteY0" fmla="*/ 2375696 h 2508024"/>
              <a:gd name="connsiteX1" fmla="*/ 9167786 w 9167786"/>
              <a:gd name="connsiteY1" fmla="*/ 0 h 2508024"/>
              <a:gd name="connsiteX2" fmla="*/ 9166408 w 9167786"/>
              <a:gd name="connsiteY2" fmla="*/ 2508024 h 2508024"/>
              <a:gd name="connsiteX3" fmla="*/ 4169 w 9167786"/>
              <a:gd name="connsiteY3" fmla="*/ 2500118 h 2508024"/>
              <a:gd name="connsiteX4" fmla="*/ 0 w 9167786"/>
              <a:gd name="connsiteY4" fmla="*/ 2375696 h 2508024"/>
              <a:gd name="connsiteX0" fmla="*/ 0 w 9166452"/>
              <a:gd name="connsiteY0" fmla="*/ 2375696 h 2508024"/>
              <a:gd name="connsiteX1" fmla="*/ 9061952 w 9166452"/>
              <a:gd name="connsiteY1" fmla="*/ 0 h 2508024"/>
              <a:gd name="connsiteX2" fmla="*/ 9166408 w 9166452"/>
              <a:gd name="connsiteY2" fmla="*/ 2508024 h 2508024"/>
              <a:gd name="connsiteX3" fmla="*/ 4169 w 9166452"/>
              <a:gd name="connsiteY3" fmla="*/ 2500118 h 2508024"/>
              <a:gd name="connsiteX4" fmla="*/ 0 w 9166452"/>
              <a:gd name="connsiteY4" fmla="*/ 2375696 h 2508024"/>
              <a:gd name="connsiteX0" fmla="*/ 0 w 9166808"/>
              <a:gd name="connsiteY0" fmla="*/ 2382751 h 2515079"/>
              <a:gd name="connsiteX1" fmla="*/ 9160729 w 9166808"/>
              <a:gd name="connsiteY1" fmla="*/ 0 h 2515079"/>
              <a:gd name="connsiteX2" fmla="*/ 9166408 w 9166808"/>
              <a:gd name="connsiteY2" fmla="*/ 2515079 h 2515079"/>
              <a:gd name="connsiteX3" fmla="*/ 4169 w 9166808"/>
              <a:gd name="connsiteY3" fmla="*/ 2507173 h 2515079"/>
              <a:gd name="connsiteX4" fmla="*/ 0 w 9166808"/>
              <a:gd name="connsiteY4" fmla="*/ 2382751 h 2515079"/>
              <a:gd name="connsiteX0" fmla="*/ 9943 w 9162640"/>
              <a:gd name="connsiteY0" fmla="*/ 2382751 h 2515079"/>
              <a:gd name="connsiteX1" fmla="*/ 9156561 w 9162640"/>
              <a:gd name="connsiteY1" fmla="*/ 0 h 2515079"/>
              <a:gd name="connsiteX2" fmla="*/ 9162240 w 9162640"/>
              <a:gd name="connsiteY2" fmla="*/ 2515079 h 2515079"/>
              <a:gd name="connsiteX3" fmla="*/ 1 w 9162640"/>
              <a:gd name="connsiteY3" fmla="*/ 2507173 h 2515079"/>
              <a:gd name="connsiteX4" fmla="*/ 9943 w 9162640"/>
              <a:gd name="connsiteY4" fmla="*/ 2382751 h 2515079"/>
              <a:gd name="connsiteX0" fmla="*/ 0 w 9152697"/>
              <a:gd name="connsiteY0" fmla="*/ 2382751 h 2515079"/>
              <a:gd name="connsiteX1" fmla="*/ 9146618 w 9152697"/>
              <a:gd name="connsiteY1" fmla="*/ 0 h 2515079"/>
              <a:gd name="connsiteX2" fmla="*/ 9152297 w 9152697"/>
              <a:gd name="connsiteY2" fmla="*/ 2515079 h 2515079"/>
              <a:gd name="connsiteX3" fmla="*/ 187614 w 9152697"/>
              <a:gd name="connsiteY3" fmla="*/ 2507173 h 2515079"/>
              <a:gd name="connsiteX4" fmla="*/ 0 w 9152697"/>
              <a:gd name="connsiteY4" fmla="*/ 2382751 h 2515079"/>
              <a:gd name="connsiteX0" fmla="*/ 0 w 9068030"/>
              <a:gd name="connsiteY0" fmla="*/ 2382751 h 2515079"/>
              <a:gd name="connsiteX1" fmla="*/ 9061951 w 9068030"/>
              <a:gd name="connsiteY1" fmla="*/ 0 h 2515079"/>
              <a:gd name="connsiteX2" fmla="*/ 9067630 w 9068030"/>
              <a:gd name="connsiteY2" fmla="*/ 2515079 h 2515079"/>
              <a:gd name="connsiteX3" fmla="*/ 102947 w 9068030"/>
              <a:gd name="connsiteY3" fmla="*/ 2507173 h 2515079"/>
              <a:gd name="connsiteX4" fmla="*/ 0 w 9068030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173503 w 9138586"/>
              <a:gd name="connsiteY3" fmla="*/ 2507173 h 2515079"/>
              <a:gd name="connsiteX4" fmla="*/ 0 w 9138586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4170 w 9138586"/>
              <a:gd name="connsiteY3" fmla="*/ 2507173 h 2515079"/>
              <a:gd name="connsiteX4" fmla="*/ 0 w 9138586"/>
              <a:gd name="connsiteY4" fmla="*/ 2382751 h 251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586" h="2515079">
                <a:moveTo>
                  <a:pt x="0" y="2382751"/>
                </a:moveTo>
                <a:cubicBezTo>
                  <a:pt x="20661" y="2379422"/>
                  <a:pt x="7306149" y="2502055"/>
                  <a:pt x="9132507" y="0"/>
                </a:cubicBezTo>
                <a:cubicBezTo>
                  <a:pt x="9129925" y="819774"/>
                  <a:pt x="9140768" y="1695305"/>
                  <a:pt x="9138186" y="2515079"/>
                </a:cubicBezTo>
                <a:lnTo>
                  <a:pt x="4170" y="2507173"/>
                </a:lnTo>
                <a:cubicBezTo>
                  <a:pt x="4169" y="2465011"/>
                  <a:pt x="1" y="2424913"/>
                  <a:pt x="0" y="238275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169"/>
            <a:ext cx="8229600" cy="772250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22"/>
            <a:ext cx="8229600" cy="1500187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4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9068" y="-30696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8229600" cy="772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53"/>
            <a:ext cx="8229600" cy="1500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3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oa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32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ur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5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eafoo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638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ish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19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OAA-Fisheries-horizont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4" y="6419088"/>
            <a:ext cx="1643940" cy="3887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5" y="6419088"/>
            <a:ext cx="1643938" cy="3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8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FFFFFF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1682" y="1141666"/>
            <a:ext cx="5485118" cy="13984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1682" y="2631403"/>
            <a:ext cx="5485117" cy="127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6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8" r:id="rId6"/>
    <p:sldLayoutId id="2147483690" r:id="rId7"/>
  </p:sldLayoutIdLst>
  <p:hf hdr="0"/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file:///\\nmfs\akc-public\Dropbox\Fissel\EconomicSAFEData2019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2036" y="1141666"/>
            <a:ext cx="6674763" cy="271913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</a:rPr>
              <a:t>Economic Status of the Groundfish Fisheries off Alaska, 2018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3550" y="3118590"/>
            <a:ext cx="1293813" cy="1163713"/>
          </a:xfrm>
        </p:spPr>
        <p:txBody>
          <a:bodyPr>
            <a:normAutofit/>
          </a:bodyPr>
          <a:lstStyle/>
          <a:p>
            <a:r>
              <a:rPr lang="en-US" dirty="0" smtClean="0"/>
              <a:t>Alaska Fisheries Science Center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012036" y="3860800"/>
            <a:ext cx="4833264" cy="1635898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  <a:spcBef>
                <a:spcPct val="5000"/>
              </a:spcBef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Presented by:</a:t>
            </a:r>
          </a:p>
          <a:p>
            <a:pPr algn="l">
              <a:lnSpc>
                <a:spcPct val="80000"/>
              </a:lnSpc>
              <a:spcBef>
                <a:spcPct val="5000"/>
              </a:spcBef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l">
              <a:lnSpc>
                <a:spcPct val="80000"/>
              </a:lnSpc>
              <a:spcBef>
                <a:spcPct val="5000"/>
              </a:spcBef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Ben Fissel</a:t>
            </a:r>
          </a:p>
          <a:p>
            <a:pPr algn="l">
              <a:lnSpc>
                <a:spcPct val="80000"/>
              </a:lnSpc>
              <a:spcBef>
                <a:spcPct val="5000"/>
              </a:spcBef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AFSC Economics and Social Sciences Research Program (ESSRP)</a:t>
            </a:r>
          </a:p>
          <a:p>
            <a:pPr algn="l">
              <a:lnSpc>
                <a:spcPct val="80000"/>
              </a:lnSpc>
              <a:spcBef>
                <a:spcPct val="5000"/>
              </a:spcBef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l">
              <a:lnSpc>
                <a:spcPct val="80000"/>
              </a:lnSpc>
              <a:spcBef>
                <a:spcPct val="5000"/>
              </a:spcBef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Nov. 13,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129"/>
            <a:ext cx="3909609" cy="6760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Alaska’s Groundfish Fisheries in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4124" y="1435100"/>
            <a:ext cx="3670301" cy="429815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Total catch: </a:t>
            </a:r>
            <a:r>
              <a:rPr lang="en-US" sz="2800" dirty="0" smtClean="0"/>
              <a:t>2.2 million t </a:t>
            </a:r>
          </a:p>
          <a:p>
            <a:pPr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(decreased 3%)</a:t>
            </a:r>
          </a:p>
          <a:p>
            <a:pPr>
              <a:buNone/>
            </a:pPr>
            <a:r>
              <a:rPr lang="en-US" dirty="0" smtClean="0"/>
              <a:t>Aggregate value increased in BSAI decreased in GOA.</a:t>
            </a:r>
          </a:p>
          <a:p>
            <a:pPr>
              <a:buNone/>
            </a:pPr>
            <a:r>
              <a:rPr lang="en-US" dirty="0"/>
              <a:t>W</a:t>
            </a:r>
            <a:r>
              <a:rPr lang="en-US" dirty="0" smtClean="0"/>
              <a:t>holesale value:</a:t>
            </a:r>
          </a:p>
          <a:p>
            <a:pPr>
              <a:buNone/>
            </a:pPr>
            <a:r>
              <a:rPr lang="en-US" sz="2800" dirty="0" smtClean="0"/>
              <a:t>    $2.54 billion (down 1%)</a:t>
            </a:r>
          </a:p>
          <a:p>
            <a:pPr>
              <a:buNone/>
            </a:pPr>
            <a:r>
              <a:rPr lang="en-US" dirty="0"/>
              <a:t>E</a:t>
            </a:r>
            <a:r>
              <a:rPr lang="en-US" dirty="0" smtClean="0"/>
              <a:t>x-vessel value:</a:t>
            </a:r>
          </a:p>
          <a:p>
            <a:pPr>
              <a:buNone/>
            </a:pPr>
            <a:r>
              <a:rPr lang="en-US" sz="2800" dirty="0" smtClean="0"/>
              <a:t>    $995.7 million (up 3%)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366809" y="6007730"/>
            <a:ext cx="3892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Values in figure nominal (not adjusted for inflation)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87331" y="5970596"/>
            <a:ext cx="2959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Percent change adjusted for inflation.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231" y="666877"/>
            <a:ext cx="5214769" cy="521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11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Alaska’s Groundfish Fisheries in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45914" y="1090423"/>
            <a:ext cx="8229600" cy="856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Alaska First-Wholesale Economic Indices</a:t>
            </a:r>
            <a:endParaRPr lang="en-US" sz="2800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03865" y="4359911"/>
            <a:ext cx="8352209" cy="2021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In the aggregate: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Value increased and prices increases were the dominant factor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Substantial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differences in changes </a:t>
            </a:r>
            <a:r>
              <a:rPr lang="en-US" sz="2800" dirty="0" smtClean="0">
                <a:solidFill>
                  <a:schemeClr val="tx2"/>
                </a:solidFill>
              </a:rPr>
              <a:t>of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species level catch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4" b="23666"/>
          <a:stretch/>
        </p:blipFill>
        <p:spPr>
          <a:xfrm>
            <a:off x="279700" y="1574121"/>
            <a:ext cx="8218842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36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521" y="1996569"/>
            <a:ext cx="2755200" cy="676014"/>
          </a:xfrm>
        </p:spPr>
        <p:txBody>
          <a:bodyPr/>
          <a:lstStyle/>
          <a:p>
            <a:r>
              <a:rPr lang="en-US" dirty="0" smtClean="0"/>
              <a:t>Species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58403" y="2617873"/>
            <a:ext cx="2959101" cy="3299377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Value stable:</a:t>
            </a:r>
          </a:p>
          <a:p>
            <a:pPr lvl="1"/>
            <a:r>
              <a:rPr lang="en-US" sz="2800" dirty="0" smtClean="0"/>
              <a:t>Atka </a:t>
            </a:r>
            <a:r>
              <a:rPr lang="en-US" sz="2800" dirty="0"/>
              <a:t>mackerel</a:t>
            </a:r>
          </a:p>
          <a:p>
            <a:pPr lvl="1"/>
            <a:r>
              <a:rPr lang="en-US" sz="2800" dirty="0" smtClean="0"/>
              <a:t>Rockfish</a:t>
            </a:r>
          </a:p>
          <a:p>
            <a:r>
              <a:rPr lang="en-US" sz="2800" dirty="0" smtClean="0"/>
              <a:t>Value increased:</a:t>
            </a:r>
          </a:p>
          <a:p>
            <a:pPr lvl="1"/>
            <a:r>
              <a:rPr lang="en-US" sz="2800" dirty="0"/>
              <a:t>Pollock</a:t>
            </a:r>
          </a:p>
          <a:p>
            <a:pPr lvl="1"/>
            <a:r>
              <a:rPr lang="en-US" sz="2800" dirty="0" smtClean="0"/>
              <a:t>Pacific cod</a:t>
            </a:r>
          </a:p>
          <a:p>
            <a:pPr lvl="1"/>
            <a:r>
              <a:rPr lang="en-US" sz="2800" dirty="0" smtClean="0"/>
              <a:t>Flatfish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762499" y="193326"/>
            <a:ext cx="3771899" cy="8564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BSAI First-Wholesale </a:t>
            </a:r>
          </a:p>
          <a:p>
            <a:pPr marL="0" indent="0">
              <a:buNone/>
            </a:pPr>
            <a:r>
              <a:rPr lang="en-US" sz="2800" dirty="0" smtClean="0"/>
              <a:t>Economic Indices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090704" y="6117771"/>
            <a:ext cx="3571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Indices are nominal (not adjusted for inflation)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11425" b="31429"/>
          <a:stretch/>
        </p:blipFill>
        <p:spPr>
          <a:xfrm>
            <a:off x="6358" y="129088"/>
            <a:ext cx="4511040" cy="187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2" b="2690"/>
          <a:stretch/>
        </p:blipFill>
        <p:spPr>
          <a:xfrm>
            <a:off x="4496130" y="1072648"/>
            <a:ext cx="4589903" cy="504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31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754" y="1784460"/>
            <a:ext cx="2738490" cy="676014"/>
          </a:xfrm>
        </p:spPr>
        <p:txBody>
          <a:bodyPr/>
          <a:lstStyle/>
          <a:p>
            <a:r>
              <a:rPr lang="en-US" dirty="0" smtClean="0"/>
              <a:t>Species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50119" y="2349074"/>
            <a:ext cx="2799009" cy="373023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Value decreases:</a:t>
            </a:r>
          </a:p>
          <a:p>
            <a:pPr lvl="1"/>
            <a:r>
              <a:rPr lang="en-US" sz="2800" dirty="0" smtClean="0"/>
              <a:t>Pollock</a:t>
            </a:r>
          </a:p>
          <a:p>
            <a:pPr lvl="1"/>
            <a:r>
              <a:rPr lang="en-US" sz="2800" dirty="0" smtClean="0"/>
              <a:t>Rockfish</a:t>
            </a:r>
            <a:endParaRPr lang="en-US" sz="2800" dirty="0"/>
          </a:p>
          <a:p>
            <a:r>
              <a:rPr lang="en-US" sz="2800" dirty="0" smtClean="0"/>
              <a:t>Value increased:</a:t>
            </a:r>
            <a:endParaRPr lang="en-US" sz="2800" dirty="0"/>
          </a:p>
          <a:p>
            <a:pPr lvl="1"/>
            <a:r>
              <a:rPr lang="en-US" sz="2800" dirty="0"/>
              <a:t>Pacific cod</a:t>
            </a:r>
          </a:p>
          <a:p>
            <a:pPr lvl="1"/>
            <a:r>
              <a:rPr lang="en-US" sz="2800" dirty="0" smtClean="0"/>
              <a:t>Sablefish</a:t>
            </a:r>
          </a:p>
          <a:p>
            <a:pPr lvl="1"/>
            <a:r>
              <a:rPr lang="en-US" sz="2800" dirty="0" smtClean="0"/>
              <a:t>Flatfish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527022" y="193326"/>
            <a:ext cx="4007376" cy="8564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GOA </a:t>
            </a:r>
            <a:r>
              <a:rPr lang="en-US" sz="2800" dirty="0"/>
              <a:t>First-Wholesale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dirty="0" smtClean="0"/>
              <a:t>Economic Indices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846490" y="6139066"/>
            <a:ext cx="3571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Indices are nominal (not adjusted for inflation)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0" b="1843"/>
          <a:stretch/>
        </p:blipFill>
        <p:spPr>
          <a:xfrm>
            <a:off x="4406759" y="1049754"/>
            <a:ext cx="4736857" cy="52105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1424" r="1000" b="34287"/>
          <a:stretch/>
        </p:blipFill>
        <p:spPr>
          <a:xfrm>
            <a:off x="19048" y="115771"/>
            <a:ext cx="4507973" cy="182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38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1289"/>
            <a:ext cx="8229600" cy="676014"/>
          </a:xfrm>
        </p:spPr>
        <p:txBody>
          <a:bodyPr/>
          <a:lstStyle/>
          <a:p>
            <a:r>
              <a:rPr lang="en-US" dirty="0" smtClean="0"/>
              <a:t>Pollock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176" y="806945"/>
            <a:ext cx="5693288" cy="247528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Substantial </a:t>
            </a:r>
            <a:r>
              <a:rPr lang="en-US" dirty="0" err="1" smtClean="0"/>
              <a:t>yoy</a:t>
            </a:r>
            <a:r>
              <a:rPr lang="en-US" dirty="0" smtClean="0"/>
              <a:t> increases in 2018 ex-vessel prices bring back towards normal.</a:t>
            </a:r>
          </a:p>
          <a:p>
            <a:r>
              <a:rPr lang="en-US" dirty="0" smtClean="0"/>
              <a:t>2019 ex-vessel will increase again though more modest.</a:t>
            </a:r>
          </a:p>
          <a:p>
            <a:r>
              <a:rPr lang="en-US" dirty="0" smtClean="0"/>
              <a:t>With good prices and catch levels revenues can be expected to remain strong in 2019.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267"/>
          <a:stretch/>
        </p:blipFill>
        <p:spPr>
          <a:xfrm>
            <a:off x="6022167" y="100228"/>
            <a:ext cx="3017520" cy="231939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902926" y="4262312"/>
            <a:ext cx="5196467" cy="204131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</a:t>
            </a:r>
            <a:r>
              <a:rPr lang="en-US" dirty="0" smtClean="0"/>
              <a:t>ncreases in wholesale prices of fillet and H&amp;G prices in 2018. </a:t>
            </a:r>
          </a:p>
          <a:p>
            <a:r>
              <a:rPr lang="en-US" dirty="0" smtClean="0"/>
              <a:t>First-wholesale prices for 2019 show stable or modest price increases for fillets and H&amp;G, increasing prices for surimi and decreasing price for roe.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71"/>
          <a:stretch/>
        </p:blipFill>
        <p:spPr>
          <a:xfrm>
            <a:off x="6180266" y="2123617"/>
            <a:ext cx="2834640" cy="21566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20" b="8687"/>
          <a:stretch/>
        </p:blipFill>
        <p:spPr>
          <a:xfrm>
            <a:off x="820937" y="4403483"/>
            <a:ext cx="2834640" cy="2011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7" r="13532" b="10529"/>
          <a:stretch/>
        </p:blipFill>
        <p:spPr>
          <a:xfrm>
            <a:off x="866657" y="2812151"/>
            <a:ext cx="2743200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96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218"/>
            <a:ext cx="8229600" cy="676014"/>
          </a:xfrm>
        </p:spPr>
        <p:txBody>
          <a:bodyPr/>
          <a:lstStyle/>
          <a:p>
            <a:r>
              <a:rPr lang="en-US" dirty="0" smtClean="0"/>
              <a:t>Pacific cod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4935" y="4460989"/>
            <a:ext cx="5239065" cy="189409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High 2018 wholesale prices may have overshot as 2019 prices level off or decrease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Strong prices have helped to maintain value. In the GOA where volumes have declined substantially not enough to offset. BSAI value increased despite modest decrease in volume.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523" r="14525" b="10312"/>
          <a:stretch/>
        </p:blipFill>
        <p:spPr>
          <a:xfrm>
            <a:off x="5653664" y="107055"/>
            <a:ext cx="3383280" cy="219456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91440" y="654449"/>
            <a:ext cx="5372658" cy="209259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Substantial </a:t>
            </a:r>
            <a:r>
              <a:rPr lang="en-US" dirty="0" err="1" smtClean="0"/>
              <a:t>yoy</a:t>
            </a:r>
            <a:r>
              <a:rPr lang="en-US" dirty="0" smtClean="0"/>
              <a:t> 2018 price increases both ex-vessel and first-wholesale largely driven by global supply constraints.</a:t>
            </a:r>
          </a:p>
          <a:p>
            <a:r>
              <a:rPr lang="en-US" dirty="0"/>
              <a:t>Ex-vessel prices expected to show modest increase in 2019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" r="14758" b="10673"/>
          <a:stretch/>
        </p:blipFill>
        <p:spPr>
          <a:xfrm>
            <a:off x="5653664" y="2234709"/>
            <a:ext cx="3383280" cy="2194560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731" r="14276" b="13863"/>
          <a:stretch/>
        </p:blipFill>
        <p:spPr>
          <a:xfrm>
            <a:off x="209732" y="2261512"/>
            <a:ext cx="3749040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1" r="14572" b="13121"/>
          <a:stretch/>
        </p:blipFill>
        <p:spPr>
          <a:xfrm>
            <a:off x="296222" y="4572000"/>
            <a:ext cx="36576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35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575"/>
            <a:ext cx="8229600" cy="676014"/>
          </a:xfrm>
        </p:spPr>
        <p:txBody>
          <a:bodyPr/>
          <a:lstStyle/>
          <a:p>
            <a:r>
              <a:rPr lang="en-US" dirty="0" smtClean="0"/>
              <a:t>Sablefish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96" b="11235"/>
          <a:stretch/>
        </p:blipFill>
        <p:spPr>
          <a:xfrm>
            <a:off x="4868123" y="170160"/>
            <a:ext cx="4114800" cy="283464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55" b="11467"/>
          <a:stretch/>
        </p:blipFill>
        <p:spPr>
          <a:xfrm>
            <a:off x="92308" y="3395736"/>
            <a:ext cx="4206240" cy="292608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31810" y="775083"/>
            <a:ext cx="4536313" cy="270890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Revenues down in 2018 with substantial decrease in the average price of sablefish.</a:t>
            </a:r>
          </a:p>
          <a:p>
            <a:r>
              <a:rPr lang="en-US" dirty="0" smtClean="0"/>
              <a:t>Decrease driven by decreases in size of average fish.</a:t>
            </a:r>
          </a:p>
          <a:p>
            <a:r>
              <a:rPr lang="en-US" dirty="0" smtClean="0"/>
              <a:t>Increase in the price margin between fish sizes.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350337" y="5656463"/>
            <a:ext cx="4632585" cy="7047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/>
              <a:t>2019 prices expected to decrease further.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15366"/>
              </p:ext>
            </p:extLst>
          </p:nvPr>
        </p:nvGraphicFramePr>
        <p:xfrm>
          <a:off x="4453666" y="3400013"/>
          <a:ext cx="454389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8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8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87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87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49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2017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2018 (partial)</a:t>
                      </a:r>
                      <a:endParaRPr lang="en-US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273">
                <a:tc>
                  <a:txBody>
                    <a:bodyPr/>
                    <a:lstStyle/>
                    <a:p>
                      <a:r>
                        <a:rPr lang="en-US" dirty="0" smtClean="0"/>
                        <a:t>3-4 </a:t>
                      </a:r>
                      <a:r>
                        <a:rPr lang="en-US" dirty="0" err="1" smtClean="0"/>
                        <a:t>lbs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$ 0.91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$ 0.75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$ 1.05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$ 1.15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73">
                <a:tc>
                  <a:txBody>
                    <a:bodyPr/>
                    <a:lstStyle/>
                    <a:p>
                      <a:r>
                        <a:rPr lang="en-US" dirty="0" smtClean="0"/>
                        <a:t>5-7 </a:t>
                      </a:r>
                      <a:r>
                        <a:rPr lang="en-US" dirty="0" err="1" smtClean="0"/>
                        <a:t>lbs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$ 1.25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$ 1.4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$ 1.04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$ 2.56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73">
                <a:tc>
                  <a:txBody>
                    <a:bodyPr/>
                    <a:lstStyle/>
                    <a:p>
                      <a:r>
                        <a:rPr lang="en-US" dirty="0" smtClean="0"/>
                        <a:t>Margin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$ 1.97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$ 2.11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$ 1.96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$ 3.51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53666" y="5206484"/>
            <a:ext cx="4597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D8 Discussion </a:t>
            </a:r>
            <a:r>
              <a:rPr lang="en-US" sz="1400" dirty="0"/>
              <a:t>Paper: Sablefish Discard Allowance March 22, 2019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57774" y="3061277"/>
            <a:ext cx="3419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GOA fixed-gear sablefish prices ($/</a:t>
            </a:r>
            <a:r>
              <a:rPr lang="en-US" dirty="0" err="1" smtClean="0"/>
              <a:t>lb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64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193"/>
            <a:ext cx="8229600" cy="676014"/>
          </a:xfrm>
        </p:spPr>
        <p:txBody>
          <a:bodyPr/>
          <a:lstStyle/>
          <a:p>
            <a:r>
              <a:rPr lang="en-US" dirty="0" smtClean="0"/>
              <a:t>Flatfish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2285427"/>
            <a:ext cx="5562600" cy="201101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P</a:t>
            </a:r>
            <a:r>
              <a:rPr lang="en-US" dirty="0" smtClean="0"/>
              <a:t>rojections for 2019 show prices decrease or stable.</a:t>
            </a:r>
          </a:p>
          <a:p>
            <a:r>
              <a:rPr lang="en-US" dirty="0" smtClean="0"/>
              <a:t>Tariff may be a contributing factor.</a:t>
            </a:r>
          </a:p>
          <a:p>
            <a:r>
              <a:rPr lang="en-US" dirty="0" smtClean="0"/>
              <a:t>Flatfish mostly processed in China and caught up in trade dispute.</a:t>
            </a:r>
          </a:p>
          <a:p>
            <a:pPr lvl="1"/>
            <a:r>
              <a:rPr lang="en-US" dirty="0" smtClean="0"/>
              <a:t>Modest decrease in exports. Prices remain fairly strong though.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" t="5598" r="12086" b="12151"/>
          <a:stretch/>
        </p:blipFill>
        <p:spPr>
          <a:xfrm>
            <a:off x="5758801" y="129121"/>
            <a:ext cx="3308999" cy="214637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80975" y="795207"/>
            <a:ext cx="5654026" cy="150984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Most flatfish prices were increasing in 2018. </a:t>
            </a:r>
          </a:p>
          <a:p>
            <a:pPr lvl="1"/>
            <a:r>
              <a:rPr lang="en-US" dirty="0" smtClean="0"/>
              <a:t>Except arrowtooth price 2018 price reverted back follow </a:t>
            </a:r>
            <a:r>
              <a:rPr lang="en-US" dirty="0"/>
              <a:t>increase in </a:t>
            </a:r>
            <a:r>
              <a:rPr lang="en-US" dirty="0" smtClean="0"/>
              <a:t>2017.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9" r="12080" b="11881"/>
          <a:stretch/>
        </p:blipFill>
        <p:spPr>
          <a:xfrm>
            <a:off x="180975" y="1905717"/>
            <a:ext cx="3296320" cy="2049064"/>
          </a:xfrm>
          <a:prstGeom prst="rect">
            <a:avLst/>
          </a:prstGeom>
        </p:spPr>
      </p:pic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8974251"/>
              </p:ext>
            </p:extLst>
          </p:nvPr>
        </p:nvGraphicFramePr>
        <p:xfrm>
          <a:off x="542925" y="4020882"/>
          <a:ext cx="8000998" cy="22875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5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1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26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26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26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26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26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2009-2013 Average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2014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2018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       (thru June)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Export quantity of yellowfin sole and rock sole K mt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65.4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91.6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87.0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94.8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81.4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dirty="0">
                          <a:effectLst/>
                        </a:rPr>
                        <a:t>72.0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Export price/</a:t>
                      </a:r>
                      <a:r>
                        <a:rPr lang="en-US" sz="1100" u="none" strike="noStrike" dirty="0" err="1">
                          <a:effectLst/>
                        </a:rPr>
                        <a:t>lb</a:t>
                      </a:r>
                      <a:r>
                        <a:rPr lang="en-US" sz="1100" u="none" strike="noStrike" dirty="0">
                          <a:effectLst/>
                        </a:rPr>
                        <a:t> of yellowfin sole and rock sole US$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$0.59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$0.64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$0.62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$0.65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$0.64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dirty="0">
                          <a:effectLst/>
                        </a:rPr>
                        <a:t>$0.67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$0.72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China's share  of yellowfin sole and rock sole export value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80%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87%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82%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78%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82%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dirty="0">
                          <a:effectLst/>
                        </a:rPr>
                        <a:t>79%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Export quantity of NSPF Frozen Flatfish K mt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14.7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20.0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12.1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18.3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22.9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dirty="0">
                          <a:effectLst/>
                        </a:rPr>
                        <a:t>14.1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Export price/.b of NSPF Frozen Flatfish US$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$0.69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$0.88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$0.86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$0.78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$0.87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dirty="0">
                          <a:effectLst/>
                        </a:rPr>
                        <a:t>$0.85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$0.87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Share of U.S. exports of NSPF Frozen Flatfish to China</a:t>
                      </a:r>
                      <a:r>
                        <a:rPr lang="en-US" sz="1100" u="none" strike="noStrike" baseline="30000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48.3%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81%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76%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62%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77%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dirty="0" smtClean="0">
                          <a:effectLst/>
                        </a:rPr>
                        <a:t>81%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81%</a:t>
                      </a:r>
                      <a:endParaRPr lang="en-US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737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075"/>
            <a:ext cx="8229600" cy="676014"/>
          </a:xfrm>
        </p:spPr>
        <p:txBody>
          <a:bodyPr/>
          <a:lstStyle/>
          <a:p>
            <a:r>
              <a:rPr lang="en-US" dirty="0" smtClean="0"/>
              <a:t>Atka and rockfish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7" r="11944" b="10172"/>
          <a:stretch/>
        </p:blipFill>
        <p:spPr>
          <a:xfrm>
            <a:off x="4907952" y="260985"/>
            <a:ext cx="4114800" cy="265176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3" r="12848" b="12516"/>
          <a:stretch/>
        </p:blipFill>
        <p:spPr>
          <a:xfrm>
            <a:off x="274320" y="2282190"/>
            <a:ext cx="4297680" cy="265176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804515"/>
            <a:ext cx="4562475" cy="207203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Atka price decreased moderately in 2018 but remains strong</a:t>
            </a:r>
          </a:p>
          <a:p>
            <a:r>
              <a:rPr lang="en-US" dirty="0" smtClean="0"/>
              <a:t>Projections indicate marginal decreases but fairly stable in 2019</a:t>
            </a:r>
            <a:endParaRPr lang="en-US" dirty="0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0941816"/>
              </p:ext>
            </p:extLst>
          </p:nvPr>
        </p:nvGraphicFramePr>
        <p:xfrm>
          <a:off x="335958" y="4918183"/>
          <a:ext cx="8686794" cy="14934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44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0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05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05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05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05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91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6280"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2009-2013 average</a:t>
                      </a:r>
                      <a:endParaRPr lang="en-US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sz="1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sz="1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sz="1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       (thru June)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476"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Export volume of Pac. </a:t>
                      </a:r>
                      <a:r>
                        <a:rPr lang="en-US" sz="14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Ocn</a:t>
                      </a:r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perch  K mt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sz="1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sz="1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sz="1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476"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Export price/</a:t>
                      </a:r>
                      <a:r>
                        <a:rPr lang="en-US" sz="14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lb</a:t>
                      </a:r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Pac. </a:t>
                      </a:r>
                      <a:r>
                        <a:rPr lang="en-US" sz="14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Ocn</a:t>
                      </a:r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perch US$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sz="1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$1.08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sz="1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$1.52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sz="1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$1.55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$1.50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$1.52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$1.46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$1.14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280"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sz="1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China's share  of U.S. Pac. Ocn. perch export value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sz="1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sz="1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sz="1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sz="1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4550764" y="2912746"/>
            <a:ext cx="4562475" cy="187833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Projections for 2019 show prices decrease </a:t>
            </a:r>
            <a:endParaRPr lang="en-US" dirty="0" smtClean="0"/>
          </a:p>
          <a:p>
            <a:r>
              <a:rPr lang="en-US" dirty="0" smtClean="0"/>
              <a:t>Tariff </a:t>
            </a:r>
            <a:r>
              <a:rPr lang="en-US" dirty="0"/>
              <a:t>may be a contributing factor.</a:t>
            </a:r>
          </a:p>
          <a:p>
            <a:r>
              <a:rPr lang="en-US" dirty="0" smtClean="0"/>
              <a:t>Rockfish </a:t>
            </a:r>
            <a:r>
              <a:rPr lang="en-US" dirty="0"/>
              <a:t>mostly processed in China and caught up in trade dispute.</a:t>
            </a:r>
          </a:p>
          <a:p>
            <a:pPr lvl="1"/>
            <a:r>
              <a:rPr lang="en-US" dirty="0"/>
              <a:t>Modest </a:t>
            </a:r>
            <a:r>
              <a:rPr lang="en-US" dirty="0" smtClean="0"/>
              <a:t>increase </a:t>
            </a:r>
            <a:r>
              <a:rPr lang="en-US" dirty="0"/>
              <a:t>in exports. </a:t>
            </a:r>
          </a:p>
          <a:p>
            <a:pPr lvl="1"/>
            <a:r>
              <a:rPr lang="en-US" dirty="0" smtClean="0"/>
              <a:t>Export prices decreasing.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526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917189"/>
            <a:ext cx="6654800" cy="825023"/>
          </a:xfrm>
        </p:spPr>
        <p:txBody>
          <a:bodyPr/>
          <a:lstStyle/>
          <a:p>
            <a:r>
              <a:rPr lang="en-US" dirty="0" smtClean="0"/>
              <a:t>Ex-vessel Price Projections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032000" y="1580288"/>
            <a:ext cx="6832600" cy="74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2"/>
                </a:solidFill>
              </a:rPr>
              <a:t>Uses unadjusted fish ticket information through Sept. 2019 to estimate an (adjusted) 2019 annual ex-vessel price.</a:t>
            </a: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5857246"/>
              </p:ext>
            </p:extLst>
          </p:nvPr>
        </p:nvGraphicFramePr>
        <p:xfrm>
          <a:off x="1866452" y="2911475"/>
          <a:ext cx="6820348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9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7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2018 </a:t>
                      </a:r>
                      <a:r>
                        <a:rPr lang="en-US" dirty="0" err="1" smtClean="0"/>
                        <a:t>nowcast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2018 realized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Absolute</a:t>
                      </a:r>
                      <a:r>
                        <a:rPr lang="en-US" baseline="0" dirty="0" smtClean="0"/>
                        <a:t> d</a:t>
                      </a:r>
                      <a:r>
                        <a:rPr lang="en-US" dirty="0" smtClean="0"/>
                        <a:t>ifference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With 95% Bounds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Pacific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cod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BSAI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fixed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$ 0.406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$ 0.410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$ 0.004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Pacific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cod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BSAI</a:t>
                      </a:r>
                      <a:r>
                        <a:rPr lang="en-US" baseline="0" dirty="0" smtClean="0"/>
                        <a:t> trawl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$ 0.370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$ 0.384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$ 0.014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Pacific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cod</a:t>
                      </a:r>
                      <a:r>
                        <a:rPr lang="en-US" baseline="0" dirty="0" smtClean="0"/>
                        <a:t> GOA </a:t>
                      </a:r>
                      <a:r>
                        <a:rPr lang="en-US" dirty="0" smtClean="0"/>
                        <a:t>fixed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$ 0.447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$ 0.465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$ 0.018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Pacific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cod</a:t>
                      </a:r>
                      <a:r>
                        <a:rPr lang="en-US" baseline="0" dirty="0" smtClean="0"/>
                        <a:t> GOA trawl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$ 0.393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$ 0.412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$ 0.019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Pollock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BSAI</a:t>
                      </a:r>
                      <a:r>
                        <a:rPr lang="en-US" baseline="0" dirty="0" smtClean="0"/>
                        <a:t> trawl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$ 0.151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0.156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$ 0.006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Pollock</a:t>
                      </a:r>
                      <a:r>
                        <a:rPr lang="en-US" baseline="0" dirty="0" smtClean="0"/>
                        <a:t> GOA trawl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$ 0.116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$ 0.123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$ 0.007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Sablefish</a:t>
                      </a:r>
                      <a:r>
                        <a:rPr lang="en-US" baseline="0" dirty="0" smtClean="0"/>
                        <a:t> GOA fixed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$ 4.005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$ 3.929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$ 0.076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24126" y="2425184"/>
            <a:ext cx="5648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Ex-vessel price projection 2018 validation ($/</a:t>
            </a:r>
            <a:r>
              <a:rPr lang="en-US" sz="2400" dirty="0" err="1" smtClean="0"/>
              <a:t>lb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647" y="1956784"/>
            <a:ext cx="6236209" cy="1719103"/>
          </a:xfrm>
        </p:spPr>
        <p:txBody>
          <a:bodyPr>
            <a:noAutofit/>
          </a:bodyPr>
          <a:lstStyle/>
          <a:p>
            <a:r>
              <a:rPr lang="en-US" sz="6600" dirty="0" smtClean="0"/>
              <a:t>Structure of the Economic SAFE</a:t>
            </a:r>
            <a:endParaRPr lang="en-US" sz="6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604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1141666"/>
            <a:ext cx="6502400" cy="979234"/>
          </a:xfrm>
        </p:spPr>
        <p:txBody>
          <a:bodyPr/>
          <a:lstStyle/>
          <a:p>
            <a:r>
              <a:rPr lang="en-US" sz="3600" dirty="0" smtClean="0"/>
              <a:t>Economic Status Report, </a:t>
            </a:r>
            <a:r>
              <a:rPr lang="en-US" sz="3600" dirty="0" smtClean="0"/>
              <a:t>2018</a:t>
            </a:r>
            <a:endParaRPr lang="en-US" sz="3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032000" y="2120900"/>
            <a:ext cx="6832600" cy="409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2"/>
                </a:solidFill>
              </a:rPr>
              <a:t>The Economic Status Report serves many purposes. Among them is to provide information to the Plan Team.</a:t>
            </a:r>
          </a:p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2"/>
                </a:solidFill>
              </a:rPr>
              <a:t>Please give us your feedback.</a:t>
            </a:r>
          </a:p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2"/>
                </a:solidFill>
              </a:rPr>
              <a:t> </a:t>
            </a:r>
          </a:p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We invite feedback -- Ben.Fissel@noaa.gov  </a:t>
            </a:r>
          </a:p>
        </p:txBody>
      </p:sp>
    </p:spTree>
    <p:extLst>
      <p:ext uri="{BB962C8B-B14F-4D97-AF65-F5344CB8AC3E}">
        <p14:creationId xmlns:p14="http://schemas.microsoft.com/office/powerpoint/2010/main" val="382215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499"/>
            <a:ext cx="8229600" cy="1282701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Economic Status Report, 2018:</a:t>
            </a:r>
            <a:br>
              <a:rPr lang="en-US" dirty="0" smtClean="0"/>
            </a:br>
            <a:r>
              <a:rPr lang="en-US" dirty="0" smtClean="0"/>
              <a:t>Core Content of the Nov. Draft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6693"/>
            <a:ext cx="8229600" cy="473354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  <a:latin typeface="Times New Roman" pitchFamily="18" charset="0"/>
              </a:rPr>
              <a:t>Executive Summary: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2018 highlights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Report Card Metrics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Plan Team Reports (forthcoming)</a:t>
            </a:r>
            <a:endParaRPr lang="en-US" sz="2400" dirty="0" smtClean="0">
              <a:solidFill>
                <a:schemeClr val="accent1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  <a:latin typeface="Times New Roman" pitchFamily="18" charset="0"/>
              </a:rPr>
              <a:t>Overview of the Economic Data Tables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  <a:latin typeface="Times New Roman" pitchFamily="18" charset="0"/>
              </a:rPr>
              <a:t>Economic Data Tables</a:t>
            </a:r>
          </a:p>
          <a:p>
            <a:pPr marL="742950" lvl="2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All Alaska summary Tables (1-9)</a:t>
            </a:r>
          </a:p>
          <a:p>
            <a:pPr marL="742950" lvl="2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BSAI data Tables (10-25) </a:t>
            </a:r>
          </a:p>
          <a:p>
            <a:pPr marL="742950" lvl="2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GOA data Tables (26-41)</a:t>
            </a:r>
          </a:p>
          <a:p>
            <a:pPr marL="742950" lvl="2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Halibut data Tables (H1-H10).</a:t>
            </a:r>
          </a:p>
          <a:p>
            <a:pPr marL="401638" lvl="2" indent="-1588">
              <a:lnSpc>
                <a:spcPct val="90000"/>
              </a:lnSpc>
              <a:buNone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Tables primarily cover: Retained catch, ex-vessel value and prices, first-wholesale production and prices, vessel counts, and fishing and crew weeks.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76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400" y="842911"/>
            <a:ext cx="6883400" cy="1030034"/>
          </a:xfrm>
        </p:spPr>
        <p:txBody>
          <a:bodyPr/>
          <a:lstStyle/>
          <a:p>
            <a:r>
              <a:rPr lang="en-US" sz="3600" dirty="0" smtClean="0"/>
              <a:t>Economic Status Report, 2018:</a:t>
            </a:r>
            <a:br>
              <a:rPr lang="en-US" sz="3600" dirty="0" smtClean="0"/>
            </a:br>
            <a:r>
              <a:rPr lang="en-US" sz="3600" dirty="0" smtClean="0"/>
              <a:t> Draft Content (Nov.)</a:t>
            </a:r>
            <a:endParaRPr lang="en-US" sz="3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803400" y="1871442"/>
            <a:ext cx="6731000" cy="445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Economic Performance Indices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Wholesale </a:t>
            </a:r>
            <a:r>
              <a:rPr lang="en-US" sz="2400" dirty="0">
                <a:solidFill>
                  <a:schemeClr val="tx2"/>
                </a:solidFill>
              </a:rPr>
              <a:t>and </a:t>
            </a:r>
            <a:r>
              <a:rPr lang="en-US" sz="2400" dirty="0" smtClean="0">
                <a:solidFill>
                  <a:schemeClr val="tx2"/>
                </a:solidFill>
              </a:rPr>
              <a:t>ex-vessel </a:t>
            </a:r>
            <a:r>
              <a:rPr lang="en-US" sz="2400" dirty="0">
                <a:solidFill>
                  <a:schemeClr val="tx2"/>
                </a:solidFill>
              </a:rPr>
              <a:t>price projections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Market Profiles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Amendment 80 Economic Data Report</a:t>
            </a:r>
          </a:p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</a:rPr>
              <a:t>Gulf Trawl Economic Data </a:t>
            </a:r>
            <a:r>
              <a:rPr lang="en-US" sz="2400" dirty="0" smtClean="0">
                <a:solidFill>
                  <a:srgbClr val="FF0000"/>
                </a:solidFill>
              </a:rPr>
              <a:t>Report (forthcoming)</a:t>
            </a:r>
          </a:p>
          <a:p>
            <a:pPr marL="342900" lvl="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Amendment 91 Economic </a:t>
            </a:r>
            <a:r>
              <a:rPr lang="en-US" sz="2400" dirty="0">
                <a:solidFill>
                  <a:schemeClr val="tx2"/>
                </a:solidFill>
              </a:rPr>
              <a:t>Data Report (forthcoming</a:t>
            </a:r>
            <a:r>
              <a:rPr lang="en-US" sz="2400" dirty="0" smtClean="0">
                <a:solidFill>
                  <a:schemeClr val="tx2"/>
                </a:solidFill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Recent and ongoing ESSRP research                        and publications</a:t>
            </a:r>
            <a:endParaRPr lang="en-US" sz="2400" dirty="0">
              <a:solidFill>
                <a:schemeClr val="tx2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The sections </a:t>
            </a:r>
            <a:r>
              <a:rPr lang="en-US" sz="2400" dirty="0">
                <a:solidFill>
                  <a:schemeClr val="tx2"/>
                </a:solidFill>
              </a:rPr>
              <a:t>covering Catch Share Performance Metrics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chemeClr val="tx2"/>
                </a:solidFill>
              </a:rPr>
              <a:t> and Community Participation are being moved outside </a:t>
            </a:r>
            <a:r>
              <a:rPr lang="en-US" sz="2400" dirty="0" smtClean="0">
                <a:solidFill>
                  <a:schemeClr val="tx2"/>
                </a:solidFill>
              </a:rPr>
              <a:t>this report.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0390" y="6330434"/>
            <a:ext cx="3541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New, revised or planned content in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50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50" b="34464"/>
          <a:stretch/>
        </p:blipFill>
        <p:spPr>
          <a:xfrm>
            <a:off x="0" y="1298668"/>
            <a:ext cx="9144000" cy="1554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32"/>
            <a:ext cx="8229600" cy="67601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Where</a:t>
            </a:r>
            <a:r>
              <a:rPr lang="en-US" dirty="0"/>
              <a:t> </a:t>
            </a:r>
            <a:r>
              <a:rPr lang="en-US" dirty="0" smtClean="0"/>
              <a:t>to find Groundfish Economic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64" y="802291"/>
            <a:ext cx="8857312" cy="4596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>
                <a:hlinkClick r:id="rId4" action="ppaction://hlinkfile"/>
              </a:rPr>
              <a:t>\\</a:t>
            </a:r>
            <a:r>
              <a:rPr lang="en-US" sz="2400" dirty="0" smtClean="0">
                <a:hlinkClick r:id="rId4" action="ppaction://hlinkfile"/>
              </a:rPr>
              <a:t>nmfs\akc-public\Dropbox\Fissel\EconomicSAFEData2019</a:t>
            </a:r>
            <a:r>
              <a:rPr lang="en-US" sz="2400" dirty="0"/>
              <a:t> </a:t>
            </a:r>
            <a:r>
              <a:rPr lang="en-US" sz="2400" dirty="0" smtClean="0"/>
              <a:t> (AFSC only)</a:t>
            </a: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90764" y="2308890"/>
            <a:ext cx="1868945" cy="3329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39156" y="1429461"/>
            <a:ext cx="6847644" cy="830997"/>
          </a:xfrm>
          <a:prstGeom prst="rect">
            <a:avLst/>
          </a:prstGeom>
          <a:solidFill>
            <a:schemeClr val="bg1"/>
          </a:solidFill>
          <a:ln>
            <a:solidFill>
              <a:srgbClr val="1E5C9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Open Tablenames_econGroundfishSafe.csv</a:t>
            </a:r>
          </a:p>
          <a:p>
            <a:r>
              <a:rPr lang="en-US" sz="2400" dirty="0" smtClean="0"/>
              <a:t>To get an excel sheet matching table names to file names.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908107" y="1956128"/>
            <a:ext cx="947698" cy="3410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0764" y="3266351"/>
            <a:ext cx="4609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data will be publicly available through the AKFIN Apex reporting  https://reports.psmfc.org/akfin </a:t>
            </a:r>
            <a:endParaRPr lang="en-US" sz="2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058" y="3232897"/>
            <a:ext cx="3886742" cy="121937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38782" y="4966830"/>
            <a:ext cx="4609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data also will be publicly available through the Pac States E-journal of </a:t>
            </a:r>
            <a:r>
              <a:rPr lang="en-US" sz="2000" dirty="0" err="1" smtClean="0"/>
              <a:t>Sci</a:t>
            </a:r>
            <a:r>
              <a:rPr lang="en-US" sz="2000" dirty="0" smtClean="0"/>
              <a:t> Visualization (PSESV)  </a:t>
            </a:r>
            <a:r>
              <a:rPr lang="en-US" sz="2000" dirty="0"/>
              <a:t>https://</a:t>
            </a:r>
            <a:r>
              <a:rPr lang="en-US" sz="2000" dirty="0" smtClean="0"/>
              <a:t>psesv.psmfc.org/PSESV-2/ </a:t>
            </a:r>
            <a:endParaRPr lang="en-US" sz="2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4" y="4476768"/>
            <a:ext cx="4438782" cy="169751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9343" y="2560288"/>
            <a:ext cx="6236209" cy="1719103"/>
          </a:xfrm>
        </p:spPr>
        <p:txBody>
          <a:bodyPr>
            <a:noAutofit/>
          </a:bodyPr>
          <a:lstStyle/>
          <a:p>
            <a:r>
              <a:rPr lang="en-US" sz="6600" dirty="0" smtClean="0"/>
              <a:t>Status and Trends </a:t>
            </a:r>
            <a:endParaRPr lang="en-US" sz="6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83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Card Indices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3867" y="1335233"/>
            <a:ext cx="51370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FMP Groundfish real first-wholesale revenue (2018$) index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3094" y="3749635"/>
            <a:ext cx="486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FMP Groundfish real first-wholesale price (2018$) index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" b="3080"/>
          <a:stretch/>
        </p:blipFill>
        <p:spPr>
          <a:xfrm>
            <a:off x="457200" y="1653675"/>
            <a:ext cx="8138160" cy="1095668"/>
          </a:xfrm>
        </p:spPr>
      </p:pic>
      <p:sp>
        <p:nvSpPr>
          <p:cNvPr id="12" name="TextBox 11"/>
          <p:cNvSpPr txBox="1"/>
          <p:nvPr/>
        </p:nvSpPr>
        <p:spPr>
          <a:xfrm>
            <a:off x="771510" y="1655911"/>
            <a:ext cx="3520049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5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04091"/>
            <a:ext cx="8138160" cy="12207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1510" y="4153086"/>
            <a:ext cx="3520049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Card Indices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3867" y="1335233"/>
            <a:ext cx="5105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FMP groundfish ex-vessel share of first-wholesale revenue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4297" y="3468050"/>
            <a:ext cx="5831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Alaska resident share of FMP groundfish shoreside ex-vessel value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34148"/>
            <a:ext cx="8138160" cy="12207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1331"/>
            <a:ext cx="8138160" cy="12207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9208" y="1917847"/>
            <a:ext cx="3822792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500" dirty="0"/>
          </a:p>
        </p:txBody>
      </p:sp>
      <p:sp>
        <p:nvSpPr>
          <p:cNvPr id="11" name="TextBox 10"/>
          <p:cNvSpPr txBox="1"/>
          <p:nvPr/>
        </p:nvSpPr>
        <p:spPr>
          <a:xfrm>
            <a:off x="749208" y="4045299"/>
            <a:ext cx="3822792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Card Indices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3867" y="1335233"/>
            <a:ext cx="4861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Alaska’s effective share of pollock and cod global catch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4297" y="3468050"/>
            <a:ext cx="7347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Effective real exchange rate index for AK fisheries exports (foreign currency per dollar)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39401"/>
            <a:ext cx="8138160" cy="12207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6584"/>
            <a:ext cx="8138160" cy="12207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9208" y="1917847"/>
            <a:ext cx="3822792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500" dirty="0"/>
          </a:p>
        </p:txBody>
      </p:sp>
      <p:sp>
        <p:nvSpPr>
          <p:cNvPr id="11" name="TextBox 10"/>
          <p:cNvSpPr txBox="1"/>
          <p:nvPr/>
        </p:nvSpPr>
        <p:spPr>
          <a:xfrm>
            <a:off x="795806" y="4062266"/>
            <a:ext cx="4947071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OAA Fisheries Content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AA Divider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12482</TotalTime>
  <Words>1558</Words>
  <Application>Microsoft Office PowerPoint</Application>
  <PresentationFormat>On-screen Show (4:3)</PresentationFormat>
  <Paragraphs>325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Narrow</vt:lpstr>
      <vt:lpstr>Arial Narrow Bold</vt:lpstr>
      <vt:lpstr>Calibri</vt:lpstr>
      <vt:lpstr>Times New Roman</vt:lpstr>
      <vt:lpstr>NOAA Fisheries Content Slides</vt:lpstr>
      <vt:lpstr>NOAA Divider Slides</vt:lpstr>
      <vt:lpstr>NOAA Title Options</vt:lpstr>
      <vt:lpstr>Economic Status of the Groundfish Fisheries off Alaska, 2018</vt:lpstr>
      <vt:lpstr>Structure of the Economic SAFE</vt:lpstr>
      <vt:lpstr>Economic Status Report, 2018: Core Content of the Nov. Draft</vt:lpstr>
      <vt:lpstr>Economic Status Report, 2018:  Draft Content (Nov.)</vt:lpstr>
      <vt:lpstr>Where to find Groundfish Economic data</vt:lpstr>
      <vt:lpstr>Status and Trends </vt:lpstr>
      <vt:lpstr>Report Card Indices</vt:lpstr>
      <vt:lpstr>Report Card Indices</vt:lpstr>
      <vt:lpstr>Report Card Indices</vt:lpstr>
      <vt:lpstr>Alaska’s Groundfish Fisheries in 2018</vt:lpstr>
      <vt:lpstr>Alaska’s Groundfish Fisheries in 2018</vt:lpstr>
      <vt:lpstr>Species</vt:lpstr>
      <vt:lpstr>Species</vt:lpstr>
      <vt:lpstr>Pollock</vt:lpstr>
      <vt:lpstr>Pacific cod</vt:lpstr>
      <vt:lpstr>Sablefish</vt:lpstr>
      <vt:lpstr>Flatfish</vt:lpstr>
      <vt:lpstr>Atka and rockfish</vt:lpstr>
      <vt:lpstr>Ex-vessel Price Projections</vt:lpstr>
      <vt:lpstr>Economic Status Report, 2018</vt:lpstr>
    </vt:vector>
  </TitlesOfParts>
  <Company>Janin/Cliff Design,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Durham</dc:creator>
  <cp:lastModifiedBy>Ben Fissel</cp:lastModifiedBy>
  <cp:revision>186</cp:revision>
  <dcterms:created xsi:type="dcterms:W3CDTF">2018-11-12T21:32:14Z</dcterms:created>
  <dcterms:modified xsi:type="dcterms:W3CDTF">2019-11-12T21:28:42Z</dcterms:modified>
</cp:coreProperties>
</file>