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602"/>
    <p:restoredTop sz="94683"/>
  </p:normalViewPr>
  <p:slideViewPr>
    <p:cSldViewPr snapToGrid="0">
      <p:cViewPr varScale="1">
        <p:scale>
          <a:sx n="87" d="100"/>
          <a:sy n="87" d="100"/>
        </p:scale>
        <p:origin x="1104" y="3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bd39869542_0_20: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bd39869542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500" dirty="0">
              <a:solidFill>
                <a:schemeClr val="dk1"/>
              </a:solidFill>
            </a:endParaRPr>
          </a:p>
          <a:p>
            <a:pPr marL="0" lvl="0" indent="0" algn="l" rtl="0">
              <a:spcBef>
                <a:spcPts val="0"/>
              </a:spcBef>
              <a:spcAft>
                <a:spcPts val="0"/>
              </a:spcAft>
              <a:buClr>
                <a:schemeClr val="dk1"/>
              </a:buClr>
              <a:buSzPts val="1100"/>
              <a:buFont typeface="Arial"/>
              <a:buNone/>
            </a:pPr>
            <a:endParaRPr sz="1200" dirty="0">
              <a:solidFill>
                <a:schemeClr val="dk1"/>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bd39869542_0_71: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bd39869542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a9e80762d9_0_560: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a9e80762d9_0_5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c24d3229ab_0_37: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c24d3229ab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a9e80762d9_0_499: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a9e80762d9_0_4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c301d3fdc5_0_0: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9" name="Google Shape;139;gc301d3fdc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a20373979c_4_9: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a20373979c_4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ga9e80762d9_0_516: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 name="Google Shape;151;ga9e80762d9_0_5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c24d3229ab_0_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7" name="Google Shape;157;gc24d3229ab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c24d3229ab_0_55: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 name="Google Shape;164;gc24d3229ab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c24d3229ab_0_17: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c24d3229ab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c24d3229ab_0_5: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c24d3229ab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c24d3229ab_0_23: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c24d3229ab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a9e80762d9_0_488: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a9e80762d9_0_4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bd39869542_0_15: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bd39869542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a9e80762d9_0_511: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a9e80762d9_0_5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bd39869542_0_77: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bd39869542_0_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a9e80762d9_0_494: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a9e80762d9_0_4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992767"/>
            <a:ext cx="8520600" cy="27369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3778833"/>
            <a:ext cx="8520600" cy="10569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474833"/>
            <a:ext cx="8520600" cy="26181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4202967"/>
            <a:ext cx="8520600" cy="17343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867800"/>
            <a:ext cx="8520600" cy="11223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536633"/>
            <a:ext cx="3999900" cy="4555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536633"/>
            <a:ext cx="3999900" cy="4555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740800"/>
            <a:ext cx="2808000" cy="1007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852800"/>
            <a:ext cx="2808000" cy="42393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600200"/>
            <a:ext cx="6367800" cy="54543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67"/>
            <a:ext cx="4572000" cy="6858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 name="Google Shape;37;p9"/>
          <p:cNvSpPr txBox="1">
            <a:spLocks noGrp="1"/>
          </p:cNvSpPr>
          <p:nvPr>
            <p:ph type="title"/>
          </p:nvPr>
        </p:nvSpPr>
        <p:spPr>
          <a:xfrm>
            <a:off x="265500" y="1644233"/>
            <a:ext cx="4045200" cy="19764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3737433"/>
            <a:ext cx="4045200" cy="16467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965433"/>
            <a:ext cx="3837000" cy="49269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5640767"/>
            <a:ext cx="5998800" cy="8067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593367"/>
            <a:ext cx="8520600" cy="7635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FFFFFF"/>
            </a:gs>
          </a:gsLst>
          <a:lin ang="5400012" scaled="0"/>
        </a:gradFill>
        <a:effectLst/>
      </p:bgPr>
    </p:bg>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182200" y="806525"/>
            <a:ext cx="8838900" cy="5836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endParaRPr sz="2800" b="1" dirty="0"/>
          </a:p>
          <a:p>
            <a:pPr marL="0" lvl="0" indent="0" algn="l" rtl="0">
              <a:spcBef>
                <a:spcPts val="0"/>
              </a:spcBef>
              <a:spcAft>
                <a:spcPts val="0"/>
              </a:spcAft>
              <a:buNone/>
            </a:pPr>
            <a:endParaRPr sz="2800" b="1" dirty="0"/>
          </a:p>
          <a:p>
            <a:pPr marL="0" lvl="0" indent="0" algn="l" rtl="0">
              <a:spcBef>
                <a:spcPts val="0"/>
              </a:spcBef>
              <a:spcAft>
                <a:spcPts val="0"/>
              </a:spcAft>
              <a:buNone/>
            </a:pPr>
            <a:endParaRPr sz="2800" b="1" dirty="0"/>
          </a:p>
          <a:p>
            <a:pPr marL="0" lvl="0" indent="0" algn="l" rtl="0">
              <a:spcBef>
                <a:spcPts val="0"/>
              </a:spcBef>
              <a:spcAft>
                <a:spcPts val="0"/>
              </a:spcAft>
              <a:buNone/>
            </a:pPr>
            <a:endParaRPr sz="3000" b="1" dirty="0"/>
          </a:p>
          <a:p>
            <a:pPr marL="0" lvl="0" indent="0" algn="ctr" rtl="0">
              <a:spcBef>
                <a:spcPts val="0"/>
              </a:spcBef>
              <a:spcAft>
                <a:spcPts val="0"/>
              </a:spcAft>
              <a:buNone/>
            </a:pPr>
            <a:r>
              <a:rPr lang="en" sz="3000" b="1" dirty="0"/>
              <a:t>Economic Data Reporting (EDR)</a:t>
            </a:r>
            <a:endParaRPr sz="3000" b="1" dirty="0"/>
          </a:p>
          <a:p>
            <a:pPr marL="0" lvl="0" indent="0" algn="ctr" rtl="0">
              <a:spcBef>
                <a:spcPts val="0"/>
              </a:spcBef>
              <a:spcAft>
                <a:spcPts val="0"/>
              </a:spcAft>
              <a:buClr>
                <a:schemeClr val="dk1"/>
              </a:buClr>
              <a:buSzPts val="1100"/>
              <a:buFont typeface="Arial"/>
              <a:buNone/>
            </a:pPr>
            <a:r>
              <a:rPr lang="en" sz="3000" b="1" dirty="0"/>
              <a:t>November 2020 Stakeholder Discussions</a:t>
            </a:r>
            <a:endParaRPr sz="3000" b="1" dirty="0"/>
          </a:p>
          <a:p>
            <a:pPr marL="0" lvl="0" indent="0" algn="ctr" rtl="0">
              <a:spcBef>
                <a:spcPts val="0"/>
              </a:spcBef>
              <a:spcAft>
                <a:spcPts val="0"/>
              </a:spcAft>
              <a:buClr>
                <a:schemeClr val="dk1"/>
              </a:buClr>
              <a:buSzPts val="1100"/>
              <a:buFont typeface="Arial"/>
              <a:buNone/>
            </a:pPr>
            <a:r>
              <a:rPr lang="en" sz="3000" b="1" dirty="0"/>
              <a:t>Summary and Themes </a:t>
            </a:r>
            <a:endParaRPr sz="3000" b="1" dirty="0"/>
          </a:p>
          <a:p>
            <a:pPr marL="0" lvl="0" indent="0" algn="ctr" rtl="0">
              <a:spcBef>
                <a:spcPts val="0"/>
              </a:spcBef>
              <a:spcAft>
                <a:spcPts val="0"/>
              </a:spcAft>
              <a:buClr>
                <a:schemeClr val="dk1"/>
              </a:buClr>
              <a:buSzPts val="1100"/>
              <a:buFont typeface="Arial"/>
              <a:buNone/>
            </a:pPr>
            <a:endParaRPr sz="3000" b="1" dirty="0"/>
          </a:p>
          <a:p>
            <a:pPr marL="0" lvl="0" indent="0" algn="ctr" rtl="0">
              <a:spcBef>
                <a:spcPts val="0"/>
              </a:spcBef>
              <a:spcAft>
                <a:spcPts val="0"/>
              </a:spcAft>
              <a:buClr>
                <a:schemeClr val="dk1"/>
              </a:buClr>
              <a:buSzPts val="1100"/>
              <a:buFont typeface="Arial"/>
              <a:buNone/>
            </a:pPr>
            <a:r>
              <a:rPr lang="en" sz="3000" b="1" dirty="0"/>
              <a:t>Part 1: Cross-cutting Themes</a:t>
            </a:r>
            <a:endParaRPr sz="3000" b="1" dirty="0"/>
          </a:p>
          <a:p>
            <a:pPr marL="0" lvl="0" indent="0" algn="l" rtl="0">
              <a:spcBef>
                <a:spcPts val="0"/>
              </a:spcBef>
              <a:spcAft>
                <a:spcPts val="0"/>
              </a:spcAft>
              <a:buNone/>
            </a:pPr>
            <a:endParaRPr sz="3600" b="1" dirty="0"/>
          </a:p>
          <a:p>
            <a:pPr marL="0" lvl="0" indent="0" algn="l" rtl="0">
              <a:spcBef>
                <a:spcPts val="0"/>
              </a:spcBef>
              <a:spcAft>
                <a:spcPts val="0"/>
              </a:spcAft>
              <a:buNone/>
            </a:pPr>
            <a:endParaRPr sz="3600" b="1" dirty="0"/>
          </a:p>
          <a:p>
            <a:pPr marL="0" lvl="0" indent="0" algn="ctr" rtl="0">
              <a:spcBef>
                <a:spcPts val="0"/>
              </a:spcBef>
              <a:spcAft>
                <a:spcPts val="0"/>
              </a:spcAft>
              <a:buNone/>
            </a:pPr>
            <a:endParaRPr sz="1400" dirty="0"/>
          </a:p>
          <a:p>
            <a:pPr marL="0" lvl="0" indent="0" algn="ctr" rtl="0">
              <a:spcBef>
                <a:spcPts val="0"/>
              </a:spcBef>
              <a:spcAft>
                <a:spcPts val="0"/>
              </a:spcAft>
              <a:buNone/>
            </a:pPr>
            <a:endParaRPr sz="2000" dirty="0"/>
          </a:p>
          <a:p>
            <a:pPr marL="0" lvl="0" indent="0" algn="l" rtl="0">
              <a:spcBef>
                <a:spcPts val="0"/>
              </a:spcBef>
              <a:spcAft>
                <a:spcPts val="0"/>
              </a:spcAft>
              <a:buNone/>
            </a:pPr>
            <a:endParaRPr sz="2000" dirty="0"/>
          </a:p>
          <a:p>
            <a:pPr marL="0" lvl="0" indent="0" algn="l" rtl="0">
              <a:spcBef>
                <a:spcPts val="0"/>
              </a:spcBef>
              <a:spcAft>
                <a:spcPts val="0"/>
              </a:spcAft>
              <a:buNone/>
            </a:pPr>
            <a:r>
              <a:rPr lang="en" sz="2000" dirty="0"/>
              <a:t>NPFMC Social Science Planning Team Meeting, 3/4/21</a:t>
            </a:r>
            <a:endParaRPr sz="2000" dirty="0"/>
          </a:p>
          <a:p>
            <a:pPr marL="0" lvl="0" indent="0" algn="l" rtl="0">
              <a:spcBef>
                <a:spcPts val="0"/>
              </a:spcBef>
              <a:spcAft>
                <a:spcPts val="0"/>
              </a:spcAft>
              <a:buNone/>
            </a:pPr>
            <a:r>
              <a:rPr lang="en" sz="2000" dirty="0"/>
              <a:t>Katie Latanich, Facilitator</a:t>
            </a:r>
            <a:endParaRPr sz="2000" dirty="0"/>
          </a:p>
          <a:p>
            <a:pPr marL="0" lvl="0" indent="0" algn="l" rtl="0">
              <a:spcBef>
                <a:spcPts val="0"/>
              </a:spcBef>
              <a:spcAft>
                <a:spcPts val="0"/>
              </a:spcAft>
              <a:buNone/>
            </a:pPr>
            <a:endParaRPr sz="2000" dirty="0"/>
          </a:p>
        </p:txBody>
      </p:sp>
      <p:sp>
        <p:nvSpPr>
          <p:cNvPr id="55" name="Google Shape;55;p13"/>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a:t>
            </a:fld>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EFEFEF"/>
            </a:gs>
          </a:gsLst>
          <a:lin ang="5400012" scaled="0"/>
        </a:gradFill>
        <a:effectLst/>
      </p:bgPr>
    </p:bg>
    <p:spTree>
      <p:nvGrpSpPr>
        <p:cNvPr id="1" name="Shape 113"/>
        <p:cNvGrpSpPr/>
        <p:nvPr/>
      </p:nvGrpSpPr>
      <p:grpSpPr>
        <a:xfrm>
          <a:off x="0" y="0"/>
          <a:ext cx="0" cy="0"/>
          <a:chOff x="0" y="0"/>
          <a:chExt cx="0" cy="0"/>
        </a:xfrm>
      </p:grpSpPr>
      <p:sp>
        <p:nvSpPr>
          <p:cNvPr id="114" name="Google Shape;114;p22"/>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10</a:t>
            </a:fld>
            <a:endParaRPr dirty="0"/>
          </a:p>
        </p:txBody>
      </p:sp>
      <p:sp>
        <p:nvSpPr>
          <p:cNvPr id="115" name="Google Shape;115;p22"/>
          <p:cNvSpPr txBox="1"/>
          <p:nvPr/>
        </p:nvSpPr>
        <p:spPr>
          <a:xfrm>
            <a:off x="143300" y="671075"/>
            <a:ext cx="9000600" cy="662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200" b="1" dirty="0"/>
              <a:t>“Consistency” references Draft Alternative 3 </a:t>
            </a:r>
            <a:endParaRPr sz="3200" b="1" dirty="0"/>
          </a:p>
          <a:p>
            <a:pPr marL="0" lvl="0" indent="0" algn="ctr" rtl="0">
              <a:spcBef>
                <a:spcPts val="0"/>
              </a:spcBef>
              <a:spcAft>
                <a:spcPts val="0"/>
              </a:spcAft>
              <a:buNone/>
            </a:pPr>
            <a:endParaRPr sz="2700" b="1" dirty="0"/>
          </a:p>
          <a:p>
            <a:pPr marL="0" lvl="0" indent="0" algn="ctr" rtl="0">
              <a:spcBef>
                <a:spcPts val="0"/>
              </a:spcBef>
              <a:spcAft>
                <a:spcPts val="0"/>
              </a:spcAft>
              <a:buNone/>
            </a:pPr>
            <a:endParaRPr b="1" dirty="0"/>
          </a:p>
          <a:p>
            <a:pPr marL="0" lvl="0" indent="0" algn="l" rtl="0">
              <a:spcBef>
                <a:spcPts val="0"/>
              </a:spcBef>
              <a:spcAft>
                <a:spcPts val="0"/>
              </a:spcAft>
              <a:buNone/>
            </a:pPr>
            <a:r>
              <a:rPr lang="en" sz="2400" dirty="0"/>
              <a:t>Alternative 3. Holistic changes to EDRs (reconsider existing purpose and need statements).</a:t>
            </a:r>
            <a:endParaRPr sz="2400" dirty="0"/>
          </a:p>
          <a:p>
            <a:pPr marL="0" lvl="0" indent="0" algn="l" rtl="0">
              <a:spcBef>
                <a:spcPts val="0"/>
              </a:spcBef>
              <a:spcAft>
                <a:spcPts val="0"/>
              </a:spcAft>
              <a:buNone/>
            </a:pPr>
            <a:endParaRPr sz="2400" dirty="0"/>
          </a:p>
          <a:p>
            <a:pPr marL="457200" lvl="0" indent="0" algn="l" rtl="0">
              <a:spcBef>
                <a:spcPts val="0"/>
              </a:spcBef>
              <a:spcAft>
                <a:spcPts val="0"/>
              </a:spcAft>
              <a:buNone/>
            </a:pPr>
            <a:r>
              <a:rPr lang="en" sz="2400" dirty="0"/>
              <a:t>Option[x]. For example, if the intention is for EDR data to more routinely inform Council decision documents, an EDR that is (relatively) consistent across fisheries may increase the utility for decision-making and analytical purposes while balancing considerations of reporting burden.</a:t>
            </a:r>
            <a:endParaRPr sz="2400" dirty="0"/>
          </a:p>
          <a:p>
            <a:pPr marL="0" lvl="0" indent="0" algn="l" rtl="0">
              <a:spcBef>
                <a:spcPts val="0"/>
              </a:spcBef>
              <a:spcAft>
                <a:spcPts val="0"/>
              </a:spcAft>
              <a:buNone/>
            </a:pPr>
            <a:endParaRPr sz="2400" i="1" dirty="0"/>
          </a:p>
          <a:p>
            <a:pPr marL="0" lvl="0" indent="0" algn="l" rtl="0">
              <a:spcBef>
                <a:spcPts val="0"/>
              </a:spcBef>
              <a:spcAft>
                <a:spcPts val="0"/>
              </a:spcAft>
              <a:buNone/>
            </a:pPr>
            <a:endParaRPr sz="2400" i="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EFEFEF"/>
            </a:gs>
          </a:gsLst>
          <a:lin ang="5400012" scaled="0"/>
        </a:gradFill>
        <a:effectLst/>
      </p:bgPr>
    </p:bg>
    <p:spTree>
      <p:nvGrpSpPr>
        <p:cNvPr id="1" name="Shape 119"/>
        <p:cNvGrpSpPr/>
        <p:nvPr/>
      </p:nvGrpSpPr>
      <p:grpSpPr>
        <a:xfrm>
          <a:off x="0" y="0"/>
          <a:ext cx="0" cy="0"/>
          <a:chOff x="0" y="0"/>
          <a:chExt cx="0" cy="0"/>
        </a:xfrm>
      </p:grpSpPr>
      <p:sp>
        <p:nvSpPr>
          <p:cNvPr id="120" name="Google Shape;120;p23"/>
          <p:cNvSpPr txBox="1"/>
          <p:nvPr/>
        </p:nvSpPr>
        <p:spPr>
          <a:xfrm>
            <a:off x="497100" y="671075"/>
            <a:ext cx="8149800" cy="662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200" b="1" dirty="0"/>
              <a:t>Discussion</a:t>
            </a:r>
            <a:endParaRPr sz="3200" b="1" dirty="0"/>
          </a:p>
          <a:p>
            <a:pPr marL="0" lvl="0" indent="0" algn="ctr" rtl="0">
              <a:spcBef>
                <a:spcPts val="0"/>
              </a:spcBef>
              <a:spcAft>
                <a:spcPts val="0"/>
              </a:spcAft>
              <a:buNone/>
            </a:pPr>
            <a:endParaRPr sz="2400" b="1" dirty="0"/>
          </a:p>
          <a:p>
            <a:pPr marL="457200" lvl="0" indent="0" algn="l" rtl="0">
              <a:spcBef>
                <a:spcPts val="0"/>
              </a:spcBef>
              <a:spcAft>
                <a:spcPts val="0"/>
              </a:spcAft>
              <a:buNone/>
            </a:pPr>
            <a:endParaRPr sz="2400" dirty="0"/>
          </a:p>
          <a:p>
            <a:pPr marL="457200" lvl="0" indent="-381000" algn="l" rtl="0">
              <a:spcBef>
                <a:spcPts val="0"/>
              </a:spcBef>
              <a:spcAft>
                <a:spcPts val="0"/>
              </a:spcAft>
              <a:buSzPts val="2400"/>
              <a:buChar char="●"/>
            </a:pPr>
            <a:r>
              <a:rPr lang="en" sz="2400" dirty="0"/>
              <a:t>What information do you think would be most valuable to gather consistently across fisheries?</a:t>
            </a:r>
            <a:endParaRPr sz="2400" dirty="0"/>
          </a:p>
          <a:p>
            <a:pPr marL="457200" lvl="0" indent="0" algn="l" rtl="0">
              <a:spcBef>
                <a:spcPts val="0"/>
              </a:spcBef>
              <a:spcAft>
                <a:spcPts val="0"/>
              </a:spcAft>
              <a:buNone/>
            </a:pPr>
            <a:endParaRPr sz="2400" dirty="0"/>
          </a:p>
          <a:p>
            <a:pPr marL="457200" lvl="0" indent="-381000" algn="l" rtl="0">
              <a:spcBef>
                <a:spcPts val="0"/>
              </a:spcBef>
              <a:spcAft>
                <a:spcPts val="0"/>
              </a:spcAft>
              <a:buSzPts val="2400"/>
              <a:buChar char="●"/>
            </a:pPr>
            <a:r>
              <a:rPr lang="en" sz="2400" dirty="0"/>
              <a:t>Are there attributes of your fishery that you would like the Council and analysts to better understand?</a:t>
            </a:r>
            <a:endParaRPr sz="2400" dirty="0"/>
          </a:p>
          <a:p>
            <a:pPr marL="457200" lvl="0" indent="0" algn="l" rtl="0">
              <a:spcBef>
                <a:spcPts val="0"/>
              </a:spcBef>
              <a:spcAft>
                <a:spcPts val="0"/>
              </a:spcAft>
              <a:buNone/>
            </a:pPr>
            <a:endParaRPr sz="2400" dirty="0"/>
          </a:p>
          <a:p>
            <a:pPr marL="457200" lvl="0" indent="-381000" algn="l" rtl="0">
              <a:spcBef>
                <a:spcPts val="0"/>
              </a:spcBef>
              <a:spcAft>
                <a:spcPts val="0"/>
              </a:spcAft>
              <a:buSzPts val="2400"/>
              <a:buChar char="●"/>
            </a:pPr>
            <a:r>
              <a:rPr lang="en" sz="2400" dirty="0"/>
              <a:t>What other ideas and options would you like the Council to consider if they choose to continue exploring the idea of a consistent EDR form?</a:t>
            </a:r>
            <a:endParaRPr sz="2400" dirty="0"/>
          </a:p>
          <a:p>
            <a:pPr marL="0" lvl="0" indent="0" algn="l" rtl="0">
              <a:spcBef>
                <a:spcPts val="0"/>
              </a:spcBef>
              <a:spcAft>
                <a:spcPts val="0"/>
              </a:spcAft>
              <a:buNone/>
            </a:pPr>
            <a:endParaRPr sz="2400" dirty="0"/>
          </a:p>
        </p:txBody>
      </p:sp>
      <p:sp>
        <p:nvSpPr>
          <p:cNvPr id="121" name="Google Shape;121;p23"/>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11</a:t>
            </a:fld>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EFEFEF"/>
            </a:gs>
          </a:gsLst>
          <a:lin ang="5400012" scaled="0"/>
        </a:gradFill>
        <a:effectLst/>
      </p:bgPr>
    </p:bg>
    <p:spTree>
      <p:nvGrpSpPr>
        <p:cNvPr id="1" name="Shape 125"/>
        <p:cNvGrpSpPr/>
        <p:nvPr/>
      </p:nvGrpSpPr>
      <p:grpSpPr>
        <a:xfrm>
          <a:off x="0" y="0"/>
          <a:ext cx="0" cy="0"/>
          <a:chOff x="0" y="0"/>
          <a:chExt cx="0" cy="0"/>
        </a:xfrm>
      </p:grpSpPr>
      <p:sp>
        <p:nvSpPr>
          <p:cNvPr id="126" name="Google Shape;126;p24"/>
          <p:cNvSpPr txBox="1"/>
          <p:nvPr/>
        </p:nvSpPr>
        <p:spPr>
          <a:xfrm>
            <a:off x="497100" y="671075"/>
            <a:ext cx="8149800" cy="662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000" b="1" dirty="0"/>
              <a:t>Task 2: Consistency</a:t>
            </a:r>
            <a:endParaRPr sz="3000" b="1" dirty="0"/>
          </a:p>
          <a:p>
            <a:pPr marL="0" lvl="0" indent="0" algn="ctr" rtl="0">
              <a:spcBef>
                <a:spcPts val="0"/>
              </a:spcBef>
              <a:spcAft>
                <a:spcPts val="0"/>
              </a:spcAft>
              <a:buNone/>
            </a:pPr>
            <a:r>
              <a:rPr lang="en" sz="3000" b="1" dirty="0"/>
              <a:t>Cross-cutting themes</a:t>
            </a:r>
            <a:endParaRPr sz="3000" b="1" dirty="0"/>
          </a:p>
          <a:p>
            <a:pPr marL="0" lvl="0" indent="0" algn="ctr" rtl="0">
              <a:spcBef>
                <a:spcPts val="0"/>
              </a:spcBef>
              <a:spcAft>
                <a:spcPts val="0"/>
              </a:spcAft>
              <a:buNone/>
            </a:pPr>
            <a:endParaRPr sz="3000" b="1" dirty="0"/>
          </a:p>
          <a:p>
            <a:pPr marL="457200" lvl="0" indent="0" algn="l" rtl="0">
              <a:spcBef>
                <a:spcPts val="0"/>
              </a:spcBef>
              <a:spcAft>
                <a:spcPts val="0"/>
              </a:spcAft>
              <a:buNone/>
            </a:pPr>
            <a:endParaRPr sz="2400" dirty="0"/>
          </a:p>
          <a:p>
            <a:pPr marL="0" lvl="0" indent="0" algn="l" rtl="0">
              <a:spcBef>
                <a:spcPts val="0"/>
              </a:spcBef>
              <a:spcAft>
                <a:spcPts val="0"/>
              </a:spcAft>
              <a:buNone/>
            </a:pPr>
            <a:r>
              <a:rPr lang="en" sz="2400" dirty="0">
                <a:solidFill>
                  <a:schemeClr val="dk1"/>
                </a:solidFill>
              </a:rPr>
              <a:t>	</a:t>
            </a:r>
            <a:endParaRPr sz="2400" b="1" dirty="0"/>
          </a:p>
          <a:p>
            <a:pPr marL="0" lvl="0" indent="0" algn="ctr" rtl="0">
              <a:spcBef>
                <a:spcPts val="0"/>
              </a:spcBef>
              <a:spcAft>
                <a:spcPts val="0"/>
              </a:spcAft>
              <a:buNone/>
            </a:pPr>
            <a:endParaRPr sz="3200" b="1" dirty="0"/>
          </a:p>
          <a:p>
            <a:pPr marL="0" lvl="0" indent="0" algn="ctr" rtl="0">
              <a:spcBef>
                <a:spcPts val="0"/>
              </a:spcBef>
              <a:spcAft>
                <a:spcPts val="0"/>
              </a:spcAft>
              <a:buNone/>
            </a:pPr>
            <a:endParaRPr sz="2400" b="1" dirty="0"/>
          </a:p>
          <a:p>
            <a:pPr marL="0" lvl="0" indent="0" algn="l" rtl="0">
              <a:spcBef>
                <a:spcPts val="0"/>
              </a:spcBef>
              <a:spcAft>
                <a:spcPts val="0"/>
              </a:spcAft>
              <a:buNone/>
            </a:pPr>
            <a:endParaRPr dirty="0"/>
          </a:p>
          <a:p>
            <a:pPr marL="457200" lvl="0" indent="0" algn="l" rtl="0">
              <a:spcBef>
                <a:spcPts val="0"/>
              </a:spcBef>
              <a:spcAft>
                <a:spcPts val="0"/>
              </a:spcAft>
              <a:buNone/>
            </a:pPr>
            <a:endParaRPr sz="2400" dirty="0"/>
          </a:p>
          <a:p>
            <a:pPr marL="0" lvl="0" indent="0" algn="l" rtl="0">
              <a:spcBef>
                <a:spcPts val="0"/>
              </a:spcBef>
              <a:spcAft>
                <a:spcPts val="0"/>
              </a:spcAft>
              <a:buNone/>
            </a:pPr>
            <a:endParaRPr sz="2400" dirty="0"/>
          </a:p>
        </p:txBody>
      </p:sp>
      <p:sp>
        <p:nvSpPr>
          <p:cNvPr id="127" name="Google Shape;127;p24"/>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12</a:t>
            </a:fld>
            <a:endParaRPr dirty="0"/>
          </a:p>
        </p:txBody>
      </p:sp>
      <p:sp>
        <p:nvSpPr>
          <p:cNvPr id="128" name="Google Shape;128;p24"/>
          <p:cNvSpPr txBox="1"/>
          <p:nvPr/>
        </p:nvSpPr>
        <p:spPr>
          <a:xfrm>
            <a:off x="143300" y="6481050"/>
            <a:ext cx="21471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 dirty="0">
                <a:solidFill>
                  <a:schemeClr val="dk1"/>
                </a:solidFill>
              </a:rPr>
              <a:t>Report: Pages 14-15</a:t>
            </a:r>
            <a:endParaRPr dirty="0"/>
          </a:p>
        </p:txBody>
      </p:sp>
      <p:sp>
        <p:nvSpPr>
          <p:cNvPr id="129" name="Google Shape;129;p24"/>
          <p:cNvSpPr txBox="1"/>
          <p:nvPr/>
        </p:nvSpPr>
        <p:spPr>
          <a:xfrm>
            <a:off x="497100" y="3043050"/>
            <a:ext cx="79137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dirty="0"/>
          </a:p>
        </p:txBody>
      </p:sp>
      <p:sp>
        <p:nvSpPr>
          <p:cNvPr id="130" name="Google Shape;130;p24"/>
          <p:cNvSpPr txBox="1"/>
          <p:nvPr/>
        </p:nvSpPr>
        <p:spPr>
          <a:xfrm>
            <a:off x="828225" y="2150000"/>
            <a:ext cx="7329900" cy="3509400"/>
          </a:xfrm>
          <a:prstGeom prst="rect">
            <a:avLst/>
          </a:prstGeom>
          <a:noFill/>
          <a:ln>
            <a:noFill/>
          </a:ln>
        </p:spPr>
        <p:txBody>
          <a:bodyPr spcFirstLastPara="1" wrap="square" lIns="91425" tIns="91425" rIns="91425" bIns="91425" anchor="t" anchorCtr="0">
            <a:spAutoFit/>
          </a:bodyPr>
          <a:lstStyle/>
          <a:p>
            <a:pPr marL="457200" lvl="0" indent="-381000" algn="l" rtl="0">
              <a:spcBef>
                <a:spcPts val="0"/>
              </a:spcBef>
              <a:spcAft>
                <a:spcPts val="0"/>
              </a:spcAft>
              <a:buClr>
                <a:schemeClr val="dk1"/>
              </a:buClr>
              <a:buSzPts val="2400"/>
              <a:buChar char="●"/>
            </a:pPr>
            <a:r>
              <a:rPr lang="en" sz="2400" dirty="0">
                <a:solidFill>
                  <a:schemeClr val="dk1"/>
                </a:solidFill>
              </a:rPr>
              <a:t>Most challenging and conceptual task</a:t>
            </a:r>
            <a:endParaRPr sz="2400" dirty="0">
              <a:solidFill>
                <a:schemeClr val="dk1"/>
              </a:solidFill>
            </a:endParaRPr>
          </a:p>
          <a:p>
            <a:pPr marL="457200" lvl="0" indent="-381000" algn="l" rtl="0">
              <a:spcBef>
                <a:spcPts val="0"/>
              </a:spcBef>
              <a:spcAft>
                <a:spcPts val="0"/>
              </a:spcAft>
              <a:buClr>
                <a:schemeClr val="dk1"/>
              </a:buClr>
              <a:buSzPts val="2400"/>
              <a:buChar char="●"/>
            </a:pPr>
            <a:r>
              <a:rPr lang="en" sz="2400" dirty="0">
                <a:solidFill>
                  <a:schemeClr val="dk1"/>
                </a:solidFill>
              </a:rPr>
              <a:t>Linked with Task 1: Purpose and need</a:t>
            </a:r>
            <a:endParaRPr sz="2400" dirty="0">
              <a:solidFill>
                <a:schemeClr val="dk1"/>
              </a:solidFill>
            </a:endParaRPr>
          </a:p>
          <a:p>
            <a:pPr marL="914400" lvl="1" indent="-381000" algn="l" rtl="0">
              <a:spcBef>
                <a:spcPts val="0"/>
              </a:spcBef>
              <a:spcAft>
                <a:spcPts val="0"/>
              </a:spcAft>
              <a:buClr>
                <a:schemeClr val="dk1"/>
              </a:buClr>
              <a:buSzPts val="2400"/>
              <a:buChar char="○"/>
            </a:pPr>
            <a:r>
              <a:rPr lang="en" sz="2400" dirty="0">
                <a:solidFill>
                  <a:schemeClr val="dk1"/>
                </a:solidFill>
              </a:rPr>
              <a:t>Concerns carry over (relevance, focus)</a:t>
            </a:r>
            <a:endParaRPr sz="2400" dirty="0">
              <a:solidFill>
                <a:schemeClr val="dk1"/>
              </a:solidFill>
            </a:endParaRPr>
          </a:p>
          <a:p>
            <a:pPr marL="914400" lvl="1" indent="-381000" algn="l" rtl="0">
              <a:spcBef>
                <a:spcPts val="0"/>
              </a:spcBef>
              <a:spcAft>
                <a:spcPts val="0"/>
              </a:spcAft>
              <a:buClr>
                <a:schemeClr val="dk1"/>
              </a:buClr>
              <a:buSzPts val="2400"/>
              <a:buChar char="○"/>
            </a:pPr>
            <a:r>
              <a:rPr lang="en" sz="2400" dirty="0">
                <a:solidFill>
                  <a:schemeClr val="dk1"/>
                </a:solidFill>
              </a:rPr>
              <a:t>Task 1 reinforced EDRs designed for different fisheries and needs</a:t>
            </a:r>
            <a:endParaRPr sz="2400" dirty="0">
              <a:solidFill>
                <a:schemeClr val="dk1"/>
              </a:solidFill>
            </a:endParaRPr>
          </a:p>
          <a:p>
            <a:pPr marL="457200" lvl="0" indent="-381000" algn="l" rtl="0">
              <a:spcBef>
                <a:spcPts val="0"/>
              </a:spcBef>
              <a:spcAft>
                <a:spcPts val="0"/>
              </a:spcAft>
              <a:buClr>
                <a:schemeClr val="dk1"/>
              </a:buClr>
              <a:buSzPts val="2400"/>
              <a:buChar char="●"/>
            </a:pPr>
            <a:r>
              <a:rPr lang="en" sz="2400" dirty="0">
                <a:solidFill>
                  <a:schemeClr val="dk1"/>
                </a:solidFill>
              </a:rPr>
              <a:t>Suggests need for simplification and consistent interpretation of the information requested</a:t>
            </a:r>
            <a:endParaRPr sz="2400" dirty="0">
              <a:solidFill>
                <a:schemeClr val="dk1"/>
              </a:solidFill>
            </a:endParaRPr>
          </a:p>
          <a:p>
            <a:pPr marL="457200" lvl="0" indent="-381000" algn="l" rtl="0">
              <a:spcBef>
                <a:spcPts val="0"/>
              </a:spcBef>
              <a:spcAft>
                <a:spcPts val="0"/>
              </a:spcAft>
              <a:buClr>
                <a:schemeClr val="dk1"/>
              </a:buClr>
              <a:buSzPts val="2400"/>
              <a:buChar char="●"/>
            </a:pPr>
            <a:r>
              <a:rPr lang="en" sz="2400" dirty="0">
                <a:solidFill>
                  <a:schemeClr val="dk1"/>
                </a:solidFill>
              </a:rPr>
              <a:t>Question about scope - potentially expanding EDRs?</a:t>
            </a: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0">
                                            <p:txEl>
                                              <p:pRg st="0" end="0"/>
                                            </p:txEl>
                                          </p:spTgt>
                                        </p:tgtEl>
                                        <p:attrNameLst>
                                          <p:attrName>style.visibility</p:attrName>
                                        </p:attrNameLst>
                                      </p:cBhvr>
                                      <p:to>
                                        <p:strVal val="visible"/>
                                      </p:to>
                                    </p:set>
                                    <p:animEffect transition="in" filter="fade">
                                      <p:cBhvr>
                                        <p:cTn id="7" dur="1000"/>
                                        <p:tgtEl>
                                          <p:spTgt spid="13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0">
                                            <p:txEl>
                                              <p:pRg st="1" end="1"/>
                                            </p:txEl>
                                          </p:spTgt>
                                        </p:tgtEl>
                                        <p:attrNameLst>
                                          <p:attrName>style.visibility</p:attrName>
                                        </p:attrNameLst>
                                      </p:cBhvr>
                                      <p:to>
                                        <p:strVal val="visible"/>
                                      </p:to>
                                    </p:set>
                                    <p:animEffect transition="in" filter="fade">
                                      <p:cBhvr>
                                        <p:cTn id="12" dur="1000"/>
                                        <p:tgtEl>
                                          <p:spTgt spid="13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0">
                                            <p:txEl>
                                              <p:pRg st="2" end="2"/>
                                            </p:txEl>
                                          </p:spTgt>
                                        </p:tgtEl>
                                        <p:attrNameLst>
                                          <p:attrName>style.visibility</p:attrName>
                                        </p:attrNameLst>
                                      </p:cBhvr>
                                      <p:to>
                                        <p:strVal val="visible"/>
                                      </p:to>
                                    </p:set>
                                    <p:animEffect transition="in" filter="fade">
                                      <p:cBhvr>
                                        <p:cTn id="17" dur="1000"/>
                                        <p:tgtEl>
                                          <p:spTgt spid="13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30">
                                            <p:txEl>
                                              <p:pRg st="3" end="3"/>
                                            </p:txEl>
                                          </p:spTgt>
                                        </p:tgtEl>
                                        <p:attrNameLst>
                                          <p:attrName>style.visibility</p:attrName>
                                        </p:attrNameLst>
                                      </p:cBhvr>
                                      <p:to>
                                        <p:strVal val="visible"/>
                                      </p:to>
                                    </p:set>
                                    <p:animEffect transition="in" filter="fade">
                                      <p:cBhvr>
                                        <p:cTn id="22" dur="1000"/>
                                        <p:tgtEl>
                                          <p:spTgt spid="13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30">
                                            <p:txEl>
                                              <p:pRg st="4" end="4"/>
                                            </p:txEl>
                                          </p:spTgt>
                                        </p:tgtEl>
                                        <p:attrNameLst>
                                          <p:attrName>style.visibility</p:attrName>
                                        </p:attrNameLst>
                                      </p:cBhvr>
                                      <p:to>
                                        <p:strVal val="visible"/>
                                      </p:to>
                                    </p:set>
                                    <p:animEffect transition="in" filter="fade">
                                      <p:cBhvr>
                                        <p:cTn id="27" dur="1000"/>
                                        <p:tgtEl>
                                          <p:spTgt spid="130">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30">
                                            <p:txEl>
                                              <p:pRg st="5" end="5"/>
                                            </p:txEl>
                                          </p:spTgt>
                                        </p:tgtEl>
                                        <p:attrNameLst>
                                          <p:attrName>style.visibility</p:attrName>
                                        </p:attrNameLst>
                                      </p:cBhvr>
                                      <p:to>
                                        <p:strVal val="visible"/>
                                      </p:to>
                                    </p:set>
                                    <p:animEffect transition="in" filter="fade">
                                      <p:cBhvr>
                                        <p:cTn id="32" dur="1000"/>
                                        <p:tgtEl>
                                          <p:spTgt spid="13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EFEFEF"/>
            </a:gs>
          </a:gsLst>
          <a:lin ang="5400012" scaled="0"/>
        </a:gradFill>
        <a:effectLst/>
      </p:bgPr>
    </p:bg>
    <p:spTree>
      <p:nvGrpSpPr>
        <p:cNvPr id="1" name="Shape 134"/>
        <p:cNvGrpSpPr/>
        <p:nvPr/>
      </p:nvGrpSpPr>
      <p:grpSpPr>
        <a:xfrm>
          <a:off x="0" y="0"/>
          <a:ext cx="0" cy="0"/>
          <a:chOff x="0" y="0"/>
          <a:chExt cx="0" cy="0"/>
        </a:xfrm>
      </p:grpSpPr>
      <p:sp>
        <p:nvSpPr>
          <p:cNvPr id="135" name="Google Shape;135;p25"/>
          <p:cNvSpPr txBox="1"/>
          <p:nvPr/>
        </p:nvSpPr>
        <p:spPr>
          <a:xfrm>
            <a:off x="1453375" y="937400"/>
            <a:ext cx="6658200" cy="662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endParaRPr sz="3600" b="1" dirty="0"/>
          </a:p>
          <a:p>
            <a:pPr marL="0" lvl="0" indent="0" algn="ctr" rtl="0">
              <a:spcBef>
                <a:spcPts val="0"/>
              </a:spcBef>
              <a:spcAft>
                <a:spcPts val="0"/>
              </a:spcAft>
              <a:buNone/>
            </a:pPr>
            <a:endParaRPr sz="3600" b="1" dirty="0"/>
          </a:p>
          <a:p>
            <a:pPr marL="0" lvl="0" indent="0" algn="ctr" rtl="0">
              <a:spcBef>
                <a:spcPts val="0"/>
              </a:spcBef>
              <a:spcAft>
                <a:spcPts val="0"/>
              </a:spcAft>
              <a:buNone/>
            </a:pPr>
            <a:endParaRPr sz="3600" b="1" dirty="0"/>
          </a:p>
          <a:p>
            <a:pPr marL="0" lvl="0" indent="0" algn="ctr" rtl="0">
              <a:spcBef>
                <a:spcPts val="0"/>
              </a:spcBef>
              <a:spcAft>
                <a:spcPts val="0"/>
              </a:spcAft>
              <a:buNone/>
            </a:pPr>
            <a:r>
              <a:rPr lang="en" sz="3600" b="1" dirty="0"/>
              <a:t>Task 3: Review EDR forms and variables</a:t>
            </a:r>
            <a:endParaRPr sz="3600" b="1" dirty="0"/>
          </a:p>
        </p:txBody>
      </p:sp>
      <p:sp>
        <p:nvSpPr>
          <p:cNvPr id="136" name="Google Shape;136;p25"/>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13</a:t>
            </a:fld>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EFEFEF"/>
            </a:gs>
          </a:gsLst>
          <a:lin ang="5400012" scaled="0"/>
        </a:gradFill>
        <a:effectLst/>
      </p:bgPr>
    </p:bg>
    <p:spTree>
      <p:nvGrpSpPr>
        <p:cNvPr id="1" name="Shape 140"/>
        <p:cNvGrpSpPr/>
        <p:nvPr/>
      </p:nvGrpSpPr>
      <p:grpSpPr>
        <a:xfrm>
          <a:off x="0" y="0"/>
          <a:ext cx="0" cy="0"/>
          <a:chOff x="0" y="0"/>
          <a:chExt cx="0" cy="0"/>
        </a:xfrm>
      </p:grpSpPr>
      <p:sp>
        <p:nvSpPr>
          <p:cNvPr id="141" name="Google Shape;141;p26"/>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14</a:t>
            </a:fld>
            <a:endParaRPr dirty="0"/>
          </a:p>
        </p:txBody>
      </p:sp>
      <p:sp>
        <p:nvSpPr>
          <p:cNvPr id="142" name="Google Shape;142;p26"/>
          <p:cNvSpPr txBox="1"/>
          <p:nvPr/>
        </p:nvSpPr>
        <p:spPr>
          <a:xfrm>
            <a:off x="340350" y="1010875"/>
            <a:ext cx="8680800" cy="662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200" b="1" dirty="0"/>
              <a:t>References Draft Alternative 2, Components 3 and “x” (placeholder)</a:t>
            </a:r>
            <a:endParaRPr sz="3200" b="1" dirty="0"/>
          </a:p>
          <a:p>
            <a:pPr marL="0" lvl="0" indent="0" algn="l" rtl="0">
              <a:spcBef>
                <a:spcPts val="0"/>
              </a:spcBef>
              <a:spcAft>
                <a:spcPts val="0"/>
              </a:spcAft>
              <a:buNone/>
            </a:pPr>
            <a:endParaRPr sz="2400" b="1" dirty="0"/>
          </a:p>
          <a:p>
            <a:pPr marL="0" lvl="0" indent="0" algn="l" rtl="0">
              <a:spcBef>
                <a:spcPts val="0"/>
              </a:spcBef>
              <a:spcAft>
                <a:spcPts val="0"/>
              </a:spcAft>
              <a:buClr>
                <a:schemeClr val="dk1"/>
              </a:buClr>
              <a:buSzPts val="1100"/>
              <a:buFont typeface="Arial"/>
              <a:buNone/>
            </a:pPr>
            <a:r>
              <a:rPr lang="en" sz="2400" dirty="0">
                <a:solidFill>
                  <a:schemeClr val="dk1"/>
                </a:solidFill>
              </a:rPr>
              <a:t>Alternative 2. Smaller changes to existing EDRs (generally, under the current purpose and need statements). Make the following revisions, where needed, in the EDR sections of the crab or groundfish FMPs. (</a:t>
            </a:r>
            <a:r>
              <a:rPr lang="en" sz="2400" i="1" dirty="0">
                <a:solidFill>
                  <a:schemeClr val="dk1"/>
                </a:solidFill>
              </a:rPr>
              <a:t>Components not mutually exclusive.)</a:t>
            </a:r>
            <a:endParaRPr sz="2400" dirty="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 sz="2400" dirty="0">
                <a:solidFill>
                  <a:schemeClr val="dk1"/>
                </a:solidFill>
              </a:rPr>
              <a:t>	</a:t>
            </a:r>
            <a:endParaRPr sz="2400" dirty="0">
              <a:solidFill>
                <a:schemeClr val="dk1"/>
              </a:solidFill>
            </a:endParaRPr>
          </a:p>
          <a:p>
            <a:pPr marL="457200" lvl="0" indent="0" algn="l" rtl="0">
              <a:lnSpc>
                <a:spcPct val="115000"/>
              </a:lnSpc>
              <a:spcBef>
                <a:spcPts val="0"/>
              </a:spcBef>
              <a:spcAft>
                <a:spcPts val="0"/>
              </a:spcAft>
              <a:buClr>
                <a:schemeClr val="dk1"/>
              </a:buClr>
              <a:buSzPts val="1100"/>
              <a:buFont typeface="Arial"/>
              <a:buNone/>
            </a:pPr>
            <a:r>
              <a:rPr lang="en" sz="2400" dirty="0">
                <a:solidFill>
                  <a:schemeClr val="dk1"/>
                </a:solidFill>
              </a:rPr>
              <a:t>Component 3.  Revise EDR collection period to every (options: 2 years; 3 years; or 5 years)</a:t>
            </a:r>
            <a:endParaRPr sz="2400" dirty="0">
              <a:solidFill>
                <a:schemeClr val="dk1"/>
              </a:solidFill>
            </a:endParaRPr>
          </a:p>
          <a:p>
            <a:pPr marL="457200" lvl="0" indent="0" algn="l" rtl="0">
              <a:lnSpc>
                <a:spcPct val="115000"/>
              </a:lnSpc>
              <a:spcBef>
                <a:spcPts val="0"/>
              </a:spcBef>
              <a:spcAft>
                <a:spcPts val="0"/>
              </a:spcAft>
              <a:buClr>
                <a:schemeClr val="dk1"/>
              </a:buClr>
              <a:buSzPts val="1100"/>
              <a:buFont typeface="Arial"/>
              <a:buNone/>
            </a:pPr>
            <a:r>
              <a:rPr lang="en" sz="2400" dirty="0">
                <a:solidFill>
                  <a:schemeClr val="dk1"/>
                </a:solidFill>
              </a:rPr>
              <a:t>Component [x].  Any additional small changes to one or more existing EDR programs, for example...</a:t>
            </a:r>
            <a:endParaRPr sz="2400" dirty="0">
              <a:solidFill>
                <a:schemeClr val="dk1"/>
              </a:solidFill>
            </a:endParaRPr>
          </a:p>
          <a:p>
            <a:pPr marL="457200" lvl="0" indent="0" algn="l" rtl="0">
              <a:spcBef>
                <a:spcPts val="0"/>
              </a:spcBef>
              <a:spcAft>
                <a:spcPts val="0"/>
              </a:spcAft>
              <a:buNone/>
            </a:pPr>
            <a:endParaRPr sz="2400" dirty="0"/>
          </a:p>
          <a:p>
            <a:pPr marL="0" lvl="0" indent="0" algn="l" rtl="0">
              <a:spcBef>
                <a:spcPts val="0"/>
              </a:spcBef>
              <a:spcAft>
                <a:spcPts val="0"/>
              </a:spcAft>
              <a:buNone/>
            </a:pPr>
            <a:endParaRPr sz="2400" i="1" dirty="0"/>
          </a:p>
          <a:p>
            <a:pPr marL="0" lvl="0" indent="0" algn="l" rtl="0">
              <a:spcBef>
                <a:spcPts val="0"/>
              </a:spcBef>
              <a:spcAft>
                <a:spcPts val="0"/>
              </a:spcAft>
              <a:buNone/>
            </a:pPr>
            <a:endParaRPr sz="2400" i="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EFEFEF"/>
            </a:gs>
          </a:gsLst>
          <a:lin ang="5400012" scaled="0"/>
        </a:gradFill>
        <a:effectLst/>
      </p:bgPr>
    </p:bg>
    <p:spTree>
      <p:nvGrpSpPr>
        <p:cNvPr id="1" name="Shape 146"/>
        <p:cNvGrpSpPr/>
        <p:nvPr/>
      </p:nvGrpSpPr>
      <p:grpSpPr>
        <a:xfrm>
          <a:off x="0" y="0"/>
          <a:ext cx="0" cy="0"/>
          <a:chOff x="0" y="0"/>
          <a:chExt cx="0" cy="0"/>
        </a:xfrm>
      </p:grpSpPr>
      <p:sp>
        <p:nvSpPr>
          <p:cNvPr id="147" name="Google Shape;147;p27"/>
          <p:cNvSpPr txBox="1"/>
          <p:nvPr/>
        </p:nvSpPr>
        <p:spPr>
          <a:xfrm>
            <a:off x="497100" y="1242575"/>
            <a:ext cx="8149800" cy="662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600" b="1" dirty="0"/>
              <a:t>Discussion</a:t>
            </a:r>
            <a:endParaRPr sz="3600" b="1" dirty="0"/>
          </a:p>
          <a:p>
            <a:pPr marL="0" lvl="0" indent="0" algn="l" rtl="0">
              <a:spcBef>
                <a:spcPts val="0"/>
              </a:spcBef>
              <a:spcAft>
                <a:spcPts val="0"/>
              </a:spcAft>
              <a:buNone/>
            </a:pPr>
            <a:endParaRPr sz="2400" dirty="0"/>
          </a:p>
          <a:p>
            <a:pPr marL="457200" lvl="0" indent="-381000" algn="l" rtl="0">
              <a:spcBef>
                <a:spcPts val="0"/>
              </a:spcBef>
              <a:spcAft>
                <a:spcPts val="0"/>
              </a:spcAft>
              <a:buSzPts val="2400"/>
              <a:buChar char="●"/>
            </a:pPr>
            <a:r>
              <a:rPr lang="en" sz="2400" dirty="0"/>
              <a:t>How would changing the </a:t>
            </a:r>
            <a:r>
              <a:rPr lang="en" sz="2400" b="1" dirty="0"/>
              <a:t>frequency</a:t>
            </a:r>
            <a:r>
              <a:rPr lang="en" sz="2400" dirty="0"/>
              <a:t> of data collection (every 2, 3, or 5 years) change the burden of data collection for you and your company? How would it impact your recordkeeping practices?</a:t>
            </a:r>
            <a:endParaRPr sz="2400" dirty="0"/>
          </a:p>
          <a:p>
            <a:pPr marL="457200" lvl="0" indent="0" algn="l" rtl="0">
              <a:spcBef>
                <a:spcPts val="0"/>
              </a:spcBef>
              <a:spcAft>
                <a:spcPts val="0"/>
              </a:spcAft>
              <a:buNone/>
            </a:pPr>
            <a:endParaRPr sz="2400" dirty="0"/>
          </a:p>
          <a:p>
            <a:pPr marL="0" lvl="0" indent="0" algn="l" rtl="0">
              <a:spcBef>
                <a:spcPts val="0"/>
              </a:spcBef>
              <a:spcAft>
                <a:spcPts val="0"/>
              </a:spcAft>
              <a:buNone/>
            </a:pPr>
            <a:endParaRPr sz="2400" dirty="0"/>
          </a:p>
        </p:txBody>
      </p:sp>
      <p:sp>
        <p:nvSpPr>
          <p:cNvPr id="148" name="Google Shape;148;p27"/>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15</a:t>
            </a:fld>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EFEFEF"/>
            </a:gs>
          </a:gsLst>
          <a:lin ang="5400012" scaled="0"/>
        </a:gradFill>
        <a:effectLst/>
      </p:bgPr>
    </p:bg>
    <p:spTree>
      <p:nvGrpSpPr>
        <p:cNvPr id="1" name="Shape 152"/>
        <p:cNvGrpSpPr/>
        <p:nvPr/>
      </p:nvGrpSpPr>
      <p:grpSpPr>
        <a:xfrm>
          <a:off x="0" y="0"/>
          <a:ext cx="0" cy="0"/>
          <a:chOff x="0" y="0"/>
          <a:chExt cx="0" cy="0"/>
        </a:xfrm>
      </p:grpSpPr>
      <p:sp>
        <p:nvSpPr>
          <p:cNvPr id="153" name="Google Shape;153;p28"/>
          <p:cNvSpPr txBox="1"/>
          <p:nvPr/>
        </p:nvSpPr>
        <p:spPr>
          <a:xfrm>
            <a:off x="497100" y="671075"/>
            <a:ext cx="8149800" cy="662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600" b="1" dirty="0"/>
              <a:t>Discussion</a:t>
            </a:r>
            <a:endParaRPr sz="3600" b="1" dirty="0"/>
          </a:p>
          <a:p>
            <a:pPr marL="0" lvl="0" indent="0" algn="ctr" rtl="0">
              <a:spcBef>
                <a:spcPts val="0"/>
              </a:spcBef>
              <a:spcAft>
                <a:spcPts val="0"/>
              </a:spcAft>
              <a:buNone/>
            </a:pPr>
            <a:endParaRPr sz="3600" b="1" dirty="0"/>
          </a:p>
          <a:p>
            <a:pPr marL="457200" lvl="0" indent="-381000" algn="l" rtl="0">
              <a:spcBef>
                <a:spcPts val="0"/>
              </a:spcBef>
              <a:spcAft>
                <a:spcPts val="0"/>
              </a:spcAft>
              <a:buSzPts val="2400"/>
              <a:buChar char="●"/>
            </a:pPr>
            <a:r>
              <a:rPr lang="en" sz="2400" dirty="0"/>
              <a:t>Are there other examples of </a:t>
            </a:r>
            <a:r>
              <a:rPr lang="en" sz="2400" b="1" dirty="0"/>
              <a:t>small changes</a:t>
            </a:r>
            <a:r>
              <a:rPr lang="en" sz="2400" dirty="0"/>
              <a:t> to your sector’s EDR that you think could reduce burden to you, your business, or your sector?</a:t>
            </a:r>
            <a:endParaRPr sz="2400" dirty="0"/>
          </a:p>
          <a:p>
            <a:pPr marL="457200" lvl="0" indent="0" algn="l" rtl="0">
              <a:spcBef>
                <a:spcPts val="0"/>
              </a:spcBef>
              <a:spcAft>
                <a:spcPts val="0"/>
              </a:spcAft>
              <a:buNone/>
            </a:pPr>
            <a:endParaRPr sz="2400" dirty="0"/>
          </a:p>
          <a:p>
            <a:pPr marL="457200" lvl="0" indent="-381000" algn="l" rtl="0">
              <a:spcBef>
                <a:spcPts val="0"/>
              </a:spcBef>
              <a:spcAft>
                <a:spcPts val="0"/>
              </a:spcAft>
              <a:buSzPts val="2400"/>
              <a:buChar char="●"/>
            </a:pPr>
            <a:r>
              <a:rPr lang="en" sz="2400" dirty="0"/>
              <a:t>Are there specific questions you find vague, or that you are concerned other respondents may be </a:t>
            </a:r>
            <a:r>
              <a:rPr lang="en" sz="2400" b="1" dirty="0"/>
              <a:t>interpreting</a:t>
            </a:r>
            <a:r>
              <a:rPr lang="en" sz="2400" dirty="0"/>
              <a:t> differently than you do?</a:t>
            </a:r>
            <a:endParaRPr sz="2400" dirty="0"/>
          </a:p>
          <a:p>
            <a:pPr marL="0" lvl="0" indent="0" algn="l" rtl="0">
              <a:spcBef>
                <a:spcPts val="0"/>
              </a:spcBef>
              <a:spcAft>
                <a:spcPts val="0"/>
              </a:spcAft>
              <a:buNone/>
            </a:pPr>
            <a:endParaRPr sz="2400" dirty="0"/>
          </a:p>
        </p:txBody>
      </p:sp>
      <p:sp>
        <p:nvSpPr>
          <p:cNvPr id="154" name="Google Shape;154;p28"/>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16</a:t>
            </a:fld>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EFEFEF"/>
            </a:gs>
          </a:gsLst>
          <a:lin ang="5400012" scaled="0"/>
        </a:gradFill>
        <a:effectLst/>
      </p:bgPr>
    </p:bg>
    <p:spTree>
      <p:nvGrpSpPr>
        <p:cNvPr id="1" name="Shape 158"/>
        <p:cNvGrpSpPr/>
        <p:nvPr/>
      </p:nvGrpSpPr>
      <p:grpSpPr>
        <a:xfrm>
          <a:off x="0" y="0"/>
          <a:ext cx="0" cy="0"/>
          <a:chOff x="0" y="0"/>
          <a:chExt cx="0" cy="0"/>
        </a:xfrm>
      </p:grpSpPr>
      <p:sp>
        <p:nvSpPr>
          <p:cNvPr id="159" name="Google Shape;159;p29"/>
          <p:cNvSpPr txBox="1"/>
          <p:nvPr/>
        </p:nvSpPr>
        <p:spPr>
          <a:xfrm>
            <a:off x="497100" y="671075"/>
            <a:ext cx="8149800" cy="662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000" b="1" dirty="0"/>
              <a:t>Task 3: Frequency</a:t>
            </a:r>
            <a:endParaRPr sz="3000" b="1" dirty="0"/>
          </a:p>
          <a:p>
            <a:pPr marL="0" lvl="0" indent="0" algn="ctr" rtl="0">
              <a:spcBef>
                <a:spcPts val="0"/>
              </a:spcBef>
              <a:spcAft>
                <a:spcPts val="0"/>
              </a:spcAft>
              <a:buNone/>
            </a:pPr>
            <a:r>
              <a:rPr lang="en" sz="3000" b="1" dirty="0"/>
              <a:t>Cross-cutting themes</a:t>
            </a:r>
            <a:endParaRPr sz="3000" b="1" dirty="0"/>
          </a:p>
          <a:p>
            <a:pPr marL="457200" lvl="0" indent="0" algn="l" rtl="0">
              <a:spcBef>
                <a:spcPts val="0"/>
              </a:spcBef>
              <a:spcAft>
                <a:spcPts val="0"/>
              </a:spcAft>
              <a:buNone/>
            </a:pPr>
            <a:endParaRPr sz="2400" dirty="0"/>
          </a:p>
          <a:p>
            <a:pPr marL="457200" lvl="0" indent="-381000" algn="l" rtl="0">
              <a:spcBef>
                <a:spcPts val="0"/>
              </a:spcBef>
              <a:spcAft>
                <a:spcPts val="0"/>
              </a:spcAft>
              <a:buSzPts val="2400"/>
              <a:buChar char="●"/>
            </a:pPr>
            <a:r>
              <a:rPr lang="en" sz="2400" dirty="0"/>
              <a:t>Clarification (report one year of data every 2, 3, or 5 years? Report 2, 3, 5 years of cumulative data?) </a:t>
            </a:r>
            <a:endParaRPr sz="2400" dirty="0"/>
          </a:p>
          <a:p>
            <a:pPr marL="457200" lvl="0" indent="-381000" algn="l" rtl="0">
              <a:spcBef>
                <a:spcPts val="0"/>
              </a:spcBef>
              <a:spcAft>
                <a:spcPts val="0"/>
              </a:spcAft>
              <a:buSzPts val="2400"/>
              <a:buChar char="●"/>
            </a:pPr>
            <a:r>
              <a:rPr lang="en" sz="2400" dirty="0"/>
              <a:t>Reduced reporting frequency would likely reduce reporting burden</a:t>
            </a:r>
            <a:endParaRPr sz="2400" dirty="0"/>
          </a:p>
          <a:p>
            <a:pPr marL="457200" lvl="0" indent="-381000" algn="l" rtl="0">
              <a:spcBef>
                <a:spcPts val="0"/>
              </a:spcBef>
              <a:spcAft>
                <a:spcPts val="0"/>
              </a:spcAft>
              <a:buSzPts val="2400"/>
              <a:buChar char="●"/>
            </a:pPr>
            <a:r>
              <a:rPr lang="en" sz="2400" dirty="0"/>
              <a:t>Reduced frequency could miss impacts of in-year events, e.g. Covid</a:t>
            </a:r>
            <a:endParaRPr sz="2400" dirty="0"/>
          </a:p>
          <a:p>
            <a:pPr marL="0" lvl="0" indent="0" algn="l" rtl="0">
              <a:spcBef>
                <a:spcPts val="0"/>
              </a:spcBef>
              <a:spcAft>
                <a:spcPts val="0"/>
              </a:spcAft>
              <a:buNone/>
            </a:pPr>
            <a:r>
              <a:rPr lang="en" sz="2400" dirty="0">
                <a:solidFill>
                  <a:schemeClr val="dk1"/>
                </a:solidFill>
              </a:rPr>
              <a:t>	</a:t>
            </a:r>
            <a:endParaRPr sz="2400" b="1" dirty="0"/>
          </a:p>
          <a:p>
            <a:pPr marL="0" lvl="0" indent="0" algn="ctr" rtl="0">
              <a:spcBef>
                <a:spcPts val="0"/>
              </a:spcBef>
              <a:spcAft>
                <a:spcPts val="0"/>
              </a:spcAft>
              <a:buNone/>
            </a:pPr>
            <a:endParaRPr sz="3200" b="1" dirty="0"/>
          </a:p>
          <a:p>
            <a:pPr marL="0" lvl="0" indent="0" algn="ctr" rtl="0">
              <a:spcBef>
                <a:spcPts val="0"/>
              </a:spcBef>
              <a:spcAft>
                <a:spcPts val="0"/>
              </a:spcAft>
              <a:buNone/>
            </a:pPr>
            <a:endParaRPr sz="2400" b="1" dirty="0"/>
          </a:p>
          <a:p>
            <a:pPr marL="0" lvl="0" indent="0" algn="l" rtl="0">
              <a:spcBef>
                <a:spcPts val="0"/>
              </a:spcBef>
              <a:spcAft>
                <a:spcPts val="0"/>
              </a:spcAft>
              <a:buNone/>
            </a:pPr>
            <a:endParaRPr dirty="0"/>
          </a:p>
          <a:p>
            <a:pPr marL="457200" lvl="0" indent="0" algn="l" rtl="0">
              <a:spcBef>
                <a:spcPts val="0"/>
              </a:spcBef>
              <a:spcAft>
                <a:spcPts val="0"/>
              </a:spcAft>
              <a:buNone/>
            </a:pPr>
            <a:endParaRPr sz="2400" dirty="0"/>
          </a:p>
          <a:p>
            <a:pPr marL="0" lvl="0" indent="0" algn="l" rtl="0">
              <a:spcBef>
                <a:spcPts val="0"/>
              </a:spcBef>
              <a:spcAft>
                <a:spcPts val="0"/>
              </a:spcAft>
              <a:buNone/>
            </a:pPr>
            <a:endParaRPr sz="2400" dirty="0"/>
          </a:p>
        </p:txBody>
      </p:sp>
      <p:sp>
        <p:nvSpPr>
          <p:cNvPr id="160" name="Google Shape;160;p29"/>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17</a:t>
            </a:fld>
            <a:endParaRPr dirty="0"/>
          </a:p>
        </p:txBody>
      </p:sp>
      <p:sp>
        <p:nvSpPr>
          <p:cNvPr id="161" name="Google Shape;161;p29"/>
          <p:cNvSpPr txBox="1"/>
          <p:nvPr/>
        </p:nvSpPr>
        <p:spPr>
          <a:xfrm>
            <a:off x="143300" y="6481050"/>
            <a:ext cx="21471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dirty="0">
                <a:solidFill>
                  <a:schemeClr val="dk1"/>
                </a:solidFill>
              </a:rPr>
              <a:t>Report: Pages 14-15</a:t>
            </a:r>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EFEFEF"/>
            </a:gs>
          </a:gsLst>
          <a:lin ang="5400012" scaled="0"/>
        </a:gradFill>
        <a:effectLst/>
      </p:bgPr>
    </p:bg>
    <p:spTree>
      <p:nvGrpSpPr>
        <p:cNvPr id="1" name="Shape 165"/>
        <p:cNvGrpSpPr/>
        <p:nvPr/>
      </p:nvGrpSpPr>
      <p:grpSpPr>
        <a:xfrm>
          <a:off x="0" y="0"/>
          <a:ext cx="0" cy="0"/>
          <a:chOff x="0" y="0"/>
          <a:chExt cx="0" cy="0"/>
        </a:xfrm>
      </p:grpSpPr>
      <p:sp>
        <p:nvSpPr>
          <p:cNvPr id="166" name="Google Shape;166;p30"/>
          <p:cNvSpPr txBox="1"/>
          <p:nvPr/>
        </p:nvSpPr>
        <p:spPr>
          <a:xfrm>
            <a:off x="497100" y="671075"/>
            <a:ext cx="8149800" cy="662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000" b="1" dirty="0"/>
              <a:t>Final Process Observations</a:t>
            </a:r>
            <a:endParaRPr sz="3000" b="1" dirty="0"/>
          </a:p>
          <a:p>
            <a:pPr marL="0" lvl="0" indent="0" algn="ctr" rtl="0">
              <a:spcBef>
                <a:spcPts val="0"/>
              </a:spcBef>
              <a:spcAft>
                <a:spcPts val="0"/>
              </a:spcAft>
              <a:buNone/>
            </a:pPr>
            <a:endParaRPr sz="2400" b="1" dirty="0"/>
          </a:p>
          <a:p>
            <a:pPr marL="0" lvl="0" indent="0" algn="l" rtl="0">
              <a:spcBef>
                <a:spcPts val="0"/>
              </a:spcBef>
              <a:spcAft>
                <a:spcPts val="0"/>
              </a:spcAft>
              <a:buNone/>
            </a:pPr>
            <a:endParaRPr sz="2400" dirty="0"/>
          </a:p>
          <a:p>
            <a:pPr marL="457200" lvl="0" indent="-381000" algn="l" rtl="0">
              <a:spcBef>
                <a:spcPts val="0"/>
              </a:spcBef>
              <a:spcAft>
                <a:spcPts val="0"/>
              </a:spcAft>
              <a:buSzPts val="2400"/>
              <a:buChar char="●"/>
            </a:pPr>
            <a:r>
              <a:rPr lang="en" sz="2400" dirty="0"/>
              <a:t>Balancing utility and burden: Stakeholders are interested to hear Council’s perspective on what they find useful</a:t>
            </a:r>
            <a:endParaRPr sz="2400" dirty="0"/>
          </a:p>
          <a:p>
            <a:pPr marL="457200" lvl="0" indent="0" algn="l" rtl="0">
              <a:spcBef>
                <a:spcPts val="0"/>
              </a:spcBef>
              <a:spcAft>
                <a:spcPts val="0"/>
              </a:spcAft>
              <a:buNone/>
            </a:pPr>
            <a:endParaRPr sz="2400" dirty="0"/>
          </a:p>
          <a:p>
            <a:pPr marL="457200" lvl="0" indent="-381000" algn="l" rtl="0">
              <a:spcBef>
                <a:spcPts val="0"/>
              </a:spcBef>
              <a:spcAft>
                <a:spcPts val="0"/>
              </a:spcAft>
              <a:buSzPts val="2400"/>
              <a:buChar char="●"/>
            </a:pPr>
            <a:r>
              <a:rPr lang="en" sz="2400" dirty="0"/>
              <a:t>Survey design: Differentiating between data collection </a:t>
            </a:r>
            <a:r>
              <a:rPr lang="en" sz="2400" u="sng" dirty="0"/>
              <a:t>objectives</a:t>
            </a:r>
            <a:r>
              <a:rPr lang="en" sz="2400" dirty="0"/>
              <a:t> (are they useful and appropriate?) and </a:t>
            </a:r>
            <a:r>
              <a:rPr lang="en" sz="2400" u="sng" dirty="0"/>
              <a:t>methods</a:t>
            </a:r>
            <a:r>
              <a:rPr lang="en" sz="2400" dirty="0"/>
              <a:t> (do they fulfill the stated objectives)</a:t>
            </a:r>
            <a:endParaRPr sz="2400" dirty="0"/>
          </a:p>
          <a:p>
            <a:pPr marL="914400" lvl="1" indent="-381000" algn="l" rtl="0">
              <a:spcBef>
                <a:spcPts val="0"/>
              </a:spcBef>
              <a:spcAft>
                <a:spcPts val="0"/>
              </a:spcAft>
              <a:buSzPts val="2400"/>
              <a:buChar char="○"/>
            </a:pPr>
            <a:r>
              <a:rPr lang="en" sz="2400" dirty="0"/>
              <a:t>Also roles and responsibilities</a:t>
            </a:r>
            <a:endParaRPr sz="2400" dirty="0"/>
          </a:p>
          <a:p>
            <a:pPr marL="0" lvl="0" indent="0" algn="l" rtl="0">
              <a:spcBef>
                <a:spcPts val="0"/>
              </a:spcBef>
              <a:spcAft>
                <a:spcPts val="0"/>
              </a:spcAft>
              <a:buNone/>
            </a:pPr>
            <a:endParaRPr sz="2400" b="1" dirty="0"/>
          </a:p>
          <a:p>
            <a:pPr marL="0" lvl="0" indent="0" algn="ctr" rtl="0">
              <a:spcBef>
                <a:spcPts val="0"/>
              </a:spcBef>
              <a:spcAft>
                <a:spcPts val="0"/>
              </a:spcAft>
              <a:buNone/>
            </a:pPr>
            <a:endParaRPr sz="3200" b="1" dirty="0"/>
          </a:p>
          <a:p>
            <a:pPr marL="0" lvl="0" indent="0" algn="ctr" rtl="0">
              <a:spcBef>
                <a:spcPts val="0"/>
              </a:spcBef>
              <a:spcAft>
                <a:spcPts val="0"/>
              </a:spcAft>
              <a:buNone/>
            </a:pPr>
            <a:endParaRPr sz="2400" b="1" dirty="0"/>
          </a:p>
          <a:p>
            <a:pPr marL="0" lvl="0" indent="0" algn="l" rtl="0">
              <a:spcBef>
                <a:spcPts val="0"/>
              </a:spcBef>
              <a:spcAft>
                <a:spcPts val="0"/>
              </a:spcAft>
              <a:buNone/>
            </a:pPr>
            <a:endParaRPr dirty="0"/>
          </a:p>
          <a:p>
            <a:pPr marL="457200" lvl="0" indent="0" algn="l" rtl="0">
              <a:spcBef>
                <a:spcPts val="0"/>
              </a:spcBef>
              <a:spcAft>
                <a:spcPts val="0"/>
              </a:spcAft>
              <a:buNone/>
            </a:pPr>
            <a:endParaRPr sz="2400" dirty="0"/>
          </a:p>
          <a:p>
            <a:pPr marL="0" lvl="0" indent="0" algn="l" rtl="0">
              <a:spcBef>
                <a:spcPts val="0"/>
              </a:spcBef>
              <a:spcAft>
                <a:spcPts val="0"/>
              </a:spcAft>
              <a:buNone/>
            </a:pPr>
            <a:endParaRPr sz="2400" dirty="0"/>
          </a:p>
        </p:txBody>
      </p:sp>
      <p:sp>
        <p:nvSpPr>
          <p:cNvPr id="167" name="Google Shape;167;p30"/>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18</a:t>
            </a:fld>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EFEFEF"/>
            </a:gs>
          </a:gsLst>
          <a:lin ang="5400012" scaled="0"/>
        </a:gradFill>
        <a:effectLst/>
      </p:bgPr>
    </p:bg>
    <p:spTree>
      <p:nvGrpSpPr>
        <p:cNvPr id="1" name="Shape 59"/>
        <p:cNvGrpSpPr/>
        <p:nvPr/>
      </p:nvGrpSpPr>
      <p:grpSpPr>
        <a:xfrm>
          <a:off x="0" y="0"/>
          <a:ext cx="0" cy="0"/>
          <a:chOff x="0" y="0"/>
          <a:chExt cx="0" cy="0"/>
        </a:xfrm>
      </p:grpSpPr>
      <p:sp>
        <p:nvSpPr>
          <p:cNvPr id="60" name="Google Shape;60;p14"/>
          <p:cNvSpPr txBox="1"/>
          <p:nvPr/>
        </p:nvSpPr>
        <p:spPr>
          <a:xfrm>
            <a:off x="931600" y="937400"/>
            <a:ext cx="7734300" cy="662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200" b="1" dirty="0"/>
              <a:t>Where we’ve been</a:t>
            </a:r>
            <a:endParaRPr sz="3200" b="1" dirty="0"/>
          </a:p>
          <a:p>
            <a:pPr marL="0" lvl="0" indent="0" algn="ctr" rtl="0">
              <a:spcBef>
                <a:spcPts val="0"/>
              </a:spcBef>
              <a:spcAft>
                <a:spcPts val="0"/>
              </a:spcAft>
              <a:buNone/>
            </a:pPr>
            <a:endParaRPr sz="3600" b="1" dirty="0"/>
          </a:p>
          <a:p>
            <a:pPr marL="0" lvl="0" indent="0" algn="ctr" rtl="0">
              <a:spcBef>
                <a:spcPts val="0"/>
              </a:spcBef>
              <a:spcAft>
                <a:spcPts val="0"/>
              </a:spcAft>
              <a:buNone/>
            </a:pPr>
            <a:endParaRPr sz="2400" b="1" dirty="0"/>
          </a:p>
          <a:p>
            <a:pPr marL="0" lvl="0" indent="0" algn="l" rtl="0">
              <a:spcBef>
                <a:spcPts val="0"/>
              </a:spcBef>
              <a:spcAft>
                <a:spcPts val="0"/>
              </a:spcAft>
              <a:buClr>
                <a:schemeClr val="dk1"/>
              </a:buClr>
              <a:buSzPts val="1100"/>
              <a:buFont typeface="Arial"/>
              <a:buNone/>
            </a:pPr>
            <a:r>
              <a:rPr lang="en" sz="2400" dirty="0">
                <a:solidFill>
                  <a:schemeClr val="dk1"/>
                </a:solidFill>
              </a:rPr>
              <a:t>	</a:t>
            </a:r>
            <a:endParaRPr sz="2400" b="1" dirty="0"/>
          </a:p>
        </p:txBody>
      </p:sp>
      <p:sp>
        <p:nvSpPr>
          <p:cNvPr id="61" name="Google Shape;61;p14"/>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2</a:t>
            </a:fld>
            <a:endParaRPr dirty="0"/>
          </a:p>
        </p:txBody>
      </p:sp>
      <p:sp>
        <p:nvSpPr>
          <p:cNvPr id="62" name="Google Shape;62;p14"/>
          <p:cNvSpPr txBox="1"/>
          <p:nvPr/>
        </p:nvSpPr>
        <p:spPr>
          <a:xfrm>
            <a:off x="192150" y="1693625"/>
            <a:ext cx="8759700" cy="504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 sz="2400" b="1" dirty="0">
                <a:solidFill>
                  <a:schemeClr val="dk1"/>
                </a:solidFill>
              </a:rPr>
              <a:t>August 2020 - First stakeholder workshop </a:t>
            </a:r>
            <a:endParaRPr sz="2400" b="1" dirty="0">
              <a:solidFill>
                <a:schemeClr val="dk1"/>
              </a:solidFill>
            </a:endParaRPr>
          </a:p>
          <a:p>
            <a:pPr marL="0" lvl="0" indent="0" algn="l" rtl="0">
              <a:spcBef>
                <a:spcPts val="0"/>
              </a:spcBef>
              <a:spcAft>
                <a:spcPts val="0"/>
              </a:spcAft>
              <a:buClr>
                <a:schemeClr val="dk1"/>
              </a:buClr>
              <a:buSzPts val="1100"/>
              <a:buFont typeface="Arial"/>
              <a:buNone/>
            </a:pPr>
            <a:r>
              <a:rPr lang="en" sz="2400" i="1" dirty="0">
                <a:solidFill>
                  <a:schemeClr val="dk1"/>
                </a:solidFill>
              </a:rPr>
              <a:t>Cross-cutting ideas and feedback across all 4 EDR programs</a:t>
            </a:r>
            <a:endParaRPr sz="2400" i="1" dirty="0">
              <a:solidFill>
                <a:schemeClr val="dk1"/>
              </a:solidFill>
            </a:endParaRPr>
          </a:p>
          <a:p>
            <a:pPr marL="0" lvl="0" indent="0" algn="l" rtl="0">
              <a:spcBef>
                <a:spcPts val="0"/>
              </a:spcBef>
              <a:spcAft>
                <a:spcPts val="0"/>
              </a:spcAft>
              <a:buClr>
                <a:schemeClr val="dk1"/>
              </a:buClr>
              <a:buSzPts val="1100"/>
              <a:buFont typeface="Arial"/>
              <a:buNone/>
            </a:pPr>
            <a:endParaRPr sz="2400" b="1" dirty="0">
              <a:solidFill>
                <a:schemeClr val="dk1"/>
              </a:solidFill>
            </a:endParaRPr>
          </a:p>
          <a:p>
            <a:pPr marL="0" lvl="0" indent="0" algn="l" rtl="0">
              <a:spcBef>
                <a:spcPts val="0"/>
              </a:spcBef>
              <a:spcAft>
                <a:spcPts val="0"/>
              </a:spcAft>
              <a:buClr>
                <a:schemeClr val="dk1"/>
              </a:buClr>
              <a:buSzPts val="1100"/>
              <a:buFont typeface="Arial"/>
              <a:buNone/>
            </a:pPr>
            <a:r>
              <a:rPr lang="en" sz="2400" b="1" dirty="0">
                <a:solidFill>
                  <a:schemeClr val="dk1"/>
                </a:solidFill>
              </a:rPr>
              <a:t>September 2020 - SSPT discussion</a:t>
            </a:r>
            <a:endParaRPr sz="2400" b="1" dirty="0">
              <a:solidFill>
                <a:schemeClr val="dk1"/>
              </a:solidFill>
            </a:endParaRPr>
          </a:p>
          <a:p>
            <a:pPr marL="0" lvl="0" indent="0" algn="l" rtl="0">
              <a:spcBef>
                <a:spcPts val="0"/>
              </a:spcBef>
              <a:spcAft>
                <a:spcPts val="0"/>
              </a:spcAft>
              <a:buClr>
                <a:schemeClr val="dk1"/>
              </a:buClr>
              <a:buSzPts val="1100"/>
              <a:buFont typeface="Arial"/>
              <a:buNone/>
            </a:pPr>
            <a:r>
              <a:rPr lang="en" sz="2400" i="1" dirty="0">
                <a:solidFill>
                  <a:schemeClr val="dk1"/>
                </a:solidFill>
              </a:rPr>
              <a:t>Next steps for focused stakeholder discussions</a:t>
            </a:r>
            <a:endParaRPr sz="2400" i="1" dirty="0">
              <a:solidFill>
                <a:schemeClr val="dk1"/>
              </a:solidFill>
            </a:endParaRPr>
          </a:p>
          <a:p>
            <a:pPr marL="0" lvl="0" indent="0" algn="l" rtl="0">
              <a:spcBef>
                <a:spcPts val="0"/>
              </a:spcBef>
              <a:spcAft>
                <a:spcPts val="0"/>
              </a:spcAft>
              <a:buClr>
                <a:schemeClr val="dk1"/>
              </a:buClr>
              <a:buSzPts val="1100"/>
              <a:buFont typeface="Arial"/>
              <a:buNone/>
            </a:pPr>
            <a:endParaRPr sz="2400" b="1" dirty="0">
              <a:solidFill>
                <a:schemeClr val="dk1"/>
              </a:solidFill>
            </a:endParaRPr>
          </a:p>
          <a:p>
            <a:pPr marL="0" lvl="0" indent="0" algn="l" rtl="0">
              <a:spcBef>
                <a:spcPts val="0"/>
              </a:spcBef>
              <a:spcAft>
                <a:spcPts val="0"/>
              </a:spcAft>
              <a:buClr>
                <a:schemeClr val="dk1"/>
              </a:buClr>
              <a:buSzPts val="1100"/>
              <a:buFont typeface="Arial"/>
              <a:buNone/>
            </a:pPr>
            <a:r>
              <a:rPr lang="en" sz="2400" b="1" dirty="0">
                <a:solidFill>
                  <a:schemeClr val="dk1"/>
                </a:solidFill>
              </a:rPr>
              <a:t>November 2020 - 4 focused discussions</a:t>
            </a:r>
            <a:endParaRPr sz="2400" b="1" dirty="0">
              <a:solidFill>
                <a:schemeClr val="dk1"/>
              </a:solidFill>
            </a:endParaRPr>
          </a:p>
          <a:p>
            <a:pPr marL="0" lvl="0" indent="0" algn="l" rtl="0">
              <a:spcBef>
                <a:spcPts val="0"/>
              </a:spcBef>
              <a:spcAft>
                <a:spcPts val="0"/>
              </a:spcAft>
              <a:buClr>
                <a:schemeClr val="dk1"/>
              </a:buClr>
              <a:buSzPts val="1100"/>
              <a:buFont typeface="Arial"/>
              <a:buNone/>
            </a:pPr>
            <a:r>
              <a:rPr lang="en" sz="2400" i="1" dirty="0">
                <a:solidFill>
                  <a:schemeClr val="dk1"/>
                </a:solidFill>
              </a:rPr>
              <a:t>Targeted feedback to inform SSPT development of alternatives</a:t>
            </a:r>
            <a:endParaRPr sz="2400" i="1" dirty="0">
              <a:solidFill>
                <a:schemeClr val="dk1"/>
              </a:solidFill>
            </a:endParaRPr>
          </a:p>
          <a:p>
            <a:pPr marL="0" lvl="0" indent="0" algn="l" rtl="0">
              <a:spcBef>
                <a:spcPts val="0"/>
              </a:spcBef>
              <a:spcAft>
                <a:spcPts val="0"/>
              </a:spcAft>
              <a:buClr>
                <a:schemeClr val="dk1"/>
              </a:buClr>
              <a:buSzPts val="1100"/>
              <a:buFont typeface="Arial"/>
              <a:buNone/>
            </a:pPr>
            <a:endParaRPr sz="2400" i="1" dirty="0">
              <a:solidFill>
                <a:schemeClr val="dk1"/>
              </a:solidFill>
            </a:endParaRPr>
          </a:p>
          <a:p>
            <a:pPr marL="457200" lvl="0" indent="-342900" algn="l" rtl="0">
              <a:spcBef>
                <a:spcPts val="0"/>
              </a:spcBef>
              <a:spcAft>
                <a:spcPts val="0"/>
              </a:spcAft>
              <a:buClr>
                <a:schemeClr val="dk1"/>
              </a:buClr>
              <a:buSzPts val="1800"/>
              <a:buChar char="●"/>
            </a:pPr>
            <a:r>
              <a:rPr lang="en" sz="1800" dirty="0">
                <a:solidFill>
                  <a:schemeClr val="dk1"/>
                </a:solidFill>
              </a:rPr>
              <a:t>11/16 - Amendment 80 EDR</a:t>
            </a:r>
            <a:endParaRPr sz="1800" dirty="0">
              <a:solidFill>
                <a:schemeClr val="dk1"/>
              </a:solidFill>
            </a:endParaRPr>
          </a:p>
          <a:p>
            <a:pPr marL="457200" lvl="0" indent="-342900" algn="l" rtl="0">
              <a:spcBef>
                <a:spcPts val="0"/>
              </a:spcBef>
              <a:spcAft>
                <a:spcPts val="0"/>
              </a:spcAft>
              <a:buClr>
                <a:schemeClr val="dk1"/>
              </a:buClr>
              <a:buSzPts val="1800"/>
              <a:buChar char="●"/>
            </a:pPr>
            <a:r>
              <a:rPr lang="en" sz="1800" dirty="0">
                <a:solidFill>
                  <a:schemeClr val="dk1"/>
                </a:solidFill>
              </a:rPr>
              <a:t>11/17 - BSAI Crab Rationalization EDR</a:t>
            </a:r>
            <a:endParaRPr sz="1800" dirty="0">
              <a:solidFill>
                <a:schemeClr val="dk1"/>
              </a:solidFill>
            </a:endParaRPr>
          </a:p>
          <a:p>
            <a:pPr marL="457200" lvl="0" indent="-342900" algn="l" rtl="0">
              <a:spcBef>
                <a:spcPts val="0"/>
              </a:spcBef>
              <a:spcAft>
                <a:spcPts val="0"/>
              </a:spcAft>
              <a:buClr>
                <a:schemeClr val="dk1"/>
              </a:buClr>
              <a:buSzPts val="1800"/>
              <a:buChar char="●"/>
            </a:pPr>
            <a:r>
              <a:rPr lang="en" sz="1800" dirty="0">
                <a:solidFill>
                  <a:schemeClr val="dk1"/>
                </a:solidFill>
              </a:rPr>
              <a:t>11/23 - Amendment 91 Chinook Salmon EDR</a:t>
            </a:r>
            <a:endParaRPr sz="1800" dirty="0">
              <a:solidFill>
                <a:schemeClr val="dk1"/>
              </a:solidFill>
            </a:endParaRPr>
          </a:p>
          <a:p>
            <a:pPr marL="457200" lvl="0" indent="-342900" algn="l" rtl="0">
              <a:spcBef>
                <a:spcPts val="0"/>
              </a:spcBef>
              <a:spcAft>
                <a:spcPts val="0"/>
              </a:spcAft>
              <a:buClr>
                <a:schemeClr val="dk1"/>
              </a:buClr>
              <a:buSzPts val="1800"/>
              <a:buChar char="●"/>
            </a:pPr>
            <a:r>
              <a:rPr lang="en" sz="1800" dirty="0">
                <a:solidFill>
                  <a:schemeClr val="dk1"/>
                </a:solidFill>
              </a:rPr>
              <a:t>11/24 - Gulf of Alaska Trawl EDR</a:t>
            </a:r>
            <a:endParaRPr sz="1800" dirty="0">
              <a:solidFill>
                <a:schemeClr val="dk1"/>
              </a:solidFill>
            </a:endParaRPr>
          </a:p>
          <a:p>
            <a:pPr marL="0" lvl="0" indent="0" algn="l" rtl="0">
              <a:spcBef>
                <a:spcPts val="0"/>
              </a:spcBef>
              <a:spcAft>
                <a:spcPts val="0"/>
              </a:spcAft>
              <a:buClr>
                <a:schemeClr val="dk1"/>
              </a:buClr>
              <a:buSzPts val="1100"/>
              <a:buFont typeface="Arial"/>
              <a:buNone/>
            </a:pPr>
            <a:endParaRP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EFEFEF"/>
            </a:gs>
          </a:gsLst>
          <a:lin ang="5400012" scaled="0"/>
        </a:gradFill>
        <a:effectLst/>
      </p:bgPr>
    </p:bg>
    <p:spTree>
      <p:nvGrpSpPr>
        <p:cNvPr id="1" name="Shape 66"/>
        <p:cNvGrpSpPr/>
        <p:nvPr/>
      </p:nvGrpSpPr>
      <p:grpSpPr>
        <a:xfrm>
          <a:off x="0" y="0"/>
          <a:ext cx="0" cy="0"/>
          <a:chOff x="0" y="0"/>
          <a:chExt cx="0" cy="0"/>
        </a:xfrm>
      </p:grpSpPr>
      <p:sp>
        <p:nvSpPr>
          <p:cNvPr id="67" name="Google Shape;67;p15"/>
          <p:cNvSpPr txBox="1"/>
          <p:nvPr/>
        </p:nvSpPr>
        <p:spPr>
          <a:xfrm>
            <a:off x="931600" y="937400"/>
            <a:ext cx="7734300" cy="662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200" b="1" dirty="0"/>
              <a:t>EDR Stakeholder Discussion Tasks</a:t>
            </a:r>
            <a:endParaRPr sz="3200" b="1" dirty="0"/>
          </a:p>
          <a:p>
            <a:pPr marL="0" lvl="0" indent="0" algn="ctr" rtl="0">
              <a:spcBef>
                <a:spcPts val="0"/>
              </a:spcBef>
              <a:spcAft>
                <a:spcPts val="0"/>
              </a:spcAft>
              <a:buNone/>
            </a:pPr>
            <a:endParaRPr sz="3600" b="1" dirty="0"/>
          </a:p>
          <a:p>
            <a:pPr marL="0" lvl="0" indent="0" algn="ctr" rtl="0">
              <a:spcBef>
                <a:spcPts val="0"/>
              </a:spcBef>
              <a:spcAft>
                <a:spcPts val="0"/>
              </a:spcAft>
              <a:buNone/>
            </a:pPr>
            <a:endParaRPr sz="2400" b="1" dirty="0"/>
          </a:p>
          <a:p>
            <a:pPr marL="0" lvl="0" indent="0" algn="l" rtl="0">
              <a:spcBef>
                <a:spcPts val="0"/>
              </a:spcBef>
              <a:spcAft>
                <a:spcPts val="0"/>
              </a:spcAft>
              <a:buClr>
                <a:schemeClr val="dk1"/>
              </a:buClr>
              <a:buSzPts val="1100"/>
              <a:buFont typeface="Arial"/>
              <a:buNone/>
            </a:pPr>
            <a:r>
              <a:rPr lang="en" sz="2400" dirty="0">
                <a:solidFill>
                  <a:schemeClr val="dk1"/>
                </a:solidFill>
              </a:rPr>
              <a:t>	</a:t>
            </a:r>
            <a:endParaRPr sz="2400" b="1" dirty="0"/>
          </a:p>
        </p:txBody>
      </p:sp>
      <p:sp>
        <p:nvSpPr>
          <p:cNvPr id="68" name="Google Shape;68;p15"/>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3</a:t>
            </a:fld>
            <a:endParaRPr dirty="0"/>
          </a:p>
        </p:txBody>
      </p:sp>
      <p:sp>
        <p:nvSpPr>
          <p:cNvPr id="69" name="Google Shape;69;p15"/>
          <p:cNvSpPr txBox="1"/>
          <p:nvPr/>
        </p:nvSpPr>
        <p:spPr>
          <a:xfrm>
            <a:off x="763100" y="2166850"/>
            <a:ext cx="7599300" cy="2401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 sz="2400" dirty="0">
                <a:solidFill>
                  <a:schemeClr val="dk1"/>
                </a:solidFill>
              </a:rPr>
              <a:t>Task 1: Review EDR </a:t>
            </a:r>
            <a:r>
              <a:rPr lang="en" sz="2400" b="1" dirty="0">
                <a:solidFill>
                  <a:schemeClr val="dk1"/>
                </a:solidFill>
              </a:rPr>
              <a:t>purpose and need</a:t>
            </a:r>
            <a:endParaRPr sz="2400" b="1" dirty="0">
              <a:solidFill>
                <a:schemeClr val="dk1"/>
              </a:solidFill>
            </a:endParaRPr>
          </a:p>
          <a:p>
            <a:pPr marL="0" lvl="0" indent="0" algn="l" rtl="0">
              <a:spcBef>
                <a:spcPts val="0"/>
              </a:spcBef>
              <a:spcAft>
                <a:spcPts val="0"/>
              </a:spcAft>
              <a:buNone/>
            </a:pPr>
            <a:endParaRPr sz="2400" dirty="0">
              <a:solidFill>
                <a:schemeClr val="dk1"/>
              </a:solidFill>
            </a:endParaRPr>
          </a:p>
          <a:p>
            <a:pPr marL="0" lvl="0" indent="0" algn="l" rtl="0">
              <a:spcBef>
                <a:spcPts val="0"/>
              </a:spcBef>
              <a:spcAft>
                <a:spcPts val="0"/>
              </a:spcAft>
              <a:buClr>
                <a:schemeClr val="dk1"/>
              </a:buClr>
              <a:buSzPts val="1100"/>
              <a:buFont typeface="Arial"/>
              <a:buNone/>
            </a:pPr>
            <a:r>
              <a:rPr lang="en" sz="2400" dirty="0">
                <a:solidFill>
                  <a:schemeClr val="dk1"/>
                </a:solidFill>
              </a:rPr>
              <a:t>Task 2: Provide input on opportunities for </a:t>
            </a:r>
            <a:r>
              <a:rPr lang="en" sz="2400" b="1" dirty="0">
                <a:solidFill>
                  <a:schemeClr val="dk1"/>
                </a:solidFill>
              </a:rPr>
              <a:t>consistency </a:t>
            </a:r>
            <a:r>
              <a:rPr lang="en" sz="2400" dirty="0">
                <a:solidFill>
                  <a:schemeClr val="dk1"/>
                </a:solidFill>
              </a:rPr>
              <a:t>across EDRs</a:t>
            </a:r>
            <a:endParaRPr sz="2400" dirty="0">
              <a:solidFill>
                <a:schemeClr val="dk1"/>
              </a:solidFill>
            </a:endParaRPr>
          </a:p>
          <a:p>
            <a:pPr marL="0" lvl="0" indent="0" algn="l" rtl="0">
              <a:spcBef>
                <a:spcPts val="0"/>
              </a:spcBef>
              <a:spcAft>
                <a:spcPts val="0"/>
              </a:spcAft>
              <a:buNone/>
            </a:pPr>
            <a:endParaRPr sz="2400" dirty="0">
              <a:solidFill>
                <a:schemeClr val="dk1"/>
              </a:solidFill>
            </a:endParaRPr>
          </a:p>
          <a:p>
            <a:pPr marL="0" lvl="0" indent="0" algn="l" rtl="0">
              <a:spcBef>
                <a:spcPts val="0"/>
              </a:spcBef>
              <a:spcAft>
                <a:spcPts val="0"/>
              </a:spcAft>
              <a:buClr>
                <a:schemeClr val="dk1"/>
              </a:buClr>
              <a:buSzPts val="1100"/>
              <a:buFont typeface="Arial"/>
              <a:buNone/>
            </a:pPr>
            <a:r>
              <a:rPr lang="en" sz="2400" dirty="0">
                <a:solidFill>
                  <a:schemeClr val="dk1"/>
                </a:solidFill>
              </a:rPr>
              <a:t>Task 3: Review EDR </a:t>
            </a:r>
            <a:r>
              <a:rPr lang="en" sz="2400" b="1" dirty="0">
                <a:solidFill>
                  <a:schemeClr val="dk1"/>
                </a:solidFill>
              </a:rPr>
              <a:t>forms and variables</a:t>
            </a:r>
            <a:endParaRP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EFEFEF"/>
            </a:gs>
          </a:gsLst>
          <a:lin ang="5400012" scaled="0"/>
        </a:gradFill>
        <a:effectLst/>
      </p:bgPr>
    </p:bg>
    <p:spTree>
      <p:nvGrpSpPr>
        <p:cNvPr id="1" name="Shape 73"/>
        <p:cNvGrpSpPr/>
        <p:nvPr/>
      </p:nvGrpSpPr>
      <p:grpSpPr>
        <a:xfrm>
          <a:off x="0" y="0"/>
          <a:ext cx="0" cy="0"/>
          <a:chOff x="0" y="0"/>
          <a:chExt cx="0" cy="0"/>
        </a:xfrm>
      </p:grpSpPr>
      <p:sp>
        <p:nvSpPr>
          <p:cNvPr id="74" name="Google Shape;74;p16"/>
          <p:cNvSpPr txBox="1"/>
          <p:nvPr/>
        </p:nvSpPr>
        <p:spPr>
          <a:xfrm>
            <a:off x="931600" y="937400"/>
            <a:ext cx="7734300" cy="662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200" b="1" dirty="0"/>
              <a:t>Context and Caveats</a:t>
            </a:r>
            <a:endParaRPr sz="3200" b="1" dirty="0"/>
          </a:p>
          <a:p>
            <a:pPr marL="0" lvl="0" indent="0" algn="ctr" rtl="0">
              <a:spcBef>
                <a:spcPts val="0"/>
              </a:spcBef>
              <a:spcAft>
                <a:spcPts val="0"/>
              </a:spcAft>
              <a:buNone/>
            </a:pPr>
            <a:endParaRPr sz="3600" b="1" dirty="0"/>
          </a:p>
          <a:p>
            <a:pPr marL="0" lvl="0" indent="0" algn="ctr" rtl="0">
              <a:spcBef>
                <a:spcPts val="0"/>
              </a:spcBef>
              <a:spcAft>
                <a:spcPts val="0"/>
              </a:spcAft>
              <a:buNone/>
            </a:pPr>
            <a:endParaRPr sz="2400" b="1" dirty="0"/>
          </a:p>
          <a:p>
            <a:pPr marL="0" lvl="0" indent="0" algn="l" rtl="0">
              <a:spcBef>
                <a:spcPts val="0"/>
              </a:spcBef>
              <a:spcAft>
                <a:spcPts val="0"/>
              </a:spcAft>
              <a:buClr>
                <a:schemeClr val="dk1"/>
              </a:buClr>
              <a:buSzPts val="1100"/>
              <a:buFont typeface="Arial"/>
              <a:buNone/>
            </a:pPr>
            <a:r>
              <a:rPr lang="en" sz="2400" dirty="0">
                <a:solidFill>
                  <a:schemeClr val="dk1"/>
                </a:solidFill>
              </a:rPr>
              <a:t>	</a:t>
            </a:r>
            <a:endParaRPr sz="2400" b="1" dirty="0"/>
          </a:p>
        </p:txBody>
      </p:sp>
      <p:sp>
        <p:nvSpPr>
          <p:cNvPr id="75" name="Google Shape;75;p16"/>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4</a:t>
            </a:fld>
            <a:endParaRPr dirty="0"/>
          </a:p>
        </p:txBody>
      </p:sp>
      <p:sp>
        <p:nvSpPr>
          <p:cNvPr id="76" name="Google Shape;76;p16"/>
          <p:cNvSpPr txBox="1"/>
          <p:nvPr/>
        </p:nvSpPr>
        <p:spPr>
          <a:xfrm>
            <a:off x="763100" y="2166850"/>
            <a:ext cx="7599300" cy="2770500"/>
          </a:xfrm>
          <a:prstGeom prst="rect">
            <a:avLst/>
          </a:prstGeom>
          <a:noFill/>
          <a:ln>
            <a:noFill/>
          </a:ln>
        </p:spPr>
        <p:txBody>
          <a:bodyPr spcFirstLastPara="1" wrap="square" lIns="91425" tIns="91425" rIns="91425" bIns="91425" anchor="t" anchorCtr="0">
            <a:spAutoFit/>
          </a:bodyPr>
          <a:lstStyle/>
          <a:p>
            <a:pPr marL="457200" lvl="0" indent="-381000" algn="l" rtl="0">
              <a:spcBef>
                <a:spcPts val="0"/>
              </a:spcBef>
              <a:spcAft>
                <a:spcPts val="0"/>
              </a:spcAft>
              <a:buSzPts val="2400"/>
              <a:buChar char="●"/>
            </a:pPr>
            <a:r>
              <a:rPr lang="en" sz="2400" dirty="0">
                <a:solidFill>
                  <a:schemeClr val="dk1"/>
                </a:solidFill>
              </a:rPr>
              <a:t>Variable participation</a:t>
            </a:r>
            <a:endParaRPr sz="2400" dirty="0">
              <a:solidFill>
                <a:schemeClr val="dk1"/>
              </a:solidFill>
            </a:endParaRPr>
          </a:p>
          <a:p>
            <a:pPr marL="457200" lvl="0" indent="-381000" algn="l" rtl="0">
              <a:spcBef>
                <a:spcPts val="0"/>
              </a:spcBef>
              <a:spcAft>
                <a:spcPts val="0"/>
              </a:spcAft>
              <a:buClr>
                <a:schemeClr val="dk1"/>
              </a:buClr>
              <a:buSzPts val="2400"/>
              <a:buChar char="●"/>
            </a:pPr>
            <a:r>
              <a:rPr lang="en" sz="2400" dirty="0">
                <a:solidFill>
                  <a:schemeClr val="dk1"/>
                </a:solidFill>
              </a:rPr>
              <a:t>Comments in depth but not comprehensive or representative of an entire sector’s view</a:t>
            </a:r>
            <a:endParaRPr sz="2400" dirty="0">
              <a:solidFill>
                <a:schemeClr val="dk1"/>
              </a:solidFill>
            </a:endParaRPr>
          </a:p>
          <a:p>
            <a:pPr marL="457200" lvl="0" indent="-381000" algn="l" rtl="0">
              <a:spcBef>
                <a:spcPts val="0"/>
              </a:spcBef>
              <a:spcAft>
                <a:spcPts val="0"/>
              </a:spcAft>
              <a:buClr>
                <a:schemeClr val="dk1"/>
              </a:buClr>
              <a:buSzPts val="2400"/>
              <a:buChar char="●"/>
            </a:pPr>
            <a:r>
              <a:rPr lang="en" sz="2400" dirty="0">
                <a:solidFill>
                  <a:schemeClr val="dk1"/>
                </a:solidFill>
              </a:rPr>
              <a:t>Comments not generalized or weighted (“the majority of participants…”) (a few exceptions)</a:t>
            </a:r>
            <a:endParaRPr sz="2400" dirty="0">
              <a:solidFill>
                <a:schemeClr val="dk1"/>
              </a:solidFill>
            </a:endParaRPr>
          </a:p>
          <a:p>
            <a:pPr marL="457200" lvl="0" indent="-381000" algn="l" rtl="0">
              <a:spcBef>
                <a:spcPts val="0"/>
              </a:spcBef>
              <a:spcAft>
                <a:spcPts val="0"/>
              </a:spcAft>
              <a:buClr>
                <a:schemeClr val="dk1"/>
              </a:buClr>
              <a:buSzPts val="2400"/>
              <a:buChar char="●"/>
            </a:pPr>
            <a:r>
              <a:rPr lang="en" sz="2400" dirty="0">
                <a:solidFill>
                  <a:schemeClr val="dk1"/>
                </a:solidFill>
              </a:rPr>
              <a:t>Participation in discussion does not indicate support for or against an alternative</a:t>
            </a:r>
            <a:endParaRPr sz="2400"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6">
                                            <p:txEl>
                                              <p:pRg st="0" end="0"/>
                                            </p:txEl>
                                          </p:spTgt>
                                        </p:tgtEl>
                                        <p:attrNameLst>
                                          <p:attrName>style.visibility</p:attrName>
                                        </p:attrNameLst>
                                      </p:cBhvr>
                                      <p:to>
                                        <p:strVal val="visible"/>
                                      </p:to>
                                    </p:set>
                                    <p:animEffect transition="in" filter="fade">
                                      <p:cBhvr>
                                        <p:cTn id="7" dur="1000"/>
                                        <p:tgtEl>
                                          <p:spTgt spid="7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6">
                                            <p:txEl>
                                              <p:pRg st="1" end="1"/>
                                            </p:txEl>
                                          </p:spTgt>
                                        </p:tgtEl>
                                        <p:attrNameLst>
                                          <p:attrName>style.visibility</p:attrName>
                                        </p:attrNameLst>
                                      </p:cBhvr>
                                      <p:to>
                                        <p:strVal val="visible"/>
                                      </p:to>
                                    </p:set>
                                    <p:animEffect transition="in" filter="fade">
                                      <p:cBhvr>
                                        <p:cTn id="12" dur="1000"/>
                                        <p:tgtEl>
                                          <p:spTgt spid="7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6">
                                            <p:txEl>
                                              <p:pRg st="2" end="2"/>
                                            </p:txEl>
                                          </p:spTgt>
                                        </p:tgtEl>
                                        <p:attrNameLst>
                                          <p:attrName>style.visibility</p:attrName>
                                        </p:attrNameLst>
                                      </p:cBhvr>
                                      <p:to>
                                        <p:strVal val="visible"/>
                                      </p:to>
                                    </p:set>
                                    <p:animEffect transition="in" filter="fade">
                                      <p:cBhvr>
                                        <p:cTn id="17" dur="1000"/>
                                        <p:tgtEl>
                                          <p:spTgt spid="7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6">
                                            <p:txEl>
                                              <p:pRg st="3" end="3"/>
                                            </p:txEl>
                                          </p:spTgt>
                                        </p:tgtEl>
                                        <p:attrNameLst>
                                          <p:attrName>style.visibility</p:attrName>
                                        </p:attrNameLst>
                                      </p:cBhvr>
                                      <p:to>
                                        <p:strVal val="visible"/>
                                      </p:to>
                                    </p:set>
                                    <p:animEffect transition="in" filter="fade">
                                      <p:cBhvr>
                                        <p:cTn id="22" dur="1000"/>
                                        <p:tgtEl>
                                          <p:spTgt spid="7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EFEFEF"/>
            </a:gs>
          </a:gsLst>
          <a:lin ang="5400012" scaled="0"/>
        </a:gradFill>
        <a:effectLst/>
      </p:bgPr>
    </p:bg>
    <p:spTree>
      <p:nvGrpSpPr>
        <p:cNvPr id="1" name="Shape 80"/>
        <p:cNvGrpSpPr/>
        <p:nvPr/>
      </p:nvGrpSpPr>
      <p:grpSpPr>
        <a:xfrm>
          <a:off x="0" y="0"/>
          <a:ext cx="0" cy="0"/>
          <a:chOff x="0" y="0"/>
          <a:chExt cx="0" cy="0"/>
        </a:xfrm>
      </p:grpSpPr>
      <p:sp>
        <p:nvSpPr>
          <p:cNvPr id="81" name="Google Shape;81;p17"/>
          <p:cNvSpPr txBox="1"/>
          <p:nvPr/>
        </p:nvSpPr>
        <p:spPr>
          <a:xfrm>
            <a:off x="931600" y="937400"/>
            <a:ext cx="7734300" cy="662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200" b="1" dirty="0"/>
              <a:t>Approach for today’s meeting</a:t>
            </a:r>
            <a:endParaRPr sz="3200" b="1" dirty="0"/>
          </a:p>
          <a:p>
            <a:pPr marL="0" lvl="0" indent="0" algn="ctr" rtl="0">
              <a:spcBef>
                <a:spcPts val="0"/>
              </a:spcBef>
              <a:spcAft>
                <a:spcPts val="0"/>
              </a:spcAft>
              <a:buNone/>
            </a:pPr>
            <a:endParaRPr sz="3600" b="1" dirty="0"/>
          </a:p>
          <a:p>
            <a:pPr marL="0" lvl="0" indent="0" algn="ctr" rtl="0">
              <a:spcBef>
                <a:spcPts val="0"/>
              </a:spcBef>
              <a:spcAft>
                <a:spcPts val="0"/>
              </a:spcAft>
              <a:buNone/>
            </a:pPr>
            <a:endParaRPr sz="2400" b="1" dirty="0"/>
          </a:p>
          <a:p>
            <a:pPr marL="0" lvl="0" indent="0" algn="l" rtl="0">
              <a:spcBef>
                <a:spcPts val="0"/>
              </a:spcBef>
              <a:spcAft>
                <a:spcPts val="0"/>
              </a:spcAft>
              <a:buClr>
                <a:schemeClr val="dk1"/>
              </a:buClr>
              <a:buSzPts val="1100"/>
              <a:buFont typeface="Arial"/>
              <a:buNone/>
            </a:pPr>
            <a:r>
              <a:rPr lang="en" sz="2400" dirty="0">
                <a:solidFill>
                  <a:schemeClr val="dk1"/>
                </a:solidFill>
              </a:rPr>
              <a:t>	</a:t>
            </a:r>
            <a:endParaRPr sz="2400" b="1" dirty="0"/>
          </a:p>
        </p:txBody>
      </p:sp>
      <p:sp>
        <p:nvSpPr>
          <p:cNvPr id="82" name="Google Shape;82;p17"/>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5</a:t>
            </a:fld>
            <a:endParaRPr dirty="0"/>
          </a:p>
        </p:txBody>
      </p:sp>
      <p:sp>
        <p:nvSpPr>
          <p:cNvPr id="83" name="Google Shape;83;p17"/>
          <p:cNvSpPr txBox="1"/>
          <p:nvPr/>
        </p:nvSpPr>
        <p:spPr>
          <a:xfrm>
            <a:off x="763100" y="2166850"/>
            <a:ext cx="7599300" cy="3940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 sz="2400" b="1" dirty="0">
                <a:solidFill>
                  <a:schemeClr val="dk1"/>
                </a:solidFill>
              </a:rPr>
              <a:t>EDR Workshop Report overview (morning)</a:t>
            </a:r>
            <a:endParaRPr sz="2400" b="1" dirty="0">
              <a:solidFill>
                <a:schemeClr val="dk1"/>
              </a:solidFill>
            </a:endParaRPr>
          </a:p>
          <a:p>
            <a:pPr marL="457200" lvl="0" indent="-381000" algn="l" rtl="0">
              <a:spcBef>
                <a:spcPts val="0"/>
              </a:spcBef>
              <a:spcAft>
                <a:spcPts val="0"/>
              </a:spcAft>
              <a:buClr>
                <a:schemeClr val="dk1"/>
              </a:buClr>
              <a:buSzPts val="2400"/>
              <a:buChar char="●"/>
            </a:pPr>
            <a:r>
              <a:rPr lang="en" sz="2400" dirty="0">
                <a:solidFill>
                  <a:schemeClr val="dk1"/>
                </a:solidFill>
              </a:rPr>
              <a:t>Approach and tasks</a:t>
            </a:r>
            <a:endParaRPr sz="2400" dirty="0">
              <a:solidFill>
                <a:schemeClr val="dk1"/>
              </a:solidFill>
            </a:endParaRPr>
          </a:p>
          <a:p>
            <a:pPr marL="457200" lvl="0" indent="-381000" algn="l" rtl="0">
              <a:spcBef>
                <a:spcPts val="0"/>
              </a:spcBef>
              <a:spcAft>
                <a:spcPts val="0"/>
              </a:spcAft>
              <a:buClr>
                <a:schemeClr val="dk1"/>
              </a:buClr>
              <a:buSzPts val="2400"/>
              <a:buChar char="●"/>
            </a:pPr>
            <a:r>
              <a:rPr lang="en" sz="2400" dirty="0">
                <a:solidFill>
                  <a:schemeClr val="dk1"/>
                </a:solidFill>
              </a:rPr>
              <a:t>Cross-cutting themes related to purpose and need, consistency, and frequency</a:t>
            </a:r>
            <a:endParaRPr sz="2400" dirty="0">
              <a:solidFill>
                <a:schemeClr val="dk1"/>
              </a:solidFill>
            </a:endParaRPr>
          </a:p>
          <a:p>
            <a:pPr marL="0" lvl="0" indent="0" algn="l" rtl="0">
              <a:spcBef>
                <a:spcPts val="0"/>
              </a:spcBef>
              <a:spcAft>
                <a:spcPts val="0"/>
              </a:spcAft>
              <a:buNone/>
            </a:pPr>
            <a:endParaRPr sz="2400" dirty="0">
              <a:solidFill>
                <a:schemeClr val="dk1"/>
              </a:solidFill>
            </a:endParaRPr>
          </a:p>
          <a:p>
            <a:pPr marL="0" lvl="0" indent="0" algn="l" rtl="0">
              <a:spcBef>
                <a:spcPts val="0"/>
              </a:spcBef>
              <a:spcAft>
                <a:spcPts val="0"/>
              </a:spcAft>
              <a:buNone/>
            </a:pPr>
            <a:r>
              <a:rPr lang="en" sz="2400" b="1" dirty="0">
                <a:solidFill>
                  <a:schemeClr val="dk1"/>
                </a:solidFill>
              </a:rPr>
              <a:t>Individual EDR discussions (4 parts, afternoon)</a:t>
            </a:r>
            <a:endParaRPr sz="2400" b="1" dirty="0">
              <a:solidFill>
                <a:schemeClr val="dk1"/>
              </a:solidFill>
            </a:endParaRPr>
          </a:p>
          <a:p>
            <a:pPr marL="457200" lvl="0" indent="-381000" algn="l" rtl="0">
              <a:spcBef>
                <a:spcPts val="0"/>
              </a:spcBef>
              <a:spcAft>
                <a:spcPts val="0"/>
              </a:spcAft>
              <a:buClr>
                <a:schemeClr val="dk1"/>
              </a:buClr>
              <a:buSzPts val="2400"/>
              <a:buChar char="●"/>
            </a:pPr>
            <a:r>
              <a:rPr lang="en" sz="2400" dirty="0">
                <a:solidFill>
                  <a:schemeClr val="dk1"/>
                </a:solidFill>
              </a:rPr>
              <a:t>EDR-specific themes related to purpose and need and consistency</a:t>
            </a:r>
            <a:endParaRPr sz="2400" dirty="0">
              <a:solidFill>
                <a:schemeClr val="dk1"/>
              </a:solidFill>
            </a:endParaRPr>
          </a:p>
          <a:p>
            <a:pPr marL="457200" lvl="0" indent="-381000" algn="l" rtl="0">
              <a:spcBef>
                <a:spcPts val="0"/>
              </a:spcBef>
              <a:spcAft>
                <a:spcPts val="0"/>
              </a:spcAft>
              <a:buClr>
                <a:schemeClr val="dk1"/>
              </a:buClr>
              <a:buSzPts val="2400"/>
              <a:buChar char="●"/>
            </a:pPr>
            <a:r>
              <a:rPr lang="en" sz="2400" dirty="0">
                <a:solidFill>
                  <a:schemeClr val="dk1"/>
                </a:solidFill>
              </a:rPr>
              <a:t>Feedback on EDR forms and variables</a:t>
            </a:r>
            <a:endParaRPr sz="2400" dirty="0">
              <a:solidFill>
                <a:schemeClr val="dk1"/>
              </a:solidFill>
            </a:endParaRPr>
          </a:p>
          <a:p>
            <a:pPr marL="0" lvl="0" indent="0" algn="l" rtl="0">
              <a:spcBef>
                <a:spcPts val="0"/>
              </a:spcBef>
              <a:spcAft>
                <a:spcPts val="0"/>
              </a:spcAft>
              <a:buClr>
                <a:schemeClr val="dk1"/>
              </a:buClr>
              <a:buSzPts val="1100"/>
              <a:buFont typeface="Arial"/>
              <a:buNone/>
            </a:pPr>
            <a:endParaRP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EFEFEF"/>
            </a:gs>
          </a:gsLst>
          <a:lin ang="5400012" scaled="0"/>
        </a:gradFill>
        <a:effectLst/>
      </p:bgPr>
    </p:bg>
    <p:spTree>
      <p:nvGrpSpPr>
        <p:cNvPr id="1" name="Shape 87"/>
        <p:cNvGrpSpPr/>
        <p:nvPr/>
      </p:nvGrpSpPr>
      <p:grpSpPr>
        <a:xfrm>
          <a:off x="0" y="0"/>
          <a:ext cx="0" cy="0"/>
          <a:chOff x="0" y="0"/>
          <a:chExt cx="0" cy="0"/>
        </a:xfrm>
      </p:grpSpPr>
      <p:sp>
        <p:nvSpPr>
          <p:cNvPr id="88" name="Google Shape;88;p18"/>
          <p:cNvSpPr txBox="1"/>
          <p:nvPr/>
        </p:nvSpPr>
        <p:spPr>
          <a:xfrm>
            <a:off x="1453375" y="937400"/>
            <a:ext cx="6658200" cy="662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endParaRPr sz="3600" b="1" dirty="0"/>
          </a:p>
          <a:p>
            <a:pPr marL="0" lvl="0" indent="0" algn="ctr" rtl="0">
              <a:spcBef>
                <a:spcPts val="0"/>
              </a:spcBef>
              <a:spcAft>
                <a:spcPts val="0"/>
              </a:spcAft>
              <a:buNone/>
            </a:pPr>
            <a:endParaRPr sz="3600" b="1" dirty="0"/>
          </a:p>
          <a:p>
            <a:pPr marL="0" lvl="0" indent="0" algn="ctr" rtl="0">
              <a:spcBef>
                <a:spcPts val="0"/>
              </a:spcBef>
              <a:spcAft>
                <a:spcPts val="0"/>
              </a:spcAft>
              <a:buNone/>
            </a:pPr>
            <a:endParaRPr sz="3600" b="1" dirty="0"/>
          </a:p>
          <a:p>
            <a:pPr marL="0" lvl="0" indent="0" algn="ctr" rtl="0">
              <a:spcBef>
                <a:spcPts val="0"/>
              </a:spcBef>
              <a:spcAft>
                <a:spcPts val="0"/>
              </a:spcAft>
              <a:buNone/>
            </a:pPr>
            <a:r>
              <a:rPr lang="en" sz="3600" b="1" dirty="0"/>
              <a:t>Task 1: Review EDR purpose and need</a:t>
            </a:r>
            <a:endParaRPr sz="3600" b="1" dirty="0"/>
          </a:p>
        </p:txBody>
      </p:sp>
      <p:sp>
        <p:nvSpPr>
          <p:cNvPr id="89" name="Google Shape;89;p18"/>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6</a:t>
            </a:fld>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EFEFEF"/>
            </a:gs>
          </a:gsLst>
          <a:lin ang="5400012" scaled="0"/>
        </a:gradFill>
        <a:effectLst/>
      </p:bgPr>
    </p:bg>
    <p:spTree>
      <p:nvGrpSpPr>
        <p:cNvPr id="1" name="Shape 93"/>
        <p:cNvGrpSpPr/>
        <p:nvPr/>
      </p:nvGrpSpPr>
      <p:grpSpPr>
        <a:xfrm>
          <a:off x="0" y="0"/>
          <a:ext cx="0" cy="0"/>
          <a:chOff x="0" y="0"/>
          <a:chExt cx="0" cy="0"/>
        </a:xfrm>
      </p:grpSpPr>
      <p:sp>
        <p:nvSpPr>
          <p:cNvPr id="94" name="Google Shape;94;p19"/>
          <p:cNvSpPr txBox="1"/>
          <p:nvPr/>
        </p:nvSpPr>
        <p:spPr>
          <a:xfrm>
            <a:off x="854150" y="937400"/>
            <a:ext cx="7377300" cy="662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600" b="1" dirty="0"/>
              <a:t>Discussion</a:t>
            </a:r>
            <a:endParaRPr sz="3600" b="1" dirty="0"/>
          </a:p>
          <a:p>
            <a:pPr marL="0" lvl="0" indent="0" algn="ctr" rtl="0">
              <a:spcBef>
                <a:spcPts val="0"/>
              </a:spcBef>
              <a:spcAft>
                <a:spcPts val="0"/>
              </a:spcAft>
              <a:buNone/>
            </a:pPr>
            <a:endParaRPr sz="2400" b="1" dirty="0"/>
          </a:p>
          <a:p>
            <a:pPr marL="0" lvl="0" indent="0" algn="l" rtl="0">
              <a:spcBef>
                <a:spcPts val="0"/>
              </a:spcBef>
              <a:spcAft>
                <a:spcPts val="0"/>
              </a:spcAft>
              <a:buNone/>
            </a:pPr>
            <a:r>
              <a:rPr lang="en" sz="2400" i="1" dirty="0"/>
              <a:t>Approach: Purpose and need statements provided as PDF and displayed on screen; each group took approx. 3-5 minutes to review</a:t>
            </a:r>
            <a:endParaRPr sz="2400" i="1" dirty="0"/>
          </a:p>
          <a:p>
            <a:pPr marL="0" lvl="0" indent="0" algn="l" rtl="0">
              <a:spcBef>
                <a:spcPts val="0"/>
              </a:spcBef>
              <a:spcAft>
                <a:spcPts val="0"/>
              </a:spcAft>
              <a:buNone/>
            </a:pPr>
            <a:endParaRPr sz="1800" i="1" dirty="0"/>
          </a:p>
          <a:p>
            <a:pPr marL="457200" lvl="0" indent="-381000" algn="l" rtl="0">
              <a:spcBef>
                <a:spcPts val="0"/>
              </a:spcBef>
              <a:spcAft>
                <a:spcPts val="0"/>
              </a:spcAft>
              <a:buSzPts val="2400"/>
              <a:buChar char="●"/>
            </a:pPr>
            <a:r>
              <a:rPr lang="en" sz="2400" dirty="0"/>
              <a:t>Is the original purpose and need statement still relevant to the Council’s needs today? Why or why not?</a:t>
            </a:r>
            <a:endParaRPr sz="2400" dirty="0"/>
          </a:p>
          <a:p>
            <a:pPr marL="0" lvl="0" indent="0" algn="l" rtl="0">
              <a:spcBef>
                <a:spcPts val="0"/>
              </a:spcBef>
              <a:spcAft>
                <a:spcPts val="0"/>
              </a:spcAft>
              <a:buNone/>
            </a:pPr>
            <a:endParaRPr sz="2400" dirty="0"/>
          </a:p>
          <a:p>
            <a:pPr marL="457200" lvl="0" indent="-381000" algn="l" rtl="0">
              <a:spcBef>
                <a:spcPts val="0"/>
              </a:spcBef>
              <a:spcAft>
                <a:spcPts val="0"/>
              </a:spcAft>
              <a:buSzPts val="2400"/>
              <a:buChar char="●"/>
            </a:pPr>
            <a:r>
              <a:rPr lang="en" sz="2400" dirty="0"/>
              <a:t>Do you feel the information collected through your sector’s EDR is responsive to the purpose and need statement? Why or why not?</a:t>
            </a:r>
            <a:endParaRPr sz="2400" dirty="0"/>
          </a:p>
        </p:txBody>
      </p:sp>
      <p:sp>
        <p:nvSpPr>
          <p:cNvPr id="95" name="Google Shape;95;p19"/>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7</a:t>
            </a:fld>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EFEFEF"/>
            </a:gs>
          </a:gsLst>
          <a:lin ang="5400012" scaled="0"/>
        </a:gradFill>
        <a:effectLst/>
      </p:bgPr>
    </p:bg>
    <p:spTree>
      <p:nvGrpSpPr>
        <p:cNvPr id="1" name="Shape 99"/>
        <p:cNvGrpSpPr/>
        <p:nvPr/>
      </p:nvGrpSpPr>
      <p:grpSpPr>
        <a:xfrm>
          <a:off x="0" y="0"/>
          <a:ext cx="0" cy="0"/>
          <a:chOff x="0" y="0"/>
          <a:chExt cx="0" cy="0"/>
        </a:xfrm>
      </p:grpSpPr>
      <p:sp>
        <p:nvSpPr>
          <p:cNvPr id="100" name="Google Shape;100;p20"/>
          <p:cNvSpPr txBox="1"/>
          <p:nvPr/>
        </p:nvSpPr>
        <p:spPr>
          <a:xfrm>
            <a:off x="0" y="937400"/>
            <a:ext cx="9144000" cy="662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000" b="1" dirty="0"/>
              <a:t>Task 1: Review purpose and need</a:t>
            </a:r>
            <a:endParaRPr sz="3000" b="1" dirty="0"/>
          </a:p>
          <a:p>
            <a:pPr marL="0" lvl="0" indent="0" algn="ctr" rtl="0">
              <a:spcBef>
                <a:spcPts val="0"/>
              </a:spcBef>
              <a:spcAft>
                <a:spcPts val="0"/>
              </a:spcAft>
              <a:buNone/>
            </a:pPr>
            <a:r>
              <a:rPr lang="en" sz="3000" b="1" dirty="0"/>
              <a:t>Cross-cutting themes</a:t>
            </a:r>
            <a:endParaRPr sz="3000" b="1" dirty="0"/>
          </a:p>
          <a:p>
            <a:pPr marL="0" lvl="0" indent="0" algn="ctr" rtl="0">
              <a:spcBef>
                <a:spcPts val="0"/>
              </a:spcBef>
              <a:spcAft>
                <a:spcPts val="0"/>
              </a:spcAft>
              <a:buNone/>
            </a:pPr>
            <a:endParaRPr sz="3000" b="1" dirty="0"/>
          </a:p>
          <a:p>
            <a:pPr marL="0" lvl="0" indent="0" algn="ctr" rtl="0">
              <a:spcBef>
                <a:spcPts val="0"/>
              </a:spcBef>
              <a:spcAft>
                <a:spcPts val="0"/>
              </a:spcAft>
              <a:buNone/>
            </a:pPr>
            <a:endParaRPr sz="2400" b="1" dirty="0"/>
          </a:p>
          <a:p>
            <a:pPr marL="0" lvl="0" indent="0" algn="l" rtl="0">
              <a:spcBef>
                <a:spcPts val="0"/>
              </a:spcBef>
              <a:spcAft>
                <a:spcPts val="0"/>
              </a:spcAft>
              <a:buNone/>
            </a:pPr>
            <a:r>
              <a:rPr lang="en" sz="2400" dirty="0">
                <a:solidFill>
                  <a:schemeClr val="dk1"/>
                </a:solidFill>
              </a:rPr>
              <a:t>	</a:t>
            </a:r>
            <a:endParaRPr sz="2400" b="1" dirty="0"/>
          </a:p>
        </p:txBody>
      </p:sp>
      <p:sp>
        <p:nvSpPr>
          <p:cNvPr id="101" name="Google Shape;101;p20"/>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8</a:t>
            </a:fld>
            <a:endParaRPr dirty="0"/>
          </a:p>
        </p:txBody>
      </p:sp>
      <p:sp>
        <p:nvSpPr>
          <p:cNvPr id="102" name="Google Shape;102;p20"/>
          <p:cNvSpPr txBox="1"/>
          <p:nvPr/>
        </p:nvSpPr>
        <p:spPr>
          <a:xfrm>
            <a:off x="772350" y="2486200"/>
            <a:ext cx="7599300" cy="3879000"/>
          </a:xfrm>
          <a:prstGeom prst="rect">
            <a:avLst/>
          </a:prstGeom>
          <a:noFill/>
          <a:ln>
            <a:noFill/>
          </a:ln>
        </p:spPr>
        <p:txBody>
          <a:bodyPr spcFirstLastPara="1" wrap="square" lIns="91425" tIns="91425" rIns="91425" bIns="91425" anchor="t" anchorCtr="0">
            <a:spAutoFit/>
          </a:bodyPr>
          <a:lstStyle/>
          <a:p>
            <a:pPr marL="457200" lvl="0" indent="-381000" algn="l" rtl="0">
              <a:spcBef>
                <a:spcPts val="0"/>
              </a:spcBef>
              <a:spcAft>
                <a:spcPts val="0"/>
              </a:spcAft>
              <a:buSzPts val="2400"/>
              <a:buChar char="●"/>
            </a:pPr>
            <a:r>
              <a:rPr lang="en" sz="2400" dirty="0"/>
              <a:t>Context and history</a:t>
            </a:r>
            <a:endParaRPr sz="2400" dirty="0"/>
          </a:p>
          <a:p>
            <a:pPr marL="914400" lvl="1" indent="-381000" algn="l" rtl="0">
              <a:spcBef>
                <a:spcPts val="0"/>
              </a:spcBef>
              <a:spcAft>
                <a:spcPts val="0"/>
              </a:spcAft>
              <a:buSzPts val="2400"/>
              <a:buChar char="○"/>
            </a:pPr>
            <a:r>
              <a:rPr lang="en" sz="2400" dirty="0"/>
              <a:t>P&amp;Ns progressively more focused in scope</a:t>
            </a:r>
            <a:endParaRPr sz="2400" dirty="0"/>
          </a:p>
          <a:p>
            <a:pPr marL="914400" lvl="1" indent="-381000" algn="l" rtl="0">
              <a:spcBef>
                <a:spcPts val="0"/>
              </a:spcBef>
              <a:spcAft>
                <a:spcPts val="0"/>
              </a:spcAft>
              <a:buSzPts val="2400"/>
              <a:buChar char="○"/>
            </a:pPr>
            <a:r>
              <a:rPr lang="en" sz="2400" dirty="0"/>
              <a:t>Comprehensive socioeconomic data collection initiative considered but suspended (‘06-’10)</a:t>
            </a:r>
            <a:endParaRPr sz="2400" dirty="0"/>
          </a:p>
          <a:p>
            <a:pPr marL="457200" lvl="0" indent="-381000" algn="l" rtl="0">
              <a:spcBef>
                <a:spcPts val="0"/>
              </a:spcBef>
              <a:spcAft>
                <a:spcPts val="0"/>
              </a:spcAft>
              <a:buSzPts val="2400"/>
              <a:buChar char="●"/>
            </a:pPr>
            <a:r>
              <a:rPr lang="en" sz="2400" dirty="0"/>
              <a:t>Focus and scope - broadly informative or targeted?</a:t>
            </a:r>
            <a:endParaRPr sz="2400" dirty="0"/>
          </a:p>
          <a:p>
            <a:pPr marL="457200" lvl="0" indent="-381000" algn="l" rtl="0">
              <a:spcBef>
                <a:spcPts val="0"/>
              </a:spcBef>
              <a:spcAft>
                <a:spcPts val="0"/>
              </a:spcAft>
              <a:buSzPts val="2400"/>
              <a:buChar char="●"/>
            </a:pPr>
            <a:r>
              <a:rPr lang="en" sz="2400" dirty="0"/>
              <a:t>Drivers - why have EDRs?</a:t>
            </a:r>
            <a:endParaRPr sz="2400" dirty="0"/>
          </a:p>
          <a:p>
            <a:pPr marL="914400" lvl="1" indent="-381000" algn="l" rtl="0">
              <a:spcBef>
                <a:spcPts val="0"/>
              </a:spcBef>
              <a:spcAft>
                <a:spcPts val="0"/>
              </a:spcAft>
              <a:buSzPts val="2400"/>
              <a:buChar char="○"/>
            </a:pPr>
            <a:r>
              <a:rPr lang="en" sz="2400" dirty="0"/>
              <a:t>Limited Access Privilege Programs</a:t>
            </a:r>
            <a:endParaRPr sz="2400" dirty="0"/>
          </a:p>
          <a:p>
            <a:pPr marL="914400" lvl="1" indent="-381000" algn="l" rtl="0">
              <a:spcBef>
                <a:spcPts val="0"/>
              </a:spcBef>
              <a:spcAft>
                <a:spcPts val="0"/>
              </a:spcAft>
              <a:buSzPts val="2400"/>
              <a:buChar char="○"/>
            </a:pPr>
            <a:r>
              <a:rPr lang="en" sz="2400" dirty="0"/>
              <a:t>Economic impacts of bycatch management</a:t>
            </a:r>
            <a:endParaRPr sz="2400" dirty="0"/>
          </a:p>
          <a:p>
            <a:pPr marL="457200" lvl="0" indent="-381000" algn="l" rtl="0">
              <a:spcBef>
                <a:spcPts val="0"/>
              </a:spcBef>
              <a:spcAft>
                <a:spcPts val="0"/>
              </a:spcAft>
              <a:buSzPts val="2400"/>
              <a:buChar char="●"/>
            </a:pPr>
            <a:r>
              <a:rPr lang="en" sz="2400" dirty="0"/>
              <a:t>Responsiveness - managing expectations</a:t>
            </a:r>
            <a:endParaRPr sz="2400" dirty="0"/>
          </a:p>
          <a:p>
            <a:pPr marL="457200" lvl="0" indent="-381000" algn="l" rtl="0">
              <a:spcBef>
                <a:spcPts val="0"/>
              </a:spcBef>
              <a:spcAft>
                <a:spcPts val="0"/>
              </a:spcAft>
              <a:buSzPts val="2400"/>
              <a:buChar char="●"/>
            </a:pPr>
            <a:r>
              <a:rPr lang="en" sz="2400" dirty="0"/>
              <a:t>Duration of data collection</a:t>
            </a:r>
            <a:endParaRPr sz="2400" dirty="0"/>
          </a:p>
        </p:txBody>
      </p:sp>
      <p:sp>
        <p:nvSpPr>
          <p:cNvPr id="103" name="Google Shape;103;p20"/>
          <p:cNvSpPr txBox="1"/>
          <p:nvPr/>
        </p:nvSpPr>
        <p:spPr>
          <a:xfrm>
            <a:off x="0" y="6457800"/>
            <a:ext cx="24096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dirty="0"/>
              <a:t>Report: Pages 8-9</a:t>
            </a: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
                                            <p:txEl>
                                              <p:pRg st="0" end="0"/>
                                            </p:txEl>
                                          </p:spTgt>
                                        </p:tgtEl>
                                        <p:attrNameLst>
                                          <p:attrName>style.visibility</p:attrName>
                                        </p:attrNameLst>
                                      </p:cBhvr>
                                      <p:to>
                                        <p:strVal val="visible"/>
                                      </p:to>
                                    </p:set>
                                    <p:animEffect transition="in" filter="fade">
                                      <p:cBhvr>
                                        <p:cTn id="7" dur="1000"/>
                                        <p:tgtEl>
                                          <p:spTgt spid="1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2">
                                            <p:txEl>
                                              <p:pRg st="1" end="1"/>
                                            </p:txEl>
                                          </p:spTgt>
                                        </p:tgtEl>
                                        <p:attrNameLst>
                                          <p:attrName>style.visibility</p:attrName>
                                        </p:attrNameLst>
                                      </p:cBhvr>
                                      <p:to>
                                        <p:strVal val="visible"/>
                                      </p:to>
                                    </p:set>
                                    <p:animEffect transition="in" filter="fade">
                                      <p:cBhvr>
                                        <p:cTn id="12" dur="1000"/>
                                        <p:tgtEl>
                                          <p:spTgt spid="1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2">
                                            <p:txEl>
                                              <p:pRg st="2" end="2"/>
                                            </p:txEl>
                                          </p:spTgt>
                                        </p:tgtEl>
                                        <p:attrNameLst>
                                          <p:attrName>style.visibility</p:attrName>
                                        </p:attrNameLst>
                                      </p:cBhvr>
                                      <p:to>
                                        <p:strVal val="visible"/>
                                      </p:to>
                                    </p:set>
                                    <p:animEffect transition="in" filter="fade">
                                      <p:cBhvr>
                                        <p:cTn id="17" dur="1000"/>
                                        <p:tgtEl>
                                          <p:spTgt spid="10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2">
                                            <p:txEl>
                                              <p:pRg st="3" end="3"/>
                                            </p:txEl>
                                          </p:spTgt>
                                        </p:tgtEl>
                                        <p:attrNameLst>
                                          <p:attrName>style.visibility</p:attrName>
                                        </p:attrNameLst>
                                      </p:cBhvr>
                                      <p:to>
                                        <p:strVal val="visible"/>
                                      </p:to>
                                    </p:set>
                                    <p:animEffect transition="in" filter="fade">
                                      <p:cBhvr>
                                        <p:cTn id="22" dur="1000"/>
                                        <p:tgtEl>
                                          <p:spTgt spid="10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2">
                                            <p:txEl>
                                              <p:pRg st="4" end="4"/>
                                            </p:txEl>
                                          </p:spTgt>
                                        </p:tgtEl>
                                        <p:attrNameLst>
                                          <p:attrName>style.visibility</p:attrName>
                                        </p:attrNameLst>
                                      </p:cBhvr>
                                      <p:to>
                                        <p:strVal val="visible"/>
                                      </p:to>
                                    </p:set>
                                    <p:animEffect transition="in" filter="fade">
                                      <p:cBhvr>
                                        <p:cTn id="27" dur="1000"/>
                                        <p:tgtEl>
                                          <p:spTgt spid="10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2">
                                            <p:txEl>
                                              <p:pRg st="5" end="5"/>
                                            </p:txEl>
                                          </p:spTgt>
                                        </p:tgtEl>
                                        <p:attrNameLst>
                                          <p:attrName>style.visibility</p:attrName>
                                        </p:attrNameLst>
                                      </p:cBhvr>
                                      <p:to>
                                        <p:strVal val="visible"/>
                                      </p:to>
                                    </p:set>
                                    <p:animEffect transition="in" filter="fade">
                                      <p:cBhvr>
                                        <p:cTn id="32" dur="1000"/>
                                        <p:tgtEl>
                                          <p:spTgt spid="10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02">
                                            <p:txEl>
                                              <p:pRg st="6" end="6"/>
                                            </p:txEl>
                                          </p:spTgt>
                                        </p:tgtEl>
                                        <p:attrNameLst>
                                          <p:attrName>style.visibility</p:attrName>
                                        </p:attrNameLst>
                                      </p:cBhvr>
                                      <p:to>
                                        <p:strVal val="visible"/>
                                      </p:to>
                                    </p:set>
                                    <p:animEffect transition="in" filter="fade">
                                      <p:cBhvr>
                                        <p:cTn id="37" dur="1000"/>
                                        <p:tgtEl>
                                          <p:spTgt spid="10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02">
                                            <p:txEl>
                                              <p:pRg st="7" end="7"/>
                                            </p:txEl>
                                          </p:spTgt>
                                        </p:tgtEl>
                                        <p:attrNameLst>
                                          <p:attrName>style.visibility</p:attrName>
                                        </p:attrNameLst>
                                      </p:cBhvr>
                                      <p:to>
                                        <p:strVal val="visible"/>
                                      </p:to>
                                    </p:set>
                                    <p:animEffect transition="in" filter="fade">
                                      <p:cBhvr>
                                        <p:cTn id="42" dur="1000"/>
                                        <p:tgtEl>
                                          <p:spTgt spid="10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02">
                                            <p:txEl>
                                              <p:pRg st="8" end="8"/>
                                            </p:txEl>
                                          </p:spTgt>
                                        </p:tgtEl>
                                        <p:attrNameLst>
                                          <p:attrName>style.visibility</p:attrName>
                                        </p:attrNameLst>
                                      </p:cBhvr>
                                      <p:to>
                                        <p:strVal val="visible"/>
                                      </p:to>
                                    </p:set>
                                    <p:animEffect transition="in" filter="fade">
                                      <p:cBhvr>
                                        <p:cTn id="47" dur="1000"/>
                                        <p:tgtEl>
                                          <p:spTgt spid="10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EFEFEF"/>
            </a:gs>
          </a:gsLst>
          <a:lin ang="5400012" scaled="0"/>
        </a:gradFill>
        <a:effectLst/>
      </p:bgPr>
    </p:bg>
    <p:spTree>
      <p:nvGrpSpPr>
        <p:cNvPr id="1" name="Shape 107"/>
        <p:cNvGrpSpPr/>
        <p:nvPr/>
      </p:nvGrpSpPr>
      <p:grpSpPr>
        <a:xfrm>
          <a:off x="0" y="0"/>
          <a:ext cx="0" cy="0"/>
          <a:chOff x="0" y="0"/>
          <a:chExt cx="0" cy="0"/>
        </a:xfrm>
      </p:grpSpPr>
      <p:sp>
        <p:nvSpPr>
          <p:cNvPr id="108" name="Google Shape;108;p21"/>
          <p:cNvSpPr txBox="1"/>
          <p:nvPr/>
        </p:nvSpPr>
        <p:spPr>
          <a:xfrm>
            <a:off x="1323425" y="1340025"/>
            <a:ext cx="6823200" cy="3585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3600" b="1" dirty="0"/>
          </a:p>
          <a:p>
            <a:pPr marL="0" lvl="0" indent="0" algn="ctr" rtl="0">
              <a:spcBef>
                <a:spcPts val="0"/>
              </a:spcBef>
              <a:spcAft>
                <a:spcPts val="0"/>
              </a:spcAft>
              <a:buNone/>
            </a:pPr>
            <a:r>
              <a:rPr lang="en" sz="3600" b="1" dirty="0"/>
              <a:t>Task 2: Provide input on opportunities to improve consistency across EDRs or holistic changes</a:t>
            </a:r>
            <a:endParaRPr sz="3600" b="1" dirty="0"/>
          </a:p>
        </p:txBody>
      </p:sp>
      <p:sp>
        <p:nvSpPr>
          <p:cNvPr id="109" name="Google Shape;109;p21"/>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9</a:t>
            </a:fld>
            <a:endParaRPr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904</Words>
  <Application>Microsoft Office PowerPoint</Application>
  <PresentationFormat>On-screen Show (4:3)</PresentationFormat>
  <Paragraphs>177</Paragraphs>
  <Slides>18</Slides>
  <Notes>18</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18</vt:i4>
      </vt:variant>
    </vt:vector>
  </HeadingPairs>
  <TitlesOfParts>
    <vt:vector size="20" baseType="lpstr">
      <vt:lpstr>Arial</vt:lpstr>
      <vt:lpstr>Simple Light</vt:lpstr>
      <vt:lpstr>    Economic Data Reporting (EDR) November 2020 Stakeholder Discussions Summary and Themes   Part 1: Cross-cutting Themes      NPFMC Social Science Planning Team Meeting, 3/4/21 Katie Latanich, Facilitator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Economic Data Reporting (EDR) November 2020 Stakeholder Discussions Summary and Themes   Part 1: Cross-cutting Themes      NPFMC Social Science Planning Team Meeting, 3/4/21 Katie Latanich, Facilitator</dc:title>
  <dc:creator>Sarah Marrinan</dc:creator>
  <cp:lastModifiedBy>Sarah Marrinan</cp:lastModifiedBy>
  <cp:revision>2</cp:revision>
  <dcterms:modified xsi:type="dcterms:W3CDTF">2021-03-04T01:15:06Z</dcterms:modified>
</cp:coreProperties>
</file>