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5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</p:sldIdLst>
  <p:sldSz cx="9144000" cy="5143500" type="screen16x9"/>
  <p:notesSz cx="6950075" cy="9236075"/>
  <p:embeddedFontLst>
    <p:embeddedFont>
      <p:font typeface="Arial Narrow" panose="020B0606020202030204" pitchFamily="3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89F7A-7FC3-431C-A834-5457EC2DE48E}">
  <a:tblStyle styleId="{2D589F7A-7FC3-431C-A834-5457EC2DE48E}" styleName="Table_0">
    <a:wholeTbl>
      <a:tcTxStyle b="off" i="off">
        <a:font>
          <a:latin typeface="Arial Narrow"/>
          <a:ea typeface="Arial Narrow"/>
          <a:cs typeface="Arial Narrow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DEF"/>
          </a:solidFill>
        </a:fill>
      </a:tcStyle>
    </a:wholeTbl>
    <a:band1H>
      <a:tcTxStyle/>
      <a:tcStyle>
        <a:tcBdr/>
        <a:fill>
          <a:solidFill>
            <a:srgbClr val="CAD9D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9D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/>
        <a:fill>
          <a:solidFill>
            <a:srgbClr val="BBE0E3"/>
          </a:solidFill>
        </a:fill>
      </a:tcStyle>
    </a:lastCol>
    <a:firstCol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/>
        <a:fill>
          <a:solidFill>
            <a:srgbClr val="BBE0E3"/>
          </a:solidFill>
        </a:fill>
      </a:tcStyle>
    </a:firstCol>
    <a:lastRow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BBE0E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 Narrow"/>
          <a:ea typeface="Arial Narrow"/>
          <a:cs typeface="Arial Narrow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BBE0E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013" autoAdjust="0"/>
  </p:normalViewPr>
  <p:slideViewPr>
    <p:cSldViewPr snapToGrid="0">
      <p:cViewPr varScale="1">
        <p:scale>
          <a:sx n="88" d="100"/>
          <a:sy n="88" d="100"/>
        </p:scale>
        <p:origin x="9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1489" cy="46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37010" y="0"/>
            <a:ext cx="3011489" cy="46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97404" y="693737"/>
            <a:ext cx="6155400" cy="34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428" cy="415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73324"/>
            <a:ext cx="3011489" cy="46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89" cy="46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4dc10bb48_0_0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94dc10bb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96a7405bb0_4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96a7405bb0_4_68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69cd2ceea_0_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969cd2ceea_0_1323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969cd2ceea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969cd2ceea_0_788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Erin will show satellite estimate for 2020 (chla, no phenology)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969cd2ceea_0_788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96a7405bb0_4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96a7405bb0_4_103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Competitors for food and space/habitat (displacement)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Some of these can be overlapping impacts. Ex: Competitors can also create prey (facilitate detritus)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969cd2ceea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969cd2ceea_0_796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6" name="Google Shape;316;g969cd2ceea_0_796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96a7405bb0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96a7405bb0_4_0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Competitors to adults for prey and space</a:t>
            </a:r>
            <a:endParaRPr dirty="0"/>
          </a:p>
        </p:txBody>
      </p:sp>
      <p:sp>
        <p:nvSpPr>
          <p:cNvPr id="329" name="Google Shape;329;g96a7405bb0_4_0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96a7405bb0_4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96a7405bb0_4_39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Competitors to adults for prey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96a7405bb0_4_39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96a7405bb0_4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96a7405bb0_4_143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969cd2ceea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969cd2ceea_0_723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8" name="Google Shape;368;g969cd2ceea_0_723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969cd2ceea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969cd2ceea_0_758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969cd2ceea_0_758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428" cy="415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96a7405bb0_4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96a7405bb0_4_28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Pelagics are predators of larvae, but may also create prey for adults via detritus.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96a7405bb0_4_28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96a7405bb0_4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96a7405bb0_4_233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7" name="Google Shape;407;g96a7405bb0_4_233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96a7405bb0_4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96a7405bb0_4_204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96a7405bb0_4_204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96a7405bb0_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96a7405bb0_4_15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Apex are predators on settled crab, but may also create prey for adults via detritus.</a:t>
            </a:r>
            <a:endParaRPr/>
          </a:p>
        </p:txBody>
      </p:sp>
      <p:sp>
        <p:nvSpPr>
          <p:cNvPr id="446" name="Google Shape;446;g96a7405bb0_4_15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96a7405bb0_4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96a7405bb0_4_249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96a7405bb0_4_249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96a7405bb0_4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96a7405bb0_4_282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Pollock = predator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YFS = competitor (worm eater)</a:t>
            </a:r>
            <a:endParaRPr/>
          </a:p>
        </p:txBody>
      </p:sp>
      <p:sp>
        <p:nvSpPr>
          <p:cNvPr id="482" name="Google Shape;482;g96a7405bb0_4_282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96a7405bb0_4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96a7405bb0_4_311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4" name="Google Shape;494;g96a7405bb0_4_311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969cd2ceea_0_1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969cd2ceea_0_1384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969cd2ceea_0_1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969cd2ceea_0_1101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69cd2ceea_0_1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69cd2ceea_0_1228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g969cd2ceea_0_1228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69cd2ceea_0_8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969cd2ceea_0_896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Competitors for food and space/habitat (displacement)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Some of these can be overlapping impacts. Ex: Competitors can also create prey (facilitate detritus)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94dc10bb48_0_15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Autumn = SON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Winter = DJF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Spring = MAM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Summer = JJA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Anomalies are relative to mean conditions 1981-2010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Warm colors are positive anomalies; cool colors are negative anomalies.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0" name="Google Shape;570;g94dc10bb4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428" cy="415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589" name="Google Shape;5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428" cy="415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/>
              <a:t>Climate indices provide an alternative means of characterizing the state of the North Pacific.</a:t>
            </a:r>
            <a:endParaRPr dirty="0"/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-US" dirty="0"/>
              <a:t>NINO3.4 index reflects El Niño/Southern Oscillation (ENSO), </a:t>
            </a:r>
            <a:endParaRPr dirty="0"/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-US" dirty="0"/>
              <a:t>PDO index (leading mode of North Pacific SST variability),</a:t>
            </a:r>
            <a:endParaRPr dirty="0"/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-US" dirty="0"/>
              <a:t>North Pacific Index (NPI) where a spike correlates with a weak Aleutian Low,</a:t>
            </a:r>
            <a:endParaRPr dirty="0"/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-US" dirty="0"/>
              <a:t>North Pacific Gyre Oscillation (NPGO), and </a:t>
            </a:r>
            <a:endParaRPr dirty="0"/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-US" dirty="0"/>
              <a:t>Arctic Oscillation (AO).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/>
              <a:t>Legend: Monthly values normalized based on 1981-2010, then smoothed with three-month running means.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608" name="Google Shape;6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94dc10bb48_0_38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5" name="Google Shape;615;g94dc10bb4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94dc10bb48_0_64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g94dc10bb4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94dc10bb48_0_74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Autumn = SON = residual warmth delayed freeze-up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Winter = DJF = cooling SSTs; sea ice build-up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Spring = MAM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Summer = JJA</a:t>
            </a:r>
            <a:endParaRPr dirty="0"/>
          </a:p>
        </p:txBody>
      </p:sp>
      <p:sp>
        <p:nvSpPr>
          <p:cNvPr id="634" name="Google Shape;634;g94dc10bb48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94dc10bb4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94dc10bb48_2_0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2" name="Google Shape;642;g94dc10bb48_2_0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939bb8d8a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939bb8d8a0_0_41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g939bb8d8a0_0_41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939bb8d8a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939bb8d8a0_0_29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Updated twitter figure 8/31/2020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Data for the shelf (10-200m)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Autumn = SON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Winter = DJF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Spring = MAM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Summer = JJA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Sea ice = -1.8C</a:t>
            </a:r>
            <a:endParaRPr dirty="0"/>
          </a:p>
        </p:txBody>
      </p:sp>
      <p:sp>
        <p:nvSpPr>
          <p:cNvPr id="666" name="Google Shape;666;g939bb8d8a0_0_29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939bb8d8a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939bb8d8a0_0_10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1" name="Google Shape;681;g939bb8d8a0_0_10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69cd2ceea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969cd2ceea_0_1049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939bb8d8a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939bb8d8a0_0_17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5" name="Google Shape;695;g939bb8d8a0_0_17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4287a81c7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4287a81c7b_0_8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The hindcast simulation now extends from Jan 15, 1970--Aug 15, 2020. 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g4287a81c7b_0_8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939bb8d8a0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939bb8d8a0_0_286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Within the standard SEBS survey area at the beginning of July.</a:t>
            </a:r>
            <a:endParaRPr/>
          </a:p>
        </p:txBody>
      </p:sp>
      <p:sp>
        <p:nvSpPr>
          <p:cNvPr id="720" name="Google Shape;720;g939bb8d8a0_0_286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939bb8d8a0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939bb8d8a0_0_194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939bb8d8a0_0_194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969cd2ceea_0_1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969cd2ceea_0_1371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969cd2ceea_0_1371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96a7405bb0_4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96a7405bb0_4_182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g96a7405bb0_4_182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942993976b_1_48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771" name="Google Shape;771;g942993976b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6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428" cy="415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969cd2ceea_0_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969cd2ceea_0_978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969cd2ceea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969cd2ceea_0_820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969cd2ceea_0_820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96a7405bb0_4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96a7405bb0_4_51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Flatfish are predators on settled life stages.</a:t>
            </a:r>
            <a:endParaRPr/>
          </a:p>
        </p:txBody>
      </p:sp>
      <p:sp>
        <p:nvSpPr>
          <p:cNvPr id="222" name="Google Shape;222;g96a7405bb0_4_51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69cd2cee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969cd2ceea_0_2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969cd2ceea_0_2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969cd2ceea_0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969cd2ceea_0_1001:notes"/>
          <p:cNvSpPr txBox="1">
            <a:spLocks noGrp="1"/>
          </p:cNvSpPr>
          <p:nvPr>
            <p:ph type="body" idx="1"/>
          </p:nvPr>
        </p:nvSpPr>
        <p:spPr>
          <a:xfrm>
            <a:off x="695324" y="4387451"/>
            <a:ext cx="5559300" cy="4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2" name="Google Shape;242;g969cd2ceea_0_1001:notes"/>
          <p:cNvSpPr txBox="1">
            <a:spLocks noGrp="1"/>
          </p:cNvSpPr>
          <p:nvPr>
            <p:ph type="sldNum" idx="12"/>
          </p:nvPr>
        </p:nvSpPr>
        <p:spPr>
          <a:xfrm>
            <a:off x="3937010" y="8773324"/>
            <a:ext cx="3011400" cy="4611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874749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463749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272749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2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2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151334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13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15.png"/><Relationship Id="rId10" Type="http://schemas.openxmlformats.org/officeDocument/2006/relationships/image" Target="../media/image47.png"/><Relationship Id="rId4" Type="http://schemas.openxmlformats.org/officeDocument/2006/relationships/image" Target="../media/image14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18.png"/><Relationship Id="rId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54.pn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/>
        </p:nvSpPr>
        <p:spPr>
          <a:xfrm>
            <a:off x="233575" y="407475"/>
            <a:ext cx="8709300" cy="1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1000"/>
              <a:buFont typeface="Arial"/>
              <a:buNone/>
            </a:pPr>
            <a:r>
              <a:rPr lang="en-US" sz="3800" b="0" i="0" u="none" strike="noStrike" cap="none">
                <a:solidFill>
                  <a:srgbClr val="00467F"/>
                </a:solidFill>
                <a:latin typeface="Arial"/>
                <a:ea typeface="Arial"/>
                <a:cs typeface="Arial"/>
                <a:sym typeface="Arial"/>
              </a:rPr>
              <a:t>ECOSYSTEM </a:t>
            </a:r>
            <a:r>
              <a:rPr lang="en-US" sz="3800">
                <a:solidFill>
                  <a:srgbClr val="00467F"/>
                </a:solidFill>
              </a:rPr>
              <a:t>STATUS REPORT</a:t>
            </a:r>
            <a:endParaRPr sz="2400">
              <a:solidFill>
                <a:srgbClr val="00467F"/>
              </a:solidFill>
            </a:endParaRPr>
          </a:p>
        </p:txBody>
      </p:sp>
      <p:sp>
        <p:nvSpPr>
          <p:cNvPr id="134" name="Google Shape;134;p25"/>
          <p:cNvSpPr txBox="1"/>
          <p:nvPr/>
        </p:nvSpPr>
        <p:spPr>
          <a:xfrm>
            <a:off x="81175" y="1812050"/>
            <a:ext cx="3940800" cy="2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</a:pPr>
            <a:r>
              <a:rPr lang="en-US" sz="2400">
                <a:solidFill>
                  <a:srgbClr val="0093D0"/>
                </a:solidFill>
              </a:rPr>
              <a:t>Elizabeth Siddon</a:t>
            </a:r>
            <a:endParaRPr sz="2400">
              <a:solidFill>
                <a:srgbClr val="0093D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</a:pPr>
            <a:r>
              <a:rPr lang="en-US" sz="2400">
                <a:solidFill>
                  <a:srgbClr val="0093D0"/>
                </a:solidFill>
              </a:rPr>
              <a:t>Bridget Ferriss</a:t>
            </a:r>
            <a:endParaRPr sz="2400">
              <a:solidFill>
                <a:srgbClr val="0093D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</a:pPr>
            <a:r>
              <a:rPr lang="en-US" sz="2400">
                <a:solidFill>
                  <a:srgbClr val="0093D0"/>
                </a:solidFill>
              </a:rPr>
              <a:t>Ivonne Ortiz</a:t>
            </a:r>
            <a:endParaRPr sz="2400">
              <a:solidFill>
                <a:srgbClr val="0093D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</a:pPr>
            <a:r>
              <a:rPr lang="en-US" sz="2400">
                <a:solidFill>
                  <a:srgbClr val="0093D0"/>
                </a:solidFill>
              </a:rPr>
              <a:t>Stephani Zador</a:t>
            </a:r>
            <a:endParaRPr sz="2400">
              <a:solidFill>
                <a:srgbClr val="0093D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</a:pPr>
            <a:r>
              <a:rPr lang="en-US" sz="2400">
                <a:solidFill>
                  <a:srgbClr val="0093D0"/>
                </a:solidFill>
              </a:rPr>
              <a:t>Kerim Aydin</a:t>
            </a:r>
            <a:endParaRPr sz="2400">
              <a:solidFill>
                <a:srgbClr val="0093D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</a:pPr>
            <a:endParaRPr sz="2400">
              <a:solidFill>
                <a:srgbClr val="0093D0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450"/>
              <a:buFont typeface="Arial"/>
              <a:buNone/>
            </a:pPr>
            <a:r>
              <a:rPr lang="en-US" sz="2200" b="0" i="0" u="none" strike="noStrike" cap="none">
                <a:solidFill>
                  <a:srgbClr val="0093D0"/>
                </a:solidFill>
                <a:latin typeface="Arial"/>
                <a:ea typeface="Arial"/>
                <a:cs typeface="Arial"/>
                <a:sym typeface="Arial"/>
              </a:rPr>
              <a:t>NPFMC </a:t>
            </a:r>
            <a:r>
              <a:rPr lang="en-US" sz="2200">
                <a:solidFill>
                  <a:srgbClr val="0093D0"/>
                </a:solidFill>
              </a:rPr>
              <a:t>Crab</a:t>
            </a:r>
            <a:r>
              <a:rPr lang="en-US" sz="2200" b="0" i="0" u="none" strike="noStrike" cap="none">
                <a:solidFill>
                  <a:srgbClr val="0093D0"/>
                </a:solidFill>
                <a:latin typeface="Arial"/>
                <a:ea typeface="Arial"/>
                <a:cs typeface="Arial"/>
                <a:sym typeface="Arial"/>
              </a:rPr>
              <a:t> Plan</a:t>
            </a:r>
            <a:r>
              <a:rPr lang="en-US" sz="2200">
                <a:solidFill>
                  <a:srgbClr val="0093D0"/>
                </a:solidFill>
              </a:rPr>
              <a:t> </a:t>
            </a:r>
            <a:r>
              <a:rPr lang="en-US" sz="2200" b="0" i="0" u="none" strike="noStrike" cap="none">
                <a:solidFill>
                  <a:srgbClr val="0093D0"/>
                </a:solidFill>
                <a:latin typeface="Arial"/>
                <a:ea typeface="Arial"/>
                <a:cs typeface="Arial"/>
                <a:sym typeface="Arial"/>
              </a:rPr>
              <a:t>Team</a:t>
            </a:r>
            <a:endParaRPr sz="2200">
              <a:solidFill>
                <a:srgbClr val="0093D0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450"/>
              <a:buFont typeface="Arial"/>
              <a:buNone/>
            </a:pPr>
            <a:r>
              <a:rPr lang="en-US" sz="2200" b="0" i="0" u="none" strike="noStrike" cap="none">
                <a:solidFill>
                  <a:srgbClr val="0093D0"/>
                </a:solidFill>
                <a:latin typeface="Arial"/>
                <a:ea typeface="Arial"/>
                <a:cs typeface="Arial"/>
                <a:sym typeface="Arial"/>
              </a:rPr>
              <a:t>September </a:t>
            </a:r>
            <a:r>
              <a:rPr lang="en-US" sz="2200">
                <a:solidFill>
                  <a:srgbClr val="0093D0"/>
                </a:solidFill>
              </a:rPr>
              <a:t>14</a:t>
            </a:r>
            <a:r>
              <a:rPr lang="en-US" sz="2200" b="0" i="0" u="none" strike="noStrike" cap="none">
                <a:solidFill>
                  <a:srgbClr val="0093D0"/>
                </a:solidFill>
                <a:latin typeface="Arial"/>
                <a:ea typeface="Arial"/>
                <a:cs typeface="Arial"/>
                <a:sym typeface="Arial"/>
              </a:rPr>
              <a:t>, 20</a:t>
            </a:r>
            <a:r>
              <a:rPr lang="en-US" sz="2200">
                <a:solidFill>
                  <a:srgbClr val="0093D0"/>
                </a:solidFill>
              </a:rPr>
              <a:t>20</a:t>
            </a:r>
            <a:endParaRPr sz="2200">
              <a:solidFill>
                <a:srgbClr val="0093D0"/>
              </a:solidFill>
            </a:endParaRPr>
          </a:p>
        </p:txBody>
      </p:sp>
      <p:pic>
        <p:nvPicPr>
          <p:cNvPr id="135" name="Google Shape;135;p25"/>
          <p:cNvPicPr preferRelativeResize="0"/>
          <p:nvPr/>
        </p:nvPicPr>
        <p:blipFill rotWithShape="1">
          <a:blip r:embed="rId3">
            <a:alphaModFix/>
          </a:blip>
          <a:srcRect l="7747" t="20624" r="4709" b="6393"/>
          <a:stretch/>
        </p:blipFill>
        <p:spPr>
          <a:xfrm>
            <a:off x="4259825" y="1357749"/>
            <a:ext cx="4718875" cy="30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/>
          <p:cNvPicPr preferRelativeResize="0"/>
          <p:nvPr/>
        </p:nvPicPr>
        <p:blipFill rotWithShape="1">
          <a:blip r:embed="rId4">
            <a:alphaModFix/>
          </a:blip>
          <a:srcRect b="36788"/>
          <a:stretch/>
        </p:blipFill>
        <p:spPr>
          <a:xfrm>
            <a:off x="233575" y="4263647"/>
            <a:ext cx="876800" cy="7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5"/>
          <p:cNvSpPr/>
          <p:nvPr/>
        </p:nvSpPr>
        <p:spPr>
          <a:xfrm>
            <a:off x="7341375" y="1335675"/>
            <a:ext cx="1605900" cy="21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/>
          <p:nvPr/>
        </p:nvSpPr>
        <p:spPr>
          <a:xfrm rot="10800000">
            <a:off x="3247663" y="2950750"/>
            <a:ext cx="2648675" cy="2185350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3" name="Google Shape;25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1071" y="3820720"/>
            <a:ext cx="466229" cy="50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7133" y="4136243"/>
            <a:ext cx="340706" cy="375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05851" y="3575564"/>
            <a:ext cx="485860" cy="50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7294" y="4603947"/>
            <a:ext cx="542091" cy="441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208582">
            <a:off x="4616788" y="4273388"/>
            <a:ext cx="498362" cy="489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1325" y="3717849"/>
            <a:ext cx="800220" cy="651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73952" y="1821300"/>
            <a:ext cx="2118498" cy="109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74981" y="1122898"/>
            <a:ext cx="748760" cy="66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31450" y="1387915"/>
            <a:ext cx="640242" cy="53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03218" y="1293619"/>
            <a:ext cx="588333" cy="65337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4"/>
          <p:cNvSpPr txBox="1"/>
          <p:nvPr/>
        </p:nvSpPr>
        <p:spPr>
          <a:xfrm>
            <a:off x="3830088" y="3261975"/>
            <a:ext cx="14838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PREY</a:t>
            </a:r>
            <a:endParaRPr sz="1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5"/>
          <p:cNvSpPr/>
          <p:nvPr/>
        </p:nvSpPr>
        <p:spPr>
          <a:xfrm rot="10800000">
            <a:off x="3247663" y="2950750"/>
            <a:ext cx="2648675" cy="2185350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9" name="Google Shape;26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1071" y="3820720"/>
            <a:ext cx="466229" cy="50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7133" y="4136243"/>
            <a:ext cx="340706" cy="375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05851" y="3575564"/>
            <a:ext cx="485860" cy="50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7294" y="4603947"/>
            <a:ext cx="542091" cy="441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208582">
            <a:off x="4616788" y="4273388"/>
            <a:ext cx="498362" cy="489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1325" y="3717849"/>
            <a:ext cx="800220" cy="651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73952" y="1821300"/>
            <a:ext cx="2118498" cy="109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74981" y="1122898"/>
            <a:ext cx="748760" cy="66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31450" y="1387915"/>
            <a:ext cx="640242" cy="53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03218" y="1293619"/>
            <a:ext cx="588333" cy="65337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5"/>
          <p:cNvSpPr txBox="1"/>
          <p:nvPr/>
        </p:nvSpPr>
        <p:spPr>
          <a:xfrm>
            <a:off x="3830088" y="3261975"/>
            <a:ext cx="14838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PREY</a:t>
            </a:r>
            <a:endParaRPr sz="1700"/>
          </a:p>
        </p:txBody>
      </p:sp>
      <p:sp>
        <p:nvSpPr>
          <p:cNvPr id="280" name="Google Shape;280;p35"/>
          <p:cNvSpPr txBox="1"/>
          <p:nvPr/>
        </p:nvSpPr>
        <p:spPr>
          <a:xfrm>
            <a:off x="4125482" y="1684656"/>
            <a:ext cx="927300" cy="1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/>
              <a:t>?</a:t>
            </a:r>
            <a:endParaRPr sz="7200"/>
          </a:p>
        </p:txBody>
      </p:sp>
      <p:sp>
        <p:nvSpPr>
          <p:cNvPr id="281" name="Google Shape;281;p35"/>
          <p:cNvSpPr/>
          <p:nvPr/>
        </p:nvSpPr>
        <p:spPr>
          <a:xfrm>
            <a:off x="4482375" y="3851950"/>
            <a:ext cx="1291500" cy="1193100"/>
          </a:xfrm>
          <a:prstGeom prst="noSmoking">
            <a:avLst>
              <a:gd name="adj" fmla="val 18750"/>
            </a:avLst>
          </a:pr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313" y="472799"/>
            <a:ext cx="4483376" cy="455687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8" name="Google Shape;288;p36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Prey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000" i="0" u="none" strike="noStrike" cap="none">
                <a:solidFill>
                  <a:srgbClr val="00467F"/>
                </a:solidFill>
              </a:rPr>
              <a:t> </a:t>
            </a:r>
            <a:r>
              <a:rPr lang="en-US" sz="2000">
                <a:solidFill>
                  <a:srgbClr val="00467F"/>
                </a:solidFill>
              </a:rPr>
              <a:t>Nielsen</a:t>
            </a:r>
            <a:endParaRPr sz="2000">
              <a:solidFill>
                <a:srgbClr val="00467F"/>
              </a:solidFill>
            </a:endParaRPr>
          </a:p>
        </p:txBody>
      </p:sp>
      <p:sp>
        <p:nvSpPr>
          <p:cNvPr id="289" name="Google Shape;289;p36"/>
          <p:cNvSpPr txBox="1"/>
          <p:nvPr/>
        </p:nvSpPr>
        <p:spPr>
          <a:xfrm>
            <a:off x="6813700" y="1045900"/>
            <a:ext cx="2330400" cy="22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24379"/>
              </a:buClr>
              <a:buSzPts val="1700"/>
              <a:buChar char="●"/>
            </a:pPr>
            <a:r>
              <a:rPr lang="en-US" sz="1700">
                <a:solidFill>
                  <a:srgbClr val="024379"/>
                </a:solidFill>
              </a:rPr>
              <a:t>Spring bloom earlier than the long-term average.</a:t>
            </a:r>
            <a:endParaRPr sz="1700">
              <a:solidFill>
                <a:srgbClr val="024379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24379"/>
              </a:buClr>
              <a:buSzPts val="1700"/>
              <a:buChar char="●"/>
            </a:pPr>
            <a:r>
              <a:rPr lang="en-US" sz="1700">
                <a:solidFill>
                  <a:srgbClr val="024379"/>
                </a:solidFill>
              </a:rPr>
              <a:t>Above-average net primary production.</a:t>
            </a:r>
            <a:endParaRPr sz="1700">
              <a:solidFill>
                <a:srgbClr val="024379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</p:txBody>
      </p:sp>
      <p:pic>
        <p:nvPicPr>
          <p:cNvPr id="290" name="Google Shape;29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781" y="56098"/>
            <a:ext cx="748760" cy="66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50" y="321115"/>
            <a:ext cx="640242" cy="53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8018" y="226819"/>
            <a:ext cx="588333" cy="65337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6"/>
          <p:cNvSpPr txBox="1"/>
          <p:nvPr/>
        </p:nvSpPr>
        <p:spPr>
          <a:xfrm>
            <a:off x="3262338" y="229888"/>
            <a:ext cx="3131400" cy="41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Timing of the spring bloom</a:t>
            </a:r>
            <a:endParaRPr sz="1700"/>
          </a:p>
        </p:txBody>
      </p:sp>
      <p:sp>
        <p:nvSpPr>
          <p:cNvPr id="294" name="Google Shape;294;p36"/>
          <p:cNvSpPr txBox="1"/>
          <p:nvPr/>
        </p:nvSpPr>
        <p:spPr>
          <a:xfrm>
            <a:off x="3262338" y="2651619"/>
            <a:ext cx="3131400" cy="41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Magnitude of the spring bloom</a:t>
            </a:r>
            <a:endParaRPr sz="1700"/>
          </a:p>
        </p:txBody>
      </p:sp>
      <p:sp>
        <p:nvSpPr>
          <p:cNvPr id="295" name="Google Shape;295;p36"/>
          <p:cNvSpPr txBox="1"/>
          <p:nvPr/>
        </p:nvSpPr>
        <p:spPr>
          <a:xfrm rot="-5400000">
            <a:off x="1671596" y="1302526"/>
            <a:ext cx="1426500" cy="41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Day of Year</a:t>
            </a:r>
            <a:endParaRPr sz="1700"/>
          </a:p>
        </p:txBody>
      </p:sp>
      <p:sp>
        <p:nvSpPr>
          <p:cNvPr id="296" name="Google Shape;296;p36"/>
          <p:cNvSpPr txBox="1"/>
          <p:nvPr/>
        </p:nvSpPr>
        <p:spPr>
          <a:xfrm rot="-5400000">
            <a:off x="1521600" y="3542825"/>
            <a:ext cx="1726500" cy="45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Average NPP</a:t>
            </a:r>
            <a:endParaRPr sz="1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"/>
          <p:cNvSpPr/>
          <p:nvPr/>
        </p:nvSpPr>
        <p:spPr>
          <a:xfrm rot="-5400000" flipH="1">
            <a:off x="328250" y="1242050"/>
            <a:ext cx="2648675" cy="3190175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2" name="Google Shape;30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25" y="2220475"/>
            <a:ext cx="608231" cy="70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732" y="2393957"/>
            <a:ext cx="931419" cy="28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662" y="2907348"/>
            <a:ext cx="547789" cy="40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73952" y="2811900"/>
            <a:ext cx="2118498" cy="109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74981" y="1503898"/>
            <a:ext cx="748760" cy="66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31450" y="1768915"/>
            <a:ext cx="640242" cy="53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03218" y="1674619"/>
            <a:ext cx="588333" cy="65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7681" y="3531281"/>
            <a:ext cx="1183669" cy="53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1262604">
            <a:off x="2022276" y="2316401"/>
            <a:ext cx="813652" cy="76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91193" y="3233526"/>
            <a:ext cx="690825" cy="637877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7"/>
          <p:cNvSpPr txBox="1"/>
          <p:nvPr/>
        </p:nvSpPr>
        <p:spPr>
          <a:xfrm>
            <a:off x="487075" y="1798938"/>
            <a:ext cx="18399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COMPETITORS</a:t>
            </a:r>
            <a:endParaRPr sz="1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0650" y="1184684"/>
            <a:ext cx="3527973" cy="23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4074" y="1184687"/>
            <a:ext cx="3749103" cy="23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2550" y="1184688"/>
            <a:ext cx="3685725" cy="235197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8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Zooplankton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000" i="0" u="none" strike="noStrike" cap="none">
                <a:solidFill>
                  <a:srgbClr val="00467F"/>
                </a:solidFill>
              </a:rPr>
              <a:t> </a:t>
            </a:r>
            <a:r>
              <a:rPr lang="en-US" sz="2000">
                <a:solidFill>
                  <a:srgbClr val="00467F"/>
                </a:solidFill>
              </a:rPr>
              <a:t>Kimmel</a:t>
            </a:r>
            <a:endParaRPr sz="2000">
              <a:solidFill>
                <a:srgbClr val="00467F"/>
              </a:solidFill>
            </a:endParaRPr>
          </a:p>
        </p:txBody>
      </p:sp>
      <p:sp>
        <p:nvSpPr>
          <p:cNvPr id="322" name="Google Shape;322;p38"/>
          <p:cNvSpPr txBox="1"/>
          <p:nvPr/>
        </p:nvSpPr>
        <p:spPr>
          <a:xfrm>
            <a:off x="515775" y="3744000"/>
            <a:ext cx="7579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24379"/>
                </a:solidFill>
              </a:rPr>
              <a:t>The spring zooplankton community was dominated by small copepods, had few large (lipid-rich) copepods, and euphausiids were near-absent.</a:t>
            </a:r>
            <a:endParaRPr sz="1700">
              <a:solidFill>
                <a:srgbClr val="024379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</p:txBody>
      </p:sp>
      <p:pic>
        <p:nvPicPr>
          <p:cNvPr id="323" name="Google Shape;323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9781" y="56098"/>
            <a:ext cx="748760" cy="66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250" y="321115"/>
            <a:ext cx="640242" cy="53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98018" y="226819"/>
            <a:ext cx="588333" cy="653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9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Motile Epifauna</a:t>
            </a:r>
            <a:endParaRPr sz="2000">
              <a:solidFill>
                <a:srgbClr val="00467F"/>
              </a:solidFill>
            </a:endParaRPr>
          </a:p>
        </p:txBody>
      </p:sp>
      <p:pic>
        <p:nvPicPr>
          <p:cNvPr id="332" name="Google Shape;332;p39"/>
          <p:cNvPicPr preferRelativeResize="0"/>
          <p:nvPr/>
        </p:nvPicPr>
        <p:blipFill rotWithShape="1">
          <a:blip r:embed="rId3">
            <a:alphaModFix/>
          </a:blip>
          <a:srcRect l="8294" t="29067" r="10857" b="63099"/>
          <a:stretch/>
        </p:blipFill>
        <p:spPr>
          <a:xfrm>
            <a:off x="100275" y="149275"/>
            <a:ext cx="5494574" cy="6888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3" name="Google Shape;333;p39"/>
          <p:cNvSpPr txBox="1"/>
          <p:nvPr/>
        </p:nvSpPr>
        <p:spPr>
          <a:xfrm>
            <a:off x="5781075" y="1357500"/>
            <a:ext cx="3259500" cy="39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Motile epifauna biomass was above the long-term mean, but decreased 10% from 2018 to 2019. </a:t>
            </a: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The decrease was due to brittle stars (-3%) and urchins, sand dollars, and cucumbers (-28%); both groups remain above their long-term means.</a:t>
            </a:r>
            <a:endParaRPr sz="1700">
              <a:solidFill>
                <a:srgbClr val="00467F"/>
              </a:solidFill>
            </a:endParaRPr>
          </a:p>
        </p:txBody>
      </p:sp>
      <p:pic>
        <p:nvPicPr>
          <p:cNvPr id="334" name="Google Shape;33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52700"/>
            <a:ext cx="5476277" cy="3921827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9"/>
          <p:cNvSpPr txBox="1"/>
          <p:nvPr/>
        </p:nvSpPr>
        <p:spPr>
          <a:xfrm rot="-1193808">
            <a:off x="3036830" y="1775264"/>
            <a:ext cx="1565552" cy="36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en-US" sz="1700" b="0" i="0" u="none" strike="noStrike" cap="none">
                <a:solidFill>
                  <a:srgbClr val="024379"/>
                </a:solidFill>
                <a:latin typeface="Arial"/>
                <a:ea typeface="Arial"/>
                <a:cs typeface="Arial"/>
                <a:sym typeface="Arial"/>
              </a:rPr>
              <a:t>Brittle stars →</a:t>
            </a:r>
            <a:endParaRPr sz="1700">
              <a:solidFill>
                <a:srgbClr val="024379"/>
              </a:solidFill>
            </a:endParaRPr>
          </a:p>
        </p:txBody>
      </p:sp>
      <p:sp>
        <p:nvSpPr>
          <p:cNvPr id="336" name="Google Shape;336;p39"/>
          <p:cNvSpPr txBox="1"/>
          <p:nvPr/>
        </p:nvSpPr>
        <p:spPr>
          <a:xfrm rot="-1200046">
            <a:off x="2774128" y="2366682"/>
            <a:ext cx="2826044" cy="36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en-US" sz="1700">
                <a:solidFill>
                  <a:srgbClr val="024379"/>
                </a:solidFill>
              </a:rPr>
              <a:t>Urchins, dollars, and cukes</a:t>
            </a:r>
            <a:endParaRPr sz="1700">
              <a:solidFill>
                <a:srgbClr val="024379"/>
              </a:solidFill>
            </a:endParaRPr>
          </a:p>
        </p:txBody>
      </p:sp>
      <p:pic>
        <p:nvPicPr>
          <p:cNvPr id="337" name="Google Shape;337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0577" y="526700"/>
            <a:ext cx="1020502" cy="52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0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Benthic 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Foragers</a:t>
            </a:r>
            <a:endParaRPr sz="2000">
              <a:solidFill>
                <a:srgbClr val="00467F"/>
              </a:solidFill>
            </a:endParaRPr>
          </a:p>
        </p:txBody>
      </p:sp>
      <p:sp>
        <p:nvSpPr>
          <p:cNvPr id="344" name="Google Shape;344;p40"/>
          <p:cNvSpPr txBox="1"/>
          <p:nvPr/>
        </p:nvSpPr>
        <p:spPr>
          <a:xfrm>
            <a:off x="5781075" y="1662300"/>
            <a:ext cx="3259500" cy="29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Benthic foragers remained low in 2019.</a:t>
            </a: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Yellowfin sole and N. rock sole were below their long-term means. </a:t>
            </a: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N. rock sole have declined since 2010 and decreased 10% from 2018 to 2019.</a:t>
            </a:r>
            <a:endParaRPr sz="1700">
              <a:solidFill>
                <a:srgbClr val="00467F"/>
              </a:solidFill>
            </a:endParaRPr>
          </a:p>
        </p:txBody>
      </p:sp>
      <p:pic>
        <p:nvPicPr>
          <p:cNvPr id="345" name="Google Shape;345;p40"/>
          <p:cNvPicPr preferRelativeResize="0"/>
          <p:nvPr/>
        </p:nvPicPr>
        <p:blipFill rotWithShape="1">
          <a:blip r:embed="rId3">
            <a:alphaModFix/>
          </a:blip>
          <a:srcRect l="8294" t="36265" r="10857" b="56308"/>
          <a:stretch/>
        </p:blipFill>
        <p:spPr>
          <a:xfrm>
            <a:off x="85939" y="197988"/>
            <a:ext cx="5494574" cy="65309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6" name="Google Shape;34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52700"/>
            <a:ext cx="5476275" cy="3899108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0"/>
          <p:cNvSpPr txBox="1"/>
          <p:nvPr/>
        </p:nvSpPr>
        <p:spPr>
          <a:xfrm rot="3127">
            <a:off x="3738150" y="1861600"/>
            <a:ext cx="131940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en-US" sz="1700">
                <a:solidFill>
                  <a:srgbClr val="024379"/>
                </a:solidFill>
              </a:rPr>
              <a:t>Yellowfin</a:t>
            </a:r>
            <a:r>
              <a:rPr lang="en-US" sz="1700" b="0" i="0" u="none" strike="noStrike" cap="none">
                <a:solidFill>
                  <a:srgbClr val="024379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endParaRPr sz="1700">
              <a:solidFill>
                <a:srgbClr val="024379"/>
              </a:solidFill>
            </a:endParaRPr>
          </a:p>
        </p:txBody>
      </p:sp>
      <p:sp>
        <p:nvSpPr>
          <p:cNvPr id="348" name="Google Shape;348;p40"/>
          <p:cNvSpPr txBox="1"/>
          <p:nvPr/>
        </p:nvSpPr>
        <p:spPr>
          <a:xfrm rot="3221">
            <a:off x="3602149" y="3076775"/>
            <a:ext cx="160080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en-US" sz="1700">
                <a:solidFill>
                  <a:srgbClr val="024379"/>
                </a:solidFill>
              </a:rPr>
              <a:t>N. rock sole</a:t>
            </a:r>
            <a:r>
              <a:rPr lang="en-US" sz="1700" b="0" i="0" u="none" strike="noStrike" cap="none">
                <a:solidFill>
                  <a:srgbClr val="024379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endParaRPr sz="1700">
              <a:solidFill>
                <a:srgbClr val="024379"/>
              </a:solidFill>
            </a:endParaRPr>
          </a:p>
        </p:txBody>
      </p:sp>
      <p:pic>
        <p:nvPicPr>
          <p:cNvPr id="349" name="Google Shape;349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33477" y="526700"/>
            <a:ext cx="1020502" cy="52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1"/>
          <p:cNvSpPr/>
          <p:nvPr/>
        </p:nvSpPr>
        <p:spPr>
          <a:xfrm>
            <a:off x="3301050" y="0"/>
            <a:ext cx="2648675" cy="2185350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5" name="Google Shape;35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3948" y="1090669"/>
            <a:ext cx="1059513" cy="34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9227" y="642388"/>
            <a:ext cx="883826" cy="31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73653">
            <a:off x="3339385" y="274321"/>
            <a:ext cx="1171690" cy="32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73952" y="3040500"/>
            <a:ext cx="2118498" cy="109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74981" y="2342098"/>
            <a:ext cx="748760" cy="66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31450" y="2607115"/>
            <a:ext cx="640242" cy="53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03218" y="2512819"/>
            <a:ext cx="588333" cy="65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41889" y="287325"/>
            <a:ext cx="1110988" cy="35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93069" y="1019080"/>
            <a:ext cx="959806" cy="420672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1"/>
          <p:cNvSpPr txBox="1"/>
          <p:nvPr/>
        </p:nvSpPr>
        <p:spPr>
          <a:xfrm>
            <a:off x="3771289" y="1551075"/>
            <a:ext cx="17082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PREDATORS</a:t>
            </a:r>
            <a:endParaRPr sz="1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2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Gray Whale 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Unusual Mortality Event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000" b="1" i="0" u="none" strike="noStrike" cap="none">
                <a:solidFill>
                  <a:srgbClr val="00467F"/>
                </a:solidFill>
              </a:rPr>
              <a:t>  </a:t>
            </a:r>
            <a:r>
              <a:rPr lang="en-US" sz="2000">
                <a:solidFill>
                  <a:srgbClr val="00467F"/>
                </a:solidFill>
              </a:rPr>
              <a:t>Savage</a:t>
            </a:r>
            <a:endParaRPr sz="2000">
              <a:solidFill>
                <a:srgbClr val="00467F"/>
              </a:solidFill>
            </a:endParaRPr>
          </a:p>
        </p:txBody>
      </p:sp>
      <p:pic>
        <p:nvPicPr>
          <p:cNvPr id="371" name="Google Shape;371;p42"/>
          <p:cNvPicPr preferRelativeResize="0"/>
          <p:nvPr/>
        </p:nvPicPr>
        <p:blipFill rotWithShape="1">
          <a:blip r:embed="rId3">
            <a:alphaModFix/>
          </a:blip>
          <a:srcRect t="24248"/>
          <a:stretch/>
        </p:blipFill>
        <p:spPr>
          <a:xfrm>
            <a:off x="152175" y="157650"/>
            <a:ext cx="4007264" cy="2348252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2"/>
          <p:cNvSpPr txBox="1"/>
          <p:nvPr/>
        </p:nvSpPr>
        <p:spPr>
          <a:xfrm>
            <a:off x="724642" y="157650"/>
            <a:ext cx="3434700" cy="13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 Narrow"/>
                <a:ea typeface="Arial Narrow"/>
                <a:cs typeface="Arial Narrow"/>
                <a:sym typeface="Arial Narrow"/>
              </a:rPr>
              <a:t>Brent Pristas</a:t>
            </a:r>
            <a:endParaRPr sz="1100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 Narrow"/>
                <a:ea typeface="Arial Narrow"/>
                <a:cs typeface="Arial Narrow"/>
                <a:sym typeface="Arial Narrow"/>
              </a:rPr>
              <a:t>Kodiak Is.</a:t>
            </a:r>
            <a:endParaRPr sz="1100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 Narrow"/>
                <a:ea typeface="Arial Narrow"/>
                <a:cs typeface="Arial Narrow"/>
                <a:sym typeface="Arial Narrow"/>
              </a:rPr>
              <a:t>July 3, 2019</a:t>
            </a:r>
            <a:endParaRPr sz="1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73" name="Google Shape;37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9350" y="1281240"/>
            <a:ext cx="4940952" cy="38179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4" name="Google Shape;374;p42"/>
          <p:cNvGraphicFramePr/>
          <p:nvPr/>
        </p:nvGraphicFramePr>
        <p:xfrm>
          <a:off x="5965116" y="1962231"/>
          <a:ext cx="2614975" cy="1588120"/>
        </p:xfrm>
        <a:graphic>
          <a:graphicData uri="http://schemas.openxmlformats.org/drawingml/2006/table">
            <a:tbl>
              <a:tblPr>
                <a:noFill/>
                <a:tableStyleId>{2D589F7A-7FC3-431C-A834-5457EC2DE48E}</a:tableStyleId>
              </a:tblPr>
              <a:tblGrid>
                <a:gridCol w="175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40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/>
                        <a:t>Gray Whale Strandings in 2019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/>
                        <a:t>Canada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/>
                        <a:t>10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/>
                        <a:t>US Total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/>
                        <a:t>122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/>
                        <a:t>     Alaska - 4</a:t>
                      </a:r>
                      <a:r>
                        <a:rPr lang="en-US" sz="1100" b="1"/>
                        <a:t>8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/>
                        <a:t> 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/>
                        <a:t>     Washington - 34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/>
                        <a:t> 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/>
                        <a:t>     Oregon - 6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/>
                        <a:t> 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/>
                        <a:t>     California - 3</a:t>
                      </a:r>
                      <a:r>
                        <a:rPr lang="en-US" sz="1100" b="1"/>
                        <a:t>4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/>
                        <a:t> 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/>
                        <a:t>Mexico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/>
                        <a:t>81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830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/>
                        <a:t>Total  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/>
                        <a:t>21</a:t>
                      </a:r>
                      <a:r>
                        <a:rPr lang="en-US" sz="1100" b="1"/>
                        <a:t>3</a:t>
                      </a:r>
                      <a:endParaRPr sz="11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5375" marB="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75" name="Google Shape;375;p42"/>
          <p:cNvSpPr txBox="1">
            <a:spLocks noGrp="1"/>
          </p:cNvSpPr>
          <p:nvPr>
            <p:ph type="body" idx="4294967295"/>
          </p:nvPr>
        </p:nvSpPr>
        <p:spPr>
          <a:xfrm>
            <a:off x="152175" y="2651050"/>
            <a:ext cx="4007400" cy="2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800">
              <a:solidFill>
                <a:srgbClr val="02437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1800">
                <a:solidFill>
                  <a:srgbClr val="024379"/>
                </a:solidFill>
              </a:rPr>
              <a:t>What do gray whales </a:t>
            </a:r>
            <a:endParaRPr sz="1800">
              <a:solidFill>
                <a:srgbClr val="02437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1800">
                <a:solidFill>
                  <a:srgbClr val="024379"/>
                </a:solidFill>
              </a:rPr>
              <a:t>have to do with crab?</a:t>
            </a:r>
            <a:endParaRPr sz="1800">
              <a:solidFill>
                <a:srgbClr val="02437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800">
              <a:solidFill>
                <a:srgbClr val="02437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800">
              <a:solidFill>
                <a:srgbClr val="02437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2437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3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Gray Whale 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Unusual Mortality Event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000" b="1" i="0" u="none" strike="noStrike" cap="none">
                <a:solidFill>
                  <a:srgbClr val="00467F"/>
                </a:solidFill>
              </a:rPr>
              <a:t>  </a:t>
            </a:r>
            <a:r>
              <a:rPr lang="en-US" sz="2000">
                <a:solidFill>
                  <a:srgbClr val="00467F"/>
                </a:solidFill>
              </a:rPr>
              <a:t>Savage</a:t>
            </a:r>
            <a:endParaRPr sz="2000">
              <a:solidFill>
                <a:srgbClr val="00467F"/>
              </a:solidFill>
            </a:endParaRPr>
          </a:p>
        </p:txBody>
      </p:sp>
      <p:sp>
        <p:nvSpPr>
          <p:cNvPr id="382" name="Google Shape;382;p43"/>
          <p:cNvSpPr txBox="1">
            <a:spLocks noGrp="1"/>
          </p:cNvSpPr>
          <p:nvPr>
            <p:ph type="body" idx="4294967295"/>
          </p:nvPr>
        </p:nvSpPr>
        <p:spPr>
          <a:xfrm>
            <a:off x="-31675" y="1572500"/>
            <a:ext cx="3713700" cy="3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336550" algn="l" rtl="0">
              <a:spcBef>
                <a:spcPts val="300"/>
              </a:spcBef>
              <a:spcAft>
                <a:spcPts val="0"/>
              </a:spcAft>
              <a:buClr>
                <a:srgbClr val="024379"/>
              </a:buClr>
              <a:buSzPts val="1700"/>
              <a:buChar char="•"/>
            </a:pPr>
            <a:r>
              <a:rPr lang="en-US" sz="1700">
                <a:solidFill>
                  <a:srgbClr val="024379"/>
                </a:solidFill>
              </a:rPr>
              <a:t>Preliminary necropsy results showed evidence of emaciation.</a:t>
            </a:r>
            <a:endParaRPr sz="1700">
              <a:solidFill>
                <a:srgbClr val="024379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457200" lvl="0" indent="-336550" algn="l" rtl="0">
              <a:spcBef>
                <a:spcPts val="300"/>
              </a:spcBef>
              <a:spcAft>
                <a:spcPts val="0"/>
              </a:spcAft>
              <a:buClr>
                <a:srgbClr val="024379"/>
              </a:buClr>
              <a:buSzPts val="1700"/>
              <a:buChar char="•"/>
            </a:pPr>
            <a:r>
              <a:rPr lang="en-US" sz="1700">
                <a:solidFill>
                  <a:srgbClr val="024379"/>
                </a:solidFill>
              </a:rPr>
              <a:t>May reflect summer and fall feeding conditions in the Bering and Chukchi Seas.</a:t>
            </a:r>
            <a:endParaRPr sz="1700">
              <a:solidFill>
                <a:srgbClr val="02437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457200" lvl="0" indent="-336550" algn="l" rtl="0">
              <a:spcBef>
                <a:spcPts val="300"/>
              </a:spcBef>
              <a:spcAft>
                <a:spcPts val="0"/>
              </a:spcAft>
              <a:buClr>
                <a:srgbClr val="024379"/>
              </a:buClr>
              <a:buSzPts val="1700"/>
              <a:buChar char="•"/>
            </a:pPr>
            <a:r>
              <a:rPr lang="en-US" sz="1700">
                <a:solidFill>
                  <a:srgbClr val="024379"/>
                </a:solidFill>
              </a:rPr>
              <a:t>Gray whales feed on amphipods, mysids, and larval crab, possibly more so in warm years.  </a:t>
            </a:r>
            <a:endParaRPr sz="1700">
              <a:solidFill>
                <a:srgbClr val="024379"/>
              </a:solidFill>
            </a:endParaRPr>
          </a:p>
        </p:txBody>
      </p:sp>
      <p:pic>
        <p:nvPicPr>
          <p:cNvPr id="383" name="Google Shape;38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076" y="147776"/>
            <a:ext cx="3396000" cy="9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3"/>
          <p:cNvPicPr preferRelativeResize="0"/>
          <p:nvPr/>
        </p:nvPicPr>
        <p:blipFill rotWithShape="1">
          <a:blip r:embed="rId4">
            <a:alphaModFix/>
          </a:blip>
          <a:srcRect b="9222"/>
          <a:stretch/>
        </p:blipFill>
        <p:spPr>
          <a:xfrm>
            <a:off x="3816900" y="2312951"/>
            <a:ext cx="2502725" cy="19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3"/>
          <p:cNvPicPr preferRelativeResize="0"/>
          <p:nvPr/>
        </p:nvPicPr>
        <p:blipFill rotWithShape="1">
          <a:blip r:embed="rId5">
            <a:alphaModFix/>
          </a:blip>
          <a:srcRect b="8600"/>
          <a:stretch/>
        </p:blipFill>
        <p:spPr>
          <a:xfrm>
            <a:off x="6510375" y="2306100"/>
            <a:ext cx="2502725" cy="19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58214" y="1062575"/>
            <a:ext cx="643821" cy="50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04875" y="1265301"/>
            <a:ext cx="550512" cy="40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70373" y="1193169"/>
            <a:ext cx="505877" cy="499806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3"/>
          <p:cNvSpPr txBox="1"/>
          <p:nvPr/>
        </p:nvSpPr>
        <p:spPr>
          <a:xfrm>
            <a:off x="3853995" y="2335225"/>
            <a:ext cx="945000" cy="17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467F"/>
                </a:solidFill>
              </a:rPr>
              <a:t>Cold years</a:t>
            </a:r>
            <a:endParaRPr sz="1200">
              <a:solidFill>
                <a:srgbClr val="00467F"/>
              </a:solidFill>
            </a:endParaRPr>
          </a:p>
        </p:txBody>
      </p:sp>
      <p:sp>
        <p:nvSpPr>
          <p:cNvPr id="390" name="Google Shape;390;p43"/>
          <p:cNvSpPr txBox="1"/>
          <p:nvPr/>
        </p:nvSpPr>
        <p:spPr>
          <a:xfrm>
            <a:off x="6556820" y="2335225"/>
            <a:ext cx="1030200" cy="17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467F"/>
                </a:solidFill>
              </a:rPr>
              <a:t>Warm years</a:t>
            </a:r>
            <a:endParaRPr sz="1200">
              <a:solidFill>
                <a:srgbClr val="0046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/>
          <p:nvPr/>
        </p:nvSpPr>
        <p:spPr>
          <a:xfrm>
            <a:off x="0" y="3117300"/>
            <a:ext cx="9144000" cy="202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6"/>
          <p:cNvSpPr txBox="1"/>
          <p:nvPr/>
        </p:nvSpPr>
        <p:spPr>
          <a:xfrm>
            <a:off x="725075" y="3463500"/>
            <a:ext cx="7719900" cy="16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2800"/>
              <a:buAutoNum type="arabicPeriod"/>
            </a:pPr>
            <a:r>
              <a:rPr lang="en-US" sz="2800">
                <a:solidFill>
                  <a:srgbClr val="00467F"/>
                </a:solidFill>
              </a:rPr>
              <a:t>2019 crab-relevant information (review)</a:t>
            </a:r>
            <a:endParaRPr sz="2800">
              <a:solidFill>
                <a:srgbClr val="00467F"/>
              </a:solidFill>
            </a:endParaRPr>
          </a:p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2800"/>
              <a:buAutoNum type="arabicPeriod"/>
            </a:pPr>
            <a:r>
              <a:rPr lang="en-US" sz="2800" b="0" i="0" u="none" strike="noStrike" cap="none">
                <a:solidFill>
                  <a:srgbClr val="00467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 sz="2800">
                <a:solidFill>
                  <a:srgbClr val="00467F"/>
                </a:solidFill>
              </a:rPr>
              <a:t>20</a:t>
            </a:r>
            <a:r>
              <a:rPr lang="en-US" sz="2800" b="0" i="0" u="none" strike="noStrike" cap="none">
                <a:solidFill>
                  <a:srgbClr val="00467F"/>
                </a:solidFill>
                <a:latin typeface="Arial"/>
                <a:ea typeface="Arial"/>
                <a:cs typeface="Arial"/>
                <a:sym typeface="Arial"/>
              </a:rPr>
              <a:t> climate and oceanography</a:t>
            </a:r>
            <a:endParaRPr sz="2800">
              <a:solidFill>
                <a:srgbClr val="00467F"/>
              </a:solidFill>
            </a:endParaRPr>
          </a:p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2800"/>
              <a:buAutoNum type="arabicPeriod"/>
            </a:pPr>
            <a:r>
              <a:rPr lang="en-US" sz="2800">
                <a:solidFill>
                  <a:srgbClr val="00467F"/>
                </a:solidFill>
              </a:rPr>
              <a:t>2021 sea surface temperature forecasts</a:t>
            </a:r>
            <a:endParaRPr sz="2800">
              <a:solidFill>
                <a:srgbClr val="00467F"/>
              </a:solidFill>
            </a:endParaRPr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850" y="76200"/>
            <a:ext cx="5782295" cy="325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4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Pelagic 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Foragers</a:t>
            </a:r>
            <a:endParaRPr sz="2000">
              <a:solidFill>
                <a:srgbClr val="00467F"/>
              </a:solidFill>
            </a:endParaRPr>
          </a:p>
        </p:txBody>
      </p:sp>
      <p:sp>
        <p:nvSpPr>
          <p:cNvPr id="397" name="Google Shape;397;p44"/>
          <p:cNvSpPr txBox="1"/>
          <p:nvPr/>
        </p:nvSpPr>
        <p:spPr>
          <a:xfrm>
            <a:off x="5781075" y="1800063"/>
            <a:ext cx="32595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Pelagic foragers increased 13% from 2018 to 2019, but are below the long-term mean. </a:t>
            </a: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Pollock increased 74% and Jellyfish 164%. </a:t>
            </a:r>
            <a:endParaRPr sz="1700">
              <a:solidFill>
                <a:srgbClr val="00467F"/>
              </a:solidFill>
            </a:endParaRPr>
          </a:p>
        </p:txBody>
      </p:sp>
      <p:pic>
        <p:nvPicPr>
          <p:cNvPr id="398" name="Google Shape;398;p44"/>
          <p:cNvPicPr preferRelativeResize="0"/>
          <p:nvPr/>
        </p:nvPicPr>
        <p:blipFill rotWithShape="1">
          <a:blip r:embed="rId3">
            <a:alphaModFix/>
          </a:blip>
          <a:srcRect l="8294" t="43276" r="10857" b="49555"/>
          <a:stretch/>
        </p:blipFill>
        <p:spPr>
          <a:xfrm>
            <a:off x="93100" y="171249"/>
            <a:ext cx="5494574" cy="6303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9" name="Google Shape;39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52700"/>
            <a:ext cx="5476274" cy="3916333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4"/>
          <p:cNvSpPr txBox="1"/>
          <p:nvPr/>
        </p:nvSpPr>
        <p:spPr>
          <a:xfrm rot="3427">
            <a:off x="3542827" y="2014450"/>
            <a:ext cx="120390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en-US" sz="1700">
                <a:solidFill>
                  <a:srgbClr val="024379"/>
                </a:solidFill>
              </a:rPr>
              <a:t>Pollock</a:t>
            </a:r>
            <a:r>
              <a:rPr lang="en-US" sz="1700" b="0" i="0" u="none" strike="noStrike" cap="none">
                <a:solidFill>
                  <a:srgbClr val="024379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endParaRPr sz="1700">
              <a:solidFill>
                <a:srgbClr val="024379"/>
              </a:solidFill>
            </a:endParaRPr>
          </a:p>
        </p:txBody>
      </p:sp>
      <p:pic>
        <p:nvPicPr>
          <p:cNvPr id="401" name="Google Shape;401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8214" y="529175"/>
            <a:ext cx="643821" cy="50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04875" y="731901"/>
            <a:ext cx="550512" cy="40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70373" y="659769"/>
            <a:ext cx="505877" cy="499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5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Pelagic 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Foragers</a:t>
            </a:r>
            <a:endParaRPr sz="2000">
              <a:solidFill>
                <a:srgbClr val="00467F"/>
              </a:solidFill>
            </a:endParaRPr>
          </a:p>
        </p:txBody>
      </p:sp>
      <p:pic>
        <p:nvPicPr>
          <p:cNvPr id="410" name="Google Shape;410;p45"/>
          <p:cNvPicPr preferRelativeResize="0"/>
          <p:nvPr/>
        </p:nvPicPr>
        <p:blipFill rotWithShape="1">
          <a:blip r:embed="rId3">
            <a:alphaModFix/>
          </a:blip>
          <a:srcRect l="8294" t="43276" r="10857" b="49555"/>
          <a:stretch/>
        </p:blipFill>
        <p:spPr>
          <a:xfrm>
            <a:off x="93100" y="171249"/>
            <a:ext cx="5494574" cy="6303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1" name="Google Shape;411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8214" y="529175"/>
            <a:ext cx="643821" cy="50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04875" y="731901"/>
            <a:ext cx="550512" cy="40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0373" y="659769"/>
            <a:ext cx="505877" cy="49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100" y="1281151"/>
            <a:ext cx="5494575" cy="339741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5"/>
          <p:cNvSpPr txBox="1"/>
          <p:nvPr/>
        </p:nvSpPr>
        <p:spPr>
          <a:xfrm>
            <a:off x="586100" y="1458775"/>
            <a:ext cx="41262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Jellyfish</a:t>
            </a:r>
            <a:endParaRPr sz="1700"/>
          </a:p>
        </p:txBody>
      </p:sp>
      <p:sp>
        <p:nvSpPr>
          <p:cNvPr id="416" name="Google Shape;416;p45"/>
          <p:cNvSpPr txBox="1"/>
          <p:nvPr/>
        </p:nvSpPr>
        <p:spPr>
          <a:xfrm>
            <a:off x="5781075" y="1800063"/>
            <a:ext cx="32595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Pelagic foragers increased 13% from 2018 to 2019, but are below the long-term mean. </a:t>
            </a: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Pollock increased 74% and Jellyfish 164%. </a:t>
            </a:r>
            <a:endParaRPr sz="1700">
              <a:solidFill>
                <a:srgbClr val="0046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6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Pelagic 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Foragers</a:t>
            </a:r>
            <a:endParaRPr sz="2000">
              <a:solidFill>
                <a:srgbClr val="00467F"/>
              </a:solidFill>
            </a:endParaRPr>
          </a:p>
        </p:txBody>
      </p:sp>
      <p:pic>
        <p:nvPicPr>
          <p:cNvPr id="423" name="Google Shape;42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8214" y="529175"/>
            <a:ext cx="643821" cy="50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4875" y="731901"/>
            <a:ext cx="550512" cy="40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0373" y="659769"/>
            <a:ext cx="505877" cy="49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8378" y="180108"/>
            <a:ext cx="2410375" cy="79415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6"/>
          <p:cNvSpPr txBox="1">
            <a:spLocks noGrp="1"/>
          </p:cNvSpPr>
          <p:nvPr>
            <p:ph type="body" idx="4294967295"/>
          </p:nvPr>
        </p:nvSpPr>
        <p:spPr>
          <a:xfrm>
            <a:off x="126925" y="1520425"/>
            <a:ext cx="3992100" cy="35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467F"/>
                </a:solidFill>
              </a:rPr>
              <a:t>Walleye pollock</a:t>
            </a:r>
            <a:endParaRPr sz="1700">
              <a:solidFill>
                <a:srgbClr val="00467F"/>
              </a:solidFill>
            </a:endParaRPr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u="sng">
              <a:solidFill>
                <a:srgbClr val="00467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467F"/>
                </a:solidFill>
              </a:rPr>
              <a:t>Northern Bering Sea</a:t>
            </a: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Biomass -11% from 2017.</a:t>
            </a: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Abundance +59%.</a:t>
            </a: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Indicates recruitment of age-1 fish.</a:t>
            </a:r>
            <a:endParaRPr sz="1700">
              <a:solidFill>
                <a:srgbClr val="00467F"/>
              </a:solidFill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467F"/>
                </a:solidFill>
              </a:rPr>
              <a:t>Southeastern Bering Sea</a:t>
            </a: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Biomass +75% from 2018. </a:t>
            </a: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Abundance +53%.</a:t>
            </a: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Indicates movement of adult fish.</a:t>
            </a:r>
            <a:endParaRPr sz="1700">
              <a:solidFill>
                <a:srgbClr val="00467F"/>
              </a:solidFill>
            </a:endParaRPr>
          </a:p>
        </p:txBody>
      </p:sp>
      <p:pic>
        <p:nvPicPr>
          <p:cNvPr id="428" name="Google Shape;428;p46"/>
          <p:cNvPicPr preferRelativeResize="0"/>
          <p:nvPr/>
        </p:nvPicPr>
        <p:blipFill rotWithShape="1">
          <a:blip r:embed="rId7">
            <a:alphaModFix/>
          </a:blip>
          <a:srcRect l="12176" t="60340" r="79514" b="16021"/>
          <a:stretch/>
        </p:blipFill>
        <p:spPr>
          <a:xfrm>
            <a:off x="4113086" y="2517760"/>
            <a:ext cx="371113" cy="683909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6"/>
          <p:cNvSpPr txBox="1"/>
          <p:nvPr/>
        </p:nvSpPr>
        <p:spPr>
          <a:xfrm>
            <a:off x="4432938" y="2569048"/>
            <a:ext cx="5544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catch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 0 - 75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 75 - 100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 100 - 150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 150 - 200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 200 -300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 300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pic>
        <p:nvPicPr>
          <p:cNvPr id="430" name="Google Shape;430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4456" y="1514475"/>
            <a:ext cx="2257835" cy="194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13817" y="1520423"/>
            <a:ext cx="2261894" cy="195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13567" y="3086374"/>
            <a:ext cx="2261894" cy="195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13817" y="3082868"/>
            <a:ext cx="2261894" cy="1953454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6"/>
          <p:cNvSpPr txBox="1"/>
          <p:nvPr/>
        </p:nvSpPr>
        <p:spPr>
          <a:xfrm>
            <a:off x="4203056" y="2313806"/>
            <a:ext cx="6114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kg/ha</a:t>
            </a:r>
            <a:endParaRPr sz="1100"/>
          </a:p>
        </p:txBody>
      </p:sp>
      <p:pic>
        <p:nvPicPr>
          <p:cNvPr id="435" name="Google Shape;435;p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127093" y="1650094"/>
            <a:ext cx="764381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132227" y="1650094"/>
            <a:ext cx="764381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127093" y="3201675"/>
            <a:ext cx="764381" cy="135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32227" y="3201675"/>
            <a:ext cx="764381" cy="13573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6"/>
          <p:cNvSpPr txBox="1"/>
          <p:nvPr/>
        </p:nvSpPr>
        <p:spPr>
          <a:xfrm>
            <a:off x="5127100" y="1650100"/>
            <a:ext cx="833100" cy="14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Temp &lt;0°C</a:t>
            </a:r>
            <a:endParaRPr sz="1000"/>
          </a:p>
        </p:txBody>
      </p:sp>
      <p:sp>
        <p:nvSpPr>
          <p:cNvPr id="440" name="Google Shape;440;p46"/>
          <p:cNvSpPr txBox="1"/>
          <p:nvPr/>
        </p:nvSpPr>
        <p:spPr>
          <a:xfrm>
            <a:off x="7138918" y="1650100"/>
            <a:ext cx="833100" cy="14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Temp &lt;0°C</a:t>
            </a:r>
            <a:endParaRPr sz="1000"/>
          </a:p>
        </p:txBody>
      </p:sp>
      <p:sp>
        <p:nvSpPr>
          <p:cNvPr id="441" name="Google Shape;441;p46"/>
          <p:cNvSpPr txBox="1"/>
          <p:nvPr/>
        </p:nvSpPr>
        <p:spPr>
          <a:xfrm>
            <a:off x="7138918" y="3207318"/>
            <a:ext cx="833100" cy="14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Temp &lt;0°C</a:t>
            </a:r>
            <a:endParaRPr sz="1000"/>
          </a:p>
        </p:txBody>
      </p:sp>
      <p:sp>
        <p:nvSpPr>
          <p:cNvPr id="442" name="Google Shape;442;p46"/>
          <p:cNvSpPr txBox="1"/>
          <p:nvPr/>
        </p:nvSpPr>
        <p:spPr>
          <a:xfrm>
            <a:off x="5122000" y="3207325"/>
            <a:ext cx="1178700" cy="14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Min temp =1.6°C</a:t>
            </a:r>
            <a:endParaRPr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7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Apex Predators</a:t>
            </a:r>
            <a:endParaRPr sz="2000">
              <a:solidFill>
                <a:srgbClr val="00467F"/>
              </a:solidFill>
            </a:endParaRPr>
          </a:p>
        </p:txBody>
      </p:sp>
      <p:sp>
        <p:nvSpPr>
          <p:cNvPr id="449" name="Google Shape;449;p47"/>
          <p:cNvSpPr txBox="1"/>
          <p:nvPr/>
        </p:nvSpPr>
        <p:spPr>
          <a:xfrm>
            <a:off x="5781075" y="1205100"/>
            <a:ext cx="3259500" cy="39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Apex predators increased 2% from 2018 to 2019 and are at the long-term mean. </a:t>
            </a: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P. cod have decreased since 2015 and are below their long-term mean. </a:t>
            </a: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Declines in P. cod have been partially offset by increases in Arrowtooth flounder, which increased 13% from 2018 to 2019.</a:t>
            </a:r>
            <a:endParaRPr sz="1700">
              <a:solidFill>
                <a:srgbClr val="00467F"/>
              </a:solidFill>
            </a:endParaRPr>
          </a:p>
        </p:txBody>
      </p:sp>
      <p:pic>
        <p:nvPicPr>
          <p:cNvPr id="450" name="Google Shape;450;p47"/>
          <p:cNvPicPr preferRelativeResize="0"/>
          <p:nvPr/>
        </p:nvPicPr>
        <p:blipFill rotWithShape="1">
          <a:blip r:embed="rId3">
            <a:alphaModFix/>
          </a:blip>
          <a:srcRect l="8294" t="49864" r="10857" b="42330"/>
          <a:stretch/>
        </p:blipFill>
        <p:spPr>
          <a:xfrm>
            <a:off x="100275" y="149600"/>
            <a:ext cx="5494574" cy="68647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1" name="Google Shape;45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52700"/>
            <a:ext cx="5468465" cy="39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7"/>
          <p:cNvSpPr txBox="1"/>
          <p:nvPr/>
        </p:nvSpPr>
        <p:spPr>
          <a:xfrm rot="3294">
            <a:off x="2750284" y="2387109"/>
            <a:ext cx="156540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en-US" sz="1700">
                <a:solidFill>
                  <a:srgbClr val="024379"/>
                </a:solidFill>
              </a:rPr>
              <a:t>Pacific cod</a:t>
            </a:r>
            <a:r>
              <a:rPr lang="en-US" sz="1700" b="0" i="0" u="none" strike="noStrike" cap="none">
                <a:solidFill>
                  <a:srgbClr val="024379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endParaRPr sz="1700">
              <a:solidFill>
                <a:srgbClr val="024379"/>
              </a:solidFill>
            </a:endParaRPr>
          </a:p>
        </p:txBody>
      </p:sp>
      <p:sp>
        <p:nvSpPr>
          <p:cNvPr id="453" name="Google Shape;453;p47"/>
          <p:cNvSpPr txBox="1"/>
          <p:nvPr/>
        </p:nvSpPr>
        <p:spPr>
          <a:xfrm rot="3605">
            <a:off x="4457879" y="3343475"/>
            <a:ext cx="85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rPr lang="en-US" sz="1700">
                <a:solidFill>
                  <a:srgbClr val="024379"/>
                </a:solidFill>
              </a:rPr>
              <a:t>ATF</a:t>
            </a:r>
            <a:r>
              <a:rPr lang="en-US" sz="1700" b="0" i="0" u="none" strike="noStrike" cap="none">
                <a:solidFill>
                  <a:srgbClr val="024379"/>
                </a:solidFill>
                <a:latin typeface="Arial"/>
                <a:ea typeface="Arial"/>
                <a:cs typeface="Arial"/>
                <a:sym typeface="Arial"/>
              </a:rPr>
              <a:t> →</a:t>
            </a:r>
            <a:endParaRPr sz="1700">
              <a:solidFill>
                <a:srgbClr val="024379"/>
              </a:solidFill>
            </a:endParaRPr>
          </a:p>
        </p:txBody>
      </p:sp>
      <p:pic>
        <p:nvPicPr>
          <p:cNvPr id="454" name="Google Shape;454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0577" y="526700"/>
            <a:ext cx="1020502" cy="52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4456" y="1514475"/>
            <a:ext cx="2257835" cy="194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3567" y="3086374"/>
            <a:ext cx="2261894" cy="195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13817" y="1520423"/>
            <a:ext cx="2261894" cy="195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13817" y="3082868"/>
            <a:ext cx="2261894" cy="1953454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8"/>
          <p:cNvSpPr txBox="1"/>
          <p:nvPr/>
        </p:nvSpPr>
        <p:spPr>
          <a:xfrm>
            <a:off x="4263713" y="2712141"/>
            <a:ext cx="6114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kg/ha</a:t>
            </a:r>
            <a:endParaRPr sz="1100"/>
          </a:p>
        </p:txBody>
      </p:sp>
      <p:pic>
        <p:nvPicPr>
          <p:cNvPr id="465" name="Google Shape;465;p48"/>
          <p:cNvPicPr preferRelativeResize="0"/>
          <p:nvPr/>
        </p:nvPicPr>
        <p:blipFill rotWithShape="1">
          <a:blip r:embed="rId7">
            <a:alphaModFix/>
          </a:blip>
          <a:srcRect l="13207" t="61083" r="78629" b="15624"/>
          <a:stretch/>
        </p:blipFill>
        <p:spPr>
          <a:xfrm>
            <a:off x="4186514" y="2926757"/>
            <a:ext cx="364605" cy="673864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8"/>
          <p:cNvSpPr txBox="1"/>
          <p:nvPr/>
        </p:nvSpPr>
        <p:spPr>
          <a:xfrm>
            <a:off x="4495218" y="2964876"/>
            <a:ext cx="4608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catch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 0 - 1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 1 - 10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 10 - 20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 20 - 30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 30 - 40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 40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467" name="Google Shape;467;p48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Pelagic 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Foragers</a:t>
            </a:r>
            <a:endParaRPr sz="2000">
              <a:solidFill>
                <a:srgbClr val="00467F"/>
              </a:solidFill>
            </a:endParaRPr>
          </a:p>
        </p:txBody>
      </p:sp>
      <p:sp>
        <p:nvSpPr>
          <p:cNvPr id="468" name="Google Shape;468;p48"/>
          <p:cNvSpPr txBox="1">
            <a:spLocks noGrp="1"/>
          </p:cNvSpPr>
          <p:nvPr>
            <p:ph type="body" idx="4294967295"/>
          </p:nvPr>
        </p:nvSpPr>
        <p:spPr>
          <a:xfrm>
            <a:off x="126925" y="1650100"/>
            <a:ext cx="3992100" cy="33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467F"/>
                </a:solidFill>
              </a:rPr>
              <a:t>Pacific cod</a:t>
            </a:r>
            <a:endParaRPr sz="1700">
              <a:solidFill>
                <a:srgbClr val="00467F"/>
              </a:solidFill>
            </a:endParaRPr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u="sng">
              <a:solidFill>
                <a:srgbClr val="00467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467F"/>
                </a:solidFill>
              </a:rPr>
              <a:t>Northern Bering Sea</a:t>
            </a: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Biomass +30% from 2017.</a:t>
            </a: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Abundance +52%.</a:t>
            </a: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Fish appeared healthy.</a:t>
            </a:r>
            <a:endParaRPr sz="1700">
              <a:solidFill>
                <a:srgbClr val="00467F"/>
              </a:solidFill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467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467F"/>
                </a:solidFill>
              </a:rPr>
              <a:t>Southeastern Bering Sea</a:t>
            </a: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Biomass +2% from 2018. </a:t>
            </a: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Abundance +112%.</a:t>
            </a: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Indicates recruitment of age-1 fish.</a:t>
            </a:r>
            <a:endParaRPr sz="1700">
              <a:solidFill>
                <a:srgbClr val="00467F"/>
              </a:solidFill>
            </a:endParaRPr>
          </a:p>
        </p:txBody>
      </p:sp>
      <p:pic>
        <p:nvPicPr>
          <p:cNvPr id="469" name="Google Shape;469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27093" y="1650094"/>
            <a:ext cx="764381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32227" y="1650094"/>
            <a:ext cx="764381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27093" y="3201675"/>
            <a:ext cx="764381" cy="135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32227" y="3201675"/>
            <a:ext cx="764381" cy="13573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8"/>
          <p:cNvSpPr txBox="1"/>
          <p:nvPr/>
        </p:nvSpPr>
        <p:spPr>
          <a:xfrm>
            <a:off x="5127100" y="1650100"/>
            <a:ext cx="833100" cy="14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Temp &lt;0°C</a:t>
            </a:r>
            <a:endParaRPr sz="1000"/>
          </a:p>
        </p:txBody>
      </p:sp>
      <p:sp>
        <p:nvSpPr>
          <p:cNvPr id="474" name="Google Shape;474;p48"/>
          <p:cNvSpPr txBox="1"/>
          <p:nvPr/>
        </p:nvSpPr>
        <p:spPr>
          <a:xfrm>
            <a:off x="7138918" y="1650100"/>
            <a:ext cx="833100" cy="14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Temp &lt;0°C</a:t>
            </a:r>
            <a:endParaRPr sz="1000"/>
          </a:p>
        </p:txBody>
      </p:sp>
      <p:sp>
        <p:nvSpPr>
          <p:cNvPr id="475" name="Google Shape;475;p48"/>
          <p:cNvSpPr txBox="1"/>
          <p:nvPr/>
        </p:nvSpPr>
        <p:spPr>
          <a:xfrm>
            <a:off x="7138918" y="3207318"/>
            <a:ext cx="833100" cy="14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Temp &lt;0°C</a:t>
            </a:r>
            <a:endParaRPr sz="1000"/>
          </a:p>
        </p:txBody>
      </p:sp>
      <p:sp>
        <p:nvSpPr>
          <p:cNvPr id="476" name="Google Shape;476;p48"/>
          <p:cNvSpPr txBox="1"/>
          <p:nvPr/>
        </p:nvSpPr>
        <p:spPr>
          <a:xfrm>
            <a:off x="5122000" y="3207325"/>
            <a:ext cx="1178700" cy="1428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Min temp =1.6°C</a:t>
            </a:r>
            <a:endParaRPr sz="1000"/>
          </a:p>
        </p:txBody>
      </p:sp>
      <p:pic>
        <p:nvPicPr>
          <p:cNvPr id="477" name="Google Shape;477;p4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6938" y="272640"/>
            <a:ext cx="2484950" cy="7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280402" y="617000"/>
            <a:ext cx="1020502" cy="52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9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 Groundfish Condition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000">
                <a:solidFill>
                  <a:srgbClr val="00467F"/>
                </a:solidFill>
              </a:rPr>
              <a:t>Laman</a:t>
            </a:r>
            <a:endParaRPr sz="2000">
              <a:solidFill>
                <a:srgbClr val="00467F"/>
              </a:solidFill>
            </a:endParaRPr>
          </a:p>
        </p:txBody>
      </p:sp>
      <p:pic>
        <p:nvPicPr>
          <p:cNvPr id="485" name="Google Shape;48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3964" y="529175"/>
            <a:ext cx="643821" cy="50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0625" y="731901"/>
            <a:ext cx="550512" cy="40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6123" y="659769"/>
            <a:ext cx="505877" cy="49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2202" y="521150"/>
            <a:ext cx="1020502" cy="52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333" y="135144"/>
            <a:ext cx="4177040" cy="487322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0" name="Google Shape;490;p49"/>
          <p:cNvSpPr txBox="1">
            <a:spLocks noGrp="1"/>
          </p:cNvSpPr>
          <p:nvPr>
            <p:ph type="body" idx="4294967295"/>
          </p:nvPr>
        </p:nvSpPr>
        <p:spPr>
          <a:xfrm>
            <a:off x="4320250" y="1498999"/>
            <a:ext cx="4749900" cy="34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39700" lvl="0" indent="-1460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Groundfish condition increased in 2019 relative to 2018.</a:t>
            </a: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300">
              <a:solidFill>
                <a:srgbClr val="00467F"/>
              </a:solidFill>
            </a:endParaRPr>
          </a:p>
          <a:p>
            <a:pPr marL="139700" lvl="0" indent="-1460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Condition was </a:t>
            </a:r>
            <a:r>
              <a:rPr lang="en-US" sz="1700" b="1">
                <a:solidFill>
                  <a:srgbClr val="00467F"/>
                </a:solidFill>
              </a:rPr>
              <a:t>positive</a:t>
            </a:r>
            <a:r>
              <a:rPr lang="en-US" sz="1700">
                <a:solidFill>
                  <a:srgbClr val="00467F"/>
                </a:solidFill>
              </a:rPr>
              <a:t> for all species shown.</a:t>
            </a: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400">
              <a:solidFill>
                <a:srgbClr val="00467F"/>
              </a:solidFill>
            </a:endParaRPr>
          </a:p>
          <a:p>
            <a:pPr marL="139700" lvl="0" indent="-1460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Large increases were seen for pollock, N. rock sole, YF sole, ATF, and FH sole.</a:t>
            </a: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400">
              <a:solidFill>
                <a:srgbClr val="00467F"/>
              </a:solidFill>
            </a:endParaRPr>
          </a:p>
          <a:p>
            <a:pPr marL="139700" lvl="0" indent="-1460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These species are either predators or competitors with crab.</a:t>
            </a:r>
            <a:endParaRPr sz="1700">
              <a:solidFill>
                <a:srgbClr val="0046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0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Bristol Bay Sockeye Salmon </a:t>
            </a:r>
            <a:r>
              <a:rPr lang="en-US" sz="2000">
                <a:solidFill>
                  <a:srgbClr val="00467F"/>
                </a:solidFill>
              </a:rPr>
              <a:t>Cunningham</a:t>
            </a:r>
            <a:endParaRPr sz="1200">
              <a:solidFill>
                <a:srgbClr val="00467F"/>
              </a:solidFill>
            </a:endParaRPr>
          </a:p>
        </p:txBody>
      </p:sp>
      <p:pic>
        <p:nvPicPr>
          <p:cNvPr id="497" name="Google Shape;49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8214" y="529175"/>
            <a:ext cx="643821" cy="50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4875" y="731901"/>
            <a:ext cx="550512" cy="40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0373" y="659769"/>
            <a:ext cx="505877" cy="49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922" y="180123"/>
            <a:ext cx="2515075" cy="90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17800" y="1648500"/>
            <a:ext cx="4711901" cy="30964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2" name="Google Shape;502;p50"/>
          <p:cNvPicPr preferRelativeResize="0"/>
          <p:nvPr/>
        </p:nvPicPr>
        <p:blipFill rotWithShape="1">
          <a:blip r:embed="rId8">
            <a:alphaModFix/>
          </a:blip>
          <a:srcRect l="3451" r="21849"/>
          <a:stretch/>
        </p:blipFill>
        <p:spPr>
          <a:xfrm>
            <a:off x="36425" y="3401900"/>
            <a:ext cx="4176399" cy="13430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3" name="Google Shape;503;p50"/>
          <p:cNvSpPr txBox="1"/>
          <p:nvPr/>
        </p:nvSpPr>
        <p:spPr>
          <a:xfrm>
            <a:off x="36425" y="1184475"/>
            <a:ext cx="4176300" cy="21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2019 inshore run was 56.6 million. </a:t>
            </a: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4th largest since 1963. </a:t>
            </a: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Fish experienced positive conditions at ocean entry in the summers of 2016 and 2017, and winters of 2016/2017 and 2017/2018.</a:t>
            </a:r>
            <a:endParaRPr sz="1700">
              <a:solidFill>
                <a:srgbClr val="0046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1"/>
          <p:cNvSpPr/>
          <p:nvPr/>
        </p:nvSpPr>
        <p:spPr>
          <a:xfrm rot="-5400000" flipH="1">
            <a:off x="328250" y="1242050"/>
            <a:ext cx="2648675" cy="3190175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51"/>
          <p:cNvSpPr/>
          <p:nvPr/>
        </p:nvSpPr>
        <p:spPr>
          <a:xfrm rot="5400000">
            <a:off x="6211031" y="1251500"/>
            <a:ext cx="2648675" cy="3171275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51"/>
          <p:cNvSpPr/>
          <p:nvPr/>
        </p:nvSpPr>
        <p:spPr>
          <a:xfrm rot="10800000">
            <a:off x="3247663" y="2950750"/>
            <a:ext cx="2648675" cy="2185350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51"/>
          <p:cNvSpPr/>
          <p:nvPr/>
        </p:nvSpPr>
        <p:spPr>
          <a:xfrm>
            <a:off x="3301050" y="0"/>
            <a:ext cx="2648675" cy="2185350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" name="Google Shape;51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7907" y="2291454"/>
            <a:ext cx="668726" cy="55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3163" y="2510701"/>
            <a:ext cx="571808" cy="44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7616" y="2432691"/>
            <a:ext cx="525447" cy="540538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51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 2019 Summary 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000" i="1">
                <a:solidFill>
                  <a:srgbClr val="FF8300"/>
                </a:solidFill>
              </a:rPr>
              <a:t>&amp; Larval Implications</a:t>
            </a:r>
            <a:endParaRPr sz="2000" i="1">
              <a:solidFill>
                <a:srgbClr val="FF8300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endParaRPr sz="2800">
              <a:solidFill>
                <a:srgbClr val="00467F"/>
              </a:solidFill>
            </a:endParaRPr>
          </a:p>
        </p:txBody>
      </p:sp>
      <p:pic>
        <p:nvPicPr>
          <p:cNvPr id="516" name="Google Shape;516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8571" y="316133"/>
            <a:ext cx="1399442" cy="37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1"/>
          <p:cNvSpPr txBox="1"/>
          <p:nvPr/>
        </p:nvSpPr>
        <p:spPr>
          <a:xfrm>
            <a:off x="4653950" y="316075"/>
            <a:ext cx="13995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</a:rPr>
              <a:t>-</a:t>
            </a:r>
            <a:endParaRPr sz="4000">
              <a:solidFill>
                <a:srgbClr val="FF0000"/>
              </a:solidFill>
            </a:endParaRPr>
          </a:p>
        </p:txBody>
      </p:sp>
      <p:pic>
        <p:nvPicPr>
          <p:cNvPr id="518" name="Google Shape;518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82048" y="911319"/>
            <a:ext cx="1059513" cy="349082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1"/>
          <p:cNvSpPr txBox="1"/>
          <p:nvPr/>
        </p:nvSpPr>
        <p:spPr>
          <a:xfrm>
            <a:off x="4882550" y="879438"/>
            <a:ext cx="9435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</a:rPr>
              <a:t>-</a:t>
            </a:r>
            <a:endParaRPr sz="4000">
              <a:solidFill>
                <a:srgbClr val="FF0000"/>
              </a:solidFill>
            </a:endParaRPr>
          </a:p>
        </p:txBody>
      </p:sp>
      <p:pic>
        <p:nvPicPr>
          <p:cNvPr id="520" name="Google Shape;520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21875" y="1970000"/>
            <a:ext cx="959799" cy="1258406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1"/>
          <p:cNvSpPr txBox="1"/>
          <p:nvPr/>
        </p:nvSpPr>
        <p:spPr>
          <a:xfrm>
            <a:off x="7762025" y="2306650"/>
            <a:ext cx="11838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</a:rPr>
              <a:t>-</a:t>
            </a:r>
            <a:endParaRPr sz="4000">
              <a:solidFill>
                <a:srgbClr val="FF0000"/>
              </a:solidFill>
            </a:endParaRPr>
          </a:p>
        </p:txBody>
      </p:sp>
      <p:pic>
        <p:nvPicPr>
          <p:cNvPr id="522" name="Google Shape;522;p5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92054" y="3921956"/>
            <a:ext cx="668833" cy="67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42109" y="4345331"/>
            <a:ext cx="488764" cy="503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5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82050" y="3593000"/>
            <a:ext cx="696995" cy="68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1"/>
          <p:cNvSpPr txBox="1"/>
          <p:nvPr/>
        </p:nvSpPr>
        <p:spPr>
          <a:xfrm>
            <a:off x="4882550" y="4077800"/>
            <a:ext cx="9435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FF00"/>
                </a:solidFill>
              </a:rPr>
              <a:t>+</a:t>
            </a:r>
            <a:endParaRPr sz="4000">
              <a:solidFill>
                <a:srgbClr val="00FF00"/>
              </a:solidFill>
            </a:endParaRPr>
          </a:p>
        </p:txBody>
      </p:sp>
      <p:pic>
        <p:nvPicPr>
          <p:cNvPr id="526" name="Google Shape;526;p5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0725" y="2449075"/>
            <a:ext cx="608231" cy="70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2787" y="2700186"/>
            <a:ext cx="547789" cy="400039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51"/>
          <p:cNvSpPr txBox="1"/>
          <p:nvPr/>
        </p:nvSpPr>
        <p:spPr>
          <a:xfrm>
            <a:off x="3771300" y="1551075"/>
            <a:ext cx="17082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PREDATORS</a:t>
            </a:r>
            <a:endParaRPr sz="1700"/>
          </a:p>
        </p:txBody>
      </p:sp>
      <p:sp>
        <p:nvSpPr>
          <p:cNvPr id="529" name="Google Shape;529;p51"/>
          <p:cNvSpPr txBox="1"/>
          <p:nvPr/>
        </p:nvSpPr>
        <p:spPr>
          <a:xfrm>
            <a:off x="6729600" y="3453675"/>
            <a:ext cx="20919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ENVIRONMENTAL PROCESSES</a:t>
            </a:r>
            <a:endParaRPr sz="1700"/>
          </a:p>
        </p:txBody>
      </p:sp>
      <p:sp>
        <p:nvSpPr>
          <p:cNvPr id="530" name="Google Shape;530;p51"/>
          <p:cNvSpPr txBox="1"/>
          <p:nvPr/>
        </p:nvSpPr>
        <p:spPr>
          <a:xfrm>
            <a:off x="3830088" y="3261975"/>
            <a:ext cx="14838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PREY</a:t>
            </a:r>
            <a:endParaRPr sz="1700"/>
          </a:p>
        </p:txBody>
      </p:sp>
      <p:sp>
        <p:nvSpPr>
          <p:cNvPr id="531" name="Google Shape;531;p51"/>
          <p:cNvSpPr txBox="1"/>
          <p:nvPr/>
        </p:nvSpPr>
        <p:spPr>
          <a:xfrm>
            <a:off x="487075" y="1722745"/>
            <a:ext cx="18399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COMPETITORS</a:t>
            </a:r>
            <a:endParaRPr sz="1700"/>
          </a:p>
        </p:txBody>
      </p:sp>
      <p:sp>
        <p:nvSpPr>
          <p:cNvPr id="532" name="Google Shape;532;p51"/>
          <p:cNvSpPr txBox="1"/>
          <p:nvPr/>
        </p:nvSpPr>
        <p:spPr>
          <a:xfrm>
            <a:off x="1782025" y="2763850"/>
            <a:ext cx="9435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FF00"/>
                </a:solidFill>
              </a:rPr>
              <a:t>+</a:t>
            </a:r>
            <a:endParaRPr sz="400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2"/>
          <p:cNvSpPr/>
          <p:nvPr/>
        </p:nvSpPr>
        <p:spPr>
          <a:xfrm rot="-5400000" flipH="1">
            <a:off x="328250" y="1242050"/>
            <a:ext cx="2648675" cy="3190175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52"/>
          <p:cNvSpPr/>
          <p:nvPr/>
        </p:nvSpPr>
        <p:spPr>
          <a:xfrm rot="5400000">
            <a:off x="6211031" y="1251500"/>
            <a:ext cx="2648675" cy="3171275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52"/>
          <p:cNvSpPr/>
          <p:nvPr/>
        </p:nvSpPr>
        <p:spPr>
          <a:xfrm rot="10800000">
            <a:off x="3247663" y="2950750"/>
            <a:ext cx="2648675" cy="2185350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52"/>
          <p:cNvSpPr/>
          <p:nvPr/>
        </p:nvSpPr>
        <p:spPr>
          <a:xfrm>
            <a:off x="3301050" y="0"/>
            <a:ext cx="2648675" cy="2185350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1" name="Google Shape;54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8100" y="2184375"/>
            <a:ext cx="1707822" cy="772801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52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 2019 Summary 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000">
                <a:solidFill>
                  <a:srgbClr val="FF8300"/>
                </a:solidFill>
              </a:rPr>
              <a:t>&amp;</a:t>
            </a:r>
            <a:r>
              <a:rPr lang="en-US" sz="2000" i="1">
                <a:solidFill>
                  <a:srgbClr val="FF8300"/>
                </a:solidFill>
              </a:rPr>
              <a:t> Adult Implications</a:t>
            </a:r>
            <a:endParaRPr sz="2000" i="1">
              <a:solidFill>
                <a:srgbClr val="FF8300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endParaRPr sz="2800">
              <a:solidFill>
                <a:srgbClr val="00467F"/>
              </a:solidFill>
            </a:endParaRPr>
          </a:p>
        </p:txBody>
      </p:sp>
      <p:pic>
        <p:nvPicPr>
          <p:cNvPr id="543" name="Google Shape;543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6389" y="678188"/>
            <a:ext cx="883826" cy="31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4089" y="219813"/>
            <a:ext cx="1110988" cy="35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30094" y="1122255"/>
            <a:ext cx="959806" cy="420672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2"/>
          <p:cNvSpPr txBox="1"/>
          <p:nvPr/>
        </p:nvSpPr>
        <p:spPr>
          <a:xfrm>
            <a:off x="4882550" y="650838"/>
            <a:ext cx="9435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</a:rPr>
              <a:t>-</a:t>
            </a:r>
            <a:endParaRPr sz="4000">
              <a:solidFill>
                <a:srgbClr val="FF0000"/>
              </a:solidFill>
            </a:endParaRPr>
          </a:p>
        </p:txBody>
      </p:sp>
      <p:pic>
        <p:nvPicPr>
          <p:cNvPr id="547" name="Google Shape;547;p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85088" y="1512802"/>
            <a:ext cx="796586" cy="104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22021" y="2545180"/>
            <a:ext cx="606991" cy="886894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52"/>
          <p:cNvSpPr txBox="1"/>
          <p:nvPr/>
        </p:nvSpPr>
        <p:spPr>
          <a:xfrm>
            <a:off x="7762025" y="1849450"/>
            <a:ext cx="11838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FF00"/>
                </a:solidFill>
              </a:rPr>
              <a:t>+</a:t>
            </a:r>
            <a:endParaRPr sz="4000">
              <a:solidFill>
                <a:srgbClr val="FF0000"/>
              </a:solidFill>
            </a:endParaRPr>
          </a:p>
        </p:txBody>
      </p:sp>
      <p:sp>
        <p:nvSpPr>
          <p:cNvPr id="550" name="Google Shape;550;p52"/>
          <p:cNvSpPr txBox="1"/>
          <p:nvPr/>
        </p:nvSpPr>
        <p:spPr>
          <a:xfrm>
            <a:off x="7878025" y="2695975"/>
            <a:ext cx="9435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</a:rPr>
              <a:t>-</a:t>
            </a:r>
            <a:endParaRPr sz="4000">
              <a:solidFill>
                <a:srgbClr val="FF0000"/>
              </a:solidFill>
            </a:endParaRPr>
          </a:p>
        </p:txBody>
      </p:sp>
      <p:pic>
        <p:nvPicPr>
          <p:cNvPr id="551" name="Google Shape;551;p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9169" y="3186231"/>
            <a:ext cx="1183669" cy="53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262604">
            <a:off x="131076" y="2274601"/>
            <a:ext cx="813652" cy="76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8868" y="2533676"/>
            <a:ext cx="690825" cy="637877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52"/>
          <p:cNvSpPr txBox="1"/>
          <p:nvPr/>
        </p:nvSpPr>
        <p:spPr>
          <a:xfrm>
            <a:off x="3771300" y="1551075"/>
            <a:ext cx="1708200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PREDATORS</a:t>
            </a:r>
            <a:endParaRPr sz="1700"/>
          </a:p>
        </p:txBody>
      </p:sp>
      <p:sp>
        <p:nvSpPr>
          <p:cNvPr id="555" name="Google Shape;555;p52"/>
          <p:cNvSpPr txBox="1"/>
          <p:nvPr/>
        </p:nvSpPr>
        <p:spPr>
          <a:xfrm>
            <a:off x="6729600" y="3453675"/>
            <a:ext cx="20919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ENVIRONMENTAL PROCESSES</a:t>
            </a:r>
            <a:endParaRPr sz="1700"/>
          </a:p>
        </p:txBody>
      </p:sp>
      <p:sp>
        <p:nvSpPr>
          <p:cNvPr id="556" name="Google Shape;556;p52"/>
          <p:cNvSpPr txBox="1"/>
          <p:nvPr/>
        </p:nvSpPr>
        <p:spPr>
          <a:xfrm>
            <a:off x="3830088" y="3261975"/>
            <a:ext cx="14838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PREY</a:t>
            </a:r>
            <a:endParaRPr sz="1700"/>
          </a:p>
        </p:txBody>
      </p:sp>
      <p:sp>
        <p:nvSpPr>
          <p:cNvPr id="557" name="Google Shape;557;p52"/>
          <p:cNvSpPr txBox="1"/>
          <p:nvPr/>
        </p:nvSpPr>
        <p:spPr>
          <a:xfrm>
            <a:off x="487075" y="1722745"/>
            <a:ext cx="18399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COMPETITORS</a:t>
            </a:r>
            <a:endParaRPr sz="1700"/>
          </a:p>
        </p:txBody>
      </p:sp>
      <p:sp>
        <p:nvSpPr>
          <p:cNvPr id="558" name="Google Shape;558;p52"/>
          <p:cNvSpPr txBox="1"/>
          <p:nvPr/>
        </p:nvSpPr>
        <p:spPr>
          <a:xfrm>
            <a:off x="1705825" y="2535250"/>
            <a:ext cx="9435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</a:rPr>
              <a:t>-</a:t>
            </a:r>
            <a:endParaRPr sz="4000">
              <a:solidFill>
                <a:srgbClr val="FF0000"/>
              </a:solidFill>
            </a:endParaRPr>
          </a:p>
        </p:txBody>
      </p:sp>
      <p:sp>
        <p:nvSpPr>
          <p:cNvPr id="559" name="Google Shape;559;p52"/>
          <p:cNvSpPr txBox="1"/>
          <p:nvPr/>
        </p:nvSpPr>
        <p:spPr>
          <a:xfrm>
            <a:off x="1705825" y="3297250"/>
            <a:ext cx="9435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FF00"/>
                </a:solidFill>
              </a:rPr>
              <a:t>+</a:t>
            </a:r>
            <a:endParaRPr sz="4000">
              <a:solidFill>
                <a:srgbClr val="00FF00"/>
              </a:solidFill>
            </a:endParaRPr>
          </a:p>
        </p:txBody>
      </p:sp>
      <p:sp>
        <p:nvSpPr>
          <p:cNvPr id="560" name="Google Shape;560;p52"/>
          <p:cNvSpPr txBox="1"/>
          <p:nvPr/>
        </p:nvSpPr>
        <p:spPr>
          <a:xfrm>
            <a:off x="4125482" y="3665856"/>
            <a:ext cx="927300" cy="1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/>
              <a:t>?</a:t>
            </a:r>
            <a:endParaRPr sz="7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900" y="152400"/>
            <a:ext cx="801419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53"/>
          <p:cNvSpPr txBox="1"/>
          <p:nvPr/>
        </p:nvSpPr>
        <p:spPr>
          <a:xfrm>
            <a:off x="564900" y="209550"/>
            <a:ext cx="8014200" cy="600000"/>
          </a:xfrm>
          <a:prstGeom prst="rect">
            <a:avLst/>
          </a:prstGeom>
          <a:solidFill>
            <a:srgbClr val="E8E8E8">
              <a:alpha val="748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>
                <a:solidFill>
                  <a:srgbClr val="00467F"/>
                </a:solidFill>
              </a:rPr>
              <a:t>2020 climate and oceanography</a:t>
            </a:r>
            <a:endParaRPr>
              <a:solidFill>
                <a:srgbClr val="0046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/>
          <p:nvPr/>
        </p:nvSpPr>
        <p:spPr>
          <a:xfrm rot="-5400000" flipH="1">
            <a:off x="328250" y="1242050"/>
            <a:ext cx="2648675" cy="3190175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7"/>
          <p:cNvSpPr/>
          <p:nvPr/>
        </p:nvSpPr>
        <p:spPr>
          <a:xfrm rot="5400000">
            <a:off x="6211031" y="1251500"/>
            <a:ext cx="2648675" cy="3171275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7"/>
          <p:cNvSpPr/>
          <p:nvPr/>
        </p:nvSpPr>
        <p:spPr>
          <a:xfrm rot="10800000">
            <a:off x="3247663" y="2950750"/>
            <a:ext cx="2648675" cy="2185350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7"/>
          <p:cNvSpPr/>
          <p:nvPr/>
        </p:nvSpPr>
        <p:spPr>
          <a:xfrm>
            <a:off x="3301050" y="0"/>
            <a:ext cx="2648675" cy="2185350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7"/>
          <p:cNvSpPr txBox="1"/>
          <p:nvPr/>
        </p:nvSpPr>
        <p:spPr>
          <a:xfrm>
            <a:off x="3771289" y="1551075"/>
            <a:ext cx="17082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PREDATORS</a:t>
            </a:r>
            <a:endParaRPr sz="1700"/>
          </a:p>
        </p:txBody>
      </p:sp>
      <p:sp>
        <p:nvSpPr>
          <p:cNvPr id="154" name="Google Shape;154;p27"/>
          <p:cNvSpPr txBox="1"/>
          <p:nvPr/>
        </p:nvSpPr>
        <p:spPr>
          <a:xfrm>
            <a:off x="6729600" y="3453675"/>
            <a:ext cx="20919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ENVIRONMENTAL PROCESSES</a:t>
            </a:r>
            <a:endParaRPr sz="1700"/>
          </a:p>
        </p:txBody>
      </p:sp>
      <p:sp>
        <p:nvSpPr>
          <p:cNvPr id="155" name="Google Shape;155;p27"/>
          <p:cNvSpPr txBox="1"/>
          <p:nvPr/>
        </p:nvSpPr>
        <p:spPr>
          <a:xfrm>
            <a:off x="3830088" y="3261975"/>
            <a:ext cx="14838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PREY</a:t>
            </a:r>
            <a:endParaRPr sz="1700"/>
          </a:p>
        </p:txBody>
      </p:sp>
      <p:sp>
        <p:nvSpPr>
          <p:cNvPr id="156" name="Google Shape;156;p27"/>
          <p:cNvSpPr txBox="1"/>
          <p:nvPr/>
        </p:nvSpPr>
        <p:spPr>
          <a:xfrm>
            <a:off x="487075" y="1722738"/>
            <a:ext cx="18399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COMPETITORS</a:t>
            </a:r>
            <a:endParaRPr sz="1700"/>
          </a:p>
        </p:txBody>
      </p:sp>
      <p:sp>
        <p:nvSpPr>
          <p:cNvPr id="157" name="Google Shape;157;p27"/>
          <p:cNvSpPr txBox="1"/>
          <p:nvPr/>
        </p:nvSpPr>
        <p:spPr>
          <a:xfrm>
            <a:off x="6038525" y="0"/>
            <a:ext cx="31056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pelagic larval indicators</a:t>
            </a:r>
            <a:endParaRPr sz="2800">
              <a:solidFill>
                <a:srgbClr val="00467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467F"/>
              </a:solidFill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9000" y="1001876"/>
            <a:ext cx="1745456" cy="54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5863" y="3969843"/>
            <a:ext cx="821713" cy="800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5930" y="4468843"/>
            <a:ext cx="600483" cy="59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86427" y="3582128"/>
            <a:ext cx="856313" cy="80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97137" y="1271875"/>
            <a:ext cx="2008863" cy="25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6825" y="2116575"/>
            <a:ext cx="950815" cy="11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33594" y="2662120"/>
            <a:ext cx="1456031" cy="49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5702" y="3353484"/>
            <a:ext cx="856325" cy="68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64124" y="523566"/>
            <a:ext cx="1456028" cy="49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4981" y="2265898"/>
            <a:ext cx="748760" cy="66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31450" y="2530915"/>
            <a:ext cx="640242" cy="53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003218" y="2436619"/>
            <a:ext cx="588333" cy="65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1407345">
            <a:off x="3287528" y="199877"/>
            <a:ext cx="1913749" cy="50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54"/>
          <p:cNvPicPr preferRelativeResize="0"/>
          <p:nvPr/>
        </p:nvPicPr>
        <p:blipFill rotWithShape="1">
          <a:blip r:embed="rId3">
            <a:alphaModFix/>
          </a:blip>
          <a:srcRect l="6279" t="14324" r="2976"/>
          <a:stretch/>
        </p:blipFill>
        <p:spPr>
          <a:xfrm>
            <a:off x="4478651" y="2850932"/>
            <a:ext cx="2896625" cy="21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6375" y="2741350"/>
            <a:ext cx="2746573" cy="2117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3912" y="653312"/>
            <a:ext cx="2746573" cy="2117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36375" y="653300"/>
            <a:ext cx="2746583" cy="2117601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54"/>
          <p:cNvSpPr txBox="1"/>
          <p:nvPr/>
        </p:nvSpPr>
        <p:spPr>
          <a:xfrm>
            <a:off x="1066800" y="57150"/>
            <a:ext cx="80010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650"/>
              <a:buFont typeface="Arial"/>
              <a:buNone/>
            </a:pPr>
            <a:r>
              <a:rPr lang="en-US" sz="2800" b="0" i="0" u="none" strike="noStrike" cap="none">
                <a:solidFill>
                  <a:srgbClr val="00467F"/>
                </a:solidFill>
                <a:latin typeface="Arial"/>
                <a:ea typeface="Arial"/>
                <a:cs typeface="Arial"/>
                <a:sym typeface="Arial"/>
              </a:rPr>
              <a:t>Sea </a:t>
            </a:r>
            <a:r>
              <a:rPr lang="en-US" sz="2800">
                <a:solidFill>
                  <a:srgbClr val="00467F"/>
                </a:solidFill>
              </a:rPr>
              <a:t>Level Pressure</a:t>
            </a:r>
            <a:r>
              <a:rPr lang="en-US" sz="2800" b="0" i="0" u="none" strike="noStrike" cap="none">
                <a:solidFill>
                  <a:srgbClr val="00467F"/>
                </a:solidFill>
                <a:latin typeface="Arial"/>
                <a:ea typeface="Arial"/>
                <a:cs typeface="Arial"/>
                <a:sym typeface="Arial"/>
              </a:rPr>
              <a:t> Anomalies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500"/>
              <a:buFont typeface="Arial"/>
              <a:buNone/>
            </a:pPr>
            <a:r>
              <a:rPr lang="en-US" sz="2000" b="0" i="0" u="none" strike="noStrike" cap="none">
                <a:solidFill>
                  <a:srgbClr val="00467F"/>
                </a:solidFill>
                <a:latin typeface="Arial"/>
                <a:ea typeface="Arial"/>
                <a:cs typeface="Arial"/>
                <a:sym typeface="Arial"/>
              </a:rPr>
              <a:t>Bond</a:t>
            </a:r>
            <a:endParaRPr>
              <a:solidFill>
                <a:srgbClr val="00467F"/>
              </a:solidFill>
            </a:endParaRPr>
          </a:p>
        </p:txBody>
      </p:sp>
      <p:sp>
        <p:nvSpPr>
          <p:cNvPr id="577" name="Google Shape;577;p54"/>
          <p:cNvSpPr txBox="1"/>
          <p:nvPr/>
        </p:nvSpPr>
        <p:spPr>
          <a:xfrm>
            <a:off x="-76200" y="657150"/>
            <a:ext cx="19128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0467F"/>
                </a:solidFill>
              </a:rPr>
              <a:t>Positive in central GOA; warm SSTs and upwelling-</a:t>
            </a:r>
            <a:endParaRPr sz="1700">
              <a:solidFill>
                <a:srgbClr val="00467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0467F"/>
                </a:solidFill>
              </a:rPr>
              <a:t>favorable winds.</a:t>
            </a:r>
            <a:endParaRPr sz="1700">
              <a:solidFill>
                <a:srgbClr val="00467F"/>
              </a:solidFill>
            </a:endParaRPr>
          </a:p>
        </p:txBody>
      </p:sp>
      <p:sp>
        <p:nvSpPr>
          <p:cNvPr id="578" name="Google Shape;578;p54"/>
          <p:cNvSpPr txBox="1"/>
          <p:nvPr/>
        </p:nvSpPr>
        <p:spPr>
          <a:xfrm>
            <a:off x="1836375" y="2428839"/>
            <a:ext cx="2806800" cy="3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Autumn 201</a:t>
            </a:r>
            <a:r>
              <a:rPr lang="en-US" sz="2000">
                <a:solidFill>
                  <a:schemeClr val="dk1"/>
                </a:solidFill>
              </a:rPr>
              <a:t>9</a:t>
            </a:r>
            <a:endParaRPr/>
          </a:p>
        </p:txBody>
      </p:sp>
      <p:sp>
        <p:nvSpPr>
          <p:cNvPr id="579" name="Google Shape;579;p54"/>
          <p:cNvSpPr txBox="1"/>
          <p:nvPr/>
        </p:nvSpPr>
        <p:spPr>
          <a:xfrm>
            <a:off x="4575850" y="4521198"/>
            <a:ext cx="2806800" cy="3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Summer 20</a:t>
            </a:r>
            <a:r>
              <a:rPr lang="en-US" sz="2000">
                <a:solidFill>
                  <a:schemeClr val="dk1"/>
                </a:solidFill>
              </a:rPr>
              <a:t>20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4"/>
          <p:cNvSpPr txBox="1"/>
          <p:nvPr/>
        </p:nvSpPr>
        <p:spPr>
          <a:xfrm>
            <a:off x="4561525" y="2431864"/>
            <a:ext cx="2806800" cy="3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Winter 201</a:t>
            </a:r>
            <a:r>
              <a:rPr lang="en-US" sz="2000">
                <a:solidFill>
                  <a:schemeClr val="dk1"/>
                </a:solidFill>
              </a:rPr>
              <a:t>9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000">
                <a:solidFill>
                  <a:schemeClr val="dk1"/>
                </a:solidFill>
              </a:rPr>
              <a:t>20</a:t>
            </a:r>
            <a:endParaRPr/>
          </a:p>
        </p:txBody>
      </p:sp>
      <p:sp>
        <p:nvSpPr>
          <p:cNvPr id="581" name="Google Shape;581;p54"/>
          <p:cNvSpPr txBox="1"/>
          <p:nvPr/>
        </p:nvSpPr>
        <p:spPr>
          <a:xfrm>
            <a:off x="4508937" y="4707150"/>
            <a:ext cx="46482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300"/>
              <a:buFont typeface="Arial"/>
              <a:buNone/>
            </a:pPr>
            <a:r>
              <a:rPr lang="en-US" sz="1200">
                <a:solidFill>
                  <a:srgbClr val="0093D0"/>
                </a:solidFill>
              </a:rPr>
              <a:t>From the NCEP/NCAR </a:t>
            </a:r>
            <a:endParaRPr sz="1200">
              <a:solidFill>
                <a:srgbClr val="0093D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300"/>
              <a:buFont typeface="Arial"/>
              <a:buNone/>
            </a:pPr>
            <a:r>
              <a:rPr lang="en-US" sz="1200">
                <a:solidFill>
                  <a:srgbClr val="0093D0"/>
                </a:solidFill>
              </a:rPr>
              <a:t>Reanalysis project</a:t>
            </a:r>
            <a:endParaRPr>
              <a:solidFill>
                <a:srgbClr val="0093D0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300"/>
              <a:buFont typeface="Arial"/>
              <a:buNone/>
            </a:pPr>
            <a:endParaRPr sz="1200">
              <a:solidFill>
                <a:srgbClr val="0093D0"/>
              </a:solidFill>
            </a:endParaRPr>
          </a:p>
        </p:txBody>
      </p:sp>
      <p:pic>
        <p:nvPicPr>
          <p:cNvPr id="582" name="Google Shape;582;p54"/>
          <p:cNvPicPr preferRelativeResize="0"/>
          <p:nvPr/>
        </p:nvPicPr>
        <p:blipFill rotWithShape="1">
          <a:blip r:embed="rId7">
            <a:alphaModFix/>
          </a:blip>
          <a:srcRect t="89662"/>
          <a:stretch/>
        </p:blipFill>
        <p:spPr>
          <a:xfrm>
            <a:off x="2896725" y="4793357"/>
            <a:ext cx="3391150" cy="321931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4"/>
          <p:cNvSpPr txBox="1"/>
          <p:nvPr/>
        </p:nvSpPr>
        <p:spPr>
          <a:xfrm>
            <a:off x="7300475" y="733350"/>
            <a:ext cx="18435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u="sng">
                <a:solidFill>
                  <a:srgbClr val="00467F"/>
                </a:solidFill>
              </a:rPr>
              <a:t>Large</a:t>
            </a:r>
            <a:r>
              <a:rPr lang="en-US" sz="1700">
                <a:solidFill>
                  <a:srgbClr val="00467F"/>
                </a:solidFill>
              </a:rPr>
              <a:t> positive </a:t>
            </a: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0467F"/>
                </a:solidFill>
              </a:rPr>
              <a:t>anomaly; </a:t>
            </a: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0467F"/>
                </a:solidFill>
              </a:rPr>
              <a:t>suppressed </a:t>
            </a: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0467F"/>
                </a:solidFill>
              </a:rPr>
              <a:t>storminess; </a:t>
            </a: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0467F"/>
                </a:solidFill>
              </a:rPr>
              <a:t>equatorward </a:t>
            </a: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0467F"/>
                </a:solidFill>
              </a:rPr>
              <a:t>transport. </a:t>
            </a:r>
            <a:endParaRPr sz="1700">
              <a:solidFill>
                <a:srgbClr val="00467F"/>
              </a:solidFill>
            </a:endParaRPr>
          </a:p>
        </p:txBody>
      </p:sp>
      <p:sp>
        <p:nvSpPr>
          <p:cNvPr id="584" name="Google Shape;584;p54"/>
          <p:cNvSpPr txBox="1"/>
          <p:nvPr/>
        </p:nvSpPr>
        <p:spPr>
          <a:xfrm>
            <a:off x="-76350" y="2850925"/>
            <a:ext cx="19128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0467F"/>
                </a:solidFill>
              </a:rPr>
              <a:t>Positive SLP continued; westerly winds in CGOA; upwelling-</a:t>
            </a:r>
            <a:endParaRPr sz="1700">
              <a:solidFill>
                <a:srgbClr val="00467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0467F"/>
                </a:solidFill>
              </a:rPr>
              <a:t>favorable in EGOA; southerly wind in EBS.</a:t>
            </a:r>
            <a:endParaRPr sz="1700">
              <a:solidFill>
                <a:srgbClr val="00467F"/>
              </a:solidFill>
            </a:endParaRPr>
          </a:p>
        </p:txBody>
      </p:sp>
      <p:sp>
        <p:nvSpPr>
          <p:cNvPr id="585" name="Google Shape;585;p54"/>
          <p:cNvSpPr txBox="1"/>
          <p:nvPr/>
        </p:nvSpPr>
        <p:spPr>
          <a:xfrm>
            <a:off x="7300375" y="2914250"/>
            <a:ext cx="18435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0467F"/>
                </a:solidFill>
              </a:rPr>
              <a:t>Low pressure over GOA; northerly winds brought warm/dry air from mainland to W&amp;C GOA.</a:t>
            </a:r>
            <a:endParaRPr sz="1700">
              <a:solidFill>
                <a:srgbClr val="00467F"/>
              </a:solidFill>
            </a:endParaRPr>
          </a:p>
        </p:txBody>
      </p:sp>
      <p:sp>
        <p:nvSpPr>
          <p:cNvPr id="586" name="Google Shape;586;p54"/>
          <p:cNvSpPr txBox="1"/>
          <p:nvPr/>
        </p:nvSpPr>
        <p:spPr>
          <a:xfrm>
            <a:off x="1836525" y="4514034"/>
            <a:ext cx="2806800" cy="3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Spring 20</a:t>
            </a:r>
            <a:r>
              <a:rPr lang="en-US" sz="2000">
                <a:solidFill>
                  <a:schemeClr val="dk1"/>
                </a:solidFill>
              </a:rPr>
              <a:t>20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5926" y="657149"/>
            <a:ext cx="2672399" cy="205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0174" y="2714550"/>
            <a:ext cx="2702700" cy="2079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0175" y="657154"/>
            <a:ext cx="2672399" cy="2056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55"/>
          <p:cNvPicPr preferRelativeResize="0"/>
          <p:nvPr/>
        </p:nvPicPr>
        <p:blipFill rotWithShape="1">
          <a:blip r:embed="rId6">
            <a:alphaModFix/>
          </a:blip>
          <a:srcRect l="5744" t="11715" r="3651"/>
          <a:stretch/>
        </p:blipFill>
        <p:spPr>
          <a:xfrm>
            <a:off x="4560621" y="2768359"/>
            <a:ext cx="2806904" cy="2117599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55"/>
          <p:cNvSpPr txBox="1"/>
          <p:nvPr/>
        </p:nvSpPr>
        <p:spPr>
          <a:xfrm>
            <a:off x="1066800" y="57150"/>
            <a:ext cx="80010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650"/>
              <a:buFont typeface="Arial"/>
              <a:buNone/>
            </a:pPr>
            <a:r>
              <a:rPr lang="en-US" sz="2800" b="0" i="0" u="none" strike="noStrike" cap="none">
                <a:solidFill>
                  <a:srgbClr val="00467F"/>
                </a:solidFill>
                <a:latin typeface="Arial"/>
                <a:ea typeface="Arial"/>
                <a:cs typeface="Arial"/>
                <a:sym typeface="Arial"/>
              </a:rPr>
              <a:t>Sea Surface Temperature Anomalies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500"/>
              <a:buFont typeface="Arial"/>
              <a:buNone/>
            </a:pPr>
            <a:r>
              <a:rPr lang="en-US" sz="2000" b="0" i="0" u="none" strike="noStrike" cap="none">
                <a:solidFill>
                  <a:srgbClr val="00467F"/>
                </a:solidFill>
                <a:latin typeface="Arial"/>
                <a:ea typeface="Arial"/>
                <a:cs typeface="Arial"/>
                <a:sym typeface="Arial"/>
              </a:rPr>
              <a:t>Bond</a:t>
            </a:r>
            <a:endParaRPr>
              <a:solidFill>
                <a:srgbClr val="00467F"/>
              </a:solidFill>
            </a:endParaRPr>
          </a:p>
        </p:txBody>
      </p:sp>
      <p:sp>
        <p:nvSpPr>
          <p:cNvPr id="596" name="Google Shape;596;p55"/>
          <p:cNvSpPr txBox="1"/>
          <p:nvPr/>
        </p:nvSpPr>
        <p:spPr>
          <a:xfrm>
            <a:off x="6866150" y="4707150"/>
            <a:ext cx="2291100" cy="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rgbClr val="0093D0"/>
                </a:solidFill>
                <a:latin typeface="Arial"/>
                <a:ea typeface="Arial"/>
                <a:cs typeface="Arial"/>
                <a:sym typeface="Arial"/>
              </a:rPr>
              <a:t>From NOAA’s Optimum </a:t>
            </a:r>
            <a:endParaRPr sz="1200" b="0" i="0" u="none" strike="noStrike" cap="none">
              <a:solidFill>
                <a:srgbClr val="0093D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D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rgbClr val="0093D0"/>
                </a:solidFill>
                <a:latin typeface="Arial"/>
                <a:ea typeface="Arial"/>
                <a:cs typeface="Arial"/>
                <a:sym typeface="Arial"/>
              </a:rPr>
              <a:t>Interpolation SST analysis</a:t>
            </a:r>
            <a:endParaRPr>
              <a:solidFill>
                <a:srgbClr val="0093D0"/>
              </a:solidFill>
            </a:endParaRPr>
          </a:p>
        </p:txBody>
      </p:sp>
      <p:pic>
        <p:nvPicPr>
          <p:cNvPr id="597" name="Google Shape;597;p55"/>
          <p:cNvPicPr preferRelativeResize="0"/>
          <p:nvPr/>
        </p:nvPicPr>
        <p:blipFill rotWithShape="1">
          <a:blip r:embed="rId7">
            <a:alphaModFix/>
          </a:blip>
          <a:srcRect t="88750"/>
          <a:stretch/>
        </p:blipFill>
        <p:spPr>
          <a:xfrm>
            <a:off x="2876425" y="4757025"/>
            <a:ext cx="3391150" cy="3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55"/>
          <p:cNvSpPr txBox="1"/>
          <p:nvPr/>
        </p:nvSpPr>
        <p:spPr>
          <a:xfrm>
            <a:off x="1760175" y="2371525"/>
            <a:ext cx="2672400" cy="3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Autumn 201</a:t>
            </a:r>
            <a:r>
              <a:rPr lang="en-US" sz="2000">
                <a:solidFill>
                  <a:schemeClr val="dk1"/>
                </a:solidFill>
              </a:rPr>
              <a:t>9</a:t>
            </a:r>
            <a:endParaRPr/>
          </a:p>
        </p:txBody>
      </p:sp>
      <p:sp>
        <p:nvSpPr>
          <p:cNvPr id="599" name="Google Shape;599;p55"/>
          <p:cNvSpPr txBox="1"/>
          <p:nvPr/>
        </p:nvSpPr>
        <p:spPr>
          <a:xfrm>
            <a:off x="1760325" y="4456714"/>
            <a:ext cx="2702700" cy="3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Spring 20</a:t>
            </a:r>
            <a:r>
              <a:rPr lang="en-US" sz="2000">
                <a:solidFill>
                  <a:schemeClr val="dk1"/>
                </a:solidFill>
              </a:rPr>
              <a:t>20</a:t>
            </a:r>
            <a:endParaRPr/>
          </a:p>
        </p:txBody>
      </p:sp>
      <p:sp>
        <p:nvSpPr>
          <p:cNvPr id="600" name="Google Shape;600;p55"/>
          <p:cNvSpPr txBox="1"/>
          <p:nvPr/>
        </p:nvSpPr>
        <p:spPr>
          <a:xfrm>
            <a:off x="4652050" y="4456725"/>
            <a:ext cx="2702700" cy="3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Summer 20</a:t>
            </a:r>
            <a:r>
              <a:rPr lang="en-US" sz="2000">
                <a:solidFill>
                  <a:schemeClr val="dk1"/>
                </a:solidFill>
              </a:rPr>
              <a:t>20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55"/>
          <p:cNvSpPr txBox="1"/>
          <p:nvPr/>
        </p:nvSpPr>
        <p:spPr>
          <a:xfrm>
            <a:off x="4681600" y="2374539"/>
            <a:ext cx="2643600" cy="3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Winter 201</a:t>
            </a:r>
            <a:r>
              <a:rPr lang="en-US" sz="2000">
                <a:solidFill>
                  <a:schemeClr val="dk1"/>
                </a:solidFill>
              </a:rPr>
              <a:t>9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000">
                <a:solidFill>
                  <a:schemeClr val="dk1"/>
                </a:solidFill>
              </a:rPr>
              <a:t>20</a:t>
            </a:r>
            <a:endParaRPr/>
          </a:p>
        </p:txBody>
      </p:sp>
      <p:sp>
        <p:nvSpPr>
          <p:cNvPr id="602" name="Google Shape;602;p55"/>
          <p:cNvSpPr txBox="1"/>
          <p:nvPr/>
        </p:nvSpPr>
        <p:spPr>
          <a:xfrm>
            <a:off x="-7050" y="657150"/>
            <a:ext cx="18435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0467F"/>
                </a:solidFill>
              </a:rPr>
              <a:t>Warmer than normal across the region (EBS and WGOA); moderate temps in EGOA due to upwelling. </a:t>
            </a:r>
            <a:endParaRPr sz="1700">
              <a:solidFill>
                <a:srgbClr val="00467F"/>
              </a:solidFill>
            </a:endParaRPr>
          </a:p>
        </p:txBody>
      </p:sp>
      <p:sp>
        <p:nvSpPr>
          <p:cNvPr id="603" name="Google Shape;603;p55"/>
          <p:cNvSpPr txBox="1"/>
          <p:nvPr/>
        </p:nvSpPr>
        <p:spPr>
          <a:xfrm>
            <a:off x="7300475" y="733350"/>
            <a:ext cx="18435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0467F"/>
                </a:solidFill>
              </a:rPr>
              <a:t>Moderation of warmth in GOA; considerable cooling in EBS. A weak El Niño developed.</a:t>
            </a:r>
            <a:endParaRPr sz="1700">
              <a:solidFill>
                <a:srgbClr val="00467F"/>
              </a:solidFill>
            </a:endParaRPr>
          </a:p>
        </p:txBody>
      </p:sp>
      <p:sp>
        <p:nvSpPr>
          <p:cNvPr id="604" name="Google Shape;604;p55"/>
          <p:cNvSpPr txBox="1"/>
          <p:nvPr/>
        </p:nvSpPr>
        <p:spPr>
          <a:xfrm>
            <a:off x="-7050" y="2868550"/>
            <a:ext cx="18435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0467F"/>
                </a:solidFill>
              </a:rPr>
              <a:t>Warm across region; Increased SSTs in SEBS and rapid ice retreat. Weak El Niño faded.  </a:t>
            </a:r>
            <a:endParaRPr sz="1700">
              <a:solidFill>
                <a:srgbClr val="00467F"/>
              </a:solidFill>
            </a:endParaRPr>
          </a:p>
        </p:txBody>
      </p:sp>
      <p:sp>
        <p:nvSpPr>
          <p:cNvPr id="605" name="Google Shape;605;p55"/>
          <p:cNvSpPr txBox="1"/>
          <p:nvPr/>
        </p:nvSpPr>
        <p:spPr>
          <a:xfrm>
            <a:off x="7300475" y="2868550"/>
            <a:ext cx="18435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00467F"/>
                </a:solidFill>
              </a:rPr>
              <a:t>Warmth east of dateline; cooling west of dateline. Negative anomalies in WAI. La Niña?</a:t>
            </a:r>
            <a:endParaRPr sz="1700">
              <a:solidFill>
                <a:srgbClr val="0046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6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 b="0" i="0" u="none" strike="noStrike" cap="none">
                <a:solidFill>
                  <a:srgbClr val="00467F"/>
                </a:solidFill>
                <a:latin typeface="Arial"/>
                <a:ea typeface="Arial"/>
                <a:cs typeface="Arial"/>
                <a:sym typeface="Arial"/>
              </a:rPr>
              <a:t>Climate Indices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000" b="1" i="0" u="none" strike="noStrike" cap="none">
                <a:solidFill>
                  <a:srgbClr val="00467F"/>
                </a:solidFill>
              </a:rPr>
              <a:t>  </a:t>
            </a:r>
            <a:r>
              <a:rPr lang="en-US" sz="2000" i="0" u="none" strike="noStrike" cap="none">
                <a:solidFill>
                  <a:srgbClr val="00467F"/>
                </a:solidFill>
              </a:rPr>
              <a:t>Bond</a:t>
            </a:r>
            <a:endParaRPr sz="2000">
              <a:solidFill>
                <a:srgbClr val="00467F"/>
              </a:solidFill>
            </a:endParaRPr>
          </a:p>
        </p:txBody>
      </p:sp>
      <p:sp>
        <p:nvSpPr>
          <p:cNvPr id="611" name="Google Shape;611;p56"/>
          <p:cNvSpPr txBox="1"/>
          <p:nvPr/>
        </p:nvSpPr>
        <p:spPr>
          <a:xfrm>
            <a:off x="-66150" y="228600"/>
            <a:ext cx="3276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NINO3.4</a:t>
            </a:r>
            <a:r>
              <a:rPr lang="en-US" sz="1700">
                <a:solidFill>
                  <a:srgbClr val="1C4587"/>
                </a:solidFill>
              </a:rPr>
              <a:t> </a:t>
            </a:r>
            <a:r>
              <a:rPr lang="en-US" sz="1700">
                <a:solidFill>
                  <a:srgbClr val="00467F"/>
                </a:solidFill>
              </a:rPr>
              <a:t>- Weak El Niño conditions.</a:t>
            </a:r>
            <a:endParaRPr sz="400">
              <a:solidFill>
                <a:srgbClr val="00467F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-US" sz="1700">
                <a:solidFill>
                  <a:srgbClr val="FF8300"/>
                </a:solidFill>
              </a:rPr>
              <a:t>PDO</a:t>
            </a:r>
            <a:r>
              <a:rPr lang="en-US" sz="1700">
                <a:solidFill>
                  <a:srgbClr val="00467F"/>
                </a:solidFill>
              </a:rPr>
              <a:t> declined (cooling along west coast, warming in North Pacific), then increased to neutral.</a:t>
            </a:r>
            <a:endParaRPr sz="400">
              <a:solidFill>
                <a:srgbClr val="00467F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-US" sz="1700">
                <a:solidFill>
                  <a:srgbClr val="93D500"/>
                </a:solidFill>
              </a:rPr>
              <a:t>NPI</a:t>
            </a:r>
            <a:r>
              <a:rPr lang="en-US" sz="1700">
                <a:solidFill>
                  <a:srgbClr val="00467F"/>
                </a:solidFill>
              </a:rPr>
              <a:t> spike correlates with a weak Aleutian Low. Currently in a neutral state.</a:t>
            </a:r>
            <a:endParaRPr sz="400">
              <a:solidFill>
                <a:srgbClr val="00467F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-US" sz="1700">
                <a:solidFill>
                  <a:srgbClr val="7F7FFF"/>
                </a:solidFill>
              </a:rPr>
              <a:t>NPGO</a:t>
            </a:r>
            <a:r>
              <a:rPr lang="en-US" sz="1700">
                <a:solidFill>
                  <a:srgbClr val="00467F"/>
                </a:solidFill>
              </a:rPr>
              <a:t> remains negative; high SLP over GOA. </a:t>
            </a:r>
            <a:endParaRPr sz="400">
              <a:solidFill>
                <a:srgbClr val="00467F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700"/>
              <a:buChar char="●"/>
            </a:pPr>
            <a:r>
              <a:rPr lang="en-US" sz="1700">
                <a:solidFill>
                  <a:srgbClr val="1ECAD3"/>
                </a:solidFill>
              </a:rPr>
              <a:t>AO</a:t>
            </a:r>
            <a:r>
              <a:rPr lang="en-US" sz="1700">
                <a:solidFill>
                  <a:srgbClr val="00467F"/>
                </a:solidFill>
              </a:rPr>
              <a:t> spike resulted in coldest winter since 1988/89. Currently near neutral.</a:t>
            </a:r>
            <a:endParaRPr sz="1700">
              <a:solidFill>
                <a:srgbClr val="00467F"/>
              </a:solidFill>
            </a:endParaRPr>
          </a:p>
        </p:txBody>
      </p:sp>
      <p:pic>
        <p:nvPicPr>
          <p:cNvPr id="612" name="Google Shape;612;p56"/>
          <p:cNvPicPr preferRelativeResize="0"/>
          <p:nvPr/>
        </p:nvPicPr>
        <p:blipFill rotWithShape="1">
          <a:blip r:embed="rId3">
            <a:alphaModFix/>
          </a:blip>
          <a:srcRect t="13058"/>
          <a:stretch/>
        </p:blipFill>
        <p:spPr>
          <a:xfrm>
            <a:off x="3210450" y="964750"/>
            <a:ext cx="5781176" cy="3751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7"/>
          <p:cNvSpPr txBox="1"/>
          <p:nvPr/>
        </p:nvSpPr>
        <p:spPr>
          <a:xfrm>
            <a:off x="1066800" y="57150"/>
            <a:ext cx="80010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65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Arctic Sea Ice Extent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500"/>
              <a:buFont typeface="Arial"/>
              <a:buNone/>
            </a:pPr>
            <a:r>
              <a:rPr lang="en-US" sz="2000">
                <a:solidFill>
                  <a:srgbClr val="00467F"/>
                </a:solidFill>
              </a:rPr>
              <a:t>National Snow and Ice Data Center</a:t>
            </a:r>
            <a:endParaRPr>
              <a:solidFill>
                <a:srgbClr val="00467F"/>
              </a:solidFill>
            </a:endParaRPr>
          </a:p>
        </p:txBody>
      </p:sp>
      <p:pic>
        <p:nvPicPr>
          <p:cNvPr id="618" name="Google Shape;61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00" y="190500"/>
            <a:ext cx="40005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57"/>
          <p:cNvPicPr preferRelativeResize="0"/>
          <p:nvPr/>
        </p:nvPicPr>
        <p:blipFill rotWithShape="1">
          <a:blip r:embed="rId4">
            <a:alphaModFix/>
          </a:blip>
          <a:srcRect t="4915" r="21948"/>
          <a:stretch/>
        </p:blipFill>
        <p:spPr>
          <a:xfrm>
            <a:off x="4117825" y="1991425"/>
            <a:ext cx="2010700" cy="296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57"/>
          <p:cNvPicPr preferRelativeResize="0"/>
          <p:nvPr/>
        </p:nvPicPr>
        <p:blipFill rotWithShape="1">
          <a:blip r:embed="rId5">
            <a:alphaModFix/>
          </a:blip>
          <a:srcRect t="4915" r="21948"/>
          <a:stretch/>
        </p:blipFill>
        <p:spPr>
          <a:xfrm>
            <a:off x="5580625" y="1991425"/>
            <a:ext cx="2010700" cy="296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57"/>
          <p:cNvPicPr preferRelativeResize="0"/>
          <p:nvPr/>
        </p:nvPicPr>
        <p:blipFill rotWithShape="1">
          <a:blip r:embed="rId6">
            <a:alphaModFix/>
          </a:blip>
          <a:srcRect t="4915" r="21948"/>
          <a:stretch/>
        </p:blipFill>
        <p:spPr>
          <a:xfrm>
            <a:off x="7057100" y="1991425"/>
            <a:ext cx="2010700" cy="2961575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57"/>
          <p:cNvSpPr txBox="1"/>
          <p:nvPr/>
        </p:nvSpPr>
        <p:spPr>
          <a:xfrm>
            <a:off x="4023050" y="1573150"/>
            <a:ext cx="15633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93D0"/>
                </a:solidFill>
              </a:rPr>
              <a:t>March 2018</a:t>
            </a:r>
            <a:endParaRPr sz="1700">
              <a:solidFill>
                <a:srgbClr val="0093D0"/>
              </a:solidFill>
            </a:endParaRPr>
          </a:p>
        </p:txBody>
      </p:sp>
      <p:sp>
        <p:nvSpPr>
          <p:cNvPr id="623" name="Google Shape;623;p57"/>
          <p:cNvSpPr txBox="1"/>
          <p:nvPr/>
        </p:nvSpPr>
        <p:spPr>
          <a:xfrm>
            <a:off x="5651925" y="1573150"/>
            <a:ext cx="15633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93D0"/>
                </a:solidFill>
              </a:rPr>
              <a:t>March 2019</a:t>
            </a:r>
            <a:endParaRPr sz="1700">
              <a:solidFill>
                <a:srgbClr val="0093D0"/>
              </a:solidFill>
            </a:endParaRPr>
          </a:p>
        </p:txBody>
      </p:sp>
      <p:sp>
        <p:nvSpPr>
          <p:cNvPr id="624" name="Google Shape;624;p57"/>
          <p:cNvSpPr txBox="1"/>
          <p:nvPr/>
        </p:nvSpPr>
        <p:spPr>
          <a:xfrm>
            <a:off x="7280800" y="1573150"/>
            <a:ext cx="15633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93D0"/>
                </a:solidFill>
              </a:rPr>
              <a:t>March 2020</a:t>
            </a:r>
            <a:endParaRPr sz="1700">
              <a:solidFill>
                <a:srgbClr val="0093D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8"/>
          <p:cNvSpPr txBox="1"/>
          <p:nvPr/>
        </p:nvSpPr>
        <p:spPr>
          <a:xfrm>
            <a:off x="1066800" y="57150"/>
            <a:ext cx="80010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65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Arctic Sea Ice Extent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500"/>
              <a:buFont typeface="Arial"/>
              <a:buNone/>
            </a:pPr>
            <a:r>
              <a:rPr lang="en-US" sz="2000">
                <a:solidFill>
                  <a:srgbClr val="00467F"/>
                </a:solidFill>
              </a:rPr>
              <a:t>National Snow and Ice Data Center</a:t>
            </a:r>
            <a:endParaRPr>
              <a:solidFill>
                <a:srgbClr val="00467F"/>
              </a:solidFill>
            </a:endParaRPr>
          </a:p>
        </p:txBody>
      </p:sp>
      <p:pic>
        <p:nvPicPr>
          <p:cNvPr id="630" name="Google Shape;630;p58"/>
          <p:cNvPicPr preferRelativeResize="0"/>
          <p:nvPr/>
        </p:nvPicPr>
        <p:blipFill rotWithShape="1">
          <a:blip r:embed="rId3">
            <a:alphaModFix/>
          </a:blip>
          <a:srcRect t="14940" r="5775" b="2605"/>
          <a:stretch/>
        </p:blipFill>
        <p:spPr>
          <a:xfrm>
            <a:off x="157600" y="970975"/>
            <a:ext cx="5791850" cy="405442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31" name="Google Shape;631;p58"/>
          <p:cNvSpPr txBox="1"/>
          <p:nvPr/>
        </p:nvSpPr>
        <p:spPr>
          <a:xfrm>
            <a:off x="5949450" y="1443288"/>
            <a:ext cx="3194400" cy="31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24379"/>
              </a:buClr>
              <a:buSzPts val="1700"/>
              <a:buChar char="●"/>
            </a:pPr>
            <a:r>
              <a:rPr lang="en-US" sz="1700">
                <a:solidFill>
                  <a:srgbClr val="024379"/>
                </a:solidFill>
              </a:rPr>
              <a:t>Past 5 years all had lower-than-median ice extent in spring.</a:t>
            </a:r>
            <a:endParaRPr sz="1700">
              <a:solidFill>
                <a:srgbClr val="0243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24379"/>
              </a:buClr>
              <a:buSzPts val="1700"/>
              <a:buChar char="●"/>
            </a:pPr>
            <a:r>
              <a:rPr lang="en-US" sz="1700">
                <a:solidFill>
                  <a:srgbClr val="024379"/>
                </a:solidFill>
              </a:rPr>
              <a:t>2020 had near-normal spatial extent of ice.</a:t>
            </a:r>
            <a:endParaRPr sz="1700">
              <a:solidFill>
                <a:srgbClr val="024379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24379"/>
              </a:buClr>
              <a:buSzPts val="1700"/>
              <a:buChar char="●"/>
            </a:pPr>
            <a:r>
              <a:rPr lang="en-US" sz="1700">
                <a:solidFill>
                  <a:srgbClr val="024379"/>
                </a:solidFill>
              </a:rPr>
              <a:t>2020 ice retreated similarly to previous warm years, especially after June.</a:t>
            </a:r>
            <a:endParaRPr sz="1700">
              <a:solidFill>
                <a:srgbClr val="02437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9"/>
          <p:cNvSpPr txBox="1"/>
          <p:nvPr/>
        </p:nvSpPr>
        <p:spPr>
          <a:xfrm>
            <a:off x="1066800" y="57150"/>
            <a:ext cx="80010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5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Bering Sea Ice Extent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500"/>
              <a:buFont typeface="Arial"/>
              <a:buNone/>
            </a:pPr>
            <a:r>
              <a:rPr lang="en-US" sz="2000">
                <a:solidFill>
                  <a:srgbClr val="00467F"/>
                </a:solidFill>
              </a:rPr>
              <a:t>Thoman</a:t>
            </a:r>
            <a:endParaRPr sz="2000">
              <a:solidFill>
                <a:srgbClr val="00467F"/>
              </a:solidFill>
            </a:endParaRPr>
          </a:p>
        </p:txBody>
      </p:sp>
      <p:pic>
        <p:nvPicPr>
          <p:cNvPr id="637" name="Google Shape;637;p59"/>
          <p:cNvPicPr preferRelativeResize="0"/>
          <p:nvPr/>
        </p:nvPicPr>
        <p:blipFill rotWithShape="1">
          <a:blip r:embed="rId3">
            <a:alphaModFix/>
          </a:blip>
          <a:srcRect r="28946"/>
          <a:stretch/>
        </p:blipFill>
        <p:spPr>
          <a:xfrm>
            <a:off x="133900" y="1065925"/>
            <a:ext cx="6501013" cy="395700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59"/>
          <p:cNvSpPr txBox="1"/>
          <p:nvPr/>
        </p:nvSpPr>
        <p:spPr>
          <a:xfrm>
            <a:off x="6409525" y="1066025"/>
            <a:ext cx="2658300" cy="3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Residual warmth delayed freeze-up into winter.</a:t>
            </a: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Cooling in late winter resulted in a rapid build-up of sea ice.</a:t>
            </a: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Exceeded median in Feb/March.</a:t>
            </a: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Southerly (warm) winds in spring promoted rapid ice retreat.</a:t>
            </a:r>
            <a:endParaRPr sz="1700">
              <a:solidFill>
                <a:srgbClr val="0046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60"/>
          <p:cNvPicPr preferRelativeResize="0"/>
          <p:nvPr/>
        </p:nvPicPr>
        <p:blipFill rotWithShape="1">
          <a:blip r:embed="rId3">
            <a:alphaModFix/>
          </a:blip>
          <a:srcRect l="4616" t="14456"/>
          <a:stretch/>
        </p:blipFill>
        <p:spPr>
          <a:xfrm>
            <a:off x="4640775" y="928526"/>
            <a:ext cx="4122225" cy="286265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60"/>
          <p:cNvSpPr txBox="1"/>
          <p:nvPr/>
        </p:nvSpPr>
        <p:spPr>
          <a:xfrm>
            <a:off x="1066800" y="57150"/>
            <a:ext cx="80010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65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 Spring Conditions in EBS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500"/>
              <a:buFont typeface="Arial"/>
              <a:buNone/>
            </a:pPr>
            <a:r>
              <a:rPr lang="en-US" sz="2000">
                <a:solidFill>
                  <a:srgbClr val="00467F"/>
                </a:solidFill>
              </a:rPr>
              <a:t>Overland</a:t>
            </a:r>
            <a:endParaRPr>
              <a:solidFill>
                <a:srgbClr val="00467F"/>
              </a:solidFill>
            </a:endParaRPr>
          </a:p>
        </p:txBody>
      </p:sp>
      <p:pic>
        <p:nvPicPr>
          <p:cNvPr id="646" name="Google Shape;646;p60"/>
          <p:cNvPicPr preferRelativeResize="0"/>
          <p:nvPr/>
        </p:nvPicPr>
        <p:blipFill rotWithShape="1">
          <a:blip r:embed="rId4">
            <a:alphaModFix/>
          </a:blip>
          <a:srcRect l="7836" t="22546" r="4994"/>
          <a:stretch/>
        </p:blipFill>
        <p:spPr>
          <a:xfrm>
            <a:off x="0" y="1136225"/>
            <a:ext cx="4122225" cy="283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60"/>
          <p:cNvSpPr txBox="1"/>
          <p:nvPr/>
        </p:nvSpPr>
        <p:spPr>
          <a:xfrm>
            <a:off x="4831325" y="3923900"/>
            <a:ext cx="39318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Low pressure (purple) brought south winds over the EBS;</a:t>
            </a: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Warm temperatures to the NBS.</a:t>
            </a:r>
            <a:endParaRPr sz="1700">
              <a:solidFill>
                <a:srgbClr val="00467F"/>
              </a:solidFill>
            </a:endParaRPr>
          </a:p>
        </p:txBody>
      </p:sp>
      <p:sp>
        <p:nvSpPr>
          <p:cNvPr id="648" name="Google Shape;648;p60"/>
          <p:cNvSpPr txBox="1"/>
          <p:nvPr/>
        </p:nvSpPr>
        <p:spPr>
          <a:xfrm>
            <a:off x="-50" y="3923900"/>
            <a:ext cx="41223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The jet stream was located very far south (over Japan).</a:t>
            </a: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Sea ice extent was typical until south winds in spring deteriorated it.</a:t>
            </a:r>
            <a:endParaRPr sz="1700">
              <a:solidFill>
                <a:srgbClr val="00467F"/>
              </a:solidFill>
            </a:endParaRPr>
          </a:p>
        </p:txBody>
      </p:sp>
      <p:sp>
        <p:nvSpPr>
          <p:cNvPr id="649" name="Google Shape;649;p60"/>
          <p:cNvSpPr txBox="1"/>
          <p:nvPr/>
        </p:nvSpPr>
        <p:spPr>
          <a:xfrm>
            <a:off x="260102" y="724350"/>
            <a:ext cx="18657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467F"/>
                </a:solidFill>
              </a:rPr>
              <a:t>Jet stream</a:t>
            </a:r>
            <a:endParaRPr sz="2000">
              <a:solidFill>
                <a:srgbClr val="00467F"/>
              </a:solidFill>
            </a:endParaRPr>
          </a:p>
        </p:txBody>
      </p:sp>
      <p:sp>
        <p:nvSpPr>
          <p:cNvPr id="650" name="Google Shape;650;p60"/>
          <p:cNvSpPr txBox="1"/>
          <p:nvPr/>
        </p:nvSpPr>
        <p:spPr>
          <a:xfrm>
            <a:off x="4597069" y="724350"/>
            <a:ext cx="13440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467F"/>
                </a:solidFill>
              </a:rPr>
              <a:t>SLP</a:t>
            </a:r>
            <a:endParaRPr sz="2000">
              <a:solidFill>
                <a:srgbClr val="00467F"/>
              </a:solidFill>
            </a:endParaRPr>
          </a:p>
        </p:txBody>
      </p:sp>
      <p:sp>
        <p:nvSpPr>
          <p:cNvPr id="651" name="Google Shape;651;p60"/>
          <p:cNvSpPr txBox="1"/>
          <p:nvPr/>
        </p:nvSpPr>
        <p:spPr>
          <a:xfrm>
            <a:off x="1063973" y="3057214"/>
            <a:ext cx="2178000" cy="38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467F"/>
                </a:solidFill>
              </a:rPr>
              <a:t>March to May 2020</a:t>
            </a:r>
            <a:endParaRPr sz="1700">
              <a:solidFill>
                <a:srgbClr val="00467F"/>
              </a:solidFill>
            </a:endParaRPr>
          </a:p>
        </p:txBody>
      </p:sp>
      <p:sp>
        <p:nvSpPr>
          <p:cNvPr id="652" name="Google Shape;652;p60"/>
          <p:cNvSpPr/>
          <p:nvPr/>
        </p:nvSpPr>
        <p:spPr>
          <a:xfrm>
            <a:off x="6350650" y="3267175"/>
            <a:ext cx="852900" cy="170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60"/>
          <p:cNvSpPr txBox="1"/>
          <p:nvPr/>
        </p:nvSpPr>
        <p:spPr>
          <a:xfrm>
            <a:off x="5708236" y="3057214"/>
            <a:ext cx="21780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467F"/>
                </a:solidFill>
              </a:rPr>
              <a:t>March to May 2020</a:t>
            </a:r>
            <a:endParaRPr sz="1700">
              <a:solidFill>
                <a:srgbClr val="0046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1"/>
          <p:cNvSpPr txBox="1"/>
          <p:nvPr/>
        </p:nvSpPr>
        <p:spPr>
          <a:xfrm>
            <a:off x="1066800" y="57150"/>
            <a:ext cx="80010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65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 Summer Conditions in EBS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500"/>
              <a:buFont typeface="Arial"/>
              <a:buNone/>
            </a:pPr>
            <a:r>
              <a:rPr lang="en-US" sz="2000">
                <a:solidFill>
                  <a:srgbClr val="00467F"/>
                </a:solidFill>
              </a:rPr>
              <a:t>Overland</a:t>
            </a:r>
            <a:endParaRPr>
              <a:solidFill>
                <a:srgbClr val="00467F"/>
              </a:solidFill>
            </a:endParaRPr>
          </a:p>
        </p:txBody>
      </p:sp>
      <p:pic>
        <p:nvPicPr>
          <p:cNvPr id="660" name="Google Shape;660;p61"/>
          <p:cNvPicPr preferRelativeResize="0"/>
          <p:nvPr/>
        </p:nvPicPr>
        <p:blipFill rotWithShape="1">
          <a:blip r:embed="rId3">
            <a:alphaModFix/>
          </a:blip>
          <a:srcRect l="6585" t="14332"/>
          <a:stretch/>
        </p:blipFill>
        <p:spPr>
          <a:xfrm>
            <a:off x="3606375" y="1024474"/>
            <a:ext cx="5461424" cy="38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61"/>
          <p:cNvSpPr txBox="1"/>
          <p:nvPr/>
        </p:nvSpPr>
        <p:spPr>
          <a:xfrm>
            <a:off x="342900" y="1679550"/>
            <a:ext cx="3263400" cy="14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Summer winds were light in the SEBS.</a:t>
            </a: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467F"/>
                </a:solidFill>
              </a:rPr>
              <a:t> </a:t>
            </a: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The NBS had west winds in the summer.</a:t>
            </a:r>
            <a:endParaRPr sz="1700">
              <a:solidFill>
                <a:srgbClr val="00467F"/>
              </a:solidFill>
            </a:endParaRPr>
          </a:p>
        </p:txBody>
      </p:sp>
      <p:sp>
        <p:nvSpPr>
          <p:cNvPr id="662" name="Google Shape;662;p61"/>
          <p:cNvSpPr txBox="1"/>
          <p:nvPr/>
        </p:nvSpPr>
        <p:spPr>
          <a:xfrm>
            <a:off x="5248088" y="4120059"/>
            <a:ext cx="2178000" cy="31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467F"/>
                </a:solidFill>
              </a:rPr>
              <a:t>June to July 2020</a:t>
            </a:r>
            <a:endParaRPr sz="1700">
              <a:solidFill>
                <a:srgbClr val="0046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0975" y="1005050"/>
            <a:ext cx="6207674" cy="4138449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62"/>
          <p:cNvSpPr txBox="1"/>
          <p:nvPr/>
        </p:nvSpPr>
        <p:spPr>
          <a:xfrm>
            <a:off x="1066800" y="57150"/>
            <a:ext cx="80010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65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 EBS </a:t>
            </a:r>
            <a:r>
              <a:rPr lang="en-US" sz="2800" b="0" i="0" u="none" strike="noStrike" cap="none">
                <a:solidFill>
                  <a:srgbClr val="00467F"/>
                </a:solidFill>
                <a:latin typeface="Arial"/>
                <a:ea typeface="Arial"/>
                <a:cs typeface="Arial"/>
                <a:sym typeface="Arial"/>
              </a:rPr>
              <a:t>Sea Surface Temperatur</a:t>
            </a:r>
            <a:r>
              <a:rPr lang="en-US" sz="2800">
                <a:solidFill>
                  <a:srgbClr val="00467F"/>
                </a:solidFill>
              </a:rPr>
              <a:t>e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500"/>
              <a:buFont typeface="Arial"/>
              <a:buNone/>
            </a:pPr>
            <a:r>
              <a:rPr lang="en-US" sz="2000">
                <a:solidFill>
                  <a:srgbClr val="00467F"/>
                </a:solidFill>
              </a:rPr>
              <a:t>Watson</a:t>
            </a:r>
            <a:endParaRPr>
              <a:solidFill>
                <a:srgbClr val="00467F"/>
              </a:solidFill>
            </a:endParaRPr>
          </a:p>
        </p:txBody>
      </p:sp>
      <p:sp>
        <p:nvSpPr>
          <p:cNvPr id="670" name="Google Shape;670;p62"/>
          <p:cNvSpPr txBox="1"/>
          <p:nvPr/>
        </p:nvSpPr>
        <p:spPr>
          <a:xfrm>
            <a:off x="-137925" y="1005025"/>
            <a:ext cx="2958900" cy="4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2020 late winter temperatures were closer to the long-tem mean.</a:t>
            </a: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</p:txBody>
      </p:sp>
      <p:sp>
        <p:nvSpPr>
          <p:cNvPr id="671" name="Google Shape;671;p62"/>
          <p:cNvSpPr/>
          <p:nvPr/>
        </p:nvSpPr>
        <p:spPr>
          <a:xfrm>
            <a:off x="3648175" y="4072375"/>
            <a:ext cx="710700" cy="3711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62"/>
          <p:cNvSpPr/>
          <p:nvPr/>
        </p:nvSpPr>
        <p:spPr>
          <a:xfrm>
            <a:off x="6536700" y="3599075"/>
            <a:ext cx="710700" cy="3711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62"/>
          <p:cNvGrpSpPr/>
          <p:nvPr/>
        </p:nvGrpSpPr>
        <p:grpSpPr>
          <a:xfrm>
            <a:off x="3931900" y="4715700"/>
            <a:ext cx="4199050" cy="347100"/>
            <a:chOff x="3931900" y="4715700"/>
            <a:chExt cx="4199050" cy="347100"/>
          </a:xfrm>
        </p:grpSpPr>
        <p:cxnSp>
          <p:nvCxnSpPr>
            <p:cNvPr id="674" name="Google Shape;674;p62"/>
            <p:cNvCxnSpPr/>
            <p:nvPr/>
          </p:nvCxnSpPr>
          <p:spPr>
            <a:xfrm>
              <a:off x="6222350" y="4932525"/>
              <a:ext cx="4119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75" name="Google Shape;675;p62"/>
            <p:cNvSpPr txBox="1"/>
            <p:nvPr/>
          </p:nvSpPr>
          <p:spPr>
            <a:xfrm>
              <a:off x="6634250" y="4715700"/>
              <a:ext cx="1496700" cy="34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South of 60</a:t>
              </a:r>
              <a:r>
                <a:rPr lang="en-US">
                  <a:solidFill>
                    <a:schemeClr val="dk1"/>
                  </a:solidFill>
                </a:rPr>
                <a:t>°</a:t>
              </a:r>
              <a:r>
                <a:rPr lang="en-US"/>
                <a:t>N</a:t>
              </a:r>
              <a:endParaRPr/>
            </a:p>
          </p:txBody>
        </p:sp>
        <p:cxnSp>
          <p:nvCxnSpPr>
            <p:cNvPr id="676" name="Google Shape;676;p62"/>
            <p:cNvCxnSpPr/>
            <p:nvPr/>
          </p:nvCxnSpPr>
          <p:spPr>
            <a:xfrm rot="10800000">
              <a:off x="5624967" y="4932525"/>
              <a:ext cx="4119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77" name="Google Shape;677;p62"/>
            <p:cNvSpPr txBox="1"/>
            <p:nvPr/>
          </p:nvSpPr>
          <p:spPr>
            <a:xfrm>
              <a:off x="3931900" y="4715700"/>
              <a:ext cx="1614000" cy="34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North of 60</a:t>
              </a:r>
              <a:r>
                <a:rPr lang="en-US">
                  <a:solidFill>
                    <a:schemeClr val="dk1"/>
                  </a:solidFill>
                </a:rPr>
                <a:t>°</a:t>
              </a:r>
              <a:r>
                <a:rPr lang="en-US"/>
                <a:t>N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0975" y="1005050"/>
            <a:ext cx="6207674" cy="4138449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63"/>
          <p:cNvSpPr txBox="1"/>
          <p:nvPr/>
        </p:nvSpPr>
        <p:spPr>
          <a:xfrm>
            <a:off x="1066800" y="57150"/>
            <a:ext cx="80010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65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 EBS </a:t>
            </a:r>
            <a:r>
              <a:rPr lang="en-US" sz="2800" b="0" i="0" u="none" strike="noStrike" cap="none">
                <a:solidFill>
                  <a:srgbClr val="00467F"/>
                </a:solidFill>
                <a:latin typeface="Arial"/>
                <a:ea typeface="Arial"/>
                <a:cs typeface="Arial"/>
                <a:sym typeface="Arial"/>
              </a:rPr>
              <a:t>Sea Surface Temperatur</a:t>
            </a:r>
            <a:r>
              <a:rPr lang="en-US" sz="2800">
                <a:solidFill>
                  <a:srgbClr val="00467F"/>
                </a:solidFill>
              </a:rPr>
              <a:t>e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500"/>
              <a:buFont typeface="Arial"/>
              <a:buNone/>
            </a:pPr>
            <a:r>
              <a:rPr lang="en-US" sz="2000">
                <a:solidFill>
                  <a:srgbClr val="00467F"/>
                </a:solidFill>
              </a:rPr>
              <a:t>Watson</a:t>
            </a:r>
            <a:endParaRPr>
              <a:solidFill>
                <a:srgbClr val="00467F"/>
              </a:solidFill>
            </a:endParaRPr>
          </a:p>
        </p:txBody>
      </p:sp>
      <p:sp>
        <p:nvSpPr>
          <p:cNvPr id="685" name="Google Shape;685;p63"/>
          <p:cNvSpPr txBox="1"/>
          <p:nvPr/>
        </p:nvSpPr>
        <p:spPr>
          <a:xfrm>
            <a:off x="-137925" y="1005025"/>
            <a:ext cx="2958900" cy="4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2020 late winter temperatures were closer to the long-tem mean.</a:t>
            </a: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Above-average temperatures returned in spring and summer, especially over the southeastern shelf.</a:t>
            </a: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</p:txBody>
      </p:sp>
      <p:sp>
        <p:nvSpPr>
          <p:cNvPr id="686" name="Google Shape;686;p63"/>
          <p:cNvSpPr/>
          <p:nvPr/>
        </p:nvSpPr>
        <p:spPr>
          <a:xfrm rot="1405647">
            <a:off x="7222112" y="2604916"/>
            <a:ext cx="424058" cy="1505966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7" name="Google Shape;687;p63"/>
          <p:cNvGrpSpPr/>
          <p:nvPr/>
        </p:nvGrpSpPr>
        <p:grpSpPr>
          <a:xfrm>
            <a:off x="3931900" y="4715700"/>
            <a:ext cx="4199050" cy="347100"/>
            <a:chOff x="3931900" y="4715700"/>
            <a:chExt cx="4199050" cy="347100"/>
          </a:xfrm>
        </p:grpSpPr>
        <p:cxnSp>
          <p:nvCxnSpPr>
            <p:cNvPr id="688" name="Google Shape;688;p63"/>
            <p:cNvCxnSpPr/>
            <p:nvPr/>
          </p:nvCxnSpPr>
          <p:spPr>
            <a:xfrm>
              <a:off x="6222350" y="4932525"/>
              <a:ext cx="4119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89" name="Google Shape;689;p63"/>
            <p:cNvSpPr txBox="1"/>
            <p:nvPr/>
          </p:nvSpPr>
          <p:spPr>
            <a:xfrm>
              <a:off x="6634250" y="4715700"/>
              <a:ext cx="1496700" cy="34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South of 60</a:t>
              </a:r>
              <a:r>
                <a:rPr lang="en-US">
                  <a:solidFill>
                    <a:schemeClr val="dk1"/>
                  </a:solidFill>
                </a:rPr>
                <a:t>°</a:t>
              </a:r>
              <a:r>
                <a:rPr lang="en-US"/>
                <a:t>N</a:t>
              </a:r>
              <a:endParaRPr/>
            </a:p>
          </p:txBody>
        </p:sp>
        <p:cxnSp>
          <p:nvCxnSpPr>
            <p:cNvPr id="690" name="Google Shape;690;p63"/>
            <p:cNvCxnSpPr/>
            <p:nvPr/>
          </p:nvCxnSpPr>
          <p:spPr>
            <a:xfrm rot="10800000">
              <a:off x="5624967" y="4932525"/>
              <a:ext cx="4119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91" name="Google Shape;691;p63"/>
            <p:cNvSpPr txBox="1"/>
            <p:nvPr/>
          </p:nvSpPr>
          <p:spPr>
            <a:xfrm>
              <a:off x="3931900" y="4715700"/>
              <a:ext cx="1614000" cy="34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North of 60</a:t>
              </a:r>
              <a:r>
                <a:rPr lang="en-US">
                  <a:solidFill>
                    <a:schemeClr val="dk1"/>
                  </a:solidFill>
                </a:rPr>
                <a:t>°</a:t>
              </a:r>
              <a:r>
                <a:rPr lang="en-US"/>
                <a:t>N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/>
          <p:nvPr/>
        </p:nvSpPr>
        <p:spPr>
          <a:xfrm rot="-5400000" flipH="1">
            <a:off x="328250" y="1242050"/>
            <a:ext cx="2648675" cy="3190175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8"/>
          <p:cNvSpPr/>
          <p:nvPr/>
        </p:nvSpPr>
        <p:spPr>
          <a:xfrm rot="5400000">
            <a:off x="6211031" y="1251500"/>
            <a:ext cx="2648675" cy="3171275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8"/>
          <p:cNvSpPr/>
          <p:nvPr/>
        </p:nvSpPr>
        <p:spPr>
          <a:xfrm rot="10800000">
            <a:off x="3247663" y="2950750"/>
            <a:ext cx="2648675" cy="2185350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8"/>
          <p:cNvSpPr/>
          <p:nvPr/>
        </p:nvSpPr>
        <p:spPr>
          <a:xfrm>
            <a:off x="3301050" y="0"/>
            <a:ext cx="2648675" cy="2185350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3952" y="2049900"/>
            <a:ext cx="2118498" cy="109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8230" y="189511"/>
            <a:ext cx="1641350" cy="59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4302" y="4363297"/>
            <a:ext cx="772800" cy="7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556272">
            <a:off x="5048602" y="3826974"/>
            <a:ext cx="772800" cy="7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55524" y="775500"/>
            <a:ext cx="1418000" cy="7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9524" y="3141852"/>
            <a:ext cx="1765675" cy="8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8"/>
          <p:cNvSpPr txBox="1"/>
          <p:nvPr/>
        </p:nvSpPr>
        <p:spPr>
          <a:xfrm>
            <a:off x="6031800" y="0"/>
            <a:ext cx="31122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benthic adult </a:t>
            </a:r>
            <a:endParaRPr sz="2800">
              <a:solidFill>
                <a:srgbClr val="00467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indicators</a:t>
            </a:r>
            <a:endParaRPr sz="2000">
              <a:solidFill>
                <a:srgbClr val="00467F"/>
              </a:solidFill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97950" y="3642975"/>
            <a:ext cx="1140788" cy="1140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20674" y="1875026"/>
            <a:ext cx="1300852" cy="1639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07275" y="1629361"/>
            <a:ext cx="1283111" cy="161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1357197">
            <a:off x="109425" y="2337745"/>
            <a:ext cx="1227175" cy="122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25400" y="2080613"/>
            <a:ext cx="1030500" cy="103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8"/>
          <p:cNvSpPr txBox="1"/>
          <p:nvPr/>
        </p:nvSpPr>
        <p:spPr>
          <a:xfrm>
            <a:off x="3771289" y="1551075"/>
            <a:ext cx="17082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PREDATORS</a:t>
            </a:r>
            <a:endParaRPr sz="1700"/>
          </a:p>
        </p:txBody>
      </p:sp>
      <p:sp>
        <p:nvSpPr>
          <p:cNvPr id="192" name="Google Shape;192;p28"/>
          <p:cNvSpPr txBox="1"/>
          <p:nvPr/>
        </p:nvSpPr>
        <p:spPr>
          <a:xfrm>
            <a:off x="6729600" y="3453675"/>
            <a:ext cx="20919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ENVIRONMENTAL PROCESSES</a:t>
            </a:r>
            <a:endParaRPr sz="1700"/>
          </a:p>
        </p:txBody>
      </p:sp>
      <p:sp>
        <p:nvSpPr>
          <p:cNvPr id="193" name="Google Shape;193;p28"/>
          <p:cNvSpPr txBox="1"/>
          <p:nvPr/>
        </p:nvSpPr>
        <p:spPr>
          <a:xfrm>
            <a:off x="3830088" y="3261975"/>
            <a:ext cx="14838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PREY</a:t>
            </a:r>
            <a:endParaRPr sz="1700"/>
          </a:p>
        </p:txBody>
      </p:sp>
      <p:sp>
        <p:nvSpPr>
          <p:cNvPr id="194" name="Google Shape;194;p28"/>
          <p:cNvSpPr txBox="1"/>
          <p:nvPr/>
        </p:nvSpPr>
        <p:spPr>
          <a:xfrm>
            <a:off x="487075" y="1722738"/>
            <a:ext cx="18399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COMPETITORS</a:t>
            </a:r>
            <a:endParaRPr sz="1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0975" y="1005050"/>
            <a:ext cx="6207674" cy="4138449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64"/>
          <p:cNvSpPr txBox="1"/>
          <p:nvPr/>
        </p:nvSpPr>
        <p:spPr>
          <a:xfrm>
            <a:off x="1066800" y="57150"/>
            <a:ext cx="80010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65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 EBS </a:t>
            </a:r>
            <a:r>
              <a:rPr lang="en-US" sz="2800" b="0" i="0" u="none" strike="noStrike" cap="none">
                <a:solidFill>
                  <a:srgbClr val="00467F"/>
                </a:solidFill>
                <a:latin typeface="Arial"/>
                <a:ea typeface="Arial"/>
                <a:cs typeface="Arial"/>
                <a:sym typeface="Arial"/>
              </a:rPr>
              <a:t>Sea Surface Temperatur</a:t>
            </a:r>
            <a:r>
              <a:rPr lang="en-US" sz="2800">
                <a:solidFill>
                  <a:srgbClr val="00467F"/>
                </a:solidFill>
              </a:rPr>
              <a:t>e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500"/>
              <a:buFont typeface="Arial"/>
              <a:buNone/>
            </a:pPr>
            <a:r>
              <a:rPr lang="en-US" sz="2000">
                <a:solidFill>
                  <a:srgbClr val="00467F"/>
                </a:solidFill>
              </a:rPr>
              <a:t>Watson</a:t>
            </a:r>
            <a:endParaRPr>
              <a:solidFill>
                <a:srgbClr val="00467F"/>
              </a:solidFill>
            </a:endParaRPr>
          </a:p>
        </p:txBody>
      </p:sp>
      <p:sp>
        <p:nvSpPr>
          <p:cNvPr id="699" name="Google Shape;699;p64"/>
          <p:cNvSpPr txBox="1"/>
          <p:nvPr/>
        </p:nvSpPr>
        <p:spPr>
          <a:xfrm>
            <a:off x="-137925" y="1005025"/>
            <a:ext cx="2958900" cy="4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2020 late winter temperatures were closer to the long-tem mean.</a:t>
            </a: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Above-average temperatures returned in spring and summer, especially over the southeastern shelf.</a:t>
            </a: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Current temperatures remain above average, similar to those observed in 2019.</a:t>
            </a:r>
            <a:endParaRPr sz="1700">
              <a:solidFill>
                <a:srgbClr val="00467F"/>
              </a:solidFill>
            </a:endParaRPr>
          </a:p>
        </p:txBody>
      </p:sp>
      <p:sp>
        <p:nvSpPr>
          <p:cNvPr id="700" name="Google Shape;700;p64"/>
          <p:cNvSpPr/>
          <p:nvPr/>
        </p:nvSpPr>
        <p:spPr>
          <a:xfrm>
            <a:off x="5079875" y="1781675"/>
            <a:ext cx="456000" cy="4665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64"/>
          <p:cNvSpPr/>
          <p:nvPr/>
        </p:nvSpPr>
        <p:spPr>
          <a:xfrm>
            <a:off x="8051675" y="1553075"/>
            <a:ext cx="456000" cy="4665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2" name="Google Shape;702;p64"/>
          <p:cNvGrpSpPr/>
          <p:nvPr/>
        </p:nvGrpSpPr>
        <p:grpSpPr>
          <a:xfrm>
            <a:off x="3931900" y="4715700"/>
            <a:ext cx="4199050" cy="347100"/>
            <a:chOff x="3931900" y="4715700"/>
            <a:chExt cx="4199050" cy="347100"/>
          </a:xfrm>
        </p:grpSpPr>
        <p:cxnSp>
          <p:nvCxnSpPr>
            <p:cNvPr id="703" name="Google Shape;703;p64"/>
            <p:cNvCxnSpPr/>
            <p:nvPr/>
          </p:nvCxnSpPr>
          <p:spPr>
            <a:xfrm>
              <a:off x="6222350" y="4932525"/>
              <a:ext cx="4119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704" name="Google Shape;704;p64"/>
            <p:cNvSpPr txBox="1"/>
            <p:nvPr/>
          </p:nvSpPr>
          <p:spPr>
            <a:xfrm>
              <a:off x="6634250" y="4715700"/>
              <a:ext cx="1496700" cy="34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South of 60</a:t>
              </a:r>
              <a:r>
                <a:rPr lang="en-US">
                  <a:solidFill>
                    <a:schemeClr val="dk1"/>
                  </a:solidFill>
                </a:rPr>
                <a:t>°</a:t>
              </a:r>
              <a:r>
                <a:rPr lang="en-US"/>
                <a:t>N</a:t>
              </a:r>
              <a:endParaRPr/>
            </a:p>
          </p:txBody>
        </p:sp>
        <p:cxnSp>
          <p:nvCxnSpPr>
            <p:cNvPr id="705" name="Google Shape;705;p64"/>
            <p:cNvCxnSpPr/>
            <p:nvPr/>
          </p:nvCxnSpPr>
          <p:spPr>
            <a:xfrm rot="10800000">
              <a:off x="5624967" y="4932525"/>
              <a:ext cx="4119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706" name="Google Shape;706;p64"/>
            <p:cNvSpPr txBox="1"/>
            <p:nvPr/>
          </p:nvSpPr>
          <p:spPr>
            <a:xfrm>
              <a:off x="3931900" y="4715700"/>
              <a:ext cx="1614000" cy="34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North of 60</a:t>
              </a:r>
              <a:r>
                <a:rPr lang="en-US">
                  <a:solidFill>
                    <a:schemeClr val="dk1"/>
                  </a:solidFill>
                </a:rPr>
                <a:t>°</a:t>
              </a:r>
              <a:r>
                <a:rPr lang="en-US"/>
                <a:t>N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65"/>
          <p:cNvPicPr preferRelativeResize="0"/>
          <p:nvPr/>
        </p:nvPicPr>
        <p:blipFill rotWithShape="1">
          <a:blip r:embed="rId3">
            <a:alphaModFix/>
          </a:blip>
          <a:srcRect l="69" t="18280" r="69"/>
          <a:stretch/>
        </p:blipFill>
        <p:spPr>
          <a:xfrm>
            <a:off x="152400" y="447850"/>
            <a:ext cx="4137600" cy="46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65"/>
          <p:cNvSpPr txBox="1"/>
          <p:nvPr/>
        </p:nvSpPr>
        <p:spPr>
          <a:xfrm>
            <a:off x="4290000" y="0"/>
            <a:ext cx="4853700" cy="12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7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EBS Bottom Temperatures and Cold Pool Extent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700"/>
              <a:buFont typeface="Arial"/>
              <a:buNone/>
            </a:pPr>
            <a:r>
              <a:rPr lang="en-US" sz="2000">
                <a:solidFill>
                  <a:srgbClr val="00467F"/>
                </a:solidFill>
              </a:rPr>
              <a:t>Kearney, Aydin, Britt, Ladd</a:t>
            </a:r>
            <a:endParaRPr sz="2000">
              <a:solidFill>
                <a:srgbClr val="00467F"/>
              </a:solidFill>
            </a:endParaRPr>
          </a:p>
        </p:txBody>
      </p:sp>
      <p:pic>
        <p:nvPicPr>
          <p:cNvPr id="714" name="Google Shape;714;p65"/>
          <p:cNvPicPr preferRelativeResize="0"/>
          <p:nvPr/>
        </p:nvPicPr>
        <p:blipFill rotWithShape="1">
          <a:blip r:embed="rId4">
            <a:alphaModFix/>
          </a:blip>
          <a:srcRect t="35843"/>
          <a:stretch/>
        </p:blipFill>
        <p:spPr>
          <a:xfrm>
            <a:off x="4565900" y="1574275"/>
            <a:ext cx="4359450" cy="35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65"/>
          <p:cNvSpPr/>
          <p:nvPr/>
        </p:nvSpPr>
        <p:spPr>
          <a:xfrm>
            <a:off x="7871325" y="3596375"/>
            <a:ext cx="1053900" cy="93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65"/>
          <p:cNvSpPr txBox="1"/>
          <p:nvPr/>
        </p:nvSpPr>
        <p:spPr>
          <a:xfrm>
            <a:off x="152400" y="4668650"/>
            <a:ext cx="2850000" cy="43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Bering 10K ROMS hindcast</a:t>
            </a:r>
            <a:endParaRPr sz="1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66"/>
          <p:cNvPicPr preferRelativeResize="0"/>
          <p:nvPr/>
        </p:nvPicPr>
        <p:blipFill rotWithShape="1">
          <a:blip r:embed="rId3">
            <a:alphaModFix/>
          </a:blip>
          <a:srcRect t="35136"/>
          <a:stretch/>
        </p:blipFill>
        <p:spPr>
          <a:xfrm>
            <a:off x="0" y="508777"/>
            <a:ext cx="5436050" cy="4558523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66"/>
          <p:cNvSpPr txBox="1"/>
          <p:nvPr/>
        </p:nvSpPr>
        <p:spPr>
          <a:xfrm>
            <a:off x="5129925" y="1370700"/>
            <a:ext cx="4014000" cy="3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360"/>
              </a:spcBef>
              <a:spcAft>
                <a:spcPts val="0"/>
              </a:spcAft>
              <a:buClr>
                <a:srgbClr val="024379"/>
              </a:buClr>
              <a:buSzPts val="1700"/>
              <a:buChar char="●"/>
            </a:pPr>
            <a:r>
              <a:rPr lang="en-US" sz="1700">
                <a:solidFill>
                  <a:srgbClr val="024379"/>
                </a:solidFill>
              </a:rPr>
              <a:t>2020 was an average year.</a:t>
            </a:r>
            <a:endParaRPr sz="1700">
              <a:solidFill>
                <a:srgbClr val="024379"/>
              </a:solidFill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457200" lvl="0" indent="-336550" algn="l" rtl="0">
              <a:spcBef>
                <a:spcPts val="360"/>
              </a:spcBef>
              <a:spcAft>
                <a:spcPts val="0"/>
              </a:spcAft>
              <a:buClr>
                <a:srgbClr val="024379"/>
              </a:buClr>
              <a:buSzPts val="1700"/>
              <a:buChar char="●"/>
            </a:pPr>
            <a:r>
              <a:rPr lang="en-US" sz="1700">
                <a:solidFill>
                  <a:srgbClr val="024379"/>
                </a:solidFill>
              </a:rPr>
              <a:t>Slightly above average &lt;2° water and slightly below average &lt;0° water.</a:t>
            </a:r>
            <a:endParaRPr sz="1700">
              <a:solidFill>
                <a:srgbClr val="024379"/>
              </a:solidFill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457200" lvl="0" indent="-336550" algn="l" rtl="0">
              <a:spcBef>
                <a:spcPts val="360"/>
              </a:spcBef>
              <a:spcAft>
                <a:spcPts val="0"/>
              </a:spcAft>
              <a:buClr>
                <a:srgbClr val="024379"/>
              </a:buClr>
              <a:buSzPts val="1700"/>
              <a:buChar char="●"/>
            </a:pPr>
            <a:r>
              <a:rPr lang="en-US" sz="1700">
                <a:solidFill>
                  <a:srgbClr val="024379"/>
                </a:solidFill>
              </a:rPr>
              <a:t>Spatially, 2020 clusters with 1995, 1997, 2000, and 2011.</a:t>
            </a:r>
            <a:endParaRPr sz="1700">
              <a:solidFill>
                <a:srgbClr val="024379"/>
              </a:solidFill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457200" lvl="0" indent="-336550" algn="l" rtl="0">
              <a:spcBef>
                <a:spcPts val="360"/>
              </a:spcBef>
              <a:spcAft>
                <a:spcPts val="0"/>
              </a:spcAft>
              <a:buClr>
                <a:srgbClr val="024379"/>
              </a:buClr>
              <a:buSzPts val="1700"/>
              <a:buChar char="●"/>
            </a:pPr>
            <a:r>
              <a:rPr lang="en-US" sz="1700">
                <a:solidFill>
                  <a:srgbClr val="024379"/>
                </a:solidFill>
              </a:rPr>
              <a:t>2020 most closely resembles 1997.</a:t>
            </a:r>
            <a:endParaRPr sz="1700">
              <a:solidFill>
                <a:srgbClr val="0243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66"/>
          <p:cNvSpPr/>
          <p:nvPr/>
        </p:nvSpPr>
        <p:spPr>
          <a:xfrm rot="10800000">
            <a:off x="244289" y="617496"/>
            <a:ext cx="257700" cy="2172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66"/>
          <p:cNvSpPr/>
          <p:nvPr/>
        </p:nvSpPr>
        <p:spPr>
          <a:xfrm rot="10800000">
            <a:off x="240632" y="1984521"/>
            <a:ext cx="257700" cy="2172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66"/>
          <p:cNvSpPr/>
          <p:nvPr/>
        </p:nvSpPr>
        <p:spPr>
          <a:xfrm rot="10800000">
            <a:off x="247417" y="3358331"/>
            <a:ext cx="257700" cy="2172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66"/>
          <p:cNvSpPr/>
          <p:nvPr/>
        </p:nvSpPr>
        <p:spPr>
          <a:xfrm rot="10800000">
            <a:off x="1879082" y="3351546"/>
            <a:ext cx="257700" cy="2172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66"/>
          <p:cNvSpPr/>
          <p:nvPr/>
        </p:nvSpPr>
        <p:spPr>
          <a:xfrm rot="10800000">
            <a:off x="1879082" y="1984521"/>
            <a:ext cx="257700" cy="2172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66"/>
          <p:cNvSpPr/>
          <p:nvPr/>
        </p:nvSpPr>
        <p:spPr>
          <a:xfrm rot="10800000">
            <a:off x="1879082" y="617496"/>
            <a:ext cx="257700" cy="2172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66"/>
          <p:cNvSpPr/>
          <p:nvPr/>
        </p:nvSpPr>
        <p:spPr>
          <a:xfrm rot="10800000">
            <a:off x="3487749" y="617500"/>
            <a:ext cx="283800" cy="2307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66"/>
          <p:cNvSpPr/>
          <p:nvPr/>
        </p:nvSpPr>
        <p:spPr>
          <a:xfrm rot="10800000">
            <a:off x="3484092" y="1977775"/>
            <a:ext cx="283800" cy="2307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66"/>
          <p:cNvSpPr/>
          <p:nvPr/>
        </p:nvSpPr>
        <p:spPr>
          <a:xfrm rot="10800000">
            <a:off x="3484656" y="3365193"/>
            <a:ext cx="283800" cy="2307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66"/>
          <p:cNvSpPr txBox="1"/>
          <p:nvPr/>
        </p:nvSpPr>
        <p:spPr>
          <a:xfrm>
            <a:off x="-35201" y="478130"/>
            <a:ext cx="6108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1971</a:t>
            </a:r>
            <a:endParaRPr sz="1500"/>
          </a:p>
        </p:txBody>
      </p:sp>
      <p:sp>
        <p:nvSpPr>
          <p:cNvPr id="734" name="Google Shape;734;p66"/>
          <p:cNvSpPr txBox="1"/>
          <p:nvPr/>
        </p:nvSpPr>
        <p:spPr>
          <a:xfrm>
            <a:off x="-35201" y="1977780"/>
            <a:ext cx="6108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1974</a:t>
            </a:r>
            <a:endParaRPr sz="1500"/>
          </a:p>
        </p:txBody>
      </p:sp>
      <p:sp>
        <p:nvSpPr>
          <p:cNvPr id="735" name="Google Shape;735;p66"/>
          <p:cNvSpPr txBox="1"/>
          <p:nvPr/>
        </p:nvSpPr>
        <p:spPr>
          <a:xfrm>
            <a:off x="-35201" y="3365205"/>
            <a:ext cx="6108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1992</a:t>
            </a:r>
            <a:endParaRPr sz="1500"/>
          </a:p>
        </p:txBody>
      </p:sp>
      <p:sp>
        <p:nvSpPr>
          <p:cNvPr id="736" name="Google Shape;736;p66"/>
          <p:cNvSpPr txBox="1"/>
          <p:nvPr/>
        </p:nvSpPr>
        <p:spPr>
          <a:xfrm>
            <a:off x="1569324" y="3365205"/>
            <a:ext cx="6108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1999</a:t>
            </a:r>
            <a:endParaRPr sz="1500"/>
          </a:p>
        </p:txBody>
      </p:sp>
      <p:sp>
        <p:nvSpPr>
          <p:cNvPr id="737" name="Google Shape;737;p66"/>
          <p:cNvSpPr txBox="1"/>
          <p:nvPr/>
        </p:nvSpPr>
        <p:spPr>
          <a:xfrm>
            <a:off x="1569324" y="1977780"/>
            <a:ext cx="6108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1997</a:t>
            </a:r>
            <a:endParaRPr sz="1500"/>
          </a:p>
        </p:txBody>
      </p:sp>
      <p:sp>
        <p:nvSpPr>
          <p:cNvPr id="738" name="Google Shape;738;p66"/>
          <p:cNvSpPr txBox="1"/>
          <p:nvPr/>
        </p:nvSpPr>
        <p:spPr>
          <a:xfrm>
            <a:off x="1569324" y="478130"/>
            <a:ext cx="6108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1995</a:t>
            </a:r>
            <a:endParaRPr sz="1500"/>
          </a:p>
        </p:txBody>
      </p:sp>
      <p:sp>
        <p:nvSpPr>
          <p:cNvPr id="739" name="Google Shape;739;p66"/>
          <p:cNvSpPr txBox="1"/>
          <p:nvPr/>
        </p:nvSpPr>
        <p:spPr>
          <a:xfrm>
            <a:off x="3245724" y="478130"/>
            <a:ext cx="6108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2000</a:t>
            </a:r>
            <a:endParaRPr sz="1500"/>
          </a:p>
        </p:txBody>
      </p:sp>
      <p:sp>
        <p:nvSpPr>
          <p:cNvPr id="740" name="Google Shape;740;p66"/>
          <p:cNvSpPr txBox="1"/>
          <p:nvPr/>
        </p:nvSpPr>
        <p:spPr>
          <a:xfrm>
            <a:off x="3251124" y="1977768"/>
            <a:ext cx="6108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2011</a:t>
            </a:r>
            <a:endParaRPr sz="1500"/>
          </a:p>
        </p:txBody>
      </p:sp>
      <p:sp>
        <p:nvSpPr>
          <p:cNvPr id="741" name="Google Shape;741;p66"/>
          <p:cNvSpPr txBox="1"/>
          <p:nvPr/>
        </p:nvSpPr>
        <p:spPr>
          <a:xfrm>
            <a:off x="3217174" y="3365193"/>
            <a:ext cx="6108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2020</a:t>
            </a:r>
            <a:endParaRPr sz="1500"/>
          </a:p>
        </p:txBody>
      </p:sp>
      <p:sp>
        <p:nvSpPr>
          <p:cNvPr id="742" name="Google Shape;742;p66"/>
          <p:cNvSpPr txBox="1"/>
          <p:nvPr/>
        </p:nvSpPr>
        <p:spPr>
          <a:xfrm>
            <a:off x="4290000" y="0"/>
            <a:ext cx="4853700" cy="12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7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EBS Bottom Temperatures and Cold Pool Extent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700"/>
              <a:buFont typeface="Arial"/>
              <a:buNone/>
            </a:pPr>
            <a:r>
              <a:rPr lang="en-US" sz="2000">
                <a:solidFill>
                  <a:srgbClr val="00467F"/>
                </a:solidFill>
              </a:rPr>
              <a:t>Kearney, Aydin, Britt, Ladd</a:t>
            </a:r>
            <a:endParaRPr sz="2000">
              <a:solidFill>
                <a:srgbClr val="0046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032248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67"/>
          <p:cNvSpPr txBox="1"/>
          <p:nvPr/>
        </p:nvSpPr>
        <p:spPr>
          <a:xfrm>
            <a:off x="3479375" y="0"/>
            <a:ext cx="56646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7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Coccolithophore Bloom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700"/>
              <a:buFont typeface="Arial"/>
              <a:buNone/>
            </a:pPr>
            <a:r>
              <a:rPr lang="en-US" sz="2000">
                <a:solidFill>
                  <a:srgbClr val="00467F"/>
                </a:solidFill>
              </a:rPr>
              <a:t>Ladd</a:t>
            </a:r>
            <a:endParaRPr sz="2000">
              <a:solidFill>
                <a:srgbClr val="00467F"/>
              </a:solidFill>
            </a:endParaRPr>
          </a:p>
        </p:txBody>
      </p:sp>
      <p:sp>
        <p:nvSpPr>
          <p:cNvPr id="750" name="Google Shape;750;p67"/>
          <p:cNvSpPr txBox="1"/>
          <p:nvPr/>
        </p:nvSpPr>
        <p:spPr>
          <a:xfrm>
            <a:off x="5184650" y="1246175"/>
            <a:ext cx="3959400" cy="37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A coccolithophore bloom started in mid-August.</a:t>
            </a: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Blooms typically peak in September (stay tuned…).</a:t>
            </a:r>
            <a:endParaRPr sz="1700">
              <a:solidFill>
                <a:srgbClr val="00467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467F"/>
                </a:solidFill>
              </a:rPr>
              <a:t> </a:t>
            </a: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A large bloom occurred in 1997, associated with a die-off of short-tailed shearwaters.</a:t>
            </a: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Thought to reduce foraging success for visual predators.</a:t>
            </a:r>
            <a:endParaRPr sz="1700">
              <a:solidFill>
                <a:srgbClr val="00467F"/>
              </a:solidFill>
            </a:endParaRPr>
          </a:p>
        </p:txBody>
      </p:sp>
      <p:sp>
        <p:nvSpPr>
          <p:cNvPr id="751" name="Google Shape;751;p67"/>
          <p:cNvSpPr txBox="1"/>
          <p:nvPr/>
        </p:nvSpPr>
        <p:spPr>
          <a:xfrm>
            <a:off x="1710625" y="209950"/>
            <a:ext cx="1915800" cy="4593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8300"/>
                </a:solidFill>
              </a:rPr>
              <a:t>August 27, 2020</a:t>
            </a:r>
            <a:endParaRPr sz="1700">
              <a:solidFill>
                <a:srgbClr val="FF8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8"/>
          <p:cNvSpPr txBox="1"/>
          <p:nvPr/>
        </p:nvSpPr>
        <p:spPr>
          <a:xfrm>
            <a:off x="3479375" y="0"/>
            <a:ext cx="56646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7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Ocean Acidification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700"/>
              <a:buFont typeface="Arial"/>
              <a:buNone/>
            </a:pPr>
            <a:r>
              <a:rPr lang="en-US" sz="2000">
                <a:solidFill>
                  <a:srgbClr val="00467F"/>
                </a:solidFill>
              </a:rPr>
              <a:t>Pilcher, Cross</a:t>
            </a:r>
            <a:endParaRPr sz="2000">
              <a:solidFill>
                <a:srgbClr val="00467F"/>
              </a:solidFill>
            </a:endParaRPr>
          </a:p>
        </p:txBody>
      </p:sp>
      <p:pic>
        <p:nvPicPr>
          <p:cNvPr id="758" name="Google Shape;75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254000"/>
            <a:ext cx="6026950" cy="34308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59" name="Google Shape;759;p68"/>
          <p:cNvSpPr txBox="1"/>
          <p:nvPr/>
        </p:nvSpPr>
        <p:spPr>
          <a:xfrm>
            <a:off x="6093625" y="1330200"/>
            <a:ext cx="3126300" cy="3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36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The spatial extent (% of the EBS shelf) of bottom waters with an average Ωarag value &lt;1 for July - Sept.</a:t>
            </a: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36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Ωarag value &lt;1 ≈ pH7.8. Considered corrosive.</a:t>
            </a: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36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2020 value only through Aug. 15 (underestimate).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69"/>
          <p:cNvSpPr txBox="1"/>
          <p:nvPr/>
        </p:nvSpPr>
        <p:spPr>
          <a:xfrm>
            <a:off x="3479375" y="0"/>
            <a:ext cx="5664600" cy="9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7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Ocean Acidification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700"/>
              <a:buFont typeface="Arial"/>
              <a:buNone/>
            </a:pPr>
            <a:r>
              <a:rPr lang="en-US" sz="2000">
                <a:solidFill>
                  <a:srgbClr val="00467F"/>
                </a:solidFill>
              </a:rPr>
              <a:t>Pilcher, Cross</a:t>
            </a:r>
            <a:endParaRPr sz="2000">
              <a:solidFill>
                <a:srgbClr val="00467F"/>
              </a:solidFill>
            </a:endParaRPr>
          </a:p>
        </p:txBody>
      </p:sp>
      <p:sp>
        <p:nvSpPr>
          <p:cNvPr id="766" name="Google Shape;766;p69"/>
          <p:cNvSpPr txBox="1"/>
          <p:nvPr/>
        </p:nvSpPr>
        <p:spPr>
          <a:xfrm>
            <a:off x="726275" y="785806"/>
            <a:ext cx="5310300" cy="56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2020 July - Aug. 15 Bottom Ω</a:t>
            </a:r>
            <a:r>
              <a:rPr lang="en-US" sz="2000" baseline="-25000"/>
              <a:t>Arag</a:t>
            </a:r>
            <a:r>
              <a:rPr lang="en-US" sz="2000"/>
              <a:t> Anomaly</a:t>
            </a:r>
            <a:endParaRPr sz="2000"/>
          </a:p>
        </p:txBody>
      </p:sp>
      <p:pic>
        <p:nvPicPr>
          <p:cNvPr id="767" name="Google Shape;767;p69"/>
          <p:cNvPicPr preferRelativeResize="0"/>
          <p:nvPr/>
        </p:nvPicPr>
        <p:blipFill rotWithShape="1">
          <a:blip r:embed="rId3">
            <a:alphaModFix/>
          </a:blip>
          <a:srcRect r="5829"/>
          <a:stretch/>
        </p:blipFill>
        <p:spPr>
          <a:xfrm>
            <a:off x="152400" y="891425"/>
            <a:ext cx="6919926" cy="40187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8" name="Google Shape;768;p69"/>
          <p:cNvSpPr txBox="1"/>
          <p:nvPr/>
        </p:nvSpPr>
        <p:spPr>
          <a:xfrm>
            <a:off x="6955475" y="1601038"/>
            <a:ext cx="2264700" cy="25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36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Anomaly plot shows 2020 compared to the 2003 - 2019 mean.</a:t>
            </a:r>
            <a:endParaRPr sz="1700">
              <a:solidFill>
                <a:srgbClr val="00467F"/>
              </a:solidFill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700">
              <a:solidFill>
                <a:srgbClr val="00467F"/>
              </a:solidFill>
            </a:endParaRPr>
          </a:p>
          <a:p>
            <a:pPr marL="457200" lvl="0" indent="-336550" algn="l" rtl="0">
              <a:spcBef>
                <a:spcPts val="360"/>
              </a:spcBef>
              <a:spcAft>
                <a:spcPts val="0"/>
              </a:spcAft>
              <a:buClr>
                <a:srgbClr val="00467F"/>
              </a:buClr>
              <a:buSzPts val="1700"/>
              <a:buChar char="●"/>
            </a:pPr>
            <a:r>
              <a:rPr lang="en-US" sz="1700">
                <a:solidFill>
                  <a:srgbClr val="00467F"/>
                </a:solidFill>
              </a:rPr>
              <a:t>Blue is better; red is worse.</a:t>
            </a:r>
            <a:endParaRPr sz="1700">
              <a:solidFill>
                <a:srgbClr val="0046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70"/>
          <p:cNvSpPr/>
          <p:nvPr/>
        </p:nvSpPr>
        <p:spPr>
          <a:xfrm>
            <a:off x="0" y="3429000"/>
            <a:ext cx="9144000" cy="171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0"/>
          <p:cNvSpPr txBox="1"/>
          <p:nvPr/>
        </p:nvSpPr>
        <p:spPr>
          <a:xfrm>
            <a:off x="70350" y="4421775"/>
            <a:ext cx="9003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2021 Sea Surface Temperature Forecasts</a:t>
            </a:r>
            <a:endParaRPr sz="2800" b="0" i="0" u="none" strike="noStrike" cap="none">
              <a:solidFill>
                <a:srgbClr val="0046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5" name="Google Shape;77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4436" y="98100"/>
            <a:ext cx="6515128" cy="43236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71"/>
          <p:cNvPicPr preferRelativeResize="0"/>
          <p:nvPr/>
        </p:nvPicPr>
        <p:blipFill rotWithShape="1">
          <a:blip r:embed="rId3">
            <a:alphaModFix/>
          </a:blip>
          <a:srcRect l="29764" t="8457" r="22459" b="48037"/>
          <a:stretch/>
        </p:blipFill>
        <p:spPr>
          <a:xfrm>
            <a:off x="1297398" y="130000"/>
            <a:ext cx="2046378" cy="158369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1" name="Google Shape;781;p71"/>
          <p:cNvPicPr preferRelativeResize="0"/>
          <p:nvPr/>
        </p:nvPicPr>
        <p:blipFill rotWithShape="1">
          <a:blip r:embed="rId4">
            <a:alphaModFix/>
          </a:blip>
          <a:srcRect l="29735" t="8456" r="22488" b="48040"/>
          <a:stretch/>
        </p:blipFill>
        <p:spPr>
          <a:xfrm>
            <a:off x="1296320" y="1849520"/>
            <a:ext cx="2046376" cy="158369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2" name="Google Shape;782;p71"/>
          <p:cNvPicPr preferRelativeResize="0"/>
          <p:nvPr/>
        </p:nvPicPr>
        <p:blipFill rotWithShape="1">
          <a:blip r:embed="rId5">
            <a:alphaModFix/>
          </a:blip>
          <a:srcRect l="29737" t="8448" r="22490" b="48044"/>
          <a:stretch/>
        </p:blipFill>
        <p:spPr>
          <a:xfrm>
            <a:off x="1296979" y="3533480"/>
            <a:ext cx="2046376" cy="158369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3" name="Google Shape;783;p71"/>
          <p:cNvSpPr txBox="1"/>
          <p:nvPr/>
        </p:nvSpPr>
        <p:spPr>
          <a:xfrm>
            <a:off x="4017075" y="0"/>
            <a:ext cx="5126700" cy="11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7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SST</a:t>
            </a:r>
            <a:r>
              <a:rPr lang="en-US" sz="2800" b="0" i="0" u="none" strike="noStrike" cap="none">
                <a:solidFill>
                  <a:srgbClr val="00467F"/>
                </a:solidFill>
                <a:latin typeface="Arial"/>
                <a:ea typeface="Arial"/>
                <a:cs typeface="Arial"/>
                <a:sym typeface="Arial"/>
              </a:rPr>
              <a:t> Projections from the National Multi-Model</a:t>
            </a:r>
            <a:r>
              <a:rPr lang="en-US" sz="2800">
                <a:solidFill>
                  <a:srgbClr val="00467F"/>
                </a:solidFill>
              </a:rPr>
              <a:t> </a:t>
            </a:r>
            <a:r>
              <a:rPr lang="en-US" sz="2800" b="0" i="0" u="none" strike="noStrike" cap="none">
                <a:solidFill>
                  <a:srgbClr val="00467F"/>
                </a:solidFill>
                <a:latin typeface="Arial"/>
                <a:ea typeface="Arial"/>
                <a:cs typeface="Arial"/>
                <a:sym typeface="Arial"/>
              </a:rPr>
              <a:t>Ensemble 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700"/>
              <a:buFont typeface="Arial"/>
              <a:buNone/>
            </a:pPr>
            <a:r>
              <a:rPr lang="en-US" sz="2000" b="0" i="0" u="none" strike="noStrike" cap="none">
                <a:solidFill>
                  <a:srgbClr val="00467F"/>
                </a:solidFill>
                <a:latin typeface="Arial"/>
                <a:ea typeface="Arial"/>
                <a:cs typeface="Arial"/>
                <a:sym typeface="Arial"/>
              </a:rPr>
              <a:t>Bond</a:t>
            </a:r>
            <a:endParaRPr sz="2000">
              <a:solidFill>
                <a:srgbClr val="00467F"/>
              </a:solidFill>
            </a:endParaRPr>
          </a:p>
        </p:txBody>
      </p:sp>
      <p:sp>
        <p:nvSpPr>
          <p:cNvPr id="784" name="Google Shape;784;p71"/>
          <p:cNvSpPr txBox="1"/>
          <p:nvPr/>
        </p:nvSpPr>
        <p:spPr>
          <a:xfrm>
            <a:off x="3446825" y="1351900"/>
            <a:ext cx="5652300" cy="3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5425" marR="0" lvl="0" indent="-2063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67F"/>
              </a:buClr>
              <a:buSzPts val="1700"/>
              <a:buFont typeface="Arial"/>
              <a:buChar char="•"/>
            </a:pPr>
            <a:r>
              <a:rPr lang="en-US" sz="1700" b="1">
                <a:solidFill>
                  <a:srgbClr val="00467F"/>
                </a:solidFill>
              </a:rPr>
              <a:t>TOP</a:t>
            </a:r>
            <a:r>
              <a:rPr lang="en-US" sz="1700">
                <a:solidFill>
                  <a:srgbClr val="00467F"/>
                </a:solidFill>
              </a:rPr>
              <a:t>: continued warmth in Bering Sea with delayed sea ice; warmth for AI; near-normal SSTs in GOA (an end of the current MHW?).</a:t>
            </a:r>
            <a:endParaRPr sz="1700">
              <a:solidFill>
                <a:srgbClr val="00467F"/>
              </a:solidFill>
            </a:endParaRPr>
          </a:p>
          <a:p>
            <a:pPr marL="225425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000">
              <a:solidFill>
                <a:srgbClr val="00467F"/>
              </a:solidFill>
            </a:endParaRPr>
          </a:p>
          <a:p>
            <a:pPr marL="225425" marR="0" lvl="0" indent="-2063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67F"/>
              </a:buClr>
              <a:buSzPts val="1700"/>
              <a:buFont typeface="Arial"/>
              <a:buChar char="•"/>
            </a:pPr>
            <a:r>
              <a:rPr lang="en-US" sz="1700" b="1">
                <a:solidFill>
                  <a:srgbClr val="00467F"/>
                </a:solidFill>
              </a:rPr>
              <a:t>MIDDLE</a:t>
            </a:r>
            <a:r>
              <a:rPr lang="en-US" sz="1700">
                <a:solidFill>
                  <a:srgbClr val="00467F"/>
                </a:solidFill>
              </a:rPr>
              <a:t>: similar spatial pattern, but decreased magnitude of anomalies.</a:t>
            </a:r>
            <a:endParaRPr sz="1700">
              <a:solidFill>
                <a:srgbClr val="00467F"/>
              </a:solidFill>
            </a:endParaRPr>
          </a:p>
          <a:p>
            <a:pPr marL="225425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000">
              <a:solidFill>
                <a:srgbClr val="00467F"/>
              </a:solidFill>
            </a:endParaRPr>
          </a:p>
          <a:p>
            <a:pPr marL="225425" marR="0" lvl="0" indent="-2063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67F"/>
              </a:buClr>
              <a:buSzPts val="1700"/>
              <a:buFont typeface="Arial"/>
              <a:buChar char="•"/>
            </a:pPr>
            <a:r>
              <a:rPr lang="en-US" sz="1700" b="1">
                <a:solidFill>
                  <a:srgbClr val="00467F"/>
                </a:solidFill>
              </a:rPr>
              <a:t>BOTTOM</a:t>
            </a:r>
            <a:r>
              <a:rPr lang="en-US" sz="1700">
                <a:solidFill>
                  <a:srgbClr val="00467F"/>
                </a:solidFill>
              </a:rPr>
              <a:t>: near-normal temps along coast, moderate warmth in EBS, slight warmth in C&amp;W AI.</a:t>
            </a:r>
            <a:endParaRPr sz="1700">
              <a:solidFill>
                <a:srgbClr val="00467F"/>
              </a:solidFill>
            </a:endParaRPr>
          </a:p>
          <a:p>
            <a:pPr marL="225425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000">
              <a:solidFill>
                <a:srgbClr val="00467F"/>
              </a:solidFill>
            </a:endParaRPr>
          </a:p>
          <a:p>
            <a:pPr marL="225425" lvl="0" indent="-206375" algn="l" rtl="0">
              <a:spcBef>
                <a:spcPts val="600"/>
              </a:spcBef>
              <a:spcAft>
                <a:spcPts val="0"/>
              </a:spcAft>
              <a:buClr>
                <a:srgbClr val="00467F"/>
              </a:buClr>
              <a:buSzPts val="1700"/>
              <a:buFont typeface="Arial"/>
              <a:buChar char="•"/>
            </a:pPr>
            <a:r>
              <a:rPr lang="en-US" sz="1700">
                <a:solidFill>
                  <a:srgbClr val="00467F"/>
                </a:solidFill>
              </a:rPr>
              <a:t>Possible La Niña; weakens by Spring 2021.</a:t>
            </a:r>
            <a:endParaRPr sz="1700">
              <a:solidFill>
                <a:srgbClr val="00467F"/>
              </a:solidFill>
            </a:endParaRPr>
          </a:p>
        </p:txBody>
      </p:sp>
      <p:pic>
        <p:nvPicPr>
          <p:cNvPr id="785" name="Google Shape;785;p71"/>
          <p:cNvPicPr preferRelativeResize="0"/>
          <p:nvPr/>
        </p:nvPicPr>
        <p:blipFill rotWithShape="1">
          <a:blip r:embed="rId6">
            <a:alphaModFix/>
          </a:blip>
          <a:srcRect t="11095"/>
          <a:stretch/>
        </p:blipFill>
        <p:spPr>
          <a:xfrm>
            <a:off x="3839075" y="4761987"/>
            <a:ext cx="5259925" cy="3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71"/>
          <p:cNvSpPr txBox="1"/>
          <p:nvPr/>
        </p:nvSpPr>
        <p:spPr>
          <a:xfrm rot="-938">
            <a:off x="94550" y="488812"/>
            <a:ext cx="1099800" cy="86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93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rPr lang="en-US" sz="1700" b="0" i="0" u="none" strike="noStrike" cap="none">
                <a:solidFill>
                  <a:srgbClr val="0093D0"/>
                </a:solidFill>
                <a:latin typeface="Arial"/>
                <a:ea typeface="Arial"/>
                <a:cs typeface="Arial"/>
                <a:sym typeface="Arial"/>
              </a:rPr>
              <a:t>Oc</a:t>
            </a:r>
            <a:r>
              <a:rPr lang="en-US" sz="1700">
                <a:solidFill>
                  <a:srgbClr val="0093D0"/>
                </a:solidFill>
              </a:rPr>
              <a:t>t - </a:t>
            </a:r>
            <a:r>
              <a:rPr lang="en-US" sz="1700" b="0" i="0" u="none" strike="noStrike" cap="none">
                <a:solidFill>
                  <a:srgbClr val="0093D0"/>
                </a:solidFill>
                <a:latin typeface="Arial"/>
                <a:ea typeface="Arial"/>
                <a:cs typeface="Arial"/>
                <a:sym typeface="Arial"/>
              </a:rPr>
              <a:t>Dec 20</a:t>
            </a:r>
            <a:r>
              <a:rPr lang="en-US" sz="1700">
                <a:solidFill>
                  <a:srgbClr val="0093D0"/>
                </a:solidFill>
              </a:rPr>
              <a:t>20</a:t>
            </a:r>
            <a:endParaRPr sz="1700">
              <a:solidFill>
                <a:srgbClr val="0093D0"/>
              </a:solidFill>
            </a:endParaRPr>
          </a:p>
        </p:txBody>
      </p:sp>
      <p:sp>
        <p:nvSpPr>
          <p:cNvPr id="787" name="Google Shape;787;p71"/>
          <p:cNvSpPr txBox="1"/>
          <p:nvPr/>
        </p:nvSpPr>
        <p:spPr>
          <a:xfrm rot="-938">
            <a:off x="94550" y="2261733"/>
            <a:ext cx="1099800" cy="759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93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rPr lang="en-US" sz="1700" b="0" i="0" u="none" strike="noStrike" cap="none">
                <a:solidFill>
                  <a:srgbClr val="0093D0"/>
                </a:solidFill>
                <a:latin typeface="Arial"/>
                <a:ea typeface="Arial"/>
                <a:cs typeface="Arial"/>
                <a:sym typeface="Arial"/>
              </a:rPr>
              <a:t>Dec </a:t>
            </a:r>
            <a:r>
              <a:rPr lang="en-US" sz="1700">
                <a:solidFill>
                  <a:srgbClr val="0093D0"/>
                </a:solidFill>
              </a:rPr>
              <a:t>20 - Feb 21</a:t>
            </a:r>
            <a:endParaRPr sz="1700">
              <a:solidFill>
                <a:srgbClr val="0093D0"/>
              </a:solidFill>
            </a:endParaRPr>
          </a:p>
        </p:txBody>
      </p:sp>
      <p:sp>
        <p:nvSpPr>
          <p:cNvPr id="788" name="Google Shape;788;p71"/>
          <p:cNvSpPr txBox="1"/>
          <p:nvPr/>
        </p:nvSpPr>
        <p:spPr>
          <a:xfrm rot="-938">
            <a:off x="94550" y="3927843"/>
            <a:ext cx="1099800" cy="759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93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rPr lang="en-US" sz="1700">
                <a:solidFill>
                  <a:srgbClr val="0093D0"/>
                </a:solidFill>
              </a:rPr>
              <a:t>Feb - April 2021</a:t>
            </a:r>
            <a:endParaRPr sz="1700">
              <a:solidFill>
                <a:srgbClr val="0093D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/>
          <p:nvPr/>
        </p:nvSpPr>
        <p:spPr>
          <a:xfrm rot="5400000">
            <a:off x="6211031" y="1251500"/>
            <a:ext cx="2648675" cy="3171275"/>
          </a:xfrm>
          <a:prstGeom prst="flowChartOffpageConnector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3952" y="2811900"/>
            <a:ext cx="2118498" cy="109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4981" y="1503898"/>
            <a:ext cx="748760" cy="66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1450" y="1768915"/>
            <a:ext cx="640242" cy="53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03218" y="1674619"/>
            <a:ext cx="588333" cy="65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7875" y="1622375"/>
            <a:ext cx="1048750" cy="13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11338" y="2345655"/>
            <a:ext cx="810185" cy="1168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67025" y="2170525"/>
            <a:ext cx="799140" cy="115255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9"/>
          <p:cNvSpPr txBox="1"/>
          <p:nvPr/>
        </p:nvSpPr>
        <p:spPr>
          <a:xfrm>
            <a:off x="6729600" y="3453675"/>
            <a:ext cx="20919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ENVIRONMENTAL PROCESSES</a:t>
            </a:r>
            <a:endParaRPr sz="1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0"/>
          <p:cNvPicPr preferRelativeResize="0"/>
          <p:nvPr/>
        </p:nvPicPr>
        <p:blipFill rotWithShape="1">
          <a:blip r:embed="rId3">
            <a:alphaModFix/>
          </a:blip>
          <a:srcRect l="4457" t="4435" r="4757" b="5587"/>
          <a:stretch/>
        </p:blipFill>
        <p:spPr>
          <a:xfrm>
            <a:off x="156550" y="886883"/>
            <a:ext cx="5623124" cy="417936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 txBox="1"/>
          <p:nvPr/>
        </p:nvSpPr>
        <p:spPr>
          <a:xfrm>
            <a:off x="5779675" y="900300"/>
            <a:ext cx="3364200" cy="40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24379"/>
              </a:buClr>
              <a:buSzPts val="1700"/>
              <a:buChar char="●"/>
            </a:pPr>
            <a:r>
              <a:rPr lang="en-US" sz="1700">
                <a:solidFill>
                  <a:srgbClr val="024379"/>
                </a:solidFill>
              </a:rPr>
              <a:t>The 2019 drift pattern (WHITE) had consistent westerly winds during the period April 1 through June 30.</a:t>
            </a:r>
            <a:endParaRPr sz="1700">
              <a:solidFill>
                <a:srgbClr val="024379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</p:txBody>
      </p:sp>
      <p:sp>
        <p:nvSpPr>
          <p:cNvPr id="215" name="Google Shape;215;p30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Environmental Processes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000" i="0" u="none" strike="noStrike" cap="none">
                <a:solidFill>
                  <a:srgbClr val="00467F"/>
                </a:solidFill>
              </a:rPr>
              <a:t> Wilderbuer</a:t>
            </a:r>
            <a:endParaRPr sz="2000">
              <a:solidFill>
                <a:srgbClr val="00467F"/>
              </a:solidFill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781" y="56098"/>
            <a:ext cx="748760" cy="66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50" y="321115"/>
            <a:ext cx="640242" cy="53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8018" y="226819"/>
            <a:ext cx="588333" cy="653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/>
        </p:nvSpPr>
        <p:spPr>
          <a:xfrm>
            <a:off x="5779675" y="900300"/>
            <a:ext cx="3364200" cy="40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24379"/>
              </a:buClr>
              <a:buSzPts val="1700"/>
              <a:buChar char="●"/>
            </a:pPr>
            <a:r>
              <a:rPr lang="en-US" sz="1700">
                <a:solidFill>
                  <a:srgbClr val="024379"/>
                </a:solidFill>
              </a:rPr>
              <a:t>The 2019 drift pattern (WHITE) had consistent westerly winds during the period April 1 through June 30.</a:t>
            </a:r>
            <a:endParaRPr sz="1700">
              <a:solidFill>
                <a:srgbClr val="024379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24379"/>
              </a:buClr>
              <a:buSzPts val="1700"/>
              <a:buChar char="●"/>
            </a:pPr>
            <a:r>
              <a:rPr lang="en-US" sz="1700">
                <a:solidFill>
                  <a:srgbClr val="024379"/>
                </a:solidFill>
              </a:rPr>
              <a:t>OSCURS correlates with recruitment success of winter-spawning flatfish; westerly winds are unfavorable for N. rock sole, Arrowtooth flounder, and Flathead sole.</a:t>
            </a:r>
            <a:endParaRPr sz="1700">
              <a:solidFill>
                <a:srgbClr val="0243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</p:txBody>
      </p:sp>
      <p:sp>
        <p:nvSpPr>
          <p:cNvPr id="225" name="Google Shape;225;p31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Environmental Processes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000" i="0" u="none" strike="noStrike" cap="none">
                <a:solidFill>
                  <a:srgbClr val="00467F"/>
                </a:solidFill>
              </a:rPr>
              <a:t> Wilderbuer</a:t>
            </a:r>
            <a:endParaRPr sz="2000">
              <a:solidFill>
                <a:srgbClr val="00467F"/>
              </a:solidFill>
            </a:endParaRPr>
          </a:p>
        </p:txBody>
      </p:sp>
      <p:pic>
        <p:nvPicPr>
          <p:cNvPr id="226" name="Google Shape;22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4801" y="123462"/>
            <a:ext cx="1267619" cy="65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/>
          <p:cNvPicPr preferRelativeResize="0"/>
          <p:nvPr/>
        </p:nvPicPr>
        <p:blipFill rotWithShape="1">
          <a:blip r:embed="rId4">
            <a:alphaModFix/>
          </a:blip>
          <a:srcRect l="4457" t="4435" r="4757" b="5587"/>
          <a:stretch/>
        </p:blipFill>
        <p:spPr>
          <a:xfrm>
            <a:off x="156550" y="886883"/>
            <a:ext cx="5623124" cy="4179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Environmental Processes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000" b="1" i="0" u="none" strike="noStrike" cap="none">
                <a:solidFill>
                  <a:srgbClr val="00467F"/>
                </a:solidFill>
              </a:rPr>
              <a:t>  </a:t>
            </a:r>
            <a:r>
              <a:rPr lang="en-US" sz="2000">
                <a:solidFill>
                  <a:srgbClr val="00467F"/>
                </a:solidFill>
              </a:rPr>
              <a:t>Britt</a:t>
            </a:r>
            <a:endParaRPr sz="2000">
              <a:solidFill>
                <a:srgbClr val="00467F"/>
              </a:solidFill>
            </a:endParaRPr>
          </a:p>
        </p:txBody>
      </p:sp>
      <p:grpSp>
        <p:nvGrpSpPr>
          <p:cNvPr id="234" name="Google Shape;234;p32"/>
          <p:cNvGrpSpPr/>
          <p:nvPr/>
        </p:nvGrpSpPr>
        <p:grpSpPr>
          <a:xfrm>
            <a:off x="4996279" y="1268802"/>
            <a:ext cx="4341769" cy="3880618"/>
            <a:chOff x="6531225" y="1945275"/>
            <a:chExt cx="5511957" cy="4760327"/>
          </a:xfrm>
        </p:grpSpPr>
        <p:sp>
          <p:nvSpPr>
            <p:cNvPr id="235" name="Google Shape;235;p32"/>
            <p:cNvSpPr/>
            <p:nvPr/>
          </p:nvSpPr>
          <p:spPr>
            <a:xfrm>
              <a:off x="7108450" y="2131838"/>
              <a:ext cx="4357500" cy="438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6" name="Google Shape;236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31225" y="1945275"/>
              <a:ext cx="5511957" cy="47603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7" name="Google Shape;23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50" y="1722050"/>
            <a:ext cx="5394074" cy="263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801" y="123462"/>
            <a:ext cx="1267619" cy="65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/>
          <p:nvPr/>
        </p:nvSpPr>
        <p:spPr>
          <a:xfrm>
            <a:off x="2286000" y="0"/>
            <a:ext cx="68580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800">
                <a:solidFill>
                  <a:srgbClr val="00467F"/>
                </a:solidFill>
              </a:rPr>
              <a:t>2019 Environmental Processes</a:t>
            </a:r>
            <a:endParaRPr sz="2800">
              <a:solidFill>
                <a:srgbClr val="00467F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2000" b="1" i="0" u="none" strike="noStrike" cap="none">
                <a:solidFill>
                  <a:srgbClr val="00467F"/>
                </a:solidFill>
              </a:rPr>
              <a:t>  </a:t>
            </a:r>
            <a:r>
              <a:rPr lang="en-US" sz="2000">
                <a:solidFill>
                  <a:srgbClr val="00467F"/>
                </a:solidFill>
              </a:rPr>
              <a:t>Britt</a:t>
            </a:r>
            <a:endParaRPr sz="2000">
              <a:solidFill>
                <a:srgbClr val="00467F"/>
              </a:solidFill>
            </a:endParaRPr>
          </a:p>
        </p:txBody>
      </p:sp>
      <p:pic>
        <p:nvPicPr>
          <p:cNvPr id="245" name="Google Shape;24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8775" y="1069550"/>
            <a:ext cx="4165551" cy="391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3"/>
          <p:cNvSpPr txBox="1"/>
          <p:nvPr/>
        </p:nvSpPr>
        <p:spPr>
          <a:xfrm>
            <a:off x="124625" y="1438075"/>
            <a:ext cx="45318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24379"/>
                </a:solidFill>
              </a:rPr>
              <a:t>A small cold pool was present over the northern shelf in 2019.</a:t>
            </a:r>
            <a:endParaRPr sz="1700">
              <a:solidFill>
                <a:srgbClr val="0243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24379"/>
              </a:solidFill>
            </a:endParaRPr>
          </a:p>
        </p:txBody>
      </p:sp>
      <p:pic>
        <p:nvPicPr>
          <p:cNvPr id="247" name="Google Shape;24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801" y="123462"/>
            <a:ext cx="1267619" cy="65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2041</Words>
  <Application>Microsoft Office PowerPoint</Application>
  <PresentationFormat>On-screen Show (16:9)</PresentationFormat>
  <Paragraphs>460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 Narrow</vt:lpstr>
      <vt:lpstr>Arial</vt:lpstr>
      <vt:lpstr>Calibri</vt:lpstr>
      <vt:lpstr>Default Design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Elizabeth.Siddon</dc:creator>
  <cp:lastModifiedBy>Elizabeth.Siddon</cp:lastModifiedBy>
  <cp:revision>2</cp:revision>
  <dcterms:modified xsi:type="dcterms:W3CDTF">2020-09-14T05:47:17Z</dcterms:modified>
</cp:coreProperties>
</file>