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sldIdLst>
    <p:sldId id="265" r:id="rId4"/>
    <p:sldId id="267" r:id="rId5"/>
    <p:sldId id="266" r:id="rId6"/>
    <p:sldId id="268" r:id="rId7"/>
    <p:sldId id="269" r:id="rId8"/>
    <p:sldId id="273" r:id="rId9"/>
    <p:sldId id="271" r:id="rId10"/>
    <p:sldId id="272" r:id="rId11"/>
    <p:sldId id="270" r:id="rId12"/>
    <p:sldId id="256" r:id="rId13"/>
    <p:sldId id="259" r:id="rId14"/>
    <p:sldId id="258" r:id="rId15"/>
    <p:sldId id="257" r:id="rId16"/>
    <p:sldId id="261" r:id="rId17"/>
    <p:sldId id="262" r:id="rId18"/>
    <p:sldId id="260" r:id="rId19"/>
    <p:sldId id="264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D96D-14F5-4A23-8064-083F5F20E4D1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0F6-929D-49A2-AF72-26D4DB38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8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D96D-14F5-4A23-8064-083F5F20E4D1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0F6-929D-49A2-AF72-26D4DB38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29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D96D-14F5-4A23-8064-083F5F20E4D1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0F6-929D-49A2-AF72-26D4DB38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00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9317" y="2707458"/>
            <a:ext cx="7313083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8067" y="3118591"/>
            <a:ext cx="1725084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269317" y="4282303"/>
            <a:ext cx="7313083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948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oats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9317" y="2707458"/>
            <a:ext cx="7313083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8067" y="3118591"/>
            <a:ext cx="1725084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269317" y="4282303"/>
            <a:ext cx="7313083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59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urt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9317" y="2707458"/>
            <a:ext cx="7313083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8067" y="3118591"/>
            <a:ext cx="1725084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269317" y="4282303"/>
            <a:ext cx="7313083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52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eafood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9317" y="2707458"/>
            <a:ext cx="7313083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8067" y="3118591"/>
            <a:ext cx="1725084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269317" y="4282303"/>
            <a:ext cx="7313083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99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ish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9317" y="2707458"/>
            <a:ext cx="7313083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8067" y="3118591"/>
            <a:ext cx="1725084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269317" y="4282303"/>
            <a:ext cx="7313083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412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69317" y="2707458"/>
            <a:ext cx="7313083" cy="12244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18067" y="3118591"/>
            <a:ext cx="1725084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269317" y="4282303"/>
            <a:ext cx="7313083" cy="57785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  <p:sp>
        <p:nvSpPr>
          <p:cNvPr id="7" name="Freeform 6"/>
          <p:cNvSpPr/>
          <p:nvPr userDrawn="1"/>
        </p:nvSpPr>
        <p:spPr>
          <a:xfrm>
            <a:off x="-12253" y="4417161"/>
            <a:ext cx="12227564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98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75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D96D-14F5-4A23-8064-083F5F20E4D1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0F6-929D-49A2-AF72-26D4DB38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81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D96D-14F5-4A23-8064-083F5F20E4D1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0F6-929D-49A2-AF72-26D4DB38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66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D96D-14F5-4A23-8064-083F5F20E4D1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0F6-929D-49A2-AF72-26D4DB38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D96D-14F5-4A23-8064-083F5F20E4D1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0F6-929D-49A2-AF72-26D4DB38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38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D96D-14F5-4A23-8064-083F5F20E4D1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0F6-929D-49A2-AF72-26D4DB38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2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D96D-14F5-4A23-8064-083F5F20E4D1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0F6-929D-49A2-AF72-26D4DB38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17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D96D-14F5-4A23-8064-083F5F20E4D1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0F6-929D-49A2-AF72-26D4DB38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22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D96D-14F5-4A23-8064-083F5F20E4D1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8E0F6-929D-49A2-AF72-26D4DB38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D96D-14F5-4A23-8064-083F5F20E4D1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8E0F6-929D-49A2-AF72-26D4DB384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0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8909" y="1141666"/>
            <a:ext cx="7313491" cy="13984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8910" y="2631404"/>
            <a:ext cx="7313489" cy="127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reeform 6"/>
          <p:cNvSpPr/>
          <p:nvPr userDrawn="1"/>
        </p:nvSpPr>
        <p:spPr>
          <a:xfrm>
            <a:off x="-12253" y="4417161"/>
            <a:ext cx="12227564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5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/>
  <p:txStyles>
    <p:titleStyle>
      <a:lvl1pPr algn="r" defTabSz="457200" rtl="0" eaLnBrk="1" latinLnBrk="0" hangingPunct="1">
        <a:lnSpc>
          <a:spcPct val="8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+mj-lt"/>
          <a:ea typeface="+mj-ea"/>
          <a:cs typeface="Arial Narrow Bold"/>
        </a:defRPr>
      </a:lvl1pPr>
    </p:titleStyle>
    <p:bodyStyle>
      <a:lvl1pPr marL="0" indent="0" algn="r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676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729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0" y="6355081"/>
            <a:ext cx="8534401" cy="50291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000000"/>
                </a:solidFill>
              </a:defRPr>
            </a:lvl1pPr>
          </a:lstStyle>
          <a:p>
            <a:pPr defTabSz="457200"/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914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Picture 7" descr="NOAA-Fisheries-horizonta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72" y="6419089"/>
            <a:ext cx="2191920" cy="38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2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+mj-ea"/>
          <a:cs typeface="Arial Narrow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ribsbluesmuse/" TargetMode="External"/><Relationship Id="rId2" Type="http://schemas.openxmlformats.org/officeDocument/2006/relationships/hyperlink" Target="https://www.sfos.uaf.edu/research/pribsbluesmus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429000" y="1141666"/>
            <a:ext cx="7010400" cy="2287334"/>
          </a:xfrm>
        </p:spPr>
        <p:txBody>
          <a:bodyPr/>
          <a:lstStyle/>
          <a:p>
            <a:pPr algn="ctr"/>
            <a:r>
              <a:rPr lang="en-US" dirty="0" smtClean="0"/>
              <a:t>Blue King Crab Biology and Ecology: An Update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ASFC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4725988" y="4603750"/>
            <a:ext cx="5484812" cy="577850"/>
          </a:xfrm>
        </p:spPr>
        <p:txBody>
          <a:bodyPr/>
          <a:lstStyle/>
          <a:p>
            <a:fld id="{F0A5798D-D82D-47D6-A94D-8267AF51FC67}" type="datetime4">
              <a:rPr lang="en-US" smtClean="0"/>
              <a:t>April 30, 2019</a:t>
            </a:fld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1" y="3617655"/>
            <a:ext cx="2602539" cy="209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5105399"/>
            <a:ext cx="172605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05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65200" y="55563"/>
            <a:ext cx="4597400" cy="469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400" y="-8377"/>
            <a:ext cx="6529998" cy="501103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4889500"/>
            <a:ext cx="10515600" cy="2095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4800" dirty="0" smtClean="0"/>
              <a:t>Crab Plan Team Update – May 2019</a:t>
            </a:r>
          </a:p>
          <a:p>
            <a:pPr>
              <a:spcAft>
                <a:spcPts val="600"/>
              </a:spcAft>
            </a:pPr>
            <a:r>
              <a:rPr lang="en-US" sz="14800" dirty="0"/>
              <a:t>NPRB #1608</a:t>
            </a:r>
          </a:p>
          <a:p>
            <a:pPr>
              <a:spcAft>
                <a:spcPts val="600"/>
              </a:spcAft>
            </a:pPr>
            <a:r>
              <a:rPr lang="en-US" sz="14800" dirty="0"/>
              <a:t>PIs: </a:t>
            </a:r>
            <a:r>
              <a:rPr lang="en-US" sz="14800" dirty="0" smtClean="0"/>
              <a:t>J</a:t>
            </a:r>
            <a:r>
              <a:rPr lang="en-US" sz="14800" dirty="0"/>
              <a:t>. Weems</a:t>
            </a:r>
            <a:r>
              <a:rPr lang="en-US" sz="14800" dirty="0" smtClean="0"/>
              <a:t>,</a:t>
            </a:r>
            <a:r>
              <a:rPr lang="en-US" sz="14800" dirty="0"/>
              <a:t> G. Eckert,</a:t>
            </a:r>
            <a:r>
              <a:rPr lang="en-US" sz="14800" dirty="0" smtClean="0"/>
              <a:t> </a:t>
            </a:r>
            <a:r>
              <a:rPr lang="en-US" sz="14800" dirty="0"/>
              <a:t>W.C. </a:t>
            </a:r>
            <a:r>
              <a:rPr lang="en-US" sz="14800" dirty="0" smtClean="0"/>
              <a:t>Long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10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7501"/>
            <a:ext cx="10515600" cy="177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Pribilof Islands blue king crab (</a:t>
            </a:r>
            <a:r>
              <a:rPr lang="en-US" i="1" dirty="0" err="1" smtClean="0"/>
              <a:t>Paralithodes</a:t>
            </a:r>
            <a:r>
              <a:rPr lang="en-US" i="1" dirty="0" smtClean="0"/>
              <a:t> platypus</a:t>
            </a:r>
            <a:r>
              <a:rPr lang="en-US" dirty="0" smtClean="0"/>
              <a:t>) recruitment limitation as a potential bottleneck to rebuilding from overfished status</a:t>
            </a:r>
          </a:p>
          <a:p>
            <a:pPr lvl="1"/>
            <a:r>
              <a:rPr lang="en-US" dirty="0" smtClean="0">
                <a:hlinkClick r:id="rId2"/>
              </a:rPr>
              <a:t>https://www.sfos.uaf.edu/research/pribsbluesmuse/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https://www.instagram.com/pribsbluesmuse/</a:t>
            </a: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5300" y="2006601"/>
            <a:ext cx="7505700" cy="497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en-US" sz="2200" b="1" dirty="0" smtClean="0"/>
              <a:t>Objectives:</a:t>
            </a:r>
          </a:p>
          <a:p>
            <a:pPr marL="457200" lvl="1" indent="0" fontAlgn="base">
              <a:buNone/>
            </a:pPr>
            <a:r>
              <a:rPr lang="en-US" sz="2200" dirty="0" smtClean="0"/>
              <a:t>Our overall objective is to investigate if juvenile recruitment limitation and a bottleneck in larval and juvenile stages are occurring and limiting rebuilding efforts of Pribilof Islands blue king crab.</a:t>
            </a:r>
          </a:p>
          <a:p>
            <a:pPr marL="457200" lvl="1" indent="0" fontAlgn="base">
              <a:buNone/>
            </a:pPr>
            <a:endParaRPr lang="en-US" sz="2200" dirty="0" smtClean="0"/>
          </a:p>
          <a:p>
            <a:pPr marL="971550" lvl="1" indent="-514350" fontAlgn="base">
              <a:buFont typeface="+mj-lt"/>
              <a:buAutoNum type="arabicPeriod"/>
            </a:pPr>
            <a:r>
              <a:rPr lang="en-US" sz="2200" dirty="0" smtClean="0"/>
              <a:t>Quantify larval supply and early juvenile abundance.</a:t>
            </a:r>
          </a:p>
          <a:p>
            <a:pPr marL="971550" lvl="1" indent="-514350" fontAlgn="base">
              <a:buFont typeface="+mj-lt"/>
              <a:buAutoNum type="arabicPeriod"/>
            </a:pPr>
            <a:r>
              <a:rPr lang="en-US" sz="2200" dirty="0" smtClean="0"/>
              <a:t>Resample habitat from historical surveys and identify availability of habitat in shallow areas.</a:t>
            </a:r>
          </a:p>
          <a:p>
            <a:pPr marL="971550" lvl="1" indent="-514350" fontAlgn="base">
              <a:buFont typeface="+mj-lt"/>
              <a:buAutoNum type="arabicPeriod"/>
            </a:pPr>
            <a:r>
              <a:rPr lang="en-US" sz="2200" dirty="0" smtClean="0"/>
              <a:t>Identify potential juvenile king crab predators and investigate predation potential.</a:t>
            </a:r>
          </a:p>
          <a:p>
            <a:pPr marL="971550" lvl="1" indent="-514350" fontAlgn="base">
              <a:buFont typeface="+mj-lt"/>
              <a:buAutoNum type="arabicPeriod"/>
            </a:pPr>
            <a:r>
              <a:rPr lang="en-US" sz="2200" dirty="0" smtClean="0"/>
              <a:t>Identify distribution and overlap of red and blue king crab juveniles.</a:t>
            </a:r>
          </a:p>
          <a:p>
            <a:pPr marL="971550" lvl="1" indent="-514350" fontAlgn="base">
              <a:buFont typeface="+mj-lt"/>
              <a:buAutoNum type="arabicPeriod"/>
            </a:pPr>
            <a:endParaRPr lang="en-US" sz="2200" dirty="0" smtClean="0"/>
          </a:p>
          <a:p>
            <a:pPr lvl="2"/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0" y="3022600"/>
            <a:ext cx="3962400" cy="2463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450992">
            <a:off x="9481456" y="3049291"/>
            <a:ext cx="391886" cy="1220982"/>
          </a:xfrm>
          <a:prstGeom prst="ellipse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151258" y="4200978"/>
            <a:ext cx="330200" cy="266700"/>
          </a:xfrm>
          <a:prstGeom prst="ellipse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6574" y="4629149"/>
            <a:ext cx="330200" cy="266700"/>
          </a:xfrm>
          <a:prstGeom prst="ellipse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876873">
            <a:off x="11079698" y="4524010"/>
            <a:ext cx="602037" cy="165476"/>
          </a:xfrm>
          <a:prstGeom prst="ellipse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52329" y="2265133"/>
            <a:ext cx="330200" cy="266700"/>
          </a:xfrm>
          <a:prstGeom prst="ellipse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82530" y="2180201"/>
            <a:ext cx="2774042" cy="66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BKC distribution</a:t>
            </a:r>
            <a:endParaRPr lang="en-US" sz="28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8977653" y="4747985"/>
            <a:ext cx="282463" cy="11856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8331201" y="5977167"/>
            <a:ext cx="3860800" cy="66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St. Paul Island,</a:t>
            </a:r>
          </a:p>
          <a:p>
            <a:r>
              <a:rPr lang="en-US" sz="2800" dirty="0" smtClean="0"/>
              <a:t> </a:t>
            </a:r>
            <a:r>
              <a:rPr lang="en-US" sz="2800" dirty="0" err="1" smtClean="0"/>
              <a:t>Pribilofs</a:t>
            </a:r>
            <a:r>
              <a:rPr lang="en-US" sz="2800" dirty="0" smtClean="0"/>
              <a:t> study </a:t>
            </a:r>
            <a:r>
              <a:rPr lang="en-US" sz="2800" dirty="0"/>
              <a:t>s</a:t>
            </a:r>
            <a:r>
              <a:rPr lang="en-US" sz="2800" dirty="0" smtClean="0"/>
              <a:t>ite</a:t>
            </a:r>
            <a:endParaRPr lang="en-US" sz="2800" dirty="0"/>
          </a:p>
        </p:txBody>
      </p:sp>
      <p:sp>
        <p:nvSpPr>
          <p:cNvPr id="18" name="Oval 17"/>
          <p:cNvSpPr/>
          <p:nvPr/>
        </p:nvSpPr>
        <p:spPr>
          <a:xfrm>
            <a:off x="10247086" y="3135085"/>
            <a:ext cx="130629" cy="82452"/>
          </a:xfrm>
          <a:prstGeom prst="ellipse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254346" y="4898571"/>
            <a:ext cx="130629" cy="82452"/>
          </a:xfrm>
          <a:prstGeom prst="ellipse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2786064"/>
            <a:ext cx="5804714" cy="396239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30200" y="139700"/>
            <a:ext cx="5588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 smtClean="0"/>
              <a:t>Approach and Methods</a:t>
            </a:r>
          </a:p>
          <a:p>
            <a:pPr marL="457200"/>
            <a:r>
              <a:rPr lang="en-US" sz="2000" dirty="0" smtClean="0"/>
              <a:t>Revisit a subset of historical sites around St. Paul Island to compare historical and new data.</a:t>
            </a:r>
            <a:endParaRPr lang="en-US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66700" y="1562101"/>
            <a:ext cx="5804714" cy="14351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Historical Data (NPRB #1321) – 1983-84</a:t>
            </a:r>
          </a:p>
          <a:p>
            <a:pPr lvl="1"/>
            <a:r>
              <a:rPr lang="en-US" sz="2200" dirty="0" smtClean="0"/>
              <a:t>Ship-based sampling</a:t>
            </a:r>
          </a:p>
          <a:p>
            <a:pPr lvl="1"/>
            <a:r>
              <a:rPr lang="en-US" sz="2200" dirty="0" smtClean="0"/>
              <a:t>Rock Dredge and Beam Trawls</a:t>
            </a:r>
          </a:p>
          <a:p>
            <a:pPr lvl="2"/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731254" y="139701"/>
            <a:ext cx="5054600" cy="14351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Current Sampling – 2017-19</a:t>
            </a:r>
          </a:p>
          <a:p>
            <a:pPr lvl="1"/>
            <a:r>
              <a:rPr lang="en-US" dirty="0" smtClean="0"/>
              <a:t>Shore and small boat sampling</a:t>
            </a:r>
          </a:p>
          <a:p>
            <a:pPr lvl="1"/>
            <a:r>
              <a:rPr lang="en-US" dirty="0" smtClean="0"/>
              <a:t>Settlement Bags, Cameras and SCUBA Diving</a:t>
            </a:r>
          </a:p>
          <a:p>
            <a:pPr lvl="2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079" y="1503364"/>
            <a:ext cx="4596275" cy="2585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0700" y="3979231"/>
            <a:ext cx="4597654" cy="2769231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419100" y="977900"/>
            <a:ext cx="304800" cy="2667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9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933822"/>
            <a:ext cx="3974352" cy="6305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300" y="933822"/>
            <a:ext cx="4872182" cy="6305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4500" y="933822"/>
            <a:ext cx="3949700" cy="630517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44500" y="200025"/>
            <a:ext cx="11353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Objective 1 – Quantify BKC Juvenile Supply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799569" y="120962"/>
            <a:ext cx="1246534" cy="117045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813300" y="4719170"/>
            <a:ext cx="546100" cy="4243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559800" y="3195170"/>
            <a:ext cx="673100" cy="5767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372600" y="4254500"/>
            <a:ext cx="411018" cy="4288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222962" y="993080"/>
            <a:ext cx="3866937" cy="66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Current Preliminary Data</a:t>
            </a:r>
            <a:endParaRPr lang="en-US" sz="28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" y="993080"/>
            <a:ext cx="3187700" cy="66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Historical Data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851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44500" y="196396"/>
            <a:ext cx="11353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Objective 2 – Assess Habitat Availability / Change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955902"/>
            <a:ext cx="3681262" cy="539286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243891" y="3279838"/>
            <a:ext cx="133140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versus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30511" y="2135592"/>
            <a:ext cx="5392863" cy="30334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61336" y="2151381"/>
            <a:ext cx="5392864" cy="3001906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93700" y="6327838"/>
            <a:ext cx="11616871" cy="5301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Historical dredged habitat	</a:t>
            </a:r>
            <a:r>
              <a:rPr lang="en-US" sz="2800" dirty="0"/>
              <a:t> </a:t>
            </a:r>
            <a:r>
              <a:rPr lang="en-US" sz="2800" dirty="0" smtClean="0"/>
              <a:t>   Modern video and diver surveyed habitat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401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44500" y="196396"/>
            <a:ext cx="11353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Objective 3 – Predation Potential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511300"/>
            <a:ext cx="10515600" cy="46656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Survey data for predators</a:t>
            </a:r>
          </a:p>
          <a:p>
            <a:r>
              <a:rPr lang="en-US" dirty="0" smtClean="0"/>
              <a:t>Fish diet analysis</a:t>
            </a:r>
          </a:p>
          <a:p>
            <a:r>
              <a:rPr lang="en-US" dirty="0" smtClean="0"/>
              <a:t>Crab tethering </a:t>
            </a:r>
            <a:r>
              <a:rPr lang="en-US" dirty="0"/>
              <a:t>e</a:t>
            </a:r>
            <a:r>
              <a:rPr lang="en-US" dirty="0" smtClean="0"/>
              <a:t>xperiments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5643" y="822327"/>
            <a:ext cx="3263553" cy="3120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91" y="3476451"/>
            <a:ext cx="4577443" cy="2574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434" y="4535257"/>
            <a:ext cx="3425370" cy="19267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51769" y="1351522"/>
            <a:ext cx="5336039" cy="3001522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9120413" y="5738133"/>
            <a:ext cx="2981260" cy="9573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Play Tethering Videos!</a:t>
            </a:r>
            <a:endParaRPr lang="en-US" sz="36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53704" y="5727242"/>
            <a:ext cx="3866937" cy="66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/>
              <a:t>Scuplin</a:t>
            </a:r>
            <a:r>
              <a:rPr lang="en-US" sz="2000" dirty="0" smtClean="0"/>
              <a:t> Stomach Sample</a:t>
            </a:r>
            <a:endParaRPr lang="en-US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34734" y="3918801"/>
            <a:ext cx="3263553" cy="66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Octopus prey in a Halibut Stomach Sample</a:t>
            </a:r>
            <a:endParaRPr lang="en-US" sz="20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267951" y="6456502"/>
            <a:ext cx="3263553" cy="66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Small Invertebrate Prey</a:t>
            </a:r>
            <a:endParaRPr lang="en-US" sz="20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950584" y="5186807"/>
            <a:ext cx="3263553" cy="66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Tethered Age1 RKC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97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" y="943261"/>
            <a:ext cx="4051300" cy="632113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41300" y="149225"/>
            <a:ext cx="11353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Objective 4 – Overlap of RKC and BKC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782" y="980012"/>
            <a:ext cx="4856117" cy="6284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980012"/>
            <a:ext cx="3962400" cy="6284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5218" y="103794"/>
            <a:ext cx="2962482" cy="132956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222962" y="993080"/>
            <a:ext cx="3866937" cy="66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Current Preliminary Data</a:t>
            </a:r>
            <a:endParaRPr lang="en-US" sz="28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" y="993080"/>
            <a:ext cx="3187700" cy="662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Historical Data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626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19100" y="515710"/>
            <a:ext cx="11353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 smtClean="0"/>
              <a:t>Very</a:t>
            </a:r>
            <a:r>
              <a:rPr lang="en-US" dirty="0" smtClean="0"/>
              <a:t> preliminary thoughts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435100"/>
            <a:ext cx="10515600" cy="51689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Larval supply of BKC is very low</a:t>
            </a:r>
          </a:p>
          <a:p>
            <a:pPr lvl="1"/>
            <a:r>
              <a:rPr lang="en-US" dirty="0" smtClean="0"/>
              <a:t>Larval limitation of population?</a:t>
            </a:r>
          </a:p>
          <a:p>
            <a:r>
              <a:rPr lang="en-US" dirty="0" smtClean="0"/>
              <a:t>RKC larval supply is much higher</a:t>
            </a:r>
          </a:p>
          <a:p>
            <a:pPr lvl="1"/>
            <a:r>
              <a:rPr lang="en-US" dirty="0" smtClean="0"/>
              <a:t>Proof of larval retention?</a:t>
            </a:r>
          </a:p>
          <a:p>
            <a:r>
              <a:rPr lang="en-US" dirty="0" smtClean="0"/>
              <a:t>RKC and BKC are settling in the same areas</a:t>
            </a:r>
          </a:p>
          <a:p>
            <a:pPr lvl="1"/>
            <a:r>
              <a:rPr lang="en-US" dirty="0" smtClean="0"/>
              <a:t>Competition?</a:t>
            </a:r>
          </a:p>
          <a:p>
            <a:r>
              <a:rPr lang="en-US" dirty="0" smtClean="0"/>
              <a:t>Habitat seems good</a:t>
            </a:r>
          </a:p>
          <a:p>
            <a:pPr lvl="1"/>
            <a:r>
              <a:rPr lang="en-US" dirty="0" smtClean="0"/>
              <a:t>In areas of overlap our data shows not much has changed from the 1980s</a:t>
            </a:r>
          </a:p>
          <a:p>
            <a:pPr lvl="1"/>
            <a:r>
              <a:rPr lang="en-US" dirty="0" smtClean="0"/>
              <a:t>Plenty of complex habitat in shallow waters too</a:t>
            </a:r>
          </a:p>
          <a:p>
            <a:r>
              <a:rPr lang="en-US" dirty="0" smtClean="0"/>
              <a:t>Predation?</a:t>
            </a:r>
          </a:p>
          <a:p>
            <a:pPr lvl="1"/>
            <a:r>
              <a:rPr lang="en-US" dirty="0" smtClean="0"/>
              <a:t>Forthcoming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1318" y="1303944"/>
            <a:ext cx="2962482" cy="132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8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69" y="485640"/>
            <a:ext cx="10635739" cy="628527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44500" y="327025"/>
            <a:ext cx="11353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Funding and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9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362200" y="807526"/>
          <a:ext cx="7239000" cy="544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SPW 12.0 Graph" r:id="rId3" imgW="5930640" imgH="4458600" progId="SigmaPlotGraphicObject.11">
                  <p:embed/>
                </p:oleObj>
              </mc:Choice>
              <mc:Fallback>
                <p:oleObj name="SPW 12.0 Graph" r:id="rId3" imgW="5930640" imgH="4458600" progId="SigmaPlotGraphicObject.11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62200" y="807526"/>
                        <a:ext cx="7239000" cy="544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67601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Pribilof Islands King Crab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/>
              <a:t>2</a:t>
            </a:fld>
            <a:endParaRPr lang="en-US" dirty="0">
              <a:latin typeface="Arial Narrow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1" y="275956"/>
            <a:ext cx="1160645" cy="146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4286" y="4648200"/>
            <a:ext cx="129411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37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6760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Why don’t red and blue king crab overlap (much)?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>
                <a:latin typeface="Arial Narrow"/>
              </a:rPr>
              <a:t>U.S. Department of Commerce | National Oceanic and Atmospheric Administration | NOAA Fisheries | Page </a:t>
            </a:r>
            <a:fld id="{632D3AEB-7CBE-3049-91AC-335C6B4F5BF6}" type="slidenum">
              <a:rPr lang="en-US">
                <a:latin typeface="Arial Narrow"/>
              </a:rPr>
              <a:pPr/>
              <a:t>3</a:t>
            </a:fld>
            <a:endParaRPr lang="en-US" dirty="0">
              <a:latin typeface="Arial Narrow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064" y="990600"/>
            <a:ext cx="619133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6700" y="2408238"/>
            <a:ext cx="3621024" cy="4525963"/>
          </a:xfrm>
        </p:spPr>
        <p:txBody>
          <a:bodyPr/>
          <a:lstStyle/>
          <a:p>
            <a:r>
              <a:rPr lang="en-US" dirty="0" smtClean="0"/>
              <a:t>Temperature?</a:t>
            </a:r>
          </a:p>
          <a:p>
            <a:r>
              <a:rPr lang="en-US" dirty="0" smtClean="0"/>
              <a:t>Competition?</a:t>
            </a:r>
          </a:p>
          <a:p>
            <a:r>
              <a:rPr lang="en-US" dirty="0" smtClean="0"/>
              <a:t>Predation?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6924" y="4191001"/>
            <a:ext cx="1629477" cy="205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1100" y="868096"/>
            <a:ext cx="1481595" cy="157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7118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+mj-lt"/>
              </a:rPr>
              <a:t>Somerton, D. A. 1985. The disjunct distribution of blue king crab, </a:t>
            </a:r>
            <a:r>
              <a:rPr lang="en-US" sz="1200" i="1" dirty="0">
                <a:latin typeface="+mj-lt"/>
              </a:rPr>
              <a:t>Paralithodes platypus</a:t>
            </a:r>
            <a:r>
              <a:rPr lang="en-US" sz="1200" dirty="0">
                <a:latin typeface="+mj-lt"/>
              </a:rPr>
              <a:t>, in Alaska: some hypotheses. Pages 13-21 </a:t>
            </a:r>
            <a:r>
              <a:rPr lang="en-US" sz="1200" i="1" dirty="0">
                <a:latin typeface="+mj-lt"/>
              </a:rPr>
              <a:t>in</a:t>
            </a:r>
            <a:r>
              <a:rPr lang="en-US" sz="1200" dirty="0">
                <a:latin typeface="+mj-lt"/>
              </a:rPr>
              <a:t> Proceedings of the International King Crab Symposium. University of Alaska Sea Grant Program, Anchorage, AK, USA.</a:t>
            </a:r>
          </a:p>
        </p:txBody>
      </p:sp>
    </p:spTree>
    <p:extLst>
      <p:ext uri="{BB962C8B-B14F-4D97-AF65-F5344CB8AC3E}">
        <p14:creationId xmlns:p14="http://schemas.microsoft.com/office/powerpoint/2010/main" val="266206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48" y="777366"/>
            <a:ext cx="6160008" cy="4898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Temperature: RKC vs. BKC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7960" y="1207295"/>
            <a:ext cx="5044440" cy="1974818"/>
          </a:xfrm>
        </p:spPr>
        <p:txBody>
          <a:bodyPr/>
          <a:lstStyle/>
          <a:p>
            <a:r>
              <a:rPr lang="en-US" dirty="0" smtClean="0"/>
              <a:t>RKC feeding peaks at about 15C</a:t>
            </a:r>
          </a:p>
          <a:p>
            <a:r>
              <a:rPr lang="en-US" dirty="0" smtClean="0"/>
              <a:t>BKC at 8-11C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400544" y="5345376"/>
            <a:ext cx="47792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j-lt"/>
              </a:rPr>
              <a:t>Long, W. C., and B. Daly. 2017. Upper thermal tolerance in red and blue king crab: </a:t>
            </a:r>
            <a:r>
              <a:rPr lang="en-US" sz="1200" dirty="0" err="1">
                <a:latin typeface="+mj-lt"/>
              </a:rPr>
              <a:t>sublethal</a:t>
            </a:r>
            <a:r>
              <a:rPr lang="en-US" sz="1200" dirty="0">
                <a:latin typeface="+mj-lt"/>
              </a:rPr>
              <a:t> and lethal effects. Marine Biology </a:t>
            </a:r>
            <a:r>
              <a:rPr lang="en-US" sz="1200" b="1" dirty="0">
                <a:latin typeface="+mj-lt"/>
              </a:rPr>
              <a:t>164</a:t>
            </a:r>
            <a:r>
              <a:rPr lang="en-US" sz="1200" dirty="0">
                <a:latin typeface="+mj-lt"/>
              </a:rPr>
              <a:t>:162</a:t>
            </a:r>
            <a:r>
              <a:rPr lang="en-US" sz="1200" dirty="0" smtClean="0">
                <a:latin typeface="+mj-lt"/>
              </a:rPr>
              <a:t>.</a:t>
            </a:r>
          </a:p>
          <a:p>
            <a:r>
              <a:rPr lang="en-US" sz="1200" dirty="0">
                <a:latin typeface="+mj-lt"/>
              </a:rPr>
              <a:t>Stoner, A. W., M. L. </a:t>
            </a:r>
            <a:r>
              <a:rPr lang="en-US" sz="1200" dirty="0" err="1">
                <a:latin typeface="+mj-lt"/>
              </a:rPr>
              <a:t>Ottmar</a:t>
            </a:r>
            <a:r>
              <a:rPr lang="en-US" sz="1200" dirty="0">
                <a:latin typeface="+mj-lt"/>
              </a:rPr>
              <a:t>, and S. A. Haines. 2010. Temperature and habitat complexity mediate cannibalism in red king crab: Observations on activity, feeding, and prey defense mechanisms. Journal of Shellfish Research 29:1005-1012.</a:t>
            </a:r>
          </a:p>
        </p:txBody>
      </p:sp>
    </p:spTree>
    <p:extLst>
      <p:ext uri="{BB962C8B-B14F-4D97-AF65-F5344CB8AC3E}">
        <p14:creationId xmlns:p14="http://schemas.microsoft.com/office/powerpoint/2010/main" val="166222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Temperature: RKC vs. BKC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7294"/>
            <a:ext cx="6062472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Growth</a:t>
            </a:r>
          </a:p>
          <a:p>
            <a:pPr lvl="1"/>
            <a:r>
              <a:rPr lang="en-US" dirty="0" smtClean="0"/>
              <a:t>RKC drops above 12C</a:t>
            </a:r>
          </a:p>
          <a:p>
            <a:pPr lvl="1"/>
            <a:r>
              <a:rPr lang="en-US" dirty="0" smtClean="0"/>
              <a:t>BKC very low above 11C</a:t>
            </a:r>
          </a:p>
          <a:p>
            <a:r>
              <a:rPr lang="en-US" dirty="0" smtClean="0"/>
              <a:t>Long term mortality</a:t>
            </a:r>
          </a:p>
          <a:p>
            <a:pPr lvl="1"/>
            <a:r>
              <a:rPr lang="en-US" dirty="0" smtClean="0"/>
              <a:t>RKC increases above 15C</a:t>
            </a:r>
          </a:p>
          <a:p>
            <a:pPr lvl="1"/>
            <a:r>
              <a:rPr lang="en-US" dirty="0" smtClean="0"/>
              <a:t>BKC increases above 11C</a:t>
            </a:r>
          </a:p>
          <a:p>
            <a:r>
              <a:rPr lang="en-US" dirty="0" err="1" smtClean="0"/>
              <a:t>Pejus</a:t>
            </a:r>
            <a:r>
              <a:rPr lang="en-US" dirty="0" smtClean="0"/>
              <a:t> temp</a:t>
            </a:r>
          </a:p>
          <a:p>
            <a:pPr lvl="1"/>
            <a:r>
              <a:rPr lang="en-US" dirty="0" smtClean="0"/>
              <a:t>RKC:12-15C</a:t>
            </a:r>
          </a:p>
          <a:p>
            <a:pPr lvl="1"/>
            <a:r>
              <a:rPr lang="en-US" dirty="0" smtClean="0"/>
              <a:t>BKC 8-11C</a:t>
            </a:r>
          </a:p>
          <a:p>
            <a:r>
              <a:rPr lang="en-US" dirty="0" smtClean="0"/>
              <a:t>Summer bottom temp in </a:t>
            </a:r>
            <a:r>
              <a:rPr lang="en-US" dirty="0" err="1" smtClean="0"/>
              <a:t>Pribs</a:t>
            </a:r>
            <a:r>
              <a:rPr lang="en-US" dirty="0" smtClean="0"/>
              <a:t>: ~10C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072" y="97173"/>
            <a:ext cx="4593336" cy="63223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893416"/>
            <a:ext cx="4779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j-lt"/>
              </a:rPr>
              <a:t>Long, W. C., and B. Daly. 2017. Upper thermal tolerance in red and blue king crab: </a:t>
            </a:r>
            <a:r>
              <a:rPr lang="en-US" sz="1200" dirty="0" err="1">
                <a:latin typeface="+mj-lt"/>
              </a:rPr>
              <a:t>sublethal</a:t>
            </a:r>
            <a:r>
              <a:rPr lang="en-US" sz="1200" dirty="0">
                <a:latin typeface="+mj-lt"/>
              </a:rPr>
              <a:t> and lethal effects. Marine Biology </a:t>
            </a:r>
            <a:r>
              <a:rPr lang="en-US" sz="1200" b="1" dirty="0">
                <a:latin typeface="+mj-lt"/>
              </a:rPr>
              <a:t>164</a:t>
            </a:r>
            <a:r>
              <a:rPr lang="en-US" sz="1200" dirty="0">
                <a:latin typeface="+mj-lt"/>
              </a:rPr>
              <a:t>:162</a:t>
            </a:r>
            <a:r>
              <a:rPr lang="en-US" sz="12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9284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05" y="3414794"/>
            <a:ext cx="3789046" cy="2986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3375"/>
            <a:ext cx="10972800" cy="676014"/>
          </a:xfrm>
        </p:spPr>
        <p:txBody>
          <a:bodyPr/>
          <a:lstStyle/>
          <a:p>
            <a:r>
              <a:rPr lang="en-US" dirty="0" smtClean="0"/>
              <a:t>OA: RKC vs. BKC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1974" y="1066800"/>
            <a:ext cx="5153026" cy="51532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Experiment</a:t>
            </a:r>
          </a:p>
          <a:p>
            <a:r>
              <a:rPr lang="en-US" dirty="0" smtClean="0"/>
              <a:t>YOY crabs held at 3 </a:t>
            </a:r>
            <a:r>
              <a:rPr lang="en-US" dirty="0" err="1" smtClean="0"/>
              <a:t>pHs</a:t>
            </a:r>
            <a:endParaRPr lang="en-US" dirty="0" smtClean="0"/>
          </a:p>
          <a:p>
            <a:r>
              <a:rPr lang="en-US" dirty="0" smtClean="0"/>
              <a:t>Monitored for 200-350 days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Results</a:t>
            </a:r>
          </a:p>
          <a:p>
            <a:r>
              <a:rPr lang="en-US" dirty="0" smtClean="0"/>
              <a:t>RKC pH threshold ~7.8</a:t>
            </a:r>
          </a:p>
          <a:p>
            <a:r>
              <a:rPr lang="en-US" dirty="0" smtClean="0"/>
              <a:t>BKC pH threshold ~7.5</a:t>
            </a:r>
          </a:p>
          <a:p>
            <a:r>
              <a:rPr lang="en-US" dirty="0" smtClean="0"/>
              <a:t>BKC much more resistant to 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21" y="912744"/>
            <a:ext cx="3843330" cy="27507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34474" y="3700971"/>
            <a:ext cx="29432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Segoe UI" panose="020B0502040204020203" pitchFamily="34" charset="0"/>
              </a:rPr>
              <a:t>Long, W. C., K. M. </a:t>
            </a:r>
            <a:r>
              <a:rPr lang="en-US" sz="1200" dirty="0" err="1">
                <a:latin typeface="Segoe UI" panose="020B0502040204020203" pitchFamily="34" charset="0"/>
              </a:rPr>
              <a:t>Swiney</a:t>
            </a:r>
            <a:r>
              <a:rPr lang="en-US" sz="1200" dirty="0">
                <a:latin typeface="Segoe UI" panose="020B0502040204020203" pitchFamily="34" charset="0"/>
              </a:rPr>
              <a:t>, C. Harris, H. N. Page, and R. J. Foy. 2013. Effects of ocean acidification on juvenile red king crab (</a:t>
            </a:r>
            <a:r>
              <a:rPr lang="en-US" sz="1200" i="1" dirty="0">
                <a:latin typeface="Segoe UI" panose="020B0502040204020203" pitchFamily="34" charset="0"/>
              </a:rPr>
              <a:t>Paralithodes camtschaticus</a:t>
            </a:r>
            <a:r>
              <a:rPr lang="en-US" sz="1200" dirty="0">
                <a:latin typeface="Segoe UI" panose="020B0502040204020203" pitchFamily="34" charset="0"/>
              </a:rPr>
              <a:t>) and Tanner crab (</a:t>
            </a:r>
            <a:r>
              <a:rPr lang="en-US" sz="1200" i="1" dirty="0">
                <a:latin typeface="Segoe UI" panose="020B0502040204020203" pitchFamily="34" charset="0"/>
              </a:rPr>
              <a:t>Chionoecetes bairdi</a:t>
            </a:r>
            <a:r>
              <a:rPr lang="en-US" sz="1200" dirty="0">
                <a:latin typeface="Segoe UI" panose="020B0502040204020203" pitchFamily="34" charset="0"/>
              </a:rPr>
              <a:t>) growth, condition, calcification, and survival. </a:t>
            </a:r>
            <a:r>
              <a:rPr lang="en-US" sz="1200" dirty="0" err="1">
                <a:latin typeface="Segoe UI" panose="020B0502040204020203" pitchFamily="34" charset="0"/>
              </a:rPr>
              <a:t>PloS</a:t>
            </a:r>
            <a:r>
              <a:rPr lang="en-US" sz="1200" dirty="0">
                <a:latin typeface="Segoe UI" panose="020B0502040204020203" pitchFamily="34" charset="0"/>
              </a:rPr>
              <a:t> one </a:t>
            </a:r>
            <a:r>
              <a:rPr lang="en-US" sz="1200" b="1" dirty="0">
                <a:latin typeface="Segoe UI" panose="020B0502040204020203" pitchFamily="34" charset="0"/>
              </a:rPr>
              <a:t>8</a:t>
            </a:r>
            <a:r>
              <a:rPr lang="en-US" sz="1200" dirty="0">
                <a:latin typeface="Segoe UI" panose="020B0502040204020203" pitchFamily="34" charset="0"/>
              </a:rPr>
              <a:t>:e60959</a:t>
            </a:r>
            <a:r>
              <a:rPr lang="en-US" sz="1200" dirty="0" smtClean="0">
                <a:latin typeface="Segoe UI" panose="020B0502040204020203" pitchFamily="34" charset="0"/>
              </a:rPr>
              <a:t>.</a:t>
            </a:r>
          </a:p>
          <a:p>
            <a:r>
              <a:rPr lang="en-US" sz="1200" dirty="0"/>
              <a:t>Long, W. C., S. B. Van </a:t>
            </a:r>
            <a:r>
              <a:rPr lang="en-US" sz="1200" dirty="0" err="1"/>
              <a:t>Sant</a:t>
            </a:r>
            <a:r>
              <a:rPr lang="en-US" sz="1200" dirty="0"/>
              <a:t>, K. M. </a:t>
            </a:r>
            <a:r>
              <a:rPr lang="en-US" sz="1200" dirty="0" err="1"/>
              <a:t>Swiney</a:t>
            </a:r>
            <a:r>
              <a:rPr lang="en-US" sz="1200" dirty="0"/>
              <a:t>, and R. Foy. 2017. Survival, growth, and morphology of blue king crabs: Effect of ocean acidification decreases with exposure time. ICES Journal of Marine Science </a:t>
            </a:r>
            <a:r>
              <a:rPr lang="en-US" sz="1200" b="1" dirty="0"/>
              <a:t>74</a:t>
            </a:r>
            <a:r>
              <a:rPr lang="en-US" sz="1200" dirty="0"/>
              <a:t>:1033-1041.</a:t>
            </a:r>
          </a:p>
        </p:txBody>
      </p:sp>
    </p:spTree>
    <p:extLst>
      <p:ext uri="{BB962C8B-B14F-4D97-AF65-F5344CB8AC3E}">
        <p14:creationId xmlns:p14="http://schemas.microsoft.com/office/powerpoint/2010/main" val="1853984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6760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Competition: BKC vs. </a:t>
            </a:r>
            <a:r>
              <a:rPr lang="en-US" dirty="0" smtClean="0"/>
              <a:t>RKC </a:t>
            </a:r>
            <a:r>
              <a:rPr lang="en-US" dirty="0"/>
              <a:t>(YOY crabs)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4377690"/>
            <a:ext cx="6515100" cy="182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Results for RKC</a:t>
            </a:r>
          </a:p>
          <a:p>
            <a:r>
              <a:rPr lang="en-US" sz="2400" dirty="0" smtClean="0"/>
              <a:t>Higher survival in Shell</a:t>
            </a:r>
          </a:p>
          <a:p>
            <a:r>
              <a:rPr lang="en-US" sz="2400" dirty="0" smtClean="0"/>
              <a:t>BKC presence </a:t>
            </a:r>
            <a:r>
              <a:rPr lang="en-US" sz="2400" u="sng" dirty="0" smtClean="0"/>
              <a:t>increased</a:t>
            </a:r>
            <a:r>
              <a:rPr lang="en-US" sz="2400" dirty="0" smtClean="0"/>
              <a:t> survival in Shell</a:t>
            </a:r>
          </a:p>
          <a:p>
            <a:r>
              <a:rPr lang="en-US" sz="2400" dirty="0" smtClean="0"/>
              <a:t>RKC do as well or better when BKC are around</a:t>
            </a:r>
            <a:endParaRPr lang="en-US" sz="24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729664"/>
              </p:ext>
            </p:extLst>
          </p:nvPr>
        </p:nvGraphicFramePr>
        <p:xfrm>
          <a:off x="1676401" y="885825"/>
          <a:ext cx="8658883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SPW 12.0 Graph" r:id="rId3" imgW="8191567" imgH="3171946" progId="SigmaPlotGraphicObject.11">
                  <p:embed/>
                </p:oleObj>
              </mc:Choice>
              <mc:Fallback>
                <p:oleObj name="SPW 12.0 Graph" r:id="rId3" imgW="8191567" imgH="3171946" progId="SigmaPlotGraphicObject.11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6401" y="885825"/>
                        <a:ext cx="8658883" cy="335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1" y="1790700"/>
            <a:ext cx="129411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47651" y="4362711"/>
            <a:ext cx="65151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Experiment:</a:t>
            </a:r>
          </a:p>
          <a:p>
            <a:r>
              <a:rPr lang="en-US" sz="2400" dirty="0" smtClean="0"/>
              <a:t>YOY RKC and BKC reared for 90 d</a:t>
            </a:r>
          </a:p>
          <a:p>
            <a:r>
              <a:rPr lang="en-US" sz="2400" dirty="0" smtClean="0"/>
              <a:t>Single and mixed species treatments</a:t>
            </a:r>
          </a:p>
          <a:p>
            <a:r>
              <a:rPr lang="en-US" sz="2400" dirty="0" smtClean="0"/>
              <a:t>2 different habitats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862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6760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Competition: BKC vs. </a:t>
            </a:r>
            <a:r>
              <a:rPr lang="en-US" dirty="0" smtClean="0"/>
              <a:t>RKC (YOY crabs)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" y="4413575"/>
            <a:ext cx="6191250" cy="1828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Higher survival in Shell than Cobble</a:t>
            </a:r>
          </a:p>
          <a:p>
            <a:r>
              <a:rPr lang="en-US" sz="2400" dirty="0" smtClean="0"/>
              <a:t>Much lower survival with RKC</a:t>
            </a:r>
          </a:p>
          <a:p>
            <a:r>
              <a:rPr lang="en-US" sz="2400" dirty="0" smtClean="0"/>
              <a:t>RKC can extirpate BKC at the YOY stage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610180" y="762000"/>
          <a:ext cx="9057821" cy="3538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SPW 12.0 Graph" r:id="rId3" imgW="8191567" imgH="3200586" progId="SigmaPlotGraphicObject.11">
                  <p:embed/>
                </p:oleObj>
              </mc:Choice>
              <mc:Fallback>
                <p:oleObj name="SPW 12.0 Graph" r:id="rId3" imgW="8191567" imgH="3200586" progId="SigmaPlotGraphicObject.11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0180" y="762000"/>
                        <a:ext cx="9057821" cy="3538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01" y="1285875"/>
            <a:ext cx="1513979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19825" y="565239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+mj-lt"/>
              </a:rPr>
              <a:t>Long, W. C., S. B. Van </a:t>
            </a:r>
            <a:r>
              <a:rPr lang="en-US" sz="1200" dirty="0" err="1">
                <a:latin typeface="+mj-lt"/>
              </a:rPr>
              <a:t>Sant</a:t>
            </a:r>
            <a:r>
              <a:rPr lang="en-US" sz="1200" dirty="0">
                <a:latin typeface="+mj-lt"/>
              </a:rPr>
              <a:t>, and J. A. </a:t>
            </a:r>
            <a:r>
              <a:rPr lang="en-US" sz="1200" dirty="0" err="1">
                <a:latin typeface="+mj-lt"/>
              </a:rPr>
              <a:t>Haaga</a:t>
            </a:r>
            <a:r>
              <a:rPr lang="en-US" sz="1200" dirty="0">
                <a:latin typeface="+mj-lt"/>
              </a:rPr>
              <a:t>. 2015. Habitat, predation, growth, and coexistence: Could interactions between juvenile red and blue king crabs limit blue king crab productivity? Journal of Experimental Marine Biology and Ecology </a:t>
            </a:r>
            <a:r>
              <a:rPr lang="en-US" sz="1200" b="1" dirty="0">
                <a:latin typeface="+mj-lt"/>
              </a:rPr>
              <a:t>464</a:t>
            </a:r>
            <a:r>
              <a:rPr lang="en-US" sz="1200" dirty="0">
                <a:latin typeface="+mj-lt"/>
              </a:rPr>
              <a:t>:58-67.</a:t>
            </a:r>
          </a:p>
        </p:txBody>
      </p:sp>
    </p:spTree>
    <p:extLst>
      <p:ext uri="{BB962C8B-B14F-4D97-AF65-F5344CB8AC3E}">
        <p14:creationId xmlns:p14="http://schemas.microsoft.com/office/powerpoint/2010/main" val="55925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 Predation: BKC vs. RKC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4494" y="1192780"/>
            <a:ext cx="296590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Experiment</a:t>
            </a:r>
            <a:endParaRPr lang="en-US" sz="2400" dirty="0"/>
          </a:p>
          <a:p>
            <a:r>
              <a:rPr lang="en-US" sz="2400" dirty="0" smtClean="0"/>
              <a:t>Halibut predators</a:t>
            </a:r>
          </a:p>
          <a:p>
            <a:r>
              <a:rPr lang="en-US" sz="2400" dirty="0" smtClean="0"/>
              <a:t>Shells and macroalgae mimic</a:t>
            </a:r>
          </a:p>
          <a:p>
            <a:r>
              <a:rPr lang="en-US" sz="2400" dirty="0" smtClean="0"/>
              <a:t>BKC, RKC, and both</a:t>
            </a:r>
          </a:p>
          <a:p>
            <a:pPr marL="0" indent="0">
              <a:buNone/>
            </a:pPr>
            <a:r>
              <a:rPr lang="en-US" sz="2400" dirty="0" smtClean="0"/>
              <a:t>Results</a:t>
            </a:r>
            <a:endParaRPr lang="en-US" sz="2400" dirty="0"/>
          </a:p>
          <a:p>
            <a:r>
              <a:rPr lang="en-US" sz="2400" dirty="0" smtClean="0"/>
              <a:t>BKC had much higher survival than RKC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28" y="1167369"/>
            <a:ext cx="8727879" cy="36513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6506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Lyons, C., G. Eckert, and A. W. Stoner. 2016. Influence of temperature and congener presence on blue (Paralithodes platypus Brandt, 1850) and red (Paralithodes camtschaticus </a:t>
            </a:r>
            <a:r>
              <a:rPr lang="en-US" sz="1200" dirty="0" err="1"/>
              <a:t>Tilesius</a:t>
            </a:r>
            <a:r>
              <a:rPr lang="en-US" sz="1200" dirty="0"/>
              <a:t>, 1815) king crabs habitat preference and fish predation. Journal of Crustacean Biology 36:12-22.</a:t>
            </a:r>
          </a:p>
        </p:txBody>
      </p:sp>
    </p:spTree>
    <p:extLst>
      <p:ext uri="{BB962C8B-B14F-4D97-AF65-F5344CB8AC3E}">
        <p14:creationId xmlns:p14="http://schemas.microsoft.com/office/powerpoint/2010/main" val="838690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AA Title Option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OAA Fisheries Content Slide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992</Words>
  <Application>Microsoft Office PowerPoint</Application>
  <PresentationFormat>Widescreen</PresentationFormat>
  <Paragraphs>123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 Narrow</vt:lpstr>
      <vt:lpstr>Arial Narrow Bold</vt:lpstr>
      <vt:lpstr>Calibri</vt:lpstr>
      <vt:lpstr>Calibri Light</vt:lpstr>
      <vt:lpstr>Segoe UI</vt:lpstr>
      <vt:lpstr>Office Theme</vt:lpstr>
      <vt:lpstr>NOAA Title Options</vt:lpstr>
      <vt:lpstr>NOAA Fisheries Content Slides</vt:lpstr>
      <vt:lpstr>SPW 12.0 Graph</vt:lpstr>
      <vt:lpstr>Blue King Crab Biology and Ecology: An Update </vt:lpstr>
      <vt:lpstr>Pribilof Islands King Crab</vt:lpstr>
      <vt:lpstr>Why don’t red and blue king crab overlap (much)?</vt:lpstr>
      <vt:lpstr>Temperature: RKC vs. BKC</vt:lpstr>
      <vt:lpstr>Temperature: RKC vs. BKC</vt:lpstr>
      <vt:lpstr>OA: RKC vs. BKC</vt:lpstr>
      <vt:lpstr>Competition: BKC vs. RKC (YOY crabs)</vt:lpstr>
      <vt:lpstr>Competition: BKC vs. RKC (YOY crabs)</vt:lpstr>
      <vt:lpstr>Fish Predation: BKC vs. RKC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jdweems</dc:creator>
  <cp:lastModifiedBy>Chris.Long</cp:lastModifiedBy>
  <cp:revision>30</cp:revision>
  <dcterms:created xsi:type="dcterms:W3CDTF">2019-04-24T18:09:14Z</dcterms:created>
  <dcterms:modified xsi:type="dcterms:W3CDTF">2019-04-30T19:58:31Z</dcterms:modified>
</cp:coreProperties>
</file>