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54" r:id="rId3"/>
    <p:sldId id="257" r:id="rId4"/>
    <p:sldId id="359" r:id="rId5"/>
    <p:sldId id="356" r:id="rId6"/>
    <p:sldId id="3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Yakutat District</a:t>
            </a:r>
          </a:p>
        </c:rich>
      </c:tx>
      <c:layout>
        <c:manualLayout>
          <c:xMode val="edge"/>
          <c:yMode val="edge"/>
          <c:x val="0.41912677854033037"/>
          <c:y val="4.1115660340666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5284960026839"/>
          <c:y val="0.13018543470042579"/>
          <c:w val="0.68204035189705958"/>
          <c:h val="0.6165636904704207"/>
        </c:manualLayout>
      </c:layout>
      <c:barChart>
        <c:barDir val="col"/>
        <c:grouping val="clustered"/>
        <c:varyColors val="0"/>
        <c:ser>
          <c:idx val="1"/>
          <c:order val="0"/>
          <c:tx>
            <c:v>Harvest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'YAK plot'!$F$15:$F$37</c:f>
              <c:strCache>
                <c:ptCount val="23"/>
                <c:pt idx="0">
                  <c:v>1997/98</c:v>
                </c:pt>
                <c:pt idx="1">
                  <c:v>1998/99</c:v>
                </c:pt>
                <c:pt idx="2">
                  <c:v>1999/00</c:v>
                </c:pt>
                <c:pt idx="3">
                  <c:v>2000/01</c:v>
                </c:pt>
                <c:pt idx="4">
                  <c:v>2001/02</c:v>
                </c:pt>
                <c:pt idx="5">
                  <c:v>2002/03</c:v>
                </c:pt>
                <c:pt idx="6">
                  <c:v>2003/04</c:v>
                </c:pt>
                <c:pt idx="7">
                  <c:v>2004/05</c:v>
                </c:pt>
                <c:pt idx="8">
                  <c:v>2005/06</c:v>
                </c:pt>
                <c:pt idx="9">
                  <c:v>2006/07</c:v>
                </c:pt>
                <c:pt idx="10">
                  <c:v>2007/08</c:v>
                </c:pt>
                <c:pt idx="11">
                  <c:v>2008/09</c:v>
                </c:pt>
                <c:pt idx="12">
                  <c:v>2009/10</c:v>
                </c:pt>
                <c:pt idx="13">
                  <c:v>2010/11</c:v>
                </c:pt>
                <c:pt idx="14">
                  <c:v>2011/12</c:v>
                </c:pt>
                <c:pt idx="15">
                  <c:v>2012/13</c:v>
                </c:pt>
                <c:pt idx="16">
                  <c:v>2013/14</c:v>
                </c:pt>
                <c:pt idx="17">
                  <c:v>2014/15</c:v>
                </c:pt>
                <c:pt idx="18">
                  <c:v>2015/16</c:v>
                </c:pt>
                <c:pt idx="19">
                  <c:v>2016/17</c:v>
                </c:pt>
                <c:pt idx="20">
                  <c:v>2017/18</c:v>
                </c:pt>
                <c:pt idx="21">
                  <c:v>2018/19</c:v>
                </c:pt>
                <c:pt idx="22">
                  <c:v>2019/20</c:v>
                </c:pt>
              </c:strCache>
            </c:strRef>
          </c:cat>
          <c:val>
            <c:numRef>
              <c:f>'YAK plot'!$I$15:$I$37</c:f>
              <c:numCache>
                <c:formatCode>#,##0</c:formatCode>
                <c:ptCount val="23"/>
                <c:pt idx="0">
                  <c:v>242940</c:v>
                </c:pt>
                <c:pt idx="1">
                  <c:v>241678</c:v>
                </c:pt>
                <c:pt idx="2">
                  <c:v>249681</c:v>
                </c:pt>
                <c:pt idx="3">
                  <c:v>195699</c:v>
                </c:pt>
                <c:pt idx="4">
                  <c:v>103800</c:v>
                </c:pt>
                <c:pt idx="5">
                  <c:v>122718</c:v>
                </c:pt>
                <c:pt idx="6">
                  <c:v>160918</c:v>
                </c:pt>
                <c:pt idx="7">
                  <c:v>86950</c:v>
                </c:pt>
                <c:pt idx="8">
                  <c:v>199351</c:v>
                </c:pt>
                <c:pt idx="9">
                  <c:v>150950</c:v>
                </c:pt>
                <c:pt idx="10">
                  <c:v>125960</c:v>
                </c:pt>
                <c:pt idx="11">
                  <c:v>150289</c:v>
                </c:pt>
                <c:pt idx="12">
                  <c:v>158225</c:v>
                </c:pt>
                <c:pt idx="13">
                  <c:v>156613</c:v>
                </c:pt>
                <c:pt idx="14">
                  <c:v>156463</c:v>
                </c:pt>
                <c:pt idx="15">
                  <c:v>118140</c:v>
                </c:pt>
                <c:pt idx="16">
                  <c:v>122290</c:v>
                </c:pt>
                <c:pt idx="17">
                  <c:v>120353</c:v>
                </c:pt>
                <c:pt idx="18">
                  <c:v>119820</c:v>
                </c:pt>
                <c:pt idx="19">
                  <c:v>120140</c:v>
                </c:pt>
                <c:pt idx="20">
                  <c:v>140075</c:v>
                </c:pt>
                <c:pt idx="21">
                  <c:v>145083</c:v>
                </c:pt>
                <c:pt idx="22">
                  <c:v>144245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0-4F8F-AE25-77EE871C1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21619968"/>
        <c:axId val="121621888"/>
      </c:barChart>
      <c:lineChart>
        <c:grouping val="standard"/>
        <c:varyColors val="0"/>
        <c:ser>
          <c:idx val="0"/>
          <c:order val="1"/>
          <c:tx>
            <c:v>CPUE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'YAK plot'!$F$15:$F$37</c:f>
              <c:strCache>
                <c:ptCount val="23"/>
                <c:pt idx="0">
                  <c:v>1997/98</c:v>
                </c:pt>
                <c:pt idx="1">
                  <c:v>1998/99</c:v>
                </c:pt>
                <c:pt idx="2">
                  <c:v>1999/00</c:v>
                </c:pt>
                <c:pt idx="3">
                  <c:v>2000/01</c:v>
                </c:pt>
                <c:pt idx="4">
                  <c:v>2001/02</c:v>
                </c:pt>
                <c:pt idx="5">
                  <c:v>2002/03</c:v>
                </c:pt>
                <c:pt idx="6">
                  <c:v>2003/04</c:v>
                </c:pt>
                <c:pt idx="7">
                  <c:v>2004/05</c:v>
                </c:pt>
                <c:pt idx="8">
                  <c:v>2005/06</c:v>
                </c:pt>
                <c:pt idx="9">
                  <c:v>2006/07</c:v>
                </c:pt>
                <c:pt idx="10">
                  <c:v>2007/08</c:v>
                </c:pt>
                <c:pt idx="11">
                  <c:v>2008/09</c:v>
                </c:pt>
                <c:pt idx="12">
                  <c:v>2009/10</c:v>
                </c:pt>
                <c:pt idx="13">
                  <c:v>2010/11</c:v>
                </c:pt>
                <c:pt idx="14">
                  <c:v>2011/12</c:v>
                </c:pt>
                <c:pt idx="15">
                  <c:v>2012/13</c:v>
                </c:pt>
                <c:pt idx="16">
                  <c:v>2013/14</c:v>
                </c:pt>
                <c:pt idx="17">
                  <c:v>2014/15</c:v>
                </c:pt>
                <c:pt idx="18">
                  <c:v>2015/16</c:v>
                </c:pt>
                <c:pt idx="19">
                  <c:v>2016/17</c:v>
                </c:pt>
                <c:pt idx="20">
                  <c:v>2017/18</c:v>
                </c:pt>
                <c:pt idx="21">
                  <c:v>2018/19</c:v>
                </c:pt>
                <c:pt idx="22">
                  <c:v>2019/20</c:v>
                </c:pt>
              </c:strCache>
            </c:strRef>
          </c:cat>
          <c:val>
            <c:numRef>
              <c:f>'YAK plot'!$L$15:$L$37</c:f>
              <c:numCache>
                <c:formatCode>0</c:formatCode>
                <c:ptCount val="23"/>
                <c:pt idx="0">
                  <c:v>61.410515672396357</c:v>
                </c:pt>
                <c:pt idx="1">
                  <c:v>57.652194656488547</c:v>
                </c:pt>
                <c:pt idx="2">
                  <c:v>65.021093750000006</c:v>
                </c:pt>
                <c:pt idx="3">
                  <c:v>46.14454138174959</c:v>
                </c:pt>
                <c:pt idx="4">
                  <c:v>43.142144638403991</c:v>
                </c:pt>
                <c:pt idx="5">
                  <c:v>50.314883148831491</c:v>
                </c:pt>
                <c:pt idx="6">
                  <c:v>47.920786182251341</c:v>
                </c:pt>
                <c:pt idx="7">
                  <c:v>40.745079662605434</c:v>
                </c:pt>
                <c:pt idx="8">
                  <c:v>39.172921988602866</c:v>
                </c:pt>
                <c:pt idx="9">
                  <c:v>53.585374511892084</c:v>
                </c:pt>
                <c:pt idx="10">
                  <c:v>48.427527873894654</c:v>
                </c:pt>
                <c:pt idx="11">
                  <c:v>45.736153377967135</c:v>
                </c:pt>
                <c:pt idx="12" formatCode="#,##0">
                  <c:v>40</c:v>
                </c:pt>
                <c:pt idx="13" formatCode="#,##0">
                  <c:v>45</c:v>
                </c:pt>
                <c:pt idx="14" formatCode="#,##0">
                  <c:v>34</c:v>
                </c:pt>
                <c:pt idx="15" formatCode="#,##0">
                  <c:v>35</c:v>
                </c:pt>
                <c:pt idx="16" formatCode="#,##0">
                  <c:v>51</c:v>
                </c:pt>
                <c:pt idx="17" formatCode="#,##0">
                  <c:v>44</c:v>
                </c:pt>
                <c:pt idx="18" formatCode="#,##0">
                  <c:v>47</c:v>
                </c:pt>
                <c:pt idx="19" formatCode="#,##0">
                  <c:v>58</c:v>
                </c:pt>
                <c:pt idx="20" formatCode="#,##0">
                  <c:v>51</c:v>
                </c:pt>
                <c:pt idx="21">
                  <c:v>63.997794441993825</c:v>
                </c:pt>
                <c:pt idx="22" formatCode="#,##0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80-4F8F-AE25-77EE871C1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32256"/>
        <c:axId val="121633792"/>
      </c:lineChart>
      <c:catAx>
        <c:axId val="1216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2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16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Harvest (lb scallop meat)</a:t>
                </a:r>
              </a:p>
            </c:rich>
          </c:tx>
          <c:layout>
            <c:manualLayout>
              <c:xMode val="edge"/>
              <c:yMode val="edge"/>
              <c:x val="5.2466884486631518E-2"/>
              <c:y val="0.225849836074904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19968"/>
        <c:crosses val="autoZero"/>
        <c:crossBetween val="between"/>
      </c:valAx>
      <c:catAx>
        <c:axId val="12163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1633792"/>
        <c:crosses val="autoZero"/>
        <c:auto val="0"/>
        <c:lblAlgn val="ctr"/>
        <c:lblOffset val="100"/>
        <c:noMultiLvlLbl val="0"/>
      </c:catAx>
      <c:valAx>
        <c:axId val="121633792"/>
        <c:scaling>
          <c:orientation val="minMax"/>
          <c:max val="7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CPUE (lb scallop meat/dredge hr)</a:t>
                </a:r>
              </a:p>
            </c:rich>
          </c:tx>
          <c:layout>
            <c:manualLayout>
              <c:xMode val="edge"/>
              <c:yMode val="edge"/>
              <c:x val="0.9214702264086283"/>
              <c:y val="0.18245166635178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32256"/>
        <c:crosses val="max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3BD1-0663-43E8-A871-B4D17685DA8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31E0B-0F18-4AE0-B11F-803A7C8B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have some exciting new research we’ll be conducting over the next couple of years.  We’ll be looking at size selectivity of sablefish in pots using varying sizes of escape 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74F18-725F-4965-8C85-A95CC8A41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0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CC-60B6-4448-96BD-F2360D094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8922B-CE25-4F1B-A147-B3A57BB7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31780-DD2B-4D0B-9F9A-E14DBF84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1246-5749-429A-A2D6-8B3F6EA0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C504-59CB-4FDB-8AF6-1025BF36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0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AC53-B595-4E33-92B7-71DF5D4E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6D87A-451E-4A0A-A254-EA622F7D6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AB52E-F857-4FAD-B578-378C3F4B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D58F4-41BF-4CCE-9ACC-B6E763A2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CC005-F2CA-4A97-BA18-1BA37E89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4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A6085-B1C9-44AB-8ADC-CBA160CB9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BB521-A5D4-463E-8BA1-24649D373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6BEBD-1557-42D3-9EB4-BC239F80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48827-14DB-4557-AE4D-8DF15E88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517B-60EA-4E31-B762-5263FE25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93CC-E35E-4658-A121-1955AA4F3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B1F21-9B49-486F-9DA2-114BBE2E0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158D-0594-4F86-8758-BF762DED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AF692-0A97-44D4-B59C-19A0E297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4C52-32F5-47C4-855A-1FBA1713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74D0-8293-4B6B-80F1-CEF6BFD4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071D-4291-4DE7-AE58-F0185058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51D1-8B6C-478C-9979-CB9A37C9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0E91B-AA50-4D93-9838-1BB17E94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D9884-628B-40C8-A5DB-3036744A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0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2CC6-04F2-41EB-AB6A-51973888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C8BC4-6477-40D9-96EF-4DAF29DF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90C9E-7488-4A56-AFF0-F9C7C5C1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F0EE6-54D3-49CD-BF46-B1911B0F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3C48-154A-4166-9C51-1235F8FF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64EE-B7E8-4322-AD9B-C40128A2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2615-8F91-43EF-B591-A06AC0B31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124D4-DDFE-41C2-8CA4-3B2705592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A03DD-76DA-4E8E-B57C-6D2D254B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F3EF-62FD-45B4-BD95-2D3E9FB3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B12F4-F941-4B53-930B-270C2EAA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8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C067-D9FB-46B1-8716-96E4CC9C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EBA42-48A2-4940-A5C6-A99FF7745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C952F-8242-4B88-8CDF-2A665A64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D8E3F-A1AF-409F-859F-8F2D01B74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0C6E-E068-47F7-A5B9-0BA3D8A28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A4C42-B1BC-4B25-9A67-F0419809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B7D40-F9FD-411D-829D-BD3E43B2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8E9C4-A9B5-46E9-88C8-E1D44646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B05E-FC08-4864-AE48-A8E935EF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E840-4867-4315-9675-998A3319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158BC-EAF5-483D-88E9-D7D5A6AE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A9029-330C-46F2-9CEB-343D2828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3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4FD2-5DCB-48D5-B10B-4F71CC0A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6DE79-EA54-4579-98AD-9DCEC5CC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A73C7-7685-4E4A-999F-6BBCC3A4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6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F0C6-2A69-4DB3-A01F-7ABF27A3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4905-6795-4C5F-9C8E-CB8698FA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44D02-12BB-4591-A5C1-1A5375B8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A7F8B-1CF0-4C64-AAC1-645FC37A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6FFB-AF99-477C-B01F-3250BFD1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2D807-00F8-4E71-8E65-9308CA72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A774-C609-4192-B771-2129008E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8DE3-299E-4554-9E97-0012A7E5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555D4-5116-4855-99FE-9240BB09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B09F7-04D1-4F9D-859F-568F4260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E848-436D-47A8-8A79-224FF814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0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1236-8C8F-4E0D-A357-D341E2AF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23D9C-DD95-42DA-8AC0-3F1193821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51A3A-DAE6-4669-9057-2A51F2635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B7808-E954-4B8B-8359-03675A36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49ABC-0E70-4C30-A70F-84DFE12D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B2958-2074-4CDE-8037-9D724E39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6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8B6A-D866-4E90-A75E-35569276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9CCC5-DDAC-45E2-9741-68CB630CB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5B877-D2D0-414C-BBA9-F4989EE5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E67B-4DA5-4631-BE80-054E4875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C2C6-D501-462D-95AF-AB666323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1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0B58B6-398C-452F-8B67-CB5EB058C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34669-C10B-4419-85E6-44484C9D7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83718-9E87-4153-A433-2D9F97FD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561C6-600B-438D-8DD4-BEE29D8B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663B8-5A49-498D-A96C-0BD1F10A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2280-1834-468B-A506-E3D880BE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36B3F-E203-40E0-8394-6122E3001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F7D9-987C-46B1-A3CD-93754041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DD527-AEB0-4B01-86A5-5B7FB4F2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B3B45-BB79-47FE-873C-7A2A791A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3138-DA3E-4092-AC79-5C191BF0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4A720-C9F1-453F-BB6D-A7297C11F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87BA1-1120-4B56-9505-216CE74F1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86ADD-FEBE-4E53-911C-AC94FCAF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946A6-81C1-4CC5-9A40-A7C03B65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AEA64-B2A9-4096-9413-E4A18BDD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D268-7953-4CF0-BAC4-3455FAD4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B0833-62C4-4665-8BBC-A5212FB6D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23A89-1431-4A2E-B90B-9CB0244EC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B6A6E-A631-4B6E-A891-9EA329FEB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E699-019A-4CD2-A831-91A4ACD4A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27BC2-6506-402F-B3B9-9E9789E5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7EB88-E667-4BCC-8D73-96506D35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BC2DF-2648-4E73-9C5B-35975827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9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717F-1E89-49DF-9459-18E33A6B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2877A-DE65-4708-A4AE-1E9CD5D0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49B06-23B9-4B9F-9515-10A9E71B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76B65-6EA3-4059-99F2-E93519D4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76C3F-669D-46A9-A4E9-FE1C49D6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12DE7-6EB9-4D71-8CFC-7DC45C94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A06BE-500B-4C09-969F-96C49358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DE9F-0D4D-4B56-9602-FBEE3A6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FF26F-35E6-4250-A23C-E9A9A541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64E77-B1CD-4121-A21D-188494612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FB9C-19D9-4926-BA83-55971D84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34204-DC54-4120-B73A-4BDB10A5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DAC53-7A55-44C4-ABCE-6434DF94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D36C-6511-417F-AFE5-2ACB1752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B1AAC-025B-4052-A03D-9706026A5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2945-3116-492A-8AB8-037A234AA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AFD4E-FBBD-404F-AF4A-1651E96E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916BF-8513-45DF-A1FD-78414A83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A1E65-25FC-45D5-AE9B-130F9267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DA352-F369-44A0-B8E0-D5E3204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CE26F-C26C-4992-A231-AB9603EF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7843F-5246-40A3-B93F-5AC3079D6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7541-AD8D-40C0-93FA-14FCFB37B22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65FB9-A162-4940-BFCD-A70B835B8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F379-BF80-439F-A015-E59BB695A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25A5-B7AD-421A-9536-B059DBAF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7A5F2-9918-4E43-B51D-55148957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3A61-FA7D-4255-9CB3-DBC08B4D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5440E-2F11-4495-ACC2-ABB4BAD04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A2BC-A216-4B66-9CF6-126D161F37D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89FE8-71D1-41AF-A1E6-A90CEE478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F86CA-F2C7-4452-93C5-A9E95150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34A7-B828-4D3C-9CD3-28307594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andrew.olson@alask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C2F55-46C7-4380-9A6D-94F35CCBF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8000" b="1" dirty="0">
                <a:solidFill>
                  <a:srgbClr val="FFFFFF"/>
                </a:solidFill>
              </a:rPr>
              <a:t>Yakutat Area D Scallop Fishery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B86C3-207E-4B9D-B05A-02848A2C7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038" y="5048284"/>
            <a:ext cx="9416898" cy="1736736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</a:rPr>
              <a:t>Andrew Olson, </a:t>
            </a:r>
            <a:r>
              <a:rPr lang="en-US" sz="2800" dirty="0">
                <a:solidFill>
                  <a:srgbClr val="000000"/>
                </a:solidFill>
                <a:hlinkClick r:id="rId4"/>
              </a:rPr>
              <a:t>andrew.olson@alaska.gov</a:t>
            </a:r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</a:rPr>
              <a:t>Scallop Plan Team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</a:rPr>
              <a:t>February 19, 2020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C212EC9-80E8-4256-9179-04744B07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5" y="4880445"/>
            <a:ext cx="1571517" cy="1571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E8D920-0B60-4AE1-93C9-1A3BA7032BE0}"/>
              </a:ext>
            </a:extLst>
          </p:cNvPr>
          <p:cNvSpPr txBox="1"/>
          <p:nvPr/>
        </p:nvSpPr>
        <p:spPr>
          <a:xfrm>
            <a:off x="8405516" y="6499699"/>
            <a:ext cx="356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Image Source: afsc.noaa.gov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572E6F-E03D-4801-9F9C-CD662EAA1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97" b="94010" l="9961" r="89844">
                        <a14:foregroundMark x1="38379" y1="8464" x2="38379" y2="8464"/>
                        <a14:foregroundMark x1="47852" y1="4427" x2="47852" y2="4427"/>
                        <a14:foregroundMark x1="45020" y1="91927" x2="45020" y2="91927"/>
                        <a14:foregroundMark x1="34668" y1="93359" x2="34668" y2="93359"/>
                        <a14:foregroundMark x1="55859" y1="94010" x2="55859" y2="94010"/>
                        <a14:foregroundMark x1="58105" y1="93490" x2="58105" y2="93490"/>
                        <a14:foregroundMark x1="32715" y1="92969" x2="32715" y2="92969"/>
                        <a14:foregroundMark x1="32227" y1="92578" x2="32227" y2="92578"/>
                        <a14:foregroundMark x1="35156" y1="87891" x2="35156" y2="87891"/>
                        <a14:foregroundMark x1="33008" y1="89714" x2="33008" y2="89714"/>
                        <a14:foregroundMark x1="31836" y1="93620" x2="31836" y2="93620"/>
                        <a14:foregroundMark x1="58496" y1="92318" x2="58496" y2="92318"/>
                        <a14:foregroundMark x1="58887" y1="91406" x2="58887" y2="91406"/>
                        <a14:foregroundMark x1="75293" y1="70964" x2="75293" y2="70964"/>
                        <a14:foregroundMark x1="74512" y1="72135" x2="74512" y2="72135"/>
                        <a14:foregroundMark x1="74023" y1="73177" x2="74023" y2="73177"/>
                        <a14:foregroundMark x1="71973" y1="75781" x2="71973" y2="7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5042" y="2928532"/>
            <a:ext cx="4694189" cy="35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458BB-88BB-4D14-B3AA-C95C549A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B8AA6-CE97-486B-80AB-E4883398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806D3-AD12-46C3-BEE5-6AB648DC8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94010" l="9961" r="89844">
                        <a14:foregroundMark x1="38379" y1="8464" x2="38379" y2="8464"/>
                        <a14:foregroundMark x1="47852" y1="4427" x2="47852" y2="4427"/>
                        <a14:foregroundMark x1="45020" y1="91927" x2="45020" y2="91927"/>
                        <a14:foregroundMark x1="34668" y1="93359" x2="34668" y2="93359"/>
                        <a14:foregroundMark x1="55859" y1="94010" x2="55859" y2="94010"/>
                        <a14:foregroundMark x1="58105" y1="93490" x2="58105" y2="93490"/>
                        <a14:foregroundMark x1="32715" y1="92969" x2="32715" y2="92969"/>
                        <a14:foregroundMark x1="32227" y1="92578" x2="32227" y2="92578"/>
                        <a14:foregroundMark x1="35156" y1="87891" x2="35156" y2="87891"/>
                        <a14:foregroundMark x1="33008" y1="89714" x2="33008" y2="89714"/>
                        <a14:foregroundMark x1="31836" y1="93620" x2="31836" y2="93620"/>
                        <a14:foregroundMark x1="58496" y1="92318" x2="58496" y2="92318"/>
                        <a14:foregroundMark x1="58887" y1="91406" x2="58887" y2="91406"/>
                        <a14:foregroundMark x1="75293" y1="70964" x2="75293" y2="70964"/>
                        <a14:foregroundMark x1="74512" y1="72135" x2="74512" y2="72135"/>
                        <a14:foregroundMark x1="74023" y1="73177" x2="74023" y2="73177"/>
                        <a14:foregroundMark x1="71973" y1="75781" x2="71973" y2="7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7806" y="0"/>
            <a:ext cx="3671914" cy="2753936"/>
          </a:xfrm>
          <a:prstGeom prst="rect">
            <a:avLst/>
          </a:prstGeom>
        </p:spPr>
      </p:pic>
      <p:pic>
        <p:nvPicPr>
          <p:cNvPr id="7" name="Picture 6" descr="C:\Users\qtsmith\AppData\Local\Microsoft\Windows\Temporary Internet Files\Content.Outlook\30HI003Z\YakBto6_overview_181108.png">
            <a:extLst>
              <a:ext uri="{FF2B5EF4-FFF2-40B4-BE49-F238E27FC236}">
                <a16:creationId xmlns:a16="http://schemas.microsoft.com/office/drawing/2014/main" id="{255C2A48-E575-4FA5-914E-A7A9661FDA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7" y="265145"/>
            <a:ext cx="9208277" cy="632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1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458BB-88BB-4D14-B3AA-C95C549A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2019/2020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B8AA6-CE97-486B-80AB-E4883398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59" y="2550253"/>
            <a:ext cx="3846535" cy="377952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GHL increased from 145K to 155K </a:t>
            </a:r>
            <a:r>
              <a:rPr lang="en-US" sz="2000" dirty="0" err="1">
                <a:solidFill>
                  <a:srgbClr val="000000"/>
                </a:solidFill>
              </a:rPr>
              <a:t>lbs</a:t>
            </a:r>
            <a:r>
              <a:rPr lang="en-US" sz="2000" dirty="0">
                <a:solidFill>
                  <a:srgbClr val="000000"/>
                </a:solidFill>
              </a:rPr>
              <a:t> (meat weight);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Fishery CPUE near historic high in 2018/2019 season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Fishery CPUE decreased 31% from 2018/19–2019/20</a:t>
            </a:r>
          </a:p>
          <a:p>
            <a:r>
              <a:rPr lang="en-US" sz="2000" dirty="0">
                <a:solidFill>
                  <a:srgbClr val="000000"/>
                </a:solidFill>
              </a:rPr>
              <a:t>2 vessels participated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GHL not fully harvested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1E54BBB-3FB2-4F9B-BF22-F153F4A62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19413"/>
              </p:ext>
            </p:extLst>
          </p:nvPr>
        </p:nvGraphicFramePr>
        <p:xfrm>
          <a:off x="3699363" y="2466362"/>
          <a:ext cx="7977930" cy="398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88806D3-AD12-46C3-BEE5-6AB648DC8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4010" l="9961" r="89844">
                        <a14:foregroundMark x1="38379" y1="8464" x2="38379" y2="8464"/>
                        <a14:foregroundMark x1="47852" y1="4427" x2="47852" y2="4427"/>
                        <a14:foregroundMark x1="45020" y1="91927" x2="45020" y2="91927"/>
                        <a14:foregroundMark x1="34668" y1="93359" x2="34668" y2="93359"/>
                        <a14:foregroundMark x1="55859" y1="94010" x2="55859" y2="94010"/>
                        <a14:foregroundMark x1="58105" y1="93490" x2="58105" y2="93490"/>
                        <a14:foregroundMark x1="32715" y1="92969" x2="32715" y2="92969"/>
                        <a14:foregroundMark x1="32227" y1="92578" x2="32227" y2="92578"/>
                        <a14:foregroundMark x1="35156" y1="87891" x2="35156" y2="87891"/>
                        <a14:foregroundMark x1="33008" y1="89714" x2="33008" y2="89714"/>
                        <a14:foregroundMark x1="31836" y1="93620" x2="31836" y2="93620"/>
                        <a14:foregroundMark x1="58496" y1="92318" x2="58496" y2="92318"/>
                        <a14:foregroundMark x1="58887" y1="91406" x2="58887" y2="91406"/>
                        <a14:foregroundMark x1="75293" y1="70964" x2="75293" y2="70964"/>
                        <a14:foregroundMark x1="74512" y1="72135" x2="74512" y2="72135"/>
                        <a14:foregroundMark x1="74023" y1="73177" x2="74023" y2="73177"/>
                        <a14:foregroundMark x1="71973" y1="75781" x2="71973" y2="7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7806" y="0"/>
            <a:ext cx="3671914" cy="27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9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26B33-B775-4961-8664-602D8A2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4" y="826680"/>
            <a:ext cx="304863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Observer Shell Height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DE0E817-5F9C-4D7E-BD48-B1F84DD6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55" y="55983"/>
            <a:ext cx="8432541" cy="674603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682687-D16D-456B-817D-FDDCB3AB4059}"/>
              </a:ext>
            </a:extLst>
          </p:cNvPr>
          <p:cNvSpPr txBox="1">
            <a:spLocks/>
          </p:cNvSpPr>
          <p:nvPr/>
        </p:nvSpPr>
        <p:spPr>
          <a:xfrm>
            <a:off x="210559" y="2550253"/>
            <a:ext cx="3846535" cy="3779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Distribution of shell height has narrowed in recent seasons;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4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26B33-B775-4961-8664-602D8A2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4" y="826680"/>
            <a:ext cx="10733103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835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132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Office Theme</vt:lpstr>
      <vt:lpstr>1_Office Theme</vt:lpstr>
      <vt:lpstr>Yakutat Area D Scallop Fishery Update</vt:lpstr>
      <vt:lpstr>PowerPoint Presentation</vt:lpstr>
      <vt:lpstr>2019/2020 Season</vt:lpstr>
      <vt:lpstr>Observer Shell Height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Yakutat Area Scallop Fishery Update</dc:title>
  <dc:creator>Olson, Andrew P (DFG)</dc:creator>
  <cp:lastModifiedBy>Olson, Andrew P (DFG)</cp:lastModifiedBy>
  <cp:revision>9</cp:revision>
  <dcterms:created xsi:type="dcterms:W3CDTF">2020-01-27T17:44:28Z</dcterms:created>
  <dcterms:modified xsi:type="dcterms:W3CDTF">2020-02-18T22:08:03Z</dcterms:modified>
</cp:coreProperties>
</file>