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306" r:id="rId4"/>
    <p:sldId id="307" r:id="rId5"/>
    <p:sldId id="308" r:id="rId6"/>
    <p:sldId id="309" r:id="rId7"/>
    <p:sldId id="311" r:id="rId8"/>
    <p:sldId id="312" r:id="rId9"/>
    <p:sldId id="313" r:id="rId10"/>
    <p:sldId id="314" r:id="rId11"/>
    <p:sldId id="315" r:id="rId12"/>
    <p:sldId id="485" r:id="rId13"/>
    <p:sldId id="486" r:id="rId14"/>
    <p:sldId id="487" r:id="rId15"/>
    <p:sldId id="400" r:id="rId16"/>
    <p:sldId id="473" r:id="rId17"/>
    <p:sldId id="48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060A-560E-4BC8-A89A-AC52CDFF9C8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DAA1F-89AC-4EBE-835E-C653F517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2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3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6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2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4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9BC8-E666-434F-BEFE-7664F55A4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151A2-53C7-4685-9A21-DFF32177B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19D18-107E-49DE-8AF9-D7DE862B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7D45C-E88D-49CA-99E8-6E47BCDE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A634D-12FD-4622-A4AE-2B3A9307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0992-6B7D-40B5-8B0B-2B70F44C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DDA3A-50F5-48FB-859A-75D3393EE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8DA1D-2685-47EB-9E25-5025C7CB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8437-5CE4-47E2-97C1-0062FF21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ADB4-D543-4958-BBAD-CA2DB37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7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89957-045A-4694-AEA0-F8FDD051F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9E61F-3D33-4D91-9F8B-3799C8E31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5E0A-F340-4711-BE3A-206CCAAB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1D8D9-B3D8-485A-8080-CD6C3B20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BD55-A9D2-446E-9F3E-CB5693DC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B6C1-7F8B-4688-B89F-A5DEB2D66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E918-0BD6-46E8-A8AF-940FCE22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2BD9-31F6-41DC-B7FB-1209E076F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6D2FE-780F-45A6-9C29-9831869C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88DD-7061-42B5-838D-AE7B00CC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F328C-E3FF-4E1A-BD43-CC87323F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9BF8-4D2C-4FF5-AA40-FA5FEE5C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528EE-5811-45C2-BFBD-8048B67A6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EEBC9-61D6-4AC2-BC74-37481A97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F684C-B4A7-48FF-A7F5-33890AB6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3084F-C8FE-48BC-A139-FF981D91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4681-DBEC-4647-826E-5FDAF08C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C5F5-F744-496C-9120-2429AEA28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DA83-AF9C-446C-96ED-F905A9CE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6AEF8-F698-446A-9C6F-732B048E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12B06-7FF2-4B76-AD7A-88A525E9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1235F-04C1-48C8-81CD-519C658E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6D58-395F-4CCD-8984-EF544B5C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AE387-A359-41CD-B532-36FA9777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50D10-01AF-48BD-A9B8-96C5044E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1E23F-058F-4C1F-A5C4-ABEBC07DC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DA04A-07DC-4AF0-A0A0-EF397A719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D2F10-2766-4C30-91DC-E986B681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6366B-EB46-4D54-9DBB-F528F1F7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5886A-4723-4797-885B-836B5B92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51A3-59E2-4BF6-BE47-498B1B12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B69C6-1F9B-4E60-B829-81BB9B19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75A07-D03C-4984-9F2D-D3999FE4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580EF-526C-4582-9735-54B8A392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1E08F-85F1-451E-90D1-D0C07746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C93A9-1A16-4796-95B0-08B5E6AB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01086-B05D-4CEF-99E8-5910455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BC38-EDC9-461D-A4DC-BEA087B1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CAB2-893A-4905-939A-57847B7E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0B9E0-8230-4480-BE76-CCC4C77C8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3EE0A-4865-4311-B889-BC18A96A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53FEA-44E9-424D-B40F-C817B521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29434-ED3F-467C-AA8B-64C41051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1EAA-CA80-4AFE-92C8-30242CCF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81607-28FD-41C2-856E-87048F487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A2245-010D-4DAF-9708-4EBF159D9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33528-E9E2-4981-8312-A1341EF7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3F34A-4274-4CFD-A76C-B2F798D9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72CE8-E8C1-4224-8561-F75DD9DB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F1C34-197D-4E7E-9870-240D4C73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6F51D-126A-4BB3-9302-81138B50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6E258-3C4A-48C8-9A42-1EEB49F20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9EFA-0079-4A28-9948-F59BC15CF37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90567-5344-4AA4-82FD-254686C31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BC9B-5EB3-4FBA-BEC8-7172BF03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9603-C11B-498D-97CB-249CF8FE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B293-249E-4612-8D23-347FE0918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52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Network Analysis to Identify Cross-Fishery Spillovers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62350A-230E-4FEE-AB20-84E23BF32489}"/>
              </a:ext>
            </a:extLst>
          </p:cNvPr>
          <p:cNvSpPr txBox="1">
            <a:spLocks/>
          </p:cNvSpPr>
          <p:nvPr/>
        </p:nvSpPr>
        <p:spPr>
          <a:xfrm>
            <a:off x="1550476" y="5795084"/>
            <a:ext cx="9091048" cy="946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Science Planning Team Meeting, North Pacific Fisheries Management Council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7,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C73995-F866-4263-B7B2-64420531C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35901" y="1691219"/>
            <a:ext cx="4720198" cy="38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Adjacency Matrix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A1EB54-A587-4E5C-961B-EB309B318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49" y="1475232"/>
            <a:ext cx="5449455" cy="5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Using Network Theory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E78AC2-FF9F-4E54-9820-B33A0F95200F}"/>
              </a:ext>
            </a:extLst>
          </p:cNvPr>
          <p:cNvSpPr txBox="1">
            <a:spLocks/>
          </p:cNvSpPr>
          <p:nvPr/>
        </p:nvSpPr>
        <p:spPr>
          <a:xfrm>
            <a:off x="378823" y="1621378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Quantification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Summarize overall connectivity (system resilience).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groups (or clusters) of fisheries that are more likely to share fishery participants.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migration of fishers between fisheries over time.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00A510-0F83-4DAA-A4AE-771C1A1BDB29}"/>
              </a:ext>
            </a:extLst>
          </p:cNvPr>
          <p:cNvSpPr txBox="1">
            <a:spLocks/>
          </p:cNvSpPr>
          <p:nvPr/>
        </p:nvSpPr>
        <p:spPr>
          <a:xfrm>
            <a:off x="296089" y="3634740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evaluation (prospective)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connectivity metrics to determine the likelihood of a policy to generate spillovers.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existing patterns of cross-fishery participation to identify the scope of leakage from a policy.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9A6DA4-820E-4CF2-8DC9-498FDAFE04AF}"/>
              </a:ext>
            </a:extLst>
          </p:cNvPr>
          <p:cNvSpPr txBox="1">
            <a:spLocks/>
          </p:cNvSpPr>
          <p:nvPr/>
        </p:nvSpPr>
        <p:spPr>
          <a:xfrm>
            <a:off x="296089" y="5236622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evaluation (retrospective)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how/if previous policies had spillover into other fisheries.</a:t>
            </a:r>
          </a:p>
        </p:txBody>
      </p:sp>
    </p:spTree>
    <p:extLst>
      <p:ext uri="{BB962C8B-B14F-4D97-AF65-F5344CB8AC3E}">
        <p14:creationId xmlns:p14="http://schemas.microsoft.com/office/powerpoint/2010/main" val="5535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4FADBA-F3CD-460E-8739-40B0F5339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24" y="1451193"/>
            <a:ext cx="7924800" cy="4370427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Node size change = change in participation</a:t>
            </a: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1D483-CC64-4BBF-BC05-658C51E09C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71142" y="2090609"/>
            <a:ext cx="3446624" cy="36582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8872D6-FDD6-4BA5-8081-8F69FD211C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Impacts on Networks</a:t>
            </a:r>
          </a:p>
        </p:txBody>
      </p:sp>
    </p:spTree>
    <p:extLst>
      <p:ext uri="{BB962C8B-B14F-4D97-AF65-F5344CB8AC3E}">
        <p14:creationId xmlns:p14="http://schemas.microsoft.com/office/powerpoint/2010/main" val="327364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4FADBA-F3CD-460E-8739-40B0F5339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24" y="1451193"/>
            <a:ext cx="7924800" cy="4031873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Cross-fishery participation change</a:t>
            </a: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525B0-2DA8-442B-BB49-1C73BD8CF7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48038" y="2090609"/>
            <a:ext cx="4604883" cy="35773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64AD250-CB40-4ABF-B487-3F52A5C01B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Impacts on Networks</a:t>
            </a:r>
          </a:p>
        </p:txBody>
      </p:sp>
    </p:spTree>
    <p:extLst>
      <p:ext uri="{BB962C8B-B14F-4D97-AF65-F5344CB8AC3E}">
        <p14:creationId xmlns:p14="http://schemas.microsoft.com/office/powerpoint/2010/main" val="321458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4FADBA-F3CD-460E-8739-40B0F5339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24" y="1451193"/>
            <a:ext cx="7924800" cy="4031873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Migration (or flow) of permits</a:t>
            </a: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455D3-B79E-491B-BAA1-819304E454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48037" y="1973186"/>
            <a:ext cx="4621434" cy="38121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11AEBE-38BD-4173-862F-4438BB3107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Impacts on Networks</a:t>
            </a:r>
          </a:p>
        </p:txBody>
      </p:sp>
    </p:spTree>
    <p:extLst>
      <p:ext uri="{BB962C8B-B14F-4D97-AF65-F5344CB8AC3E}">
        <p14:creationId xmlns:p14="http://schemas.microsoft.com/office/powerpoint/2010/main" val="141527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69" y="799159"/>
            <a:ext cx="6210102" cy="60588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47007" y="240060"/>
            <a:ext cx="10352314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cs typeface="Arial" pitchFamily="34" charset="0"/>
              </a:rPr>
              <a:t>Change in participation after crab ITQs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09DC3-D6C3-437D-A3DB-14B9AFEB90A9}"/>
              </a:ext>
            </a:extLst>
          </p:cNvPr>
          <p:cNvSpPr txBox="1"/>
          <p:nvPr/>
        </p:nvSpPr>
        <p:spPr>
          <a:xfrm>
            <a:off x="6343651" y="1461077"/>
            <a:ext cx="5615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= decrease in node size or edge weight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= increase in node size or edge weight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= ex ante prediction of scope of policy effects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7B4329-25AB-42DB-BAB7-9CEA56DEE8B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343651" y="2979483"/>
            <a:ext cx="1849736" cy="849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37C715-76B5-415F-A5CC-E4F58AA3AD10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724651" y="2979483"/>
            <a:ext cx="1468736" cy="11468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D54068-6C97-4BE1-BA20-8CB48166C5F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206443" y="2979483"/>
            <a:ext cx="986944" cy="10306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FB4A18-59D5-4A17-9F85-82A9EA55B209}"/>
              </a:ext>
            </a:extLst>
          </p:cNvPr>
          <p:cNvSpPr txBox="1"/>
          <p:nvPr/>
        </p:nvSpPr>
        <p:spPr>
          <a:xfrm>
            <a:off x="8193387" y="279481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ITQ fisheries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7C37B4-7985-4124-8BCC-13E83835D3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Participation After Crab ITQs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C8A8879-335A-4173-A0AF-92BD037F1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87" y="3701454"/>
            <a:ext cx="3195059" cy="29164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66FAEE-A625-4BFB-90B6-5BECCA3DDEED}"/>
              </a:ext>
            </a:extLst>
          </p:cNvPr>
          <p:cNvSpPr txBox="1"/>
          <p:nvPr/>
        </p:nvSpPr>
        <p:spPr>
          <a:xfrm>
            <a:off x="9110883" y="3451627"/>
            <a:ext cx="178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Degree</a:t>
            </a:r>
          </a:p>
        </p:txBody>
      </p:sp>
    </p:spTree>
    <p:extLst>
      <p:ext uri="{BB962C8B-B14F-4D97-AF65-F5344CB8AC3E}">
        <p14:creationId xmlns:p14="http://schemas.microsoft.com/office/powerpoint/2010/main" val="8272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4F751B-73E0-40D9-AA36-D7DE31FD2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5" y="919557"/>
            <a:ext cx="7425432" cy="5698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09DC3-D6C3-437D-A3DB-14B9AFEB90A9}"/>
              </a:ext>
            </a:extLst>
          </p:cNvPr>
          <p:cNvSpPr txBox="1"/>
          <p:nvPr/>
        </p:nvSpPr>
        <p:spPr>
          <a:xfrm>
            <a:off x="6391936" y="1539162"/>
            <a:ext cx="5615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= ex ante prediction of scope of policy effects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arrow proportional to migration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7B4329-25AB-42DB-BAB7-9CEA56DEE8B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727222" y="1910912"/>
            <a:ext cx="2556218" cy="11306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37C715-76B5-415F-A5CC-E4F58AA3AD10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871360" y="2891492"/>
            <a:ext cx="2412080" cy="1500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D54068-6C97-4BE1-BA20-8CB48166C5F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590014" y="1920612"/>
            <a:ext cx="1693426" cy="11209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FB4A18-59D5-4A17-9F85-82A9EA55B209}"/>
              </a:ext>
            </a:extLst>
          </p:cNvPr>
          <p:cNvSpPr txBox="1"/>
          <p:nvPr/>
        </p:nvSpPr>
        <p:spPr>
          <a:xfrm>
            <a:off x="7283440" y="285690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ITQ fisheries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74C4E-F532-466E-B52D-7365586F2B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Migration After Crab ITQs</a:t>
            </a:r>
          </a:p>
        </p:txBody>
      </p: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9DEC0DBB-23B7-40DE-8572-17C2F03AE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86" y="3708012"/>
            <a:ext cx="3195059" cy="29462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463495-55B7-41EE-84F8-C1AC298A0678}"/>
              </a:ext>
            </a:extLst>
          </p:cNvPr>
          <p:cNvSpPr txBox="1"/>
          <p:nvPr/>
        </p:nvSpPr>
        <p:spPr>
          <a:xfrm>
            <a:off x="9110883" y="3451627"/>
            <a:ext cx="178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Degree</a:t>
            </a:r>
          </a:p>
        </p:txBody>
      </p:sp>
    </p:spTree>
    <p:extLst>
      <p:ext uri="{BB962C8B-B14F-4D97-AF65-F5344CB8AC3E}">
        <p14:creationId xmlns:p14="http://schemas.microsoft.com/office/powerpoint/2010/main" val="382144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Using Network Theory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E78AC2-FF9F-4E54-9820-B33A0F95200F}"/>
              </a:ext>
            </a:extLst>
          </p:cNvPr>
          <p:cNvSpPr txBox="1">
            <a:spLocks/>
          </p:cNvSpPr>
          <p:nvPr/>
        </p:nvSpPr>
        <p:spPr>
          <a:xfrm>
            <a:off x="378823" y="1621378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requirements: need all fisheries, participation/landings data.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intensive—the more complex, the longer it takes to compute.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challenges—networks can be large and challenging to visualize.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00A510-0F83-4DAA-A4AE-771C1A1BDB29}"/>
              </a:ext>
            </a:extLst>
          </p:cNvPr>
          <p:cNvSpPr txBox="1">
            <a:spLocks/>
          </p:cNvSpPr>
          <p:nvPr/>
        </p:nvSpPr>
        <p:spPr>
          <a:xfrm>
            <a:off x="296089" y="3634740"/>
            <a:ext cx="11599817" cy="2766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evaluation challenges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attribute causality to changes in the network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behavior does not necessarily represent future behavior after policy change.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metrics do not necessarily have an easy interpretation within the context of fisheries and policy.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difficult to communicate results to decision makers.</a:t>
            </a:r>
          </a:p>
        </p:txBody>
      </p:sp>
    </p:spTree>
    <p:extLst>
      <p:ext uri="{BB962C8B-B14F-4D97-AF65-F5344CB8AC3E}">
        <p14:creationId xmlns:p14="http://schemas.microsoft.com/office/powerpoint/2010/main" val="7413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56BFF-783B-43AC-AFC3-DC9A4B89C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8" y="2104430"/>
            <a:ext cx="4143196" cy="9207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6182CF-52B7-4B0A-A445-5FF7D110B95C}"/>
              </a:ext>
            </a:extLst>
          </p:cNvPr>
          <p:cNvSpPr txBox="1">
            <a:spLocks/>
          </p:cNvSpPr>
          <p:nvPr/>
        </p:nvSpPr>
        <p:spPr>
          <a:xfrm>
            <a:off x="510389" y="1380612"/>
            <a:ext cx="4913383" cy="728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provided by: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057764-F497-4827-B7F4-30C8723BD6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5480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07B231-EB71-4EA8-A27E-F28CF12AD98C}"/>
              </a:ext>
            </a:extLst>
          </p:cNvPr>
          <p:cNvSpPr txBox="1">
            <a:spLocks/>
          </p:cNvSpPr>
          <p:nvPr/>
        </p:nvSpPr>
        <p:spPr>
          <a:xfrm>
            <a:off x="378823" y="1621378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Fishery policies are often directed to a single fishery even though fishers participate in multiple fisheries.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Diversifying participation across multiple fisheries can mitigate risk, smooth incomes, and act as insurance against environmental and policy shocks.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Cross-Fishery Participation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9886BA-95AB-43E9-B9E2-FD592E002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2"/>
          <a:stretch/>
        </p:blipFill>
        <p:spPr>
          <a:xfrm>
            <a:off x="0" y="3429000"/>
            <a:ext cx="3988918" cy="3429000"/>
          </a:xfrm>
          <a:prstGeom prst="rect">
            <a:avLst/>
          </a:prstGeom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6FE8D42-0437-4ED0-9B9A-39225F782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8"/>
          <a:stretch/>
        </p:blipFill>
        <p:spPr>
          <a:xfrm>
            <a:off x="4000802" y="3345809"/>
            <a:ext cx="3988919" cy="3512191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9733B38-2021-4E39-94A8-895D2144B6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5"/>
          <a:stretch/>
        </p:blipFill>
        <p:spPr>
          <a:xfrm>
            <a:off x="7989721" y="3258048"/>
            <a:ext cx="3988919" cy="35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07B231-EB71-4EA8-A27E-F28CF12AD98C}"/>
              </a:ext>
            </a:extLst>
          </p:cNvPr>
          <p:cNvSpPr txBox="1">
            <a:spLocks/>
          </p:cNvSpPr>
          <p:nvPr/>
        </p:nvSpPr>
        <p:spPr>
          <a:xfrm>
            <a:off x="378823" y="1621378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Fishery policies are often directed to a single fishery even though fishers participate in multiple fisheries.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fishers shift effort to other fisheries, a single-fishery policy could result in “leakage”—i.e., negative or positive impacts on fishers/communities involved in ancillary fisheries.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Cross-Fishery Participation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7AD619F-CDAA-4842-B964-B47A7BC8C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2"/>
          <a:stretch/>
        </p:blipFill>
        <p:spPr>
          <a:xfrm>
            <a:off x="145228" y="3209813"/>
            <a:ext cx="4009302" cy="3648187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C88C42A5-BEDE-4A0A-9C4D-453527137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3"/>
          <a:stretch/>
        </p:blipFill>
        <p:spPr>
          <a:xfrm>
            <a:off x="4154530" y="3209813"/>
            <a:ext cx="4204162" cy="3648187"/>
          </a:xfrm>
          <a:prstGeom prst="rect">
            <a:avLst/>
          </a:prstGeom>
        </p:spPr>
      </p:pic>
      <p:pic>
        <p:nvPicPr>
          <p:cNvPr id="11" name="Picture 10" descr="A screenshot of text&#10;&#10;Description automatically generated">
            <a:extLst>
              <a:ext uri="{FF2B5EF4-FFF2-40B4-BE49-F238E27FC236}">
                <a16:creationId xmlns:a16="http://schemas.microsoft.com/office/drawing/2014/main" id="{C7FCA346-9F4F-4432-8968-108061FAD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3"/>
          <a:stretch/>
        </p:blipFill>
        <p:spPr>
          <a:xfrm>
            <a:off x="8088057" y="3209813"/>
            <a:ext cx="4046342" cy="36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07B231-EB71-4EA8-A27E-F28CF12AD98C}"/>
              </a:ext>
            </a:extLst>
          </p:cNvPr>
          <p:cNvSpPr txBox="1">
            <a:spLocks/>
          </p:cNvSpPr>
          <p:nvPr/>
        </p:nvSpPr>
        <p:spPr>
          <a:xfrm>
            <a:off x="378823" y="1621378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likelihood and degree of leakage from a single-fishery policy depends on fisher's ability to substitute between fisheries.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theory and methods are useful for characterizing and visualizing existing cross-fishery participation and historical substitution between fisheries.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Cross-Fishery Participation and Cross-Fishery Spillovers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E658FF-E730-450F-8957-AF9573EE17BA}"/>
              </a:ext>
            </a:extLst>
          </p:cNvPr>
          <p:cNvSpPr txBox="1">
            <a:spLocks/>
          </p:cNvSpPr>
          <p:nvPr/>
        </p:nvSpPr>
        <p:spPr>
          <a:xfrm>
            <a:off x="378823" y="3167572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Network Theory?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theory is the study of graphs and the relations between discrete objects that comprise the graph.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graph consists of a set of nodes and edges.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265A6C-7C04-4291-8F91-4526F406624A}"/>
              </a:ext>
            </a:extLst>
          </p:cNvPr>
          <p:cNvSpPr txBox="1">
            <a:spLocks/>
          </p:cNvSpPr>
          <p:nvPr/>
        </p:nvSpPr>
        <p:spPr>
          <a:xfrm>
            <a:off x="378823" y="4943382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= Fishery. Size of node denotes the number of participants.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connects two nodes (fisheries) if there is at least one shared participant.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of edge connecting two nodes denotes the number of shared participants.</a:t>
            </a:r>
          </a:p>
        </p:txBody>
      </p:sp>
    </p:spTree>
    <p:extLst>
      <p:ext uri="{BB962C8B-B14F-4D97-AF65-F5344CB8AC3E}">
        <p14:creationId xmlns:p14="http://schemas.microsoft.com/office/powerpoint/2010/main" val="280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Representation of Cross-Fishery Participation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9A793-0315-43CD-B9E5-E9A59052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47" y="2530506"/>
            <a:ext cx="7481106" cy="29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6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Representation of Cross-Fishery Participation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27E27-3480-47B9-BDFD-278A1864B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34" t="13101" r="7251" b="6625"/>
          <a:stretch/>
        </p:blipFill>
        <p:spPr>
          <a:xfrm>
            <a:off x="6553200" y="1981200"/>
            <a:ext cx="3810001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213143-1C6D-4A15-B24D-3A8D9427D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7" r="52500"/>
          <a:stretch/>
        </p:blipFill>
        <p:spPr>
          <a:xfrm>
            <a:off x="1600201" y="2438400"/>
            <a:ext cx="3826328" cy="281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B6C83-709F-4C01-ADAA-2EEC15B828B2}"/>
              </a:ext>
            </a:extLst>
          </p:cNvPr>
          <p:cNvSpPr txBox="1"/>
          <p:nvPr/>
        </p:nvSpPr>
        <p:spPr>
          <a:xfrm>
            <a:off x="5715000" y="312420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56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706B67-CB28-4027-8818-BCE9B0A5D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1" t="17983" r="12018" b="20792"/>
          <a:stretch/>
        </p:blipFill>
        <p:spPr>
          <a:xfrm>
            <a:off x="5199062" y="1621378"/>
            <a:ext cx="6031191" cy="51220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Using Network Theory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E78AC2-FF9F-4E54-9820-B33A0F95200F}"/>
              </a:ext>
            </a:extLst>
          </p:cNvPr>
          <p:cNvSpPr txBox="1">
            <a:spLocks/>
          </p:cNvSpPr>
          <p:nvPr/>
        </p:nvSpPr>
        <p:spPr>
          <a:xfrm>
            <a:off x="378823" y="1621378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fisheries share the most participants?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groups of fisheries share participants?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9F978-F482-480F-9966-88169AB87593}"/>
              </a:ext>
            </a:extLst>
          </p:cNvPr>
          <p:cNvSpPr txBox="1"/>
          <p:nvPr/>
        </p:nvSpPr>
        <p:spPr>
          <a:xfrm>
            <a:off x="9334876" y="6229262"/>
            <a:ext cx="286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Halibut longline (B-6-B)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D0B58A-F315-4E2E-AACD-3F0D7BA17393}"/>
              </a:ext>
            </a:extLst>
          </p:cNvPr>
          <p:cNvSpPr/>
          <p:nvPr/>
        </p:nvSpPr>
        <p:spPr>
          <a:xfrm>
            <a:off x="8302863" y="4323923"/>
            <a:ext cx="464619" cy="47667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74DF-15BD-4446-83C5-283EC6998771}"/>
              </a:ext>
            </a:extLst>
          </p:cNvPr>
          <p:cNvSpPr txBox="1"/>
          <p:nvPr/>
        </p:nvSpPr>
        <p:spPr>
          <a:xfrm>
            <a:off x="7869845" y="1730927"/>
            <a:ext cx="1354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1991-1993</a:t>
            </a:r>
          </a:p>
        </p:txBody>
      </p:sp>
    </p:spTree>
    <p:extLst>
      <p:ext uri="{BB962C8B-B14F-4D97-AF65-F5344CB8AC3E}">
        <p14:creationId xmlns:p14="http://schemas.microsoft.com/office/powerpoint/2010/main" val="24831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706B67-CB28-4027-8818-BCE9B0A5D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1" t="17983" r="12018" b="20792"/>
          <a:stretch/>
        </p:blipFill>
        <p:spPr>
          <a:xfrm>
            <a:off x="5199062" y="1621378"/>
            <a:ext cx="6031191" cy="51220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Using Network Theory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E78AC2-FF9F-4E54-9820-B33A0F95200F}"/>
              </a:ext>
            </a:extLst>
          </p:cNvPr>
          <p:cNvSpPr txBox="1">
            <a:spLocks/>
          </p:cNvSpPr>
          <p:nvPr/>
        </p:nvSpPr>
        <p:spPr>
          <a:xfrm>
            <a:off x="378823" y="1621378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fisheries share the most participants?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groups of fisheries share participants?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9F978-F482-480F-9966-88169AB87593}"/>
              </a:ext>
            </a:extLst>
          </p:cNvPr>
          <p:cNvSpPr txBox="1"/>
          <p:nvPr/>
        </p:nvSpPr>
        <p:spPr>
          <a:xfrm>
            <a:off x="9334876" y="6229262"/>
            <a:ext cx="286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Sablefish longline (C-6-B)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74DF-15BD-4446-83C5-283EC6998771}"/>
              </a:ext>
            </a:extLst>
          </p:cNvPr>
          <p:cNvSpPr txBox="1"/>
          <p:nvPr/>
        </p:nvSpPr>
        <p:spPr>
          <a:xfrm>
            <a:off x="7869845" y="1730927"/>
            <a:ext cx="1354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1991-1993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4ABD08-3B8A-45F8-A966-791F5C26983E}"/>
              </a:ext>
            </a:extLst>
          </p:cNvPr>
          <p:cNvSpPr/>
          <p:nvPr/>
        </p:nvSpPr>
        <p:spPr>
          <a:xfrm>
            <a:off x="8029476" y="4430612"/>
            <a:ext cx="240039" cy="2321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706B67-CB28-4027-8818-BCE9B0A5D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1" t="17983" r="12018" b="20792"/>
          <a:stretch/>
        </p:blipFill>
        <p:spPr>
          <a:xfrm>
            <a:off x="5199062" y="1621378"/>
            <a:ext cx="6031191" cy="51220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210265-9BD8-409C-BD43-051C935FF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5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Using Network Theory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E78AC2-FF9F-4E54-9820-B33A0F95200F}"/>
              </a:ext>
            </a:extLst>
          </p:cNvPr>
          <p:cNvSpPr txBox="1">
            <a:spLocks/>
          </p:cNvSpPr>
          <p:nvPr/>
        </p:nvSpPr>
        <p:spPr>
          <a:xfrm>
            <a:off x="378823" y="1621378"/>
            <a:ext cx="11599817" cy="180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fisheries share the most participants?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groups of fisheries share participants?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9F978-F482-480F-9966-88169AB87593}"/>
              </a:ext>
            </a:extLst>
          </p:cNvPr>
          <p:cNvSpPr txBox="1"/>
          <p:nvPr/>
        </p:nvSpPr>
        <p:spPr>
          <a:xfrm>
            <a:off x="9877420" y="5845214"/>
            <a:ext cx="286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Salmon-Bristol Bay-Driftnet (C-6-B)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74DF-15BD-4446-83C5-283EC6998771}"/>
              </a:ext>
            </a:extLst>
          </p:cNvPr>
          <p:cNvSpPr txBox="1"/>
          <p:nvPr/>
        </p:nvSpPr>
        <p:spPr>
          <a:xfrm>
            <a:off x="7869845" y="1730927"/>
            <a:ext cx="1354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1991-1993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009A3D-DF0A-4190-9A14-F4583CB1BB36}"/>
              </a:ext>
            </a:extLst>
          </p:cNvPr>
          <p:cNvSpPr/>
          <p:nvPr/>
        </p:nvSpPr>
        <p:spPr>
          <a:xfrm>
            <a:off x="8820913" y="3517313"/>
            <a:ext cx="335280" cy="33493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636</Words>
  <Application>Microsoft Office PowerPoint</Application>
  <PresentationFormat>Widescreen</PresentationFormat>
  <Paragraphs>114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Using Network Analysis to Identify Cross-Fishery Spillovers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in participation after crab ITQs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Structural Econometric Model of Location Choice in a Multispecies Catch Share Fishery</dc:title>
  <dc:creator>Matt Reimer</dc:creator>
  <cp:lastModifiedBy>Sarah Marrinan</cp:lastModifiedBy>
  <cp:revision>108</cp:revision>
  <dcterms:created xsi:type="dcterms:W3CDTF">2018-07-12T17:31:47Z</dcterms:created>
  <dcterms:modified xsi:type="dcterms:W3CDTF">2019-05-07T16:42:12Z</dcterms:modified>
</cp:coreProperties>
</file>