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4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5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60" r:id="rId1"/>
    <p:sldMasterId id="2147483669" r:id="rId2"/>
    <p:sldMasterId id="2147483673" r:id="rId3"/>
    <p:sldMasterId id="2147483676" r:id="rId4"/>
    <p:sldMasterId id="2147483685" r:id="rId5"/>
    <p:sldMasterId id="2147483689" r:id="rId6"/>
  </p:sldMasterIdLst>
  <p:notesMasterIdLst>
    <p:notesMasterId r:id="rId42"/>
  </p:notesMasterIdLst>
  <p:sldIdLst>
    <p:sldId id="256" r:id="rId7"/>
    <p:sldId id="257" r:id="rId8"/>
    <p:sldId id="515" r:id="rId9"/>
    <p:sldId id="524" r:id="rId10"/>
    <p:sldId id="258" r:id="rId11"/>
    <p:sldId id="502" r:id="rId12"/>
    <p:sldId id="516" r:id="rId13"/>
    <p:sldId id="517" r:id="rId14"/>
    <p:sldId id="518" r:id="rId15"/>
    <p:sldId id="519" r:id="rId16"/>
    <p:sldId id="513" r:id="rId17"/>
    <p:sldId id="458" r:id="rId18"/>
    <p:sldId id="459" r:id="rId19"/>
    <p:sldId id="528" r:id="rId20"/>
    <p:sldId id="506" r:id="rId21"/>
    <p:sldId id="537" r:id="rId22"/>
    <p:sldId id="521" r:id="rId23"/>
    <p:sldId id="522" r:id="rId24"/>
    <p:sldId id="512" r:id="rId25"/>
    <p:sldId id="526" r:id="rId26"/>
    <p:sldId id="523" r:id="rId27"/>
    <p:sldId id="529" r:id="rId28"/>
    <p:sldId id="530" r:id="rId29"/>
    <p:sldId id="527" r:id="rId30"/>
    <p:sldId id="534" r:id="rId31"/>
    <p:sldId id="536" r:id="rId32"/>
    <p:sldId id="533" r:id="rId33"/>
    <p:sldId id="535" r:id="rId34"/>
    <p:sldId id="532" r:id="rId35"/>
    <p:sldId id="525" r:id="rId36"/>
    <p:sldId id="538" r:id="rId37"/>
    <p:sldId id="508" r:id="rId38"/>
    <p:sldId id="509" r:id="rId39"/>
    <p:sldId id="510" r:id="rId40"/>
    <p:sldId id="511" r:id="rId41"/>
  </p:sldIdLst>
  <p:sldSz cx="12192000" cy="6858000"/>
  <p:notesSz cx="6858000" cy="9144000"/>
  <p:embeddedFontLst>
    <p:embeddedFont>
      <p:font typeface="Arial Narrow" panose="020B0606020202030204" pitchFamily="34" charset="0"/>
      <p:regular r:id="rId43"/>
      <p:bold r:id="rId44"/>
      <p:italic r:id="rId45"/>
      <p:boldItalic r:id="rId46"/>
    </p:embeddedFont>
    <p:embeddedFont>
      <p:font typeface="Calibri" panose="020F0502020204030204" pitchFamily="34" charset="0"/>
      <p:regular r:id="rId47"/>
      <p:bold r:id="rId48"/>
      <p:italic r:id="rId49"/>
      <p:boldItalic r:id="rId50"/>
    </p:embeddedFont>
    <p:embeddedFont>
      <p:font typeface="Cambria Math" panose="02040503050406030204" pitchFamily="18" charset="0"/>
      <p:regular r:id="rId5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737"/>
  </p:normalViewPr>
  <p:slideViewPr>
    <p:cSldViewPr snapToGrid="0" snapToObjects="1">
      <p:cViewPr varScale="1">
        <p:scale>
          <a:sx n="149" d="100"/>
          <a:sy n="149" d="100"/>
        </p:scale>
        <p:origin x="696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notesMaster" Target="notesMasters/notesMaster1.xml"/><Relationship Id="rId47" Type="http://schemas.openxmlformats.org/officeDocument/2006/relationships/font" Target="fonts/font5.fntdata"/><Relationship Id="rId50" Type="http://schemas.openxmlformats.org/officeDocument/2006/relationships/font" Target="fonts/font8.fntdata"/><Relationship Id="rId55" Type="http://schemas.openxmlformats.org/officeDocument/2006/relationships/tableStyles" Target="tableStyles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font" Target="fonts/font3.fntdata"/><Relationship Id="rId53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font" Target="fonts/font2.fntdata"/><Relationship Id="rId52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font" Target="fonts/font1.fntdata"/><Relationship Id="rId48" Type="http://schemas.openxmlformats.org/officeDocument/2006/relationships/font" Target="fonts/font6.fntdata"/><Relationship Id="rId8" Type="http://schemas.openxmlformats.org/officeDocument/2006/relationships/slide" Target="slides/slide2.xml"/><Relationship Id="rId51" Type="http://schemas.openxmlformats.org/officeDocument/2006/relationships/font" Target="fonts/font9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font" Target="fonts/font4.fntdata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font" Target="fonts/font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52122D-CF7E-CF42-BD83-48A7461177F4}" type="datetimeFigureOut">
              <a:rPr lang="en-US" smtClean="0"/>
              <a:t>5/14/2021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509E04-4CB2-F14B-A884-BF36FAC531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106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For any particular year a SBS study occurred.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43A6DF-1A6E-D947-888F-E5A5929C9CA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3592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For any particular year a SBS study occurred.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43A6DF-1A6E-D947-888F-E5A5929C9CA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3627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For any particular year a SBS study occurred.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43A6DF-1A6E-D947-888F-E5A5929C9CA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5058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For any particular year a SBS study occurred.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43A6DF-1A6E-D947-888F-E5A5929C9CAC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8315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For any particular year a SBS study occurred.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43A6DF-1A6E-D947-888F-E5A5929C9CAC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0819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For any particular year a SBS study occurred.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43A6DF-1A6E-D947-888F-E5A5929C9CAC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6973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Hauls with </a:t>
                </a:r>
                <a:r>
                  <a:rPr lang="en-US" sz="1200" i="1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q</a:t>
                </a: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 outside the acceptable limits (</a:t>
                </a:r>
                <a14:m>
                  <m:oMath xmlns:m="http://schemas.openxmlformats.org/officeDocument/2006/math">
                    <m:r>
                      <a:rPr lang="en-US" sz="1200" i="1" kern="120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+mn-cs"/>
                      </a:rPr>
                      <m:t>[</m:t>
                    </m:r>
                    <m:box>
                      <m:boxPr>
                        <m:ctrlPr>
                          <a:rPr lang="en-US" sz="1200" i="1" kern="12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1200" i="1" kern="1200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lang="en-US" sz="1200" i="1" kern="1200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1</m:t>
                            </m:r>
                          </m:num>
                          <m:den>
                            <m:r>
                              <a:rPr lang="en-US" sz="1200" i="1" kern="1200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3</m:t>
                            </m:r>
                          </m:den>
                        </m:f>
                      </m:e>
                    </m:box>
                    <m:r>
                      <a:rPr lang="en-US" sz="1200" i="1" kern="120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+mn-cs"/>
                      </a:rPr>
                      <m:t>,3]∙</m:t>
                    </m:r>
                    <m:sSub>
                      <m:sSubPr>
                        <m:ctrlPr>
                          <a:rPr lang="en-US" sz="1200" i="1" kern="12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lang="en-US" sz="1200" i="1" kern="12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𝑞</m:t>
                        </m:r>
                      </m:e>
                      <m:sub>
                        <m:r>
                          <a:rPr lang="en-US" sz="1200" i="1" kern="12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𝑛𝑜𝑚</m:t>
                        </m:r>
                      </m:sub>
                    </m:sSub>
                  </m:oMath>
                </a14:m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) (in black) were dropped. Colors indicate year of survey. Symbols at the top and bottom of each plot represent values of log(</a:t>
                </a:r>
                <a:r>
                  <a:rPr lang="en-US" sz="1200" i="1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R</a:t>
                </a: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) at +</a:t>
                </a:r>
                <a14:m>
                  <m:oMath xmlns:m="http://schemas.openxmlformats.org/officeDocument/2006/math">
                    <m:r>
                      <a:rPr lang="en-US" sz="1200" i="1" kern="120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∞</m:t>
                    </m:r>
                  </m:oMath>
                </a14:m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 and -</a:t>
                </a:r>
                <a14:m>
                  <m:oMath xmlns:m="http://schemas.openxmlformats.org/officeDocument/2006/math">
                    <m:r>
                      <a:rPr lang="en-US" sz="1200" i="1" kern="120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∞</m:t>
                    </m:r>
                  </m:oMath>
                </a14:m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, respectively.</a:t>
                </a:r>
                <a:r>
                  <a:rPr lang="en-US" dirty="0">
                    <a:effectLst/>
                  </a:rPr>
                  <a:t> </a:t>
                </a:r>
                <a:endParaRPr lang="en-US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Hauls with </a:t>
                </a:r>
                <a:r>
                  <a:rPr lang="en-US" sz="1200" i="1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q</a:t>
                </a: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 outside the acceptable limits (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[□(64&amp;1/3),3]∙𝑞_𝑛𝑜𝑚</a:t>
                </a: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) (in black) were dropped. Colors indicate year of survey. Symbols at the top and bottom of each plot represent values of log(</a:t>
                </a:r>
                <a:r>
                  <a:rPr lang="en-US" sz="1200" i="1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R</a:t>
                </a: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) at +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∞</a:t>
                </a: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 and -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∞</a:t>
                </a: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, respectively.</a:t>
                </a:r>
                <a:r>
                  <a:rPr lang="en-US" dirty="0">
                    <a:effectLst/>
                  </a:rPr>
                  <a:t> </a:t>
                </a:r>
                <a:endParaRPr lang="en-US" dirty="0"/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43A6DF-1A6E-D947-888F-E5A5929C9CAC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80492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Subset of observed values of log(</a:t>
                </a:r>
                <a:r>
                  <a:rPr lang="en-US" sz="1200" i="1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R</a:t>
                </a: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) to be fit. Observations with &lt; 5 total individuals were removed, as were hauls with </a:t>
                </a:r>
                <a:r>
                  <a:rPr lang="en-US" sz="1200" i="1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q</a:t>
                </a: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 outside the acceptable limits (</a:t>
                </a:r>
                <a14:m>
                  <m:oMath xmlns:m="http://schemas.openxmlformats.org/officeDocument/2006/math">
                    <m:r>
                      <a:rPr lang="en-US" sz="1200" i="1" kern="120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+mn-cs"/>
                      </a:rPr>
                      <m:t>[</m:t>
                    </m:r>
                    <m:box>
                      <m:boxPr>
                        <m:ctrlPr>
                          <a:rPr lang="en-US" sz="1200" i="1" kern="12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1200" i="1" kern="1200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lang="en-US" sz="1200" i="1" kern="1200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1</m:t>
                            </m:r>
                          </m:num>
                          <m:den>
                            <m:r>
                              <a:rPr lang="en-US" sz="1200" i="1" kern="1200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3</m:t>
                            </m:r>
                          </m:den>
                        </m:f>
                      </m:e>
                    </m:box>
                    <m:r>
                      <a:rPr lang="en-US" sz="1200" i="1" kern="120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+mn-cs"/>
                      </a:rPr>
                      <m:t>,3]∙</m:t>
                    </m:r>
                    <m:sSub>
                      <m:sSubPr>
                        <m:ctrlPr>
                          <a:rPr lang="en-US" sz="1200" i="1" kern="12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lang="en-US" sz="1200" i="1" kern="12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𝑞</m:t>
                        </m:r>
                      </m:e>
                      <m:sub>
                        <m:r>
                          <a:rPr lang="en-US" sz="1200" i="1" kern="12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𝑛𝑜𝑚</m:t>
                        </m:r>
                      </m:sub>
                    </m:sSub>
                  </m:oMath>
                </a14:m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). Colors indicate year of survey. Symbol area reflects the total number of individuals captured. Symbols at the top and bottom of each plot represent values of log(</a:t>
                </a:r>
                <a:r>
                  <a:rPr lang="en-US" sz="1200" i="1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R</a:t>
                </a: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) at +</a:t>
                </a:r>
                <a14:m>
                  <m:oMath xmlns:m="http://schemas.openxmlformats.org/officeDocument/2006/math">
                    <m:r>
                      <a:rPr lang="en-US" sz="1200" i="1" kern="120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∞</m:t>
                    </m:r>
                  </m:oMath>
                </a14:m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 and -</a:t>
                </a:r>
                <a14:m>
                  <m:oMath xmlns:m="http://schemas.openxmlformats.org/officeDocument/2006/math">
                    <m:r>
                      <a:rPr lang="en-US" sz="1200" i="1" kern="120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∞</m:t>
                    </m:r>
                  </m:oMath>
                </a14:m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, respectively.</a:t>
                </a:r>
                <a:r>
                  <a:rPr lang="en-US" dirty="0">
                    <a:effectLst/>
                  </a:rPr>
                  <a:t> </a:t>
                </a:r>
                <a:endParaRPr lang="en-US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Subset of observed values of log(</a:t>
                </a:r>
                <a:r>
                  <a:rPr lang="en-US" sz="1200" i="1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R</a:t>
                </a: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) to be fit. Observations with &lt; 5 total individuals were removed, as were hauls with </a:t>
                </a:r>
                <a:r>
                  <a:rPr lang="en-US" sz="1200" i="1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q</a:t>
                </a: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 outside the acceptable limits (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[□(64&amp;1/3),3]∙𝑞_𝑛𝑜𝑚</a:t>
                </a: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). Colors indicate year of survey. Symbol area reflects the total number of individuals captured. Symbols at the top and bottom of each plot represent values of log(</a:t>
                </a:r>
                <a:r>
                  <a:rPr lang="en-US" sz="1200" i="1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R</a:t>
                </a: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) at +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∞</a:t>
                </a: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 and -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∞</a:t>
                </a: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, respectively.</a:t>
                </a:r>
                <a:r>
                  <a:rPr lang="en-US" dirty="0">
                    <a:effectLst/>
                  </a:rPr>
                  <a:t> </a:t>
                </a:r>
                <a:endParaRPr lang="en-US" dirty="0"/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43A6DF-1A6E-D947-888F-E5A5929C9CAC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3857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43A6DF-1A6E-D947-888F-E5A5929C9CAC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4572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For any particular year a SBS study occurred.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43A6DF-1A6E-D947-888F-E5A5929C9CAC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2025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Predicted NMFS survey male catchability for 2012-2017. Upper row: unweighted mean and 95% confidence intervals (left); individual haul-level estimates (right). Lower row: Inverse-variance weighted estimates of annual NMFS survey catchability, with 95% confidence intervals.</a:t>
            </a:r>
            <a:r>
              <a:rPr lang="en-US" dirty="0">
                <a:effectLst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43A6DF-1A6E-D947-888F-E5A5929C9CAC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4166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For any particular year a SBS study occurred.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43A6DF-1A6E-D947-888F-E5A5929C9CA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25836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For any particular year a SBS study occurred.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43A6DF-1A6E-D947-888F-E5A5929C9CAC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71360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For any particular year a SBS study occurred.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43A6DF-1A6E-D947-888F-E5A5929C9CAC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73004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Predicted NMFS survey female catchability for 2012-2017. Upper row: unweighted mean and 95% confidence intervals (left); individual haul-level estimates (right). Lower row: Inverse-variance weighted estimates of annual NMFS survey catchability, with 95% confidence intervals.</a:t>
            </a:r>
            <a:r>
              <a:rPr lang="en-US" dirty="0">
                <a:effectLst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43A6DF-1A6E-D947-888F-E5A5929C9CAC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68168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For any particular year a SBS study occurred.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43A6DF-1A6E-D947-888F-E5A5929C9CAC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49488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For any particular year a SBS study occurred.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43A6DF-1A6E-D947-888F-E5A5929C9CAC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46665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For any particular year a SBS study occurred.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43A6DF-1A6E-D947-888F-E5A5929C9CAC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8513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For any particular year a SBS study occurred.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43A6DF-1A6E-D947-888F-E5A5929C9CAC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78912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For any particular year a SBS study occurred.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43A6DF-1A6E-D947-888F-E5A5929C9CAC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85081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For any particular year a SBS study occurred.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43A6DF-1A6E-D947-888F-E5A5929C9CAC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4170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For any particular year a SBS study occurred.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43A6DF-1A6E-D947-888F-E5A5929C9CA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326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For any particular year a SBS study occurred.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43A6DF-1A6E-D947-888F-E5A5929C9CA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5190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For any particular year a SBS study occurred.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43A6DF-1A6E-D947-888F-E5A5929C9CA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0623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For any particular year a SBS study occurred.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43A6DF-1A6E-D947-888F-E5A5929C9CA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6489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For any particular year a SBS study occurred.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43A6DF-1A6E-D947-888F-E5A5929C9CA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4009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For any particular year a SBS study occurred.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43A6DF-1A6E-D947-888F-E5A5929C9CA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9868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For any particular year a SBS study occurred.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43A6DF-1A6E-D947-888F-E5A5929C9CA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0595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- No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269317" y="2707458"/>
            <a:ext cx="7313083" cy="12244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618067" y="3118591"/>
            <a:ext cx="1725084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Regional Unit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269317" y="4282303"/>
            <a:ext cx="7313083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/>
              <a:t>July 19, 2012</a:t>
            </a:r>
          </a:p>
        </p:txBody>
      </p:sp>
    </p:spTree>
    <p:extLst>
      <p:ext uri="{BB962C8B-B14F-4D97-AF65-F5344CB8AC3E}">
        <p14:creationId xmlns:p14="http://schemas.microsoft.com/office/powerpoint/2010/main" val="35643373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C3FFE5A4-DFEE-4EDF-87CD-A33ADA528450}" type="datetimeFigureOut">
              <a:rPr lang="en-US" smtClean="0"/>
              <a:t>5/14/2021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6C6FAA7-E426-4F7E-8C8A-64E11EFE54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7421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C3FFE5A4-DFEE-4EDF-87CD-A33ADA528450}" type="datetimeFigureOut">
              <a:rPr lang="en-US" smtClean="0"/>
              <a:t>5/14/2021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6C6FAA7-E426-4F7E-8C8A-64E11EFE54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5443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">
    <p:bg>
      <p:bgPr>
        <a:solidFill>
          <a:srgbClr val="1E5C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/>
          <p:nvPr/>
        </p:nvSpPr>
        <p:spPr>
          <a:xfrm flipH="1" flipV="1">
            <a:off x="-1" y="-24487"/>
            <a:ext cx="12184781" cy="2515079"/>
          </a:xfrm>
          <a:custGeom>
            <a:avLst/>
            <a:gdLst>
              <a:gd name="connsiteX0" fmla="*/ 0 w 10289745"/>
              <a:gd name="connsiteY0" fmla="*/ 2348314 h 2694297"/>
              <a:gd name="connsiteX1" fmla="*/ 9145997 w 10289745"/>
              <a:gd name="connsiteY1" fmla="*/ 81 h 2694297"/>
              <a:gd name="connsiteX2" fmla="*/ 9145997 w 10289745"/>
              <a:gd name="connsiteY2" fmla="*/ 2436173 h 2694297"/>
              <a:gd name="connsiteX3" fmla="*/ 0 w 10289745"/>
              <a:gd name="connsiteY3" fmla="*/ 2348314 h 2694297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2 w 10271923"/>
              <a:gd name="connsiteY0" fmla="*/ 1961048 h 2259210"/>
              <a:gd name="connsiteX1" fmla="*/ 9115022 w 10271923"/>
              <a:gd name="connsiteY1" fmla="*/ 0 h 2259210"/>
              <a:gd name="connsiteX2" fmla="*/ 9145999 w 10271923"/>
              <a:gd name="connsiteY2" fmla="*/ 2048907 h 2259210"/>
              <a:gd name="connsiteX3" fmla="*/ 2 w 10271923"/>
              <a:gd name="connsiteY3" fmla="*/ 1961048 h 2259210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1 w 10359948"/>
              <a:gd name="connsiteY0" fmla="*/ 2534080 h 2803153"/>
              <a:gd name="connsiteX1" fmla="*/ 9223441 w 10359948"/>
              <a:gd name="connsiteY1" fmla="*/ 0 h 2803153"/>
              <a:gd name="connsiteX2" fmla="*/ 9200208 w 10359948"/>
              <a:gd name="connsiteY2" fmla="*/ 2443835 h 2803153"/>
              <a:gd name="connsiteX3" fmla="*/ 1 w 10359948"/>
              <a:gd name="connsiteY3" fmla="*/ 2534080 h 2803153"/>
              <a:gd name="connsiteX0" fmla="*/ 2 w 10302373"/>
              <a:gd name="connsiteY0" fmla="*/ 2371463 h 2710654"/>
              <a:gd name="connsiteX1" fmla="*/ 9169233 w 10302373"/>
              <a:gd name="connsiteY1" fmla="*/ 0 h 2710654"/>
              <a:gd name="connsiteX2" fmla="*/ 9146000 w 10302373"/>
              <a:gd name="connsiteY2" fmla="*/ 2443835 h 2710654"/>
              <a:gd name="connsiteX3" fmla="*/ 2 w 10302373"/>
              <a:gd name="connsiteY3" fmla="*/ 2371463 h 2710654"/>
              <a:gd name="connsiteX0" fmla="*/ 22101 w 10324472"/>
              <a:gd name="connsiteY0" fmla="*/ 2371463 h 2601940"/>
              <a:gd name="connsiteX1" fmla="*/ 9191332 w 10324472"/>
              <a:gd name="connsiteY1" fmla="*/ 0 h 2601940"/>
              <a:gd name="connsiteX2" fmla="*/ 9168099 w 10324472"/>
              <a:gd name="connsiteY2" fmla="*/ 2443835 h 2601940"/>
              <a:gd name="connsiteX3" fmla="*/ 22101 w 10324472"/>
              <a:gd name="connsiteY3" fmla="*/ 2371463 h 2601940"/>
              <a:gd name="connsiteX0" fmla="*/ 454248 w 10756619"/>
              <a:gd name="connsiteY0" fmla="*/ 2371463 h 2635640"/>
              <a:gd name="connsiteX1" fmla="*/ 9623479 w 10756619"/>
              <a:gd name="connsiteY1" fmla="*/ 0 h 2635640"/>
              <a:gd name="connsiteX2" fmla="*/ 9600246 w 10756619"/>
              <a:gd name="connsiteY2" fmla="*/ 2443835 h 2635640"/>
              <a:gd name="connsiteX3" fmla="*/ 2243166 w 10756619"/>
              <a:gd name="connsiteY3" fmla="*/ 2466974 h 2635640"/>
              <a:gd name="connsiteX4" fmla="*/ 454248 w 10756619"/>
              <a:gd name="connsiteY4" fmla="*/ 2371463 h 2635640"/>
              <a:gd name="connsiteX0" fmla="*/ 1153431 w 11456764"/>
              <a:gd name="connsiteY0" fmla="*/ 2371463 h 2641277"/>
              <a:gd name="connsiteX1" fmla="*/ 10322662 w 11456764"/>
              <a:gd name="connsiteY1" fmla="*/ 0 h 2641277"/>
              <a:gd name="connsiteX2" fmla="*/ 10299429 w 11456764"/>
              <a:gd name="connsiteY2" fmla="*/ 2443835 h 2641277"/>
              <a:gd name="connsiteX3" fmla="*/ 1137944 w 11456764"/>
              <a:gd name="connsiteY3" fmla="*/ 2482461 h 2641277"/>
              <a:gd name="connsiteX4" fmla="*/ 1153431 w 11456764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482461"/>
              <a:gd name="connsiteX1" fmla="*/ 9184718 w 10318820"/>
              <a:gd name="connsiteY1" fmla="*/ 0 h 2482461"/>
              <a:gd name="connsiteX2" fmla="*/ 9161485 w 10318820"/>
              <a:gd name="connsiteY2" fmla="*/ 2443835 h 2482461"/>
              <a:gd name="connsiteX3" fmla="*/ 0 w 10318820"/>
              <a:gd name="connsiteY3" fmla="*/ 2482461 h 2482461"/>
              <a:gd name="connsiteX4" fmla="*/ 15487 w 10318820"/>
              <a:gd name="connsiteY4" fmla="*/ 2371463 h 2482461"/>
              <a:gd name="connsiteX0" fmla="*/ 15487 w 10252186"/>
              <a:gd name="connsiteY0" fmla="*/ 2371463 h 2482461"/>
              <a:gd name="connsiteX1" fmla="*/ 9184718 w 10252186"/>
              <a:gd name="connsiteY1" fmla="*/ 0 h 2482461"/>
              <a:gd name="connsiteX2" fmla="*/ 9022088 w 10252186"/>
              <a:gd name="connsiteY2" fmla="*/ 2242499 h 2482461"/>
              <a:gd name="connsiteX3" fmla="*/ 0 w 10252186"/>
              <a:gd name="connsiteY3" fmla="*/ 2482461 h 2482461"/>
              <a:gd name="connsiteX4" fmla="*/ 15487 w 10252186"/>
              <a:gd name="connsiteY4" fmla="*/ 2371463 h 2482461"/>
              <a:gd name="connsiteX0" fmla="*/ 15487 w 10311181"/>
              <a:gd name="connsiteY0" fmla="*/ 2371463 h 2482461"/>
              <a:gd name="connsiteX1" fmla="*/ 9184718 w 10311181"/>
              <a:gd name="connsiteY1" fmla="*/ 0 h 2482461"/>
              <a:gd name="connsiteX2" fmla="*/ 9145996 w 10311181"/>
              <a:gd name="connsiteY2" fmla="*/ 2443835 h 2482461"/>
              <a:gd name="connsiteX3" fmla="*/ 0 w 10311181"/>
              <a:gd name="connsiteY3" fmla="*/ 2482461 h 2482461"/>
              <a:gd name="connsiteX4" fmla="*/ 15487 w 10311181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45996 w 9184718"/>
              <a:gd name="connsiteY2" fmla="*/ 2443835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0 w 9215696"/>
              <a:gd name="connsiteY0" fmla="*/ 2371463 h 2482461"/>
              <a:gd name="connsiteX1" fmla="*/ 9215696 w 9215696"/>
              <a:gd name="connsiteY1" fmla="*/ 0 h 2482461"/>
              <a:gd name="connsiteX2" fmla="*/ 9207951 w 9215696"/>
              <a:gd name="connsiteY2" fmla="*/ 2459323 h 2482461"/>
              <a:gd name="connsiteX3" fmla="*/ 30978 w 9215696"/>
              <a:gd name="connsiteY3" fmla="*/ 2482461 h 2482461"/>
              <a:gd name="connsiteX4" fmla="*/ 0 w 9215696"/>
              <a:gd name="connsiteY4" fmla="*/ 2371463 h 2482461"/>
              <a:gd name="connsiteX0" fmla="*/ 0 w 9215696"/>
              <a:gd name="connsiteY0" fmla="*/ 2371463 h 2497949"/>
              <a:gd name="connsiteX1" fmla="*/ 9215696 w 9215696"/>
              <a:gd name="connsiteY1" fmla="*/ 0 h 2497949"/>
              <a:gd name="connsiteX2" fmla="*/ 9207951 w 9215696"/>
              <a:gd name="connsiteY2" fmla="*/ 2459323 h 2497949"/>
              <a:gd name="connsiteX3" fmla="*/ 2 w 9215696"/>
              <a:gd name="connsiteY3" fmla="*/ 2497949 h 2497949"/>
              <a:gd name="connsiteX4" fmla="*/ 0 w 9215696"/>
              <a:gd name="connsiteY4" fmla="*/ 2371463 h 2497949"/>
              <a:gd name="connsiteX0" fmla="*/ 0 w 9215696"/>
              <a:gd name="connsiteY0" fmla="*/ 2371463 h 2474718"/>
              <a:gd name="connsiteX1" fmla="*/ 9215696 w 9215696"/>
              <a:gd name="connsiteY1" fmla="*/ 0 h 2474718"/>
              <a:gd name="connsiteX2" fmla="*/ 9207951 w 9215696"/>
              <a:gd name="connsiteY2" fmla="*/ 2459323 h 2474718"/>
              <a:gd name="connsiteX3" fmla="*/ 30979 w 9215696"/>
              <a:gd name="connsiteY3" fmla="*/ 2474718 h 2474718"/>
              <a:gd name="connsiteX4" fmla="*/ 0 w 9215696"/>
              <a:gd name="connsiteY4" fmla="*/ 2371463 h 2474718"/>
              <a:gd name="connsiteX0" fmla="*/ 0 w 9208117"/>
              <a:gd name="connsiteY0" fmla="*/ 2371463 h 2474718"/>
              <a:gd name="connsiteX1" fmla="*/ 9184719 w 9208117"/>
              <a:gd name="connsiteY1" fmla="*/ 0 h 2474718"/>
              <a:gd name="connsiteX2" fmla="*/ 9207951 w 9208117"/>
              <a:gd name="connsiteY2" fmla="*/ 2459323 h 2474718"/>
              <a:gd name="connsiteX3" fmla="*/ 30979 w 9208117"/>
              <a:gd name="connsiteY3" fmla="*/ 2474718 h 2474718"/>
              <a:gd name="connsiteX4" fmla="*/ 0 w 9208117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15020 w 9184719"/>
              <a:gd name="connsiteY2" fmla="*/ 2381886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69230 w 9184719"/>
              <a:gd name="connsiteY2" fmla="*/ 2451580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67786"/>
              <a:gd name="connsiteY0" fmla="*/ 2375696 h 2474718"/>
              <a:gd name="connsiteX1" fmla="*/ 9167786 w 9167786"/>
              <a:gd name="connsiteY1" fmla="*/ 0 h 2474718"/>
              <a:gd name="connsiteX2" fmla="*/ 9152297 w 9167786"/>
              <a:gd name="connsiteY2" fmla="*/ 2451580 h 2474718"/>
              <a:gd name="connsiteX3" fmla="*/ 14046 w 9167786"/>
              <a:gd name="connsiteY3" fmla="*/ 2474718 h 2474718"/>
              <a:gd name="connsiteX4" fmla="*/ 0 w 9167786"/>
              <a:gd name="connsiteY4" fmla="*/ 2375696 h 2474718"/>
              <a:gd name="connsiteX0" fmla="*/ 2887 w 9170673"/>
              <a:gd name="connsiteY0" fmla="*/ 2375696 h 2474718"/>
              <a:gd name="connsiteX1" fmla="*/ 9170673 w 9170673"/>
              <a:gd name="connsiteY1" fmla="*/ 0 h 2474718"/>
              <a:gd name="connsiteX2" fmla="*/ 9155184 w 9170673"/>
              <a:gd name="connsiteY2" fmla="*/ 2451580 h 2474718"/>
              <a:gd name="connsiteX3" fmla="*/ 0 w 9170673"/>
              <a:gd name="connsiteY3" fmla="*/ 2474718 h 2474718"/>
              <a:gd name="connsiteX4" fmla="*/ 2887 w 9170673"/>
              <a:gd name="connsiteY4" fmla="*/ 2375696 h 2474718"/>
              <a:gd name="connsiteX0" fmla="*/ 2887 w 9170673"/>
              <a:gd name="connsiteY0" fmla="*/ 2375696 h 2457785"/>
              <a:gd name="connsiteX1" fmla="*/ 9170673 w 9170673"/>
              <a:gd name="connsiteY1" fmla="*/ 0 h 2457785"/>
              <a:gd name="connsiteX2" fmla="*/ 9155184 w 9170673"/>
              <a:gd name="connsiteY2" fmla="*/ 2451580 h 2457785"/>
              <a:gd name="connsiteX3" fmla="*/ 0 w 9170673"/>
              <a:gd name="connsiteY3" fmla="*/ 2457785 h 2457785"/>
              <a:gd name="connsiteX4" fmla="*/ 2887 w 9170673"/>
              <a:gd name="connsiteY4" fmla="*/ 2375696 h 2457785"/>
              <a:gd name="connsiteX0" fmla="*/ 2887 w 9170673"/>
              <a:gd name="connsiteY0" fmla="*/ 2375696 h 2508024"/>
              <a:gd name="connsiteX1" fmla="*/ 9170673 w 9170673"/>
              <a:gd name="connsiteY1" fmla="*/ 0 h 2508024"/>
              <a:gd name="connsiteX2" fmla="*/ 9169295 w 9170673"/>
              <a:gd name="connsiteY2" fmla="*/ 2508024 h 2508024"/>
              <a:gd name="connsiteX3" fmla="*/ 0 w 9170673"/>
              <a:gd name="connsiteY3" fmla="*/ 2457785 h 2508024"/>
              <a:gd name="connsiteX4" fmla="*/ 2887 w 9170673"/>
              <a:gd name="connsiteY4" fmla="*/ 2375696 h 2508024"/>
              <a:gd name="connsiteX0" fmla="*/ 0 w 9167786"/>
              <a:gd name="connsiteY0" fmla="*/ 2375696 h 2508024"/>
              <a:gd name="connsiteX1" fmla="*/ 9167786 w 9167786"/>
              <a:gd name="connsiteY1" fmla="*/ 0 h 2508024"/>
              <a:gd name="connsiteX2" fmla="*/ 9166408 w 9167786"/>
              <a:gd name="connsiteY2" fmla="*/ 2508024 h 2508024"/>
              <a:gd name="connsiteX3" fmla="*/ 4169 w 9167786"/>
              <a:gd name="connsiteY3" fmla="*/ 2500118 h 2508024"/>
              <a:gd name="connsiteX4" fmla="*/ 0 w 9167786"/>
              <a:gd name="connsiteY4" fmla="*/ 2375696 h 2508024"/>
              <a:gd name="connsiteX0" fmla="*/ 0 w 9166452"/>
              <a:gd name="connsiteY0" fmla="*/ 2375696 h 2508024"/>
              <a:gd name="connsiteX1" fmla="*/ 9061952 w 9166452"/>
              <a:gd name="connsiteY1" fmla="*/ 0 h 2508024"/>
              <a:gd name="connsiteX2" fmla="*/ 9166408 w 9166452"/>
              <a:gd name="connsiteY2" fmla="*/ 2508024 h 2508024"/>
              <a:gd name="connsiteX3" fmla="*/ 4169 w 9166452"/>
              <a:gd name="connsiteY3" fmla="*/ 2500118 h 2508024"/>
              <a:gd name="connsiteX4" fmla="*/ 0 w 9166452"/>
              <a:gd name="connsiteY4" fmla="*/ 2375696 h 2508024"/>
              <a:gd name="connsiteX0" fmla="*/ 0 w 9166808"/>
              <a:gd name="connsiteY0" fmla="*/ 2382751 h 2515079"/>
              <a:gd name="connsiteX1" fmla="*/ 9160729 w 9166808"/>
              <a:gd name="connsiteY1" fmla="*/ 0 h 2515079"/>
              <a:gd name="connsiteX2" fmla="*/ 9166408 w 9166808"/>
              <a:gd name="connsiteY2" fmla="*/ 2515079 h 2515079"/>
              <a:gd name="connsiteX3" fmla="*/ 4169 w 9166808"/>
              <a:gd name="connsiteY3" fmla="*/ 2507173 h 2515079"/>
              <a:gd name="connsiteX4" fmla="*/ 0 w 9166808"/>
              <a:gd name="connsiteY4" fmla="*/ 2382751 h 2515079"/>
              <a:gd name="connsiteX0" fmla="*/ 9943 w 9162640"/>
              <a:gd name="connsiteY0" fmla="*/ 2382751 h 2515079"/>
              <a:gd name="connsiteX1" fmla="*/ 9156561 w 9162640"/>
              <a:gd name="connsiteY1" fmla="*/ 0 h 2515079"/>
              <a:gd name="connsiteX2" fmla="*/ 9162240 w 9162640"/>
              <a:gd name="connsiteY2" fmla="*/ 2515079 h 2515079"/>
              <a:gd name="connsiteX3" fmla="*/ 1 w 9162640"/>
              <a:gd name="connsiteY3" fmla="*/ 2507173 h 2515079"/>
              <a:gd name="connsiteX4" fmla="*/ 9943 w 9162640"/>
              <a:gd name="connsiteY4" fmla="*/ 2382751 h 2515079"/>
              <a:gd name="connsiteX0" fmla="*/ 0 w 9152697"/>
              <a:gd name="connsiteY0" fmla="*/ 2382751 h 2515079"/>
              <a:gd name="connsiteX1" fmla="*/ 9146618 w 9152697"/>
              <a:gd name="connsiteY1" fmla="*/ 0 h 2515079"/>
              <a:gd name="connsiteX2" fmla="*/ 9152297 w 9152697"/>
              <a:gd name="connsiteY2" fmla="*/ 2515079 h 2515079"/>
              <a:gd name="connsiteX3" fmla="*/ 187614 w 9152697"/>
              <a:gd name="connsiteY3" fmla="*/ 2507173 h 2515079"/>
              <a:gd name="connsiteX4" fmla="*/ 0 w 9152697"/>
              <a:gd name="connsiteY4" fmla="*/ 2382751 h 2515079"/>
              <a:gd name="connsiteX0" fmla="*/ 0 w 9068030"/>
              <a:gd name="connsiteY0" fmla="*/ 2382751 h 2515079"/>
              <a:gd name="connsiteX1" fmla="*/ 9061951 w 9068030"/>
              <a:gd name="connsiteY1" fmla="*/ 0 h 2515079"/>
              <a:gd name="connsiteX2" fmla="*/ 9067630 w 9068030"/>
              <a:gd name="connsiteY2" fmla="*/ 2515079 h 2515079"/>
              <a:gd name="connsiteX3" fmla="*/ 102947 w 9068030"/>
              <a:gd name="connsiteY3" fmla="*/ 2507173 h 2515079"/>
              <a:gd name="connsiteX4" fmla="*/ 0 w 9068030"/>
              <a:gd name="connsiteY4" fmla="*/ 2382751 h 2515079"/>
              <a:gd name="connsiteX0" fmla="*/ 0 w 9138586"/>
              <a:gd name="connsiteY0" fmla="*/ 2382751 h 2515079"/>
              <a:gd name="connsiteX1" fmla="*/ 9132507 w 9138586"/>
              <a:gd name="connsiteY1" fmla="*/ 0 h 2515079"/>
              <a:gd name="connsiteX2" fmla="*/ 9138186 w 9138586"/>
              <a:gd name="connsiteY2" fmla="*/ 2515079 h 2515079"/>
              <a:gd name="connsiteX3" fmla="*/ 173503 w 9138586"/>
              <a:gd name="connsiteY3" fmla="*/ 2507173 h 2515079"/>
              <a:gd name="connsiteX4" fmla="*/ 0 w 9138586"/>
              <a:gd name="connsiteY4" fmla="*/ 2382751 h 2515079"/>
              <a:gd name="connsiteX0" fmla="*/ 0 w 9138586"/>
              <a:gd name="connsiteY0" fmla="*/ 2382751 h 2515079"/>
              <a:gd name="connsiteX1" fmla="*/ 9132507 w 9138586"/>
              <a:gd name="connsiteY1" fmla="*/ 0 h 2515079"/>
              <a:gd name="connsiteX2" fmla="*/ 9138186 w 9138586"/>
              <a:gd name="connsiteY2" fmla="*/ 2515079 h 2515079"/>
              <a:gd name="connsiteX3" fmla="*/ 4170 w 9138586"/>
              <a:gd name="connsiteY3" fmla="*/ 2507173 h 2515079"/>
              <a:gd name="connsiteX4" fmla="*/ 0 w 9138586"/>
              <a:gd name="connsiteY4" fmla="*/ 2382751 h 2515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38586" h="2515079">
                <a:moveTo>
                  <a:pt x="0" y="2382751"/>
                </a:moveTo>
                <a:cubicBezTo>
                  <a:pt x="20661" y="2379422"/>
                  <a:pt x="7306149" y="2502055"/>
                  <a:pt x="9132507" y="0"/>
                </a:cubicBezTo>
                <a:cubicBezTo>
                  <a:pt x="9129925" y="819774"/>
                  <a:pt x="9140768" y="1695305"/>
                  <a:pt x="9138186" y="2515079"/>
                </a:cubicBezTo>
                <a:lnTo>
                  <a:pt x="4170" y="2507173"/>
                </a:lnTo>
                <a:cubicBezTo>
                  <a:pt x="4169" y="2465011"/>
                  <a:pt x="1" y="2424913"/>
                  <a:pt x="0" y="2382751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599" y="457169"/>
            <a:ext cx="10972800" cy="772250"/>
          </a:xfrm>
        </p:spPr>
        <p:txBody>
          <a:bodyPr anchor="t"/>
          <a:lstStyle>
            <a:lvl1pPr algn="l">
              <a:defRPr sz="4000" b="1" cap="none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415623"/>
            <a:ext cx="10972800" cy="1500187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94914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hoto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/>
          <p:nvPr/>
        </p:nvSpPr>
        <p:spPr>
          <a:xfrm flipH="1" flipV="1">
            <a:off x="-25423" y="-30696"/>
            <a:ext cx="12227564" cy="2457785"/>
          </a:xfrm>
          <a:custGeom>
            <a:avLst/>
            <a:gdLst>
              <a:gd name="connsiteX0" fmla="*/ 0 w 10289745"/>
              <a:gd name="connsiteY0" fmla="*/ 2348314 h 2694297"/>
              <a:gd name="connsiteX1" fmla="*/ 9145997 w 10289745"/>
              <a:gd name="connsiteY1" fmla="*/ 81 h 2694297"/>
              <a:gd name="connsiteX2" fmla="*/ 9145997 w 10289745"/>
              <a:gd name="connsiteY2" fmla="*/ 2436173 h 2694297"/>
              <a:gd name="connsiteX3" fmla="*/ 0 w 10289745"/>
              <a:gd name="connsiteY3" fmla="*/ 2348314 h 2694297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2 w 10271923"/>
              <a:gd name="connsiteY0" fmla="*/ 1961048 h 2259210"/>
              <a:gd name="connsiteX1" fmla="*/ 9115022 w 10271923"/>
              <a:gd name="connsiteY1" fmla="*/ 0 h 2259210"/>
              <a:gd name="connsiteX2" fmla="*/ 9145999 w 10271923"/>
              <a:gd name="connsiteY2" fmla="*/ 2048907 h 2259210"/>
              <a:gd name="connsiteX3" fmla="*/ 2 w 10271923"/>
              <a:gd name="connsiteY3" fmla="*/ 1961048 h 2259210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1 w 10359948"/>
              <a:gd name="connsiteY0" fmla="*/ 2534080 h 2803153"/>
              <a:gd name="connsiteX1" fmla="*/ 9223441 w 10359948"/>
              <a:gd name="connsiteY1" fmla="*/ 0 h 2803153"/>
              <a:gd name="connsiteX2" fmla="*/ 9200208 w 10359948"/>
              <a:gd name="connsiteY2" fmla="*/ 2443835 h 2803153"/>
              <a:gd name="connsiteX3" fmla="*/ 1 w 10359948"/>
              <a:gd name="connsiteY3" fmla="*/ 2534080 h 2803153"/>
              <a:gd name="connsiteX0" fmla="*/ 2 w 10302373"/>
              <a:gd name="connsiteY0" fmla="*/ 2371463 h 2710654"/>
              <a:gd name="connsiteX1" fmla="*/ 9169233 w 10302373"/>
              <a:gd name="connsiteY1" fmla="*/ 0 h 2710654"/>
              <a:gd name="connsiteX2" fmla="*/ 9146000 w 10302373"/>
              <a:gd name="connsiteY2" fmla="*/ 2443835 h 2710654"/>
              <a:gd name="connsiteX3" fmla="*/ 2 w 10302373"/>
              <a:gd name="connsiteY3" fmla="*/ 2371463 h 2710654"/>
              <a:gd name="connsiteX0" fmla="*/ 22101 w 10324472"/>
              <a:gd name="connsiteY0" fmla="*/ 2371463 h 2601940"/>
              <a:gd name="connsiteX1" fmla="*/ 9191332 w 10324472"/>
              <a:gd name="connsiteY1" fmla="*/ 0 h 2601940"/>
              <a:gd name="connsiteX2" fmla="*/ 9168099 w 10324472"/>
              <a:gd name="connsiteY2" fmla="*/ 2443835 h 2601940"/>
              <a:gd name="connsiteX3" fmla="*/ 22101 w 10324472"/>
              <a:gd name="connsiteY3" fmla="*/ 2371463 h 2601940"/>
              <a:gd name="connsiteX0" fmla="*/ 454248 w 10756619"/>
              <a:gd name="connsiteY0" fmla="*/ 2371463 h 2635640"/>
              <a:gd name="connsiteX1" fmla="*/ 9623479 w 10756619"/>
              <a:gd name="connsiteY1" fmla="*/ 0 h 2635640"/>
              <a:gd name="connsiteX2" fmla="*/ 9600246 w 10756619"/>
              <a:gd name="connsiteY2" fmla="*/ 2443835 h 2635640"/>
              <a:gd name="connsiteX3" fmla="*/ 2243166 w 10756619"/>
              <a:gd name="connsiteY3" fmla="*/ 2466974 h 2635640"/>
              <a:gd name="connsiteX4" fmla="*/ 454248 w 10756619"/>
              <a:gd name="connsiteY4" fmla="*/ 2371463 h 2635640"/>
              <a:gd name="connsiteX0" fmla="*/ 1153431 w 11456764"/>
              <a:gd name="connsiteY0" fmla="*/ 2371463 h 2641277"/>
              <a:gd name="connsiteX1" fmla="*/ 10322662 w 11456764"/>
              <a:gd name="connsiteY1" fmla="*/ 0 h 2641277"/>
              <a:gd name="connsiteX2" fmla="*/ 10299429 w 11456764"/>
              <a:gd name="connsiteY2" fmla="*/ 2443835 h 2641277"/>
              <a:gd name="connsiteX3" fmla="*/ 1137944 w 11456764"/>
              <a:gd name="connsiteY3" fmla="*/ 2482461 h 2641277"/>
              <a:gd name="connsiteX4" fmla="*/ 1153431 w 11456764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482461"/>
              <a:gd name="connsiteX1" fmla="*/ 9184718 w 10318820"/>
              <a:gd name="connsiteY1" fmla="*/ 0 h 2482461"/>
              <a:gd name="connsiteX2" fmla="*/ 9161485 w 10318820"/>
              <a:gd name="connsiteY2" fmla="*/ 2443835 h 2482461"/>
              <a:gd name="connsiteX3" fmla="*/ 0 w 10318820"/>
              <a:gd name="connsiteY3" fmla="*/ 2482461 h 2482461"/>
              <a:gd name="connsiteX4" fmla="*/ 15487 w 10318820"/>
              <a:gd name="connsiteY4" fmla="*/ 2371463 h 2482461"/>
              <a:gd name="connsiteX0" fmla="*/ 15487 w 10252186"/>
              <a:gd name="connsiteY0" fmla="*/ 2371463 h 2482461"/>
              <a:gd name="connsiteX1" fmla="*/ 9184718 w 10252186"/>
              <a:gd name="connsiteY1" fmla="*/ 0 h 2482461"/>
              <a:gd name="connsiteX2" fmla="*/ 9022088 w 10252186"/>
              <a:gd name="connsiteY2" fmla="*/ 2242499 h 2482461"/>
              <a:gd name="connsiteX3" fmla="*/ 0 w 10252186"/>
              <a:gd name="connsiteY3" fmla="*/ 2482461 h 2482461"/>
              <a:gd name="connsiteX4" fmla="*/ 15487 w 10252186"/>
              <a:gd name="connsiteY4" fmla="*/ 2371463 h 2482461"/>
              <a:gd name="connsiteX0" fmla="*/ 15487 w 10311181"/>
              <a:gd name="connsiteY0" fmla="*/ 2371463 h 2482461"/>
              <a:gd name="connsiteX1" fmla="*/ 9184718 w 10311181"/>
              <a:gd name="connsiteY1" fmla="*/ 0 h 2482461"/>
              <a:gd name="connsiteX2" fmla="*/ 9145996 w 10311181"/>
              <a:gd name="connsiteY2" fmla="*/ 2443835 h 2482461"/>
              <a:gd name="connsiteX3" fmla="*/ 0 w 10311181"/>
              <a:gd name="connsiteY3" fmla="*/ 2482461 h 2482461"/>
              <a:gd name="connsiteX4" fmla="*/ 15487 w 10311181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45996 w 9184718"/>
              <a:gd name="connsiteY2" fmla="*/ 2443835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0 w 9215696"/>
              <a:gd name="connsiteY0" fmla="*/ 2371463 h 2482461"/>
              <a:gd name="connsiteX1" fmla="*/ 9215696 w 9215696"/>
              <a:gd name="connsiteY1" fmla="*/ 0 h 2482461"/>
              <a:gd name="connsiteX2" fmla="*/ 9207951 w 9215696"/>
              <a:gd name="connsiteY2" fmla="*/ 2459323 h 2482461"/>
              <a:gd name="connsiteX3" fmla="*/ 30978 w 9215696"/>
              <a:gd name="connsiteY3" fmla="*/ 2482461 h 2482461"/>
              <a:gd name="connsiteX4" fmla="*/ 0 w 9215696"/>
              <a:gd name="connsiteY4" fmla="*/ 2371463 h 2482461"/>
              <a:gd name="connsiteX0" fmla="*/ 0 w 9215696"/>
              <a:gd name="connsiteY0" fmla="*/ 2371463 h 2497949"/>
              <a:gd name="connsiteX1" fmla="*/ 9215696 w 9215696"/>
              <a:gd name="connsiteY1" fmla="*/ 0 h 2497949"/>
              <a:gd name="connsiteX2" fmla="*/ 9207951 w 9215696"/>
              <a:gd name="connsiteY2" fmla="*/ 2459323 h 2497949"/>
              <a:gd name="connsiteX3" fmla="*/ 2 w 9215696"/>
              <a:gd name="connsiteY3" fmla="*/ 2497949 h 2497949"/>
              <a:gd name="connsiteX4" fmla="*/ 0 w 9215696"/>
              <a:gd name="connsiteY4" fmla="*/ 2371463 h 2497949"/>
              <a:gd name="connsiteX0" fmla="*/ 0 w 9215696"/>
              <a:gd name="connsiteY0" fmla="*/ 2371463 h 2474718"/>
              <a:gd name="connsiteX1" fmla="*/ 9215696 w 9215696"/>
              <a:gd name="connsiteY1" fmla="*/ 0 h 2474718"/>
              <a:gd name="connsiteX2" fmla="*/ 9207951 w 9215696"/>
              <a:gd name="connsiteY2" fmla="*/ 2459323 h 2474718"/>
              <a:gd name="connsiteX3" fmla="*/ 30979 w 9215696"/>
              <a:gd name="connsiteY3" fmla="*/ 2474718 h 2474718"/>
              <a:gd name="connsiteX4" fmla="*/ 0 w 9215696"/>
              <a:gd name="connsiteY4" fmla="*/ 2371463 h 2474718"/>
              <a:gd name="connsiteX0" fmla="*/ 0 w 9208117"/>
              <a:gd name="connsiteY0" fmla="*/ 2371463 h 2474718"/>
              <a:gd name="connsiteX1" fmla="*/ 9184719 w 9208117"/>
              <a:gd name="connsiteY1" fmla="*/ 0 h 2474718"/>
              <a:gd name="connsiteX2" fmla="*/ 9207951 w 9208117"/>
              <a:gd name="connsiteY2" fmla="*/ 2459323 h 2474718"/>
              <a:gd name="connsiteX3" fmla="*/ 30979 w 9208117"/>
              <a:gd name="connsiteY3" fmla="*/ 2474718 h 2474718"/>
              <a:gd name="connsiteX4" fmla="*/ 0 w 9208117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15020 w 9184719"/>
              <a:gd name="connsiteY2" fmla="*/ 2381886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69230 w 9184719"/>
              <a:gd name="connsiteY2" fmla="*/ 2451580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67786"/>
              <a:gd name="connsiteY0" fmla="*/ 2375696 h 2474718"/>
              <a:gd name="connsiteX1" fmla="*/ 9167786 w 9167786"/>
              <a:gd name="connsiteY1" fmla="*/ 0 h 2474718"/>
              <a:gd name="connsiteX2" fmla="*/ 9152297 w 9167786"/>
              <a:gd name="connsiteY2" fmla="*/ 2451580 h 2474718"/>
              <a:gd name="connsiteX3" fmla="*/ 14046 w 9167786"/>
              <a:gd name="connsiteY3" fmla="*/ 2474718 h 2474718"/>
              <a:gd name="connsiteX4" fmla="*/ 0 w 9167786"/>
              <a:gd name="connsiteY4" fmla="*/ 2375696 h 2474718"/>
              <a:gd name="connsiteX0" fmla="*/ 2887 w 9170673"/>
              <a:gd name="connsiteY0" fmla="*/ 2375696 h 2474718"/>
              <a:gd name="connsiteX1" fmla="*/ 9170673 w 9170673"/>
              <a:gd name="connsiteY1" fmla="*/ 0 h 2474718"/>
              <a:gd name="connsiteX2" fmla="*/ 9155184 w 9170673"/>
              <a:gd name="connsiteY2" fmla="*/ 2451580 h 2474718"/>
              <a:gd name="connsiteX3" fmla="*/ 0 w 9170673"/>
              <a:gd name="connsiteY3" fmla="*/ 2474718 h 2474718"/>
              <a:gd name="connsiteX4" fmla="*/ 2887 w 9170673"/>
              <a:gd name="connsiteY4" fmla="*/ 2375696 h 2474718"/>
              <a:gd name="connsiteX0" fmla="*/ 2887 w 9170673"/>
              <a:gd name="connsiteY0" fmla="*/ 2375696 h 2457785"/>
              <a:gd name="connsiteX1" fmla="*/ 9170673 w 9170673"/>
              <a:gd name="connsiteY1" fmla="*/ 0 h 2457785"/>
              <a:gd name="connsiteX2" fmla="*/ 9155184 w 9170673"/>
              <a:gd name="connsiteY2" fmla="*/ 2451580 h 2457785"/>
              <a:gd name="connsiteX3" fmla="*/ 0 w 9170673"/>
              <a:gd name="connsiteY3" fmla="*/ 2457785 h 2457785"/>
              <a:gd name="connsiteX4" fmla="*/ 2887 w 9170673"/>
              <a:gd name="connsiteY4" fmla="*/ 2375696 h 245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70673" h="2457785">
                <a:moveTo>
                  <a:pt x="2887" y="2375696"/>
                </a:moveTo>
                <a:cubicBezTo>
                  <a:pt x="23548" y="2372367"/>
                  <a:pt x="7344315" y="2502055"/>
                  <a:pt x="9170673" y="0"/>
                </a:cubicBezTo>
                <a:cubicBezTo>
                  <a:pt x="9168091" y="819774"/>
                  <a:pt x="9157766" y="1631806"/>
                  <a:pt x="9155184" y="2451580"/>
                </a:cubicBezTo>
                <a:lnTo>
                  <a:pt x="0" y="2457785"/>
                </a:lnTo>
                <a:cubicBezTo>
                  <a:pt x="-1" y="2415623"/>
                  <a:pt x="2888" y="2417858"/>
                  <a:pt x="2887" y="2375696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599" y="457200"/>
            <a:ext cx="10972800" cy="77225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algn="l">
              <a:defRPr sz="4000" b="1" cap="none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415654"/>
            <a:ext cx="10972800" cy="150018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t" anchorCtr="0"/>
          <a:lstStyle>
            <a:lvl1pPr marL="0" indent="0" algn="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6613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- No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269317" y="2707458"/>
            <a:ext cx="7313083" cy="12244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618067" y="3118591"/>
            <a:ext cx="1725084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Regional Unit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269317" y="4282303"/>
            <a:ext cx="7313083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/>
              <a:t>July 19, 2012</a:t>
            </a:r>
          </a:p>
        </p:txBody>
      </p:sp>
    </p:spTree>
    <p:extLst>
      <p:ext uri="{BB962C8B-B14F-4D97-AF65-F5344CB8AC3E}">
        <p14:creationId xmlns:p14="http://schemas.microsoft.com/office/powerpoint/2010/main" val="2800797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- Boats"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269317" y="2707458"/>
            <a:ext cx="7313083" cy="12244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618067" y="3118591"/>
            <a:ext cx="1725084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Regional Unit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269317" y="4282303"/>
            <a:ext cx="7313083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/>
              <a:t>July 19, 2012</a:t>
            </a:r>
          </a:p>
        </p:txBody>
      </p:sp>
    </p:spTree>
    <p:extLst>
      <p:ext uri="{BB962C8B-B14F-4D97-AF65-F5344CB8AC3E}">
        <p14:creationId xmlns:p14="http://schemas.microsoft.com/office/powerpoint/2010/main" val="4473370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- Turtle"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269317" y="2707458"/>
            <a:ext cx="7313083" cy="12244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618067" y="3118591"/>
            <a:ext cx="1725084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Regional Unit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269317" y="4282303"/>
            <a:ext cx="7313083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/>
              <a:t>July 19, 2012</a:t>
            </a:r>
          </a:p>
        </p:txBody>
      </p:sp>
    </p:spTree>
    <p:extLst>
      <p:ext uri="{BB962C8B-B14F-4D97-AF65-F5344CB8AC3E}">
        <p14:creationId xmlns:p14="http://schemas.microsoft.com/office/powerpoint/2010/main" val="1233039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- Seafood"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269317" y="2707458"/>
            <a:ext cx="7313083" cy="12244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618067" y="3118591"/>
            <a:ext cx="1725084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Regional Unit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269317" y="4282303"/>
            <a:ext cx="7313083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/>
              <a:t>July 19, 2012</a:t>
            </a:r>
          </a:p>
        </p:txBody>
      </p:sp>
    </p:spTree>
    <p:extLst>
      <p:ext uri="{BB962C8B-B14F-4D97-AF65-F5344CB8AC3E}">
        <p14:creationId xmlns:p14="http://schemas.microsoft.com/office/powerpoint/2010/main" val="31697290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- Fish"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269317" y="2707458"/>
            <a:ext cx="7313083" cy="12244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618067" y="3118591"/>
            <a:ext cx="1725084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Regional Unit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269317" y="4282303"/>
            <a:ext cx="7313083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/>
              <a:t>July 19, 2012</a:t>
            </a:r>
          </a:p>
        </p:txBody>
      </p:sp>
    </p:spTree>
    <p:extLst>
      <p:ext uri="{BB962C8B-B14F-4D97-AF65-F5344CB8AC3E}">
        <p14:creationId xmlns:p14="http://schemas.microsoft.com/office/powerpoint/2010/main" val="35669163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- Dark"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269317" y="2707458"/>
            <a:ext cx="7313083" cy="1224439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618067" y="3118591"/>
            <a:ext cx="1725084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Regional Unit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269317" y="4282303"/>
            <a:ext cx="7313083" cy="577850"/>
          </a:xfrm>
        </p:spPr>
        <p:txBody>
          <a:bodyPr>
            <a:normAutofit/>
          </a:bodyPr>
          <a:lstStyle>
            <a:lvl1pPr>
              <a:defRPr sz="18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July 19, 2012</a:t>
            </a:r>
          </a:p>
        </p:txBody>
      </p:sp>
      <p:sp>
        <p:nvSpPr>
          <p:cNvPr id="7" name="Freeform 6"/>
          <p:cNvSpPr/>
          <p:nvPr/>
        </p:nvSpPr>
        <p:spPr>
          <a:xfrm>
            <a:off x="-12253" y="4417161"/>
            <a:ext cx="12227564" cy="2457785"/>
          </a:xfrm>
          <a:custGeom>
            <a:avLst/>
            <a:gdLst>
              <a:gd name="connsiteX0" fmla="*/ 0 w 10289745"/>
              <a:gd name="connsiteY0" fmla="*/ 2348314 h 2694297"/>
              <a:gd name="connsiteX1" fmla="*/ 9145997 w 10289745"/>
              <a:gd name="connsiteY1" fmla="*/ 81 h 2694297"/>
              <a:gd name="connsiteX2" fmla="*/ 9145997 w 10289745"/>
              <a:gd name="connsiteY2" fmla="*/ 2436173 h 2694297"/>
              <a:gd name="connsiteX3" fmla="*/ 0 w 10289745"/>
              <a:gd name="connsiteY3" fmla="*/ 2348314 h 2694297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2 w 10271923"/>
              <a:gd name="connsiteY0" fmla="*/ 1961048 h 2259210"/>
              <a:gd name="connsiteX1" fmla="*/ 9115022 w 10271923"/>
              <a:gd name="connsiteY1" fmla="*/ 0 h 2259210"/>
              <a:gd name="connsiteX2" fmla="*/ 9145999 w 10271923"/>
              <a:gd name="connsiteY2" fmla="*/ 2048907 h 2259210"/>
              <a:gd name="connsiteX3" fmla="*/ 2 w 10271923"/>
              <a:gd name="connsiteY3" fmla="*/ 1961048 h 2259210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1 w 10359948"/>
              <a:gd name="connsiteY0" fmla="*/ 2534080 h 2803153"/>
              <a:gd name="connsiteX1" fmla="*/ 9223441 w 10359948"/>
              <a:gd name="connsiteY1" fmla="*/ 0 h 2803153"/>
              <a:gd name="connsiteX2" fmla="*/ 9200208 w 10359948"/>
              <a:gd name="connsiteY2" fmla="*/ 2443835 h 2803153"/>
              <a:gd name="connsiteX3" fmla="*/ 1 w 10359948"/>
              <a:gd name="connsiteY3" fmla="*/ 2534080 h 2803153"/>
              <a:gd name="connsiteX0" fmla="*/ 2 w 10302373"/>
              <a:gd name="connsiteY0" fmla="*/ 2371463 h 2710654"/>
              <a:gd name="connsiteX1" fmla="*/ 9169233 w 10302373"/>
              <a:gd name="connsiteY1" fmla="*/ 0 h 2710654"/>
              <a:gd name="connsiteX2" fmla="*/ 9146000 w 10302373"/>
              <a:gd name="connsiteY2" fmla="*/ 2443835 h 2710654"/>
              <a:gd name="connsiteX3" fmla="*/ 2 w 10302373"/>
              <a:gd name="connsiteY3" fmla="*/ 2371463 h 2710654"/>
              <a:gd name="connsiteX0" fmla="*/ 22101 w 10324472"/>
              <a:gd name="connsiteY0" fmla="*/ 2371463 h 2601940"/>
              <a:gd name="connsiteX1" fmla="*/ 9191332 w 10324472"/>
              <a:gd name="connsiteY1" fmla="*/ 0 h 2601940"/>
              <a:gd name="connsiteX2" fmla="*/ 9168099 w 10324472"/>
              <a:gd name="connsiteY2" fmla="*/ 2443835 h 2601940"/>
              <a:gd name="connsiteX3" fmla="*/ 22101 w 10324472"/>
              <a:gd name="connsiteY3" fmla="*/ 2371463 h 2601940"/>
              <a:gd name="connsiteX0" fmla="*/ 454248 w 10756619"/>
              <a:gd name="connsiteY0" fmla="*/ 2371463 h 2635640"/>
              <a:gd name="connsiteX1" fmla="*/ 9623479 w 10756619"/>
              <a:gd name="connsiteY1" fmla="*/ 0 h 2635640"/>
              <a:gd name="connsiteX2" fmla="*/ 9600246 w 10756619"/>
              <a:gd name="connsiteY2" fmla="*/ 2443835 h 2635640"/>
              <a:gd name="connsiteX3" fmla="*/ 2243166 w 10756619"/>
              <a:gd name="connsiteY3" fmla="*/ 2466974 h 2635640"/>
              <a:gd name="connsiteX4" fmla="*/ 454248 w 10756619"/>
              <a:gd name="connsiteY4" fmla="*/ 2371463 h 2635640"/>
              <a:gd name="connsiteX0" fmla="*/ 1153431 w 11456764"/>
              <a:gd name="connsiteY0" fmla="*/ 2371463 h 2641277"/>
              <a:gd name="connsiteX1" fmla="*/ 10322662 w 11456764"/>
              <a:gd name="connsiteY1" fmla="*/ 0 h 2641277"/>
              <a:gd name="connsiteX2" fmla="*/ 10299429 w 11456764"/>
              <a:gd name="connsiteY2" fmla="*/ 2443835 h 2641277"/>
              <a:gd name="connsiteX3" fmla="*/ 1137944 w 11456764"/>
              <a:gd name="connsiteY3" fmla="*/ 2482461 h 2641277"/>
              <a:gd name="connsiteX4" fmla="*/ 1153431 w 11456764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482461"/>
              <a:gd name="connsiteX1" fmla="*/ 9184718 w 10318820"/>
              <a:gd name="connsiteY1" fmla="*/ 0 h 2482461"/>
              <a:gd name="connsiteX2" fmla="*/ 9161485 w 10318820"/>
              <a:gd name="connsiteY2" fmla="*/ 2443835 h 2482461"/>
              <a:gd name="connsiteX3" fmla="*/ 0 w 10318820"/>
              <a:gd name="connsiteY3" fmla="*/ 2482461 h 2482461"/>
              <a:gd name="connsiteX4" fmla="*/ 15487 w 10318820"/>
              <a:gd name="connsiteY4" fmla="*/ 2371463 h 2482461"/>
              <a:gd name="connsiteX0" fmla="*/ 15487 w 10252186"/>
              <a:gd name="connsiteY0" fmla="*/ 2371463 h 2482461"/>
              <a:gd name="connsiteX1" fmla="*/ 9184718 w 10252186"/>
              <a:gd name="connsiteY1" fmla="*/ 0 h 2482461"/>
              <a:gd name="connsiteX2" fmla="*/ 9022088 w 10252186"/>
              <a:gd name="connsiteY2" fmla="*/ 2242499 h 2482461"/>
              <a:gd name="connsiteX3" fmla="*/ 0 w 10252186"/>
              <a:gd name="connsiteY3" fmla="*/ 2482461 h 2482461"/>
              <a:gd name="connsiteX4" fmla="*/ 15487 w 10252186"/>
              <a:gd name="connsiteY4" fmla="*/ 2371463 h 2482461"/>
              <a:gd name="connsiteX0" fmla="*/ 15487 w 10311181"/>
              <a:gd name="connsiteY0" fmla="*/ 2371463 h 2482461"/>
              <a:gd name="connsiteX1" fmla="*/ 9184718 w 10311181"/>
              <a:gd name="connsiteY1" fmla="*/ 0 h 2482461"/>
              <a:gd name="connsiteX2" fmla="*/ 9145996 w 10311181"/>
              <a:gd name="connsiteY2" fmla="*/ 2443835 h 2482461"/>
              <a:gd name="connsiteX3" fmla="*/ 0 w 10311181"/>
              <a:gd name="connsiteY3" fmla="*/ 2482461 h 2482461"/>
              <a:gd name="connsiteX4" fmla="*/ 15487 w 10311181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45996 w 9184718"/>
              <a:gd name="connsiteY2" fmla="*/ 2443835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0 w 9215696"/>
              <a:gd name="connsiteY0" fmla="*/ 2371463 h 2482461"/>
              <a:gd name="connsiteX1" fmla="*/ 9215696 w 9215696"/>
              <a:gd name="connsiteY1" fmla="*/ 0 h 2482461"/>
              <a:gd name="connsiteX2" fmla="*/ 9207951 w 9215696"/>
              <a:gd name="connsiteY2" fmla="*/ 2459323 h 2482461"/>
              <a:gd name="connsiteX3" fmla="*/ 30978 w 9215696"/>
              <a:gd name="connsiteY3" fmla="*/ 2482461 h 2482461"/>
              <a:gd name="connsiteX4" fmla="*/ 0 w 9215696"/>
              <a:gd name="connsiteY4" fmla="*/ 2371463 h 2482461"/>
              <a:gd name="connsiteX0" fmla="*/ 0 w 9215696"/>
              <a:gd name="connsiteY0" fmla="*/ 2371463 h 2497949"/>
              <a:gd name="connsiteX1" fmla="*/ 9215696 w 9215696"/>
              <a:gd name="connsiteY1" fmla="*/ 0 h 2497949"/>
              <a:gd name="connsiteX2" fmla="*/ 9207951 w 9215696"/>
              <a:gd name="connsiteY2" fmla="*/ 2459323 h 2497949"/>
              <a:gd name="connsiteX3" fmla="*/ 2 w 9215696"/>
              <a:gd name="connsiteY3" fmla="*/ 2497949 h 2497949"/>
              <a:gd name="connsiteX4" fmla="*/ 0 w 9215696"/>
              <a:gd name="connsiteY4" fmla="*/ 2371463 h 2497949"/>
              <a:gd name="connsiteX0" fmla="*/ 0 w 9215696"/>
              <a:gd name="connsiteY0" fmla="*/ 2371463 h 2474718"/>
              <a:gd name="connsiteX1" fmla="*/ 9215696 w 9215696"/>
              <a:gd name="connsiteY1" fmla="*/ 0 h 2474718"/>
              <a:gd name="connsiteX2" fmla="*/ 9207951 w 9215696"/>
              <a:gd name="connsiteY2" fmla="*/ 2459323 h 2474718"/>
              <a:gd name="connsiteX3" fmla="*/ 30979 w 9215696"/>
              <a:gd name="connsiteY3" fmla="*/ 2474718 h 2474718"/>
              <a:gd name="connsiteX4" fmla="*/ 0 w 9215696"/>
              <a:gd name="connsiteY4" fmla="*/ 2371463 h 2474718"/>
              <a:gd name="connsiteX0" fmla="*/ 0 w 9208117"/>
              <a:gd name="connsiteY0" fmla="*/ 2371463 h 2474718"/>
              <a:gd name="connsiteX1" fmla="*/ 9184719 w 9208117"/>
              <a:gd name="connsiteY1" fmla="*/ 0 h 2474718"/>
              <a:gd name="connsiteX2" fmla="*/ 9207951 w 9208117"/>
              <a:gd name="connsiteY2" fmla="*/ 2459323 h 2474718"/>
              <a:gd name="connsiteX3" fmla="*/ 30979 w 9208117"/>
              <a:gd name="connsiteY3" fmla="*/ 2474718 h 2474718"/>
              <a:gd name="connsiteX4" fmla="*/ 0 w 9208117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15020 w 9184719"/>
              <a:gd name="connsiteY2" fmla="*/ 2381886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69230 w 9184719"/>
              <a:gd name="connsiteY2" fmla="*/ 2451580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67786"/>
              <a:gd name="connsiteY0" fmla="*/ 2375696 h 2474718"/>
              <a:gd name="connsiteX1" fmla="*/ 9167786 w 9167786"/>
              <a:gd name="connsiteY1" fmla="*/ 0 h 2474718"/>
              <a:gd name="connsiteX2" fmla="*/ 9152297 w 9167786"/>
              <a:gd name="connsiteY2" fmla="*/ 2451580 h 2474718"/>
              <a:gd name="connsiteX3" fmla="*/ 14046 w 9167786"/>
              <a:gd name="connsiteY3" fmla="*/ 2474718 h 2474718"/>
              <a:gd name="connsiteX4" fmla="*/ 0 w 9167786"/>
              <a:gd name="connsiteY4" fmla="*/ 2375696 h 2474718"/>
              <a:gd name="connsiteX0" fmla="*/ 2887 w 9170673"/>
              <a:gd name="connsiteY0" fmla="*/ 2375696 h 2474718"/>
              <a:gd name="connsiteX1" fmla="*/ 9170673 w 9170673"/>
              <a:gd name="connsiteY1" fmla="*/ 0 h 2474718"/>
              <a:gd name="connsiteX2" fmla="*/ 9155184 w 9170673"/>
              <a:gd name="connsiteY2" fmla="*/ 2451580 h 2474718"/>
              <a:gd name="connsiteX3" fmla="*/ 0 w 9170673"/>
              <a:gd name="connsiteY3" fmla="*/ 2474718 h 2474718"/>
              <a:gd name="connsiteX4" fmla="*/ 2887 w 9170673"/>
              <a:gd name="connsiteY4" fmla="*/ 2375696 h 2474718"/>
              <a:gd name="connsiteX0" fmla="*/ 2887 w 9170673"/>
              <a:gd name="connsiteY0" fmla="*/ 2375696 h 2457785"/>
              <a:gd name="connsiteX1" fmla="*/ 9170673 w 9170673"/>
              <a:gd name="connsiteY1" fmla="*/ 0 h 2457785"/>
              <a:gd name="connsiteX2" fmla="*/ 9155184 w 9170673"/>
              <a:gd name="connsiteY2" fmla="*/ 2451580 h 2457785"/>
              <a:gd name="connsiteX3" fmla="*/ 0 w 9170673"/>
              <a:gd name="connsiteY3" fmla="*/ 2457785 h 2457785"/>
              <a:gd name="connsiteX4" fmla="*/ 2887 w 9170673"/>
              <a:gd name="connsiteY4" fmla="*/ 2375696 h 245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70673" h="2457785">
                <a:moveTo>
                  <a:pt x="2887" y="2375696"/>
                </a:moveTo>
                <a:cubicBezTo>
                  <a:pt x="23548" y="2372367"/>
                  <a:pt x="7344315" y="2502055"/>
                  <a:pt x="9170673" y="0"/>
                </a:cubicBezTo>
                <a:cubicBezTo>
                  <a:pt x="9168091" y="819774"/>
                  <a:pt x="9157766" y="1631806"/>
                  <a:pt x="9155184" y="2451580"/>
                </a:cubicBezTo>
                <a:lnTo>
                  <a:pt x="0" y="2457785"/>
                </a:lnTo>
                <a:cubicBezTo>
                  <a:pt x="-1" y="2415623"/>
                  <a:pt x="2888" y="2417858"/>
                  <a:pt x="2887" y="237569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025915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- Boats"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269317" y="2707458"/>
            <a:ext cx="7313083" cy="12244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618067" y="3118591"/>
            <a:ext cx="1725084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Regional Unit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269317" y="4282303"/>
            <a:ext cx="7313083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/>
              <a:t>July 19, 2012</a:t>
            </a:r>
          </a:p>
        </p:txBody>
      </p:sp>
    </p:spTree>
    <p:extLst>
      <p:ext uri="{BB962C8B-B14F-4D97-AF65-F5344CB8AC3E}">
        <p14:creationId xmlns:p14="http://schemas.microsoft.com/office/powerpoint/2010/main" val="2690431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3CB03926-4174-E54B-ACD2-410A67DB5A06}" type="datetimeFigureOut">
              <a:rPr lang="en-US" smtClean="0"/>
              <a:t>5/14/2021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01F250BE-939F-D74E-A488-56257E1132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4962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3CB03926-4174-E54B-ACD2-410A67DB5A06}" type="datetimeFigureOut">
              <a:rPr lang="en-US" smtClean="0"/>
              <a:t>5/14/2021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01F250BE-939F-D74E-A488-56257E1132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2119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55419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C3FFE5A4-DFEE-4EDF-87CD-A33ADA528450}" type="datetimeFigureOut">
              <a:rPr lang="en-US" smtClean="0"/>
              <a:t>5/14/2021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6C6FAA7-E426-4F7E-8C8A-64E11EFE54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86198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C3FFE5A4-DFEE-4EDF-87CD-A33ADA528450}" type="datetimeFigureOut">
              <a:rPr lang="en-US" smtClean="0"/>
              <a:t>5/14/2021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6C6FAA7-E426-4F7E-8C8A-64E11EFE54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1047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">
    <p:bg>
      <p:bgPr>
        <a:solidFill>
          <a:srgbClr val="1E5C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/>
          <p:nvPr/>
        </p:nvSpPr>
        <p:spPr>
          <a:xfrm flipH="1" flipV="1">
            <a:off x="-1" y="-24487"/>
            <a:ext cx="12184781" cy="2515079"/>
          </a:xfrm>
          <a:custGeom>
            <a:avLst/>
            <a:gdLst>
              <a:gd name="connsiteX0" fmla="*/ 0 w 10289745"/>
              <a:gd name="connsiteY0" fmla="*/ 2348314 h 2694297"/>
              <a:gd name="connsiteX1" fmla="*/ 9145997 w 10289745"/>
              <a:gd name="connsiteY1" fmla="*/ 81 h 2694297"/>
              <a:gd name="connsiteX2" fmla="*/ 9145997 w 10289745"/>
              <a:gd name="connsiteY2" fmla="*/ 2436173 h 2694297"/>
              <a:gd name="connsiteX3" fmla="*/ 0 w 10289745"/>
              <a:gd name="connsiteY3" fmla="*/ 2348314 h 2694297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2 w 10271923"/>
              <a:gd name="connsiteY0" fmla="*/ 1961048 h 2259210"/>
              <a:gd name="connsiteX1" fmla="*/ 9115022 w 10271923"/>
              <a:gd name="connsiteY1" fmla="*/ 0 h 2259210"/>
              <a:gd name="connsiteX2" fmla="*/ 9145999 w 10271923"/>
              <a:gd name="connsiteY2" fmla="*/ 2048907 h 2259210"/>
              <a:gd name="connsiteX3" fmla="*/ 2 w 10271923"/>
              <a:gd name="connsiteY3" fmla="*/ 1961048 h 2259210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1 w 10359948"/>
              <a:gd name="connsiteY0" fmla="*/ 2534080 h 2803153"/>
              <a:gd name="connsiteX1" fmla="*/ 9223441 w 10359948"/>
              <a:gd name="connsiteY1" fmla="*/ 0 h 2803153"/>
              <a:gd name="connsiteX2" fmla="*/ 9200208 w 10359948"/>
              <a:gd name="connsiteY2" fmla="*/ 2443835 h 2803153"/>
              <a:gd name="connsiteX3" fmla="*/ 1 w 10359948"/>
              <a:gd name="connsiteY3" fmla="*/ 2534080 h 2803153"/>
              <a:gd name="connsiteX0" fmla="*/ 2 w 10302373"/>
              <a:gd name="connsiteY0" fmla="*/ 2371463 h 2710654"/>
              <a:gd name="connsiteX1" fmla="*/ 9169233 w 10302373"/>
              <a:gd name="connsiteY1" fmla="*/ 0 h 2710654"/>
              <a:gd name="connsiteX2" fmla="*/ 9146000 w 10302373"/>
              <a:gd name="connsiteY2" fmla="*/ 2443835 h 2710654"/>
              <a:gd name="connsiteX3" fmla="*/ 2 w 10302373"/>
              <a:gd name="connsiteY3" fmla="*/ 2371463 h 2710654"/>
              <a:gd name="connsiteX0" fmla="*/ 22101 w 10324472"/>
              <a:gd name="connsiteY0" fmla="*/ 2371463 h 2601940"/>
              <a:gd name="connsiteX1" fmla="*/ 9191332 w 10324472"/>
              <a:gd name="connsiteY1" fmla="*/ 0 h 2601940"/>
              <a:gd name="connsiteX2" fmla="*/ 9168099 w 10324472"/>
              <a:gd name="connsiteY2" fmla="*/ 2443835 h 2601940"/>
              <a:gd name="connsiteX3" fmla="*/ 22101 w 10324472"/>
              <a:gd name="connsiteY3" fmla="*/ 2371463 h 2601940"/>
              <a:gd name="connsiteX0" fmla="*/ 454248 w 10756619"/>
              <a:gd name="connsiteY0" fmla="*/ 2371463 h 2635640"/>
              <a:gd name="connsiteX1" fmla="*/ 9623479 w 10756619"/>
              <a:gd name="connsiteY1" fmla="*/ 0 h 2635640"/>
              <a:gd name="connsiteX2" fmla="*/ 9600246 w 10756619"/>
              <a:gd name="connsiteY2" fmla="*/ 2443835 h 2635640"/>
              <a:gd name="connsiteX3" fmla="*/ 2243166 w 10756619"/>
              <a:gd name="connsiteY3" fmla="*/ 2466974 h 2635640"/>
              <a:gd name="connsiteX4" fmla="*/ 454248 w 10756619"/>
              <a:gd name="connsiteY4" fmla="*/ 2371463 h 2635640"/>
              <a:gd name="connsiteX0" fmla="*/ 1153431 w 11456764"/>
              <a:gd name="connsiteY0" fmla="*/ 2371463 h 2641277"/>
              <a:gd name="connsiteX1" fmla="*/ 10322662 w 11456764"/>
              <a:gd name="connsiteY1" fmla="*/ 0 h 2641277"/>
              <a:gd name="connsiteX2" fmla="*/ 10299429 w 11456764"/>
              <a:gd name="connsiteY2" fmla="*/ 2443835 h 2641277"/>
              <a:gd name="connsiteX3" fmla="*/ 1137944 w 11456764"/>
              <a:gd name="connsiteY3" fmla="*/ 2482461 h 2641277"/>
              <a:gd name="connsiteX4" fmla="*/ 1153431 w 11456764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482461"/>
              <a:gd name="connsiteX1" fmla="*/ 9184718 w 10318820"/>
              <a:gd name="connsiteY1" fmla="*/ 0 h 2482461"/>
              <a:gd name="connsiteX2" fmla="*/ 9161485 w 10318820"/>
              <a:gd name="connsiteY2" fmla="*/ 2443835 h 2482461"/>
              <a:gd name="connsiteX3" fmla="*/ 0 w 10318820"/>
              <a:gd name="connsiteY3" fmla="*/ 2482461 h 2482461"/>
              <a:gd name="connsiteX4" fmla="*/ 15487 w 10318820"/>
              <a:gd name="connsiteY4" fmla="*/ 2371463 h 2482461"/>
              <a:gd name="connsiteX0" fmla="*/ 15487 w 10252186"/>
              <a:gd name="connsiteY0" fmla="*/ 2371463 h 2482461"/>
              <a:gd name="connsiteX1" fmla="*/ 9184718 w 10252186"/>
              <a:gd name="connsiteY1" fmla="*/ 0 h 2482461"/>
              <a:gd name="connsiteX2" fmla="*/ 9022088 w 10252186"/>
              <a:gd name="connsiteY2" fmla="*/ 2242499 h 2482461"/>
              <a:gd name="connsiteX3" fmla="*/ 0 w 10252186"/>
              <a:gd name="connsiteY3" fmla="*/ 2482461 h 2482461"/>
              <a:gd name="connsiteX4" fmla="*/ 15487 w 10252186"/>
              <a:gd name="connsiteY4" fmla="*/ 2371463 h 2482461"/>
              <a:gd name="connsiteX0" fmla="*/ 15487 w 10311181"/>
              <a:gd name="connsiteY0" fmla="*/ 2371463 h 2482461"/>
              <a:gd name="connsiteX1" fmla="*/ 9184718 w 10311181"/>
              <a:gd name="connsiteY1" fmla="*/ 0 h 2482461"/>
              <a:gd name="connsiteX2" fmla="*/ 9145996 w 10311181"/>
              <a:gd name="connsiteY2" fmla="*/ 2443835 h 2482461"/>
              <a:gd name="connsiteX3" fmla="*/ 0 w 10311181"/>
              <a:gd name="connsiteY3" fmla="*/ 2482461 h 2482461"/>
              <a:gd name="connsiteX4" fmla="*/ 15487 w 10311181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45996 w 9184718"/>
              <a:gd name="connsiteY2" fmla="*/ 2443835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0 w 9215696"/>
              <a:gd name="connsiteY0" fmla="*/ 2371463 h 2482461"/>
              <a:gd name="connsiteX1" fmla="*/ 9215696 w 9215696"/>
              <a:gd name="connsiteY1" fmla="*/ 0 h 2482461"/>
              <a:gd name="connsiteX2" fmla="*/ 9207951 w 9215696"/>
              <a:gd name="connsiteY2" fmla="*/ 2459323 h 2482461"/>
              <a:gd name="connsiteX3" fmla="*/ 30978 w 9215696"/>
              <a:gd name="connsiteY3" fmla="*/ 2482461 h 2482461"/>
              <a:gd name="connsiteX4" fmla="*/ 0 w 9215696"/>
              <a:gd name="connsiteY4" fmla="*/ 2371463 h 2482461"/>
              <a:gd name="connsiteX0" fmla="*/ 0 w 9215696"/>
              <a:gd name="connsiteY0" fmla="*/ 2371463 h 2497949"/>
              <a:gd name="connsiteX1" fmla="*/ 9215696 w 9215696"/>
              <a:gd name="connsiteY1" fmla="*/ 0 h 2497949"/>
              <a:gd name="connsiteX2" fmla="*/ 9207951 w 9215696"/>
              <a:gd name="connsiteY2" fmla="*/ 2459323 h 2497949"/>
              <a:gd name="connsiteX3" fmla="*/ 2 w 9215696"/>
              <a:gd name="connsiteY3" fmla="*/ 2497949 h 2497949"/>
              <a:gd name="connsiteX4" fmla="*/ 0 w 9215696"/>
              <a:gd name="connsiteY4" fmla="*/ 2371463 h 2497949"/>
              <a:gd name="connsiteX0" fmla="*/ 0 w 9215696"/>
              <a:gd name="connsiteY0" fmla="*/ 2371463 h 2474718"/>
              <a:gd name="connsiteX1" fmla="*/ 9215696 w 9215696"/>
              <a:gd name="connsiteY1" fmla="*/ 0 h 2474718"/>
              <a:gd name="connsiteX2" fmla="*/ 9207951 w 9215696"/>
              <a:gd name="connsiteY2" fmla="*/ 2459323 h 2474718"/>
              <a:gd name="connsiteX3" fmla="*/ 30979 w 9215696"/>
              <a:gd name="connsiteY3" fmla="*/ 2474718 h 2474718"/>
              <a:gd name="connsiteX4" fmla="*/ 0 w 9215696"/>
              <a:gd name="connsiteY4" fmla="*/ 2371463 h 2474718"/>
              <a:gd name="connsiteX0" fmla="*/ 0 w 9208117"/>
              <a:gd name="connsiteY0" fmla="*/ 2371463 h 2474718"/>
              <a:gd name="connsiteX1" fmla="*/ 9184719 w 9208117"/>
              <a:gd name="connsiteY1" fmla="*/ 0 h 2474718"/>
              <a:gd name="connsiteX2" fmla="*/ 9207951 w 9208117"/>
              <a:gd name="connsiteY2" fmla="*/ 2459323 h 2474718"/>
              <a:gd name="connsiteX3" fmla="*/ 30979 w 9208117"/>
              <a:gd name="connsiteY3" fmla="*/ 2474718 h 2474718"/>
              <a:gd name="connsiteX4" fmla="*/ 0 w 9208117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15020 w 9184719"/>
              <a:gd name="connsiteY2" fmla="*/ 2381886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69230 w 9184719"/>
              <a:gd name="connsiteY2" fmla="*/ 2451580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67786"/>
              <a:gd name="connsiteY0" fmla="*/ 2375696 h 2474718"/>
              <a:gd name="connsiteX1" fmla="*/ 9167786 w 9167786"/>
              <a:gd name="connsiteY1" fmla="*/ 0 h 2474718"/>
              <a:gd name="connsiteX2" fmla="*/ 9152297 w 9167786"/>
              <a:gd name="connsiteY2" fmla="*/ 2451580 h 2474718"/>
              <a:gd name="connsiteX3" fmla="*/ 14046 w 9167786"/>
              <a:gd name="connsiteY3" fmla="*/ 2474718 h 2474718"/>
              <a:gd name="connsiteX4" fmla="*/ 0 w 9167786"/>
              <a:gd name="connsiteY4" fmla="*/ 2375696 h 2474718"/>
              <a:gd name="connsiteX0" fmla="*/ 2887 w 9170673"/>
              <a:gd name="connsiteY0" fmla="*/ 2375696 h 2474718"/>
              <a:gd name="connsiteX1" fmla="*/ 9170673 w 9170673"/>
              <a:gd name="connsiteY1" fmla="*/ 0 h 2474718"/>
              <a:gd name="connsiteX2" fmla="*/ 9155184 w 9170673"/>
              <a:gd name="connsiteY2" fmla="*/ 2451580 h 2474718"/>
              <a:gd name="connsiteX3" fmla="*/ 0 w 9170673"/>
              <a:gd name="connsiteY3" fmla="*/ 2474718 h 2474718"/>
              <a:gd name="connsiteX4" fmla="*/ 2887 w 9170673"/>
              <a:gd name="connsiteY4" fmla="*/ 2375696 h 2474718"/>
              <a:gd name="connsiteX0" fmla="*/ 2887 w 9170673"/>
              <a:gd name="connsiteY0" fmla="*/ 2375696 h 2457785"/>
              <a:gd name="connsiteX1" fmla="*/ 9170673 w 9170673"/>
              <a:gd name="connsiteY1" fmla="*/ 0 h 2457785"/>
              <a:gd name="connsiteX2" fmla="*/ 9155184 w 9170673"/>
              <a:gd name="connsiteY2" fmla="*/ 2451580 h 2457785"/>
              <a:gd name="connsiteX3" fmla="*/ 0 w 9170673"/>
              <a:gd name="connsiteY3" fmla="*/ 2457785 h 2457785"/>
              <a:gd name="connsiteX4" fmla="*/ 2887 w 9170673"/>
              <a:gd name="connsiteY4" fmla="*/ 2375696 h 2457785"/>
              <a:gd name="connsiteX0" fmla="*/ 2887 w 9170673"/>
              <a:gd name="connsiteY0" fmla="*/ 2375696 h 2508024"/>
              <a:gd name="connsiteX1" fmla="*/ 9170673 w 9170673"/>
              <a:gd name="connsiteY1" fmla="*/ 0 h 2508024"/>
              <a:gd name="connsiteX2" fmla="*/ 9169295 w 9170673"/>
              <a:gd name="connsiteY2" fmla="*/ 2508024 h 2508024"/>
              <a:gd name="connsiteX3" fmla="*/ 0 w 9170673"/>
              <a:gd name="connsiteY3" fmla="*/ 2457785 h 2508024"/>
              <a:gd name="connsiteX4" fmla="*/ 2887 w 9170673"/>
              <a:gd name="connsiteY4" fmla="*/ 2375696 h 2508024"/>
              <a:gd name="connsiteX0" fmla="*/ 0 w 9167786"/>
              <a:gd name="connsiteY0" fmla="*/ 2375696 h 2508024"/>
              <a:gd name="connsiteX1" fmla="*/ 9167786 w 9167786"/>
              <a:gd name="connsiteY1" fmla="*/ 0 h 2508024"/>
              <a:gd name="connsiteX2" fmla="*/ 9166408 w 9167786"/>
              <a:gd name="connsiteY2" fmla="*/ 2508024 h 2508024"/>
              <a:gd name="connsiteX3" fmla="*/ 4169 w 9167786"/>
              <a:gd name="connsiteY3" fmla="*/ 2500118 h 2508024"/>
              <a:gd name="connsiteX4" fmla="*/ 0 w 9167786"/>
              <a:gd name="connsiteY4" fmla="*/ 2375696 h 2508024"/>
              <a:gd name="connsiteX0" fmla="*/ 0 w 9166452"/>
              <a:gd name="connsiteY0" fmla="*/ 2375696 h 2508024"/>
              <a:gd name="connsiteX1" fmla="*/ 9061952 w 9166452"/>
              <a:gd name="connsiteY1" fmla="*/ 0 h 2508024"/>
              <a:gd name="connsiteX2" fmla="*/ 9166408 w 9166452"/>
              <a:gd name="connsiteY2" fmla="*/ 2508024 h 2508024"/>
              <a:gd name="connsiteX3" fmla="*/ 4169 w 9166452"/>
              <a:gd name="connsiteY3" fmla="*/ 2500118 h 2508024"/>
              <a:gd name="connsiteX4" fmla="*/ 0 w 9166452"/>
              <a:gd name="connsiteY4" fmla="*/ 2375696 h 2508024"/>
              <a:gd name="connsiteX0" fmla="*/ 0 w 9166808"/>
              <a:gd name="connsiteY0" fmla="*/ 2382751 h 2515079"/>
              <a:gd name="connsiteX1" fmla="*/ 9160729 w 9166808"/>
              <a:gd name="connsiteY1" fmla="*/ 0 h 2515079"/>
              <a:gd name="connsiteX2" fmla="*/ 9166408 w 9166808"/>
              <a:gd name="connsiteY2" fmla="*/ 2515079 h 2515079"/>
              <a:gd name="connsiteX3" fmla="*/ 4169 w 9166808"/>
              <a:gd name="connsiteY3" fmla="*/ 2507173 h 2515079"/>
              <a:gd name="connsiteX4" fmla="*/ 0 w 9166808"/>
              <a:gd name="connsiteY4" fmla="*/ 2382751 h 2515079"/>
              <a:gd name="connsiteX0" fmla="*/ 9943 w 9162640"/>
              <a:gd name="connsiteY0" fmla="*/ 2382751 h 2515079"/>
              <a:gd name="connsiteX1" fmla="*/ 9156561 w 9162640"/>
              <a:gd name="connsiteY1" fmla="*/ 0 h 2515079"/>
              <a:gd name="connsiteX2" fmla="*/ 9162240 w 9162640"/>
              <a:gd name="connsiteY2" fmla="*/ 2515079 h 2515079"/>
              <a:gd name="connsiteX3" fmla="*/ 1 w 9162640"/>
              <a:gd name="connsiteY3" fmla="*/ 2507173 h 2515079"/>
              <a:gd name="connsiteX4" fmla="*/ 9943 w 9162640"/>
              <a:gd name="connsiteY4" fmla="*/ 2382751 h 2515079"/>
              <a:gd name="connsiteX0" fmla="*/ 0 w 9152697"/>
              <a:gd name="connsiteY0" fmla="*/ 2382751 h 2515079"/>
              <a:gd name="connsiteX1" fmla="*/ 9146618 w 9152697"/>
              <a:gd name="connsiteY1" fmla="*/ 0 h 2515079"/>
              <a:gd name="connsiteX2" fmla="*/ 9152297 w 9152697"/>
              <a:gd name="connsiteY2" fmla="*/ 2515079 h 2515079"/>
              <a:gd name="connsiteX3" fmla="*/ 187614 w 9152697"/>
              <a:gd name="connsiteY3" fmla="*/ 2507173 h 2515079"/>
              <a:gd name="connsiteX4" fmla="*/ 0 w 9152697"/>
              <a:gd name="connsiteY4" fmla="*/ 2382751 h 2515079"/>
              <a:gd name="connsiteX0" fmla="*/ 0 w 9068030"/>
              <a:gd name="connsiteY0" fmla="*/ 2382751 h 2515079"/>
              <a:gd name="connsiteX1" fmla="*/ 9061951 w 9068030"/>
              <a:gd name="connsiteY1" fmla="*/ 0 h 2515079"/>
              <a:gd name="connsiteX2" fmla="*/ 9067630 w 9068030"/>
              <a:gd name="connsiteY2" fmla="*/ 2515079 h 2515079"/>
              <a:gd name="connsiteX3" fmla="*/ 102947 w 9068030"/>
              <a:gd name="connsiteY3" fmla="*/ 2507173 h 2515079"/>
              <a:gd name="connsiteX4" fmla="*/ 0 w 9068030"/>
              <a:gd name="connsiteY4" fmla="*/ 2382751 h 2515079"/>
              <a:gd name="connsiteX0" fmla="*/ 0 w 9138586"/>
              <a:gd name="connsiteY0" fmla="*/ 2382751 h 2515079"/>
              <a:gd name="connsiteX1" fmla="*/ 9132507 w 9138586"/>
              <a:gd name="connsiteY1" fmla="*/ 0 h 2515079"/>
              <a:gd name="connsiteX2" fmla="*/ 9138186 w 9138586"/>
              <a:gd name="connsiteY2" fmla="*/ 2515079 h 2515079"/>
              <a:gd name="connsiteX3" fmla="*/ 173503 w 9138586"/>
              <a:gd name="connsiteY3" fmla="*/ 2507173 h 2515079"/>
              <a:gd name="connsiteX4" fmla="*/ 0 w 9138586"/>
              <a:gd name="connsiteY4" fmla="*/ 2382751 h 2515079"/>
              <a:gd name="connsiteX0" fmla="*/ 0 w 9138586"/>
              <a:gd name="connsiteY0" fmla="*/ 2382751 h 2515079"/>
              <a:gd name="connsiteX1" fmla="*/ 9132507 w 9138586"/>
              <a:gd name="connsiteY1" fmla="*/ 0 h 2515079"/>
              <a:gd name="connsiteX2" fmla="*/ 9138186 w 9138586"/>
              <a:gd name="connsiteY2" fmla="*/ 2515079 h 2515079"/>
              <a:gd name="connsiteX3" fmla="*/ 4170 w 9138586"/>
              <a:gd name="connsiteY3" fmla="*/ 2507173 h 2515079"/>
              <a:gd name="connsiteX4" fmla="*/ 0 w 9138586"/>
              <a:gd name="connsiteY4" fmla="*/ 2382751 h 2515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38586" h="2515079">
                <a:moveTo>
                  <a:pt x="0" y="2382751"/>
                </a:moveTo>
                <a:cubicBezTo>
                  <a:pt x="20661" y="2379422"/>
                  <a:pt x="7306149" y="2502055"/>
                  <a:pt x="9132507" y="0"/>
                </a:cubicBezTo>
                <a:cubicBezTo>
                  <a:pt x="9129925" y="819774"/>
                  <a:pt x="9140768" y="1695305"/>
                  <a:pt x="9138186" y="2515079"/>
                </a:cubicBezTo>
                <a:lnTo>
                  <a:pt x="4170" y="2507173"/>
                </a:lnTo>
                <a:cubicBezTo>
                  <a:pt x="4169" y="2465011"/>
                  <a:pt x="1" y="2424913"/>
                  <a:pt x="0" y="2382751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599" y="457169"/>
            <a:ext cx="10972800" cy="772250"/>
          </a:xfrm>
        </p:spPr>
        <p:txBody>
          <a:bodyPr anchor="t"/>
          <a:lstStyle>
            <a:lvl1pPr algn="l">
              <a:defRPr sz="4000" b="1" cap="none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415623"/>
            <a:ext cx="10972800" cy="1500187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769525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hoto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/>
          <p:nvPr/>
        </p:nvSpPr>
        <p:spPr>
          <a:xfrm flipH="1" flipV="1">
            <a:off x="-25423" y="-30696"/>
            <a:ext cx="12227564" cy="2457785"/>
          </a:xfrm>
          <a:custGeom>
            <a:avLst/>
            <a:gdLst>
              <a:gd name="connsiteX0" fmla="*/ 0 w 10289745"/>
              <a:gd name="connsiteY0" fmla="*/ 2348314 h 2694297"/>
              <a:gd name="connsiteX1" fmla="*/ 9145997 w 10289745"/>
              <a:gd name="connsiteY1" fmla="*/ 81 h 2694297"/>
              <a:gd name="connsiteX2" fmla="*/ 9145997 w 10289745"/>
              <a:gd name="connsiteY2" fmla="*/ 2436173 h 2694297"/>
              <a:gd name="connsiteX3" fmla="*/ 0 w 10289745"/>
              <a:gd name="connsiteY3" fmla="*/ 2348314 h 2694297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2 w 10271923"/>
              <a:gd name="connsiteY0" fmla="*/ 1961048 h 2259210"/>
              <a:gd name="connsiteX1" fmla="*/ 9115022 w 10271923"/>
              <a:gd name="connsiteY1" fmla="*/ 0 h 2259210"/>
              <a:gd name="connsiteX2" fmla="*/ 9145999 w 10271923"/>
              <a:gd name="connsiteY2" fmla="*/ 2048907 h 2259210"/>
              <a:gd name="connsiteX3" fmla="*/ 2 w 10271923"/>
              <a:gd name="connsiteY3" fmla="*/ 1961048 h 2259210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1 w 10359948"/>
              <a:gd name="connsiteY0" fmla="*/ 2534080 h 2803153"/>
              <a:gd name="connsiteX1" fmla="*/ 9223441 w 10359948"/>
              <a:gd name="connsiteY1" fmla="*/ 0 h 2803153"/>
              <a:gd name="connsiteX2" fmla="*/ 9200208 w 10359948"/>
              <a:gd name="connsiteY2" fmla="*/ 2443835 h 2803153"/>
              <a:gd name="connsiteX3" fmla="*/ 1 w 10359948"/>
              <a:gd name="connsiteY3" fmla="*/ 2534080 h 2803153"/>
              <a:gd name="connsiteX0" fmla="*/ 2 w 10302373"/>
              <a:gd name="connsiteY0" fmla="*/ 2371463 h 2710654"/>
              <a:gd name="connsiteX1" fmla="*/ 9169233 w 10302373"/>
              <a:gd name="connsiteY1" fmla="*/ 0 h 2710654"/>
              <a:gd name="connsiteX2" fmla="*/ 9146000 w 10302373"/>
              <a:gd name="connsiteY2" fmla="*/ 2443835 h 2710654"/>
              <a:gd name="connsiteX3" fmla="*/ 2 w 10302373"/>
              <a:gd name="connsiteY3" fmla="*/ 2371463 h 2710654"/>
              <a:gd name="connsiteX0" fmla="*/ 22101 w 10324472"/>
              <a:gd name="connsiteY0" fmla="*/ 2371463 h 2601940"/>
              <a:gd name="connsiteX1" fmla="*/ 9191332 w 10324472"/>
              <a:gd name="connsiteY1" fmla="*/ 0 h 2601940"/>
              <a:gd name="connsiteX2" fmla="*/ 9168099 w 10324472"/>
              <a:gd name="connsiteY2" fmla="*/ 2443835 h 2601940"/>
              <a:gd name="connsiteX3" fmla="*/ 22101 w 10324472"/>
              <a:gd name="connsiteY3" fmla="*/ 2371463 h 2601940"/>
              <a:gd name="connsiteX0" fmla="*/ 454248 w 10756619"/>
              <a:gd name="connsiteY0" fmla="*/ 2371463 h 2635640"/>
              <a:gd name="connsiteX1" fmla="*/ 9623479 w 10756619"/>
              <a:gd name="connsiteY1" fmla="*/ 0 h 2635640"/>
              <a:gd name="connsiteX2" fmla="*/ 9600246 w 10756619"/>
              <a:gd name="connsiteY2" fmla="*/ 2443835 h 2635640"/>
              <a:gd name="connsiteX3" fmla="*/ 2243166 w 10756619"/>
              <a:gd name="connsiteY3" fmla="*/ 2466974 h 2635640"/>
              <a:gd name="connsiteX4" fmla="*/ 454248 w 10756619"/>
              <a:gd name="connsiteY4" fmla="*/ 2371463 h 2635640"/>
              <a:gd name="connsiteX0" fmla="*/ 1153431 w 11456764"/>
              <a:gd name="connsiteY0" fmla="*/ 2371463 h 2641277"/>
              <a:gd name="connsiteX1" fmla="*/ 10322662 w 11456764"/>
              <a:gd name="connsiteY1" fmla="*/ 0 h 2641277"/>
              <a:gd name="connsiteX2" fmla="*/ 10299429 w 11456764"/>
              <a:gd name="connsiteY2" fmla="*/ 2443835 h 2641277"/>
              <a:gd name="connsiteX3" fmla="*/ 1137944 w 11456764"/>
              <a:gd name="connsiteY3" fmla="*/ 2482461 h 2641277"/>
              <a:gd name="connsiteX4" fmla="*/ 1153431 w 11456764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482461"/>
              <a:gd name="connsiteX1" fmla="*/ 9184718 w 10318820"/>
              <a:gd name="connsiteY1" fmla="*/ 0 h 2482461"/>
              <a:gd name="connsiteX2" fmla="*/ 9161485 w 10318820"/>
              <a:gd name="connsiteY2" fmla="*/ 2443835 h 2482461"/>
              <a:gd name="connsiteX3" fmla="*/ 0 w 10318820"/>
              <a:gd name="connsiteY3" fmla="*/ 2482461 h 2482461"/>
              <a:gd name="connsiteX4" fmla="*/ 15487 w 10318820"/>
              <a:gd name="connsiteY4" fmla="*/ 2371463 h 2482461"/>
              <a:gd name="connsiteX0" fmla="*/ 15487 w 10252186"/>
              <a:gd name="connsiteY0" fmla="*/ 2371463 h 2482461"/>
              <a:gd name="connsiteX1" fmla="*/ 9184718 w 10252186"/>
              <a:gd name="connsiteY1" fmla="*/ 0 h 2482461"/>
              <a:gd name="connsiteX2" fmla="*/ 9022088 w 10252186"/>
              <a:gd name="connsiteY2" fmla="*/ 2242499 h 2482461"/>
              <a:gd name="connsiteX3" fmla="*/ 0 w 10252186"/>
              <a:gd name="connsiteY3" fmla="*/ 2482461 h 2482461"/>
              <a:gd name="connsiteX4" fmla="*/ 15487 w 10252186"/>
              <a:gd name="connsiteY4" fmla="*/ 2371463 h 2482461"/>
              <a:gd name="connsiteX0" fmla="*/ 15487 w 10311181"/>
              <a:gd name="connsiteY0" fmla="*/ 2371463 h 2482461"/>
              <a:gd name="connsiteX1" fmla="*/ 9184718 w 10311181"/>
              <a:gd name="connsiteY1" fmla="*/ 0 h 2482461"/>
              <a:gd name="connsiteX2" fmla="*/ 9145996 w 10311181"/>
              <a:gd name="connsiteY2" fmla="*/ 2443835 h 2482461"/>
              <a:gd name="connsiteX3" fmla="*/ 0 w 10311181"/>
              <a:gd name="connsiteY3" fmla="*/ 2482461 h 2482461"/>
              <a:gd name="connsiteX4" fmla="*/ 15487 w 10311181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45996 w 9184718"/>
              <a:gd name="connsiteY2" fmla="*/ 2443835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0 w 9215696"/>
              <a:gd name="connsiteY0" fmla="*/ 2371463 h 2482461"/>
              <a:gd name="connsiteX1" fmla="*/ 9215696 w 9215696"/>
              <a:gd name="connsiteY1" fmla="*/ 0 h 2482461"/>
              <a:gd name="connsiteX2" fmla="*/ 9207951 w 9215696"/>
              <a:gd name="connsiteY2" fmla="*/ 2459323 h 2482461"/>
              <a:gd name="connsiteX3" fmla="*/ 30978 w 9215696"/>
              <a:gd name="connsiteY3" fmla="*/ 2482461 h 2482461"/>
              <a:gd name="connsiteX4" fmla="*/ 0 w 9215696"/>
              <a:gd name="connsiteY4" fmla="*/ 2371463 h 2482461"/>
              <a:gd name="connsiteX0" fmla="*/ 0 w 9215696"/>
              <a:gd name="connsiteY0" fmla="*/ 2371463 h 2497949"/>
              <a:gd name="connsiteX1" fmla="*/ 9215696 w 9215696"/>
              <a:gd name="connsiteY1" fmla="*/ 0 h 2497949"/>
              <a:gd name="connsiteX2" fmla="*/ 9207951 w 9215696"/>
              <a:gd name="connsiteY2" fmla="*/ 2459323 h 2497949"/>
              <a:gd name="connsiteX3" fmla="*/ 2 w 9215696"/>
              <a:gd name="connsiteY3" fmla="*/ 2497949 h 2497949"/>
              <a:gd name="connsiteX4" fmla="*/ 0 w 9215696"/>
              <a:gd name="connsiteY4" fmla="*/ 2371463 h 2497949"/>
              <a:gd name="connsiteX0" fmla="*/ 0 w 9215696"/>
              <a:gd name="connsiteY0" fmla="*/ 2371463 h 2474718"/>
              <a:gd name="connsiteX1" fmla="*/ 9215696 w 9215696"/>
              <a:gd name="connsiteY1" fmla="*/ 0 h 2474718"/>
              <a:gd name="connsiteX2" fmla="*/ 9207951 w 9215696"/>
              <a:gd name="connsiteY2" fmla="*/ 2459323 h 2474718"/>
              <a:gd name="connsiteX3" fmla="*/ 30979 w 9215696"/>
              <a:gd name="connsiteY3" fmla="*/ 2474718 h 2474718"/>
              <a:gd name="connsiteX4" fmla="*/ 0 w 9215696"/>
              <a:gd name="connsiteY4" fmla="*/ 2371463 h 2474718"/>
              <a:gd name="connsiteX0" fmla="*/ 0 w 9208117"/>
              <a:gd name="connsiteY0" fmla="*/ 2371463 h 2474718"/>
              <a:gd name="connsiteX1" fmla="*/ 9184719 w 9208117"/>
              <a:gd name="connsiteY1" fmla="*/ 0 h 2474718"/>
              <a:gd name="connsiteX2" fmla="*/ 9207951 w 9208117"/>
              <a:gd name="connsiteY2" fmla="*/ 2459323 h 2474718"/>
              <a:gd name="connsiteX3" fmla="*/ 30979 w 9208117"/>
              <a:gd name="connsiteY3" fmla="*/ 2474718 h 2474718"/>
              <a:gd name="connsiteX4" fmla="*/ 0 w 9208117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15020 w 9184719"/>
              <a:gd name="connsiteY2" fmla="*/ 2381886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69230 w 9184719"/>
              <a:gd name="connsiteY2" fmla="*/ 2451580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67786"/>
              <a:gd name="connsiteY0" fmla="*/ 2375696 h 2474718"/>
              <a:gd name="connsiteX1" fmla="*/ 9167786 w 9167786"/>
              <a:gd name="connsiteY1" fmla="*/ 0 h 2474718"/>
              <a:gd name="connsiteX2" fmla="*/ 9152297 w 9167786"/>
              <a:gd name="connsiteY2" fmla="*/ 2451580 h 2474718"/>
              <a:gd name="connsiteX3" fmla="*/ 14046 w 9167786"/>
              <a:gd name="connsiteY3" fmla="*/ 2474718 h 2474718"/>
              <a:gd name="connsiteX4" fmla="*/ 0 w 9167786"/>
              <a:gd name="connsiteY4" fmla="*/ 2375696 h 2474718"/>
              <a:gd name="connsiteX0" fmla="*/ 2887 w 9170673"/>
              <a:gd name="connsiteY0" fmla="*/ 2375696 h 2474718"/>
              <a:gd name="connsiteX1" fmla="*/ 9170673 w 9170673"/>
              <a:gd name="connsiteY1" fmla="*/ 0 h 2474718"/>
              <a:gd name="connsiteX2" fmla="*/ 9155184 w 9170673"/>
              <a:gd name="connsiteY2" fmla="*/ 2451580 h 2474718"/>
              <a:gd name="connsiteX3" fmla="*/ 0 w 9170673"/>
              <a:gd name="connsiteY3" fmla="*/ 2474718 h 2474718"/>
              <a:gd name="connsiteX4" fmla="*/ 2887 w 9170673"/>
              <a:gd name="connsiteY4" fmla="*/ 2375696 h 2474718"/>
              <a:gd name="connsiteX0" fmla="*/ 2887 w 9170673"/>
              <a:gd name="connsiteY0" fmla="*/ 2375696 h 2457785"/>
              <a:gd name="connsiteX1" fmla="*/ 9170673 w 9170673"/>
              <a:gd name="connsiteY1" fmla="*/ 0 h 2457785"/>
              <a:gd name="connsiteX2" fmla="*/ 9155184 w 9170673"/>
              <a:gd name="connsiteY2" fmla="*/ 2451580 h 2457785"/>
              <a:gd name="connsiteX3" fmla="*/ 0 w 9170673"/>
              <a:gd name="connsiteY3" fmla="*/ 2457785 h 2457785"/>
              <a:gd name="connsiteX4" fmla="*/ 2887 w 9170673"/>
              <a:gd name="connsiteY4" fmla="*/ 2375696 h 245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70673" h="2457785">
                <a:moveTo>
                  <a:pt x="2887" y="2375696"/>
                </a:moveTo>
                <a:cubicBezTo>
                  <a:pt x="23548" y="2372367"/>
                  <a:pt x="7344315" y="2502055"/>
                  <a:pt x="9170673" y="0"/>
                </a:cubicBezTo>
                <a:cubicBezTo>
                  <a:pt x="9168091" y="819774"/>
                  <a:pt x="9157766" y="1631806"/>
                  <a:pt x="9155184" y="2451580"/>
                </a:cubicBezTo>
                <a:lnTo>
                  <a:pt x="0" y="2457785"/>
                </a:lnTo>
                <a:cubicBezTo>
                  <a:pt x="-1" y="2415623"/>
                  <a:pt x="2888" y="2417858"/>
                  <a:pt x="2887" y="2375696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599" y="457200"/>
            <a:ext cx="10972800" cy="77225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algn="l">
              <a:defRPr sz="4000" b="1" cap="none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415654"/>
            <a:ext cx="10972800" cy="150018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t" anchorCtr="0"/>
          <a:lstStyle>
            <a:lvl1pPr marL="0" indent="0" algn="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53127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A61E87-4E49-D64B-9D94-5F8F17AF2E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35FB99A-5515-5C44-AC82-78414C7DF2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9BBD22-954E-794C-8DE4-9263939BBF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FE5A4-DFEE-4EDF-87CD-A33ADA528450}" type="datetimeFigureOut">
              <a:rPr lang="en-US" smtClean="0"/>
              <a:t>5/14/2021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B61176-A644-8946-B360-4B4C4525A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8FE249-3579-3349-92E9-F6FA54605D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6FAA7-E426-4F7E-8C8A-64E11EFE54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043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- Turtle"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269317" y="2707458"/>
            <a:ext cx="7313083" cy="12244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618067" y="3118591"/>
            <a:ext cx="1725084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Regional Unit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269317" y="4282303"/>
            <a:ext cx="7313083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/>
              <a:t>July 19, 2012</a:t>
            </a:r>
          </a:p>
        </p:txBody>
      </p:sp>
    </p:spTree>
    <p:extLst>
      <p:ext uri="{BB962C8B-B14F-4D97-AF65-F5344CB8AC3E}">
        <p14:creationId xmlns:p14="http://schemas.microsoft.com/office/powerpoint/2010/main" val="28809501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- Seafood"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269317" y="2707458"/>
            <a:ext cx="7313083" cy="12244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618067" y="3118591"/>
            <a:ext cx="1725084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Regional Unit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269317" y="4282303"/>
            <a:ext cx="7313083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/>
              <a:t>July 19, 2012</a:t>
            </a:r>
          </a:p>
        </p:txBody>
      </p:sp>
    </p:spTree>
    <p:extLst>
      <p:ext uri="{BB962C8B-B14F-4D97-AF65-F5344CB8AC3E}">
        <p14:creationId xmlns:p14="http://schemas.microsoft.com/office/powerpoint/2010/main" val="3582279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- Fish"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269317" y="2707458"/>
            <a:ext cx="7313083" cy="12244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618067" y="3118591"/>
            <a:ext cx="1725084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Regional Unit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269317" y="4282303"/>
            <a:ext cx="7313083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/>
              <a:t>July 19, 2012</a:t>
            </a:r>
          </a:p>
        </p:txBody>
      </p:sp>
    </p:spTree>
    <p:extLst>
      <p:ext uri="{BB962C8B-B14F-4D97-AF65-F5344CB8AC3E}">
        <p14:creationId xmlns:p14="http://schemas.microsoft.com/office/powerpoint/2010/main" val="4230821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- Dark"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269317" y="2707458"/>
            <a:ext cx="7313083" cy="1224439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618067" y="3118591"/>
            <a:ext cx="1725084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Regional Unit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269317" y="4282303"/>
            <a:ext cx="7313083" cy="577850"/>
          </a:xfrm>
        </p:spPr>
        <p:txBody>
          <a:bodyPr>
            <a:normAutofit/>
          </a:bodyPr>
          <a:lstStyle>
            <a:lvl1pPr>
              <a:defRPr sz="18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July 19, 2012</a:t>
            </a:r>
          </a:p>
        </p:txBody>
      </p:sp>
      <p:sp>
        <p:nvSpPr>
          <p:cNvPr id="7" name="Freeform 6"/>
          <p:cNvSpPr/>
          <p:nvPr/>
        </p:nvSpPr>
        <p:spPr>
          <a:xfrm>
            <a:off x="-12253" y="4417161"/>
            <a:ext cx="12227564" cy="2457785"/>
          </a:xfrm>
          <a:custGeom>
            <a:avLst/>
            <a:gdLst>
              <a:gd name="connsiteX0" fmla="*/ 0 w 10289745"/>
              <a:gd name="connsiteY0" fmla="*/ 2348314 h 2694297"/>
              <a:gd name="connsiteX1" fmla="*/ 9145997 w 10289745"/>
              <a:gd name="connsiteY1" fmla="*/ 81 h 2694297"/>
              <a:gd name="connsiteX2" fmla="*/ 9145997 w 10289745"/>
              <a:gd name="connsiteY2" fmla="*/ 2436173 h 2694297"/>
              <a:gd name="connsiteX3" fmla="*/ 0 w 10289745"/>
              <a:gd name="connsiteY3" fmla="*/ 2348314 h 2694297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2 w 10271923"/>
              <a:gd name="connsiteY0" fmla="*/ 1961048 h 2259210"/>
              <a:gd name="connsiteX1" fmla="*/ 9115022 w 10271923"/>
              <a:gd name="connsiteY1" fmla="*/ 0 h 2259210"/>
              <a:gd name="connsiteX2" fmla="*/ 9145999 w 10271923"/>
              <a:gd name="connsiteY2" fmla="*/ 2048907 h 2259210"/>
              <a:gd name="connsiteX3" fmla="*/ 2 w 10271923"/>
              <a:gd name="connsiteY3" fmla="*/ 1961048 h 2259210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1 w 10359948"/>
              <a:gd name="connsiteY0" fmla="*/ 2534080 h 2803153"/>
              <a:gd name="connsiteX1" fmla="*/ 9223441 w 10359948"/>
              <a:gd name="connsiteY1" fmla="*/ 0 h 2803153"/>
              <a:gd name="connsiteX2" fmla="*/ 9200208 w 10359948"/>
              <a:gd name="connsiteY2" fmla="*/ 2443835 h 2803153"/>
              <a:gd name="connsiteX3" fmla="*/ 1 w 10359948"/>
              <a:gd name="connsiteY3" fmla="*/ 2534080 h 2803153"/>
              <a:gd name="connsiteX0" fmla="*/ 2 w 10302373"/>
              <a:gd name="connsiteY0" fmla="*/ 2371463 h 2710654"/>
              <a:gd name="connsiteX1" fmla="*/ 9169233 w 10302373"/>
              <a:gd name="connsiteY1" fmla="*/ 0 h 2710654"/>
              <a:gd name="connsiteX2" fmla="*/ 9146000 w 10302373"/>
              <a:gd name="connsiteY2" fmla="*/ 2443835 h 2710654"/>
              <a:gd name="connsiteX3" fmla="*/ 2 w 10302373"/>
              <a:gd name="connsiteY3" fmla="*/ 2371463 h 2710654"/>
              <a:gd name="connsiteX0" fmla="*/ 22101 w 10324472"/>
              <a:gd name="connsiteY0" fmla="*/ 2371463 h 2601940"/>
              <a:gd name="connsiteX1" fmla="*/ 9191332 w 10324472"/>
              <a:gd name="connsiteY1" fmla="*/ 0 h 2601940"/>
              <a:gd name="connsiteX2" fmla="*/ 9168099 w 10324472"/>
              <a:gd name="connsiteY2" fmla="*/ 2443835 h 2601940"/>
              <a:gd name="connsiteX3" fmla="*/ 22101 w 10324472"/>
              <a:gd name="connsiteY3" fmla="*/ 2371463 h 2601940"/>
              <a:gd name="connsiteX0" fmla="*/ 454248 w 10756619"/>
              <a:gd name="connsiteY0" fmla="*/ 2371463 h 2635640"/>
              <a:gd name="connsiteX1" fmla="*/ 9623479 w 10756619"/>
              <a:gd name="connsiteY1" fmla="*/ 0 h 2635640"/>
              <a:gd name="connsiteX2" fmla="*/ 9600246 w 10756619"/>
              <a:gd name="connsiteY2" fmla="*/ 2443835 h 2635640"/>
              <a:gd name="connsiteX3" fmla="*/ 2243166 w 10756619"/>
              <a:gd name="connsiteY3" fmla="*/ 2466974 h 2635640"/>
              <a:gd name="connsiteX4" fmla="*/ 454248 w 10756619"/>
              <a:gd name="connsiteY4" fmla="*/ 2371463 h 2635640"/>
              <a:gd name="connsiteX0" fmla="*/ 1153431 w 11456764"/>
              <a:gd name="connsiteY0" fmla="*/ 2371463 h 2641277"/>
              <a:gd name="connsiteX1" fmla="*/ 10322662 w 11456764"/>
              <a:gd name="connsiteY1" fmla="*/ 0 h 2641277"/>
              <a:gd name="connsiteX2" fmla="*/ 10299429 w 11456764"/>
              <a:gd name="connsiteY2" fmla="*/ 2443835 h 2641277"/>
              <a:gd name="connsiteX3" fmla="*/ 1137944 w 11456764"/>
              <a:gd name="connsiteY3" fmla="*/ 2482461 h 2641277"/>
              <a:gd name="connsiteX4" fmla="*/ 1153431 w 11456764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482461"/>
              <a:gd name="connsiteX1" fmla="*/ 9184718 w 10318820"/>
              <a:gd name="connsiteY1" fmla="*/ 0 h 2482461"/>
              <a:gd name="connsiteX2" fmla="*/ 9161485 w 10318820"/>
              <a:gd name="connsiteY2" fmla="*/ 2443835 h 2482461"/>
              <a:gd name="connsiteX3" fmla="*/ 0 w 10318820"/>
              <a:gd name="connsiteY3" fmla="*/ 2482461 h 2482461"/>
              <a:gd name="connsiteX4" fmla="*/ 15487 w 10318820"/>
              <a:gd name="connsiteY4" fmla="*/ 2371463 h 2482461"/>
              <a:gd name="connsiteX0" fmla="*/ 15487 w 10252186"/>
              <a:gd name="connsiteY0" fmla="*/ 2371463 h 2482461"/>
              <a:gd name="connsiteX1" fmla="*/ 9184718 w 10252186"/>
              <a:gd name="connsiteY1" fmla="*/ 0 h 2482461"/>
              <a:gd name="connsiteX2" fmla="*/ 9022088 w 10252186"/>
              <a:gd name="connsiteY2" fmla="*/ 2242499 h 2482461"/>
              <a:gd name="connsiteX3" fmla="*/ 0 w 10252186"/>
              <a:gd name="connsiteY3" fmla="*/ 2482461 h 2482461"/>
              <a:gd name="connsiteX4" fmla="*/ 15487 w 10252186"/>
              <a:gd name="connsiteY4" fmla="*/ 2371463 h 2482461"/>
              <a:gd name="connsiteX0" fmla="*/ 15487 w 10311181"/>
              <a:gd name="connsiteY0" fmla="*/ 2371463 h 2482461"/>
              <a:gd name="connsiteX1" fmla="*/ 9184718 w 10311181"/>
              <a:gd name="connsiteY1" fmla="*/ 0 h 2482461"/>
              <a:gd name="connsiteX2" fmla="*/ 9145996 w 10311181"/>
              <a:gd name="connsiteY2" fmla="*/ 2443835 h 2482461"/>
              <a:gd name="connsiteX3" fmla="*/ 0 w 10311181"/>
              <a:gd name="connsiteY3" fmla="*/ 2482461 h 2482461"/>
              <a:gd name="connsiteX4" fmla="*/ 15487 w 10311181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45996 w 9184718"/>
              <a:gd name="connsiteY2" fmla="*/ 2443835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0 w 9215696"/>
              <a:gd name="connsiteY0" fmla="*/ 2371463 h 2482461"/>
              <a:gd name="connsiteX1" fmla="*/ 9215696 w 9215696"/>
              <a:gd name="connsiteY1" fmla="*/ 0 h 2482461"/>
              <a:gd name="connsiteX2" fmla="*/ 9207951 w 9215696"/>
              <a:gd name="connsiteY2" fmla="*/ 2459323 h 2482461"/>
              <a:gd name="connsiteX3" fmla="*/ 30978 w 9215696"/>
              <a:gd name="connsiteY3" fmla="*/ 2482461 h 2482461"/>
              <a:gd name="connsiteX4" fmla="*/ 0 w 9215696"/>
              <a:gd name="connsiteY4" fmla="*/ 2371463 h 2482461"/>
              <a:gd name="connsiteX0" fmla="*/ 0 w 9215696"/>
              <a:gd name="connsiteY0" fmla="*/ 2371463 h 2497949"/>
              <a:gd name="connsiteX1" fmla="*/ 9215696 w 9215696"/>
              <a:gd name="connsiteY1" fmla="*/ 0 h 2497949"/>
              <a:gd name="connsiteX2" fmla="*/ 9207951 w 9215696"/>
              <a:gd name="connsiteY2" fmla="*/ 2459323 h 2497949"/>
              <a:gd name="connsiteX3" fmla="*/ 2 w 9215696"/>
              <a:gd name="connsiteY3" fmla="*/ 2497949 h 2497949"/>
              <a:gd name="connsiteX4" fmla="*/ 0 w 9215696"/>
              <a:gd name="connsiteY4" fmla="*/ 2371463 h 2497949"/>
              <a:gd name="connsiteX0" fmla="*/ 0 w 9215696"/>
              <a:gd name="connsiteY0" fmla="*/ 2371463 h 2474718"/>
              <a:gd name="connsiteX1" fmla="*/ 9215696 w 9215696"/>
              <a:gd name="connsiteY1" fmla="*/ 0 h 2474718"/>
              <a:gd name="connsiteX2" fmla="*/ 9207951 w 9215696"/>
              <a:gd name="connsiteY2" fmla="*/ 2459323 h 2474718"/>
              <a:gd name="connsiteX3" fmla="*/ 30979 w 9215696"/>
              <a:gd name="connsiteY3" fmla="*/ 2474718 h 2474718"/>
              <a:gd name="connsiteX4" fmla="*/ 0 w 9215696"/>
              <a:gd name="connsiteY4" fmla="*/ 2371463 h 2474718"/>
              <a:gd name="connsiteX0" fmla="*/ 0 w 9208117"/>
              <a:gd name="connsiteY0" fmla="*/ 2371463 h 2474718"/>
              <a:gd name="connsiteX1" fmla="*/ 9184719 w 9208117"/>
              <a:gd name="connsiteY1" fmla="*/ 0 h 2474718"/>
              <a:gd name="connsiteX2" fmla="*/ 9207951 w 9208117"/>
              <a:gd name="connsiteY2" fmla="*/ 2459323 h 2474718"/>
              <a:gd name="connsiteX3" fmla="*/ 30979 w 9208117"/>
              <a:gd name="connsiteY3" fmla="*/ 2474718 h 2474718"/>
              <a:gd name="connsiteX4" fmla="*/ 0 w 9208117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15020 w 9184719"/>
              <a:gd name="connsiteY2" fmla="*/ 2381886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69230 w 9184719"/>
              <a:gd name="connsiteY2" fmla="*/ 2451580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67786"/>
              <a:gd name="connsiteY0" fmla="*/ 2375696 h 2474718"/>
              <a:gd name="connsiteX1" fmla="*/ 9167786 w 9167786"/>
              <a:gd name="connsiteY1" fmla="*/ 0 h 2474718"/>
              <a:gd name="connsiteX2" fmla="*/ 9152297 w 9167786"/>
              <a:gd name="connsiteY2" fmla="*/ 2451580 h 2474718"/>
              <a:gd name="connsiteX3" fmla="*/ 14046 w 9167786"/>
              <a:gd name="connsiteY3" fmla="*/ 2474718 h 2474718"/>
              <a:gd name="connsiteX4" fmla="*/ 0 w 9167786"/>
              <a:gd name="connsiteY4" fmla="*/ 2375696 h 2474718"/>
              <a:gd name="connsiteX0" fmla="*/ 2887 w 9170673"/>
              <a:gd name="connsiteY0" fmla="*/ 2375696 h 2474718"/>
              <a:gd name="connsiteX1" fmla="*/ 9170673 w 9170673"/>
              <a:gd name="connsiteY1" fmla="*/ 0 h 2474718"/>
              <a:gd name="connsiteX2" fmla="*/ 9155184 w 9170673"/>
              <a:gd name="connsiteY2" fmla="*/ 2451580 h 2474718"/>
              <a:gd name="connsiteX3" fmla="*/ 0 w 9170673"/>
              <a:gd name="connsiteY3" fmla="*/ 2474718 h 2474718"/>
              <a:gd name="connsiteX4" fmla="*/ 2887 w 9170673"/>
              <a:gd name="connsiteY4" fmla="*/ 2375696 h 2474718"/>
              <a:gd name="connsiteX0" fmla="*/ 2887 w 9170673"/>
              <a:gd name="connsiteY0" fmla="*/ 2375696 h 2457785"/>
              <a:gd name="connsiteX1" fmla="*/ 9170673 w 9170673"/>
              <a:gd name="connsiteY1" fmla="*/ 0 h 2457785"/>
              <a:gd name="connsiteX2" fmla="*/ 9155184 w 9170673"/>
              <a:gd name="connsiteY2" fmla="*/ 2451580 h 2457785"/>
              <a:gd name="connsiteX3" fmla="*/ 0 w 9170673"/>
              <a:gd name="connsiteY3" fmla="*/ 2457785 h 2457785"/>
              <a:gd name="connsiteX4" fmla="*/ 2887 w 9170673"/>
              <a:gd name="connsiteY4" fmla="*/ 2375696 h 245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70673" h="2457785">
                <a:moveTo>
                  <a:pt x="2887" y="2375696"/>
                </a:moveTo>
                <a:cubicBezTo>
                  <a:pt x="23548" y="2372367"/>
                  <a:pt x="7344315" y="2502055"/>
                  <a:pt x="9170673" y="0"/>
                </a:cubicBezTo>
                <a:cubicBezTo>
                  <a:pt x="9168091" y="819774"/>
                  <a:pt x="9157766" y="1631806"/>
                  <a:pt x="9155184" y="2451580"/>
                </a:cubicBezTo>
                <a:lnTo>
                  <a:pt x="0" y="2457785"/>
                </a:lnTo>
                <a:cubicBezTo>
                  <a:pt x="-1" y="2415623"/>
                  <a:pt x="2888" y="2417858"/>
                  <a:pt x="2887" y="237569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0999288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3CB03926-4174-E54B-ACD2-410A67DB5A06}" type="datetimeFigureOut">
              <a:rPr lang="en-US" smtClean="0"/>
              <a:t>5/14/2021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01F250BE-939F-D74E-A488-56257E1132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454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3CB03926-4174-E54B-ACD2-410A67DB5A06}" type="datetimeFigureOut">
              <a:rPr lang="en-US" smtClean="0"/>
              <a:t>5/14/2021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01F250BE-939F-D74E-A488-56257E1132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579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823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7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17.xml"/><Relationship Id="rId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7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8.png"/><Relationship Id="rId4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8909" y="1141666"/>
            <a:ext cx="7313491" cy="139847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8910" y="2631404"/>
            <a:ext cx="7313489" cy="1277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Freeform 6"/>
          <p:cNvSpPr/>
          <p:nvPr/>
        </p:nvSpPr>
        <p:spPr>
          <a:xfrm>
            <a:off x="-12253" y="4417161"/>
            <a:ext cx="12227564" cy="2457785"/>
          </a:xfrm>
          <a:custGeom>
            <a:avLst/>
            <a:gdLst>
              <a:gd name="connsiteX0" fmla="*/ 0 w 10289745"/>
              <a:gd name="connsiteY0" fmla="*/ 2348314 h 2694297"/>
              <a:gd name="connsiteX1" fmla="*/ 9145997 w 10289745"/>
              <a:gd name="connsiteY1" fmla="*/ 81 h 2694297"/>
              <a:gd name="connsiteX2" fmla="*/ 9145997 w 10289745"/>
              <a:gd name="connsiteY2" fmla="*/ 2436173 h 2694297"/>
              <a:gd name="connsiteX3" fmla="*/ 0 w 10289745"/>
              <a:gd name="connsiteY3" fmla="*/ 2348314 h 2694297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2 w 10271923"/>
              <a:gd name="connsiteY0" fmla="*/ 1961048 h 2259210"/>
              <a:gd name="connsiteX1" fmla="*/ 9115022 w 10271923"/>
              <a:gd name="connsiteY1" fmla="*/ 0 h 2259210"/>
              <a:gd name="connsiteX2" fmla="*/ 9145999 w 10271923"/>
              <a:gd name="connsiteY2" fmla="*/ 2048907 h 2259210"/>
              <a:gd name="connsiteX3" fmla="*/ 2 w 10271923"/>
              <a:gd name="connsiteY3" fmla="*/ 1961048 h 2259210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1 w 10359948"/>
              <a:gd name="connsiteY0" fmla="*/ 2534080 h 2803153"/>
              <a:gd name="connsiteX1" fmla="*/ 9223441 w 10359948"/>
              <a:gd name="connsiteY1" fmla="*/ 0 h 2803153"/>
              <a:gd name="connsiteX2" fmla="*/ 9200208 w 10359948"/>
              <a:gd name="connsiteY2" fmla="*/ 2443835 h 2803153"/>
              <a:gd name="connsiteX3" fmla="*/ 1 w 10359948"/>
              <a:gd name="connsiteY3" fmla="*/ 2534080 h 2803153"/>
              <a:gd name="connsiteX0" fmla="*/ 2 w 10302373"/>
              <a:gd name="connsiteY0" fmla="*/ 2371463 h 2710654"/>
              <a:gd name="connsiteX1" fmla="*/ 9169233 w 10302373"/>
              <a:gd name="connsiteY1" fmla="*/ 0 h 2710654"/>
              <a:gd name="connsiteX2" fmla="*/ 9146000 w 10302373"/>
              <a:gd name="connsiteY2" fmla="*/ 2443835 h 2710654"/>
              <a:gd name="connsiteX3" fmla="*/ 2 w 10302373"/>
              <a:gd name="connsiteY3" fmla="*/ 2371463 h 2710654"/>
              <a:gd name="connsiteX0" fmla="*/ 22101 w 10324472"/>
              <a:gd name="connsiteY0" fmla="*/ 2371463 h 2601940"/>
              <a:gd name="connsiteX1" fmla="*/ 9191332 w 10324472"/>
              <a:gd name="connsiteY1" fmla="*/ 0 h 2601940"/>
              <a:gd name="connsiteX2" fmla="*/ 9168099 w 10324472"/>
              <a:gd name="connsiteY2" fmla="*/ 2443835 h 2601940"/>
              <a:gd name="connsiteX3" fmla="*/ 22101 w 10324472"/>
              <a:gd name="connsiteY3" fmla="*/ 2371463 h 2601940"/>
              <a:gd name="connsiteX0" fmla="*/ 454248 w 10756619"/>
              <a:gd name="connsiteY0" fmla="*/ 2371463 h 2635640"/>
              <a:gd name="connsiteX1" fmla="*/ 9623479 w 10756619"/>
              <a:gd name="connsiteY1" fmla="*/ 0 h 2635640"/>
              <a:gd name="connsiteX2" fmla="*/ 9600246 w 10756619"/>
              <a:gd name="connsiteY2" fmla="*/ 2443835 h 2635640"/>
              <a:gd name="connsiteX3" fmla="*/ 2243166 w 10756619"/>
              <a:gd name="connsiteY3" fmla="*/ 2466974 h 2635640"/>
              <a:gd name="connsiteX4" fmla="*/ 454248 w 10756619"/>
              <a:gd name="connsiteY4" fmla="*/ 2371463 h 2635640"/>
              <a:gd name="connsiteX0" fmla="*/ 1153431 w 11456764"/>
              <a:gd name="connsiteY0" fmla="*/ 2371463 h 2641277"/>
              <a:gd name="connsiteX1" fmla="*/ 10322662 w 11456764"/>
              <a:gd name="connsiteY1" fmla="*/ 0 h 2641277"/>
              <a:gd name="connsiteX2" fmla="*/ 10299429 w 11456764"/>
              <a:gd name="connsiteY2" fmla="*/ 2443835 h 2641277"/>
              <a:gd name="connsiteX3" fmla="*/ 1137944 w 11456764"/>
              <a:gd name="connsiteY3" fmla="*/ 2482461 h 2641277"/>
              <a:gd name="connsiteX4" fmla="*/ 1153431 w 11456764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482461"/>
              <a:gd name="connsiteX1" fmla="*/ 9184718 w 10318820"/>
              <a:gd name="connsiteY1" fmla="*/ 0 h 2482461"/>
              <a:gd name="connsiteX2" fmla="*/ 9161485 w 10318820"/>
              <a:gd name="connsiteY2" fmla="*/ 2443835 h 2482461"/>
              <a:gd name="connsiteX3" fmla="*/ 0 w 10318820"/>
              <a:gd name="connsiteY3" fmla="*/ 2482461 h 2482461"/>
              <a:gd name="connsiteX4" fmla="*/ 15487 w 10318820"/>
              <a:gd name="connsiteY4" fmla="*/ 2371463 h 2482461"/>
              <a:gd name="connsiteX0" fmla="*/ 15487 w 10252186"/>
              <a:gd name="connsiteY0" fmla="*/ 2371463 h 2482461"/>
              <a:gd name="connsiteX1" fmla="*/ 9184718 w 10252186"/>
              <a:gd name="connsiteY1" fmla="*/ 0 h 2482461"/>
              <a:gd name="connsiteX2" fmla="*/ 9022088 w 10252186"/>
              <a:gd name="connsiteY2" fmla="*/ 2242499 h 2482461"/>
              <a:gd name="connsiteX3" fmla="*/ 0 w 10252186"/>
              <a:gd name="connsiteY3" fmla="*/ 2482461 h 2482461"/>
              <a:gd name="connsiteX4" fmla="*/ 15487 w 10252186"/>
              <a:gd name="connsiteY4" fmla="*/ 2371463 h 2482461"/>
              <a:gd name="connsiteX0" fmla="*/ 15487 w 10311181"/>
              <a:gd name="connsiteY0" fmla="*/ 2371463 h 2482461"/>
              <a:gd name="connsiteX1" fmla="*/ 9184718 w 10311181"/>
              <a:gd name="connsiteY1" fmla="*/ 0 h 2482461"/>
              <a:gd name="connsiteX2" fmla="*/ 9145996 w 10311181"/>
              <a:gd name="connsiteY2" fmla="*/ 2443835 h 2482461"/>
              <a:gd name="connsiteX3" fmla="*/ 0 w 10311181"/>
              <a:gd name="connsiteY3" fmla="*/ 2482461 h 2482461"/>
              <a:gd name="connsiteX4" fmla="*/ 15487 w 10311181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45996 w 9184718"/>
              <a:gd name="connsiteY2" fmla="*/ 2443835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0 w 9215696"/>
              <a:gd name="connsiteY0" fmla="*/ 2371463 h 2482461"/>
              <a:gd name="connsiteX1" fmla="*/ 9215696 w 9215696"/>
              <a:gd name="connsiteY1" fmla="*/ 0 h 2482461"/>
              <a:gd name="connsiteX2" fmla="*/ 9207951 w 9215696"/>
              <a:gd name="connsiteY2" fmla="*/ 2459323 h 2482461"/>
              <a:gd name="connsiteX3" fmla="*/ 30978 w 9215696"/>
              <a:gd name="connsiteY3" fmla="*/ 2482461 h 2482461"/>
              <a:gd name="connsiteX4" fmla="*/ 0 w 9215696"/>
              <a:gd name="connsiteY4" fmla="*/ 2371463 h 2482461"/>
              <a:gd name="connsiteX0" fmla="*/ 0 w 9215696"/>
              <a:gd name="connsiteY0" fmla="*/ 2371463 h 2497949"/>
              <a:gd name="connsiteX1" fmla="*/ 9215696 w 9215696"/>
              <a:gd name="connsiteY1" fmla="*/ 0 h 2497949"/>
              <a:gd name="connsiteX2" fmla="*/ 9207951 w 9215696"/>
              <a:gd name="connsiteY2" fmla="*/ 2459323 h 2497949"/>
              <a:gd name="connsiteX3" fmla="*/ 2 w 9215696"/>
              <a:gd name="connsiteY3" fmla="*/ 2497949 h 2497949"/>
              <a:gd name="connsiteX4" fmla="*/ 0 w 9215696"/>
              <a:gd name="connsiteY4" fmla="*/ 2371463 h 2497949"/>
              <a:gd name="connsiteX0" fmla="*/ 0 w 9215696"/>
              <a:gd name="connsiteY0" fmla="*/ 2371463 h 2474718"/>
              <a:gd name="connsiteX1" fmla="*/ 9215696 w 9215696"/>
              <a:gd name="connsiteY1" fmla="*/ 0 h 2474718"/>
              <a:gd name="connsiteX2" fmla="*/ 9207951 w 9215696"/>
              <a:gd name="connsiteY2" fmla="*/ 2459323 h 2474718"/>
              <a:gd name="connsiteX3" fmla="*/ 30979 w 9215696"/>
              <a:gd name="connsiteY3" fmla="*/ 2474718 h 2474718"/>
              <a:gd name="connsiteX4" fmla="*/ 0 w 9215696"/>
              <a:gd name="connsiteY4" fmla="*/ 2371463 h 2474718"/>
              <a:gd name="connsiteX0" fmla="*/ 0 w 9208117"/>
              <a:gd name="connsiteY0" fmla="*/ 2371463 h 2474718"/>
              <a:gd name="connsiteX1" fmla="*/ 9184719 w 9208117"/>
              <a:gd name="connsiteY1" fmla="*/ 0 h 2474718"/>
              <a:gd name="connsiteX2" fmla="*/ 9207951 w 9208117"/>
              <a:gd name="connsiteY2" fmla="*/ 2459323 h 2474718"/>
              <a:gd name="connsiteX3" fmla="*/ 30979 w 9208117"/>
              <a:gd name="connsiteY3" fmla="*/ 2474718 h 2474718"/>
              <a:gd name="connsiteX4" fmla="*/ 0 w 9208117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15020 w 9184719"/>
              <a:gd name="connsiteY2" fmla="*/ 2381886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69230 w 9184719"/>
              <a:gd name="connsiteY2" fmla="*/ 2451580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67786"/>
              <a:gd name="connsiteY0" fmla="*/ 2375696 h 2474718"/>
              <a:gd name="connsiteX1" fmla="*/ 9167786 w 9167786"/>
              <a:gd name="connsiteY1" fmla="*/ 0 h 2474718"/>
              <a:gd name="connsiteX2" fmla="*/ 9152297 w 9167786"/>
              <a:gd name="connsiteY2" fmla="*/ 2451580 h 2474718"/>
              <a:gd name="connsiteX3" fmla="*/ 14046 w 9167786"/>
              <a:gd name="connsiteY3" fmla="*/ 2474718 h 2474718"/>
              <a:gd name="connsiteX4" fmla="*/ 0 w 9167786"/>
              <a:gd name="connsiteY4" fmla="*/ 2375696 h 2474718"/>
              <a:gd name="connsiteX0" fmla="*/ 2887 w 9170673"/>
              <a:gd name="connsiteY0" fmla="*/ 2375696 h 2474718"/>
              <a:gd name="connsiteX1" fmla="*/ 9170673 w 9170673"/>
              <a:gd name="connsiteY1" fmla="*/ 0 h 2474718"/>
              <a:gd name="connsiteX2" fmla="*/ 9155184 w 9170673"/>
              <a:gd name="connsiteY2" fmla="*/ 2451580 h 2474718"/>
              <a:gd name="connsiteX3" fmla="*/ 0 w 9170673"/>
              <a:gd name="connsiteY3" fmla="*/ 2474718 h 2474718"/>
              <a:gd name="connsiteX4" fmla="*/ 2887 w 9170673"/>
              <a:gd name="connsiteY4" fmla="*/ 2375696 h 2474718"/>
              <a:gd name="connsiteX0" fmla="*/ 2887 w 9170673"/>
              <a:gd name="connsiteY0" fmla="*/ 2375696 h 2457785"/>
              <a:gd name="connsiteX1" fmla="*/ 9170673 w 9170673"/>
              <a:gd name="connsiteY1" fmla="*/ 0 h 2457785"/>
              <a:gd name="connsiteX2" fmla="*/ 9155184 w 9170673"/>
              <a:gd name="connsiteY2" fmla="*/ 2451580 h 2457785"/>
              <a:gd name="connsiteX3" fmla="*/ 0 w 9170673"/>
              <a:gd name="connsiteY3" fmla="*/ 2457785 h 2457785"/>
              <a:gd name="connsiteX4" fmla="*/ 2887 w 9170673"/>
              <a:gd name="connsiteY4" fmla="*/ 2375696 h 245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70673" h="2457785">
                <a:moveTo>
                  <a:pt x="2887" y="2375696"/>
                </a:moveTo>
                <a:cubicBezTo>
                  <a:pt x="23548" y="2372367"/>
                  <a:pt x="7344315" y="2502055"/>
                  <a:pt x="9170673" y="0"/>
                </a:cubicBezTo>
                <a:cubicBezTo>
                  <a:pt x="9168091" y="819774"/>
                  <a:pt x="9157766" y="1631806"/>
                  <a:pt x="9155184" y="2451580"/>
                </a:cubicBezTo>
                <a:lnTo>
                  <a:pt x="0" y="2457785"/>
                </a:lnTo>
                <a:cubicBezTo>
                  <a:pt x="-1" y="2415623"/>
                  <a:pt x="2888" y="2417858"/>
                  <a:pt x="2887" y="2375696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82023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txStyles>
    <p:titleStyle>
      <a:lvl1pPr algn="r" defTabSz="457200" rtl="0" eaLnBrk="1" latinLnBrk="0" hangingPunct="1">
        <a:lnSpc>
          <a:spcPct val="80000"/>
        </a:lnSpc>
        <a:spcBef>
          <a:spcPct val="0"/>
        </a:spcBef>
        <a:buNone/>
        <a:defRPr sz="4400" b="1" i="0" kern="1200">
          <a:solidFill>
            <a:schemeClr val="accent1"/>
          </a:solidFill>
          <a:latin typeface="+mj-lt"/>
          <a:ea typeface="+mj-ea"/>
          <a:cs typeface="Arial Narrow Bold"/>
        </a:defRPr>
      </a:lvl1pPr>
    </p:titleStyle>
    <p:bodyStyle>
      <a:lvl1pPr marL="0" indent="0" algn="r" defTabSz="457200" rtl="0" eaLnBrk="1" latinLnBrk="0" hangingPunct="1">
        <a:spcBef>
          <a:spcPct val="20000"/>
        </a:spcBef>
        <a:buFont typeface="Arial"/>
        <a:buNone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6355080"/>
            <a:ext cx="12192000" cy="50292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10972800" cy="67601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207294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48000" y="6355081"/>
            <a:ext cx="8534401" cy="502919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800"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2192000" cy="9144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8" name="Picture 7" descr="NOAA-Fisheries-horizontal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2672" y="6419089"/>
            <a:ext cx="2191920" cy="388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841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3600" b="1" i="0" kern="1200">
          <a:solidFill>
            <a:schemeClr val="accent1"/>
          </a:solidFill>
          <a:latin typeface="+mj-lt"/>
          <a:ea typeface="+mj-ea"/>
          <a:cs typeface="Arial Narrow Bold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355080"/>
            <a:ext cx="12192000" cy="50292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10972800" cy="67601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207294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48000" y="6355081"/>
            <a:ext cx="8534401" cy="502919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2674" y="6419089"/>
            <a:ext cx="2191917" cy="388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915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3600" b="1" i="0" kern="1200">
          <a:solidFill>
            <a:srgbClr val="FFFFFF"/>
          </a:solidFill>
          <a:latin typeface="+mj-lt"/>
          <a:ea typeface="+mj-ea"/>
          <a:cs typeface="Arial Narrow Bold"/>
        </a:defRPr>
      </a:lvl1pPr>
    </p:titleStyle>
    <p:bodyStyle>
      <a:lvl1pPr marL="0" indent="0" algn="r" defTabSz="457200" rtl="0" eaLnBrk="1" latinLnBrk="0" hangingPunct="1">
        <a:spcBef>
          <a:spcPct val="20000"/>
        </a:spcBef>
        <a:buFont typeface="Arial"/>
        <a:buNone/>
        <a:defRPr sz="2000" kern="1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8909" y="1141666"/>
            <a:ext cx="7313491" cy="139847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8910" y="2631404"/>
            <a:ext cx="7313489" cy="1277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Freeform 6"/>
          <p:cNvSpPr/>
          <p:nvPr/>
        </p:nvSpPr>
        <p:spPr>
          <a:xfrm>
            <a:off x="-12253" y="4417161"/>
            <a:ext cx="12227564" cy="2457785"/>
          </a:xfrm>
          <a:custGeom>
            <a:avLst/>
            <a:gdLst>
              <a:gd name="connsiteX0" fmla="*/ 0 w 10289745"/>
              <a:gd name="connsiteY0" fmla="*/ 2348314 h 2694297"/>
              <a:gd name="connsiteX1" fmla="*/ 9145997 w 10289745"/>
              <a:gd name="connsiteY1" fmla="*/ 81 h 2694297"/>
              <a:gd name="connsiteX2" fmla="*/ 9145997 w 10289745"/>
              <a:gd name="connsiteY2" fmla="*/ 2436173 h 2694297"/>
              <a:gd name="connsiteX3" fmla="*/ 0 w 10289745"/>
              <a:gd name="connsiteY3" fmla="*/ 2348314 h 2694297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2 w 10271923"/>
              <a:gd name="connsiteY0" fmla="*/ 1961048 h 2259210"/>
              <a:gd name="connsiteX1" fmla="*/ 9115022 w 10271923"/>
              <a:gd name="connsiteY1" fmla="*/ 0 h 2259210"/>
              <a:gd name="connsiteX2" fmla="*/ 9145999 w 10271923"/>
              <a:gd name="connsiteY2" fmla="*/ 2048907 h 2259210"/>
              <a:gd name="connsiteX3" fmla="*/ 2 w 10271923"/>
              <a:gd name="connsiteY3" fmla="*/ 1961048 h 2259210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1 w 10359948"/>
              <a:gd name="connsiteY0" fmla="*/ 2534080 h 2803153"/>
              <a:gd name="connsiteX1" fmla="*/ 9223441 w 10359948"/>
              <a:gd name="connsiteY1" fmla="*/ 0 h 2803153"/>
              <a:gd name="connsiteX2" fmla="*/ 9200208 w 10359948"/>
              <a:gd name="connsiteY2" fmla="*/ 2443835 h 2803153"/>
              <a:gd name="connsiteX3" fmla="*/ 1 w 10359948"/>
              <a:gd name="connsiteY3" fmla="*/ 2534080 h 2803153"/>
              <a:gd name="connsiteX0" fmla="*/ 2 w 10302373"/>
              <a:gd name="connsiteY0" fmla="*/ 2371463 h 2710654"/>
              <a:gd name="connsiteX1" fmla="*/ 9169233 w 10302373"/>
              <a:gd name="connsiteY1" fmla="*/ 0 h 2710654"/>
              <a:gd name="connsiteX2" fmla="*/ 9146000 w 10302373"/>
              <a:gd name="connsiteY2" fmla="*/ 2443835 h 2710654"/>
              <a:gd name="connsiteX3" fmla="*/ 2 w 10302373"/>
              <a:gd name="connsiteY3" fmla="*/ 2371463 h 2710654"/>
              <a:gd name="connsiteX0" fmla="*/ 22101 w 10324472"/>
              <a:gd name="connsiteY0" fmla="*/ 2371463 h 2601940"/>
              <a:gd name="connsiteX1" fmla="*/ 9191332 w 10324472"/>
              <a:gd name="connsiteY1" fmla="*/ 0 h 2601940"/>
              <a:gd name="connsiteX2" fmla="*/ 9168099 w 10324472"/>
              <a:gd name="connsiteY2" fmla="*/ 2443835 h 2601940"/>
              <a:gd name="connsiteX3" fmla="*/ 22101 w 10324472"/>
              <a:gd name="connsiteY3" fmla="*/ 2371463 h 2601940"/>
              <a:gd name="connsiteX0" fmla="*/ 454248 w 10756619"/>
              <a:gd name="connsiteY0" fmla="*/ 2371463 h 2635640"/>
              <a:gd name="connsiteX1" fmla="*/ 9623479 w 10756619"/>
              <a:gd name="connsiteY1" fmla="*/ 0 h 2635640"/>
              <a:gd name="connsiteX2" fmla="*/ 9600246 w 10756619"/>
              <a:gd name="connsiteY2" fmla="*/ 2443835 h 2635640"/>
              <a:gd name="connsiteX3" fmla="*/ 2243166 w 10756619"/>
              <a:gd name="connsiteY3" fmla="*/ 2466974 h 2635640"/>
              <a:gd name="connsiteX4" fmla="*/ 454248 w 10756619"/>
              <a:gd name="connsiteY4" fmla="*/ 2371463 h 2635640"/>
              <a:gd name="connsiteX0" fmla="*/ 1153431 w 11456764"/>
              <a:gd name="connsiteY0" fmla="*/ 2371463 h 2641277"/>
              <a:gd name="connsiteX1" fmla="*/ 10322662 w 11456764"/>
              <a:gd name="connsiteY1" fmla="*/ 0 h 2641277"/>
              <a:gd name="connsiteX2" fmla="*/ 10299429 w 11456764"/>
              <a:gd name="connsiteY2" fmla="*/ 2443835 h 2641277"/>
              <a:gd name="connsiteX3" fmla="*/ 1137944 w 11456764"/>
              <a:gd name="connsiteY3" fmla="*/ 2482461 h 2641277"/>
              <a:gd name="connsiteX4" fmla="*/ 1153431 w 11456764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482461"/>
              <a:gd name="connsiteX1" fmla="*/ 9184718 w 10318820"/>
              <a:gd name="connsiteY1" fmla="*/ 0 h 2482461"/>
              <a:gd name="connsiteX2" fmla="*/ 9161485 w 10318820"/>
              <a:gd name="connsiteY2" fmla="*/ 2443835 h 2482461"/>
              <a:gd name="connsiteX3" fmla="*/ 0 w 10318820"/>
              <a:gd name="connsiteY3" fmla="*/ 2482461 h 2482461"/>
              <a:gd name="connsiteX4" fmla="*/ 15487 w 10318820"/>
              <a:gd name="connsiteY4" fmla="*/ 2371463 h 2482461"/>
              <a:gd name="connsiteX0" fmla="*/ 15487 w 10252186"/>
              <a:gd name="connsiteY0" fmla="*/ 2371463 h 2482461"/>
              <a:gd name="connsiteX1" fmla="*/ 9184718 w 10252186"/>
              <a:gd name="connsiteY1" fmla="*/ 0 h 2482461"/>
              <a:gd name="connsiteX2" fmla="*/ 9022088 w 10252186"/>
              <a:gd name="connsiteY2" fmla="*/ 2242499 h 2482461"/>
              <a:gd name="connsiteX3" fmla="*/ 0 w 10252186"/>
              <a:gd name="connsiteY3" fmla="*/ 2482461 h 2482461"/>
              <a:gd name="connsiteX4" fmla="*/ 15487 w 10252186"/>
              <a:gd name="connsiteY4" fmla="*/ 2371463 h 2482461"/>
              <a:gd name="connsiteX0" fmla="*/ 15487 w 10311181"/>
              <a:gd name="connsiteY0" fmla="*/ 2371463 h 2482461"/>
              <a:gd name="connsiteX1" fmla="*/ 9184718 w 10311181"/>
              <a:gd name="connsiteY1" fmla="*/ 0 h 2482461"/>
              <a:gd name="connsiteX2" fmla="*/ 9145996 w 10311181"/>
              <a:gd name="connsiteY2" fmla="*/ 2443835 h 2482461"/>
              <a:gd name="connsiteX3" fmla="*/ 0 w 10311181"/>
              <a:gd name="connsiteY3" fmla="*/ 2482461 h 2482461"/>
              <a:gd name="connsiteX4" fmla="*/ 15487 w 10311181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45996 w 9184718"/>
              <a:gd name="connsiteY2" fmla="*/ 2443835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0 w 9215696"/>
              <a:gd name="connsiteY0" fmla="*/ 2371463 h 2482461"/>
              <a:gd name="connsiteX1" fmla="*/ 9215696 w 9215696"/>
              <a:gd name="connsiteY1" fmla="*/ 0 h 2482461"/>
              <a:gd name="connsiteX2" fmla="*/ 9207951 w 9215696"/>
              <a:gd name="connsiteY2" fmla="*/ 2459323 h 2482461"/>
              <a:gd name="connsiteX3" fmla="*/ 30978 w 9215696"/>
              <a:gd name="connsiteY3" fmla="*/ 2482461 h 2482461"/>
              <a:gd name="connsiteX4" fmla="*/ 0 w 9215696"/>
              <a:gd name="connsiteY4" fmla="*/ 2371463 h 2482461"/>
              <a:gd name="connsiteX0" fmla="*/ 0 w 9215696"/>
              <a:gd name="connsiteY0" fmla="*/ 2371463 h 2497949"/>
              <a:gd name="connsiteX1" fmla="*/ 9215696 w 9215696"/>
              <a:gd name="connsiteY1" fmla="*/ 0 h 2497949"/>
              <a:gd name="connsiteX2" fmla="*/ 9207951 w 9215696"/>
              <a:gd name="connsiteY2" fmla="*/ 2459323 h 2497949"/>
              <a:gd name="connsiteX3" fmla="*/ 2 w 9215696"/>
              <a:gd name="connsiteY3" fmla="*/ 2497949 h 2497949"/>
              <a:gd name="connsiteX4" fmla="*/ 0 w 9215696"/>
              <a:gd name="connsiteY4" fmla="*/ 2371463 h 2497949"/>
              <a:gd name="connsiteX0" fmla="*/ 0 w 9215696"/>
              <a:gd name="connsiteY0" fmla="*/ 2371463 h 2474718"/>
              <a:gd name="connsiteX1" fmla="*/ 9215696 w 9215696"/>
              <a:gd name="connsiteY1" fmla="*/ 0 h 2474718"/>
              <a:gd name="connsiteX2" fmla="*/ 9207951 w 9215696"/>
              <a:gd name="connsiteY2" fmla="*/ 2459323 h 2474718"/>
              <a:gd name="connsiteX3" fmla="*/ 30979 w 9215696"/>
              <a:gd name="connsiteY3" fmla="*/ 2474718 h 2474718"/>
              <a:gd name="connsiteX4" fmla="*/ 0 w 9215696"/>
              <a:gd name="connsiteY4" fmla="*/ 2371463 h 2474718"/>
              <a:gd name="connsiteX0" fmla="*/ 0 w 9208117"/>
              <a:gd name="connsiteY0" fmla="*/ 2371463 h 2474718"/>
              <a:gd name="connsiteX1" fmla="*/ 9184719 w 9208117"/>
              <a:gd name="connsiteY1" fmla="*/ 0 h 2474718"/>
              <a:gd name="connsiteX2" fmla="*/ 9207951 w 9208117"/>
              <a:gd name="connsiteY2" fmla="*/ 2459323 h 2474718"/>
              <a:gd name="connsiteX3" fmla="*/ 30979 w 9208117"/>
              <a:gd name="connsiteY3" fmla="*/ 2474718 h 2474718"/>
              <a:gd name="connsiteX4" fmla="*/ 0 w 9208117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15020 w 9184719"/>
              <a:gd name="connsiteY2" fmla="*/ 2381886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69230 w 9184719"/>
              <a:gd name="connsiteY2" fmla="*/ 2451580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67786"/>
              <a:gd name="connsiteY0" fmla="*/ 2375696 h 2474718"/>
              <a:gd name="connsiteX1" fmla="*/ 9167786 w 9167786"/>
              <a:gd name="connsiteY1" fmla="*/ 0 h 2474718"/>
              <a:gd name="connsiteX2" fmla="*/ 9152297 w 9167786"/>
              <a:gd name="connsiteY2" fmla="*/ 2451580 h 2474718"/>
              <a:gd name="connsiteX3" fmla="*/ 14046 w 9167786"/>
              <a:gd name="connsiteY3" fmla="*/ 2474718 h 2474718"/>
              <a:gd name="connsiteX4" fmla="*/ 0 w 9167786"/>
              <a:gd name="connsiteY4" fmla="*/ 2375696 h 2474718"/>
              <a:gd name="connsiteX0" fmla="*/ 2887 w 9170673"/>
              <a:gd name="connsiteY0" fmla="*/ 2375696 h 2474718"/>
              <a:gd name="connsiteX1" fmla="*/ 9170673 w 9170673"/>
              <a:gd name="connsiteY1" fmla="*/ 0 h 2474718"/>
              <a:gd name="connsiteX2" fmla="*/ 9155184 w 9170673"/>
              <a:gd name="connsiteY2" fmla="*/ 2451580 h 2474718"/>
              <a:gd name="connsiteX3" fmla="*/ 0 w 9170673"/>
              <a:gd name="connsiteY3" fmla="*/ 2474718 h 2474718"/>
              <a:gd name="connsiteX4" fmla="*/ 2887 w 9170673"/>
              <a:gd name="connsiteY4" fmla="*/ 2375696 h 2474718"/>
              <a:gd name="connsiteX0" fmla="*/ 2887 w 9170673"/>
              <a:gd name="connsiteY0" fmla="*/ 2375696 h 2457785"/>
              <a:gd name="connsiteX1" fmla="*/ 9170673 w 9170673"/>
              <a:gd name="connsiteY1" fmla="*/ 0 h 2457785"/>
              <a:gd name="connsiteX2" fmla="*/ 9155184 w 9170673"/>
              <a:gd name="connsiteY2" fmla="*/ 2451580 h 2457785"/>
              <a:gd name="connsiteX3" fmla="*/ 0 w 9170673"/>
              <a:gd name="connsiteY3" fmla="*/ 2457785 h 2457785"/>
              <a:gd name="connsiteX4" fmla="*/ 2887 w 9170673"/>
              <a:gd name="connsiteY4" fmla="*/ 2375696 h 245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70673" h="2457785">
                <a:moveTo>
                  <a:pt x="2887" y="2375696"/>
                </a:moveTo>
                <a:cubicBezTo>
                  <a:pt x="23548" y="2372367"/>
                  <a:pt x="7344315" y="2502055"/>
                  <a:pt x="9170673" y="0"/>
                </a:cubicBezTo>
                <a:cubicBezTo>
                  <a:pt x="9168091" y="819774"/>
                  <a:pt x="9157766" y="1631806"/>
                  <a:pt x="9155184" y="2451580"/>
                </a:cubicBezTo>
                <a:lnTo>
                  <a:pt x="0" y="2457785"/>
                </a:lnTo>
                <a:cubicBezTo>
                  <a:pt x="-1" y="2415623"/>
                  <a:pt x="2888" y="2417858"/>
                  <a:pt x="2887" y="2375696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992512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</p:sldLayoutIdLst>
  <p:txStyles>
    <p:titleStyle>
      <a:lvl1pPr algn="r" defTabSz="457200" rtl="0" eaLnBrk="1" latinLnBrk="0" hangingPunct="1">
        <a:lnSpc>
          <a:spcPct val="80000"/>
        </a:lnSpc>
        <a:spcBef>
          <a:spcPct val="0"/>
        </a:spcBef>
        <a:buNone/>
        <a:defRPr sz="4400" b="1" i="0" kern="1200">
          <a:solidFill>
            <a:schemeClr val="accent1"/>
          </a:solidFill>
          <a:latin typeface="+mj-lt"/>
          <a:ea typeface="+mj-ea"/>
          <a:cs typeface="Arial Narrow Bold"/>
        </a:defRPr>
      </a:lvl1pPr>
    </p:titleStyle>
    <p:bodyStyle>
      <a:lvl1pPr marL="0" indent="0" algn="r" defTabSz="457200" rtl="0" eaLnBrk="1" latinLnBrk="0" hangingPunct="1">
        <a:spcBef>
          <a:spcPct val="20000"/>
        </a:spcBef>
        <a:buFont typeface="Arial"/>
        <a:buNone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6355080"/>
            <a:ext cx="12192000" cy="50292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10972800" cy="67601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207294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48000" y="6355081"/>
            <a:ext cx="8534401" cy="502919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800"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2192000" cy="9144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8" name="Picture 7" descr="NOAA-Fisheries-horizontal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2672" y="6419089"/>
            <a:ext cx="2191920" cy="388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952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3600" b="1" i="0" kern="1200">
          <a:solidFill>
            <a:schemeClr val="accent1"/>
          </a:solidFill>
          <a:latin typeface="+mj-lt"/>
          <a:ea typeface="+mj-ea"/>
          <a:cs typeface="Arial Narrow Bold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355080"/>
            <a:ext cx="12192000" cy="50292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10972800" cy="67601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207294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48000" y="6355081"/>
            <a:ext cx="8534401" cy="502919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2674" y="6419089"/>
            <a:ext cx="2191917" cy="388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105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704" r:id="rId3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3600" b="1" i="0" kern="1200">
          <a:solidFill>
            <a:srgbClr val="FFFFFF"/>
          </a:solidFill>
          <a:latin typeface="+mj-lt"/>
          <a:ea typeface="+mj-ea"/>
          <a:cs typeface="Arial Narrow Bold"/>
        </a:defRPr>
      </a:lvl1pPr>
    </p:titleStyle>
    <p:bodyStyle>
      <a:lvl1pPr marL="0" indent="0" algn="r" defTabSz="457200" rtl="0" eaLnBrk="1" latinLnBrk="0" hangingPunct="1">
        <a:spcBef>
          <a:spcPct val="20000"/>
        </a:spcBef>
        <a:buFont typeface="Arial"/>
        <a:buNone/>
        <a:defRPr sz="2000" kern="1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iff"/><Relationship Id="rId7" Type="http://schemas.openxmlformats.org/officeDocument/2006/relationships/image" Target="../media/image20.tiff"/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9.tiff"/><Relationship Id="rId5" Type="http://schemas.openxmlformats.org/officeDocument/2006/relationships/image" Target="../media/image18.tiff"/><Relationship Id="rId4" Type="http://schemas.openxmlformats.org/officeDocument/2006/relationships/image" Target="../media/image17.tif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tiff"/><Relationship Id="rId7" Type="http://schemas.openxmlformats.org/officeDocument/2006/relationships/image" Target="../media/image18.tiff"/><Relationship Id="rId2" Type="http://schemas.openxmlformats.org/officeDocument/2006/relationships/image" Target="../media/image21.tiff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25.tiff"/><Relationship Id="rId5" Type="http://schemas.openxmlformats.org/officeDocument/2006/relationships/image" Target="../media/image24.tiff"/><Relationship Id="rId4" Type="http://schemas.openxmlformats.org/officeDocument/2006/relationships/image" Target="../media/image23.tif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27.e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80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5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46.png"/><Relationship Id="rId5" Type="http://schemas.openxmlformats.org/officeDocument/2006/relationships/image" Target="../media/image43.png"/><Relationship Id="rId4" Type="http://schemas.openxmlformats.org/officeDocument/2006/relationships/image" Target="../media/image5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40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42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67.png"/><Relationship Id="rId5" Type="http://schemas.openxmlformats.org/officeDocument/2006/relationships/image" Target="../media/image60.emf"/><Relationship Id="rId4" Type="http://schemas.openxmlformats.org/officeDocument/2006/relationships/image" Target="file:////Users/WilliamStockhausen/Work/StockAssessments-Crab/Assessments/TannerCrab/2021-05_TannerCrab/Analysis/01_SelectivityIssues/03_InferredCatchabilityFromSBSdata/Figures_Section4_3a_males/plot3b_males_DiagnosticPlots.png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2.xml"/><Relationship Id="rId6" Type="http://schemas.openxmlformats.org/officeDocument/2006/relationships/image" Target="file:////Users/WilliamStockhausen/Work/StockAssessments-Crab/Assessments/TannerCrab/2021-05_TannerCrab/Analysis/01_SelectivityIssues/03_InferredCatchabilityFromSBSdata/Figures_Section4_3a_males/smooths_males_2d.png" TargetMode="External"/><Relationship Id="rId5" Type="http://schemas.openxmlformats.org/officeDocument/2006/relationships/image" Target="../media/image62.png"/><Relationship Id="rId4" Type="http://schemas.openxmlformats.org/officeDocument/2006/relationships/image" Target="file:////Users/WilliamStockhausen/Work/StockAssessments-Crab/Assessments/TannerCrab/2021-05_TannerCrab/Analysis/01_SelectivityIssues/03_InferredCatchabilityFromSBSdata/Figures_Section4_3a_males/smooths_males_1d.png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2.xml"/><Relationship Id="rId6" Type="http://schemas.openxmlformats.org/officeDocument/2006/relationships/image" Target="file:////Users/WilliamStockhausen/Work/StockAssessments-Crab/Assessments/TannerCrab/2021-05_TannerCrab/Analysis/01_SelectivityIssues/03_InferredCatchabilityFromSBSdata/Figures_Section4_3a_males/plot4b_Males_AllAnnualCatchabilityCurves.png" TargetMode="External"/><Relationship Id="rId5" Type="http://schemas.openxmlformats.org/officeDocument/2006/relationships/image" Target="../media/image64.png"/><Relationship Id="rId4" Type="http://schemas.openxmlformats.org/officeDocument/2006/relationships/image" Target="file:////Users/WilliamStockhausen/Work/StockAssessments-Crab/Assessments/TannerCrab/2021-05_TannerCrab/Analysis/01_SelectivityIssues/03_InferredCatchabilityFromSBSdata/Figures_Section4_3a_males/plots4b_Males_06.png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2.xml"/><Relationship Id="rId6" Type="http://schemas.openxmlformats.org/officeDocument/2006/relationships/image" Target="file:////Users/WilliamStockhausen/Work/StockAssessments-Crab/Assessments/TannerCrab/2021-05_TannerCrab/Analysis/01_SelectivityIssues/03_InferredCatchabilityFromSBSdata/Figures_Section4_3b_females/plot3b_females_DiagnosticPlots.png" TargetMode="External"/><Relationship Id="rId5" Type="http://schemas.openxmlformats.org/officeDocument/2006/relationships/image" Target="../media/image66.png"/><Relationship Id="rId4" Type="http://schemas.openxmlformats.org/officeDocument/2006/relationships/image" Target="../media/image7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2.xml"/><Relationship Id="rId6" Type="http://schemas.openxmlformats.org/officeDocument/2006/relationships/image" Target="file:////Users/WilliamStockhausen/Work/StockAssessments-Crab/Assessments/TannerCrab/2021-05_TannerCrab/Analysis/01_SelectivityIssues/03_InferredCatchabilityFromSBSdata/Figures_Section4_3b_females/smooths_females_2d.png" TargetMode="External"/><Relationship Id="rId5" Type="http://schemas.openxmlformats.org/officeDocument/2006/relationships/image" Target="../media/image69.png"/><Relationship Id="rId4" Type="http://schemas.openxmlformats.org/officeDocument/2006/relationships/image" Target="file:////Users/WilliamStockhausen/Work/StockAssessments-Crab/Assessments/TannerCrab/2021-05_TannerCrab/Analysis/01_SelectivityIssues/03_InferredCatchabilityFromSBSdata/Figures_Section4_3b_females/smooths_females_1d.png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2.xml"/><Relationship Id="rId6" Type="http://schemas.openxmlformats.org/officeDocument/2006/relationships/image" Target="file:////Users/WilliamStockhausen/Work/StockAssessments-Crab/Assessments/TannerCrab/2021-05_TannerCrab/Analysis/01_SelectivityIssues/03_InferredCatchabilityFromSBSdata/Figures_Section4_3b_females/plot4b_Females_AllAnnualCatchabilityCurves.png" TargetMode="External"/><Relationship Id="rId5" Type="http://schemas.openxmlformats.org/officeDocument/2006/relationships/image" Target="../media/image71.png"/><Relationship Id="rId4" Type="http://schemas.openxmlformats.org/officeDocument/2006/relationships/image" Target="file:////Users/WilliamStockhausen/Work/StockAssessments-Crab/Assessments/TannerCrab/2021-05_TannerCrab/Analysis/01_SelectivityIssues/03_InferredCatchabilityFromSBSdata/Figures_Section4_3b_females/plots4b_Females_06.png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tiff"/><Relationship Id="rId7" Type="http://schemas.openxmlformats.org/officeDocument/2006/relationships/image" Target="../media/image76.tif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75.tiff"/><Relationship Id="rId5" Type="http://schemas.openxmlformats.org/officeDocument/2006/relationships/image" Target="../media/image74.tiff"/><Relationship Id="rId4" Type="http://schemas.openxmlformats.org/officeDocument/2006/relationships/image" Target="../media/image73.tiff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0.png"/><Relationship Id="rId3" Type="http://schemas.openxmlformats.org/officeDocument/2006/relationships/image" Target="../media/image9.tiff"/><Relationship Id="rId7" Type="http://schemas.openxmlformats.org/officeDocument/2006/relationships/image" Target="../media/image55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540.png"/><Relationship Id="rId5" Type="http://schemas.openxmlformats.org/officeDocument/2006/relationships/image" Target="../media/image530.png"/><Relationship Id="rId4" Type="http://schemas.openxmlformats.org/officeDocument/2006/relationships/image" Target="../media/image77.tiff"/><Relationship Id="rId9" Type="http://schemas.openxmlformats.org/officeDocument/2006/relationships/image" Target="../media/image57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tif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80.tiff"/><Relationship Id="rId4" Type="http://schemas.openxmlformats.org/officeDocument/2006/relationships/image" Target="../media/image79.tiff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tiff"/><Relationship Id="rId3" Type="http://schemas.openxmlformats.org/officeDocument/2006/relationships/image" Target="../media/image81.tiff"/><Relationship Id="rId7" Type="http://schemas.openxmlformats.org/officeDocument/2006/relationships/image" Target="../media/image85.tif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84.tiff"/><Relationship Id="rId5" Type="http://schemas.openxmlformats.org/officeDocument/2006/relationships/image" Target="../media/image83.tiff"/><Relationship Id="rId10" Type="http://schemas.openxmlformats.org/officeDocument/2006/relationships/image" Target="../media/image88.tiff"/><Relationship Id="rId4" Type="http://schemas.openxmlformats.org/officeDocument/2006/relationships/image" Target="../media/image82.tiff"/><Relationship Id="rId9" Type="http://schemas.openxmlformats.org/officeDocument/2006/relationships/image" Target="../media/image87.tif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4.tiff"/><Relationship Id="rId5" Type="http://schemas.openxmlformats.org/officeDocument/2006/relationships/image" Target="../media/image13.tiff"/><Relationship Id="rId4" Type="http://schemas.openxmlformats.org/officeDocument/2006/relationships/image" Target="../media/image12.tif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3BA8FF-248F-8748-B970-41EDCAFDD7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12570" y="1501775"/>
            <a:ext cx="7750630" cy="1470025"/>
          </a:xfrm>
        </p:spPr>
        <p:txBody>
          <a:bodyPr/>
          <a:lstStyle/>
          <a:p>
            <a:pPr algn="ctr"/>
            <a:r>
              <a:rPr lang="en-US" dirty="0"/>
              <a:t>Incorporating BSFRF side-by-side catchability studies in the </a:t>
            </a:r>
            <a:br>
              <a:rPr lang="en-US" dirty="0"/>
            </a:br>
            <a:r>
              <a:rPr lang="en-US" dirty="0"/>
              <a:t>Tanner crab assessment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DA75D83-6C4F-9B44-AF60-CFAF6875E8F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William Stockhausen</a:t>
            </a:r>
          </a:p>
          <a:p>
            <a:r>
              <a:rPr lang="en-US" dirty="0"/>
              <a:t>Alaska Fisheries Science Center</a:t>
            </a:r>
          </a:p>
          <a:p>
            <a:r>
              <a:rPr lang="en-US" dirty="0"/>
              <a:t>May 2021</a:t>
            </a:r>
          </a:p>
        </p:txBody>
      </p:sp>
    </p:spTree>
    <p:extLst>
      <p:ext uri="{BB962C8B-B14F-4D97-AF65-F5344CB8AC3E}">
        <p14:creationId xmlns:p14="http://schemas.microsoft.com/office/powerpoint/2010/main" val="35306817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370D23-91E7-9047-A266-0A2139FE1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03063"/>
          </a:xfrm>
        </p:spPr>
        <p:txBody>
          <a:bodyPr>
            <a:normAutofit/>
          </a:bodyPr>
          <a:lstStyle/>
          <a:p>
            <a:r>
              <a:rPr lang="en-US" sz="3200" b="1" dirty="0"/>
              <a:t>Survey-level relationships: </a:t>
            </a:r>
            <a:r>
              <a:rPr lang="en-US" sz="3200" dirty="0"/>
              <a:t>catchability and </a:t>
            </a:r>
            <a:r>
              <a:rPr lang="en-US" sz="3200" b="1" dirty="0"/>
              <a:t>availability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CE79740E-DEF8-0A4B-91DE-2C45F92A2B52}"/>
              </a:ext>
            </a:extLst>
          </p:cNvPr>
          <p:cNvGrpSpPr/>
          <p:nvPr/>
        </p:nvGrpSpPr>
        <p:grpSpPr>
          <a:xfrm>
            <a:off x="838200" y="3472512"/>
            <a:ext cx="8357481" cy="462884"/>
            <a:chOff x="838200" y="2044081"/>
            <a:chExt cx="8357481" cy="46288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6775EF83-56DE-4346-B432-32B074DCCA9D}"/>
                    </a:ext>
                  </a:extLst>
                </p:cNvPr>
                <p:cNvSpPr txBox="1"/>
                <p:nvPr/>
              </p:nvSpPr>
              <p:spPr>
                <a:xfrm>
                  <a:off x="838200" y="2098661"/>
                  <a:ext cx="3093347" cy="40113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 dirty="0"/>
                    <a:t>NMFS EBS (</a:t>
                  </a:r>
                  <a14:m>
                    <m:oMath xmlns:m="http://schemas.openxmlformats.org/officeDocument/2006/math">
                      <m:sSubSup>
                        <m:sSub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𝑧</m:t>
                          </m:r>
                        </m:sub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𝑁𝑀𝐹𝑆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𝐸𝐵𝑆</m:t>
                          </m:r>
                        </m:sup>
                      </m:sSubSup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≡1</m:t>
                      </m:r>
                    </m:oMath>
                  </a14:m>
                  <a:r>
                    <a:rPr lang="en-US" sz="2000" dirty="0"/>
                    <a:t>):</a:t>
                  </a:r>
                </a:p>
              </p:txBody>
            </p:sp>
          </mc:Choice>
          <mc:Fallback xmlns="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6775EF83-56DE-4346-B432-32B074DCCA9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8200" y="2098661"/>
                  <a:ext cx="3093347" cy="401135"/>
                </a:xfrm>
                <a:prstGeom prst="rect">
                  <a:avLst/>
                </a:prstGeom>
                <a:blipFill>
                  <a:blip r:embed="rId3"/>
                  <a:stretch>
                    <a:fillRect l="-2459" t="-6061" r="-1230" b="-2424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45D8B705-7DA9-5449-9963-3B0644655924}"/>
                    </a:ext>
                  </a:extLst>
                </p:cNvPr>
                <p:cNvSpPr/>
                <p:nvPr/>
              </p:nvSpPr>
              <p:spPr>
                <a:xfrm>
                  <a:off x="4081717" y="2044081"/>
                  <a:ext cx="5113964" cy="46288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𝑁𝑀𝐹𝑆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𝐸𝐵𝑆</m:t>
                            </m:r>
                          </m:sup>
                        </m:sSubSup>
                        <m:r>
                          <a:rPr lang="en-US" sz="2400" i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   1    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bSup>
                          <m:sSub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𝑁𝑀𝐹𝑆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𝐸𝐵𝑆</m:t>
                            </m:r>
                          </m:sup>
                        </m:sSubSup>
                        <m:r>
                          <a:rPr lang="en-US" sz="2400" i="0">
                            <a:latin typeface="Cambria Math" panose="02040503050406030204" pitchFamily="18" charset="0"/>
                          </a:rPr>
                          <m:t>∙</m:t>
                        </m:r>
                        <m:sSubSup>
                          <m:sSub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𝐸𝐵𝑆</m:t>
                            </m:r>
                          </m:sup>
                        </m:sSubSup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45D8B705-7DA9-5449-9963-3B064465592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81717" y="2044081"/>
                  <a:ext cx="5113964" cy="462884"/>
                </a:xfrm>
                <a:prstGeom prst="rect">
                  <a:avLst/>
                </a:prstGeom>
                <a:blipFill>
                  <a:blip r:embed="rId4"/>
                  <a:stretch>
                    <a:fillRect b="-2105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628B844C-25DB-3A4A-9156-7B05C900D9DD}"/>
              </a:ext>
            </a:extLst>
          </p:cNvPr>
          <p:cNvGrpSpPr/>
          <p:nvPr/>
        </p:nvGrpSpPr>
        <p:grpSpPr>
          <a:xfrm>
            <a:off x="838200" y="4375084"/>
            <a:ext cx="8377808" cy="462884"/>
            <a:chOff x="838200" y="3320958"/>
            <a:chExt cx="8377808" cy="46288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0AD82565-E144-AF49-8D52-0879014B3149}"/>
                    </a:ext>
                  </a:extLst>
                </p:cNvPr>
                <p:cNvSpPr txBox="1"/>
                <p:nvPr/>
              </p:nvSpPr>
              <p:spPr>
                <a:xfrm>
                  <a:off x="838200" y="3382290"/>
                  <a:ext cx="3243517" cy="40113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 dirty="0"/>
                    <a:t>BSFRF SBS (</a:t>
                  </a:r>
                  <a14:m>
                    <m:oMath xmlns:m="http://schemas.openxmlformats.org/officeDocument/2006/math">
                      <m:sSubSup>
                        <m:sSub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𝑧</m:t>
                          </m:r>
                        </m:sub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𝐵𝑆𝐹𝑅𝐹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𝑆𝐵𝑆</m:t>
                          </m:r>
                        </m:sup>
                      </m:sSubSup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≡1</m:t>
                      </m:r>
                    </m:oMath>
                  </a14:m>
                  <a:r>
                    <a:rPr lang="en-US" sz="2000" dirty="0"/>
                    <a:t>):</a:t>
                  </a:r>
                </a:p>
              </p:txBody>
            </p:sp>
          </mc:Choice>
          <mc:Fallback xmlns="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0AD82565-E144-AF49-8D52-0879014B314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8200" y="3382290"/>
                  <a:ext cx="3243517" cy="401135"/>
                </a:xfrm>
                <a:prstGeom prst="rect">
                  <a:avLst/>
                </a:prstGeom>
                <a:blipFill>
                  <a:blip r:embed="rId5"/>
                  <a:stretch>
                    <a:fillRect l="-2344" t="-9091" r="-781" b="-2424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19CD0723-0ED5-AD48-B086-58330BA41D6A}"/>
                    </a:ext>
                  </a:extLst>
                </p:cNvPr>
                <p:cNvSpPr/>
                <p:nvPr/>
              </p:nvSpPr>
              <p:spPr>
                <a:xfrm>
                  <a:off x="4081717" y="3320958"/>
                  <a:ext cx="5134291" cy="46288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𝐵𝑆𝐹𝑅𝐹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𝑆𝐵𝑆</m:t>
                            </m:r>
                          </m:sup>
                        </m:sSubSup>
                        <m:r>
                          <a:rPr lang="en-US" sz="2400" i="0">
                            <a:latin typeface="Cambria Math" panose="02040503050406030204" pitchFamily="18" charset="0"/>
                          </a:rPr>
                          <m:t>=</m:t>
                        </m:r>
                        <m:sSubSup>
                          <m:sSub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𝑆𝐵𝑆</m:t>
                            </m:r>
                          </m:sup>
                        </m:sSubSup>
                        <m:r>
                          <a:rPr lang="en-US" sz="2400" i="0">
                            <a:latin typeface="Cambria Math" panose="02040503050406030204" pitchFamily="18" charset="0"/>
                          </a:rPr>
                          <m:t>∙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        1         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bSup>
                          <m:sSub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𝐸𝐵𝑆</m:t>
                            </m:r>
                          </m:sup>
                        </m:sSubSup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19CD0723-0ED5-AD48-B086-58330BA41D6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81717" y="3320958"/>
                  <a:ext cx="5134291" cy="462884"/>
                </a:xfrm>
                <a:prstGeom prst="rect">
                  <a:avLst/>
                </a:prstGeom>
                <a:blipFill>
                  <a:blip r:embed="rId6"/>
                  <a:stretch>
                    <a:fillRect b="-2105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79A3740-9A74-194D-8079-B49ED29F41F0}"/>
              </a:ext>
            </a:extLst>
          </p:cNvPr>
          <p:cNvGrpSpPr/>
          <p:nvPr/>
        </p:nvGrpSpPr>
        <p:grpSpPr>
          <a:xfrm>
            <a:off x="838200" y="5277655"/>
            <a:ext cx="8378705" cy="462884"/>
            <a:chOff x="838200" y="4101993"/>
            <a:chExt cx="8378705" cy="46288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A932E28-9BC0-8648-8F66-1412FEE15E38}"/>
                </a:ext>
              </a:extLst>
            </p:cNvPr>
            <p:cNvSpPr txBox="1"/>
            <p:nvPr/>
          </p:nvSpPr>
          <p:spPr>
            <a:xfrm>
              <a:off x="838200" y="4163997"/>
              <a:ext cx="130632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/>
                <a:t>NMFS SBS: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id="{FDCB5298-14F3-9E4B-B033-89B5C5BE255E}"/>
                    </a:ext>
                  </a:extLst>
                </p:cNvPr>
                <p:cNvSpPr/>
                <p:nvPr/>
              </p:nvSpPr>
              <p:spPr>
                <a:xfrm>
                  <a:off x="4081717" y="4101993"/>
                  <a:ext cx="5135188" cy="46288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𝑁𝑀𝐹𝑆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𝑆𝐵𝑆</m:t>
                            </m:r>
                          </m:sup>
                        </m:sSubSup>
                        <m:r>
                          <a:rPr lang="en-US" sz="2400" i="0">
                            <a:latin typeface="Cambria Math" panose="02040503050406030204" pitchFamily="18" charset="0"/>
                          </a:rPr>
                          <m:t>=</m:t>
                        </m:r>
                        <m:sSubSup>
                          <m:sSub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𝑆𝐵𝑆</m:t>
                            </m:r>
                          </m:sup>
                        </m:sSub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400" i="0">
                            <a:latin typeface="Cambria Math" panose="02040503050406030204" pitchFamily="18" charset="0"/>
                          </a:rPr>
                          <m:t>∙</m:t>
                        </m:r>
                        <m:sSubSup>
                          <m:sSub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𝑁𝑀𝐹𝑆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𝐸𝐵𝑆</m:t>
                            </m:r>
                          </m:sup>
                        </m:sSubSup>
                        <m:r>
                          <a:rPr lang="en-US" sz="2400" i="0">
                            <a:latin typeface="Cambria Math" panose="02040503050406030204" pitchFamily="18" charset="0"/>
                          </a:rPr>
                          <m:t>∙</m:t>
                        </m:r>
                        <m:sSubSup>
                          <m:sSub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𝐸𝐵𝑆</m:t>
                            </m:r>
                          </m:sup>
                        </m:sSubSup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id="{FDCB5298-14F3-9E4B-B033-89B5C5BE255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81717" y="4101993"/>
                  <a:ext cx="5135188" cy="462884"/>
                </a:xfrm>
                <a:prstGeom prst="rect">
                  <a:avLst/>
                </a:prstGeom>
                <a:blipFill>
                  <a:blip r:embed="rId7"/>
                  <a:stretch>
                    <a:fillRect b="-2105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23E0FF4-0D77-E346-A86E-5B9F33D2E9F0}"/>
              </a:ext>
            </a:extLst>
          </p:cNvPr>
          <p:cNvGrpSpPr/>
          <p:nvPr/>
        </p:nvGrpSpPr>
        <p:grpSpPr>
          <a:xfrm>
            <a:off x="838200" y="1333044"/>
            <a:ext cx="9663987" cy="524118"/>
            <a:chOff x="838200" y="1333044"/>
            <a:chExt cx="9663987" cy="52411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308CC63B-28AF-2643-BD4B-9342E5DD2F3A}"/>
                    </a:ext>
                  </a:extLst>
                </p:cNvPr>
                <p:cNvSpPr/>
                <p:nvPr/>
              </p:nvSpPr>
              <p:spPr>
                <a:xfrm>
                  <a:off x="838200" y="1333044"/>
                  <a:ext cx="5606728" cy="524118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𝑠𝑢𝑟𝑣𝑒𝑦</m:t>
                            </m:r>
                          </m:sup>
                        </m:sSubSup>
                        <m:r>
                          <a:rPr lang="en-US" sz="2400" i="0">
                            <a:latin typeface="Cambria Math" panose="02040503050406030204" pitchFamily="18" charset="0"/>
                          </a:rPr>
                          <m:t>=</m:t>
                        </m:r>
                        <m:sSubSup>
                          <m:sSub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𝑠𝑢𝑟𝑣𝑒𝑦</m:t>
                            </m:r>
                          </m:sup>
                        </m:sSubSup>
                        <m:r>
                          <a:rPr lang="en-US" sz="2400" i="0">
                            <a:latin typeface="Cambria Math" panose="02040503050406030204" pitchFamily="18" charset="0"/>
                          </a:rPr>
                          <m:t>∙</m:t>
                        </m:r>
                        <m:sSubSup>
                          <m:sSub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𝑠𝑢𝑟𝑣𝑒𝑦</m:t>
                            </m:r>
                          </m:sup>
                        </m:sSubSup>
                        <m:r>
                          <a:rPr lang="en-US" sz="2400" i="0">
                            <a:latin typeface="Cambria Math" panose="02040503050406030204" pitchFamily="18" charset="0"/>
                          </a:rPr>
                          <m:t>∙</m:t>
                        </m:r>
                        <m:sSubSup>
                          <m:sSub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𝑝𝑜𝑝𝑢𝑙𝑎𝑡𝑖𝑜𝑛</m:t>
                            </m:r>
                          </m:sup>
                        </m:sSubSup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308CC63B-28AF-2643-BD4B-9342E5DD2F3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8200" y="1333044"/>
                  <a:ext cx="5606728" cy="524118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Rectangle 26">
                  <a:extLst>
                    <a:ext uri="{FF2B5EF4-FFF2-40B4-BE49-F238E27FC236}">
                      <a16:creationId xmlns:a16="http://schemas.microsoft.com/office/drawing/2014/main" id="{05F4B739-59E2-E349-AA20-F3699DF9485C}"/>
                    </a:ext>
                  </a:extLst>
                </p:cNvPr>
                <p:cNvSpPr/>
                <p:nvPr/>
              </p:nvSpPr>
              <p:spPr>
                <a:xfrm>
                  <a:off x="7020721" y="1337982"/>
                  <a:ext cx="3481466" cy="51424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14:m>
                    <m:oMath xmlns:m="http://schemas.openxmlformats.org/officeDocument/2006/math">
                      <m:sSubSup>
                        <m:sSubSup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𝑧</m:t>
                          </m:r>
                        </m:sub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𝑠𝑢𝑟𝑣𝑒𝑦</m:t>
                          </m:r>
                        </m:sup>
                      </m:sSubSup>
                    </m:oMath>
                  </a14:m>
                  <a:r>
                    <a:rPr lang="en-US" sz="2400" dirty="0"/>
                    <a:t>=</a:t>
                  </a:r>
                  <a14:m>
                    <m:oMath xmlns:m="http://schemas.openxmlformats.org/officeDocument/2006/math">
                      <m:sSubSup>
                        <m:sSub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/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𝑠𝑢𝑟𝑣𝑒𝑦</m:t>
                          </m:r>
                        </m:sup>
                      </m:sSubSup>
                      <m:r>
                        <a:rPr lang="en-US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Sup>
                        <m:sSub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𝑧</m:t>
                          </m:r>
                        </m:sub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𝑠𝑢𝑟𝑣𝑒𝑦</m:t>
                          </m:r>
                        </m:sup>
                      </m:sSubSup>
                    </m:oMath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27" name="Rectangle 26">
                  <a:extLst>
                    <a:ext uri="{FF2B5EF4-FFF2-40B4-BE49-F238E27FC236}">
                      <a16:creationId xmlns:a16="http://schemas.microsoft.com/office/drawing/2014/main" id="{05F4B739-59E2-E349-AA20-F3699DF9485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20721" y="1337982"/>
                  <a:ext cx="3481466" cy="514243"/>
                </a:xfrm>
                <a:prstGeom prst="rect">
                  <a:avLst/>
                </a:prstGeom>
                <a:blipFill>
                  <a:blip r:embed="rId9"/>
                  <a:stretch>
                    <a:fillRect t="-4878" b="-1951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9E47CE91-07D9-D447-BEB6-B31F08BAD678}"/>
              </a:ext>
            </a:extLst>
          </p:cNvPr>
          <p:cNvSpPr/>
          <p:nvPr/>
        </p:nvSpPr>
        <p:spPr>
          <a:xfrm>
            <a:off x="531574" y="1260139"/>
            <a:ext cx="1554272" cy="669927"/>
          </a:xfrm>
          <a:prstGeom prst="rect">
            <a:avLst/>
          </a:prstGeom>
          <a:noFill/>
          <a:ln w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8D493BF-2B11-FF43-8736-3DAD8C3D6085}"/>
              </a:ext>
            </a:extLst>
          </p:cNvPr>
          <p:cNvSpPr txBox="1"/>
          <p:nvPr/>
        </p:nvSpPr>
        <p:spPr>
          <a:xfrm>
            <a:off x="214378" y="2146380"/>
            <a:ext cx="22557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survey abundance</a:t>
            </a:r>
          </a:p>
        </p:txBody>
      </p:sp>
    </p:spTree>
    <p:extLst>
      <p:ext uri="{BB962C8B-B14F-4D97-AF65-F5344CB8AC3E}">
        <p14:creationId xmlns:p14="http://schemas.microsoft.com/office/powerpoint/2010/main" val="18552456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370D23-91E7-9047-A266-0A2139FE1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03063"/>
          </a:xfrm>
        </p:spPr>
        <p:txBody>
          <a:bodyPr>
            <a:normAutofit/>
          </a:bodyPr>
          <a:lstStyle/>
          <a:p>
            <a:r>
              <a:rPr lang="en-US" sz="3200" dirty="0"/>
              <a:t>Survey-level relationships: catchability estimation</a:t>
            </a:r>
            <a:endParaRPr lang="en-US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CDD6CB05-DB78-D541-8188-D50C3B67D418}"/>
                  </a:ext>
                </a:extLst>
              </p:cNvPr>
              <p:cNvSpPr/>
              <p:nvPr/>
            </p:nvSpPr>
            <p:spPr>
              <a:xfrm>
                <a:off x="3082621" y="1939466"/>
                <a:ext cx="5320303" cy="11882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𝑧</m:t>
                          </m:r>
                        </m:sub>
                        <m:sup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𝑁𝑀𝐹𝑆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𝐸𝐵𝑆</m:t>
                          </m:r>
                        </m:sup>
                      </m:sSubSup>
                      <m:r>
                        <a:rPr lang="en-US" sz="32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sub>
                            <m:sup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𝑁𝑀𝐹𝑆</m:t>
                              </m:r>
                              <m:r>
                                <a:rPr lang="en-US" sz="3200" i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𝑆𝐵𝑆</m:t>
                              </m:r>
                            </m:sup>
                          </m:sSubSup>
                        </m:num>
                        <m:den>
                          <m:sSubSup>
                            <m:sSubSupPr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sub>
                            <m:sup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𝐵𝑆𝐹𝑅𝐹</m:t>
                              </m:r>
                              <m:r>
                                <a:rPr lang="en-US" sz="3200" i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𝑆𝐵𝑆</m:t>
                              </m:r>
                            </m:sup>
                          </m:sSubSup>
                        </m:den>
                      </m:f>
                      <m:r>
                        <a:rPr lang="en-US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sSub>
                            <m:sSubPr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𝜖</m:t>
                              </m:r>
                            </m:e>
                            <m:sub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sub>
                          </m:sSub>
                        </m:sup>
                      </m:sSup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CDD6CB05-DB78-D541-8188-D50C3B67D41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2621" y="1939466"/>
                <a:ext cx="5320303" cy="1188210"/>
              </a:xfrm>
              <a:prstGeom prst="rect">
                <a:avLst/>
              </a:prstGeom>
              <a:blipFill>
                <a:blip r:embed="rId3"/>
                <a:stretch>
                  <a:fillRect b="-10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D05E177B-2ABA-2B4D-A13D-CD6CB2C9268C}"/>
              </a:ext>
            </a:extLst>
          </p:cNvPr>
          <p:cNvSpPr txBox="1"/>
          <p:nvPr/>
        </p:nvSpPr>
        <p:spPr>
          <a:xfrm>
            <a:off x="2461030" y="3720742"/>
            <a:ext cx="72699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Can be estimated outside assessment model</a:t>
            </a:r>
          </a:p>
        </p:txBody>
      </p:sp>
    </p:spTree>
    <p:extLst>
      <p:ext uri="{BB962C8B-B14F-4D97-AF65-F5344CB8AC3E}">
        <p14:creationId xmlns:p14="http://schemas.microsoft.com/office/powerpoint/2010/main" val="2589936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C01E0E-44FE-6345-BF30-F1B5BF8322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250826"/>
            <a:ext cx="10515600" cy="764428"/>
          </a:xfrm>
        </p:spPr>
        <p:txBody>
          <a:bodyPr>
            <a:normAutofit fontScale="90000"/>
          </a:bodyPr>
          <a:lstStyle/>
          <a:p>
            <a:r>
              <a:rPr lang="en-US" sz="2800" b="1" dirty="0"/>
              <a:t>SBS catchability studies:</a:t>
            </a:r>
            <a:br>
              <a:rPr lang="en-US" sz="2800" b="1" dirty="0"/>
            </a:br>
            <a:r>
              <a:rPr lang="en-US" sz="2800" b="1" dirty="0"/>
              <a:t>number of crab caught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51ACF35-111F-974A-B511-FE6F023E7F2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1736377"/>
            <a:ext cx="4023360" cy="331001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CDF4E24-2411-344E-80FD-FBB1D6F368B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58845" y="3351724"/>
            <a:ext cx="4023360" cy="333256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7ECD1C2-8868-C146-915E-AEA8DF0236E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58845" y="31347"/>
            <a:ext cx="4023360" cy="330191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5C2A560-7193-1648-A7BF-97A26E996A4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92904" y="5270741"/>
            <a:ext cx="1104900" cy="99355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C58BF69-E337-FA49-9FA0-AE3E95868185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5281" y="3391386"/>
            <a:ext cx="4023360" cy="332199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5AE8CD0-3D0A-CD45-A68C-F1AAA72A7730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5485" y="49532"/>
            <a:ext cx="4023360" cy="330219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0E1F838-A17C-7047-A694-F0381CACE545}"/>
              </a:ext>
            </a:extLst>
          </p:cNvPr>
          <p:cNvSpPr txBox="1"/>
          <p:nvPr/>
        </p:nvSpPr>
        <p:spPr>
          <a:xfrm>
            <a:off x="310242" y="1814157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2013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B113708-C400-0246-9CF7-A401A59474A7}"/>
              </a:ext>
            </a:extLst>
          </p:cNvPr>
          <p:cNvSpPr txBox="1"/>
          <p:nvPr/>
        </p:nvSpPr>
        <p:spPr>
          <a:xfrm>
            <a:off x="4506686" y="250826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2014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2EF7E92-24D9-C744-A381-9D89F9265233}"/>
              </a:ext>
            </a:extLst>
          </p:cNvPr>
          <p:cNvSpPr txBox="1"/>
          <p:nvPr/>
        </p:nvSpPr>
        <p:spPr>
          <a:xfrm>
            <a:off x="4506685" y="3571203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2015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EA94D29-84AD-974D-898C-916BFDFDEDDF}"/>
              </a:ext>
            </a:extLst>
          </p:cNvPr>
          <p:cNvSpPr txBox="1"/>
          <p:nvPr/>
        </p:nvSpPr>
        <p:spPr>
          <a:xfrm>
            <a:off x="11326368" y="233128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2016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CCD49B5-2F3D-1640-B774-3EB78178F83B}"/>
              </a:ext>
            </a:extLst>
          </p:cNvPr>
          <p:cNvSpPr txBox="1"/>
          <p:nvPr/>
        </p:nvSpPr>
        <p:spPr>
          <a:xfrm>
            <a:off x="11326368" y="3571203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2017</a:t>
            </a:r>
          </a:p>
        </p:txBody>
      </p:sp>
    </p:spTree>
    <p:extLst>
      <p:ext uri="{BB962C8B-B14F-4D97-AF65-F5344CB8AC3E}">
        <p14:creationId xmlns:p14="http://schemas.microsoft.com/office/powerpoint/2010/main" val="27812253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14D7C6C7-B68B-064F-940E-FE5C21DA382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78864"/>
            <a:ext cx="4023360" cy="332826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D2230A3-85BA-274B-992E-1F7BC719596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3455" y="81494"/>
            <a:ext cx="4023360" cy="329650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5946C9B-ED91-6147-A68B-145742D096A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3455" y="3479999"/>
            <a:ext cx="4023360" cy="331111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BBDA4B2-047E-064A-AED3-6BC05216673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68640" y="42237"/>
            <a:ext cx="4023360" cy="332082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150AE6B-9569-0B48-B086-6522249E0DE0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68640" y="3494938"/>
            <a:ext cx="4023360" cy="331574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4C01E0E-44FE-6345-BF30-F1B5BF8322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250826"/>
            <a:ext cx="10515600" cy="764428"/>
          </a:xfrm>
        </p:spPr>
        <p:txBody>
          <a:bodyPr>
            <a:normAutofit fontScale="90000"/>
          </a:bodyPr>
          <a:lstStyle/>
          <a:p>
            <a:r>
              <a:rPr lang="en-US" sz="2800" b="1" dirty="0"/>
              <a:t>SBS catchability studies:</a:t>
            </a:r>
            <a:br>
              <a:rPr lang="en-US" sz="2800" b="1" dirty="0"/>
            </a:br>
            <a:r>
              <a:rPr lang="en-US" sz="2800" b="1" dirty="0"/>
              <a:t>area-swept abundance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5C2A560-7193-1648-A7BF-97A26E996A4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92904" y="5270741"/>
            <a:ext cx="1104900" cy="99355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0E1F838-A17C-7047-A694-F0381CACE545}"/>
              </a:ext>
            </a:extLst>
          </p:cNvPr>
          <p:cNvSpPr txBox="1"/>
          <p:nvPr/>
        </p:nvSpPr>
        <p:spPr>
          <a:xfrm>
            <a:off x="310242" y="1814157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2013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B113708-C400-0246-9CF7-A401A59474A7}"/>
              </a:ext>
            </a:extLst>
          </p:cNvPr>
          <p:cNvSpPr txBox="1"/>
          <p:nvPr/>
        </p:nvSpPr>
        <p:spPr>
          <a:xfrm>
            <a:off x="4506686" y="250826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2014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2EF7E92-24D9-C744-A381-9D89F9265233}"/>
              </a:ext>
            </a:extLst>
          </p:cNvPr>
          <p:cNvSpPr txBox="1"/>
          <p:nvPr/>
        </p:nvSpPr>
        <p:spPr>
          <a:xfrm>
            <a:off x="4506685" y="3571203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2015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EA94D29-84AD-974D-898C-916BFDFDEDDF}"/>
              </a:ext>
            </a:extLst>
          </p:cNvPr>
          <p:cNvSpPr txBox="1"/>
          <p:nvPr/>
        </p:nvSpPr>
        <p:spPr>
          <a:xfrm>
            <a:off x="11326368" y="233128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2016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CCD49B5-2F3D-1640-B774-3EB78178F83B}"/>
              </a:ext>
            </a:extLst>
          </p:cNvPr>
          <p:cNvSpPr txBox="1"/>
          <p:nvPr/>
        </p:nvSpPr>
        <p:spPr>
          <a:xfrm>
            <a:off x="11326368" y="3571203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2017</a:t>
            </a:r>
          </a:p>
        </p:txBody>
      </p:sp>
    </p:spTree>
    <p:extLst>
      <p:ext uri="{BB962C8B-B14F-4D97-AF65-F5344CB8AC3E}">
        <p14:creationId xmlns:p14="http://schemas.microsoft.com/office/powerpoint/2010/main" val="41347499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9965AE8-2D1F-BE46-A225-4E3D4A397A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Statistical modeling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C074307-48E5-DF4B-8439-BDEE1462BAB9}"/>
              </a:ext>
            </a:extLst>
          </p:cNvPr>
          <p:cNvGrpSpPr/>
          <p:nvPr/>
        </p:nvGrpSpPr>
        <p:grpSpPr>
          <a:xfrm>
            <a:off x="3689299" y="2673394"/>
            <a:ext cx="6061972" cy="1511211"/>
            <a:chOff x="4267200" y="5536231"/>
            <a:chExt cx="5000445" cy="151121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TextBox 3">
                  <a:extLst>
                    <a:ext uri="{FF2B5EF4-FFF2-40B4-BE49-F238E27FC236}">
                      <a16:creationId xmlns:a16="http://schemas.microsoft.com/office/drawing/2014/main" id="{81C1C701-1810-DF41-8055-A905E54A38DE}"/>
                    </a:ext>
                  </a:extLst>
                </p:cNvPr>
                <p:cNvSpPr txBox="1"/>
                <p:nvPr/>
              </p:nvSpPr>
              <p:spPr>
                <a:xfrm>
                  <a:off x="4267200" y="5949577"/>
                  <a:ext cx="3657600" cy="109786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unc>
                          <m:func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3200" b="0" i="0" smtClean="0">
                                <a:latin typeface="Cambria Math" panose="02040503050406030204" pitchFamily="18" charset="0"/>
                              </a:rPr>
                              <m:t>ln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𝑧</m:t>
                                    </m:r>
                                  </m:sub>
                                </m:sSub>
                              </m:e>
                            </m:d>
                          </m:e>
                        </m:func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~</m:t>
                        </m:r>
                        <m:sSub>
                          <m:sSub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  <m:d>
                          <m:d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</m:d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𝜖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</m:sSub>
                      </m:oMath>
                    </m:oMathPara>
                  </a14:m>
                  <a:endParaRPr lang="en-US" sz="3200" dirty="0"/>
                </a:p>
              </p:txBody>
            </p:sp>
          </mc:Choice>
          <mc:Fallback xmlns="">
            <p:sp>
              <p:nvSpPr>
                <p:cNvPr id="4" name="TextBox 3">
                  <a:extLst>
                    <a:ext uri="{FF2B5EF4-FFF2-40B4-BE49-F238E27FC236}">
                      <a16:creationId xmlns:a16="http://schemas.microsoft.com/office/drawing/2014/main" id="{81C1C701-1810-DF41-8055-A905E54A38D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67200" y="5949577"/>
                  <a:ext cx="3657600" cy="1097865"/>
                </a:xfrm>
                <a:prstGeom prst="rect">
                  <a:avLst/>
                </a:prstGeom>
                <a:blipFill>
                  <a:blip r:embed="rId3"/>
                  <a:stretch>
                    <a:fillRect l="-85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6" name="Elbow Connector 5">
              <a:extLst>
                <a:ext uri="{FF2B5EF4-FFF2-40B4-BE49-F238E27FC236}">
                  <a16:creationId xmlns:a16="http://schemas.microsoft.com/office/drawing/2014/main" id="{34CA2605-BBD1-3444-98E6-158B93D578DB}"/>
                </a:ext>
              </a:extLst>
            </p:cNvPr>
            <p:cNvCxnSpPr>
              <a:cxnSpLocks/>
              <a:stCxn id="4" idx="0"/>
              <a:endCxn id="7" idx="1"/>
            </p:cNvCxnSpPr>
            <p:nvPr/>
          </p:nvCxnSpPr>
          <p:spPr>
            <a:xfrm rot="5400000" flipH="1" flipV="1">
              <a:off x="6202205" y="5660860"/>
              <a:ext cx="182513" cy="394923"/>
            </a:xfrm>
            <a:prstGeom prst="bentConnector2">
              <a:avLst/>
            </a:prstGeom>
            <a:ln>
              <a:headEnd type="triangl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C5A87E6-2AED-A94F-A8AA-ED3E51312254}"/>
                </a:ext>
              </a:extLst>
            </p:cNvPr>
            <p:cNvSpPr txBox="1"/>
            <p:nvPr/>
          </p:nvSpPr>
          <p:spPr>
            <a:xfrm>
              <a:off x="6490923" y="5536231"/>
              <a:ext cx="277672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smooth function of size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387B688-8738-6742-8965-49F6FF143347}"/>
                </a:ext>
              </a:extLst>
            </p:cNvPr>
            <p:cNvSpPr txBox="1"/>
            <p:nvPr/>
          </p:nvSpPr>
          <p:spPr>
            <a:xfrm>
              <a:off x="8039948" y="5889812"/>
              <a:ext cx="15238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2400" dirty="0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A3FEC919-5432-3C48-8383-3B0FD291ED4C}"/>
              </a:ext>
            </a:extLst>
          </p:cNvPr>
          <p:cNvSpPr txBox="1"/>
          <p:nvPr/>
        </p:nvSpPr>
        <p:spPr>
          <a:xfrm>
            <a:off x="2604119" y="4255438"/>
            <a:ext cx="621836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data weighted by total number of individuals at size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estimated using “gam” function in R package </a:t>
            </a:r>
            <a:r>
              <a:rPr lang="en-US" sz="2400" dirty="0" err="1"/>
              <a:t>mgcv</a:t>
            </a:r>
            <a:endParaRPr lang="en-US" sz="2400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8691DDC7-1326-FA43-9B23-E016B1A002BA}"/>
              </a:ext>
            </a:extLst>
          </p:cNvPr>
          <p:cNvGrpSpPr/>
          <p:nvPr/>
        </p:nvGrpSpPr>
        <p:grpSpPr>
          <a:xfrm>
            <a:off x="3689299" y="1140121"/>
            <a:ext cx="6061972" cy="979911"/>
            <a:chOff x="4267200" y="5536231"/>
            <a:chExt cx="5000445" cy="97991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08DAF371-6764-5741-B374-53CA13E9965B}"/>
                    </a:ext>
                  </a:extLst>
                </p:cNvPr>
                <p:cNvSpPr txBox="1"/>
                <p:nvPr/>
              </p:nvSpPr>
              <p:spPr>
                <a:xfrm>
                  <a:off x="4267200" y="5949577"/>
                  <a:ext cx="3874711" cy="56656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unc>
                          <m:func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3200" b="0" i="0" smtClean="0">
                                <a:latin typeface="Cambria Math" panose="02040503050406030204" pitchFamily="18" charset="0"/>
                              </a:rPr>
                              <m:t>ln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𝑧</m:t>
                                    </m:r>
                                  </m:sub>
                                </m:sSub>
                              </m:e>
                            </m:d>
                          </m:e>
                        </m:func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~</m:t>
                        </m:r>
                        <m:sSub>
                          <m:sSub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sub>
                        </m:sSub>
                        <m:d>
                          <m:d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</m:d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𝜖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</m:sSub>
                      </m:oMath>
                    </m:oMathPara>
                  </a14:m>
                  <a:endParaRPr lang="en-US" sz="3200" dirty="0"/>
                </a:p>
              </p:txBody>
            </p:sp>
          </mc:Choice>
          <mc:Fallback xmlns="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08DAF371-6764-5741-B374-53CA13E9965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67200" y="5949577"/>
                  <a:ext cx="3874711" cy="566565"/>
                </a:xfrm>
                <a:prstGeom prst="rect">
                  <a:avLst/>
                </a:prstGeom>
                <a:blipFill>
                  <a:blip r:embed="rId4"/>
                  <a:stretch>
                    <a:fillRect l="-539" b="-1739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1" name="Elbow Connector 10">
              <a:extLst>
                <a:ext uri="{FF2B5EF4-FFF2-40B4-BE49-F238E27FC236}">
                  <a16:creationId xmlns:a16="http://schemas.microsoft.com/office/drawing/2014/main" id="{6B3B6BF3-116E-644F-946B-20327A6EBF1B}"/>
                </a:ext>
              </a:extLst>
            </p:cNvPr>
            <p:cNvCxnSpPr>
              <a:cxnSpLocks/>
              <a:stCxn id="10" idx="0"/>
              <a:endCxn id="12" idx="1"/>
            </p:cNvCxnSpPr>
            <p:nvPr/>
          </p:nvCxnSpPr>
          <p:spPr>
            <a:xfrm rot="5400000" flipH="1" flipV="1">
              <a:off x="6256483" y="5715138"/>
              <a:ext cx="182513" cy="286367"/>
            </a:xfrm>
            <a:prstGeom prst="bentConnector2">
              <a:avLst/>
            </a:prstGeom>
            <a:ln>
              <a:headEnd type="triangl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4D05A11-8356-8740-A724-724CB0C04AA7}"/>
                </a:ext>
              </a:extLst>
            </p:cNvPr>
            <p:cNvSpPr txBox="1"/>
            <p:nvPr/>
          </p:nvSpPr>
          <p:spPr>
            <a:xfrm>
              <a:off x="6490923" y="5536231"/>
              <a:ext cx="277672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smooth function of size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AD1D1CAA-C85A-1140-A523-B67C08792411}"/>
              </a:ext>
            </a:extLst>
          </p:cNvPr>
          <p:cNvSpPr txBox="1"/>
          <p:nvPr/>
        </p:nvSpPr>
        <p:spPr>
          <a:xfrm>
            <a:off x="988111" y="1546560"/>
            <a:ext cx="21323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Annual models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42942D6-A21C-4249-B387-62167F6E7560}"/>
              </a:ext>
            </a:extLst>
          </p:cNvPr>
          <p:cNvSpPr txBox="1"/>
          <p:nvPr/>
        </p:nvSpPr>
        <p:spPr>
          <a:xfrm>
            <a:off x="988110" y="3086740"/>
            <a:ext cx="19191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Global model</a:t>
            </a:r>
          </a:p>
        </p:txBody>
      </p:sp>
    </p:spTree>
    <p:extLst>
      <p:ext uri="{BB962C8B-B14F-4D97-AF65-F5344CB8AC3E}">
        <p14:creationId xmlns:p14="http://schemas.microsoft.com/office/powerpoint/2010/main" val="25601227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DD0EE0C6-A301-3041-81A5-19D7C6FCDC1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4672" y="642484"/>
            <a:ext cx="4985195" cy="613562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F634E1D-DF76-794C-85AF-B778E19EA131}"/>
              </a:ext>
            </a:extLst>
          </p:cNvPr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40698" y="666656"/>
            <a:ext cx="4915747" cy="613416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E370D23-91E7-9047-A266-0A2139FE1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555" y="116593"/>
            <a:ext cx="10515600" cy="603063"/>
          </a:xfrm>
        </p:spPr>
        <p:txBody>
          <a:bodyPr>
            <a:normAutofit/>
          </a:bodyPr>
          <a:lstStyle/>
          <a:p>
            <a:r>
              <a:rPr lang="en-US" sz="2800" b="1" dirty="0"/>
              <a:t>Catchability estimated from empirical catchability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98458E9-86F0-314E-9275-68317C150C98}"/>
              </a:ext>
            </a:extLst>
          </p:cNvPr>
          <p:cNvSpPr txBox="1"/>
          <p:nvPr/>
        </p:nvSpPr>
        <p:spPr>
          <a:xfrm>
            <a:off x="4061382" y="656347"/>
            <a:ext cx="848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females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81B5405-A6A4-ED4B-B5F0-E6E4C9A12E0F}"/>
              </a:ext>
            </a:extLst>
          </p:cNvPr>
          <p:cNvSpPr txBox="1"/>
          <p:nvPr/>
        </p:nvSpPr>
        <p:spPr>
          <a:xfrm>
            <a:off x="9135826" y="709749"/>
            <a:ext cx="689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males</a:t>
            </a:r>
          </a:p>
        </p:txBody>
      </p:sp>
    </p:spTree>
    <p:extLst>
      <p:ext uri="{BB962C8B-B14F-4D97-AF65-F5344CB8AC3E}">
        <p14:creationId xmlns:p14="http://schemas.microsoft.com/office/powerpoint/2010/main" val="13065454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9965AE8-2D1F-BE46-A225-4E3D4A397A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6326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370D23-91E7-9047-A266-0A2139FE1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03063"/>
          </a:xfrm>
        </p:spPr>
        <p:txBody>
          <a:bodyPr>
            <a:normAutofit/>
          </a:bodyPr>
          <a:lstStyle/>
          <a:p>
            <a:r>
              <a:rPr lang="en-US" sz="3200" dirty="0"/>
              <a:t>Haul-level relationships</a:t>
            </a:r>
            <a:endParaRPr lang="en-US" sz="32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05E177B-2ABA-2B4D-A13D-CD6CB2C9268C}"/>
              </a:ext>
            </a:extLst>
          </p:cNvPr>
          <p:cNvSpPr txBox="1"/>
          <p:nvPr/>
        </p:nvSpPr>
        <p:spPr>
          <a:xfrm>
            <a:off x="1659364" y="1365849"/>
            <a:ext cx="951734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Numbers caught and measured on paired-haul </a:t>
            </a:r>
            <a:r>
              <a:rPr lang="en-US" sz="3200" i="1" dirty="0"/>
              <a:t>h</a:t>
            </a:r>
            <a:r>
              <a:rPr lang="en-US" sz="3200" dirty="0"/>
              <a:t> by survey </a:t>
            </a:r>
            <a:r>
              <a:rPr lang="en-US" sz="3200" i="1" dirty="0"/>
              <a:t>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D71BC790-44BF-504B-BC6D-594394787F6E}"/>
                  </a:ext>
                </a:extLst>
              </p:cNvPr>
              <p:cNvSpPr/>
              <p:nvPr/>
            </p:nvSpPr>
            <p:spPr>
              <a:xfrm>
                <a:off x="3748295" y="2203464"/>
                <a:ext cx="4181658" cy="5545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800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US" sz="2800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h</m:t>
                          </m:r>
                        </m:sub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sup>
                      </m:sSubSup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 </m:t>
                      </m:r>
                      <m:sSubSup>
                        <m:sSubSupPr>
                          <m:ctrlPr>
                            <a:rPr lang="en-US" sz="28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h</m:t>
                          </m:r>
                        </m:sub>
                        <m:sup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𝑠</m:t>
                          </m:r>
                        </m:sup>
                      </m:sSubSup>
                      <m:r>
                        <a:rPr lang="en-US" sz="2800">
                          <a:latin typeface="Cambria Math" panose="02040503050406030204" pitchFamily="18" charset="0"/>
                        </a:rPr>
                        <m:t>∙</m:t>
                      </m:r>
                      <m:sSubSup>
                        <m:sSubSupPr>
                          <m:ctrlPr>
                            <a:rPr lang="en-US" sz="28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US" sz="280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h</m:t>
                          </m:r>
                        </m:sub>
                        <m:sup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𝑠</m:t>
                          </m:r>
                        </m:sup>
                      </m:sSubSup>
                      <m:r>
                        <a:rPr lang="en-US" sz="2800">
                          <a:latin typeface="Cambria Math" panose="02040503050406030204" pitchFamily="18" charset="0"/>
                        </a:rPr>
                        <m:t>∙</m:t>
                      </m:r>
                      <m:sSubSup>
                        <m:sSubSupPr>
                          <m:ctrlPr>
                            <a:rPr lang="en-US" sz="28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h</m:t>
                          </m:r>
                        </m:sub>
                        <m:sup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𝑠</m:t>
                          </m:r>
                        </m:sup>
                      </m:sSubSup>
                      <m:r>
                        <a:rPr lang="en-US" sz="2800">
                          <a:latin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sz="28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US" sz="280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h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D71BC790-44BF-504B-BC6D-594394787F6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8295" y="2203464"/>
                <a:ext cx="4181658" cy="554575"/>
              </a:xfrm>
              <a:prstGeom prst="rect">
                <a:avLst/>
              </a:prstGeom>
              <a:blipFill>
                <a:blip r:embed="rId3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" name="Group 10">
            <a:extLst>
              <a:ext uri="{FF2B5EF4-FFF2-40B4-BE49-F238E27FC236}">
                <a16:creationId xmlns:a16="http://schemas.microsoft.com/office/drawing/2014/main" id="{E641241F-3E2B-AB48-B0B6-0E540ED270B8}"/>
              </a:ext>
            </a:extLst>
          </p:cNvPr>
          <p:cNvGrpSpPr/>
          <p:nvPr/>
        </p:nvGrpSpPr>
        <p:grpSpPr>
          <a:xfrm>
            <a:off x="6418038" y="3146777"/>
            <a:ext cx="5226167" cy="2445582"/>
            <a:chOff x="1659364" y="3046569"/>
            <a:chExt cx="5226167" cy="244558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Rectangle 5">
                  <a:extLst>
                    <a:ext uri="{FF2B5EF4-FFF2-40B4-BE49-F238E27FC236}">
                      <a16:creationId xmlns:a16="http://schemas.microsoft.com/office/drawing/2014/main" id="{C7E7E05F-7944-A940-BF5B-FBB62FE9D37F}"/>
                    </a:ext>
                  </a:extLst>
                </p:cNvPr>
                <p:cNvSpPr/>
                <p:nvPr/>
              </p:nvSpPr>
              <p:spPr>
                <a:xfrm>
                  <a:off x="1766438" y="3047485"/>
                  <a:ext cx="859594" cy="542136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i="1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b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h</m:t>
                            </m:r>
                          </m:sub>
                        </m:sSub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6" name="Rectangle 5">
                  <a:extLst>
                    <a:ext uri="{FF2B5EF4-FFF2-40B4-BE49-F238E27FC236}">
                      <a16:creationId xmlns:a16="http://schemas.microsoft.com/office/drawing/2014/main" id="{C7E7E05F-7944-A940-BF5B-FBB62FE9D37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66438" y="3047485"/>
                  <a:ext cx="859594" cy="542136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883A9BD-74D6-ED4B-B991-D1545C103051}"/>
                </a:ext>
              </a:extLst>
            </p:cNvPr>
            <p:cNvSpPr txBox="1"/>
            <p:nvPr/>
          </p:nvSpPr>
          <p:spPr>
            <a:xfrm>
              <a:off x="2626032" y="3046569"/>
              <a:ext cx="425949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/>
                <a:t>: local density of crabs of size </a:t>
              </a:r>
              <a:r>
                <a:rPr lang="en-US" sz="2800" i="1" dirty="0"/>
                <a:t>z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Rectangle 7">
                  <a:extLst>
                    <a:ext uri="{FF2B5EF4-FFF2-40B4-BE49-F238E27FC236}">
                      <a16:creationId xmlns:a16="http://schemas.microsoft.com/office/drawing/2014/main" id="{9E4B01DE-60E6-C34F-BC5B-A14B6EC7A3E4}"/>
                    </a:ext>
                  </a:extLst>
                </p:cNvPr>
                <p:cNvSpPr/>
                <p:nvPr/>
              </p:nvSpPr>
              <p:spPr>
                <a:xfrm>
                  <a:off x="1766438" y="3679402"/>
                  <a:ext cx="679097" cy="52322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2800" i="1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h</m:t>
                            </m:r>
                          </m:sub>
                          <m:sup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sup>
                        </m:sSubSup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8" name="Rectangle 7">
                  <a:extLst>
                    <a:ext uri="{FF2B5EF4-FFF2-40B4-BE49-F238E27FC236}">
                      <a16:creationId xmlns:a16="http://schemas.microsoft.com/office/drawing/2014/main" id="{9E4B01DE-60E6-C34F-BC5B-A14B6EC7A3E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66438" y="3679402"/>
                  <a:ext cx="679097" cy="523220"/>
                </a:xfrm>
                <a:prstGeom prst="rect">
                  <a:avLst/>
                </a:prstGeom>
                <a:blipFill>
                  <a:blip r:embed="rId5"/>
                  <a:stretch>
                    <a:fillRect b="-714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Rectangle 8">
                  <a:extLst>
                    <a:ext uri="{FF2B5EF4-FFF2-40B4-BE49-F238E27FC236}">
                      <a16:creationId xmlns:a16="http://schemas.microsoft.com/office/drawing/2014/main" id="{5C48CEB5-A31C-0B48-B1EA-63281723F7DA}"/>
                    </a:ext>
                  </a:extLst>
                </p:cNvPr>
                <p:cNvSpPr/>
                <p:nvPr/>
              </p:nvSpPr>
              <p:spPr>
                <a:xfrm>
                  <a:off x="1659364" y="4292403"/>
                  <a:ext cx="856325" cy="55457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2800" i="1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h</m:t>
                            </m:r>
                          </m:sub>
                          <m:sup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sup>
                        </m:sSubSup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9" name="Rectangle 8">
                  <a:extLst>
                    <a:ext uri="{FF2B5EF4-FFF2-40B4-BE49-F238E27FC236}">
                      <a16:creationId xmlns:a16="http://schemas.microsoft.com/office/drawing/2014/main" id="{5C48CEB5-A31C-0B48-B1EA-63281723F7D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59364" y="4292403"/>
                  <a:ext cx="856325" cy="554575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Rectangle 9">
                  <a:extLst>
                    <a:ext uri="{FF2B5EF4-FFF2-40B4-BE49-F238E27FC236}">
                      <a16:creationId xmlns:a16="http://schemas.microsoft.com/office/drawing/2014/main" id="{D8354942-DC17-5746-85C0-7ECFE7376BF1}"/>
                    </a:ext>
                  </a:extLst>
                </p:cNvPr>
                <p:cNvSpPr/>
                <p:nvPr/>
              </p:nvSpPr>
              <p:spPr>
                <a:xfrm>
                  <a:off x="1695462" y="4936759"/>
                  <a:ext cx="640688" cy="52322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2800" i="1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h</m:t>
                            </m:r>
                          </m:sub>
                          <m:sup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sup>
                        </m:sSubSup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10" name="Rectangle 9">
                  <a:extLst>
                    <a:ext uri="{FF2B5EF4-FFF2-40B4-BE49-F238E27FC236}">
                      <a16:creationId xmlns:a16="http://schemas.microsoft.com/office/drawing/2014/main" id="{D8354942-DC17-5746-85C0-7ECFE7376BF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95462" y="4936759"/>
                  <a:ext cx="640688" cy="523220"/>
                </a:xfrm>
                <a:prstGeom prst="rect">
                  <a:avLst/>
                </a:prstGeom>
                <a:blipFill>
                  <a:blip r:embed="rId7"/>
                  <a:stretch>
                    <a:fillRect l="-5882" b="-2142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16325D1-A9D8-524C-BED5-8262447AC771}"/>
                </a:ext>
              </a:extLst>
            </p:cNvPr>
            <p:cNvSpPr txBox="1"/>
            <p:nvPr/>
          </p:nvSpPr>
          <p:spPr>
            <a:xfrm>
              <a:off x="2515689" y="3675780"/>
              <a:ext cx="178766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/>
                <a:t>: area swept</a:t>
              </a:r>
              <a:endParaRPr lang="en-US" sz="2800" i="1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1D78675-4BA7-A34C-AA14-877D62300829}"/>
                </a:ext>
              </a:extLst>
            </p:cNvPr>
            <p:cNvSpPr txBox="1"/>
            <p:nvPr/>
          </p:nvSpPr>
          <p:spPr>
            <a:xfrm>
              <a:off x="2515689" y="4317768"/>
              <a:ext cx="235647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/>
                <a:t>: trawl efficiency</a:t>
              </a:r>
              <a:endParaRPr lang="en-US" sz="2800" i="1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CB8EB14-0622-794F-9052-5F529BB378CF}"/>
                </a:ext>
              </a:extLst>
            </p:cNvPr>
            <p:cNvSpPr txBox="1"/>
            <p:nvPr/>
          </p:nvSpPr>
          <p:spPr>
            <a:xfrm>
              <a:off x="2445535" y="4968931"/>
              <a:ext cx="250741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/>
                <a:t>: fraction sampled</a:t>
              </a:r>
              <a:endParaRPr lang="en-US" sz="2800" i="1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E97C5FA-D321-0F4D-9BC3-53F8A42DF8B1}"/>
              </a:ext>
            </a:extLst>
          </p:cNvPr>
          <p:cNvGrpSpPr/>
          <p:nvPr/>
        </p:nvGrpSpPr>
        <p:grpSpPr>
          <a:xfrm>
            <a:off x="1529436" y="3822154"/>
            <a:ext cx="4460439" cy="954107"/>
            <a:chOff x="1857207" y="3944162"/>
            <a:chExt cx="4460439" cy="95410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Rectangle 14">
                  <a:extLst>
                    <a:ext uri="{FF2B5EF4-FFF2-40B4-BE49-F238E27FC236}">
                      <a16:creationId xmlns:a16="http://schemas.microsoft.com/office/drawing/2014/main" id="{795ACF85-8EDC-3241-931B-5C5F39EAF685}"/>
                    </a:ext>
                  </a:extLst>
                </p:cNvPr>
                <p:cNvSpPr/>
                <p:nvPr/>
              </p:nvSpPr>
              <p:spPr>
                <a:xfrm>
                  <a:off x="1857207" y="4115323"/>
                  <a:ext cx="884281" cy="55457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14:m>
                    <m:oMath xmlns:m="http://schemas.openxmlformats.org/officeDocument/2006/math">
                      <m:sSubSup>
                        <m:sSubSupPr>
                          <m:ctrlPr>
                            <a:rPr lang="en-US" sz="28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US" sz="280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h</m:t>
                          </m:r>
                        </m:sub>
                        <m:sup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𝑠</m:t>
                          </m:r>
                        </m:sup>
                      </m:sSubSup>
                    </m:oMath>
                  </a14:m>
                  <a:r>
                    <a:rPr lang="en-US" sz="2800" dirty="0"/>
                    <a:t>:</a:t>
                  </a:r>
                </a:p>
              </p:txBody>
            </p:sp>
          </mc:Choice>
          <mc:Fallback xmlns="">
            <p:sp>
              <p:nvSpPr>
                <p:cNvPr id="15" name="Rectangle 14">
                  <a:extLst>
                    <a:ext uri="{FF2B5EF4-FFF2-40B4-BE49-F238E27FC236}">
                      <a16:creationId xmlns:a16="http://schemas.microsoft.com/office/drawing/2014/main" id="{795ACF85-8EDC-3241-931B-5C5F39EAF68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57207" y="4115323"/>
                  <a:ext cx="884281" cy="554575"/>
                </a:xfrm>
                <a:prstGeom prst="rect">
                  <a:avLst/>
                </a:prstGeom>
                <a:blipFill>
                  <a:blip r:embed="rId8"/>
                  <a:stretch>
                    <a:fillRect l="-2817" t="-11111" r="-12676" b="-2222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F102976-C4BA-9C4C-9A66-27203AD91ADC}"/>
                </a:ext>
              </a:extLst>
            </p:cNvPr>
            <p:cNvSpPr txBox="1"/>
            <p:nvPr/>
          </p:nvSpPr>
          <p:spPr>
            <a:xfrm>
              <a:off x="2845221" y="3944162"/>
              <a:ext cx="3472425" cy="9541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/>
                <a:t>number of crabs of size </a:t>
              </a:r>
              <a:r>
                <a:rPr lang="en-US" sz="2800" i="1" dirty="0"/>
                <a:t>z</a:t>
              </a:r>
              <a:endParaRPr lang="en-US" sz="2800" dirty="0"/>
            </a:p>
            <a:p>
              <a:r>
                <a:rPr lang="en-US" sz="2800" dirty="0"/>
                <a:t>caught and measured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661089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370D23-91E7-9047-A266-0A2139FE1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03063"/>
          </a:xfrm>
        </p:spPr>
        <p:txBody>
          <a:bodyPr>
            <a:normAutofit/>
          </a:bodyPr>
          <a:lstStyle/>
          <a:p>
            <a:r>
              <a:rPr lang="en-US" sz="3200" dirty="0"/>
              <a:t>Haul-level relationships</a:t>
            </a:r>
            <a:endParaRPr lang="en-US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2B9D0B54-D343-7E49-BA6C-27B8305E5102}"/>
                  </a:ext>
                </a:extLst>
              </p:cNvPr>
              <p:cNvSpPr/>
              <p:nvPr/>
            </p:nvSpPr>
            <p:spPr>
              <a:xfrm>
                <a:off x="1327758" y="1315810"/>
                <a:ext cx="10233765" cy="11199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US" sz="2800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h</m:t>
                          </m:r>
                        </m:sub>
                      </m:sSub>
                      <m:r>
                        <a:rPr lang="en-US" sz="28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sz="28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US" sz="2800" i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sub>
                            <m:sup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sup>
                          </m:sSubSup>
                        </m:num>
                        <m:den>
                          <m:sSubSup>
                            <m:sSubSupPr>
                              <m:ctrlPr>
                                <a:rPr lang="en-US" sz="28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US" sz="2800" i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sub>
                            <m:sup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sup>
                          </m:sSubSup>
                          <m:r>
                            <a:rPr lang="en-US" sz="2800" i="0">
                              <a:latin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en-US" sz="28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US" sz="2800" i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sub>
                            <m:sup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p>
                          </m:sSubSup>
                        </m:den>
                      </m:f>
                      <m:r>
                        <a:rPr lang="en-US" sz="28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sz="28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sub>
                            <m:sup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sup>
                          </m:sSubSup>
                          <m:r>
                            <a:rPr lang="en-US" sz="2800" i="0">
                              <a:latin typeface="Cambria Math" panose="02040503050406030204" pitchFamily="18" charset="0"/>
                            </a:rPr>
                            <m:t>∙</m:t>
                          </m:r>
                          <m:sSubSup>
                            <m:sSubSupPr>
                              <m:ctrlPr>
                                <a:rPr lang="en-US" sz="28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sub>
                            <m:sup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sup>
                          </m:sSubSup>
                          <m:r>
                            <a:rPr lang="en-US" sz="2800" i="0">
                              <a:latin typeface="Cambria Math" panose="02040503050406030204" pitchFamily="18" charset="0"/>
                            </a:rPr>
                            <m:t>∙</m:t>
                          </m:r>
                          <m:sSubSup>
                            <m:sSubSupPr>
                              <m:ctrlPr>
                                <a:rPr lang="en-US" sz="28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US" sz="2800" i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sub>
                            <m:sup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sup>
                          </m:sSubSup>
                        </m:num>
                        <m:den>
                          <m:sSubSup>
                            <m:sSubSupPr>
                              <m:ctrlPr>
                                <a:rPr lang="en-US" sz="28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sub>
                            <m:sup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sup>
                          </m:sSubSup>
                          <m:r>
                            <a:rPr lang="en-US" sz="2800" i="0">
                              <a:latin typeface="Cambria Math" panose="02040503050406030204" pitchFamily="18" charset="0"/>
                            </a:rPr>
                            <m:t>∙</m:t>
                          </m:r>
                          <m:sSubSup>
                            <m:sSubSupPr>
                              <m:ctrlPr>
                                <a:rPr lang="en-US" sz="28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sub>
                            <m:sup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sup>
                          </m:sSubSup>
                          <m:r>
                            <a:rPr lang="en-US" sz="2800" i="0">
                              <a:latin typeface="Cambria Math" panose="02040503050406030204" pitchFamily="18" charset="0"/>
                            </a:rPr>
                            <m:t>∙</m:t>
                          </m:r>
                          <m:sSubSup>
                            <m:sSubSupPr>
                              <m:ctrlPr>
                                <a:rPr lang="en-US" sz="28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US" sz="2800" i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sub>
                            <m:sup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sup>
                          </m:sSubSup>
                          <m:r>
                            <a:rPr lang="en-US" sz="2800" i="0">
                              <a:latin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en-US" sz="28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sub>
                            <m:sup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p>
                          </m:sSubSup>
                          <m:r>
                            <a:rPr lang="en-US" sz="2800" i="0">
                              <a:latin typeface="Cambria Math" panose="02040503050406030204" pitchFamily="18" charset="0"/>
                            </a:rPr>
                            <m:t>∙</m:t>
                          </m:r>
                          <m:sSubSup>
                            <m:sSubSupPr>
                              <m:ctrlPr>
                                <a:rPr lang="en-US" sz="28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sub>
                            <m:sup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p>
                          </m:sSubSup>
                          <m:r>
                            <a:rPr lang="en-US" sz="2800" i="0">
                              <a:latin typeface="Cambria Math" panose="02040503050406030204" pitchFamily="18" charset="0"/>
                            </a:rPr>
                            <m:t>∙</m:t>
                          </m:r>
                          <m:sSubSup>
                            <m:sSubSupPr>
                              <m:ctrlPr>
                                <a:rPr lang="en-US" sz="28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US" sz="2800" i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sub>
                            <m:sup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p>
                          </m:sSubSup>
                        </m:den>
                      </m:f>
                      <m:r>
                        <a:rPr lang="en-US" sz="28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8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sub>
                          </m:sSub>
                          <m:r>
                            <a:rPr lang="en-US" sz="2800" i="0">
                              <a:latin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en-US" sz="28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US" sz="2800" i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sub>
                          </m:sSub>
                        </m:num>
                        <m:den>
                          <m:r>
                            <a:rPr lang="en-US" sz="2800" i="0">
                              <a:latin typeface="Cambria Math" panose="02040503050406030204" pitchFamily="18" charset="0"/>
                            </a:rPr>
                            <m:t>1+</m:t>
                          </m:r>
                          <m:sSub>
                            <m:sSubPr>
                              <m:ctrlPr>
                                <a:rPr lang="en-US" sz="28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sub>
                          </m:sSub>
                          <m:r>
                            <a:rPr lang="en-US" sz="2800" i="0">
                              <a:latin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en-US" sz="28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US" sz="2800" i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2B9D0B54-D343-7E49-BA6C-27B8305E510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7758" y="1315810"/>
                <a:ext cx="10233765" cy="1119922"/>
              </a:xfrm>
              <a:prstGeom prst="rect">
                <a:avLst/>
              </a:prstGeom>
              <a:blipFill>
                <a:blip r:embed="rId3"/>
                <a:stretch>
                  <a:fillRect b="-56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8" name="Group 27">
            <a:extLst>
              <a:ext uri="{FF2B5EF4-FFF2-40B4-BE49-F238E27FC236}">
                <a16:creationId xmlns:a16="http://schemas.microsoft.com/office/drawing/2014/main" id="{1AC8C8C8-AFC8-3A45-B11B-3B1E301BE168}"/>
              </a:ext>
            </a:extLst>
          </p:cNvPr>
          <p:cNvGrpSpPr/>
          <p:nvPr/>
        </p:nvGrpSpPr>
        <p:grpSpPr>
          <a:xfrm>
            <a:off x="1327758" y="2783354"/>
            <a:ext cx="4742519" cy="573555"/>
            <a:chOff x="1327758" y="2783354"/>
            <a:chExt cx="4742519" cy="57355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Rectangle 17">
                  <a:extLst>
                    <a:ext uri="{FF2B5EF4-FFF2-40B4-BE49-F238E27FC236}">
                      <a16:creationId xmlns:a16="http://schemas.microsoft.com/office/drawing/2014/main" id="{A7F1948C-A4E7-E146-A592-43CD77495889}"/>
                    </a:ext>
                  </a:extLst>
                </p:cNvPr>
                <p:cNvSpPr/>
                <p:nvPr/>
              </p:nvSpPr>
              <p:spPr>
                <a:xfrm>
                  <a:off x="1327758" y="2783354"/>
                  <a:ext cx="884281" cy="57355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2800" i="1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h</m:t>
                            </m:r>
                          </m:sub>
                          <m:sup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sup>
                        </m:sSubSup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18" name="Rectangle 17">
                  <a:extLst>
                    <a:ext uri="{FF2B5EF4-FFF2-40B4-BE49-F238E27FC236}">
                      <a16:creationId xmlns:a16="http://schemas.microsoft.com/office/drawing/2014/main" id="{A7F1948C-A4E7-E146-A592-43CD7749588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27758" y="2783354"/>
                  <a:ext cx="884281" cy="573555"/>
                </a:xfrm>
                <a:prstGeom prst="rect">
                  <a:avLst/>
                </a:prstGeom>
                <a:blipFill>
                  <a:blip r:embed="rId4"/>
                  <a:stretch>
                    <a:fillRect b="-217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6E76B05-99F2-264D-A884-62DF3F795FFE}"/>
                </a:ext>
              </a:extLst>
            </p:cNvPr>
            <p:cNvSpPr txBox="1"/>
            <p:nvPr/>
          </p:nvSpPr>
          <p:spPr>
            <a:xfrm>
              <a:off x="2073670" y="2783354"/>
              <a:ext cx="399660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/>
                <a:t>: # crab caught in NMFS haul</a:t>
              </a:r>
              <a:endParaRPr lang="en-US" sz="2800" i="1" dirty="0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3E6E547-FD7C-2E42-A3BA-439D6437D86F}"/>
              </a:ext>
            </a:extLst>
          </p:cNvPr>
          <p:cNvGrpSpPr/>
          <p:nvPr/>
        </p:nvGrpSpPr>
        <p:grpSpPr>
          <a:xfrm>
            <a:off x="6480489" y="2733019"/>
            <a:ext cx="4873965" cy="573555"/>
            <a:chOff x="6427939" y="2783354"/>
            <a:chExt cx="4873965" cy="57355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Rectangle 19">
                  <a:extLst>
                    <a:ext uri="{FF2B5EF4-FFF2-40B4-BE49-F238E27FC236}">
                      <a16:creationId xmlns:a16="http://schemas.microsoft.com/office/drawing/2014/main" id="{98067FDD-5F0C-5C41-A18D-478C820FB600}"/>
                    </a:ext>
                  </a:extLst>
                </p:cNvPr>
                <p:cNvSpPr/>
                <p:nvPr/>
              </p:nvSpPr>
              <p:spPr>
                <a:xfrm>
                  <a:off x="6427939" y="2783354"/>
                  <a:ext cx="884281" cy="57355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2800" i="1" smtClean="0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h</m:t>
                            </m:r>
                          </m:sub>
                          <m: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sup>
                        </m:sSubSup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20" name="Rectangle 19">
                  <a:extLst>
                    <a:ext uri="{FF2B5EF4-FFF2-40B4-BE49-F238E27FC236}">
                      <a16:creationId xmlns:a16="http://schemas.microsoft.com/office/drawing/2014/main" id="{98067FDD-5F0C-5C41-A18D-478C820FB600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27939" y="2783354"/>
                  <a:ext cx="884281" cy="573555"/>
                </a:xfrm>
                <a:prstGeom prst="rect">
                  <a:avLst/>
                </a:prstGeom>
                <a:blipFill>
                  <a:blip r:embed="rId5"/>
                  <a:stretch>
                    <a:fillRect b="-217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5D3A3BD-4A38-3F46-BEDC-9DD8C60DC476}"/>
                </a:ext>
              </a:extLst>
            </p:cNvPr>
            <p:cNvSpPr txBox="1"/>
            <p:nvPr/>
          </p:nvSpPr>
          <p:spPr>
            <a:xfrm>
              <a:off x="7173851" y="2783354"/>
              <a:ext cx="41280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/>
                <a:t>: # crab caught in BSFRF haul</a:t>
              </a:r>
              <a:endParaRPr lang="en-US" sz="2800" i="1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F76ABEEC-F976-1648-B46A-1281FAEEC419}"/>
                  </a:ext>
                </a:extLst>
              </p:cNvPr>
              <p:cNvSpPr/>
              <p:nvPr/>
            </p:nvSpPr>
            <p:spPr>
              <a:xfrm>
                <a:off x="2638933" y="3349067"/>
                <a:ext cx="1918987" cy="111992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US" sz="2800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h</m:t>
                          </m:r>
                        </m:sub>
                      </m:sSub>
                      <m:r>
                        <a:rPr lang="en-US" sz="28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sz="28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sub>
                            <m:sup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sup>
                          </m:sSubSup>
                        </m:num>
                        <m:den>
                          <m:sSubSup>
                            <m:sSubSupPr>
                              <m:ctrlPr>
                                <a:rPr lang="en-US" sz="28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sub>
                            <m:sup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p>
                          </m:sSubSup>
                        </m:den>
                      </m:f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F76ABEEC-F976-1648-B46A-1281FAEEC41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8933" y="3349067"/>
                <a:ext cx="1918987" cy="1119922"/>
              </a:xfrm>
              <a:prstGeom prst="rect">
                <a:avLst/>
              </a:prstGeom>
              <a:blipFill>
                <a:blip r:embed="rId6"/>
                <a:stretch>
                  <a:fillRect r="-13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6" name="Group 25">
            <a:extLst>
              <a:ext uri="{FF2B5EF4-FFF2-40B4-BE49-F238E27FC236}">
                <a16:creationId xmlns:a16="http://schemas.microsoft.com/office/drawing/2014/main" id="{4E87503F-72C8-814E-8B74-0F65F3203529}"/>
              </a:ext>
            </a:extLst>
          </p:cNvPr>
          <p:cNvGrpSpPr/>
          <p:nvPr/>
        </p:nvGrpSpPr>
        <p:grpSpPr>
          <a:xfrm>
            <a:off x="6480489" y="3363907"/>
            <a:ext cx="4271496" cy="1078885"/>
            <a:chOff x="1327758" y="3815232"/>
            <a:chExt cx="4271496" cy="107888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B9886800-CCCE-EE40-9F4F-17BE1B051BE7}"/>
                    </a:ext>
                  </a:extLst>
                </p:cNvPr>
                <p:cNvSpPr/>
                <p:nvPr/>
              </p:nvSpPr>
              <p:spPr>
                <a:xfrm>
                  <a:off x="1327758" y="3815232"/>
                  <a:ext cx="2249077" cy="107888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i="1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h</m:t>
                            </m:r>
                          </m:sub>
                        </m:sSub>
                        <m:r>
                          <a:rPr lang="en-US" sz="2800" i="0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28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Sup>
                              <m:sSubSupPr>
                                <m:ctrlPr>
                                  <a:rPr lang="en-US" sz="2800" i="1">
                                    <a:solidFill>
                                      <a:srgbClr val="836967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h</m:t>
                                </m:r>
                              </m:sub>
                              <m:sup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</m:sup>
                            </m:sSubSup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∙</m:t>
                            </m:r>
                            <m:sSubSup>
                              <m:sSubSupPr>
                                <m:ctrlPr>
                                  <a:rPr lang="en-US" sz="2800" i="1">
                                    <a:solidFill>
                                      <a:srgbClr val="836967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h</m:t>
                                </m:r>
                              </m:sub>
                              <m:sup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</m:sup>
                            </m:sSubSup>
                          </m:num>
                          <m:den>
                            <m:sSubSup>
                              <m:sSubSupPr>
                                <m:ctrlPr>
                                  <a:rPr lang="en-US" sz="2800" i="1">
                                    <a:solidFill>
                                      <a:srgbClr val="836967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h</m:t>
                                </m:r>
                              </m:sub>
                              <m:sup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</m:sup>
                            </m:sSubSup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∙</m:t>
                            </m:r>
                            <m:sSubSup>
                              <m:sSubSupPr>
                                <m:ctrlPr>
                                  <a:rPr lang="en-US" sz="2800" i="1">
                                    <a:solidFill>
                                      <a:srgbClr val="836967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h</m:t>
                                </m:r>
                              </m:sub>
                              <m:sup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</m:sup>
                            </m:sSubSup>
                          </m:den>
                        </m:f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B9886800-CCCE-EE40-9F4F-17BE1B051BE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27758" y="3815232"/>
                  <a:ext cx="2249077" cy="1078885"/>
                </a:xfrm>
                <a:prstGeom prst="rect">
                  <a:avLst/>
                </a:prstGeom>
                <a:blipFill>
                  <a:blip r:embed="rId7"/>
                  <a:stretch>
                    <a:fillRect b="-814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027C22E-F7AF-3248-938D-6EC90FCF98A1}"/>
                </a:ext>
              </a:extLst>
            </p:cNvPr>
            <p:cNvSpPr txBox="1"/>
            <p:nvPr/>
          </p:nvSpPr>
          <p:spPr>
            <a:xfrm>
              <a:off x="3793952" y="4118405"/>
              <a:ext cx="180530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a known value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BA9360B6-1D47-F447-B8BE-1CC65B83545A}"/>
                  </a:ext>
                </a:extLst>
              </p:cNvPr>
              <p:cNvSpPr/>
              <p:nvPr/>
            </p:nvSpPr>
            <p:spPr>
              <a:xfrm>
                <a:off x="1327758" y="4422269"/>
                <a:ext cx="10133557" cy="106048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 panose="02040503050406030204" pitchFamily="18" charset="0"/>
                        </a:rPr>
                        <m:t>𝑙𝑜𝑔𝑖𝑡</m:t>
                      </m:r>
                      <m:d>
                        <m:dPr>
                          <m:ctrlPr>
                            <a:rPr lang="en-US" sz="28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US" sz="2800" i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sub>
                          </m:sSub>
                        </m:e>
                      </m:d>
                      <m:r>
                        <a:rPr lang="en-US" sz="2800" i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800" i="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ctrlPr>
                                <a:rPr lang="en-US" sz="28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80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2800" i="1">
                                          <a:solidFill>
                                            <a:srgbClr val="836967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  <m:t>𝜙</m:t>
                                      </m:r>
                                    </m:e>
                                    <m:sub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  <m:t>𝑧</m:t>
                                      </m:r>
                                      <m:r>
                                        <a:rPr lang="en-US" sz="2800" i="0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  <m:t>h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sz="2800" i="0"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sSub>
                                    <m:sSubPr>
                                      <m:ctrlPr>
                                        <a:rPr lang="en-US" sz="2800" i="1">
                                          <a:solidFill>
                                            <a:srgbClr val="836967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  <m:t>𝜙</m:t>
                                      </m:r>
                                    </m:e>
                                    <m:sub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  <m:t>𝑧</m:t>
                                      </m:r>
                                      <m:r>
                                        <a:rPr lang="en-US" sz="2800" i="0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  <m:t>h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</m:func>
                      <m:r>
                        <a:rPr lang="en-US" sz="280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𝑙𝑛</m:t>
                      </m:r>
                      <m:d>
                        <m:dPr>
                          <m:ctrlPr>
                            <a:rPr lang="en-US" sz="28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sub>
                          </m:sSub>
                          <m:r>
                            <a:rPr lang="en-US" sz="2800" i="0">
                              <a:latin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en-US" sz="28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US" sz="2800" i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sub>
                          </m:sSub>
                        </m:e>
                      </m:d>
                      <m:r>
                        <a:rPr lang="en-US" sz="280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𝑙𝑛</m:t>
                      </m:r>
                      <m:d>
                        <m:dPr>
                          <m:ctrlPr>
                            <a:rPr lang="en-US" sz="28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sub>
                          </m:sSub>
                        </m:e>
                      </m:d>
                      <m:r>
                        <a:rPr lang="en-US" sz="2800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𝑙𝑛</m:t>
                      </m:r>
                      <m:d>
                        <m:dPr>
                          <m:ctrlPr>
                            <a:rPr lang="en-US" sz="28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US" sz="2800" i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sub>
                          </m:sSub>
                        </m:e>
                      </m:d>
                      <m:r>
                        <a:rPr lang="en-US" sz="2800" i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BA9360B6-1D47-F447-B8BE-1CC65B83545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7758" y="4422269"/>
                <a:ext cx="10133557" cy="1060483"/>
              </a:xfrm>
              <a:prstGeom prst="rect">
                <a:avLst/>
              </a:prstGeom>
              <a:blipFill>
                <a:blip r:embed="rId8"/>
                <a:stretch>
                  <a:fillRect b="-71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97720ABC-2D1A-8C48-9B77-CEF9CBE42DB6}"/>
                  </a:ext>
                </a:extLst>
              </p:cNvPr>
              <p:cNvSpPr/>
              <p:nvPr/>
            </p:nvSpPr>
            <p:spPr>
              <a:xfrm>
                <a:off x="4071973" y="5818196"/>
                <a:ext cx="4291111" cy="5735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800">
                          <a:latin typeface="Cambria Math" panose="02040503050406030204" pitchFamily="18" charset="0"/>
                        </a:rPr>
                        <m:t>if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 </m:t>
                      </m:r>
                      <m:sSubSup>
                        <m:sSubSupPr>
                          <m:ctrlPr>
                            <a:rPr lang="en-US" sz="28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US" sz="280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h</m:t>
                          </m:r>
                        </m:sub>
                        <m:sup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𝐵</m:t>
                          </m:r>
                        </m:sup>
                      </m:sSubSup>
                      <m:r>
                        <a:rPr lang="en-US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≡1, </m:t>
                      </m:r>
                      <m:r>
                        <m:rPr>
                          <m:nor/>
                        </m:rPr>
                        <a:rPr lang="en-US" sz="28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then</m:t>
                      </m:r>
                      <m:r>
                        <a:rPr lang="en-US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sz="28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US" sz="280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h</m:t>
                          </m:r>
                        </m:sub>
                      </m:sSub>
                      <m:r>
                        <a:rPr lang="en-US" sz="280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sz="28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US" sz="280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h</m:t>
                          </m:r>
                        </m:sub>
                        <m:sup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𝑁</m:t>
                          </m:r>
                        </m:sup>
                      </m:sSubSup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97720ABC-2D1A-8C48-9B77-CEF9CBE42DB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1973" y="5818196"/>
                <a:ext cx="4291111" cy="573555"/>
              </a:xfrm>
              <a:prstGeom prst="rect">
                <a:avLst/>
              </a:prstGeom>
              <a:blipFill>
                <a:blip r:embed="rId9"/>
                <a:stretch>
                  <a:fillRect b="-148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039538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370D23-91E7-9047-A266-0A2139FE1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03063"/>
          </a:xfrm>
        </p:spPr>
        <p:txBody>
          <a:bodyPr>
            <a:normAutofit/>
          </a:bodyPr>
          <a:lstStyle/>
          <a:p>
            <a:r>
              <a:rPr lang="en-US" sz="3200" b="1" dirty="0"/>
              <a:t>Statistical modeling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147AFB39-B461-6E4D-8C05-71BD9F3ED5B4}"/>
                  </a:ext>
                </a:extLst>
              </p:cNvPr>
              <p:cNvSpPr/>
              <p:nvPr/>
            </p:nvSpPr>
            <p:spPr>
              <a:xfrm>
                <a:off x="796576" y="1746634"/>
                <a:ext cx="5572231" cy="5842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8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US" sz="2800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h</m:t>
                          </m:r>
                        </m:sub>
                        <m:sup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𝑁</m:t>
                          </m:r>
                        </m:sup>
                      </m:sSubSup>
                      <m:r>
                        <a:rPr lang="en-US" sz="2800" i="0">
                          <a:latin typeface="Cambria Math" panose="02040503050406030204" pitchFamily="18" charset="0"/>
                        </a:rPr>
                        <m:t>~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𝑃𝑜𝑖𝑠𝑠𝑜𝑛</m:t>
                      </m:r>
                      <m:d>
                        <m:d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sz="28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sub>
                            <m:sup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sup>
                          </m:sSubSup>
                          <m:r>
                            <a:rPr lang="en-US" sz="2800" i="0">
                              <a:latin typeface="Cambria Math" panose="02040503050406030204" pitchFamily="18" charset="0"/>
                            </a:rPr>
                            <m:t>∙</m:t>
                          </m:r>
                          <m:sSubSup>
                            <m:sSubSupPr>
                              <m:ctrlPr>
                                <a:rPr lang="en-US" sz="28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US" sz="2800" i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sub>
                            <m:sup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sup>
                          </m:sSubSup>
                          <m:r>
                            <a:rPr lang="en-US" sz="2800" i="0">
                              <a:latin typeface="Cambria Math" panose="02040503050406030204" pitchFamily="18" charset="0"/>
                            </a:rPr>
                            <m:t>∙</m:t>
                          </m:r>
                          <m:sSubSup>
                            <m:sSubSupPr>
                              <m:ctrlPr>
                                <a:rPr lang="en-US" sz="28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sub>
                            <m:sup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sup>
                          </m:sSubSup>
                          <m:r>
                            <a:rPr lang="en-US" sz="2800" i="0">
                              <a:latin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en-US" sz="28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US" sz="2800" i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147AFB39-B461-6E4D-8C05-71BD9F3ED5B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576" y="1746634"/>
                <a:ext cx="5572231" cy="584263"/>
              </a:xfrm>
              <a:prstGeom prst="rect">
                <a:avLst/>
              </a:prstGeom>
              <a:blipFill>
                <a:blip r:embed="rId3"/>
                <a:stretch>
                  <a:fillRect b="-127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70826CCE-F4BA-C941-8DB0-BE7E89F5B722}"/>
                  </a:ext>
                </a:extLst>
              </p:cNvPr>
              <p:cNvSpPr/>
              <p:nvPr/>
            </p:nvSpPr>
            <p:spPr>
              <a:xfrm>
                <a:off x="6368807" y="1746633"/>
                <a:ext cx="5743111" cy="5842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800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US" sz="2800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h</m:t>
                          </m:r>
                        </m:sub>
                        <m:sup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𝐵</m:t>
                          </m:r>
                        </m:sup>
                      </m:sSubSup>
                      <m:r>
                        <a:rPr lang="en-US" sz="2800" b="0" i="0" smtClean="0">
                          <a:latin typeface="Cambria Math" panose="02040503050406030204" pitchFamily="18" charset="0"/>
                        </a:rPr>
                        <m:t>~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𝑃𝑜𝑖𝑠𝑠𝑜𝑛</m:t>
                      </m:r>
                      <m:d>
                        <m:d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sz="28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sub>
                            <m:sup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p>
                          </m:sSubSup>
                          <m:r>
                            <a:rPr lang="en-US" sz="2800" i="0">
                              <a:latin typeface="Cambria Math" panose="02040503050406030204" pitchFamily="18" charset="0"/>
                            </a:rPr>
                            <m:t>∙</m:t>
                          </m:r>
                          <m:sSubSup>
                            <m:sSubSupPr>
                              <m:ctrlPr>
                                <a:rPr lang="en-US" sz="28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US" sz="2800" i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sub>
                            <m:sup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p>
                          </m:sSubSup>
                          <m:r>
                            <a:rPr lang="en-US" sz="2800" i="0">
                              <a:latin typeface="Cambria Math" panose="02040503050406030204" pitchFamily="18" charset="0"/>
                            </a:rPr>
                            <m:t>∙</m:t>
                          </m:r>
                          <m:sSubSup>
                            <m:sSubSupPr>
                              <m:ctrlPr>
                                <a:rPr lang="en-US" sz="28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sub>
                            <m:sup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p>
                          </m:sSubSup>
                          <m:r>
                            <a:rPr lang="en-US" sz="2800" i="0">
                              <a:latin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en-US" sz="28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US" sz="2800" i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70826CCE-F4BA-C941-8DB0-BE7E89F5B72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8807" y="1746633"/>
                <a:ext cx="5743111" cy="584263"/>
              </a:xfrm>
              <a:prstGeom prst="rect">
                <a:avLst/>
              </a:prstGeom>
              <a:blipFill>
                <a:blip r:embed="rId4"/>
                <a:stretch>
                  <a:fillRect b="-127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9C379EED-40AB-7A43-88D7-3590456ACA9A}"/>
                  </a:ext>
                </a:extLst>
              </p:cNvPr>
              <p:cNvSpPr/>
              <p:nvPr/>
            </p:nvSpPr>
            <p:spPr>
              <a:xfrm>
                <a:off x="790547" y="2779521"/>
                <a:ext cx="6798079" cy="5842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>
                          <a:solidFill>
                            <a:srgbClr val="836967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836967"/>
                          </a:solidFill>
                          <a:latin typeface="Cambria Math" panose="02040503050406030204" pitchFamily="18" charset="0"/>
                        </a:rPr>
                        <m:t>r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sz="28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sub>
                            <m:sup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sup>
                          </m:sSubSup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sSubSup>
                            <m:sSubSupPr>
                              <m:ctrlPr>
                                <a:rPr lang="en-US" sz="28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sub>
                            <m:sup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sup>
                          </m:sSubSup>
                          <m:r>
                            <a:rPr lang="en-US" sz="2800">
                              <a:latin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en-US" sz="28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sub>
                            <m:sup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p>
                          </m:sSubSup>
                        </m:e>
                      </m:d>
                      <m:r>
                        <a:rPr lang="en-US" sz="280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𝐵</m:t>
                      </m:r>
                      <m:d>
                        <m:dPr>
                          <m:ctrlPr>
                            <a:rPr lang="en-US" sz="28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sz="28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sub>
                            <m:sup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sup>
                          </m:sSubSup>
                          <m:r>
                            <a:rPr lang="en-US" sz="2800">
                              <a:latin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en-US" sz="28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sub>
                            <m:sup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p>
                          </m:sSubSup>
                          <m:r>
                            <a:rPr lang="en-US" sz="280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8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̃"/>
                                  <m:ctrlPr>
                                    <a:rPr lang="en-US" sz="280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𝜙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9C379EED-40AB-7A43-88D7-3590456ACA9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0547" y="2779521"/>
                <a:ext cx="6798079" cy="584263"/>
              </a:xfrm>
              <a:prstGeom prst="rect">
                <a:avLst/>
              </a:prstGeom>
              <a:blipFill>
                <a:blip r:embed="rId5"/>
                <a:stretch>
                  <a:fillRect b="-127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0422E77D-2418-AA45-A2E9-204322754E77}"/>
              </a:ext>
            </a:extLst>
          </p:cNvPr>
          <p:cNvSpPr txBox="1"/>
          <p:nvPr/>
        </p:nvSpPr>
        <p:spPr>
          <a:xfrm>
            <a:off x="363187" y="1095800"/>
            <a:ext cx="18710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Assumptions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BD8021F-65DB-C34F-AB48-B437C9C4BFDA}"/>
              </a:ext>
            </a:extLst>
          </p:cNvPr>
          <p:cNvSpPr txBox="1"/>
          <p:nvPr/>
        </p:nvSpPr>
        <p:spPr>
          <a:xfrm>
            <a:off x="363187" y="2323862"/>
            <a:ext cx="8547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Then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3EF7C9A-D6FB-CD4B-BE80-2F13E5CFB698}"/>
                  </a:ext>
                </a:extLst>
              </p:cNvPr>
              <p:cNvSpPr txBox="1"/>
              <p:nvPr/>
            </p:nvSpPr>
            <p:spPr>
              <a:xfrm>
                <a:off x="838200" y="4118847"/>
                <a:ext cx="8832290" cy="4863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𝑙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𝑜𝑔𝑖𝑡</m:t>
                      </m:r>
                      <m:d>
                        <m:d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sub>
                          </m:sSub>
                        </m:e>
                      </m:d>
                      <m:r>
                        <a:rPr lang="en-US" sz="28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n-US" sz="2800">
                          <a:latin typeface="Cambria Math" panose="02040503050406030204" pitchFamily="18" charset="0"/>
                        </a:rPr>
                        <m:t>ln</m:t>
                      </m:r>
                      <m:d>
                        <m:d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sub>
                          </m:sSub>
                        </m:e>
                      </m:d>
                      <m:r>
                        <a:rPr lang="en-US" sz="28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h</m:t>
                          </m:r>
                        </m:sub>
                      </m:sSub>
                      <m:d>
                        <m:d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US" sz="28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h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𝑧</m:t>
                          </m:r>
                        </m:sub>
                      </m:sSub>
                      <m:r>
                        <a:rPr lang="en-US" sz="2800" i="1">
                          <a:latin typeface="Cambria Math" panose="02040503050406030204" pitchFamily="18" charset="0"/>
                        </a:rPr>
                        <m:t>;  </m:t>
                      </m:r>
                      <m:sSub>
                        <m:sSub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h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𝑧</m:t>
                          </m:r>
                        </m:sub>
                      </m:sSub>
                      <m:r>
                        <a:rPr lang="en-US" sz="2800" i="1">
                          <a:latin typeface="Cambria Math" panose="02040503050406030204" pitchFamily="18" charset="0"/>
                        </a:rPr>
                        <m:t>~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𝑁</m:t>
                      </m:r>
                      <m:d>
                        <m:d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0,</m:t>
                          </m:r>
                          <m:sSup>
                            <m:sSupPr>
                              <m:ctrlPr>
                                <a:rPr lang="en-US" sz="28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i="1" smtClean="0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p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d>
                      <m:r>
                        <m:rPr>
                          <m:nor/>
                        </m:rPr>
                        <a:rPr lang="en-US" sz="2800">
                          <a:effectLst/>
                        </a:rPr>
                        <m:t>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3EF7C9A-D6FB-CD4B-BE80-2F13E5CFB6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4118847"/>
                <a:ext cx="8832290" cy="486352"/>
              </a:xfrm>
              <a:prstGeom prst="rect">
                <a:avLst/>
              </a:prstGeom>
              <a:blipFill>
                <a:blip r:embed="rId6"/>
                <a:stretch>
                  <a:fillRect l="-575" t="-10256" r="-1006" b="-282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68FE3602-B674-3F4A-A212-B744D8A07FBF}"/>
              </a:ext>
            </a:extLst>
          </p:cNvPr>
          <p:cNvSpPr txBox="1"/>
          <p:nvPr/>
        </p:nvSpPr>
        <p:spPr>
          <a:xfrm>
            <a:off x="363187" y="3551924"/>
            <a:ext cx="52068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Which can be fit with GLMs of the type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EFE5ECED-BD31-4B46-AEB2-2E867F6D1039}"/>
                  </a:ext>
                </a:extLst>
              </p:cNvPr>
              <p:cNvSpPr/>
              <p:nvPr/>
            </p:nvSpPr>
            <p:spPr>
              <a:xfrm>
                <a:off x="2760612" y="5285720"/>
                <a:ext cx="2703369" cy="5786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 panose="02040503050406030204" pitchFamily="18" charset="0"/>
                        </a:rPr>
                        <m:t>𝑙𝑛</m:t>
                      </m:r>
                      <m:d>
                        <m:dPr>
                          <m:ctrlPr>
                            <a:rPr lang="en-US" sz="28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US" sz="2800" i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sub>
                          </m:sSub>
                        </m:e>
                      </m:d>
                      <m:r>
                        <a:rPr lang="en-US" sz="2800" i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8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h</m:t>
                          </m:r>
                        </m:sub>
                      </m:sSub>
                      <m:d>
                        <m:dPr>
                          <m:ctrlPr>
                            <a:rPr lang="en-US" sz="28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EFE5ECED-BD31-4B46-AEB2-2E867F6D103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0612" y="5285720"/>
                <a:ext cx="2703369" cy="578685"/>
              </a:xfrm>
              <a:prstGeom prst="rect">
                <a:avLst/>
              </a:prstGeom>
              <a:blipFill>
                <a:blip r:embed="rId7"/>
                <a:stretch>
                  <a:fillRect b="-152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FCAEF8CD-D20B-4540-B46F-B014380528FD}"/>
              </a:ext>
            </a:extLst>
          </p:cNvPr>
          <p:cNvSpPr txBox="1"/>
          <p:nvPr/>
        </p:nvSpPr>
        <p:spPr>
          <a:xfrm>
            <a:off x="363187" y="5311140"/>
            <a:ext cx="21643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Why? Because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D489DB-0833-134E-B89A-213D9174E982}"/>
              </a:ext>
            </a:extLst>
          </p:cNvPr>
          <p:cNvSpPr txBox="1"/>
          <p:nvPr/>
        </p:nvSpPr>
        <p:spPr>
          <a:xfrm>
            <a:off x="5430611" y="5311140"/>
            <a:ext cx="2664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285009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AAF88C7-D2BD-6D4B-A217-029AB5E5C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57200"/>
            <a:ext cx="2572011" cy="676014"/>
          </a:xfrm>
        </p:spPr>
        <p:txBody>
          <a:bodyPr>
            <a:normAutofit/>
          </a:bodyPr>
          <a:lstStyle/>
          <a:p>
            <a:r>
              <a:rPr lang="en-US" sz="3200" dirty="0"/>
              <a:t>Introduction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C0A3099-3E9D-7243-96A1-5A52E1928723}"/>
              </a:ext>
            </a:extLst>
          </p:cNvPr>
          <p:cNvSpPr txBox="1"/>
          <p:nvPr/>
        </p:nvSpPr>
        <p:spPr>
          <a:xfrm>
            <a:off x="609600" y="1356520"/>
            <a:ext cx="7773603" cy="44012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BSFRF and NMFS conducted joint catchability studies focused on Tanner crab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2013-2018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side-by-side (SBS) tows (paired hauls)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000" dirty="0"/>
              <a:t>simultaneous start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000" dirty="0"/>
              <a:t>0.5 </a:t>
            </a:r>
            <a:r>
              <a:rPr lang="en-US" sz="2000" dirty="0" err="1"/>
              <a:t>nmi</a:t>
            </a:r>
            <a:r>
              <a:rPr lang="en-US" sz="2000" dirty="0"/>
              <a:t> separation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000" dirty="0"/>
              <a:t>same tow direction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BSFRF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modified </a:t>
            </a:r>
            <a:r>
              <a:rPr lang="en-US" sz="2000" i="1" dirty="0" err="1"/>
              <a:t>Nephrops</a:t>
            </a:r>
            <a:r>
              <a:rPr lang="en-US" sz="2000" dirty="0"/>
              <a:t> trawl assumed* to capture ALL crab in gear path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5-minute tow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net equipped with mensuration gear to determine area swept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NMFS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standard EBS 83-112  bottom trawl gear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standard 30-minute tow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standard net mensuration gear to determine area swept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C4EF0F7-3B55-5E41-BA03-5A350C27BE92}"/>
              </a:ext>
            </a:extLst>
          </p:cNvPr>
          <p:cNvGrpSpPr/>
          <p:nvPr/>
        </p:nvGrpSpPr>
        <p:grpSpPr>
          <a:xfrm>
            <a:off x="8156852" y="2439174"/>
            <a:ext cx="3425548" cy="2235896"/>
            <a:chOff x="6222366" y="968188"/>
            <a:chExt cx="3425548" cy="2235896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DB977464-59D2-5141-B9F7-EA8D5979CB3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99187" y="968188"/>
              <a:ext cx="2448727" cy="2235896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03A38F-9C44-7D4B-BA62-61174186B911}"/>
                </a:ext>
              </a:extLst>
            </p:cNvPr>
            <p:cNvSpPr txBox="1"/>
            <p:nvPr/>
          </p:nvSpPr>
          <p:spPr>
            <a:xfrm>
              <a:off x="6329477" y="1386585"/>
              <a:ext cx="76232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83-112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A8ECB60-5AE5-F745-8D81-AB09A9D4EBEF}"/>
                </a:ext>
              </a:extLst>
            </p:cNvPr>
            <p:cNvSpPr txBox="1"/>
            <p:nvPr/>
          </p:nvSpPr>
          <p:spPr>
            <a:xfrm>
              <a:off x="6222366" y="2331655"/>
              <a:ext cx="100700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err="1"/>
                <a:t>Nephrops</a:t>
              </a:r>
              <a:endParaRPr lang="en-US" i="1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2F950DB-0BA8-7B4A-859A-E33DF75D002B}"/>
                </a:ext>
              </a:extLst>
            </p:cNvPr>
            <p:cNvSpPr txBox="1"/>
            <p:nvPr/>
          </p:nvSpPr>
          <p:spPr>
            <a:xfrm>
              <a:off x="6222366" y="968188"/>
              <a:ext cx="97654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footropes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700269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370D23-91E7-9047-A266-0A2139FE1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03063"/>
          </a:xfrm>
        </p:spPr>
        <p:txBody>
          <a:bodyPr>
            <a:normAutofit/>
          </a:bodyPr>
          <a:lstStyle/>
          <a:p>
            <a:r>
              <a:rPr lang="en-US" sz="3200" b="1" dirty="0"/>
              <a:t>Statistical modeling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422E77D-2418-AA45-A2E9-204322754E77}"/>
              </a:ext>
            </a:extLst>
          </p:cNvPr>
          <p:cNvSpPr txBox="1"/>
          <p:nvPr/>
        </p:nvSpPr>
        <p:spPr>
          <a:xfrm>
            <a:off x="363187" y="1095800"/>
            <a:ext cx="27315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Fixed effects model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CAEF8CD-D20B-4540-B46F-B014380528FD}"/>
              </a:ext>
            </a:extLst>
          </p:cNvPr>
          <p:cNvSpPr txBox="1"/>
          <p:nvPr/>
        </p:nvSpPr>
        <p:spPr>
          <a:xfrm>
            <a:off x="483526" y="2639485"/>
            <a:ext cx="9861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where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65EC0554-947C-5545-A4CB-2092DD5E34E8}"/>
                  </a:ext>
                </a:extLst>
              </p:cNvPr>
              <p:cNvSpPr/>
              <p:nvPr/>
            </p:nvSpPr>
            <p:spPr>
              <a:xfrm>
                <a:off x="2121682" y="1605615"/>
                <a:ext cx="9586792" cy="118667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h</m:t>
                          </m:r>
                        </m:sub>
                      </m:sSub>
                      <m:d>
                        <m:dPr>
                          <m:ctrlPr>
                            <a:rPr lang="en-US" sz="28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US" sz="280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𝑠</m:t>
                      </m:r>
                      <m:d>
                        <m:d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US" sz="2800" i="1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280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  <m:r>
                        <a:rPr lang="en-US" sz="2800" i="1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2800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65EC0554-947C-5545-A4CB-2092DD5E34E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1682" y="1605615"/>
                <a:ext cx="9586792" cy="1186672"/>
              </a:xfrm>
              <a:prstGeom prst="rect">
                <a:avLst/>
              </a:prstGeom>
              <a:blipFill>
                <a:blip r:embed="rId3"/>
                <a:stretch>
                  <a:fillRect l="-265" t="-125532" b="-1712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C2122BC6-5BE0-AD4C-930F-88BD9711DAEA}"/>
                  </a:ext>
                </a:extLst>
              </p:cNvPr>
              <p:cNvSpPr/>
              <p:nvPr/>
            </p:nvSpPr>
            <p:spPr>
              <a:xfrm>
                <a:off x="1425646" y="2632357"/>
                <a:ext cx="762581" cy="5421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h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C2122BC6-5BE0-AD4C-930F-88BD9711DAE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5646" y="2632357"/>
                <a:ext cx="762581" cy="542136"/>
              </a:xfrm>
              <a:prstGeom prst="rect">
                <a:avLst/>
              </a:prstGeom>
              <a:blipFill>
                <a:blip r:embed="rId4"/>
                <a:stretch>
                  <a:fillRect b="-2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>
            <a:extLst>
              <a:ext uri="{FF2B5EF4-FFF2-40B4-BE49-F238E27FC236}">
                <a16:creationId xmlns:a16="http://schemas.microsoft.com/office/drawing/2014/main" id="{F701D6C3-3F27-E040-9841-A68DC751A6CE}"/>
              </a:ext>
            </a:extLst>
          </p:cNvPr>
          <p:cNvSpPr txBox="1"/>
          <p:nvPr/>
        </p:nvSpPr>
        <p:spPr>
          <a:xfrm>
            <a:off x="2121682" y="2651273"/>
            <a:ext cx="65806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are potential haul-level environmental covariates 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39C7764-257E-864B-8935-E96003F81E26}"/>
              </a:ext>
            </a:extLst>
          </p:cNvPr>
          <p:cNvGrpSpPr/>
          <p:nvPr/>
        </p:nvGrpSpPr>
        <p:grpSpPr>
          <a:xfrm>
            <a:off x="363187" y="4295362"/>
            <a:ext cx="9030362" cy="2082462"/>
            <a:chOff x="363187" y="3314725"/>
            <a:chExt cx="9030362" cy="2082462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35D3CEC5-496C-2F47-9F8B-A7449E67AA52}"/>
                </a:ext>
              </a:extLst>
            </p:cNvPr>
            <p:cNvGrpSpPr/>
            <p:nvPr/>
          </p:nvGrpSpPr>
          <p:grpSpPr>
            <a:xfrm>
              <a:off x="1881474" y="3843884"/>
              <a:ext cx="7512075" cy="1553303"/>
              <a:chOff x="3152009" y="2845282"/>
              <a:chExt cx="7512075" cy="1553303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4" name="Rectangle 13">
                    <a:extLst>
                      <a:ext uri="{FF2B5EF4-FFF2-40B4-BE49-F238E27FC236}">
                        <a16:creationId xmlns:a16="http://schemas.microsoft.com/office/drawing/2014/main" id="{2D85D1BA-FB63-ED41-8C8B-6A6699DAA5C6}"/>
                      </a:ext>
                    </a:extLst>
                  </p:cNvPr>
                  <p:cNvSpPr/>
                  <p:nvPr/>
                </p:nvSpPr>
                <p:spPr>
                  <a:xfrm>
                    <a:off x="3431142" y="2845282"/>
                    <a:ext cx="7232942" cy="578685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14:m>
                      <m:oMath xmlns:m="http://schemas.openxmlformats.org/officeDocument/2006/math">
                        <m:sSub>
                          <m:sSub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𝜔</m:t>
                            </m:r>
                          </m:e>
                          <m:sub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h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</m:sSub>
                      </m:oMath>
                    </a14:m>
                    <a:r>
                      <a:rPr lang="en-US" sz="2800" dirty="0"/>
                      <a:t> = </a:t>
                    </a:r>
                    <a14:m>
                      <m:oMath xmlns:m="http://schemas.openxmlformats.org/officeDocument/2006/math">
                        <m:sSub>
                          <m:sSub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𝜖</m:t>
                            </m:r>
                          </m:e>
                          <m:sub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h</m:t>
                            </m:r>
                          </m:sub>
                        </m:sSub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𝜀</m:t>
                            </m:r>
                          </m:e>
                          <m:sub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h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</m:sSub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;  </m:t>
                        </m:r>
                        <m:sSub>
                          <m:sSub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𝜖</m:t>
                            </m:r>
                          </m:e>
                          <m:sub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h</m:t>
                            </m:r>
                          </m:sub>
                        </m:sSub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~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𝑁</m:t>
                        </m:r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0,</m:t>
                            </m:r>
                            <m:sSubSup>
                              <m:sSubSup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  <m:sub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𝜖</m:t>
                                </m:r>
                              </m:sub>
                              <m:sup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</m:e>
                        </m:d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m:rPr>
                            <m:nor/>
                          </m:rPr>
                          <a:rPr lang="en-US" sz="2800"/>
                          <m:t> </m:t>
                        </m:r>
                        <m:sSub>
                          <m:sSub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𝜀</m:t>
                            </m:r>
                          </m:e>
                          <m:sub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h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</m:sSub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~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𝑁</m:t>
                        </m:r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0,</m:t>
                            </m:r>
                            <m:sSubSup>
                              <m:sSubSup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  <m:sub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𝜀</m:t>
                                </m:r>
                              </m:sub>
                              <m:sup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</m:e>
                        </m:d>
                        <m:r>
                          <m:rPr>
                            <m:nor/>
                          </m:rPr>
                          <a:rPr lang="en-US" sz="2800">
                            <a:effectLst/>
                          </a:rPr>
                          <m:t> </m:t>
                        </m:r>
                      </m:oMath>
                    </a14:m>
                    <a:r>
                      <a:rPr lang="en-US" sz="2800" dirty="0">
                        <a:effectLst/>
                      </a:rPr>
                      <a:t> </a:t>
                    </a:r>
                    <a:endParaRPr lang="en-US" sz="2800" dirty="0"/>
                  </a:p>
                </p:txBody>
              </p:sp>
            </mc:Choice>
            <mc:Fallback xmlns="">
              <p:sp>
                <p:nvSpPr>
                  <p:cNvPr id="14" name="Rectangle 13">
                    <a:extLst>
                      <a:ext uri="{FF2B5EF4-FFF2-40B4-BE49-F238E27FC236}">
                        <a16:creationId xmlns:a16="http://schemas.microsoft.com/office/drawing/2014/main" id="{2D85D1BA-FB63-ED41-8C8B-6A6699DAA5C6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431142" y="2845282"/>
                    <a:ext cx="7232942" cy="578685"/>
                  </a:xfrm>
                  <a:prstGeom prst="rect">
                    <a:avLst/>
                  </a:prstGeom>
                  <a:blipFill>
                    <a:blip r:embed="rId5"/>
                    <a:stretch>
                      <a:fillRect t="-6383" b="-21277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17" name="Straight Arrow Connector 16">
                <a:extLst>
                  <a:ext uri="{FF2B5EF4-FFF2-40B4-BE49-F238E27FC236}">
                    <a16:creationId xmlns:a16="http://schemas.microsoft.com/office/drawing/2014/main" id="{1947272F-4A70-8A40-A1F6-367DFCD71BFD}"/>
                  </a:ext>
                </a:extLst>
              </p:cNvPr>
              <p:cNvCxnSpPr>
                <a:cxnSpLocks/>
                <a:stCxn id="20" idx="0"/>
              </p:cNvCxnSpPr>
              <p:nvPr/>
            </p:nvCxnSpPr>
            <p:spPr>
              <a:xfrm flipV="1">
                <a:off x="3822994" y="3283390"/>
                <a:ext cx="670985" cy="468864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4397D28C-C4D3-0F4B-A0B5-2A5EEEEC71A2}"/>
                  </a:ext>
                </a:extLst>
              </p:cNvPr>
              <p:cNvSpPr txBox="1"/>
              <p:nvPr/>
            </p:nvSpPr>
            <p:spPr>
              <a:xfrm>
                <a:off x="3152009" y="3752254"/>
                <a:ext cx="1341970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haul-level</a:t>
                </a:r>
              </a:p>
              <a:p>
                <a:pPr algn="ctr"/>
                <a:r>
                  <a:rPr lang="en-US" dirty="0"/>
                  <a:t>random effect</a:t>
                </a:r>
              </a:p>
            </p:txBody>
          </p:sp>
        </p:grp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881244C-FB39-2F42-9297-FD98875C2509}"/>
                </a:ext>
              </a:extLst>
            </p:cNvPr>
            <p:cNvSpPr txBox="1"/>
            <p:nvPr/>
          </p:nvSpPr>
          <p:spPr>
            <a:xfrm>
              <a:off x="363187" y="3314725"/>
              <a:ext cx="172194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/>
                <a:t>Error model</a:t>
              </a: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B9FA8BFF-1DEC-AD42-8B6D-68E7C2C2BF82}"/>
              </a:ext>
            </a:extLst>
          </p:cNvPr>
          <p:cNvSpPr txBox="1"/>
          <p:nvPr/>
        </p:nvSpPr>
        <p:spPr>
          <a:xfrm>
            <a:off x="2160607" y="3128326"/>
            <a:ext cx="281038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tow depth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bottom temperature 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4CC4E3C1-12A3-5542-B6F8-ECAF052C87A2}"/>
              </a:ext>
            </a:extLst>
          </p:cNvPr>
          <p:cNvSpPr/>
          <p:nvPr/>
        </p:nvSpPr>
        <p:spPr>
          <a:xfrm>
            <a:off x="5098181" y="3128325"/>
            <a:ext cx="360414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mean sediment grain size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sediment sorting coefficient</a:t>
            </a:r>
          </a:p>
        </p:txBody>
      </p:sp>
    </p:spTree>
    <p:extLst>
      <p:ext uri="{BB962C8B-B14F-4D97-AF65-F5344CB8AC3E}">
        <p14:creationId xmlns:p14="http://schemas.microsoft.com/office/powerpoint/2010/main" val="19137209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9965AE8-2D1F-BE46-A225-4E3D4A397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092" y="128817"/>
            <a:ext cx="10972800" cy="676014"/>
          </a:xfrm>
        </p:spPr>
        <p:txBody>
          <a:bodyPr/>
          <a:lstStyle/>
          <a:p>
            <a:r>
              <a:rPr lang="en-US" dirty="0"/>
              <a:t>Sediment Characteristics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F061DAB-1FDD-1048-BCF4-677EAE74FF08}"/>
              </a:ext>
            </a:extLst>
          </p:cNvPr>
          <p:cNvGrpSpPr/>
          <p:nvPr/>
        </p:nvGrpSpPr>
        <p:grpSpPr>
          <a:xfrm>
            <a:off x="4233511" y="755583"/>
            <a:ext cx="3724977" cy="5943600"/>
            <a:chOff x="1472664" y="457200"/>
            <a:chExt cx="3724977" cy="5943600"/>
          </a:xfrm>
        </p:grpSpPr>
        <p:pic>
          <p:nvPicPr>
            <p:cNvPr id="3" name="Picture 2" descr="Chart, scatter chart&#10;&#10;Description automatically generated">
              <a:extLst>
                <a:ext uri="{FF2B5EF4-FFF2-40B4-BE49-F238E27FC236}">
                  <a16:creationId xmlns:a16="http://schemas.microsoft.com/office/drawing/2014/main" id="{87C52515-F09E-014B-A44D-07839822CBC9}"/>
                </a:ext>
              </a:extLst>
            </p:cNvPr>
            <p:cNvPicPr/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472664" y="457200"/>
              <a:ext cx="3724977" cy="5943600"/>
            </a:xfrm>
            <a:prstGeom prst="rect">
              <a:avLst/>
            </a:prstGeom>
          </p:spPr>
        </p:pic>
        <p:pic>
          <p:nvPicPr>
            <p:cNvPr id="4" name="Picture 3" descr="Chart, scatter chart&#10;&#10;Description automatically generated">
              <a:extLst>
                <a:ext uri="{FF2B5EF4-FFF2-40B4-BE49-F238E27FC236}">
                  <a16:creationId xmlns:a16="http://schemas.microsoft.com/office/drawing/2014/main" id="{F2C9F04B-9058-0041-B3EE-CE6B38767C0F}"/>
                </a:ext>
              </a:extLst>
            </p:cNvPr>
            <p:cNvPicPr/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417996" y="596765"/>
              <a:ext cx="607194" cy="1520793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70004907-1C78-B342-82BA-95833A5A69CC}"/>
              </a:ext>
            </a:extLst>
          </p:cNvPr>
          <p:cNvGrpSpPr/>
          <p:nvPr/>
        </p:nvGrpSpPr>
        <p:grpSpPr>
          <a:xfrm>
            <a:off x="8011026" y="755583"/>
            <a:ext cx="3657600" cy="5943600"/>
            <a:chOff x="4013735" y="457200"/>
            <a:chExt cx="3657600" cy="5943600"/>
          </a:xfrm>
        </p:grpSpPr>
        <p:pic>
          <p:nvPicPr>
            <p:cNvPr id="6" name="Picture 5" descr="Chart, scatter chart&#10;&#10;Description automatically generated">
              <a:extLst>
                <a:ext uri="{FF2B5EF4-FFF2-40B4-BE49-F238E27FC236}">
                  <a16:creationId xmlns:a16="http://schemas.microsoft.com/office/drawing/2014/main" id="{B8E556E4-3F0F-7743-B830-5077696E7752}"/>
                </a:ext>
              </a:extLst>
            </p:cNvPr>
            <p:cNvPicPr/>
            <p:nvPr/>
          </p:nvPicPr>
          <p:blipFill rotWithShape="1"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013735" y="457200"/>
              <a:ext cx="3657600" cy="5943600"/>
            </a:xfrm>
            <a:prstGeom prst="rect">
              <a:avLst/>
            </a:prstGeom>
          </p:spPr>
        </p:pic>
        <p:pic>
          <p:nvPicPr>
            <p:cNvPr id="7" name="Picture 6" descr="Chart, scatter chart&#10;&#10;Description automatically generated">
              <a:extLst>
                <a:ext uri="{FF2B5EF4-FFF2-40B4-BE49-F238E27FC236}">
                  <a16:creationId xmlns:a16="http://schemas.microsoft.com/office/drawing/2014/main" id="{EBCD6E17-DFE4-4D4F-AA44-F7506EAEF465}"/>
                </a:ext>
              </a:extLst>
            </p:cNvPr>
            <p:cNvPicPr/>
            <p:nvPr/>
          </p:nvPicPr>
          <p:blipFill rotWithShape="1"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909735" y="555696"/>
              <a:ext cx="641685" cy="1434165"/>
            </a:xfrm>
            <a:prstGeom prst="rect">
              <a:avLst/>
            </a:prstGeom>
          </p:spPr>
        </p:pic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D0E49700-93CE-A146-A1A7-B318998DF525}"/>
              </a:ext>
            </a:extLst>
          </p:cNvPr>
          <p:cNvSpPr txBox="1"/>
          <p:nvPr/>
        </p:nvSpPr>
        <p:spPr>
          <a:xfrm>
            <a:off x="151196" y="1827471"/>
            <a:ext cx="4029777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Data obtained from </a:t>
            </a:r>
            <a:r>
              <a:rPr lang="en-US" sz="2400" dirty="0" err="1"/>
              <a:t>dbSEABED</a:t>
            </a: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Created </a:t>
            </a:r>
            <a:r>
              <a:rPr lang="en-US" sz="2400" dirty="0" err="1"/>
              <a:t>rasters</a:t>
            </a:r>
            <a:r>
              <a:rPr lang="en-US" sz="2400" dirty="0"/>
              <a:t> using ArcGIS Empirical Bayes co-Kriging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Extrapolated sediment characteristics at each paired-haul location</a:t>
            </a:r>
          </a:p>
        </p:txBody>
      </p:sp>
    </p:spTree>
    <p:extLst>
      <p:ext uri="{BB962C8B-B14F-4D97-AF65-F5344CB8AC3E}">
        <p14:creationId xmlns:p14="http://schemas.microsoft.com/office/powerpoint/2010/main" val="26409900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9965AE8-2D1F-BE46-A225-4E3D4A397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465" y="311217"/>
            <a:ext cx="10972800" cy="676014"/>
          </a:xfrm>
        </p:spPr>
        <p:txBody>
          <a:bodyPr/>
          <a:lstStyle/>
          <a:p>
            <a:r>
              <a:rPr lang="en-US" dirty="0"/>
              <a:t>Quality control checks (1)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DA983B8-A672-C64F-ADDB-F38428A27999}"/>
              </a:ext>
            </a:extLst>
          </p:cNvPr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86841" y="1437984"/>
            <a:ext cx="3962400" cy="488353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D2A0B9C-8ABD-D340-8E10-575B1DED09AD}"/>
              </a:ext>
            </a:extLst>
          </p:cNvPr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2760" y="85725"/>
            <a:ext cx="5349240" cy="668655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56C083D-D2C3-4241-8EFF-DF35A4EA4E7B}"/>
              </a:ext>
            </a:extLst>
          </p:cNvPr>
          <p:cNvSpPr txBox="1"/>
          <p:nvPr/>
        </p:nvSpPr>
        <p:spPr>
          <a:xfrm>
            <a:off x="326809" y="1012422"/>
            <a:ext cx="21435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Histogram of “q” values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CD6E5AE-17F0-CD45-BB05-6EFEA5E20F4A}"/>
              </a:ext>
            </a:extLst>
          </p:cNvPr>
          <p:cNvSpPr txBox="1"/>
          <p:nvPr/>
        </p:nvSpPr>
        <p:spPr>
          <a:xfrm>
            <a:off x="8352312" y="126551"/>
            <a:ext cx="21259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Censored data in black</a:t>
            </a:r>
          </a:p>
        </p:txBody>
      </p:sp>
    </p:spTree>
    <p:extLst>
      <p:ext uri="{BB962C8B-B14F-4D97-AF65-F5344CB8AC3E}">
        <p14:creationId xmlns:p14="http://schemas.microsoft.com/office/powerpoint/2010/main" val="3189563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9965AE8-2D1F-BE46-A225-4E3D4A397A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Quality control checks (2)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A7FCC9F-4358-0F43-B121-9453DA0C8D2F}"/>
              </a:ext>
            </a:extLst>
          </p:cNvPr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901" y="1871279"/>
            <a:ext cx="5939790" cy="371221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EF1F0C2-F492-DD41-A07F-75A21CC9A245}"/>
              </a:ext>
            </a:extLst>
          </p:cNvPr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48400" y="1871279"/>
            <a:ext cx="5943600" cy="371475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6CF442C-E001-7847-8EBF-75AE493A9A6C}"/>
              </a:ext>
            </a:extLst>
          </p:cNvPr>
          <p:cNvSpPr txBox="1"/>
          <p:nvPr/>
        </p:nvSpPr>
        <p:spPr>
          <a:xfrm>
            <a:off x="890649" y="1274511"/>
            <a:ext cx="36599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observations with &lt; 5 individuals dropped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B2102B9-3CE0-884E-B692-9375CA03E418}"/>
              </a:ext>
            </a:extLst>
          </p:cNvPr>
          <p:cNvSpPr txBox="1"/>
          <p:nvPr/>
        </p:nvSpPr>
        <p:spPr>
          <a:xfrm>
            <a:off x="8509909" y="1271971"/>
            <a:ext cx="14205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final data used</a:t>
            </a:r>
          </a:p>
        </p:txBody>
      </p:sp>
    </p:spTree>
    <p:extLst>
      <p:ext uri="{BB962C8B-B14F-4D97-AF65-F5344CB8AC3E}">
        <p14:creationId xmlns:p14="http://schemas.microsoft.com/office/powerpoint/2010/main" val="17372268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9965AE8-2D1F-BE46-A225-4E3D4A397A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 from best model: males</a:t>
            </a:r>
          </a:p>
        </p:txBody>
      </p:sp>
      <p:pic>
        <p:nvPicPr>
          <p:cNvPr id="3" name="plot3b_males_DiagnosticPlots.png" descr="Chart&#10;&#10;Description automatically generated">
            <a:extLst>
              <a:ext uri="{FF2B5EF4-FFF2-40B4-BE49-F238E27FC236}">
                <a16:creationId xmlns:a16="http://schemas.microsoft.com/office/drawing/2014/main" id="{DA8BA6CC-F9F1-CD4D-9598-345144C88D8A}"/>
              </a:ext>
            </a:extLst>
          </p:cNvPr>
          <p:cNvPicPr/>
          <p:nvPr/>
        </p:nvPicPr>
        <p:blipFill>
          <a:blip r:embed="rId3" r:link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34777" y="1304825"/>
            <a:ext cx="5943600" cy="371475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7F81865-3690-6240-8941-36CCBE337C3A}"/>
              </a:ext>
            </a:extLst>
          </p:cNvPr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" y="1304825"/>
            <a:ext cx="4023360" cy="937260"/>
          </a:xfrm>
          <a:prstGeom prst="rect">
            <a:avLst/>
          </a:prstGeom>
        </p:spPr>
      </p:pic>
      <p:sp>
        <p:nvSpPr>
          <p:cNvPr id="6" name="Text Box 3">
            <a:extLst>
              <a:ext uri="{FF2B5EF4-FFF2-40B4-BE49-F238E27FC236}">
                <a16:creationId xmlns:a16="http://schemas.microsoft.com/office/drawing/2014/main" id="{D20982CE-2B54-6442-9CF7-8E8FE1A00017}"/>
              </a:ext>
            </a:extLst>
          </p:cNvPr>
          <p:cNvSpPr txBox="1"/>
          <p:nvPr/>
        </p:nvSpPr>
        <p:spPr>
          <a:xfrm>
            <a:off x="609600" y="2413696"/>
            <a:ext cx="4319337" cy="2860948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latin typeface="Courier" pitchFamily="2" charset="0"/>
                <a:ea typeface="Calibri" panose="020F0502020204030204" pitchFamily="34" charset="0"/>
                <a:cs typeface="Calibri" panose="020F0502020204030204" pitchFamily="34" charset="0"/>
              </a:rPr>
              <a:t>Method: REML   Optimizer: outer newton</a:t>
            </a:r>
            <a:endParaRPr lang="en-US" sz="1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latin typeface="Courier" pitchFamily="2" charset="0"/>
                <a:ea typeface="Calibri" panose="020F0502020204030204" pitchFamily="34" charset="0"/>
                <a:cs typeface="Calibri" panose="020F0502020204030204" pitchFamily="34" charset="0"/>
              </a:rPr>
              <a:t>full convergence after 22 iterations.</a:t>
            </a:r>
            <a:endParaRPr lang="en-US" sz="1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latin typeface="Courier" pitchFamily="2" charset="0"/>
                <a:ea typeface="Calibri" panose="020F0502020204030204" pitchFamily="34" charset="0"/>
                <a:cs typeface="Calibri" panose="020F0502020204030204" pitchFamily="34" charset="0"/>
              </a:rPr>
              <a:t>Gradient range [-0.001232008,0.007510317]</a:t>
            </a:r>
            <a:endParaRPr lang="en-US" sz="1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latin typeface="Courier" pitchFamily="2" charset="0"/>
                <a:ea typeface="Calibri" panose="020F0502020204030204" pitchFamily="34" charset="0"/>
                <a:cs typeface="Calibri" panose="020F0502020204030204" pitchFamily="34" charset="0"/>
              </a:rPr>
              <a:t>(score 1533.706 &amp; scale 1).</a:t>
            </a:r>
            <a:endParaRPr lang="en-US" sz="1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latin typeface="Courier" pitchFamily="2" charset="0"/>
                <a:ea typeface="Calibri" panose="020F0502020204030204" pitchFamily="34" charset="0"/>
                <a:cs typeface="Calibri" panose="020F0502020204030204" pitchFamily="34" charset="0"/>
              </a:rPr>
              <a:t>Hessian positive definite, eigenvalue range [2.109921e-05,32.51288].</a:t>
            </a:r>
            <a:endParaRPr lang="en-US" sz="1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latin typeface="Courier" pitchFamily="2" charset="0"/>
                <a:ea typeface="Calibri" panose="020F0502020204030204" pitchFamily="34" charset="0"/>
                <a:cs typeface="Calibri" panose="020F0502020204030204" pitchFamily="34" charset="0"/>
              </a:rPr>
              <a:t>Model rank =  314 / 314 </a:t>
            </a:r>
            <a:endParaRPr lang="en-US" sz="1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latin typeface="Courier" pitchFamily="2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US" sz="1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latin typeface="Courier" pitchFamily="2" charset="0"/>
                <a:ea typeface="Calibri" panose="020F0502020204030204" pitchFamily="34" charset="0"/>
                <a:cs typeface="Calibri" panose="020F0502020204030204" pitchFamily="34" charset="0"/>
              </a:rPr>
              <a:t>Basis dimension (k) checking results. Low p-value (k-index&lt;1) may</a:t>
            </a:r>
            <a:endParaRPr lang="en-US" sz="1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latin typeface="Courier" pitchFamily="2" charset="0"/>
                <a:ea typeface="Calibri" panose="020F0502020204030204" pitchFamily="34" charset="0"/>
                <a:cs typeface="Calibri" panose="020F0502020204030204" pitchFamily="34" charset="0"/>
              </a:rPr>
              <a:t>indicate that k is too low, especially if </a:t>
            </a:r>
            <a:r>
              <a:rPr lang="en-US" sz="800" dirty="0" err="1">
                <a:effectLst/>
                <a:latin typeface="Courier" pitchFamily="2" charset="0"/>
                <a:ea typeface="Calibri" panose="020F0502020204030204" pitchFamily="34" charset="0"/>
                <a:cs typeface="Calibri" panose="020F0502020204030204" pitchFamily="34" charset="0"/>
              </a:rPr>
              <a:t>edf</a:t>
            </a:r>
            <a:r>
              <a:rPr lang="en-US" sz="800" dirty="0">
                <a:effectLst/>
                <a:latin typeface="Courier" pitchFamily="2" charset="0"/>
                <a:ea typeface="Calibri" panose="020F0502020204030204" pitchFamily="34" charset="0"/>
                <a:cs typeface="Calibri" panose="020F0502020204030204" pitchFamily="34" charset="0"/>
              </a:rPr>
              <a:t> is close to k'.</a:t>
            </a:r>
            <a:endParaRPr lang="en-US" sz="1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latin typeface="Courier" pitchFamily="2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US" sz="1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latin typeface="Courier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 k'     </a:t>
            </a:r>
            <a:r>
              <a:rPr lang="en-US" sz="800" dirty="0" err="1">
                <a:effectLst/>
                <a:latin typeface="Courier" pitchFamily="2" charset="0"/>
                <a:ea typeface="Calibri" panose="020F0502020204030204" pitchFamily="34" charset="0"/>
                <a:cs typeface="Calibri" panose="020F0502020204030204" pitchFamily="34" charset="0"/>
              </a:rPr>
              <a:t>edf</a:t>
            </a:r>
            <a:r>
              <a:rPr lang="en-US" sz="800" dirty="0">
                <a:effectLst/>
                <a:latin typeface="Courier" pitchFamily="2" charset="0"/>
                <a:ea typeface="Calibri" panose="020F0502020204030204" pitchFamily="34" charset="0"/>
                <a:cs typeface="Calibri" panose="020F0502020204030204" pitchFamily="34" charset="0"/>
              </a:rPr>
              <a:t> k-index p-value</a:t>
            </a:r>
            <a:endParaRPr lang="en-US" sz="1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 dirty="0" err="1">
                <a:effectLst/>
                <a:latin typeface="Courier" pitchFamily="2" charset="0"/>
                <a:ea typeface="Calibri" panose="020F0502020204030204" pitchFamily="34" charset="0"/>
                <a:cs typeface="Calibri" panose="020F0502020204030204" pitchFamily="34" charset="0"/>
              </a:rPr>
              <a:t>ti</a:t>
            </a:r>
            <a:r>
              <a:rPr lang="en-US" sz="800" dirty="0">
                <a:effectLst/>
                <a:latin typeface="Courier" pitchFamily="2" charset="0"/>
                <a:ea typeface="Calibri" panose="020F0502020204030204" pitchFamily="34" charset="0"/>
                <a:cs typeface="Calibri" panose="020F0502020204030204" pitchFamily="34" charset="0"/>
              </a:rPr>
              <a:t>(z)     4.000   3.923    1.00    0.55</a:t>
            </a:r>
            <a:endParaRPr lang="en-US" sz="1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 dirty="0" err="1">
                <a:effectLst/>
                <a:latin typeface="Courier" pitchFamily="2" charset="0"/>
                <a:ea typeface="Calibri" panose="020F0502020204030204" pitchFamily="34" charset="0"/>
                <a:cs typeface="Calibri" panose="020F0502020204030204" pitchFamily="34" charset="0"/>
              </a:rPr>
              <a:t>ti</a:t>
            </a:r>
            <a:r>
              <a:rPr lang="en-US" sz="800" dirty="0">
                <a:effectLst/>
                <a:latin typeface="Courier" pitchFamily="2" charset="0"/>
                <a:ea typeface="Calibri" panose="020F0502020204030204" pitchFamily="34" charset="0"/>
                <a:cs typeface="Calibri" panose="020F0502020204030204" pitchFamily="34" charset="0"/>
              </a:rPr>
              <a:t>(d)     4.000   1.110    0.98    0.28</a:t>
            </a:r>
            <a:endParaRPr lang="en-US" sz="1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 dirty="0" err="1">
                <a:effectLst/>
                <a:latin typeface="Courier" pitchFamily="2" charset="0"/>
                <a:ea typeface="Calibri" panose="020F0502020204030204" pitchFamily="34" charset="0"/>
                <a:cs typeface="Calibri" panose="020F0502020204030204" pitchFamily="34" charset="0"/>
              </a:rPr>
              <a:t>ti</a:t>
            </a:r>
            <a:r>
              <a:rPr lang="en-US" sz="800" dirty="0">
                <a:effectLst/>
                <a:latin typeface="Courier" pitchFamily="2" charset="0"/>
                <a:ea typeface="Calibri" panose="020F0502020204030204" pitchFamily="34" charset="0"/>
                <a:cs typeface="Calibri" panose="020F0502020204030204" pitchFamily="34" charset="0"/>
              </a:rPr>
              <a:t>(f)     4.000   0.914    1.00    0.39</a:t>
            </a:r>
            <a:endParaRPr lang="en-US" sz="1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 dirty="0" err="1">
                <a:effectLst/>
                <a:latin typeface="Courier" pitchFamily="2" charset="0"/>
                <a:ea typeface="Calibri" panose="020F0502020204030204" pitchFamily="34" charset="0"/>
                <a:cs typeface="Calibri" panose="020F0502020204030204" pitchFamily="34" charset="0"/>
              </a:rPr>
              <a:t>ti</a:t>
            </a:r>
            <a:r>
              <a:rPr lang="en-US" sz="800" dirty="0">
                <a:effectLst/>
                <a:latin typeface="Courier" pitchFamily="2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800" dirty="0" err="1">
                <a:effectLst/>
                <a:latin typeface="Courier" pitchFamily="2" charset="0"/>
                <a:ea typeface="Calibri" panose="020F0502020204030204" pitchFamily="34" charset="0"/>
                <a:cs typeface="Calibri" panose="020F0502020204030204" pitchFamily="34" charset="0"/>
              </a:rPr>
              <a:t>z,d</a:t>
            </a:r>
            <a:r>
              <a:rPr lang="en-US" sz="800" dirty="0">
                <a:effectLst/>
                <a:latin typeface="Courier" pitchFamily="2" charset="0"/>
                <a:ea typeface="Calibri" panose="020F0502020204030204" pitchFamily="34" charset="0"/>
                <a:cs typeface="Calibri" panose="020F0502020204030204" pitchFamily="34" charset="0"/>
              </a:rPr>
              <a:t>)  16.000   4.710    0.98    0.21</a:t>
            </a:r>
            <a:endParaRPr lang="en-US" sz="1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 dirty="0" err="1">
                <a:effectLst/>
                <a:latin typeface="Courier" pitchFamily="2" charset="0"/>
                <a:ea typeface="Calibri" panose="020F0502020204030204" pitchFamily="34" charset="0"/>
                <a:cs typeface="Calibri" panose="020F0502020204030204" pitchFamily="34" charset="0"/>
              </a:rPr>
              <a:t>ti</a:t>
            </a:r>
            <a:r>
              <a:rPr lang="en-US" sz="800" dirty="0">
                <a:effectLst/>
                <a:latin typeface="Courier" pitchFamily="2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800" dirty="0" err="1">
                <a:effectLst/>
                <a:latin typeface="Courier" pitchFamily="2" charset="0"/>
                <a:ea typeface="Calibri" panose="020F0502020204030204" pitchFamily="34" charset="0"/>
                <a:cs typeface="Calibri" panose="020F0502020204030204" pitchFamily="34" charset="0"/>
              </a:rPr>
              <a:t>z,t</a:t>
            </a:r>
            <a:r>
              <a:rPr lang="en-US" sz="800" dirty="0">
                <a:effectLst/>
                <a:latin typeface="Courier" pitchFamily="2" charset="0"/>
                <a:ea typeface="Calibri" panose="020F0502020204030204" pitchFamily="34" charset="0"/>
                <a:cs typeface="Calibri" panose="020F0502020204030204" pitchFamily="34" charset="0"/>
              </a:rPr>
              <a:t>)  16.000   2.610    1.02    0.81</a:t>
            </a:r>
            <a:endParaRPr lang="en-US" sz="1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 dirty="0" err="1">
                <a:effectLst/>
                <a:latin typeface="Courier" pitchFamily="2" charset="0"/>
                <a:ea typeface="Calibri" panose="020F0502020204030204" pitchFamily="34" charset="0"/>
                <a:cs typeface="Calibri" panose="020F0502020204030204" pitchFamily="34" charset="0"/>
              </a:rPr>
              <a:t>ti</a:t>
            </a:r>
            <a:r>
              <a:rPr lang="en-US" sz="800" dirty="0">
                <a:effectLst/>
                <a:latin typeface="Courier" pitchFamily="2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800" dirty="0" err="1">
                <a:effectLst/>
                <a:latin typeface="Courier" pitchFamily="2" charset="0"/>
                <a:ea typeface="Calibri" panose="020F0502020204030204" pitchFamily="34" charset="0"/>
                <a:cs typeface="Calibri" panose="020F0502020204030204" pitchFamily="34" charset="0"/>
              </a:rPr>
              <a:t>z,f</a:t>
            </a:r>
            <a:r>
              <a:rPr lang="en-US" sz="800" dirty="0">
                <a:effectLst/>
                <a:latin typeface="Courier" pitchFamily="2" charset="0"/>
                <a:ea typeface="Calibri" panose="020F0502020204030204" pitchFamily="34" charset="0"/>
                <a:cs typeface="Calibri" panose="020F0502020204030204" pitchFamily="34" charset="0"/>
              </a:rPr>
              <a:t>)  16.000   7.335    0.98    0.20</a:t>
            </a:r>
            <a:endParaRPr lang="en-US" sz="1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 dirty="0" err="1">
                <a:effectLst/>
                <a:latin typeface="Courier" pitchFamily="2" charset="0"/>
                <a:ea typeface="Calibri" panose="020F0502020204030204" pitchFamily="34" charset="0"/>
                <a:cs typeface="Calibri" panose="020F0502020204030204" pitchFamily="34" charset="0"/>
              </a:rPr>
              <a:t>ti</a:t>
            </a:r>
            <a:r>
              <a:rPr lang="en-US" sz="800" dirty="0">
                <a:effectLst/>
                <a:latin typeface="Courier" pitchFamily="2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800" dirty="0" err="1">
                <a:effectLst/>
                <a:latin typeface="Courier" pitchFamily="2" charset="0"/>
                <a:ea typeface="Calibri" panose="020F0502020204030204" pitchFamily="34" charset="0"/>
                <a:cs typeface="Calibri" panose="020F0502020204030204" pitchFamily="34" charset="0"/>
              </a:rPr>
              <a:t>z,s</a:t>
            </a:r>
            <a:r>
              <a:rPr lang="en-US" sz="800" dirty="0">
                <a:effectLst/>
                <a:latin typeface="Courier" pitchFamily="2" charset="0"/>
                <a:ea typeface="Calibri" panose="020F0502020204030204" pitchFamily="34" charset="0"/>
                <a:cs typeface="Calibri" panose="020F0502020204030204" pitchFamily="34" charset="0"/>
              </a:rPr>
              <a:t>)  16.000   1.522    1.02    0.71</a:t>
            </a:r>
            <a:endParaRPr lang="en-US" sz="1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 dirty="0" err="1">
                <a:effectLst/>
                <a:latin typeface="Courier" pitchFamily="2" charset="0"/>
                <a:ea typeface="Calibri" panose="020F0502020204030204" pitchFamily="34" charset="0"/>
                <a:cs typeface="Calibri" panose="020F0502020204030204" pitchFamily="34" charset="0"/>
              </a:rPr>
              <a:t>ti</a:t>
            </a:r>
            <a:r>
              <a:rPr lang="en-US" sz="800" dirty="0">
                <a:effectLst/>
                <a:latin typeface="Courier" pitchFamily="2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800" dirty="0" err="1">
                <a:effectLst/>
                <a:latin typeface="Courier" pitchFamily="2" charset="0"/>
                <a:ea typeface="Calibri" panose="020F0502020204030204" pitchFamily="34" charset="0"/>
                <a:cs typeface="Calibri" panose="020F0502020204030204" pitchFamily="34" charset="0"/>
              </a:rPr>
              <a:t>d,s</a:t>
            </a:r>
            <a:r>
              <a:rPr lang="en-US" sz="800" dirty="0">
                <a:effectLst/>
                <a:latin typeface="Courier" pitchFamily="2" charset="0"/>
                <a:ea typeface="Calibri" panose="020F0502020204030204" pitchFamily="34" charset="0"/>
                <a:cs typeface="Calibri" panose="020F0502020204030204" pitchFamily="34" charset="0"/>
              </a:rPr>
              <a:t>)  16.000   2.513    1.10    1.00</a:t>
            </a:r>
            <a:endParaRPr lang="en-US" sz="1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 dirty="0" err="1">
                <a:effectLst/>
                <a:latin typeface="Courier" pitchFamily="2" charset="0"/>
                <a:ea typeface="Calibri" panose="020F0502020204030204" pitchFamily="34" charset="0"/>
                <a:cs typeface="Calibri" panose="020F0502020204030204" pitchFamily="34" charset="0"/>
              </a:rPr>
              <a:t>ti</a:t>
            </a:r>
            <a:r>
              <a:rPr lang="en-US" sz="800" dirty="0">
                <a:effectLst/>
                <a:latin typeface="Courier" pitchFamily="2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800" dirty="0" err="1">
                <a:effectLst/>
                <a:latin typeface="Courier" pitchFamily="2" charset="0"/>
                <a:ea typeface="Calibri" panose="020F0502020204030204" pitchFamily="34" charset="0"/>
                <a:cs typeface="Calibri" panose="020F0502020204030204" pitchFamily="34" charset="0"/>
              </a:rPr>
              <a:t>t,s</a:t>
            </a:r>
            <a:r>
              <a:rPr lang="en-US" sz="800" dirty="0">
                <a:effectLst/>
                <a:latin typeface="Courier" pitchFamily="2" charset="0"/>
                <a:ea typeface="Calibri" panose="020F0502020204030204" pitchFamily="34" charset="0"/>
                <a:cs typeface="Calibri" panose="020F0502020204030204" pitchFamily="34" charset="0"/>
              </a:rPr>
              <a:t>)  16.000   1.654    1.08    1.00</a:t>
            </a:r>
            <a:endParaRPr lang="en-US" sz="1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 dirty="0" err="1">
                <a:effectLst/>
                <a:latin typeface="Courier" pitchFamily="2" charset="0"/>
                <a:ea typeface="Calibri" panose="020F0502020204030204" pitchFamily="34" charset="0"/>
                <a:cs typeface="Calibri" panose="020F0502020204030204" pitchFamily="34" charset="0"/>
              </a:rPr>
              <a:t>ti</a:t>
            </a:r>
            <a:r>
              <a:rPr lang="en-US" sz="800" dirty="0">
                <a:effectLst/>
                <a:latin typeface="Courier" pitchFamily="2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800" dirty="0" err="1">
                <a:effectLst/>
                <a:latin typeface="Courier" pitchFamily="2" charset="0"/>
                <a:ea typeface="Calibri" panose="020F0502020204030204" pitchFamily="34" charset="0"/>
                <a:cs typeface="Calibri" panose="020F0502020204030204" pitchFamily="34" charset="0"/>
              </a:rPr>
              <a:t>f,s</a:t>
            </a:r>
            <a:r>
              <a:rPr lang="en-US" sz="800" dirty="0">
                <a:effectLst/>
                <a:latin typeface="Courier" pitchFamily="2" charset="0"/>
                <a:ea typeface="Calibri" panose="020F0502020204030204" pitchFamily="34" charset="0"/>
                <a:cs typeface="Calibri" panose="020F0502020204030204" pitchFamily="34" charset="0"/>
              </a:rPr>
              <a:t>)  16.000   0.858    1.11    1.00</a:t>
            </a:r>
            <a:endParaRPr lang="en-US" sz="1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latin typeface="Courier" pitchFamily="2" charset="0"/>
                <a:ea typeface="Calibri" panose="020F0502020204030204" pitchFamily="34" charset="0"/>
                <a:cs typeface="Calibri" panose="020F0502020204030204" pitchFamily="34" charset="0"/>
              </a:rPr>
              <a:t>s(h)    189.000  99.648      NA      NA</a:t>
            </a:r>
            <a:endParaRPr lang="en-US" sz="1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D3C70F0-6807-ED44-9461-8CB3B1FA6926}"/>
              </a:ext>
            </a:extLst>
          </p:cNvPr>
          <p:cNvSpPr txBox="1"/>
          <p:nvPr/>
        </p:nvSpPr>
        <p:spPr>
          <a:xfrm>
            <a:off x="609600" y="5298707"/>
            <a:ext cx="136608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z</a:t>
            </a:r>
            <a:r>
              <a:rPr lang="en-US" dirty="0"/>
              <a:t>: size</a:t>
            </a:r>
          </a:p>
          <a:p>
            <a:r>
              <a:rPr lang="en-US" i="1" dirty="0"/>
              <a:t>d</a:t>
            </a:r>
            <a:r>
              <a:rPr lang="en-US" dirty="0"/>
              <a:t>: haul depth</a:t>
            </a:r>
          </a:p>
          <a:p>
            <a:r>
              <a:rPr lang="en-US" i="1" dirty="0"/>
              <a:t>t</a:t>
            </a:r>
            <a:r>
              <a:rPr lang="en-US" dirty="0"/>
              <a:t>: temperature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4AEC8130-F1F4-074C-8D3C-BF9BD2948EA4}"/>
                  </a:ext>
                </a:extLst>
              </p:cNvPr>
              <p:cNvSpPr/>
              <p:nvPr/>
            </p:nvSpPr>
            <p:spPr>
              <a:xfrm>
                <a:off x="2042160" y="5446255"/>
                <a:ext cx="2886777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i="1" dirty="0"/>
                  <a:t>f</a:t>
                </a:r>
                <a:r>
                  <a:rPr lang="en-US" dirty="0"/>
                  <a:t>: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n-US" dirty="0"/>
                  <a:t>, mean grain size (ln-scale)</a:t>
                </a:r>
              </a:p>
              <a:p>
                <a:r>
                  <a:rPr lang="en-US" i="1" dirty="0"/>
                  <a:t>s</a:t>
                </a:r>
                <a:r>
                  <a:rPr lang="en-US" dirty="0"/>
                  <a:t>: sorting coefficient</a:t>
                </a:r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4AEC8130-F1F4-074C-8D3C-BF9BD2948EA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2160" y="5446255"/>
                <a:ext cx="2886777" cy="646331"/>
              </a:xfrm>
              <a:prstGeom prst="rect">
                <a:avLst/>
              </a:prstGeom>
              <a:blipFill>
                <a:blip r:embed="rId6"/>
                <a:stretch>
                  <a:fillRect l="-1747" t="-3846" b="-134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03560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9965AE8-2D1F-BE46-A225-4E3D4A397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465" y="235980"/>
            <a:ext cx="10972800" cy="676014"/>
          </a:xfrm>
        </p:spPr>
        <p:txBody>
          <a:bodyPr/>
          <a:lstStyle/>
          <a:p>
            <a:r>
              <a:rPr lang="en-US" dirty="0"/>
              <a:t>Estimated smooth functions: males</a:t>
            </a:r>
          </a:p>
        </p:txBody>
      </p:sp>
      <p:pic>
        <p:nvPicPr>
          <p:cNvPr id="3" name="smooths_males_1d.png" descr="Chart&#10;&#10;Description automatically generated">
            <a:extLst>
              <a:ext uri="{FF2B5EF4-FFF2-40B4-BE49-F238E27FC236}">
                <a16:creationId xmlns:a16="http://schemas.microsoft.com/office/drawing/2014/main" id="{9BFEFCFB-4306-6C44-98F9-3B4B6D566D78}"/>
              </a:ext>
            </a:extLst>
          </p:cNvPr>
          <p:cNvPicPr/>
          <p:nvPr/>
        </p:nvPicPr>
        <p:blipFill>
          <a:blip r:embed="rId3" r:link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658864"/>
            <a:ext cx="5306054" cy="4081580"/>
          </a:xfrm>
          <a:prstGeom prst="rect">
            <a:avLst/>
          </a:prstGeom>
        </p:spPr>
      </p:pic>
      <p:pic>
        <p:nvPicPr>
          <p:cNvPr id="4" name="smooths_males_2d.png" descr="Diagram&#10;&#10;Description automatically generated">
            <a:extLst>
              <a:ext uri="{FF2B5EF4-FFF2-40B4-BE49-F238E27FC236}">
                <a16:creationId xmlns:a16="http://schemas.microsoft.com/office/drawing/2014/main" id="{9ADC7458-2674-2C46-9735-79157A84A82C}"/>
              </a:ext>
            </a:extLst>
          </p:cNvPr>
          <p:cNvPicPr/>
          <p:nvPr/>
        </p:nvPicPr>
        <p:blipFill>
          <a:blip r:embed="rId5" r:link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44085" y="911994"/>
            <a:ext cx="7247915" cy="557532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947E99A-B07F-4244-A7A4-18288ABF0EC1}"/>
              </a:ext>
            </a:extLst>
          </p:cNvPr>
          <p:cNvSpPr txBox="1"/>
          <p:nvPr/>
        </p:nvSpPr>
        <p:spPr>
          <a:xfrm>
            <a:off x="2575989" y="2290103"/>
            <a:ext cx="5212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size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45D1F64-D70F-2147-ADA6-58839BE0246D}"/>
              </a:ext>
            </a:extLst>
          </p:cNvPr>
          <p:cNvSpPr txBox="1"/>
          <p:nvPr/>
        </p:nvSpPr>
        <p:spPr>
          <a:xfrm>
            <a:off x="2189665" y="3664668"/>
            <a:ext cx="12939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bottom depth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E7A778D-54BE-BC49-AA7F-2A0373E468AB}"/>
              </a:ext>
            </a:extLst>
          </p:cNvPr>
          <p:cNvSpPr txBox="1"/>
          <p:nvPr/>
        </p:nvSpPr>
        <p:spPr>
          <a:xfrm>
            <a:off x="2617667" y="5060727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phi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6FBE3D2-D7E5-C64A-998F-211CDCB51F65}"/>
              </a:ext>
            </a:extLst>
          </p:cNvPr>
          <p:cNvSpPr txBox="1"/>
          <p:nvPr/>
        </p:nvSpPr>
        <p:spPr>
          <a:xfrm>
            <a:off x="8193973" y="622610"/>
            <a:ext cx="12282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2-d smooths</a:t>
            </a:r>
          </a:p>
        </p:txBody>
      </p:sp>
    </p:spTree>
    <p:extLst>
      <p:ext uri="{BB962C8B-B14F-4D97-AF65-F5344CB8AC3E}">
        <p14:creationId xmlns:p14="http://schemas.microsoft.com/office/powerpoint/2010/main" val="32784357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9965AE8-2D1F-BE46-A225-4E3D4A397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399008"/>
            <a:ext cx="11627922" cy="676014"/>
          </a:xfrm>
        </p:spPr>
        <p:txBody>
          <a:bodyPr/>
          <a:lstStyle/>
          <a:p>
            <a:r>
              <a:rPr lang="en-US" dirty="0"/>
              <a:t>Estimated haul-level efficiencies and annual catchability: males</a:t>
            </a:r>
          </a:p>
        </p:txBody>
      </p:sp>
      <p:pic>
        <p:nvPicPr>
          <p:cNvPr id="3" name="plots4b_Males_06.png" descr="Surface chart&#10;&#10;Description automatically generated with medium confidence">
            <a:extLst>
              <a:ext uri="{FF2B5EF4-FFF2-40B4-BE49-F238E27FC236}">
                <a16:creationId xmlns:a16="http://schemas.microsoft.com/office/drawing/2014/main" id="{899D7E7D-D2AB-E24B-A093-407596EDE5DA}"/>
              </a:ext>
            </a:extLst>
          </p:cNvPr>
          <p:cNvPicPr/>
          <p:nvPr/>
        </p:nvPicPr>
        <p:blipFill>
          <a:blip r:embed="rId3" r:link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" y="1325278"/>
            <a:ext cx="5943600" cy="4457700"/>
          </a:xfrm>
          <a:prstGeom prst="rect">
            <a:avLst/>
          </a:prstGeom>
        </p:spPr>
      </p:pic>
      <p:pic>
        <p:nvPicPr>
          <p:cNvPr id="4" name="plot4b_Males_AllAnnualCatchabilityCurves.png" descr="Chart&#10;&#10;Description automatically generated">
            <a:extLst>
              <a:ext uri="{FF2B5EF4-FFF2-40B4-BE49-F238E27FC236}">
                <a16:creationId xmlns:a16="http://schemas.microsoft.com/office/drawing/2014/main" id="{A59385FC-6345-9742-8B8B-62C997D7EECF}"/>
              </a:ext>
            </a:extLst>
          </p:cNvPr>
          <p:cNvPicPr/>
          <p:nvPr/>
        </p:nvPicPr>
        <p:blipFill>
          <a:blip r:embed="rId5" r:link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48400" y="1696753"/>
            <a:ext cx="5943600" cy="371475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D2A3EE1-AA3C-D94C-A070-285F6EDA2606}"/>
              </a:ext>
            </a:extLst>
          </p:cNvPr>
          <p:cNvSpPr txBox="1"/>
          <p:nvPr/>
        </p:nvSpPr>
        <p:spPr>
          <a:xfrm>
            <a:off x="6785811" y="1780674"/>
            <a:ext cx="9108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All years</a:t>
            </a:r>
          </a:p>
        </p:txBody>
      </p:sp>
    </p:spTree>
    <p:extLst>
      <p:ext uri="{BB962C8B-B14F-4D97-AF65-F5344CB8AC3E}">
        <p14:creationId xmlns:p14="http://schemas.microsoft.com/office/powerpoint/2010/main" val="17866780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9965AE8-2D1F-BE46-A225-4E3D4A397A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 from best model: females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2E666D1-C3A5-E34E-B789-916B98FF704C}"/>
              </a:ext>
            </a:extLst>
          </p:cNvPr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" y="1260491"/>
            <a:ext cx="4007485" cy="987425"/>
          </a:xfrm>
          <a:prstGeom prst="rect">
            <a:avLst/>
          </a:prstGeom>
        </p:spPr>
      </p:pic>
      <p:sp>
        <p:nvSpPr>
          <p:cNvPr id="4" name="Text Box 4">
            <a:extLst>
              <a:ext uri="{FF2B5EF4-FFF2-40B4-BE49-F238E27FC236}">
                <a16:creationId xmlns:a16="http://schemas.microsoft.com/office/drawing/2014/main" id="{4AEC6DB0-A00D-3A4E-8CA0-CAB506973FC6}"/>
              </a:ext>
            </a:extLst>
          </p:cNvPr>
          <p:cNvSpPr txBox="1"/>
          <p:nvPr/>
        </p:nvSpPr>
        <p:spPr>
          <a:xfrm>
            <a:off x="532280" y="2651024"/>
            <a:ext cx="4162124" cy="2132315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>
                <a:effectLst/>
                <a:latin typeface="Courier" pitchFamily="2" charset="0"/>
                <a:ea typeface="Calibri" panose="020F0502020204030204" pitchFamily="34" charset="0"/>
                <a:cs typeface="Calibri" panose="020F0502020204030204" pitchFamily="34" charset="0"/>
              </a:rPr>
              <a:t>Method: REML   Optimizer: outer newton</a:t>
            </a:r>
            <a:endParaRPr lang="en-US" sz="110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>
                <a:effectLst/>
                <a:latin typeface="Courier" pitchFamily="2" charset="0"/>
                <a:ea typeface="Calibri" panose="020F0502020204030204" pitchFamily="34" charset="0"/>
                <a:cs typeface="Calibri" panose="020F0502020204030204" pitchFamily="34" charset="0"/>
              </a:rPr>
              <a:t>full convergence after 7 iterations.</a:t>
            </a:r>
            <a:endParaRPr lang="en-US" sz="110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>
                <a:effectLst/>
                <a:latin typeface="Courier" pitchFamily="2" charset="0"/>
                <a:ea typeface="Calibri" panose="020F0502020204030204" pitchFamily="34" charset="0"/>
                <a:cs typeface="Calibri" panose="020F0502020204030204" pitchFamily="34" charset="0"/>
              </a:rPr>
              <a:t>Gradient range [-2.203405e-07,1.33785e-07]</a:t>
            </a:r>
            <a:endParaRPr lang="en-US" sz="110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>
                <a:effectLst/>
                <a:latin typeface="Courier" pitchFamily="2" charset="0"/>
                <a:ea typeface="Calibri" panose="020F0502020204030204" pitchFamily="34" charset="0"/>
                <a:cs typeface="Calibri" panose="020F0502020204030204" pitchFamily="34" charset="0"/>
              </a:rPr>
              <a:t>(score 820.9957 &amp; scale 1).</a:t>
            </a:r>
            <a:endParaRPr lang="en-US" sz="110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>
                <a:effectLst/>
                <a:latin typeface="Courier" pitchFamily="2" charset="0"/>
                <a:ea typeface="Calibri" panose="020F0502020204030204" pitchFamily="34" charset="0"/>
                <a:cs typeface="Calibri" panose="020F0502020204030204" pitchFamily="34" charset="0"/>
              </a:rPr>
              <a:t>Hessian positive definite, eigenvalue range [0.2495432,23.32384].</a:t>
            </a:r>
            <a:endParaRPr lang="en-US" sz="110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>
                <a:effectLst/>
                <a:latin typeface="Courier" pitchFamily="2" charset="0"/>
                <a:ea typeface="Calibri" panose="020F0502020204030204" pitchFamily="34" charset="0"/>
                <a:cs typeface="Calibri" panose="020F0502020204030204" pitchFamily="34" charset="0"/>
              </a:rPr>
              <a:t>Model rank =  175 / 175 </a:t>
            </a:r>
            <a:endParaRPr lang="en-US" sz="110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>
                <a:effectLst/>
                <a:latin typeface="Courier" pitchFamily="2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US" sz="110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>
                <a:effectLst/>
                <a:latin typeface="Courier" pitchFamily="2" charset="0"/>
                <a:ea typeface="Calibri" panose="020F0502020204030204" pitchFamily="34" charset="0"/>
                <a:cs typeface="Calibri" panose="020F0502020204030204" pitchFamily="34" charset="0"/>
              </a:rPr>
              <a:t>Basis dimension (k) checking results. Low p-value (k-index&lt;1) may</a:t>
            </a:r>
            <a:endParaRPr lang="en-US" sz="110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>
                <a:effectLst/>
                <a:latin typeface="Courier" pitchFamily="2" charset="0"/>
                <a:ea typeface="Calibri" panose="020F0502020204030204" pitchFamily="34" charset="0"/>
                <a:cs typeface="Calibri" panose="020F0502020204030204" pitchFamily="34" charset="0"/>
              </a:rPr>
              <a:t>indicate that k is too low, especially if edf is close to k'.</a:t>
            </a:r>
            <a:endParaRPr lang="en-US" sz="110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>
                <a:effectLst/>
                <a:latin typeface="Courier" pitchFamily="2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US" sz="110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>
                <a:effectLst/>
                <a:latin typeface="Courier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k'    edf k-index p-value</a:t>
            </a:r>
            <a:endParaRPr lang="en-US" sz="110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>
                <a:effectLst/>
                <a:latin typeface="Courier" pitchFamily="2" charset="0"/>
                <a:ea typeface="Calibri" panose="020F0502020204030204" pitchFamily="34" charset="0"/>
                <a:cs typeface="Calibri" panose="020F0502020204030204" pitchFamily="34" charset="0"/>
              </a:rPr>
              <a:t>ti(z)     4.00   3.82    0.99    0.48</a:t>
            </a:r>
            <a:endParaRPr lang="en-US" sz="110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>
                <a:effectLst/>
                <a:latin typeface="Courier" pitchFamily="2" charset="0"/>
                <a:ea typeface="Calibri" panose="020F0502020204030204" pitchFamily="34" charset="0"/>
                <a:cs typeface="Calibri" panose="020F0502020204030204" pitchFamily="34" charset="0"/>
              </a:rPr>
              <a:t>ti(d)     4.00   1.11    1.13    1.00</a:t>
            </a:r>
            <a:endParaRPr lang="en-US" sz="110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>
                <a:effectLst/>
                <a:latin typeface="Courier" pitchFamily="2" charset="0"/>
                <a:ea typeface="Calibri" panose="020F0502020204030204" pitchFamily="34" charset="0"/>
                <a:cs typeface="Calibri" panose="020F0502020204030204" pitchFamily="34" charset="0"/>
              </a:rPr>
              <a:t>ti(z,d)  16.00   6.44    1.06    0.96</a:t>
            </a:r>
            <a:endParaRPr lang="en-US" sz="110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>
                <a:effectLst/>
                <a:latin typeface="Courier" pitchFamily="2" charset="0"/>
                <a:ea typeface="Calibri" panose="020F0502020204030204" pitchFamily="34" charset="0"/>
                <a:cs typeface="Calibri" panose="020F0502020204030204" pitchFamily="34" charset="0"/>
              </a:rPr>
              <a:t>ti(z,f)  16.00   7.92    1.08    0.98</a:t>
            </a:r>
            <a:endParaRPr lang="en-US" sz="110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>
                <a:effectLst/>
                <a:latin typeface="Courier" pitchFamily="2" charset="0"/>
                <a:ea typeface="Calibri" panose="020F0502020204030204" pitchFamily="34" charset="0"/>
                <a:cs typeface="Calibri" panose="020F0502020204030204" pitchFamily="34" charset="0"/>
              </a:rPr>
              <a:t>s(h)    134.00  76.86      NA      NA</a:t>
            </a:r>
            <a:endParaRPr lang="en-US" sz="110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DB8049B-0B9A-3743-9AE3-0B35CAE7499D}"/>
                  </a:ext>
                </a:extLst>
              </p:cNvPr>
              <p:cNvSpPr txBox="1"/>
              <p:nvPr/>
            </p:nvSpPr>
            <p:spPr>
              <a:xfrm>
                <a:off x="760396" y="5014762"/>
                <a:ext cx="2780056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i="1" dirty="0"/>
                  <a:t>z</a:t>
                </a:r>
                <a:r>
                  <a:rPr lang="en-US" dirty="0"/>
                  <a:t>: size</a:t>
                </a:r>
              </a:p>
              <a:p>
                <a:r>
                  <a:rPr lang="en-US" i="1" dirty="0"/>
                  <a:t>d</a:t>
                </a:r>
                <a:r>
                  <a:rPr lang="en-US" dirty="0"/>
                  <a:t>: haul depth</a:t>
                </a:r>
              </a:p>
              <a:p>
                <a:r>
                  <a:rPr lang="en-US" i="1" dirty="0"/>
                  <a:t>f</a:t>
                </a:r>
                <a:r>
                  <a:rPr lang="en-US" dirty="0"/>
                  <a:t>: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n-US" dirty="0"/>
                  <a:t>, mean grain size (ln-scale)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DB8049B-0B9A-3743-9AE3-0B35CAE749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396" y="5014762"/>
                <a:ext cx="2780056" cy="923330"/>
              </a:xfrm>
              <a:prstGeom prst="rect">
                <a:avLst/>
              </a:prstGeom>
              <a:blipFill>
                <a:blip r:embed="rId4"/>
                <a:stretch>
                  <a:fillRect l="-2283" t="-4110" r="-913" b="-95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lot3b_females_DiagnosticPlots.png" descr="Chart, scatter chart&#10;&#10;Description automatically generated">
            <a:extLst>
              <a:ext uri="{FF2B5EF4-FFF2-40B4-BE49-F238E27FC236}">
                <a16:creationId xmlns:a16="http://schemas.microsoft.com/office/drawing/2014/main" id="{8602C7D3-4A84-6F48-88EC-4496BA764155}"/>
              </a:ext>
            </a:extLst>
          </p:cNvPr>
          <p:cNvPicPr/>
          <p:nvPr/>
        </p:nvPicPr>
        <p:blipFill>
          <a:blip r:embed="rId5" r:link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38800" y="1260491"/>
            <a:ext cx="5943600" cy="3714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4789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mooths_females_1d.png" descr="Chart, line chart&#10;&#10;Description automatically generated">
            <a:extLst>
              <a:ext uri="{FF2B5EF4-FFF2-40B4-BE49-F238E27FC236}">
                <a16:creationId xmlns:a16="http://schemas.microsoft.com/office/drawing/2014/main" id="{A280CBDB-4ED9-AA4A-B5FC-0FE7BD2F55A8}"/>
              </a:ext>
            </a:extLst>
          </p:cNvPr>
          <p:cNvPicPr/>
          <p:nvPr/>
        </p:nvPicPr>
        <p:blipFill>
          <a:blip r:embed="rId3" r:link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" y="1528010"/>
            <a:ext cx="5943600" cy="4572000"/>
          </a:xfrm>
          <a:prstGeom prst="rect">
            <a:avLst/>
          </a:prstGeom>
        </p:spPr>
      </p:pic>
      <p:pic>
        <p:nvPicPr>
          <p:cNvPr id="4" name="smooths_females_2d.png" descr="Diagram, surface chart&#10;&#10;Description automatically generated">
            <a:extLst>
              <a:ext uri="{FF2B5EF4-FFF2-40B4-BE49-F238E27FC236}">
                <a16:creationId xmlns:a16="http://schemas.microsoft.com/office/drawing/2014/main" id="{4AC919B0-F47A-E544-89C7-633457C7F939}"/>
              </a:ext>
            </a:extLst>
          </p:cNvPr>
          <p:cNvPicPr/>
          <p:nvPr/>
        </p:nvPicPr>
        <p:blipFill>
          <a:blip r:embed="rId5" r:link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16829" y="59664"/>
            <a:ext cx="5475171" cy="6738671"/>
          </a:xfrm>
          <a:prstGeom prst="rect">
            <a:avLst/>
          </a:prstGeom>
        </p:spPr>
      </p:pic>
      <p:sp>
        <p:nvSpPr>
          <p:cNvPr id="6" name="Title 4">
            <a:extLst>
              <a:ext uri="{FF2B5EF4-FFF2-40B4-BE49-F238E27FC236}">
                <a16:creationId xmlns:a16="http://schemas.microsoft.com/office/drawing/2014/main" id="{EFEF56B3-C45A-D142-A768-5BE99C3F4E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2192"/>
            <a:ext cx="10972800" cy="676014"/>
          </a:xfrm>
        </p:spPr>
        <p:txBody>
          <a:bodyPr/>
          <a:lstStyle/>
          <a:p>
            <a:r>
              <a:rPr lang="en-US" dirty="0"/>
              <a:t>Estimated smooth functions: females</a:t>
            </a:r>
          </a:p>
        </p:txBody>
      </p:sp>
    </p:spTree>
    <p:extLst>
      <p:ext uri="{BB962C8B-B14F-4D97-AF65-F5344CB8AC3E}">
        <p14:creationId xmlns:p14="http://schemas.microsoft.com/office/powerpoint/2010/main" val="381087248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9965AE8-2D1F-BE46-A225-4E3D4A397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67195"/>
            <a:ext cx="12065330" cy="676014"/>
          </a:xfrm>
        </p:spPr>
        <p:txBody>
          <a:bodyPr/>
          <a:lstStyle/>
          <a:p>
            <a:r>
              <a:rPr lang="en-US" dirty="0"/>
              <a:t>Estimated haul-level efficiencies and annual catchability: females</a:t>
            </a:r>
          </a:p>
        </p:txBody>
      </p:sp>
      <p:pic>
        <p:nvPicPr>
          <p:cNvPr id="3" name="plots4b_Females_06.png" descr="Chart, surface chart&#10;&#10;Description automatically generated">
            <a:extLst>
              <a:ext uri="{FF2B5EF4-FFF2-40B4-BE49-F238E27FC236}">
                <a16:creationId xmlns:a16="http://schemas.microsoft.com/office/drawing/2014/main" id="{4BB71C46-7D9B-9743-9AA7-653E162527BF}"/>
              </a:ext>
            </a:extLst>
          </p:cNvPr>
          <p:cNvPicPr/>
          <p:nvPr/>
        </p:nvPicPr>
        <p:blipFill>
          <a:blip r:embed="rId3" r:link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00150"/>
            <a:ext cx="5943600" cy="4457700"/>
          </a:xfrm>
          <a:prstGeom prst="rect">
            <a:avLst/>
          </a:prstGeom>
        </p:spPr>
      </p:pic>
      <p:pic>
        <p:nvPicPr>
          <p:cNvPr id="4" name="plot4b_Females_AllAnnualCatchabilityCurves.png" descr="Chart&#10;&#10;Description automatically generated">
            <a:extLst>
              <a:ext uri="{FF2B5EF4-FFF2-40B4-BE49-F238E27FC236}">
                <a16:creationId xmlns:a16="http://schemas.microsoft.com/office/drawing/2014/main" id="{D975E9DB-CB21-3D47-8D62-86A1FE5D0063}"/>
              </a:ext>
            </a:extLst>
          </p:cNvPr>
          <p:cNvPicPr/>
          <p:nvPr/>
        </p:nvPicPr>
        <p:blipFill>
          <a:blip r:embed="rId5" r:link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48400" y="1571625"/>
            <a:ext cx="5943600" cy="371475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3712ACF-F4C1-6D4B-885E-BD83D52AC3E8}"/>
              </a:ext>
            </a:extLst>
          </p:cNvPr>
          <p:cNvSpPr txBox="1"/>
          <p:nvPr/>
        </p:nvSpPr>
        <p:spPr>
          <a:xfrm>
            <a:off x="6833937" y="1674796"/>
            <a:ext cx="9108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All years</a:t>
            </a:r>
          </a:p>
        </p:txBody>
      </p:sp>
    </p:spTree>
    <p:extLst>
      <p:ext uri="{BB962C8B-B14F-4D97-AF65-F5344CB8AC3E}">
        <p14:creationId xmlns:p14="http://schemas.microsoft.com/office/powerpoint/2010/main" val="38022446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AAF88C7-D2BD-6D4B-A217-029AB5E5C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457200"/>
            <a:ext cx="10914345" cy="676014"/>
          </a:xfrm>
        </p:spPr>
        <p:txBody>
          <a:bodyPr>
            <a:normAutofit/>
          </a:bodyPr>
          <a:lstStyle/>
          <a:p>
            <a:r>
              <a:rPr lang="en-US" sz="3200" dirty="0"/>
              <a:t>Two approaches to estimating NMFS survey catchability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C0A3099-3E9D-7243-96A1-5A52E1928723}"/>
              </a:ext>
            </a:extLst>
          </p:cNvPr>
          <p:cNvSpPr txBox="1"/>
          <p:nvPr/>
        </p:nvSpPr>
        <p:spPr>
          <a:xfrm>
            <a:off x="1924833" y="1536174"/>
            <a:ext cx="7313220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Using survey-level aggregated data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uses design-based survey abundance by 5-mm size bins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conceptually simpler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aggregation loses side-by-side information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can’t extend analysis beyond SBS study years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Using side-by-side (paired haul) data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provides haul-specific information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can incorporate environmental covariates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allows extension beyond study years</a:t>
            </a:r>
          </a:p>
        </p:txBody>
      </p:sp>
    </p:spTree>
    <p:extLst>
      <p:ext uri="{BB962C8B-B14F-4D97-AF65-F5344CB8AC3E}">
        <p14:creationId xmlns:p14="http://schemas.microsoft.com/office/powerpoint/2010/main" val="13277632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370D23-91E7-9047-A266-0A2139FE1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187" y="290117"/>
            <a:ext cx="10515600" cy="603063"/>
          </a:xfrm>
        </p:spPr>
        <p:txBody>
          <a:bodyPr>
            <a:normAutofit/>
          </a:bodyPr>
          <a:lstStyle/>
          <a:p>
            <a:r>
              <a:rPr lang="en-US" sz="2800" b="1" dirty="0"/>
              <a:t>Summary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69CBA71-45DE-FD4F-ABAD-FB6182CDA254}"/>
              </a:ext>
            </a:extLst>
          </p:cNvPr>
          <p:cNvSpPr txBox="1"/>
          <p:nvPr/>
        </p:nvSpPr>
        <p:spPr>
          <a:xfrm>
            <a:off x="1908511" y="860564"/>
            <a:ext cx="9340391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Little information at largest crab sizes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&gt; 150 mm CW males, &gt; 125 mm CW females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Aggregated analysis suggests survey catchability is asymptotic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large uncertainty at largest sizes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annual estimates seems unreliable</a:t>
            </a:r>
          </a:p>
          <a:p>
            <a:pPr lvl="1"/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Haul-level analysis suggests survey catchability is dome-shaped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large uncertainty at largest sizes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incorporates spatial covariates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000" dirty="0"/>
              <a:t>concerns: extrapolation beyond observed values (needs to be quantified)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allows estimation of annual catchability curves for 1982+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other statistical models?: negative binomial, different random effects structure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Best application to assessment?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as assumed values?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as data?</a:t>
            </a:r>
          </a:p>
          <a:p>
            <a:pPr lvl="1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5874934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9965AE8-2D1F-BE46-A225-4E3D4A397A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51155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370D23-91E7-9047-A266-0A2139FE1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03063"/>
          </a:xfrm>
        </p:spPr>
        <p:txBody>
          <a:bodyPr>
            <a:normAutofit/>
          </a:bodyPr>
          <a:lstStyle/>
          <a:p>
            <a:r>
              <a:rPr lang="en-US" sz="2800" b="1" dirty="0"/>
              <a:t>Other approaches: Somerton and Otto (1999) </a:t>
            </a:r>
            <a:r>
              <a:rPr lang="en-US" sz="2800" b="1" dirty="0" err="1"/>
              <a:t>Underbag</a:t>
            </a:r>
            <a:r>
              <a:rPr lang="en-US" sz="2800" b="1" dirty="0"/>
              <a:t> Experiment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3CB1A11-E7B7-4045-85BE-840774D7B329}"/>
              </a:ext>
            </a:extLst>
          </p:cNvPr>
          <p:cNvSpPr txBox="1"/>
          <p:nvPr/>
        </p:nvSpPr>
        <p:spPr>
          <a:xfrm>
            <a:off x="859077" y="1139868"/>
            <a:ext cx="515718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estimated “net efficiency” for Tanner (and snow) crab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fit ascending, descending logistic curves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crab captured entering net through mouth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crab captured entering through mesh underneath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C27721D-CAAE-F34D-A937-8913222F9A8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07419" y="1139868"/>
            <a:ext cx="2427392" cy="18656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AF39F5D-2DA1-4C43-82B5-07A285A484F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96763" y="3757773"/>
            <a:ext cx="3078508" cy="25387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0905E38-64C9-0947-94D2-7088752977E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61747" y="3757773"/>
            <a:ext cx="3078508" cy="25393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35B3C87-6363-2F47-AC0B-8888790369D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731" y="3757773"/>
            <a:ext cx="3135016" cy="253888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A5CCBB8-A147-2E49-A1FA-0CF4805D8DC5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63927" y="1139868"/>
            <a:ext cx="2532057" cy="2328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78378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370D23-91E7-9047-A266-0A2139FE1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03063"/>
          </a:xfrm>
        </p:spPr>
        <p:txBody>
          <a:bodyPr>
            <a:normAutofit/>
          </a:bodyPr>
          <a:lstStyle/>
          <a:p>
            <a:r>
              <a:rPr lang="en-US" sz="2800" dirty="0"/>
              <a:t>Somerton et al (2013): NMFS/BSFRF SBS Study</a:t>
            </a:r>
            <a:endParaRPr lang="en-US" sz="2800" b="1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86523AF-7927-D440-ADBE-9C41ED903305}"/>
              </a:ext>
            </a:extLst>
          </p:cNvPr>
          <p:cNvGrpSpPr/>
          <p:nvPr/>
        </p:nvGrpSpPr>
        <p:grpSpPr>
          <a:xfrm>
            <a:off x="6222366" y="968188"/>
            <a:ext cx="3425548" cy="2235896"/>
            <a:chOff x="6222366" y="968188"/>
            <a:chExt cx="3425548" cy="2235896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7FC3620-0FE2-6E49-92E4-48EA2F6D7BC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99187" y="968188"/>
              <a:ext cx="2448727" cy="2235896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637892A-9C60-0547-AFC5-DC99A7D79966}"/>
                </a:ext>
              </a:extLst>
            </p:cNvPr>
            <p:cNvSpPr txBox="1"/>
            <p:nvPr/>
          </p:nvSpPr>
          <p:spPr>
            <a:xfrm>
              <a:off x="6329477" y="1386585"/>
              <a:ext cx="76232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83-112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20C496D-FD80-7540-8A67-22CAC7AE4024}"/>
                </a:ext>
              </a:extLst>
            </p:cNvPr>
            <p:cNvSpPr txBox="1"/>
            <p:nvPr/>
          </p:nvSpPr>
          <p:spPr>
            <a:xfrm>
              <a:off x="6222366" y="2331655"/>
              <a:ext cx="97654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nephrops</a:t>
              </a:r>
              <a:endParaRPr lang="en-US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83A4139-74A0-A943-85AF-A651E52EB3DE}"/>
                </a:ext>
              </a:extLst>
            </p:cNvPr>
            <p:cNvSpPr txBox="1"/>
            <p:nvPr/>
          </p:nvSpPr>
          <p:spPr>
            <a:xfrm>
              <a:off x="6222366" y="968188"/>
              <a:ext cx="97654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footropes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63E1B842-3DD5-644F-B37C-C7EB19AB0915}"/>
              </a:ext>
            </a:extLst>
          </p:cNvPr>
          <p:cNvSpPr txBox="1"/>
          <p:nvPr/>
        </p:nvSpPr>
        <p:spPr>
          <a:xfrm>
            <a:off x="926927" y="1152854"/>
            <a:ext cx="35984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snow crab targeted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estimated ”relative net efficiency” of NMFS gear to BSFRF gear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1B0CCDA-3EE0-5B49-A291-856185B09AD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9477" y="3704892"/>
            <a:ext cx="4305362" cy="302504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B0DD4BE-46C0-8040-A19F-06A3B84E167A}"/>
                  </a:ext>
                </a:extLst>
              </p:cNvPr>
              <p:cNvSpPr txBox="1"/>
              <p:nvPr/>
            </p:nvSpPr>
            <p:spPr>
              <a:xfrm>
                <a:off x="838200" y="2367418"/>
                <a:ext cx="2610330" cy="5672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sub>
                          </m:sSub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𝜙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𝑎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𝑎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𝐴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𝑃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B0DD4BE-46C0-8040-A19F-06A3B84E16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2367418"/>
                <a:ext cx="2610330" cy="567207"/>
              </a:xfrm>
              <a:prstGeom prst="rect">
                <a:avLst/>
              </a:prstGeom>
              <a:blipFill>
                <a:blip r:embed="rId5"/>
                <a:stretch>
                  <a:fillRect l="-483" t="-2174" b="-65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3B61777-76BE-E340-8592-5CC0F95E316E}"/>
                  </a:ext>
                </a:extLst>
              </p:cNvPr>
              <p:cNvSpPr txBox="1"/>
              <p:nvPr/>
            </p:nvSpPr>
            <p:spPr>
              <a:xfrm>
                <a:off x="838200" y="3112257"/>
                <a:ext cx="322934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𝑙𝑜𝑔𝑖𝑡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𝜙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𝑎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log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⁡(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3B61777-76BE-E340-8592-5CC0F95E31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3112257"/>
                <a:ext cx="3229346" cy="276999"/>
              </a:xfrm>
              <a:prstGeom prst="rect">
                <a:avLst/>
              </a:prstGeom>
              <a:blipFill>
                <a:blip r:embed="rId6"/>
                <a:stretch>
                  <a:fillRect l="-1176" r="-1569" b="-391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A0F9B51B-B17F-D04C-87CE-C1E1641DF272}"/>
              </a:ext>
            </a:extLst>
          </p:cNvPr>
          <p:cNvSpPr txBox="1"/>
          <p:nvPr/>
        </p:nvSpPr>
        <p:spPr>
          <a:xfrm>
            <a:off x="6596576" y="6114740"/>
            <a:ext cx="11031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92 stations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8C861A2-10B8-694E-87A3-65BD903D0356}"/>
              </a:ext>
            </a:extLst>
          </p:cNvPr>
          <p:cNvSpPr txBox="1"/>
          <p:nvPr/>
        </p:nvSpPr>
        <p:spPr>
          <a:xfrm>
            <a:off x="6596576" y="5855052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2010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C3B9B095-3EB4-1F44-AE67-9549284C62A7}"/>
                  </a:ext>
                </a:extLst>
              </p:cNvPr>
              <p:cNvSpPr/>
              <p:nvPr/>
            </p:nvSpPr>
            <p:spPr>
              <a:xfrm>
                <a:off x="752374" y="3566568"/>
                <a:ext cx="3998787" cy="7146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𝑙𝑜𝑔𝑖𝑡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sub>
                              </m:s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sub>
                              </m:sSub>
                            </m:den>
                          </m:f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~ 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Ω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Ω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𝐷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𝑆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C3B9B095-3EB4-1F44-AE67-9549284C62A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374" y="3566568"/>
                <a:ext cx="3998787" cy="71468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074F1BA-79EC-494A-8D4E-E6670D62A9A9}"/>
                  </a:ext>
                </a:extLst>
              </p:cNvPr>
              <p:cNvSpPr txBox="1"/>
              <p:nvPr/>
            </p:nvSpPr>
            <p:spPr>
              <a:xfrm>
                <a:off x="839096" y="4643317"/>
                <a:ext cx="4126706" cy="28918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exp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⁡[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Ω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Ω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</m:t>
                          </m:r>
                        </m:e>
                      </m:d>
                      <m:r>
                        <a:rPr lang="en-US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𝐴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𝑃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074F1BA-79EC-494A-8D4E-E6670D62A9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096" y="4643317"/>
                <a:ext cx="4126706" cy="289182"/>
              </a:xfrm>
              <a:prstGeom prst="rect">
                <a:avLst/>
              </a:prstGeom>
              <a:blipFill>
                <a:blip r:embed="rId8"/>
                <a:stretch>
                  <a:fillRect l="-613" t="-8696" r="-1534" b="-347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2BE09B5A-805D-1E4A-8FEA-E8FE4D4BE400}"/>
              </a:ext>
            </a:extLst>
          </p:cNvPr>
          <p:cNvSpPr txBox="1"/>
          <p:nvPr/>
        </p:nvSpPr>
        <p:spPr>
          <a:xfrm>
            <a:off x="386554" y="4311637"/>
            <a:ext cx="18533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at each SBS station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A05F40BD-3EBF-8248-9301-515C27FC226E}"/>
                  </a:ext>
                </a:extLst>
              </p:cNvPr>
              <p:cNvSpPr/>
              <p:nvPr/>
            </p:nvSpPr>
            <p:spPr>
              <a:xfrm>
                <a:off x="752374" y="5337108"/>
                <a:ext cx="2020681" cy="7114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</m:acc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pHide m:val="on"/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7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  <m:sup/>
                            <m:e>
                              <m:d>
                                <m:dPr>
                                  <m:ctrlPr>
                                    <a:rPr lang="en-US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𝑠</m:t>
                                      </m:r>
                                    </m:sub>
                                  </m:sSub>
                                  <m:r>
                                    <a:rPr lang="en-US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∙</m:t>
                                  </m:r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𝑠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supHide m:val="on"/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7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sub>
                              </m:sSub>
                            </m:e>
                          </m:nary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A05F40BD-3EBF-8248-9301-515C27FC226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374" y="5337108"/>
                <a:ext cx="2020681" cy="711413"/>
              </a:xfrm>
              <a:prstGeom prst="rect">
                <a:avLst/>
              </a:prstGeom>
              <a:blipFill>
                <a:blip r:embed="rId9"/>
                <a:stretch>
                  <a:fillRect t="-57143" b="-89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36C191D1-3076-5E49-8E00-E3F35269322D}"/>
              </a:ext>
            </a:extLst>
          </p:cNvPr>
          <p:cNvSpPr txBox="1"/>
          <p:nvPr/>
        </p:nvSpPr>
        <p:spPr>
          <a:xfrm>
            <a:off x="386554" y="5054189"/>
            <a:ext cx="18197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average for all EBS</a:t>
            </a:r>
          </a:p>
        </p:txBody>
      </p:sp>
    </p:spTree>
    <p:extLst>
      <p:ext uri="{BB962C8B-B14F-4D97-AF65-F5344CB8AC3E}">
        <p14:creationId xmlns:p14="http://schemas.microsoft.com/office/powerpoint/2010/main" val="270022147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370D23-91E7-9047-A266-0A2139FE1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088693" cy="603063"/>
          </a:xfrm>
        </p:spPr>
        <p:txBody>
          <a:bodyPr>
            <a:normAutofit/>
          </a:bodyPr>
          <a:lstStyle/>
          <a:p>
            <a:r>
              <a:rPr lang="en-US" sz="2800" b="1" dirty="0"/>
              <a:t>Somerton et al., 2013 for snow crab (cont.)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9A61423-4819-4145-88B0-97852148EC2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01391" y="780298"/>
            <a:ext cx="3494908" cy="588981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08D5339-5D59-6E45-8583-73AF5A0E3EB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163" y="1671491"/>
            <a:ext cx="4525420" cy="410742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47A6012-6FDE-BC49-BA2C-B4A66EE4A96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2625" y="1671491"/>
            <a:ext cx="3181532" cy="416636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CD664FF-932E-EB46-94F2-09E355D61D96}"/>
              </a:ext>
            </a:extLst>
          </p:cNvPr>
          <p:cNvSpPr txBox="1"/>
          <p:nvPr/>
        </p:nvSpPr>
        <p:spPr>
          <a:xfrm>
            <a:off x="595701" y="1244533"/>
            <a:ext cx="36423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unweighted average </a:t>
            </a:r>
            <a:r>
              <a:rPr lang="en-US" i="1" dirty="0"/>
              <a:t>r</a:t>
            </a:r>
            <a:r>
              <a:rPr lang="en-US" i="1" baseline="-25000" dirty="0"/>
              <a:t>a</a:t>
            </a:r>
            <a:r>
              <a:rPr lang="en-US" dirty="0"/>
              <a:t> over SBS stations</a:t>
            </a:r>
            <a:endParaRPr lang="en-US" i="1" baseline="-25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123BADB-CF97-EA4C-BAA9-7C065A18CE5A}"/>
              </a:ext>
            </a:extLst>
          </p:cNvPr>
          <p:cNvSpPr txBox="1"/>
          <p:nvPr/>
        </p:nvSpPr>
        <p:spPr>
          <a:xfrm>
            <a:off x="5317084" y="1223516"/>
            <a:ext cx="22926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environmental covariates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176793D-BB24-BD48-83D5-AAD5D3233F3E}"/>
              </a:ext>
            </a:extLst>
          </p:cNvPr>
          <p:cNvSpPr txBox="1"/>
          <p:nvPr/>
        </p:nvSpPr>
        <p:spPr>
          <a:xfrm>
            <a:off x="8191200" y="379521"/>
            <a:ext cx="3405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weighted </a:t>
            </a:r>
            <a:r>
              <a:rPr lang="en-US" i="1" dirty="0"/>
              <a:t>r</a:t>
            </a:r>
            <a:r>
              <a:rPr lang="en-US" i="1" baseline="-25000" dirty="0"/>
              <a:t>a</a:t>
            </a:r>
            <a:r>
              <a:rPr lang="en-US" dirty="0"/>
              <a:t> expanded to EBS stations</a:t>
            </a:r>
          </a:p>
        </p:txBody>
      </p:sp>
    </p:spTree>
    <p:extLst>
      <p:ext uri="{BB962C8B-B14F-4D97-AF65-F5344CB8AC3E}">
        <p14:creationId xmlns:p14="http://schemas.microsoft.com/office/powerpoint/2010/main" val="2058978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370D23-91E7-9047-A266-0A2139FE1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03063"/>
          </a:xfrm>
        </p:spPr>
        <p:txBody>
          <a:bodyPr>
            <a:normAutofit/>
          </a:bodyPr>
          <a:lstStyle/>
          <a:p>
            <a:r>
              <a:rPr lang="en-US" sz="2800" b="1" dirty="0" err="1"/>
              <a:t>Kotwicki</a:t>
            </a:r>
            <a:r>
              <a:rPr lang="en-US" sz="2800" b="1" dirty="0"/>
              <a:t> et al. (2017): Return to NMFS/BSFRF SBS Study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043E054-56A2-504C-962F-5EF6C5C5B8D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6927" y="2788462"/>
            <a:ext cx="1750808" cy="3633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581BCB5-B223-164A-A60F-2A39322E09E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6927" y="3287975"/>
            <a:ext cx="2636903" cy="64056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12080C3-5D58-5846-9667-C3F17BCD120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69958" y="3341337"/>
            <a:ext cx="3029973" cy="320326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C2A1A61-2FDF-B748-8D60-AEA7B2A09C61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69958" y="286532"/>
            <a:ext cx="3123273" cy="325363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2C44940-AC24-4A46-B25E-3BD3CBC37662}"/>
              </a:ext>
            </a:extLst>
          </p:cNvPr>
          <p:cNvSpPr txBox="1"/>
          <p:nvPr/>
        </p:nvSpPr>
        <p:spPr>
          <a:xfrm>
            <a:off x="926927" y="1421929"/>
            <a:ext cx="35984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used 2010 SBS data for snow crab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estimated ”selectivity ratio” of BSFRF gear to NMFS gear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65DCA18-D3F0-1F48-B3C0-0D3267092DF2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6927" y="4744146"/>
            <a:ext cx="2636903" cy="75422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6D93A3A-367A-7B43-BD92-177848125D71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6927" y="3961331"/>
            <a:ext cx="3016859" cy="67968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8E98E2B-E67B-5E46-B79A-8DD3FD7D7EE3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20041" y="4775872"/>
            <a:ext cx="1028439" cy="32033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6C6712B-9491-A942-A59C-C007F00519BD}"/>
              </a:ext>
            </a:extLst>
          </p:cNvPr>
          <p:cNvSpPr txBox="1"/>
          <p:nvPr/>
        </p:nvSpPr>
        <p:spPr>
          <a:xfrm>
            <a:off x="4188784" y="3491134"/>
            <a:ext cx="1426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selectivity ratio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BD809C7-C1FB-8C48-9D2E-EDA1E18E9DE0}"/>
              </a:ext>
            </a:extLst>
          </p:cNvPr>
          <p:cNvSpPr txBox="1"/>
          <p:nvPr/>
        </p:nvSpPr>
        <p:spPr>
          <a:xfrm>
            <a:off x="4200381" y="4122042"/>
            <a:ext cx="20922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catch comparison ratio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EF1727A-11A1-8C47-8134-7A80ECBC24DC}"/>
              </a:ext>
            </a:extLst>
          </p:cNvPr>
          <p:cNvSpPr txBox="1"/>
          <p:nvPr/>
        </p:nvSpPr>
        <p:spPr>
          <a:xfrm rot="16200000">
            <a:off x="8211526" y="1597206"/>
            <a:ext cx="1627369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proportion NMFS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5B32DB16-33D8-134A-9021-CB9E0C7D2C69}"/>
              </a:ext>
            </a:extLst>
          </p:cNvPr>
          <p:cNvCxnSpPr/>
          <p:nvPr/>
        </p:nvCxnSpPr>
        <p:spPr>
          <a:xfrm>
            <a:off x="11887200" y="4306759"/>
            <a:ext cx="0" cy="668520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8D53F5A0-4C49-4846-B945-07E4C59FD16B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6927" y="5600625"/>
            <a:ext cx="2411951" cy="638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0634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AAF88C7-D2BD-6D4B-A217-029AB5E5C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57200"/>
            <a:ext cx="2572011" cy="676014"/>
          </a:xfrm>
        </p:spPr>
        <p:txBody>
          <a:bodyPr>
            <a:normAutofit/>
          </a:bodyPr>
          <a:lstStyle/>
          <a:p>
            <a:r>
              <a:rPr lang="en-US" sz="3200" dirty="0"/>
              <a:t>Introduction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C0A3099-3E9D-7243-96A1-5A52E1928723}"/>
              </a:ext>
            </a:extLst>
          </p:cNvPr>
          <p:cNvSpPr txBox="1"/>
          <p:nvPr/>
        </p:nvSpPr>
        <p:spPr>
          <a:xfrm>
            <a:off x="609600" y="1356520"/>
            <a:ext cx="7773603" cy="44012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BSFRF and NMFS conducted joint catchability studies focused on Tanner crab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2013-2018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side-by-side (SBS) tows (paired hauls)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000" dirty="0"/>
              <a:t>simultaneous start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000" dirty="0"/>
              <a:t>0.5 </a:t>
            </a:r>
            <a:r>
              <a:rPr lang="en-US" sz="2000" dirty="0" err="1"/>
              <a:t>nmi</a:t>
            </a:r>
            <a:r>
              <a:rPr lang="en-US" sz="2000" dirty="0"/>
              <a:t> separation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000" dirty="0"/>
              <a:t>same tow direction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BSFRF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modified </a:t>
            </a:r>
            <a:r>
              <a:rPr lang="en-US" sz="2000" i="1" dirty="0" err="1"/>
              <a:t>Nephrops</a:t>
            </a:r>
            <a:r>
              <a:rPr lang="en-US" sz="2000" dirty="0"/>
              <a:t> trawl assumed* to capture ALL crab in gear path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5-minute tow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net equipped with mensuration gear to determine area swept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NMFS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standard EBS 83-112  bottom trawl gear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standard 30-minute tow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standard net mensuration gear to determine area swept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C4EF0F7-3B55-5E41-BA03-5A350C27BE92}"/>
              </a:ext>
            </a:extLst>
          </p:cNvPr>
          <p:cNvGrpSpPr/>
          <p:nvPr/>
        </p:nvGrpSpPr>
        <p:grpSpPr>
          <a:xfrm>
            <a:off x="8156852" y="2439174"/>
            <a:ext cx="3425548" cy="2235896"/>
            <a:chOff x="6222366" y="968188"/>
            <a:chExt cx="3425548" cy="2235896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DB977464-59D2-5141-B9F7-EA8D5979CB3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99187" y="968188"/>
              <a:ext cx="2448727" cy="2235896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03A38F-9C44-7D4B-BA62-61174186B911}"/>
                </a:ext>
              </a:extLst>
            </p:cNvPr>
            <p:cNvSpPr txBox="1"/>
            <p:nvPr/>
          </p:nvSpPr>
          <p:spPr>
            <a:xfrm>
              <a:off x="6329477" y="1386585"/>
              <a:ext cx="76232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83-112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A8ECB60-5AE5-F745-8D81-AB09A9D4EBEF}"/>
                </a:ext>
              </a:extLst>
            </p:cNvPr>
            <p:cNvSpPr txBox="1"/>
            <p:nvPr/>
          </p:nvSpPr>
          <p:spPr>
            <a:xfrm>
              <a:off x="6222366" y="2331655"/>
              <a:ext cx="100700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err="1"/>
                <a:t>Nephrops</a:t>
              </a:r>
              <a:endParaRPr lang="en-US" i="1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2F950DB-0BA8-7B4A-859A-E33DF75D002B}"/>
                </a:ext>
              </a:extLst>
            </p:cNvPr>
            <p:cNvSpPr txBox="1"/>
            <p:nvPr/>
          </p:nvSpPr>
          <p:spPr>
            <a:xfrm>
              <a:off x="6222366" y="968188"/>
              <a:ext cx="97654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footropes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14122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AAF88C7-D2BD-6D4B-A217-029AB5E5C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SBS Study Areas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9E5943D-DCB7-7343-9A51-790A5259087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90578" y="1234341"/>
            <a:ext cx="4091987" cy="228718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293F24A-7643-9340-8E39-D70678D5C11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97117" y="3521529"/>
            <a:ext cx="4082722" cy="228718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CD154FB-AB22-244D-A47C-884E0D5F25C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00010" y="32942"/>
            <a:ext cx="4086536" cy="2286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F3AA78C-B588-0444-8B8E-B4C7C56D091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00010" y="2307961"/>
            <a:ext cx="4091989" cy="227203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B199760-D966-C049-AF95-82E31F6DB5D8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00010" y="4585966"/>
            <a:ext cx="4091987" cy="227203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69F705B-172B-1347-90C8-F4DB7B5E7ACC}"/>
              </a:ext>
            </a:extLst>
          </p:cNvPr>
          <p:cNvSpPr txBox="1"/>
          <p:nvPr/>
        </p:nvSpPr>
        <p:spPr>
          <a:xfrm>
            <a:off x="4050876" y="1372806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2013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9EDF8B0-B5C5-B840-B4BB-8497B009237D}"/>
              </a:ext>
            </a:extLst>
          </p:cNvPr>
          <p:cNvSpPr txBox="1"/>
          <p:nvPr/>
        </p:nvSpPr>
        <p:spPr>
          <a:xfrm>
            <a:off x="4050876" y="3675406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2014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96D86A6-7971-364B-B38A-D975A8A03CDF}"/>
              </a:ext>
            </a:extLst>
          </p:cNvPr>
          <p:cNvSpPr txBox="1"/>
          <p:nvPr/>
        </p:nvSpPr>
        <p:spPr>
          <a:xfrm>
            <a:off x="8226915" y="160498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2015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3B0EEEC-3C1E-1F41-9DEC-7AF84051EB7C}"/>
              </a:ext>
            </a:extLst>
          </p:cNvPr>
          <p:cNvSpPr txBox="1"/>
          <p:nvPr/>
        </p:nvSpPr>
        <p:spPr>
          <a:xfrm>
            <a:off x="8226915" y="2446498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2016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4554D1F-B487-7148-8F6C-32BF0CFCB68D}"/>
              </a:ext>
            </a:extLst>
          </p:cNvPr>
          <p:cNvSpPr txBox="1"/>
          <p:nvPr/>
        </p:nvSpPr>
        <p:spPr>
          <a:xfrm>
            <a:off x="8226915" y="4665123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2017</a:t>
            </a:r>
          </a:p>
        </p:txBody>
      </p:sp>
    </p:spTree>
    <p:extLst>
      <p:ext uri="{BB962C8B-B14F-4D97-AF65-F5344CB8AC3E}">
        <p14:creationId xmlns:p14="http://schemas.microsoft.com/office/powerpoint/2010/main" val="35448018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370D23-91E7-9047-A266-0A2139FE1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03063"/>
          </a:xfrm>
        </p:spPr>
        <p:txBody>
          <a:bodyPr>
            <a:normAutofit/>
          </a:bodyPr>
          <a:lstStyle/>
          <a:p>
            <a:r>
              <a:rPr lang="en-US" sz="3200" b="1" dirty="0"/>
              <a:t>Survey-level relationships: </a:t>
            </a:r>
            <a:r>
              <a:rPr lang="en-US" sz="3200" dirty="0"/>
              <a:t>catchability and </a:t>
            </a:r>
            <a:r>
              <a:rPr lang="en-US" sz="3200" b="1" dirty="0"/>
              <a:t>availability 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CE79740E-DEF8-0A4B-91DE-2C45F92A2B52}"/>
              </a:ext>
            </a:extLst>
          </p:cNvPr>
          <p:cNvGrpSpPr/>
          <p:nvPr/>
        </p:nvGrpSpPr>
        <p:grpSpPr>
          <a:xfrm>
            <a:off x="838200" y="3472512"/>
            <a:ext cx="8357481" cy="462884"/>
            <a:chOff x="838200" y="2044081"/>
            <a:chExt cx="8357481" cy="46288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6775EF83-56DE-4346-B432-32B074DCCA9D}"/>
                    </a:ext>
                  </a:extLst>
                </p:cNvPr>
                <p:cNvSpPr txBox="1"/>
                <p:nvPr/>
              </p:nvSpPr>
              <p:spPr>
                <a:xfrm>
                  <a:off x="838200" y="2098661"/>
                  <a:ext cx="3093347" cy="40113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 dirty="0"/>
                    <a:t>NMFS EBS (</a:t>
                  </a:r>
                  <a14:m>
                    <m:oMath xmlns:m="http://schemas.openxmlformats.org/officeDocument/2006/math">
                      <m:sSubSup>
                        <m:sSub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𝑧</m:t>
                          </m:r>
                        </m:sub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𝑁𝑀𝐹𝑆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𝐸𝐵𝑆</m:t>
                          </m:r>
                        </m:sup>
                      </m:sSubSup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≡1</m:t>
                      </m:r>
                    </m:oMath>
                  </a14:m>
                  <a:r>
                    <a:rPr lang="en-US" sz="2000" dirty="0"/>
                    <a:t>):</a:t>
                  </a:r>
                </a:p>
              </p:txBody>
            </p:sp>
          </mc:Choice>
          <mc:Fallback xmlns="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6775EF83-56DE-4346-B432-32B074DCCA9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8200" y="2098661"/>
                  <a:ext cx="3093347" cy="401135"/>
                </a:xfrm>
                <a:prstGeom prst="rect">
                  <a:avLst/>
                </a:prstGeom>
                <a:blipFill>
                  <a:blip r:embed="rId3"/>
                  <a:stretch>
                    <a:fillRect l="-2041" t="-6061" r="-816" b="-2424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45D8B705-7DA9-5449-9963-3B0644655924}"/>
                    </a:ext>
                  </a:extLst>
                </p:cNvPr>
                <p:cNvSpPr/>
                <p:nvPr/>
              </p:nvSpPr>
              <p:spPr>
                <a:xfrm>
                  <a:off x="4081717" y="2044081"/>
                  <a:ext cx="5113964" cy="46288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𝑁𝑀𝐹𝑆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𝐸𝐵𝑆</m:t>
                            </m:r>
                          </m:sup>
                        </m:sSubSup>
                        <m:r>
                          <a:rPr lang="en-US" sz="2400" i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   1    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bSup>
                          <m:sSub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𝑁𝑀𝐹𝑆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𝐸𝐵𝑆</m:t>
                            </m:r>
                          </m:sup>
                        </m:sSubSup>
                        <m:r>
                          <a:rPr lang="en-US" sz="2400" i="0">
                            <a:latin typeface="Cambria Math" panose="02040503050406030204" pitchFamily="18" charset="0"/>
                          </a:rPr>
                          <m:t>∙</m:t>
                        </m:r>
                        <m:sSubSup>
                          <m:sSub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𝐸𝐵𝑆</m:t>
                            </m:r>
                          </m:sup>
                        </m:sSubSup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45D8B705-7DA9-5449-9963-3B064465592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81717" y="2044081"/>
                  <a:ext cx="5113964" cy="462884"/>
                </a:xfrm>
                <a:prstGeom prst="rect">
                  <a:avLst/>
                </a:prstGeom>
                <a:blipFill>
                  <a:blip r:embed="rId4"/>
                  <a:stretch>
                    <a:fillRect b="-2432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628B844C-25DB-3A4A-9156-7B05C900D9DD}"/>
              </a:ext>
            </a:extLst>
          </p:cNvPr>
          <p:cNvGrpSpPr/>
          <p:nvPr/>
        </p:nvGrpSpPr>
        <p:grpSpPr>
          <a:xfrm>
            <a:off x="838200" y="4375084"/>
            <a:ext cx="8377808" cy="462884"/>
            <a:chOff x="838200" y="3320958"/>
            <a:chExt cx="8377808" cy="46288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0AD82565-E144-AF49-8D52-0879014B3149}"/>
                    </a:ext>
                  </a:extLst>
                </p:cNvPr>
                <p:cNvSpPr txBox="1"/>
                <p:nvPr/>
              </p:nvSpPr>
              <p:spPr>
                <a:xfrm>
                  <a:off x="838200" y="3382290"/>
                  <a:ext cx="3243517" cy="40113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 dirty="0"/>
                    <a:t>BSFRF SBS (</a:t>
                  </a:r>
                  <a14:m>
                    <m:oMath xmlns:m="http://schemas.openxmlformats.org/officeDocument/2006/math">
                      <m:sSubSup>
                        <m:sSub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𝑧</m:t>
                          </m:r>
                        </m:sub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𝐵𝑆𝐹𝑅𝐹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𝑆𝐵𝑆</m:t>
                          </m:r>
                        </m:sup>
                      </m:sSubSup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≡1</m:t>
                      </m:r>
                    </m:oMath>
                  </a14:m>
                  <a:r>
                    <a:rPr lang="en-US" sz="2000" dirty="0"/>
                    <a:t>):</a:t>
                  </a:r>
                </a:p>
              </p:txBody>
            </p:sp>
          </mc:Choice>
          <mc:Fallback xmlns="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0AD82565-E144-AF49-8D52-0879014B314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8200" y="3382290"/>
                  <a:ext cx="3243517" cy="401135"/>
                </a:xfrm>
                <a:prstGeom prst="rect">
                  <a:avLst/>
                </a:prstGeom>
                <a:blipFill>
                  <a:blip r:embed="rId5"/>
                  <a:stretch>
                    <a:fillRect l="-1953" t="-9375" r="-1172" b="-25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19CD0723-0ED5-AD48-B086-58330BA41D6A}"/>
                    </a:ext>
                  </a:extLst>
                </p:cNvPr>
                <p:cNvSpPr/>
                <p:nvPr/>
              </p:nvSpPr>
              <p:spPr>
                <a:xfrm>
                  <a:off x="4081717" y="3320958"/>
                  <a:ext cx="5134291" cy="46288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𝐵𝑆𝐹𝑅𝐹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𝑆𝐵𝑆</m:t>
                            </m:r>
                          </m:sup>
                        </m:sSubSup>
                        <m:r>
                          <a:rPr lang="en-US" sz="2400" i="0">
                            <a:latin typeface="Cambria Math" panose="02040503050406030204" pitchFamily="18" charset="0"/>
                          </a:rPr>
                          <m:t>=</m:t>
                        </m:r>
                        <m:sSubSup>
                          <m:sSub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𝑆𝐵𝑆</m:t>
                            </m:r>
                          </m:sup>
                        </m:sSubSup>
                        <m:r>
                          <a:rPr lang="en-US" sz="2400" i="0">
                            <a:latin typeface="Cambria Math" panose="02040503050406030204" pitchFamily="18" charset="0"/>
                          </a:rPr>
                          <m:t>∙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        1         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bSup>
                          <m:sSub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𝐸𝐵𝑆</m:t>
                            </m:r>
                          </m:sup>
                        </m:sSubSup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19CD0723-0ED5-AD48-B086-58330BA41D6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81717" y="3320958"/>
                  <a:ext cx="5134291" cy="462884"/>
                </a:xfrm>
                <a:prstGeom prst="rect">
                  <a:avLst/>
                </a:prstGeom>
                <a:blipFill>
                  <a:blip r:embed="rId6"/>
                  <a:stretch>
                    <a:fillRect b="-25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79A3740-9A74-194D-8079-B49ED29F41F0}"/>
              </a:ext>
            </a:extLst>
          </p:cNvPr>
          <p:cNvGrpSpPr/>
          <p:nvPr/>
        </p:nvGrpSpPr>
        <p:grpSpPr>
          <a:xfrm>
            <a:off x="838200" y="5277655"/>
            <a:ext cx="8378705" cy="462884"/>
            <a:chOff x="838200" y="4101993"/>
            <a:chExt cx="8378705" cy="46288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A932E28-9BC0-8648-8F66-1412FEE15E38}"/>
                </a:ext>
              </a:extLst>
            </p:cNvPr>
            <p:cNvSpPr txBox="1"/>
            <p:nvPr/>
          </p:nvSpPr>
          <p:spPr>
            <a:xfrm>
              <a:off x="838200" y="4163997"/>
              <a:ext cx="130632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/>
                <a:t>NMFS SBS: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id="{FDCB5298-14F3-9E4B-B033-89B5C5BE255E}"/>
                    </a:ext>
                  </a:extLst>
                </p:cNvPr>
                <p:cNvSpPr/>
                <p:nvPr/>
              </p:nvSpPr>
              <p:spPr>
                <a:xfrm>
                  <a:off x="4081717" y="4101993"/>
                  <a:ext cx="5135188" cy="46288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𝑁𝑀𝐹𝑆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𝑆𝐵𝑆</m:t>
                            </m:r>
                          </m:sup>
                        </m:sSubSup>
                        <m:r>
                          <a:rPr lang="en-US" sz="2400" i="0">
                            <a:latin typeface="Cambria Math" panose="02040503050406030204" pitchFamily="18" charset="0"/>
                          </a:rPr>
                          <m:t>=</m:t>
                        </m:r>
                        <m:sSubSup>
                          <m:sSub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𝑆𝐵𝑆</m:t>
                            </m:r>
                          </m:sup>
                        </m:sSub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400" i="0">
                            <a:latin typeface="Cambria Math" panose="02040503050406030204" pitchFamily="18" charset="0"/>
                          </a:rPr>
                          <m:t>∙</m:t>
                        </m:r>
                        <m:sSubSup>
                          <m:sSub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𝑁𝑀𝐹𝑆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𝐸𝐵𝑆</m:t>
                            </m:r>
                          </m:sup>
                        </m:sSubSup>
                        <m:r>
                          <a:rPr lang="en-US" sz="2400" i="0">
                            <a:latin typeface="Cambria Math" panose="02040503050406030204" pitchFamily="18" charset="0"/>
                          </a:rPr>
                          <m:t>∙</m:t>
                        </m:r>
                        <m:sSubSup>
                          <m:sSub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𝐸𝐵𝑆</m:t>
                            </m:r>
                          </m:sup>
                        </m:sSubSup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id="{FDCB5298-14F3-9E4B-B033-89B5C5BE255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81717" y="4101993"/>
                  <a:ext cx="5135188" cy="462884"/>
                </a:xfrm>
                <a:prstGeom prst="rect">
                  <a:avLst/>
                </a:prstGeom>
                <a:blipFill>
                  <a:blip r:embed="rId7"/>
                  <a:stretch>
                    <a:fillRect b="-2432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23E0FF4-0D77-E346-A86E-5B9F33D2E9F0}"/>
              </a:ext>
            </a:extLst>
          </p:cNvPr>
          <p:cNvGrpSpPr/>
          <p:nvPr/>
        </p:nvGrpSpPr>
        <p:grpSpPr>
          <a:xfrm>
            <a:off x="838200" y="1333044"/>
            <a:ext cx="9663987" cy="524118"/>
            <a:chOff x="838200" y="1333044"/>
            <a:chExt cx="9663987" cy="52411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308CC63B-28AF-2643-BD4B-9342E5DD2F3A}"/>
                    </a:ext>
                  </a:extLst>
                </p:cNvPr>
                <p:cNvSpPr/>
                <p:nvPr/>
              </p:nvSpPr>
              <p:spPr>
                <a:xfrm>
                  <a:off x="838200" y="1333044"/>
                  <a:ext cx="5606728" cy="524118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𝑠𝑢𝑟𝑣𝑒𝑦</m:t>
                            </m:r>
                          </m:sup>
                        </m:sSubSup>
                        <m:r>
                          <a:rPr lang="en-US" sz="2400" i="0">
                            <a:latin typeface="Cambria Math" panose="02040503050406030204" pitchFamily="18" charset="0"/>
                          </a:rPr>
                          <m:t>=</m:t>
                        </m:r>
                        <m:sSubSup>
                          <m:sSub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𝑠𝑢𝑟𝑣𝑒𝑦</m:t>
                            </m:r>
                          </m:sup>
                        </m:sSubSup>
                        <m:r>
                          <a:rPr lang="en-US" sz="2400" i="0">
                            <a:latin typeface="Cambria Math" panose="02040503050406030204" pitchFamily="18" charset="0"/>
                          </a:rPr>
                          <m:t>∙</m:t>
                        </m:r>
                        <m:sSubSup>
                          <m:sSub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𝑠𝑢𝑟𝑣𝑒𝑦</m:t>
                            </m:r>
                          </m:sup>
                        </m:sSubSup>
                        <m:r>
                          <a:rPr lang="en-US" sz="2400" i="0">
                            <a:latin typeface="Cambria Math" panose="02040503050406030204" pitchFamily="18" charset="0"/>
                          </a:rPr>
                          <m:t>∙</m:t>
                        </m:r>
                        <m:sSubSup>
                          <m:sSub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𝑝𝑜𝑝𝑢𝑙𝑎𝑡𝑖𝑜𝑛</m:t>
                            </m:r>
                          </m:sup>
                        </m:sSubSup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308CC63B-28AF-2643-BD4B-9342E5DD2F3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8200" y="1333044"/>
                  <a:ext cx="5606728" cy="524118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Rectangle 26">
                  <a:extLst>
                    <a:ext uri="{FF2B5EF4-FFF2-40B4-BE49-F238E27FC236}">
                      <a16:creationId xmlns:a16="http://schemas.microsoft.com/office/drawing/2014/main" id="{05F4B739-59E2-E349-AA20-F3699DF9485C}"/>
                    </a:ext>
                  </a:extLst>
                </p:cNvPr>
                <p:cNvSpPr/>
                <p:nvPr/>
              </p:nvSpPr>
              <p:spPr>
                <a:xfrm>
                  <a:off x="7020721" y="1337982"/>
                  <a:ext cx="3481466" cy="51424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14:m>
                    <m:oMath xmlns:m="http://schemas.openxmlformats.org/officeDocument/2006/math">
                      <m:sSubSup>
                        <m:sSubSup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𝑧</m:t>
                          </m:r>
                        </m:sub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𝑠𝑢𝑟𝑣𝑒𝑦</m:t>
                          </m:r>
                        </m:sup>
                      </m:sSubSup>
                    </m:oMath>
                  </a14:m>
                  <a:r>
                    <a:rPr lang="en-US" sz="2400" dirty="0"/>
                    <a:t>=</a:t>
                  </a:r>
                  <a14:m>
                    <m:oMath xmlns:m="http://schemas.openxmlformats.org/officeDocument/2006/math">
                      <m:sSubSup>
                        <m:sSub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/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𝑠𝑢𝑟𝑣𝑒𝑦</m:t>
                          </m:r>
                        </m:sup>
                      </m:sSubSup>
                      <m:r>
                        <a:rPr lang="en-US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Sup>
                        <m:sSub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𝑧</m:t>
                          </m:r>
                        </m:sub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𝑠𝑢𝑟𝑣𝑒𝑦</m:t>
                          </m:r>
                        </m:sup>
                      </m:sSubSup>
                    </m:oMath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27" name="Rectangle 26">
                  <a:extLst>
                    <a:ext uri="{FF2B5EF4-FFF2-40B4-BE49-F238E27FC236}">
                      <a16:creationId xmlns:a16="http://schemas.microsoft.com/office/drawing/2014/main" id="{05F4B739-59E2-E349-AA20-F3699DF9485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20721" y="1337982"/>
                  <a:ext cx="3481466" cy="514243"/>
                </a:xfrm>
                <a:prstGeom prst="rect">
                  <a:avLst/>
                </a:prstGeom>
                <a:blipFill>
                  <a:blip r:embed="rId9"/>
                  <a:stretch>
                    <a:fillRect t="-2381" b="-1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7214515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370D23-91E7-9047-A266-0A2139FE1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03063"/>
          </a:xfrm>
        </p:spPr>
        <p:txBody>
          <a:bodyPr>
            <a:normAutofit/>
          </a:bodyPr>
          <a:lstStyle/>
          <a:p>
            <a:r>
              <a:rPr lang="en-US" sz="3200" b="1" dirty="0"/>
              <a:t>Survey-level relationships: </a:t>
            </a:r>
            <a:r>
              <a:rPr lang="en-US" sz="3200" dirty="0"/>
              <a:t>catchability and </a:t>
            </a:r>
            <a:r>
              <a:rPr lang="en-US" sz="3200" b="1" dirty="0"/>
              <a:t>availability 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CE79740E-DEF8-0A4B-91DE-2C45F92A2B52}"/>
              </a:ext>
            </a:extLst>
          </p:cNvPr>
          <p:cNvGrpSpPr/>
          <p:nvPr/>
        </p:nvGrpSpPr>
        <p:grpSpPr>
          <a:xfrm>
            <a:off x="838200" y="3472512"/>
            <a:ext cx="8357481" cy="462884"/>
            <a:chOff x="838200" y="2044081"/>
            <a:chExt cx="8357481" cy="46288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6775EF83-56DE-4346-B432-32B074DCCA9D}"/>
                    </a:ext>
                  </a:extLst>
                </p:cNvPr>
                <p:cNvSpPr txBox="1"/>
                <p:nvPr/>
              </p:nvSpPr>
              <p:spPr>
                <a:xfrm>
                  <a:off x="838200" y="2098661"/>
                  <a:ext cx="3093347" cy="40113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 dirty="0"/>
                    <a:t>NMFS EBS (</a:t>
                  </a:r>
                  <a14:m>
                    <m:oMath xmlns:m="http://schemas.openxmlformats.org/officeDocument/2006/math">
                      <m:sSubSup>
                        <m:sSub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𝑧</m:t>
                          </m:r>
                        </m:sub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𝑁𝑀𝐹𝑆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𝐸𝐵𝑆</m:t>
                          </m:r>
                        </m:sup>
                      </m:sSubSup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≡1</m:t>
                      </m:r>
                    </m:oMath>
                  </a14:m>
                  <a:r>
                    <a:rPr lang="en-US" sz="2000" dirty="0"/>
                    <a:t>):</a:t>
                  </a:r>
                </a:p>
              </p:txBody>
            </p:sp>
          </mc:Choice>
          <mc:Fallback xmlns="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6775EF83-56DE-4346-B432-32B074DCCA9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8200" y="2098661"/>
                  <a:ext cx="3093347" cy="401135"/>
                </a:xfrm>
                <a:prstGeom prst="rect">
                  <a:avLst/>
                </a:prstGeom>
                <a:blipFill>
                  <a:blip r:embed="rId3"/>
                  <a:stretch>
                    <a:fillRect l="-2459" t="-6061" r="-1230" b="-2424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45D8B705-7DA9-5449-9963-3B0644655924}"/>
                    </a:ext>
                  </a:extLst>
                </p:cNvPr>
                <p:cNvSpPr/>
                <p:nvPr/>
              </p:nvSpPr>
              <p:spPr>
                <a:xfrm>
                  <a:off x="4081717" y="2044081"/>
                  <a:ext cx="5113964" cy="46288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𝑁𝑀𝐹𝑆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𝐸𝐵𝑆</m:t>
                            </m:r>
                          </m:sup>
                        </m:sSubSup>
                        <m:r>
                          <a:rPr lang="en-US" sz="2400" i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   1    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bSup>
                          <m:sSub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𝑁𝑀𝐹𝑆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𝐸𝐵𝑆</m:t>
                            </m:r>
                          </m:sup>
                        </m:sSubSup>
                        <m:r>
                          <a:rPr lang="en-US" sz="2400" i="0">
                            <a:latin typeface="Cambria Math" panose="02040503050406030204" pitchFamily="18" charset="0"/>
                          </a:rPr>
                          <m:t>∙</m:t>
                        </m:r>
                        <m:sSubSup>
                          <m:sSub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𝐸𝐵𝑆</m:t>
                            </m:r>
                          </m:sup>
                        </m:sSubSup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45D8B705-7DA9-5449-9963-3B064465592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81717" y="2044081"/>
                  <a:ext cx="5113964" cy="462884"/>
                </a:xfrm>
                <a:prstGeom prst="rect">
                  <a:avLst/>
                </a:prstGeom>
                <a:blipFill>
                  <a:blip r:embed="rId4"/>
                  <a:stretch>
                    <a:fillRect b="-2105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628B844C-25DB-3A4A-9156-7B05C900D9DD}"/>
              </a:ext>
            </a:extLst>
          </p:cNvPr>
          <p:cNvGrpSpPr/>
          <p:nvPr/>
        </p:nvGrpSpPr>
        <p:grpSpPr>
          <a:xfrm>
            <a:off x="838200" y="4375084"/>
            <a:ext cx="8377808" cy="462884"/>
            <a:chOff x="838200" y="3320958"/>
            <a:chExt cx="8377808" cy="46288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0AD82565-E144-AF49-8D52-0879014B3149}"/>
                    </a:ext>
                  </a:extLst>
                </p:cNvPr>
                <p:cNvSpPr txBox="1"/>
                <p:nvPr/>
              </p:nvSpPr>
              <p:spPr>
                <a:xfrm>
                  <a:off x="838200" y="3382290"/>
                  <a:ext cx="3243517" cy="40113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 dirty="0"/>
                    <a:t>BSFRF SBS (</a:t>
                  </a:r>
                  <a14:m>
                    <m:oMath xmlns:m="http://schemas.openxmlformats.org/officeDocument/2006/math">
                      <m:sSubSup>
                        <m:sSub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𝑧</m:t>
                          </m:r>
                        </m:sub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𝐵𝑆𝐹𝑅𝐹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𝑆𝐵𝑆</m:t>
                          </m:r>
                        </m:sup>
                      </m:sSubSup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≡1</m:t>
                      </m:r>
                    </m:oMath>
                  </a14:m>
                  <a:r>
                    <a:rPr lang="en-US" sz="2000" dirty="0"/>
                    <a:t>):</a:t>
                  </a:r>
                </a:p>
              </p:txBody>
            </p:sp>
          </mc:Choice>
          <mc:Fallback xmlns="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0AD82565-E144-AF49-8D52-0879014B314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8200" y="3382290"/>
                  <a:ext cx="3243517" cy="401135"/>
                </a:xfrm>
                <a:prstGeom prst="rect">
                  <a:avLst/>
                </a:prstGeom>
                <a:blipFill>
                  <a:blip r:embed="rId5"/>
                  <a:stretch>
                    <a:fillRect l="-2344" t="-9091" r="-781" b="-2424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19CD0723-0ED5-AD48-B086-58330BA41D6A}"/>
                    </a:ext>
                  </a:extLst>
                </p:cNvPr>
                <p:cNvSpPr/>
                <p:nvPr/>
              </p:nvSpPr>
              <p:spPr>
                <a:xfrm>
                  <a:off x="4081717" y="3320958"/>
                  <a:ext cx="5134291" cy="46288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𝐵𝑆𝐹𝑅𝐹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𝑆𝐵𝑆</m:t>
                            </m:r>
                          </m:sup>
                        </m:sSubSup>
                        <m:r>
                          <a:rPr lang="en-US" sz="2400" i="0">
                            <a:latin typeface="Cambria Math" panose="02040503050406030204" pitchFamily="18" charset="0"/>
                          </a:rPr>
                          <m:t>=</m:t>
                        </m:r>
                        <m:sSubSup>
                          <m:sSub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𝑆𝐵𝑆</m:t>
                            </m:r>
                          </m:sup>
                        </m:sSubSup>
                        <m:r>
                          <a:rPr lang="en-US" sz="2400" i="0">
                            <a:latin typeface="Cambria Math" panose="02040503050406030204" pitchFamily="18" charset="0"/>
                          </a:rPr>
                          <m:t>∙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        1         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bSup>
                          <m:sSub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𝐸𝐵𝑆</m:t>
                            </m:r>
                          </m:sup>
                        </m:sSubSup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19CD0723-0ED5-AD48-B086-58330BA41D6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81717" y="3320958"/>
                  <a:ext cx="5134291" cy="462884"/>
                </a:xfrm>
                <a:prstGeom prst="rect">
                  <a:avLst/>
                </a:prstGeom>
                <a:blipFill>
                  <a:blip r:embed="rId6"/>
                  <a:stretch>
                    <a:fillRect b="-2105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79A3740-9A74-194D-8079-B49ED29F41F0}"/>
              </a:ext>
            </a:extLst>
          </p:cNvPr>
          <p:cNvGrpSpPr/>
          <p:nvPr/>
        </p:nvGrpSpPr>
        <p:grpSpPr>
          <a:xfrm>
            <a:off x="838200" y="5277655"/>
            <a:ext cx="8378705" cy="462884"/>
            <a:chOff x="838200" y="4101993"/>
            <a:chExt cx="8378705" cy="46288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A932E28-9BC0-8648-8F66-1412FEE15E38}"/>
                </a:ext>
              </a:extLst>
            </p:cNvPr>
            <p:cNvSpPr txBox="1"/>
            <p:nvPr/>
          </p:nvSpPr>
          <p:spPr>
            <a:xfrm>
              <a:off x="838200" y="4163997"/>
              <a:ext cx="130632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/>
                <a:t>NMFS SBS: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id="{FDCB5298-14F3-9E4B-B033-89B5C5BE255E}"/>
                    </a:ext>
                  </a:extLst>
                </p:cNvPr>
                <p:cNvSpPr/>
                <p:nvPr/>
              </p:nvSpPr>
              <p:spPr>
                <a:xfrm>
                  <a:off x="4081717" y="4101993"/>
                  <a:ext cx="5135188" cy="46288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𝑁𝑀𝐹𝑆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𝑆𝐵𝑆</m:t>
                            </m:r>
                          </m:sup>
                        </m:sSubSup>
                        <m:r>
                          <a:rPr lang="en-US" sz="2400" i="0">
                            <a:latin typeface="Cambria Math" panose="02040503050406030204" pitchFamily="18" charset="0"/>
                          </a:rPr>
                          <m:t>=</m:t>
                        </m:r>
                        <m:sSubSup>
                          <m:sSub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𝑆𝐵𝑆</m:t>
                            </m:r>
                          </m:sup>
                        </m:sSub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400" i="0">
                            <a:latin typeface="Cambria Math" panose="02040503050406030204" pitchFamily="18" charset="0"/>
                          </a:rPr>
                          <m:t>∙</m:t>
                        </m:r>
                        <m:sSubSup>
                          <m:sSub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𝑁𝑀𝐹𝑆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𝐸𝐵𝑆</m:t>
                            </m:r>
                          </m:sup>
                        </m:sSubSup>
                        <m:r>
                          <a:rPr lang="en-US" sz="2400" i="0">
                            <a:latin typeface="Cambria Math" panose="02040503050406030204" pitchFamily="18" charset="0"/>
                          </a:rPr>
                          <m:t>∙</m:t>
                        </m:r>
                        <m:sSubSup>
                          <m:sSub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𝐸𝐵𝑆</m:t>
                            </m:r>
                          </m:sup>
                        </m:sSubSup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id="{FDCB5298-14F3-9E4B-B033-89B5C5BE255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81717" y="4101993"/>
                  <a:ext cx="5135188" cy="462884"/>
                </a:xfrm>
                <a:prstGeom prst="rect">
                  <a:avLst/>
                </a:prstGeom>
                <a:blipFill>
                  <a:blip r:embed="rId7"/>
                  <a:stretch>
                    <a:fillRect b="-2105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23E0FF4-0D77-E346-A86E-5B9F33D2E9F0}"/>
              </a:ext>
            </a:extLst>
          </p:cNvPr>
          <p:cNvGrpSpPr/>
          <p:nvPr/>
        </p:nvGrpSpPr>
        <p:grpSpPr>
          <a:xfrm>
            <a:off x="838200" y="1333044"/>
            <a:ext cx="9663987" cy="524118"/>
            <a:chOff x="838200" y="1333044"/>
            <a:chExt cx="9663987" cy="52411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308CC63B-28AF-2643-BD4B-9342E5DD2F3A}"/>
                    </a:ext>
                  </a:extLst>
                </p:cNvPr>
                <p:cNvSpPr/>
                <p:nvPr/>
              </p:nvSpPr>
              <p:spPr>
                <a:xfrm>
                  <a:off x="838200" y="1333044"/>
                  <a:ext cx="5606728" cy="524118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𝑠𝑢𝑟𝑣𝑒𝑦</m:t>
                            </m:r>
                          </m:sup>
                        </m:sSubSup>
                        <m:r>
                          <a:rPr lang="en-US" sz="2400" i="0">
                            <a:latin typeface="Cambria Math" panose="02040503050406030204" pitchFamily="18" charset="0"/>
                          </a:rPr>
                          <m:t>=</m:t>
                        </m:r>
                        <m:sSubSup>
                          <m:sSub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𝑠𝑢𝑟𝑣𝑒𝑦</m:t>
                            </m:r>
                          </m:sup>
                        </m:sSubSup>
                        <m:r>
                          <a:rPr lang="en-US" sz="2400" i="0">
                            <a:latin typeface="Cambria Math" panose="02040503050406030204" pitchFamily="18" charset="0"/>
                          </a:rPr>
                          <m:t>∙</m:t>
                        </m:r>
                        <m:sSubSup>
                          <m:sSub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𝑠𝑢𝑟𝑣𝑒𝑦</m:t>
                            </m:r>
                          </m:sup>
                        </m:sSubSup>
                        <m:r>
                          <a:rPr lang="en-US" sz="2400" i="0">
                            <a:latin typeface="Cambria Math" panose="02040503050406030204" pitchFamily="18" charset="0"/>
                          </a:rPr>
                          <m:t>∙</m:t>
                        </m:r>
                        <m:sSubSup>
                          <m:sSub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𝑝𝑜𝑝𝑢𝑙𝑎𝑡𝑖𝑜𝑛</m:t>
                            </m:r>
                          </m:sup>
                        </m:sSubSup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308CC63B-28AF-2643-BD4B-9342E5DD2F3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8200" y="1333044"/>
                  <a:ext cx="5606728" cy="524118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Rectangle 26">
                  <a:extLst>
                    <a:ext uri="{FF2B5EF4-FFF2-40B4-BE49-F238E27FC236}">
                      <a16:creationId xmlns:a16="http://schemas.microsoft.com/office/drawing/2014/main" id="{05F4B739-59E2-E349-AA20-F3699DF9485C}"/>
                    </a:ext>
                  </a:extLst>
                </p:cNvPr>
                <p:cNvSpPr/>
                <p:nvPr/>
              </p:nvSpPr>
              <p:spPr>
                <a:xfrm>
                  <a:off x="7020721" y="1337982"/>
                  <a:ext cx="3481466" cy="51424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14:m>
                    <m:oMath xmlns:m="http://schemas.openxmlformats.org/officeDocument/2006/math">
                      <m:sSubSup>
                        <m:sSubSup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𝑧</m:t>
                          </m:r>
                        </m:sub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𝑠𝑢𝑟𝑣𝑒𝑦</m:t>
                          </m:r>
                        </m:sup>
                      </m:sSubSup>
                    </m:oMath>
                  </a14:m>
                  <a:r>
                    <a:rPr lang="en-US" sz="2400" dirty="0"/>
                    <a:t>=</a:t>
                  </a:r>
                  <a14:m>
                    <m:oMath xmlns:m="http://schemas.openxmlformats.org/officeDocument/2006/math">
                      <m:sSubSup>
                        <m:sSub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/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𝑠𝑢𝑟𝑣𝑒𝑦</m:t>
                          </m:r>
                        </m:sup>
                      </m:sSubSup>
                      <m:r>
                        <a:rPr lang="en-US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Sup>
                        <m:sSub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𝑧</m:t>
                          </m:r>
                        </m:sub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𝑠𝑢𝑟𝑣𝑒𝑦</m:t>
                          </m:r>
                        </m:sup>
                      </m:sSubSup>
                    </m:oMath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27" name="Rectangle 26">
                  <a:extLst>
                    <a:ext uri="{FF2B5EF4-FFF2-40B4-BE49-F238E27FC236}">
                      <a16:creationId xmlns:a16="http://schemas.microsoft.com/office/drawing/2014/main" id="{05F4B739-59E2-E349-AA20-F3699DF9485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20721" y="1337982"/>
                  <a:ext cx="3481466" cy="514243"/>
                </a:xfrm>
                <a:prstGeom prst="rect">
                  <a:avLst/>
                </a:prstGeom>
                <a:blipFill>
                  <a:blip r:embed="rId9"/>
                  <a:stretch>
                    <a:fillRect t="-4878" b="-1951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7FED254A-23B5-1D4B-A89B-9553EB17F3A2}"/>
              </a:ext>
            </a:extLst>
          </p:cNvPr>
          <p:cNvSpPr/>
          <p:nvPr/>
        </p:nvSpPr>
        <p:spPr>
          <a:xfrm>
            <a:off x="4771372" y="1260139"/>
            <a:ext cx="1554272" cy="669927"/>
          </a:xfrm>
          <a:prstGeom prst="rect">
            <a:avLst/>
          </a:prstGeom>
          <a:noFill/>
          <a:ln w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F0BEF1B-87C0-284E-BF25-D2EE1F0FEA01}"/>
              </a:ext>
            </a:extLst>
          </p:cNvPr>
          <p:cNvSpPr txBox="1"/>
          <p:nvPr/>
        </p:nvSpPr>
        <p:spPr>
          <a:xfrm>
            <a:off x="4208237" y="2138920"/>
            <a:ext cx="26805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population abundance</a:t>
            </a:r>
          </a:p>
        </p:txBody>
      </p:sp>
    </p:spTree>
    <p:extLst>
      <p:ext uri="{BB962C8B-B14F-4D97-AF65-F5344CB8AC3E}">
        <p14:creationId xmlns:p14="http://schemas.microsoft.com/office/powerpoint/2010/main" val="3981036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370D23-91E7-9047-A266-0A2139FE1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03063"/>
          </a:xfrm>
        </p:spPr>
        <p:txBody>
          <a:bodyPr>
            <a:normAutofit/>
          </a:bodyPr>
          <a:lstStyle/>
          <a:p>
            <a:r>
              <a:rPr lang="en-US" sz="3200" b="1" dirty="0"/>
              <a:t>Survey-level relationships: </a:t>
            </a:r>
            <a:r>
              <a:rPr lang="en-US" sz="3200" dirty="0"/>
              <a:t>catchability and </a:t>
            </a:r>
            <a:r>
              <a:rPr lang="en-US" sz="3200" b="1" dirty="0"/>
              <a:t>availability 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CE79740E-DEF8-0A4B-91DE-2C45F92A2B52}"/>
              </a:ext>
            </a:extLst>
          </p:cNvPr>
          <p:cNvGrpSpPr/>
          <p:nvPr/>
        </p:nvGrpSpPr>
        <p:grpSpPr>
          <a:xfrm>
            <a:off x="838200" y="3472512"/>
            <a:ext cx="8357481" cy="462884"/>
            <a:chOff x="838200" y="2044081"/>
            <a:chExt cx="8357481" cy="46288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6775EF83-56DE-4346-B432-32B074DCCA9D}"/>
                    </a:ext>
                  </a:extLst>
                </p:cNvPr>
                <p:cNvSpPr txBox="1"/>
                <p:nvPr/>
              </p:nvSpPr>
              <p:spPr>
                <a:xfrm>
                  <a:off x="838200" y="2098661"/>
                  <a:ext cx="3093347" cy="40113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 dirty="0"/>
                    <a:t>NMFS EBS (</a:t>
                  </a:r>
                  <a14:m>
                    <m:oMath xmlns:m="http://schemas.openxmlformats.org/officeDocument/2006/math">
                      <m:sSubSup>
                        <m:sSub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𝑧</m:t>
                          </m:r>
                        </m:sub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𝑁𝑀𝐹𝑆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𝐸𝐵𝑆</m:t>
                          </m:r>
                        </m:sup>
                      </m:sSubSup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≡1</m:t>
                      </m:r>
                    </m:oMath>
                  </a14:m>
                  <a:r>
                    <a:rPr lang="en-US" sz="2000" dirty="0"/>
                    <a:t>):</a:t>
                  </a:r>
                </a:p>
              </p:txBody>
            </p:sp>
          </mc:Choice>
          <mc:Fallback xmlns="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6775EF83-56DE-4346-B432-32B074DCCA9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8200" y="2098661"/>
                  <a:ext cx="3093347" cy="401135"/>
                </a:xfrm>
                <a:prstGeom prst="rect">
                  <a:avLst/>
                </a:prstGeom>
                <a:blipFill>
                  <a:blip r:embed="rId3"/>
                  <a:stretch>
                    <a:fillRect l="-2459" t="-6061" r="-1230" b="-2424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45D8B705-7DA9-5449-9963-3B0644655924}"/>
                    </a:ext>
                  </a:extLst>
                </p:cNvPr>
                <p:cNvSpPr/>
                <p:nvPr/>
              </p:nvSpPr>
              <p:spPr>
                <a:xfrm>
                  <a:off x="4081717" y="2044081"/>
                  <a:ext cx="5113964" cy="46288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𝑁𝑀𝐹𝑆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𝐸𝐵𝑆</m:t>
                            </m:r>
                          </m:sup>
                        </m:sSubSup>
                        <m:r>
                          <a:rPr lang="en-US" sz="2400" i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   1    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bSup>
                          <m:sSub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𝑁𝑀𝐹𝑆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𝐸𝐵𝑆</m:t>
                            </m:r>
                          </m:sup>
                        </m:sSubSup>
                        <m:r>
                          <a:rPr lang="en-US" sz="2400" i="0">
                            <a:latin typeface="Cambria Math" panose="02040503050406030204" pitchFamily="18" charset="0"/>
                          </a:rPr>
                          <m:t>∙</m:t>
                        </m:r>
                        <m:sSubSup>
                          <m:sSub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𝐸𝐵𝑆</m:t>
                            </m:r>
                          </m:sup>
                        </m:sSubSup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45D8B705-7DA9-5449-9963-3B064465592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81717" y="2044081"/>
                  <a:ext cx="5113964" cy="462884"/>
                </a:xfrm>
                <a:prstGeom prst="rect">
                  <a:avLst/>
                </a:prstGeom>
                <a:blipFill>
                  <a:blip r:embed="rId4"/>
                  <a:stretch>
                    <a:fillRect b="-2105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628B844C-25DB-3A4A-9156-7B05C900D9DD}"/>
              </a:ext>
            </a:extLst>
          </p:cNvPr>
          <p:cNvGrpSpPr/>
          <p:nvPr/>
        </p:nvGrpSpPr>
        <p:grpSpPr>
          <a:xfrm>
            <a:off x="838200" y="4375084"/>
            <a:ext cx="8377808" cy="462884"/>
            <a:chOff x="838200" y="3320958"/>
            <a:chExt cx="8377808" cy="46288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0AD82565-E144-AF49-8D52-0879014B3149}"/>
                    </a:ext>
                  </a:extLst>
                </p:cNvPr>
                <p:cNvSpPr txBox="1"/>
                <p:nvPr/>
              </p:nvSpPr>
              <p:spPr>
                <a:xfrm>
                  <a:off x="838200" y="3382290"/>
                  <a:ext cx="3243517" cy="40113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 dirty="0"/>
                    <a:t>BSFRF SBS (</a:t>
                  </a:r>
                  <a14:m>
                    <m:oMath xmlns:m="http://schemas.openxmlformats.org/officeDocument/2006/math">
                      <m:sSubSup>
                        <m:sSub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𝑧</m:t>
                          </m:r>
                        </m:sub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𝐵𝑆𝐹𝑅𝐹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𝑆𝐵𝑆</m:t>
                          </m:r>
                        </m:sup>
                      </m:sSubSup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≡1</m:t>
                      </m:r>
                    </m:oMath>
                  </a14:m>
                  <a:r>
                    <a:rPr lang="en-US" sz="2000" dirty="0"/>
                    <a:t>):</a:t>
                  </a:r>
                </a:p>
              </p:txBody>
            </p:sp>
          </mc:Choice>
          <mc:Fallback xmlns="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0AD82565-E144-AF49-8D52-0879014B314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8200" y="3382290"/>
                  <a:ext cx="3243517" cy="401135"/>
                </a:xfrm>
                <a:prstGeom prst="rect">
                  <a:avLst/>
                </a:prstGeom>
                <a:blipFill>
                  <a:blip r:embed="rId5"/>
                  <a:stretch>
                    <a:fillRect l="-2344" t="-9091" r="-781" b="-2424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19CD0723-0ED5-AD48-B086-58330BA41D6A}"/>
                    </a:ext>
                  </a:extLst>
                </p:cNvPr>
                <p:cNvSpPr/>
                <p:nvPr/>
              </p:nvSpPr>
              <p:spPr>
                <a:xfrm>
                  <a:off x="4081717" y="3320958"/>
                  <a:ext cx="5134291" cy="46288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𝐵𝑆𝐹𝑅𝐹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𝑆𝐵𝑆</m:t>
                            </m:r>
                          </m:sup>
                        </m:sSubSup>
                        <m:r>
                          <a:rPr lang="en-US" sz="2400" i="0">
                            <a:latin typeface="Cambria Math" panose="02040503050406030204" pitchFamily="18" charset="0"/>
                          </a:rPr>
                          <m:t>=</m:t>
                        </m:r>
                        <m:sSubSup>
                          <m:sSub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𝑆𝐵𝑆</m:t>
                            </m:r>
                          </m:sup>
                        </m:sSubSup>
                        <m:r>
                          <a:rPr lang="en-US" sz="2400" i="0">
                            <a:latin typeface="Cambria Math" panose="02040503050406030204" pitchFamily="18" charset="0"/>
                          </a:rPr>
                          <m:t>∙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        1         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bSup>
                          <m:sSub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𝐸𝐵𝑆</m:t>
                            </m:r>
                          </m:sup>
                        </m:sSubSup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19CD0723-0ED5-AD48-B086-58330BA41D6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81717" y="3320958"/>
                  <a:ext cx="5134291" cy="462884"/>
                </a:xfrm>
                <a:prstGeom prst="rect">
                  <a:avLst/>
                </a:prstGeom>
                <a:blipFill>
                  <a:blip r:embed="rId6"/>
                  <a:stretch>
                    <a:fillRect b="-2105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79A3740-9A74-194D-8079-B49ED29F41F0}"/>
              </a:ext>
            </a:extLst>
          </p:cNvPr>
          <p:cNvGrpSpPr/>
          <p:nvPr/>
        </p:nvGrpSpPr>
        <p:grpSpPr>
          <a:xfrm>
            <a:off x="838200" y="5277655"/>
            <a:ext cx="8378705" cy="462884"/>
            <a:chOff x="838200" y="4101993"/>
            <a:chExt cx="8378705" cy="46288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A932E28-9BC0-8648-8F66-1412FEE15E38}"/>
                </a:ext>
              </a:extLst>
            </p:cNvPr>
            <p:cNvSpPr txBox="1"/>
            <p:nvPr/>
          </p:nvSpPr>
          <p:spPr>
            <a:xfrm>
              <a:off x="838200" y="4163997"/>
              <a:ext cx="130632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/>
                <a:t>NMFS SBS: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id="{FDCB5298-14F3-9E4B-B033-89B5C5BE255E}"/>
                    </a:ext>
                  </a:extLst>
                </p:cNvPr>
                <p:cNvSpPr/>
                <p:nvPr/>
              </p:nvSpPr>
              <p:spPr>
                <a:xfrm>
                  <a:off x="4081717" y="4101993"/>
                  <a:ext cx="5135188" cy="46288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𝑁𝑀𝐹𝑆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𝑆𝐵𝑆</m:t>
                            </m:r>
                          </m:sup>
                        </m:sSubSup>
                        <m:r>
                          <a:rPr lang="en-US" sz="2400" i="0">
                            <a:latin typeface="Cambria Math" panose="02040503050406030204" pitchFamily="18" charset="0"/>
                          </a:rPr>
                          <m:t>=</m:t>
                        </m:r>
                        <m:sSubSup>
                          <m:sSub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𝑆𝐵𝑆</m:t>
                            </m:r>
                          </m:sup>
                        </m:sSub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400" i="0">
                            <a:latin typeface="Cambria Math" panose="02040503050406030204" pitchFamily="18" charset="0"/>
                          </a:rPr>
                          <m:t>∙</m:t>
                        </m:r>
                        <m:sSubSup>
                          <m:sSub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𝑁𝑀𝐹𝑆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𝐸𝐵𝑆</m:t>
                            </m:r>
                          </m:sup>
                        </m:sSubSup>
                        <m:r>
                          <a:rPr lang="en-US" sz="2400" i="0">
                            <a:latin typeface="Cambria Math" panose="02040503050406030204" pitchFamily="18" charset="0"/>
                          </a:rPr>
                          <m:t>∙</m:t>
                        </m:r>
                        <m:sSubSup>
                          <m:sSub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𝐸𝐵𝑆</m:t>
                            </m:r>
                          </m:sup>
                        </m:sSubSup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id="{FDCB5298-14F3-9E4B-B033-89B5C5BE255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81717" y="4101993"/>
                  <a:ext cx="5135188" cy="462884"/>
                </a:xfrm>
                <a:prstGeom prst="rect">
                  <a:avLst/>
                </a:prstGeom>
                <a:blipFill>
                  <a:blip r:embed="rId7"/>
                  <a:stretch>
                    <a:fillRect b="-2105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23E0FF4-0D77-E346-A86E-5B9F33D2E9F0}"/>
              </a:ext>
            </a:extLst>
          </p:cNvPr>
          <p:cNvGrpSpPr/>
          <p:nvPr/>
        </p:nvGrpSpPr>
        <p:grpSpPr>
          <a:xfrm>
            <a:off x="838200" y="1333044"/>
            <a:ext cx="9663987" cy="524118"/>
            <a:chOff x="838200" y="1333044"/>
            <a:chExt cx="9663987" cy="52411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308CC63B-28AF-2643-BD4B-9342E5DD2F3A}"/>
                    </a:ext>
                  </a:extLst>
                </p:cNvPr>
                <p:cNvSpPr/>
                <p:nvPr/>
              </p:nvSpPr>
              <p:spPr>
                <a:xfrm>
                  <a:off x="838200" y="1333044"/>
                  <a:ext cx="5606728" cy="524118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𝑠𝑢𝑟𝑣𝑒𝑦</m:t>
                            </m:r>
                          </m:sup>
                        </m:sSubSup>
                        <m:r>
                          <a:rPr lang="en-US" sz="2400" i="0">
                            <a:latin typeface="Cambria Math" panose="02040503050406030204" pitchFamily="18" charset="0"/>
                          </a:rPr>
                          <m:t>=</m:t>
                        </m:r>
                        <m:sSubSup>
                          <m:sSub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𝑠𝑢𝑟𝑣𝑒𝑦</m:t>
                            </m:r>
                          </m:sup>
                        </m:sSubSup>
                        <m:r>
                          <a:rPr lang="en-US" sz="2400" i="0">
                            <a:latin typeface="Cambria Math" panose="02040503050406030204" pitchFamily="18" charset="0"/>
                          </a:rPr>
                          <m:t>∙</m:t>
                        </m:r>
                        <m:sSubSup>
                          <m:sSub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𝑠𝑢𝑟𝑣𝑒𝑦</m:t>
                            </m:r>
                          </m:sup>
                        </m:sSubSup>
                        <m:r>
                          <a:rPr lang="en-US" sz="2400" i="0">
                            <a:latin typeface="Cambria Math" panose="02040503050406030204" pitchFamily="18" charset="0"/>
                          </a:rPr>
                          <m:t>∙</m:t>
                        </m:r>
                        <m:sSubSup>
                          <m:sSub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𝑝𝑜𝑝𝑢𝑙𝑎𝑡𝑖𝑜𝑛</m:t>
                            </m:r>
                          </m:sup>
                        </m:sSubSup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308CC63B-28AF-2643-BD4B-9342E5DD2F3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8200" y="1333044"/>
                  <a:ext cx="5606728" cy="524118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Rectangle 26">
                  <a:extLst>
                    <a:ext uri="{FF2B5EF4-FFF2-40B4-BE49-F238E27FC236}">
                      <a16:creationId xmlns:a16="http://schemas.microsoft.com/office/drawing/2014/main" id="{05F4B739-59E2-E349-AA20-F3699DF9485C}"/>
                    </a:ext>
                  </a:extLst>
                </p:cNvPr>
                <p:cNvSpPr/>
                <p:nvPr/>
              </p:nvSpPr>
              <p:spPr>
                <a:xfrm>
                  <a:off x="7020721" y="1337982"/>
                  <a:ext cx="3481466" cy="51424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14:m>
                    <m:oMath xmlns:m="http://schemas.openxmlformats.org/officeDocument/2006/math">
                      <m:sSubSup>
                        <m:sSubSup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𝑧</m:t>
                          </m:r>
                        </m:sub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𝑠𝑢𝑟𝑣𝑒𝑦</m:t>
                          </m:r>
                        </m:sup>
                      </m:sSubSup>
                    </m:oMath>
                  </a14:m>
                  <a:r>
                    <a:rPr lang="en-US" sz="2400" dirty="0"/>
                    <a:t>=</a:t>
                  </a:r>
                  <a14:m>
                    <m:oMath xmlns:m="http://schemas.openxmlformats.org/officeDocument/2006/math">
                      <m:sSubSup>
                        <m:sSub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/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𝑠𝑢𝑟𝑣𝑒𝑦</m:t>
                          </m:r>
                        </m:sup>
                      </m:sSubSup>
                      <m:r>
                        <a:rPr lang="en-US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Sup>
                        <m:sSub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𝑧</m:t>
                          </m:r>
                        </m:sub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𝑠𝑢𝑟𝑣𝑒𝑦</m:t>
                          </m:r>
                        </m:sup>
                      </m:sSubSup>
                    </m:oMath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27" name="Rectangle 26">
                  <a:extLst>
                    <a:ext uri="{FF2B5EF4-FFF2-40B4-BE49-F238E27FC236}">
                      <a16:creationId xmlns:a16="http://schemas.microsoft.com/office/drawing/2014/main" id="{05F4B739-59E2-E349-AA20-F3699DF9485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20721" y="1337982"/>
                  <a:ext cx="3481466" cy="514243"/>
                </a:xfrm>
                <a:prstGeom prst="rect">
                  <a:avLst/>
                </a:prstGeom>
                <a:blipFill>
                  <a:blip r:embed="rId9"/>
                  <a:stretch>
                    <a:fillRect t="-4878" b="-1951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CBB3CF9B-6207-ED4D-8AB4-DFA8198A1AFA}"/>
              </a:ext>
            </a:extLst>
          </p:cNvPr>
          <p:cNvSpPr/>
          <p:nvPr/>
        </p:nvSpPr>
        <p:spPr>
          <a:xfrm>
            <a:off x="3275147" y="1260476"/>
            <a:ext cx="1554272" cy="669927"/>
          </a:xfrm>
          <a:prstGeom prst="rect">
            <a:avLst/>
          </a:prstGeom>
          <a:noFill/>
          <a:ln w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F0F55D0-4983-D94E-B4AC-E80066D1A3A9}"/>
              </a:ext>
            </a:extLst>
          </p:cNvPr>
          <p:cNvSpPr txBox="1"/>
          <p:nvPr/>
        </p:nvSpPr>
        <p:spPr>
          <a:xfrm>
            <a:off x="2712012" y="2139257"/>
            <a:ext cx="22541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survey catchability</a:t>
            </a:r>
          </a:p>
        </p:txBody>
      </p:sp>
    </p:spTree>
    <p:extLst>
      <p:ext uri="{BB962C8B-B14F-4D97-AF65-F5344CB8AC3E}">
        <p14:creationId xmlns:p14="http://schemas.microsoft.com/office/powerpoint/2010/main" val="13242199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370D23-91E7-9047-A266-0A2139FE1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03063"/>
          </a:xfrm>
        </p:spPr>
        <p:txBody>
          <a:bodyPr>
            <a:normAutofit/>
          </a:bodyPr>
          <a:lstStyle/>
          <a:p>
            <a:r>
              <a:rPr lang="en-US" sz="3200" b="1" dirty="0"/>
              <a:t>Survey-level relationships: </a:t>
            </a:r>
            <a:r>
              <a:rPr lang="en-US" sz="3200" dirty="0"/>
              <a:t>catchability and </a:t>
            </a:r>
            <a:r>
              <a:rPr lang="en-US" sz="3200" b="1" dirty="0"/>
              <a:t>availability 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CE79740E-DEF8-0A4B-91DE-2C45F92A2B52}"/>
              </a:ext>
            </a:extLst>
          </p:cNvPr>
          <p:cNvGrpSpPr/>
          <p:nvPr/>
        </p:nvGrpSpPr>
        <p:grpSpPr>
          <a:xfrm>
            <a:off x="838200" y="3472512"/>
            <a:ext cx="8357481" cy="462884"/>
            <a:chOff x="838200" y="2044081"/>
            <a:chExt cx="8357481" cy="46288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6775EF83-56DE-4346-B432-32B074DCCA9D}"/>
                    </a:ext>
                  </a:extLst>
                </p:cNvPr>
                <p:cNvSpPr txBox="1"/>
                <p:nvPr/>
              </p:nvSpPr>
              <p:spPr>
                <a:xfrm>
                  <a:off x="838200" y="2098661"/>
                  <a:ext cx="3093347" cy="40113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 dirty="0"/>
                    <a:t>NMFS EBS (</a:t>
                  </a:r>
                  <a14:m>
                    <m:oMath xmlns:m="http://schemas.openxmlformats.org/officeDocument/2006/math">
                      <m:sSubSup>
                        <m:sSub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𝑧</m:t>
                          </m:r>
                        </m:sub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𝑁𝑀𝐹𝑆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𝐸𝐵𝑆</m:t>
                          </m:r>
                        </m:sup>
                      </m:sSubSup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≡1</m:t>
                      </m:r>
                    </m:oMath>
                  </a14:m>
                  <a:r>
                    <a:rPr lang="en-US" sz="2000" dirty="0"/>
                    <a:t>):</a:t>
                  </a:r>
                </a:p>
              </p:txBody>
            </p:sp>
          </mc:Choice>
          <mc:Fallback xmlns="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6775EF83-56DE-4346-B432-32B074DCCA9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8200" y="2098661"/>
                  <a:ext cx="3093347" cy="401135"/>
                </a:xfrm>
                <a:prstGeom prst="rect">
                  <a:avLst/>
                </a:prstGeom>
                <a:blipFill>
                  <a:blip r:embed="rId3"/>
                  <a:stretch>
                    <a:fillRect l="-2459" t="-6061" r="-1230" b="-2424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45D8B705-7DA9-5449-9963-3B0644655924}"/>
                    </a:ext>
                  </a:extLst>
                </p:cNvPr>
                <p:cNvSpPr/>
                <p:nvPr/>
              </p:nvSpPr>
              <p:spPr>
                <a:xfrm>
                  <a:off x="4081717" y="2044081"/>
                  <a:ext cx="5113964" cy="46288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𝑁𝑀𝐹𝑆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𝐸𝐵𝑆</m:t>
                            </m:r>
                          </m:sup>
                        </m:sSubSup>
                        <m:r>
                          <a:rPr lang="en-US" sz="2400" i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   1    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bSup>
                          <m:sSub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𝑁𝑀𝐹𝑆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𝐸𝐵𝑆</m:t>
                            </m:r>
                          </m:sup>
                        </m:sSubSup>
                        <m:r>
                          <a:rPr lang="en-US" sz="2400" i="0">
                            <a:latin typeface="Cambria Math" panose="02040503050406030204" pitchFamily="18" charset="0"/>
                          </a:rPr>
                          <m:t>∙</m:t>
                        </m:r>
                        <m:sSubSup>
                          <m:sSub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𝐸𝐵𝑆</m:t>
                            </m:r>
                          </m:sup>
                        </m:sSubSup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45D8B705-7DA9-5449-9963-3B064465592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81717" y="2044081"/>
                  <a:ext cx="5113964" cy="462884"/>
                </a:xfrm>
                <a:prstGeom prst="rect">
                  <a:avLst/>
                </a:prstGeom>
                <a:blipFill>
                  <a:blip r:embed="rId4"/>
                  <a:stretch>
                    <a:fillRect b="-2105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628B844C-25DB-3A4A-9156-7B05C900D9DD}"/>
              </a:ext>
            </a:extLst>
          </p:cNvPr>
          <p:cNvGrpSpPr/>
          <p:nvPr/>
        </p:nvGrpSpPr>
        <p:grpSpPr>
          <a:xfrm>
            <a:off x="838200" y="4375084"/>
            <a:ext cx="8377808" cy="462884"/>
            <a:chOff x="838200" y="3320958"/>
            <a:chExt cx="8377808" cy="46288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0AD82565-E144-AF49-8D52-0879014B3149}"/>
                    </a:ext>
                  </a:extLst>
                </p:cNvPr>
                <p:cNvSpPr txBox="1"/>
                <p:nvPr/>
              </p:nvSpPr>
              <p:spPr>
                <a:xfrm>
                  <a:off x="838200" y="3382290"/>
                  <a:ext cx="3243517" cy="40113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 dirty="0"/>
                    <a:t>BSFRF SBS (</a:t>
                  </a:r>
                  <a14:m>
                    <m:oMath xmlns:m="http://schemas.openxmlformats.org/officeDocument/2006/math">
                      <m:sSubSup>
                        <m:sSub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𝑧</m:t>
                          </m:r>
                        </m:sub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𝐵𝑆𝐹𝑅𝐹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𝑆𝐵𝑆</m:t>
                          </m:r>
                        </m:sup>
                      </m:sSubSup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≡1</m:t>
                      </m:r>
                    </m:oMath>
                  </a14:m>
                  <a:r>
                    <a:rPr lang="en-US" sz="2000" dirty="0"/>
                    <a:t>):</a:t>
                  </a:r>
                </a:p>
              </p:txBody>
            </p:sp>
          </mc:Choice>
          <mc:Fallback xmlns="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0AD82565-E144-AF49-8D52-0879014B314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8200" y="3382290"/>
                  <a:ext cx="3243517" cy="401135"/>
                </a:xfrm>
                <a:prstGeom prst="rect">
                  <a:avLst/>
                </a:prstGeom>
                <a:blipFill>
                  <a:blip r:embed="rId5"/>
                  <a:stretch>
                    <a:fillRect l="-2344" t="-9091" r="-781" b="-2424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19CD0723-0ED5-AD48-B086-58330BA41D6A}"/>
                    </a:ext>
                  </a:extLst>
                </p:cNvPr>
                <p:cNvSpPr/>
                <p:nvPr/>
              </p:nvSpPr>
              <p:spPr>
                <a:xfrm>
                  <a:off x="4081717" y="3320958"/>
                  <a:ext cx="5134291" cy="46288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𝐵𝑆𝐹𝑅𝐹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𝑆𝐵𝑆</m:t>
                            </m:r>
                          </m:sup>
                        </m:sSubSup>
                        <m:r>
                          <a:rPr lang="en-US" sz="2400" i="0">
                            <a:latin typeface="Cambria Math" panose="02040503050406030204" pitchFamily="18" charset="0"/>
                          </a:rPr>
                          <m:t>=</m:t>
                        </m:r>
                        <m:sSubSup>
                          <m:sSub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𝑆𝐵𝑆</m:t>
                            </m:r>
                          </m:sup>
                        </m:sSubSup>
                        <m:r>
                          <a:rPr lang="en-US" sz="2400" i="0">
                            <a:latin typeface="Cambria Math" panose="02040503050406030204" pitchFamily="18" charset="0"/>
                          </a:rPr>
                          <m:t>∙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        1         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bSup>
                          <m:sSub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𝐸𝐵𝑆</m:t>
                            </m:r>
                          </m:sup>
                        </m:sSubSup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19CD0723-0ED5-AD48-B086-58330BA41D6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81717" y="3320958"/>
                  <a:ext cx="5134291" cy="462884"/>
                </a:xfrm>
                <a:prstGeom prst="rect">
                  <a:avLst/>
                </a:prstGeom>
                <a:blipFill>
                  <a:blip r:embed="rId6"/>
                  <a:stretch>
                    <a:fillRect b="-2105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79A3740-9A74-194D-8079-B49ED29F41F0}"/>
              </a:ext>
            </a:extLst>
          </p:cNvPr>
          <p:cNvGrpSpPr/>
          <p:nvPr/>
        </p:nvGrpSpPr>
        <p:grpSpPr>
          <a:xfrm>
            <a:off x="838200" y="5277655"/>
            <a:ext cx="8378705" cy="462884"/>
            <a:chOff x="838200" y="4101993"/>
            <a:chExt cx="8378705" cy="46288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A932E28-9BC0-8648-8F66-1412FEE15E38}"/>
                </a:ext>
              </a:extLst>
            </p:cNvPr>
            <p:cNvSpPr txBox="1"/>
            <p:nvPr/>
          </p:nvSpPr>
          <p:spPr>
            <a:xfrm>
              <a:off x="838200" y="4163997"/>
              <a:ext cx="130632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/>
                <a:t>NMFS SBS: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id="{FDCB5298-14F3-9E4B-B033-89B5C5BE255E}"/>
                    </a:ext>
                  </a:extLst>
                </p:cNvPr>
                <p:cNvSpPr/>
                <p:nvPr/>
              </p:nvSpPr>
              <p:spPr>
                <a:xfrm>
                  <a:off x="4081717" y="4101993"/>
                  <a:ext cx="5135188" cy="46288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𝑁𝑀𝐹𝑆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𝑆𝐵𝑆</m:t>
                            </m:r>
                          </m:sup>
                        </m:sSubSup>
                        <m:r>
                          <a:rPr lang="en-US" sz="2400" i="0">
                            <a:latin typeface="Cambria Math" panose="02040503050406030204" pitchFamily="18" charset="0"/>
                          </a:rPr>
                          <m:t>=</m:t>
                        </m:r>
                        <m:sSubSup>
                          <m:sSub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𝑆𝐵𝑆</m:t>
                            </m:r>
                          </m:sup>
                        </m:sSub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400" i="0">
                            <a:latin typeface="Cambria Math" panose="02040503050406030204" pitchFamily="18" charset="0"/>
                          </a:rPr>
                          <m:t>∙</m:t>
                        </m:r>
                        <m:sSubSup>
                          <m:sSub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𝑁𝑀𝐹𝑆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𝐸𝐵𝑆</m:t>
                            </m:r>
                          </m:sup>
                        </m:sSubSup>
                        <m:r>
                          <a:rPr lang="en-US" sz="2400" i="0">
                            <a:latin typeface="Cambria Math" panose="02040503050406030204" pitchFamily="18" charset="0"/>
                          </a:rPr>
                          <m:t>∙</m:t>
                        </m:r>
                        <m:sSubSup>
                          <m:sSub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𝐸𝐵𝑆</m:t>
                            </m:r>
                          </m:sup>
                        </m:sSubSup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id="{FDCB5298-14F3-9E4B-B033-89B5C5BE255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81717" y="4101993"/>
                  <a:ext cx="5135188" cy="462884"/>
                </a:xfrm>
                <a:prstGeom prst="rect">
                  <a:avLst/>
                </a:prstGeom>
                <a:blipFill>
                  <a:blip r:embed="rId7"/>
                  <a:stretch>
                    <a:fillRect b="-2105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23E0FF4-0D77-E346-A86E-5B9F33D2E9F0}"/>
              </a:ext>
            </a:extLst>
          </p:cNvPr>
          <p:cNvGrpSpPr/>
          <p:nvPr/>
        </p:nvGrpSpPr>
        <p:grpSpPr>
          <a:xfrm>
            <a:off x="838200" y="1333044"/>
            <a:ext cx="9663987" cy="524118"/>
            <a:chOff x="838200" y="1333044"/>
            <a:chExt cx="9663987" cy="52411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308CC63B-28AF-2643-BD4B-9342E5DD2F3A}"/>
                    </a:ext>
                  </a:extLst>
                </p:cNvPr>
                <p:cNvSpPr/>
                <p:nvPr/>
              </p:nvSpPr>
              <p:spPr>
                <a:xfrm>
                  <a:off x="838200" y="1333044"/>
                  <a:ext cx="5606728" cy="524118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𝑠𝑢𝑟𝑣𝑒𝑦</m:t>
                            </m:r>
                          </m:sup>
                        </m:sSubSup>
                        <m:r>
                          <a:rPr lang="en-US" sz="2400" i="0">
                            <a:latin typeface="Cambria Math" panose="02040503050406030204" pitchFamily="18" charset="0"/>
                          </a:rPr>
                          <m:t>=</m:t>
                        </m:r>
                        <m:sSubSup>
                          <m:sSub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𝑠𝑢𝑟𝑣𝑒𝑦</m:t>
                            </m:r>
                          </m:sup>
                        </m:sSubSup>
                        <m:r>
                          <a:rPr lang="en-US" sz="2400" i="0">
                            <a:latin typeface="Cambria Math" panose="02040503050406030204" pitchFamily="18" charset="0"/>
                          </a:rPr>
                          <m:t>∙</m:t>
                        </m:r>
                        <m:sSubSup>
                          <m:sSub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𝑠𝑢𝑟𝑣𝑒𝑦</m:t>
                            </m:r>
                          </m:sup>
                        </m:sSubSup>
                        <m:r>
                          <a:rPr lang="en-US" sz="2400" i="0">
                            <a:latin typeface="Cambria Math" panose="02040503050406030204" pitchFamily="18" charset="0"/>
                          </a:rPr>
                          <m:t>∙</m:t>
                        </m:r>
                        <m:sSubSup>
                          <m:sSub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𝑝𝑜𝑝𝑢𝑙𝑎𝑡𝑖𝑜𝑛</m:t>
                            </m:r>
                          </m:sup>
                        </m:sSubSup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308CC63B-28AF-2643-BD4B-9342E5DD2F3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8200" y="1333044"/>
                  <a:ext cx="5606728" cy="524118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Rectangle 26">
                  <a:extLst>
                    <a:ext uri="{FF2B5EF4-FFF2-40B4-BE49-F238E27FC236}">
                      <a16:creationId xmlns:a16="http://schemas.microsoft.com/office/drawing/2014/main" id="{05F4B739-59E2-E349-AA20-F3699DF9485C}"/>
                    </a:ext>
                  </a:extLst>
                </p:cNvPr>
                <p:cNvSpPr/>
                <p:nvPr/>
              </p:nvSpPr>
              <p:spPr>
                <a:xfrm>
                  <a:off x="7020721" y="1337982"/>
                  <a:ext cx="3481466" cy="51424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14:m>
                    <m:oMath xmlns:m="http://schemas.openxmlformats.org/officeDocument/2006/math">
                      <m:sSubSup>
                        <m:sSubSup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𝑧</m:t>
                          </m:r>
                        </m:sub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𝑠𝑢𝑟𝑣𝑒𝑦</m:t>
                          </m:r>
                        </m:sup>
                      </m:sSubSup>
                    </m:oMath>
                  </a14:m>
                  <a:r>
                    <a:rPr lang="en-US" sz="2400" dirty="0"/>
                    <a:t>=</a:t>
                  </a:r>
                  <a14:m>
                    <m:oMath xmlns:m="http://schemas.openxmlformats.org/officeDocument/2006/math">
                      <m:sSubSup>
                        <m:sSub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/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𝑠𝑢𝑟𝑣𝑒𝑦</m:t>
                          </m:r>
                        </m:sup>
                      </m:sSubSup>
                      <m:r>
                        <a:rPr lang="en-US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Sup>
                        <m:sSub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𝑧</m:t>
                          </m:r>
                        </m:sub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𝑠𝑢𝑟𝑣𝑒𝑦</m:t>
                          </m:r>
                        </m:sup>
                      </m:sSubSup>
                    </m:oMath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27" name="Rectangle 26">
                  <a:extLst>
                    <a:ext uri="{FF2B5EF4-FFF2-40B4-BE49-F238E27FC236}">
                      <a16:creationId xmlns:a16="http://schemas.microsoft.com/office/drawing/2014/main" id="{05F4B739-59E2-E349-AA20-F3699DF9485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20721" y="1337982"/>
                  <a:ext cx="3481466" cy="514243"/>
                </a:xfrm>
                <a:prstGeom prst="rect">
                  <a:avLst/>
                </a:prstGeom>
                <a:blipFill>
                  <a:blip r:embed="rId9"/>
                  <a:stretch>
                    <a:fillRect t="-4878" b="-1951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2FE0F8B8-EFD0-7A4B-AACD-DF4315B6AAFA}"/>
              </a:ext>
            </a:extLst>
          </p:cNvPr>
          <p:cNvSpPr/>
          <p:nvPr/>
        </p:nvSpPr>
        <p:spPr>
          <a:xfrm>
            <a:off x="2078172" y="1269195"/>
            <a:ext cx="1554272" cy="669927"/>
          </a:xfrm>
          <a:prstGeom prst="rect">
            <a:avLst/>
          </a:prstGeom>
          <a:noFill/>
          <a:ln w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78ABDCC-9C3F-7146-AB56-908E704D6A8A}"/>
              </a:ext>
            </a:extLst>
          </p:cNvPr>
          <p:cNvSpPr txBox="1"/>
          <p:nvPr/>
        </p:nvSpPr>
        <p:spPr>
          <a:xfrm>
            <a:off x="1515037" y="2147976"/>
            <a:ext cx="24513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availability to survey</a:t>
            </a:r>
          </a:p>
        </p:txBody>
      </p:sp>
    </p:spTree>
    <p:extLst>
      <p:ext uri="{BB962C8B-B14F-4D97-AF65-F5344CB8AC3E}">
        <p14:creationId xmlns:p14="http://schemas.microsoft.com/office/powerpoint/2010/main" val="2423069139"/>
      </p:ext>
    </p:extLst>
  </p:cSld>
  <p:clrMapOvr>
    <a:masterClrMapping/>
  </p:clrMapOvr>
</p:sld>
</file>

<file path=ppt/theme/theme1.xml><?xml version="1.0" encoding="utf-8"?>
<a:theme xmlns:a="http://schemas.openxmlformats.org/drawingml/2006/main" name="NOAA_Fisheries">
  <a:themeElements>
    <a:clrScheme name="Custom 11">
      <a:dk1>
        <a:sysClr val="windowText" lastClr="000000"/>
      </a:dk1>
      <a:lt1>
        <a:sysClr val="window" lastClr="FFFFFF"/>
      </a:lt1>
      <a:dk2>
        <a:srgbClr val="00467F"/>
      </a:dk2>
      <a:lt2>
        <a:srgbClr val="CCE7EA"/>
      </a:lt2>
      <a:accent1>
        <a:srgbClr val="008998"/>
      </a:accent1>
      <a:accent2>
        <a:srgbClr val="CC9C4A"/>
      </a:accent2>
      <a:accent3>
        <a:srgbClr val="EA7125"/>
      </a:accent3>
      <a:accent4>
        <a:srgbClr val="738539"/>
      </a:accent4>
      <a:accent5>
        <a:srgbClr val="9C552D"/>
      </a:accent5>
      <a:accent6>
        <a:srgbClr val="C0311A"/>
      </a:accent6>
      <a:hlink>
        <a:srgbClr val="0000FF"/>
      </a:hlink>
      <a:folHlink>
        <a:srgbClr val="800080"/>
      </a:folHlink>
    </a:clrScheme>
    <a:fontScheme name="Horizon">
      <a:maj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NOAA_Fisheries" id="{FC24A08E-431A-384A-A617-B85AB41FC710}" vid="{9A91BBEC-649B-FA44-A0DB-4E6AC3ED0208}"/>
    </a:ext>
  </a:extLst>
</a:theme>
</file>

<file path=ppt/theme/theme2.xml><?xml version="1.0" encoding="utf-8"?>
<a:theme xmlns:a="http://schemas.openxmlformats.org/drawingml/2006/main" name="NOAA Fisheries Content Slides">
  <a:themeElements>
    <a:clrScheme name="Custom 11">
      <a:dk1>
        <a:sysClr val="windowText" lastClr="000000"/>
      </a:dk1>
      <a:lt1>
        <a:sysClr val="window" lastClr="FFFFFF"/>
      </a:lt1>
      <a:dk2>
        <a:srgbClr val="00467F"/>
      </a:dk2>
      <a:lt2>
        <a:srgbClr val="CCE7EA"/>
      </a:lt2>
      <a:accent1>
        <a:srgbClr val="008998"/>
      </a:accent1>
      <a:accent2>
        <a:srgbClr val="CC9C4A"/>
      </a:accent2>
      <a:accent3>
        <a:srgbClr val="EA7125"/>
      </a:accent3>
      <a:accent4>
        <a:srgbClr val="738539"/>
      </a:accent4>
      <a:accent5>
        <a:srgbClr val="9C552D"/>
      </a:accent5>
      <a:accent6>
        <a:srgbClr val="C0311A"/>
      </a:accent6>
      <a:hlink>
        <a:srgbClr val="0000FF"/>
      </a:hlink>
      <a:folHlink>
        <a:srgbClr val="800080"/>
      </a:folHlink>
    </a:clrScheme>
    <a:fontScheme name="Horizon">
      <a:maj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CPTBriefing_TannerCrab2018.pptx" id="{236E7D6A-81D1-3548-B917-284718065503}" vid="{DB1150D5-97FE-D04A-84BC-8A2DE46AFFFA}"/>
    </a:ext>
  </a:extLst>
</a:theme>
</file>

<file path=ppt/theme/theme3.xml><?xml version="1.0" encoding="utf-8"?>
<a:theme xmlns:a="http://schemas.openxmlformats.org/drawingml/2006/main" name="NOAA Divider Slides">
  <a:themeElements>
    <a:clrScheme name="Custom 11">
      <a:dk1>
        <a:sysClr val="windowText" lastClr="000000"/>
      </a:dk1>
      <a:lt1>
        <a:sysClr val="window" lastClr="FFFFFF"/>
      </a:lt1>
      <a:dk2>
        <a:srgbClr val="00467F"/>
      </a:dk2>
      <a:lt2>
        <a:srgbClr val="CCE7EA"/>
      </a:lt2>
      <a:accent1>
        <a:srgbClr val="008998"/>
      </a:accent1>
      <a:accent2>
        <a:srgbClr val="CC9C4A"/>
      </a:accent2>
      <a:accent3>
        <a:srgbClr val="EA7125"/>
      </a:accent3>
      <a:accent4>
        <a:srgbClr val="738539"/>
      </a:accent4>
      <a:accent5>
        <a:srgbClr val="9C552D"/>
      </a:accent5>
      <a:accent6>
        <a:srgbClr val="C0311A"/>
      </a:accent6>
      <a:hlink>
        <a:srgbClr val="0000FF"/>
      </a:hlink>
      <a:folHlink>
        <a:srgbClr val="800080"/>
      </a:folHlink>
    </a:clrScheme>
    <a:fontScheme name="Horizon">
      <a:maj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CPTBriefing_TannerCrab2018.pptx" id="{236E7D6A-81D1-3548-B917-284718065503}" vid="{5B7050BC-3C2D-7444-ADA6-721DAACABA90}"/>
    </a:ext>
  </a:extLst>
</a:theme>
</file>

<file path=ppt/theme/theme4.xml><?xml version="1.0" encoding="utf-8"?>
<a:theme xmlns:a="http://schemas.openxmlformats.org/drawingml/2006/main" name="1_NOAA_Fisheries">
  <a:themeElements>
    <a:clrScheme name="Custom 11">
      <a:dk1>
        <a:sysClr val="windowText" lastClr="000000"/>
      </a:dk1>
      <a:lt1>
        <a:sysClr val="window" lastClr="FFFFFF"/>
      </a:lt1>
      <a:dk2>
        <a:srgbClr val="00467F"/>
      </a:dk2>
      <a:lt2>
        <a:srgbClr val="CCE7EA"/>
      </a:lt2>
      <a:accent1>
        <a:srgbClr val="008998"/>
      </a:accent1>
      <a:accent2>
        <a:srgbClr val="CC9C4A"/>
      </a:accent2>
      <a:accent3>
        <a:srgbClr val="EA7125"/>
      </a:accent3>
      <a:accent4>
        <a:srgbClr val="738539"/>
      </a:accent4>
      <a:accent5>
        <a:srgbClr val="9C552D"/>
      </a:accent5>
      <a:accent6>
        <a:srgbClr val="C0311A"/>
      </a:accent6>
      <a:hlink>
        <a:srgbClr val="0000FF"/>
      </a:hlink>
      <a:folHlink>
        <a:srgbClr val="800080"/>
      </a:folHlink>
    </a:clrScheme>
    <a:fontScheme name="Horizon">
      <a:maj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NOAA_Fisheries" id="{FC24A08E-431A-384A-A617-B85AB41FC710}" vid="{9A91BBEC-649B-FA44-A0DB-4E6AC3ED0208}"/>
    </a:ext>
  </a:extLst>
</a:theme>
</file>

<file path=ppt/theme/theme5.xml><?xml version="1.0" encoding="utf-8"?>
<a:theme xmlns:a="http://schemas.openxmlformats.org/drawingml/2006/main" name="1_NOAA Fisheries Content Slides">
  <a:themeElements>
    <a:clrScheme name="Custom 11">
      <a:dk1>
        <a:sysClr val="windowText" lastClr="000000"/>
      </a:dk1>
      <a:lt1>
        <a:sysClr val="window" lastClr="FFFFFF"/>
      </a:lt1>
      <a:dk2>
        <a:srgbClr val="00467F"/>
      </a:dk2>
      <a:lt2>
        <a:srgbClr val="CCE7EA"/>
      </a:lt2>
      <a:accent1>
        <a:srgbClr val="008998"/>
      </a:accent1>
      <a:accent2>
        <a:srgbClr val="CC9C4A"/>
      </a:accent2>
      <a:accent3>
        <a:srgbClr val="EA7125"/>
      </a:accent3>
      <a:accent4>
        <a:srgbClr val="738539"/>
      </a:accent4>
      <a:accent5>
        <a:srgbClr val="9C552D"/>
      </a:accent5>
      <a:accent6>
        <a:srgbClr val="C0311A"/>
      </a:accent6>
      <a:hlink>
        <a:srgbClr val="0000FF"/>
      </a:hlink>
      <a:folHlink>
        <a:srgbClr val="800080"/>
      </a:folHlink>
    </a:clrScheme>
    <a:fontScheme name="Horizon">
      <a:maj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CPTBriefing_TannerCrab2018.pptx" id="{236E7D6A-81D1-3548-B917-284718065503}" vid="{DB1150D5-97FE-D04A-84BC-8A2DE46AFFFA}"/>
    </a:ext>
  </a:extLst>
</a:theme>
</file>

<file path=ppt/theme/theme6.xml><?xml version="1.0" encoding="utf-8"?>
<a:theme xmlns:a="http://schemas.openxmlformats.org/drawingml/2006/main" name="1_NOAA Divider Slides">
  <a:themeElements>
    <a:clrScheme name="Custom 11">
      <a:dk1>
        <a:sysClr val="windowText" lastClr="000000"/>
      </a:dk1>
      <a:lt1>
        <a:sysClr val="window" lastClr="FFFFFF"/>
      </a:lt1>
      <a:dk2>
        <a:srgbClr val="00467F"/>
      </a:dk2>
      <a:lt2>
        <a:srgbClr val="CCE7EA"/>
      </a:lt2>
      <a:accent1>
        <a:srgbClr val="008998"/>
      </a:accent1>
      <a:accent2>
        <a:srgbClr val="CC9C4A"/>
      </a:accent2>
      <a:accent3>
        <a:srgbClr val="EA7125"/>
      </a:accent3>
      <a:accent4>
        <a:srgbClr val="738539"/>
      </a:accent4>
      <a:accent5>
        <a:srgbClr val="9C552D"/>
      </a:accent5>
      <a:accent6>
        <a:srgbClr val="C0311A"/>
      </a:accent6>
      <a:hlink>
        <a:srgbClr val="0000FF"/>
      </a:hlink>
      <a:folHlink>
        <a:srgbClr val="800080"/>
      </a:folHlink>
    </a:clrScheme>
    <a:fontScheme name="Horizon">
      <a:maj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CPTBriefing_TannerCrab2018.pptx" id="{236E7D6A-81D1-3548-B917-284718065503}" vid="{5B7050BC-3C2D-7444-ADA6-721DAACABA90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NOAA_Fisheries</Template>
  <TotalTime>911</TotalTime>
  <Words>2009</Words>
  <Application>Microsoft Office PowerPoint</Application>
  <PresentationFormat>Widescreen</PresentationFormat>
  <Paragraphs>357</Paragraphs>
  <Slides>35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35</vt:i4>
      </vt:variant>
    </vt:vector>
  </HeadingPairs>
  <TitlesOfParts>
    <vt:vector size="47" baseType="lpstr">
      <vt:lpstr>Arial</vt:lpstr>
      <vt:lpstr>Cambria Math</vt:lpstr>
      <vt:lpstr>Arial Narrow</vt:lpstr>
      <vt:lpstr>Courier</vt:lpstr>
      <vt:lpstr>Calibri</vt:lpstr>
      <vt:lpstr>Times New Roman</vt:lpstr>
      <vt:lpstr>NOAA_Fisheries</vt:lpstr>
      <vt:lpstr>NOAA Fisheries Content Slides</vt:lpstr>
      <vt:lpstr>NOAA Divider Slides</vt:lpstr>
      <vt:lpstr>1_NOAA_Fisheries</vt:lpstr>
      <vt:lpstr>1_NOAA Fisheries Content Slides</vt:lpstr>
      <vt:lpstr>1_NOAA Divider Slides</vt:lpstr>
      <vt:lpstr>Incorporating BSFRF side-by-side catchability studies in the  Tanner crab assessment</vt:lpstr>
      <vt:lpstr>Introduction</vt:lpstr>
      <vt:lpstr>Two approaches to estimating NMFS survey catchability</vt:lpstr>
      <vt:lpstr>Introduction</vt:lpstr>
      <vt:lpstr>SBS Study Areas</vt:lpstr>
      <vt:lpstr>Survey-level relationships: catchability and availability </vt:lpstr>
      <vt:lpstr>Survey-level relationships: catchability and availability </vt:lpstr>
      <vt:lpstr>Survey-level relationships: catchability and availability </vt:lpstr>
      <vt:lpstr>Survey-level relationships: catchability and availability </vt:lpstr>
      <vt:lpstr>Survey-level relationships: catchability and availability</vt:lpstr>
      <vt:lpstr>Survey-level relationships: catchability estimation</vt:lpstr>
      <vt:lpstr>SBS catchability studies: number of crab caught</vt:lpstr>
      <vt:lpstr>SBS catchability studies: area-swept abundance</vt:lpstr>
      <vt:lpstr>Statistical modeling</vt:lpstr>
      <vt:lpstr>Catchability estimated from empirical catchability</vt:lpstr>
      <vt:lpstr>PowerPoint Presentation</vt:lpstr>
      <vt:lpstr>Haul-level relationships</vt:lpstr>
      <vt:lpstr>Haul-level relationships</vt:lpstr>
      <vt:lpstr>Statistical modeling</vt:lpstr>
      <vt:lpstr>Statistical modeling</vt:lpstr>
      <vt:lpstr>Sediment Characteristics</vt:lpstr>
      <vt:lpstr>Quality control checks (1)</vt:lpstr>
      <vt:lpstr>Quality control checks (2)</vt:lpstr>
      <vt:lpstr>Results from best model: males</vt:lpstr>
      <vt:lpstr>Estimated smooth functions: males</vt:lpstr>
      <vt:lpstr>Estimated haul-level efficiencies and annual catchability: males</vt:lpstr>
      <vt:lpstr>Results from best model: females</vt:lpstr>
      <vt:lpstr>Estimated smooth functions: females</vt:lpstr>
      <vt:lpstr>Estimated haul-level efficiencies and annual catchability: females</vt:lpstr>
      <vt:lpstr>Summary</vt:lpstr>
      <vt:lpstr>PowerPoint Presentation</vt:lpstr>
      <vt:lpstr>Other approaches: Somerton and Otto (1999) Underbag Experiment</vt:lpstr>
      <vt:lpstr>Somerton et al (2013): NMFS/BSFRF SBS Study</vt:lpstr>
      <vt:lpstr>Somerton et al., 2013 for snow crab (cont.)</vt:lpstr>
      <vt:lpstr>Kotwicki et al. (2017): Return to NMFS/BSFRF SBS Study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Incorporating BSFRF side-by-side selectivity studies in the  Tanner crab assessment</dc:title>
  <dc:creator>William Stockhausen</dc:creator>
  <cp:lastModifiedBy>Jim Armstrong</cp:lastModifiedBy>
  <cp:revision>58</cp:revision>
  <dcterms:created xsi:type="dcterms:W3CDTF">2020-05-03T15:19:59Z</dcterms:created>
  <dcterms:modified xsi:type="dcterms:W3CDTF">2021-05-15T01:01:38Z</dcterms:modified>
</cp:coreProperties>
</file>