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d39869542_0_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d398695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9e5e1ea8d_0_13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9e5e1ea8d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9e5e1ea8d_0_1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9e5e1ea8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9e5e1ea8d_0_15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9e5e1ea8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9e5e1ea8d_0_16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9e5e1ea8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9e5e1ea8d_0_17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9e5e1ea8d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9e5e1ea8d_0_1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9e5e1ea8d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9e5e1ea8d_0_18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9e5e1ea8d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9e5e1ea8d_0_10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9e5e1ea8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f65186773_0_2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f6518677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f65186773_0_4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f6518677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24d3229ab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24d3229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f65186773_0_5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f6518677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f65186773_0_6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f6518677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f65186773_0_8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f6518677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f65186773_0_7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f6518677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f65186773_0_9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f6518677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f65186773_0_10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f6518677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f65186773_0_1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f6518677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9e5e1ea8d_0_10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9e5e1ea8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f65186773_0_2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f6518677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bf65186773_0_12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bf6518677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f65186773_0_3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f6518677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f65186773_0_18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f6518677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f65186773_0_18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f6518677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f65186773_0_1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f65186773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f65186773_0_15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f6518677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f65186773_0_19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f6518677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f65186773_0_20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f6518677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9e5e1ea8d_0_9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9e5e1ea8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9e5e1ea8d_0_8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9e5e1ea8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f65186773_0_1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f6518677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9e5e1ea8d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9e5e1ea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f65186773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f651867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9e5e1ea8d_0_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9e5e1ea8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9e5e1ea8d_0_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9e5e1ea8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bf65186773_0_14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bf6518677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bf65186773_0_16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bf6518677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9e5e1ea8d_0_2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9e5e1ea8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9e5e1ea8d_0_3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79e5e1ea8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9e5e1ea8d_0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9e5e1ea8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9e5e1ea8d_0_4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9e5e1ea8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9e5e1ea8d_0_5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9e5e1ea8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9e5e1ea8d_0_6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9e5e1ea8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24d3229ab_0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24d3229a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9e5e1ea8d_0_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79e5e1ea8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9e5e1ea8d_0_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9e5e1ea8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bf65186773_0_3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bf6518677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f65186773_0_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f651867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9e5e1ea8d_0_1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9e5e1ea8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9e5e1ea8d_0_12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9e5e1ea8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9e5e1ea8d_0_13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9e5e1ea8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2200" y="806525"/>
            <a:ext cx="8838900" cy="583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800" b="1"/>
          </a:p>
          <a:p>
            <a:pPr marL="0" lvl="0" indent="0" algn="l" rtl="0">
              <a:spcBef>
                <a:spcPts val="0"/>
              </a:spcBef>
              <a:spcAft>
                <a:spcPts val="0"/>
              </a:spcAft>
              <a:buNone/>
            </a:pPr>
            <a:endParaRPr sz="2800" b="1"/>
          </a:p>
          <a:p>
            <a:pPr marL="0" lvl="0" indent="0" algn="l" rtl="0">
              <a:spcBef>
                <a:spcPts val="0"/>
              </a:spcBef>
              <a:spcAft>
                <a:spcPts val="0"/>
              </a:spcAft>
              <a:buNone/>
            </a:pPr>
            <a:endParaRPr sz="2800" b="1"/>
          </a:p>
          <a:p>
            <a:pPr marL="0" lvl="0" indent="0" algn="l" rtl="0">
              <a:spcBef>
                <a:spcPts val="0"/>
              </a:spcBef>
              <a:spcAft>
                <a:spcPts val="0"/>
              </a:spcAft>
              <a:buNone/>
            </a:pPr>
            <a:endParaRPr sz="2800" b="1"/>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000"/>
          </a:p>
          <a:p>
            <a:pPr marL="0" lvl="0" indent="0" algn="ctr" rtl="0">
              <a:spcBef>
                <a:spcPts val="0"/>
              </a:spcBef>
              <a:spcAft>
                <a:spcPts val="0"/>
              </a:spcAft>
              <a:buClr>
                <a:schemeClr val="dk1"/>
              </a:buClr>
              <a:buSzPts val="1100"/>
              <a:buFont typeface="Arial"/>
              <a:buNone/>
            </a:pPr>
            <a:r>
              <a:rPr lang="en" sz="3000" b="1"/>
              <a:t>Economic Data Reporting (EDR)</a:t>
            </a:r>
            <a:endParaRPr sz="3000" b="1"/>
          </a:p>
          <a:p>
            <a:pPr marL="0" lvl="0" indent="0" algn="ctr" rtl="0">
              <a:spcBef>
                <a:spcPts val="0"/>
              </a:spcBef>
              <a:spcAft>
                <a:spcPts val="0"/>
              </a:spcAft>
              <a:buClr>
                <a:schemeClr val="dk1"/>
              </a:buClr>
              <a:buSzPts val="1100"/>
              <a:buFont typeface="Arial"/>
              <a:buNone/>
            </a:pPr>
            <a:r>
              <a:rPr lang="en" sz="3000" b="1"/>
              <a:t>November 2020 Stakeholder Discussions</a:t>
            </a:r>
            <a:endParaRPr sz="3000" b="1"/>
          </a:p>
          <a:p>
            <a:pPr marL="0" lvl="0" indent="0" algn="ctr" rtl="0">
              <a:spcBef>
                <a:spcPts val="0"/>
              </a:spcBef>
              <a:spcAft>
                <a:spcPts val="0"/>
              </a:spcAft>
              <a:buClr>
                <a:schemeClr val="dk1"/>
              </a:buClr>
              <a:buSzPts val="1100"/>
              <a:buFont typeface="Arial"/>
              <a:buNone/>
            </a:pPr>
            <a:r>
              <a:rPr lang="en" sz="3000" b="1"/>
              <a:t>Summary and Themes</a:t>
            </a:r>
            <a:endParaRPr sz="3000" b="1"/>
          </a:p>
          <a:p>
            <a:pPr marL="0" lvl="0" indent="0" algn="ctr" rtl="0">
              <a:spcBef>
                <a:spcPts val="0"/>
              </a:spcBef>
              <a:spcAft>
                <a:spcPts val="0"/>
              </a:spcAft>
              <a:buClr>
                <a:schemeClr val="dk1"/>
              </a:buClr>
              <a:buSzPts val="1100"/>
              <a:buFont typeface="Arial"/>
              <a:buNone/>
            </a:pPr>
            <a:endParaRPr sz="3000" b="1"/>
          </a:p>
          <a:p>
            <a:pPr marL="0" lvl="0" indent="0" algn="ctr" rtl="0">
              <a:spcBef>
                <a:spcPts val="0"/>
              </a:spcBef>
              <a:spcAft>
                <a:spcPts val="0"/>
              </a:spcAft>
              <a:buClr>
                <a:schemeClr val="dk1"/>
              </a:buClr>
              <a:buSzPts val="1100"/>
              <a:buFont typeface="Arial"/>
              <a:buNone/>
            </a:pPr>
            <a:r>
              <a:rPr lang="en" sz="3000" b="1"/>
              <a:t>Part 2: Themes by EDR Form</a:t>
            </a:r>
            <a:endParaRPr sz="3000" b="1"/>
          </a:p>
          <a:p>
            <a:pPr marL="0" lvl="0" indent="0" algn="l" rtl="0">
              <a:spcBef>
                <a:spcPts val="0"/>
              </a:spcBef>
              <a:spcAft>
                <a:spcPts val="0"/>
              </a:spcAft>
              <a:buNone/>
            </a:pPr>
            <a:endParaRPr sz="3600" b="1"/>
          </a:p>
          <a:p>
            <a:pPr marL="0" lvl="0" indent="0" algn="l"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NPFMC Social Science Planning Team Meeting, 3/4/21</a:t>
            </a:r>
            <a:endParaRPr sz="2000"/>
          </a:p>
          <a:p>
            <a:pPr marL="0" lvl="0" indent="0" algn="l" rtl="0">
              <a:spcBef>
                <a:spcPts val="0"/>
              </a:spcBef>
              <a:spcAft>
                <a:spcPts val="0"/>
              </a:spcAft>
              <a:buNone/>
            </a:pPr>
            <a:r>
              <a:rPr lang="en" sz="2000"/>
              <a:t>Katie Latanich, Facilitator</a:t>
            </a:r>
            <a:endParaRPr sz="2000"/>
          </a:p>
          <a:p>
            <a:pPr marL="0" lvl="0" indent="0" algn="l" rtl="0">
              <a:spcBef>
                <a:spcPts val="0"/>
              </a:spcBef>
              <a:spcAft>
                <a:spcPts val="0"/>
              </a:spcAft>
              <a:buNone/>
            </a:pPr>
            <a:endParaRPr sz="2000"/>
          </a:p>
        </p:txBody>
      </p:sp>
      <p:sp>
        <p:nvSpPr>
          <p:cNvPr id="55" name="Google Shape;55;p1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25"/>
        <p:cNvGrpSpPr/>
        <p:nvPr/>
      </p:nvGrpSpPr>
      <p:grpSpPr>
        <a:xfrm>
          <a:off x="0" y="0"/>
          <a:ext cx="0" cy="0"/>
          <a:chOff x="0" y="0"/>
          <a:chExt cx="0" cy="0"/>
        </a:xfrm>
      </p:grpSpPr>
      <p:sp>
        <p:nvSpPr>
          <p:cNvPr id="126" name="Google Shape;126;p22"/>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27" name="Google Shape;127;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28" name="Google Shape;128;p22"/>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29" name="Google Shape;129;p22"/>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 24 </a:t>
            </a:r>
            <a:endParaRPr sz="1600"/>
          </a:p>
        </p:txBody>
      </p:sp>
      <p:sp>
        <p:nvSpPr>
          <p:cNvPr id="130" name="Google Shape;130;p22"/>
          <p:cNvSpPr txBox="1"/>
          <p:nvPr/>
        </p:nvSpPr>
        <p:spPr>
          <a:xfrm>
            <a:off x="491225" y="2048900"/>
            <a:ext cx="8460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Burden of reporting by CR quota type and fishery</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Tables:</a:t>
            </a:r>
            <a:endParaRPr sz="2400"/>
          </a:p>
          <a:p>
            <a:pPr marL="914400" lvl="1" indent="-342900" algn="l" rtl="0">
              <a:spcBef>
                <a:spcPts val="0"/>
              </a:spcBef>
              <a:spcAft>
                <a:spcPts val="0"/>
              </a:spcAft>
              <a:buSzPts val="1800"/>
              <a:buChar char="○"/>
            </a:pPr>
            <a:r>
              <a:rPr lang="en" sz="1800"/>
              <a:t>Table 1: CR Crab Ex-vessel Sales, by CR Fishery and Quota Type</a:t>
            </a:r>
            <a:endParaRPr sz="1800"/>
          </a:p>
          <a:p>
            <a:pPr marL="914400" lvl="1" indent="-342900" algn="l" rtl="0">
              <a:spcBef>
                <a:spcPts val="0"/>
              </a:spcBef>
              <a:spcAft>
                <a:spcPts val="0"/>
              </a:spcAft>
              <a:buSzPts val="1800"/>
              <a:buChar char="○"/>
            </a:pPr>
            <a:r>
              <a:rPr lang="en" sz="1800"/>
              <a:t>Table 2: CR Crab Fishing Quota Costs, by CR Fishery and Quota Type</a:t>
            </a:r>
            <a:endParaRPr sz="1800"/>
          </a:p>
          <a:p>
            <a:pPr marL="914400" lvl="1" indent="-342900" algn="l" rtl="0">
              <a:spcBef>
                <a:spcPts val="0"/>
              </a:spcBef>
              <a:spcAft>
                <a:spcPts val="0"/>
              </a:spcAft>
              <a:buSzPts val="1800"/>
              <a:buChar char="○"/>
            </a:pPr>
            <a:r>
              <a:rPr lang="en" sz="1800"/>
              <a:t>Table 4: Vessel Operating Expenses, by CR Fishery</a:t>
            </a:r>
            <a:endParaRPr sz="1800"/>
          </a:p>
          <a:p>
            <a:pPr marL="457200" lvl="0" indent="-381000" algn="l" rtl="0">
              <a:spcBef>
                <a:spcPts val="0"/>
              </a:spcBef>
              <a:spcAft>
                <a:spcPts val="0"/>
              </a:spcAft>
              <a:buSzPts val="2400"/>
              <a:buChar char="●"/>
            </a:pPr>
            <a:r>
              <a:rPr lang="en" sz="2400"/>
              <a:t>Does add to burden but there are reasons to break down this way; also a question for the Council </a:t>
            </a:r>
            <a:endParaRPr sz="2400"/>
          </a:p>
          <a:p>
            <a:pPr marL="0" lvl="0" indent="0" algn="l" rtl="0">
              <a:spcBef>
                <a:spcPts val="0"/>
              </a:spcBef>
              <a:spcAft>
                <a:spcPts val="0"/>
              </a:spcAft>
              <a:buNone/>
            </a:pP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34"/>
        <p:cNvGrpSpPr/>
        <p:nvPr/>
      </p:nvGrpSpPr>
      <p:grpSpPr>
        <a:xfrm>
          <a:off x="0" y="0"/>
          <a:ext cx="0" cy="0"/>
          <a:chOff x="0" y="0"/>
          <a:chExt cx="0" cy="0"/>
        </a:xfrm>
      </p:grpSpPr>
      <p:sp>
        <p:nvSpPr>
          <p:cNvPr id="135" name="Google Shape;135;p23"/>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36" name="Google Shape;136;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37" name="Google Shape;137;p23"/>
          <p:cNvSpPr txBox="1"/>
          <p:nvPr/>
        </p:nvSpPr>
        <p:spPr>
          <a:xfrm>
            <a:off x="341675" y="1433300"/>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38" name="Google Shape;138;p23"/>
          <p:cNvSpPr txBox="1"/>
          <p:nvPr/>
        </p:nvSpPr>
        <p:spPr>
          <a:xfrm>
            <a:off x="491225" y="1829850"/>
            <a:ext cx="8460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Burden of reporting by CR quota type and fishery</a:t>
            </a:r>
            <a:endParaRPr sz="2400"/>
          </a:p>
          <a:p>
            <a:pPr marL="0" lvl="0" indent="0" algn="l" rtl="0">
              <a:spcBef>
                <a:spcPts val="0"/>
              </a:spcBef>
              <a:spcAft>
                <a:spcPts val="0"/>
              </a:spcAft>
              <a:buNone/>
            </a:pPr>
            <a:r>
              <a:rPr lang="en" sz="1600"/>
              <a:t>Source: BSAI Crab CV EDR (excerpt)</a:t>
            </a:r>
            <a:endParaRPr sz="16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pic>
        <p:nvPicPr>
          <p:cNvPr id="139" name="Google Shape;139;p23"/>
          <p:cNvPicPr preferRelativeResize="0"/>
          <p:nvPr/>
        </p:nvPicPr>
        <p:blipFill>
          <a:blip r:embed="rId3">
            <a:alphaModFix/>
          </a:blip>
          <a:stretch>
            <a:fillRect/>
          </a:stretch>
        </p:blipFill>
        <p:spPr>
          <a:xfrm>
            <a:off x="2490650" y="2893275"/>
            <a:ext cx="4616201" cy="3849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43"/>
        <p:cNvGrpSpPr/>
        <p:nvPr/>
      </p:nvGrpSpPr>
      <p:grpSpPr>
        <a:xfrm>
          <a:off x="0" y="0"/>
          <a:ext cx="0" cy="0"/>
          <a:chOff x="0" y="0"/>
          <a:chExt cx="0" cy="0"/>
        </a:xfrm>
      </p:grpSpPr>
      <p:sp>
        <p:nvSpPr>
          <p:cNvPr id="144" name="Google Shape;144;p24"/>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45" name="Google Shape;145;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6" name="Google Shape;146;p24"/>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47" name="Google Shape;147;p24"/>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 24 </a:t>
            </a:r>
            <a:endParaRPr sz="1600"/>
          </a:p>
        </p:txBody>
      </p:sp>
      <p:sp>
        <p:nvSpPr>
          <p:cNvPr id="148" name="Google Shape;148;p24"/>
          <p:cNvSpPr txBox="1"/>
          <p:nvPr/>
        </p:nvSpPr>
        <p:spPr>
          <a:xfrm>
            <a:off x="491225" y="2048900"/>
            <a:ext cx="8460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Burden of reporting by CR quota type and fishery</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Tables:</a:t>
            </a:r>
            <a:endParaRPr sz="2400"/>
          </a:p>
          <a:p>
            <a:pPr marL="914400" lvl="1" indent="-342900" algn="l" rtl="0">
              <a:spcBef>
                <a:spcPts val="0"/>
              </a:spcBef>
              <a:spcAft>
                <a:spcPts val="0"/>
              </a:spcAft>
              <a:buSzPts val="1800"/>
              <a:buChar char="○"/>
            </a:pPr>
            <a:r>
              <a:rPr lang="en" sz="1800"/>
              <a:t>Table 1: CR Crab Ex-vessel Sales, by CR Fishery and Quota Type</a:t>
            </a:r>
            <a:endParaRPr sz="1800"/>
          </a:p>
          <a:p>
            <a:pPr marL="914400" lvl="1" indent="-342900" algn="l" rtl="0">
              <a:spcBef>
                <a:spcPts val="0"/>
              </a:spcBef>
              <a:spcAft>
                <a:spcPts val="0"/>
              </a:spcAft>
              <a:buSzPts val="1800"/>
              <a:buChar char="○"/>
            </a:pPr>
            <a:r>
              <a:rPr lang="en" sz="1800"/>
              <a:t>Table 2: CR Crab Fishing Quota Costs, by CR Fishery and Quota Type</a:t>
            </a:r>
            <a:endParaRPr sz="1800"/>
          </a:p>
          <a:p>
            <a:pPr marL="914400" lvl="1" indent="-342900" algn="l" rtl="0">
              <a:spcBef>
                <a:spcPts val="0"/>
              </a:spcBef>
              <a:spcAft>
                <a:spcPts val="0"/>
              </a:spcAft>
              <a:buSzPts val="1800"/>
              <a:buChar char="○"/>
            </a:pPr>
            <a:r>
              <a:rPr lang="en" sz="1800"/>
              <a:t>Table 4: Vessel Operating Expenses, by CR Fishery</a:t>
            </a:r>
            <a:endParaRPr sz="1800"/>
          </a:p>
          <a:p>
            <a:pPr marL="457200" lvl="0" indent="-381000" algn="l" rtl="0">
              <a:spcBef>
                <a:spcPts val="0"/>
              </a:spcBef>
              <a:spcAft>
                <a:spcPts val="0"/>
              </a:spcAft>
              <a:buSzPts val="2400"/>
              <a:buChar char="●"/>
            </a:pPr>
            <a:r>
              <a:rPr lang="en" sz="2400"/>
              <a:t>Does add to burden but there are reasons to break down this way; also a question for the Council </a:t>
            </a:r>
            <a:endParaRPr sz="2400"/>
          </a:p>
          <a:p>
            <a:pPr marL="0" lvl="0" indent="0" algn="l" rtl="0">
              <a:spcBef>
                <a:spcPts val="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52"/>
        <p:cNvGrpSpPr/>
        <p:nvPr/>
      </p:nvGrpSpPr>
      <p:grpSpPr>
        <a:xfrm>
          <a:off x="0" y="0"/>
          <a:ext cx="0" cy="0"/>
          <a:chOff x="0" y="0"/>
          <a:chExt cx="0" cy="0"/>
        </a:xfrm>
      </p:grpSpPr>
      <p:sp>
        <p:nvSpPr>
          <p:cNvPr id="153" name="Google Shape;153;p25"/>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54" name="Google Shape;154;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55" name="Google Shape;155;p25"/>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56" name="Google Shape;156;p25"/>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Pages 25-26</a:t>
            </a:r>
            <a:endParaRPr sz="1600"/>
          </a:p>
        </p:txBody>
      </p:sp>
      <p:sp>
        <p:nvSpPr>
          <p:cNvPr id="157" name="Google Shape;157;p25"/>
          <p:cNvSpPr txBox="1"/>
          <p:nvPr/>
        </p:nvSpPr>
        <p:spPr>
          <a:xfrm>
            <a:off x="491225" y="2048900"/>
            <a:ext cx="8460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Accounting for complex quota transfer situations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Examples and opportunities for clarification</a:t>
            </a:r>
            <a:endParaRPr sz="2400"/>
          </a:p>
          <a:p>
            <a:pPr marL="914400" lvl="1" indent="-381000" algn="l" rtl="0">
              <a:spcBef>
                <a:spcPts val="0"/>
              </a:spcBef>
              <a:spcAft>
                <a:spcPts val="0"/>
              </a:spcAft>
              <a:buSzPts val="2400"/>
              <a:buChar char="○"/>
            </a:pPr>
            <a:r>
              <a:rPr lang="en" sz="2400"/>
              <a:t>Overages and forfeitures</a:t>
            </a:r>
            <a:endParaRPr sz="2400"/>
          </a:p>
          <a:p>
            <a:pPr marL="914400" lvl="1" indent="-381000" algn="l" rtl="0">
              <a:spcBef>
                <a:spcPts val="0"/>
              </a:spcBef>
              <a:spcAft>
                <a:spcPts val="0"/>
              </a:spcAft>
              <a:buSzPts val="2400"/>
              <a:buChar char="○"/>
            </a:pPr>
            <a:r>
              <a:rPr lang="en" sz="2400"/>
              <a:t>Flow-through leases</a:t>
            </a:r>
            <a:endParaRPr sz="2400"/>
          </a:p>
          <a:p>
            <a:pPr marL="457200" lvl="0" indent="-381000" algn="l" rtl="0">
              <a:spcBef>
                <a:spcPts val="0"/>
              </a:spcBef>
              <a:spcAft>
                <a:spcPts val="0"/>
              </a:spcAft>
              <a:buSzPts val="2400"/>
              <a:buChar char="●"/>
            </a:pPr>
            <a:r>
              <a:rPr lang="en" sz="2400"/>
              <a:t>Can complicate reporting “pounds sold” (Table 1) - could request in terms of pounds allocated</a:t>
            </a:r>
            <a:endParaRPr sz="2400"/>
          </a:p>
          <a:p>
            <a:pPr marL="457200" lvl="0" indent="-381000" algn="l" rtl="0">
              <a:spcBef>
                <a:spcPts val="0"/>
              </a:spcBef>
              <a:spcAft>
                <a:spcPts val="0"/>
              </a:spcAft>
              <a:buSzPts val="2400"/>
              <a:buChar char="●"/>
            </a:pPr>
            <a:r>
              <a:rPr lang="en" sz="2400"/>
              <a:t>Respondents: “do our best” and provide explanation</a:t>
            </a:r>
            <a:endParaRPr sz="2400"/>
          </a:p>
          <a:p>
            <a:pPr marL="914400" lvl="1" indent="-381000" algn="l" rtl="0">
              <a:spcBef>
                <a:spcPts val="0"/>
              </a:spcBef>
              <a:spcAft>
                <a:spcPts val="0"/>
              </a:spcAft>
              <a:buSzPts val="2400"/>
              <a:buChar char="○"/>
            </a:pPr>
            <a:r>
              <a:rPr lang="en" sz="2400"/>
              <a:t>Possibility of a “check box” to prompt a follow up call</a:t>
            </a:r>
            <a:endParaRPr sz="2400"/>
          </a:p>
          <a:p>
            <a:pPr marL="0" lvl="0" indent="0" algn="l" rtl="0">
              <a:spcBef>
                <a:spcPts val="0"/>
              </a:spcBef>
              <a:spcAft>
                <a:spcPts val="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10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1000"/>
                                        <p:tgtEl>
                                          <p:spTgt spid="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Effect transition="in" filter="fade">
                                      <p:cBhvr>
                                        <p:cTn id="17" dur="1000"/>
                                        <p:tgtEl>
                                          <p:spTgt spid="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Effect transition="in" filter="fade">
                                      <p:cBhvr>
                                        <p:cTn id="22" dur="1000"/>
                                        <p:tgtEl>
                                          <p:spTgt spid="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xEl>
                                              <p:pRg st="4" end="4"/>
                                            </p:txEl>
                                          </p:spTgt>
                                        </p:tgtEl>
                                        <p:attrNameLst>
                                          <p:attrName>style.visibility</p:attrName>
                                        </p:attrNameLst>
                                      </p:cBhvr>
                                      <p:to>
                                        <p:strVal val="visible"/>
                                      </p:to>
                                    </p:set>
                                    <p:animEffect transition="in" filter="fade">
                                      <p:cBhvr>
                                        <p:cTn id="27" dur="1000"/>
                                        <p:tgtEl>
                                          <p:spTgt spid="1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xEl>
                                              <p:pRg st="5" end="5"/>
                                            </p:txEl>
                                          </p:spTgt>
                                        </p:tgtEl>
                                        <p:attrNameLst>
                                          <p:attrName>style.visibility</p:attrName>
                                        </p:attrNameLst>
                                      </p:cBhvr>
                                      <p:to>
                                        <p:strVal val="visible"/>
                                      </p:to>
                                    </p:set>
                                    <p:animEffect transition="in" filter="fade">
                                      <p:cBhvr>
                                        <p:cTn id="32" dur="1000"/>
                                        <p:tgtEl>
                                          <p:spTgt spid="1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xEl>
                                              <p:pRg st="6" end="6"/>
                                            </p:txEl>
                                          </p:spTgt>
                                        </p:tgtEl>
                                        <p:attrNameLst>
                                          <p:attrName>style.visibility</p:attrName>
                                        </p:attrNameLst>
                                      </p:cBhvr>
                                      <p:to>
                                        <p:strVal val="visible"/>
                                      </p:to>
                                    </p:set>
                                    <p:animEffect transition="in" filter="fade">
                                      <p:cBhvr>
                                        <p:cTn id="37" dur="1000"/>
                                        <p:tgtEl>
                                          <p:spTgt spid="1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
                                            <p:txEl>
                                              <p:pRg st="7" end="7"/>
                                            </p:txEl>
                                          </p:spTgt>
                                        </p:tgtEl>
                                        <p:attrNameLst>
                                          <p:attrName>style.visibility</p:attrName>
                                        </p:attrNameLst>
                                      </p:cBhvr>
                                      <p:to>
                                        <p:strVal val="visible"/>
                                      </p:to>
                                    </p:set>
                                    <p:animEffect transition="in" filter="fade">
                                      <p:cBhvr>
                                        <p:cTn id="42" dur="1000"/>
                                        <p:tgtEl>
                                          <p:spTgt spid="1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7">
                                            <p:txEl>
                                              <p:pRg st="8" end="8"/>
                                            </p:txEl>
                                          </p:spTgt>
                                        </p:tgtEl>
                                        <p:attrNameLst>
                                          <p:attrName>style.visibility</p:attrName>
                                        </p:attrNameLst>
                                      </p:cBhvr>
                                      <p:to>
                                        <p:strVal val="visible"/>
                                      </p:to>
                                    </p:set>
                                    <p:animEffect transition="in" filter="fade">
                                      <p:cBhvr>
                                        <p:cTn id="47" dur="1000"/>
                                        <p:tgtEl>
                                          <p:spTgt spid="1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61"/>
        <p:cNvGrpSpPr/>
        <p:nvPr/>
      </p:nvGrpSpPr>
      <p:grpSpPr>
        <a:xfrm>
          <a:off x="0" y="0"/>
          <a:ext cx="0" cy="0"/>
          <a:chOff x="0" y="0"/>
          <a:chExt cx="0" cy="0"/>
        </a:xfrm>
      </p:grpSpPr>
      <p:sp>
        <p:nvSpPr>
          <p:cNvPr id="162" name="Google Shape;162;p26"/>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63" name="Google Shape;163;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64" name="Google Shape;164;p26"/>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65" name="Google Shape;165;p26"/>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 26</a:t>
            </a:r>
            <a:endParaRPr sz="1600"/>
          </a:p>
        </p:txBody>
      </p:sp>
      <p:sp>
        <p:nvSpPr>
          <p:cNvPr id="166" name="Google Shape;166;p26"/>
          <p:cNvSpPr txBox="1"/>
          <p:nvPr/>
        </p:nvSpPr>
        <p:spPr>
          <a:xfrm>
            <a:off x="491225" y="2048900"/>
            <a:ext cx="8460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Fuel costs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Tables:</a:t>
            </a:r>
            <a:endParaRPr sz="2400"/>
          </a:p>
          <a:p>
            <a:pPr marL="914400" lvl="1" indent="-381000" algn="l" rtl="0">
              <a:spcBef>
                <a:spcPts val="0"/>
              </a:spcBef>
              <a:spcAft>
                <a:spcPts val="0"/>
              </a:spcAft>
              <a:buSzPts val="2400"/>
              <a:buChar char="○"/>
            </a:pPr>
            <a:r>
              <a:rPr lang="en" sz="2400"/>
              <a:t>Table 4: Vessel Operating Expenses, by CR Fishery</a:t>
            </a:r>
            <a:endParaRPr sz="2400"/>
          </a:p>
          <a:p>
            <a:pPr marL="914400" lvl="1" indent="-381000" algn="l" rtl="0">
              <a:spcBef>
                <a:spcPts val="0"/>
              </a:spcBef>
              <a:spcAft>
                <a:spcPts val="0"/>
              </a:spcAft>
              <a:buSzPts val="2400"/>
              <a:buChar char="○"/>
            </a:pPr>
            <a:r>
              <a:rPr lang="en" sz="2400"/>
              <a:t>Table 5: Vessel Operating Expenses, Annual</a:t>
            </a:r>
            <a:endParaRPr sz="2400"/>
          </a:p>
          <a:p>
            <a:pPr marL="457200" lvl="0" indent="-381000" algn="l" rtl="0">
              <a:spcBef>
                <a:spcPts val="0"/>
              </a:spcBef>
              <a:spcAft>
                <a:spcPts val="0"/>
              </a:spcAft>
              <a:buSzPts val="2400"/>
              <a:buChar char="●"/>
            </a:pPr>
            <a:r>
              <a:rPr lang="en" sz="2400"/>
              <a:t>Request information across CR fisheries and activities including tendering</a:t>
            </a:r>
            <a:endParaRPr sz="2400"/>
          </a:p>
          <a:p>
            <a:pPr marL="457200" lvl="0" indent="-381000" algn="l" rtl="0">
              <a:spcBef>
                <a:spcPts val="0"/>
              </a:spcBef>
              <a:spcAft>
                <a:spcPts val="0"/>
              </a:spcAft>
              <a:buSzPts val="2400"/>
              <a:buChar char="●"/>
            </a:pPr>
            <a:r>
              <a:rPr lang="en" sz="2400"/>
              <a:t>Analysts: Simplified from earlier EDR; simpler and more consistent method, accepted methods for disaggregation of costs across fisheries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70"/>
        <p:cNvGrpSpPr/>
        <p:nvPr/>
      </p:nvGrpSpPr>
      <p:grpSpPr>
        <a:xfrm>
          <a:off x="0" y="0"/>
          <a:ext cx="0" cy="0"/>
          <a:chOff x="0" y="0"/>
          <a:chExt cx="0" cy="0"/>
        </a:xfrm>
      </p:grpSpPr>
      <p:sp>
        <p:nvSpPr>
          <p:cNvPr id="171" name="Google Shape;171;p27"/>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72" name="Google Shape;172;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73" name="Google Shape;173;p27"/>
          <p:cNvSpPr txBox="1"/>
          <p:nvPr/>
        </p:nvSpPr>
        <p:spPr>
          <a:xfrm>
            <a:off x="931600" y="1513900"/>
            <a:ext cx="875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Source: BSAI  Crab CV EDR</a:t>
            </a:r>
            <a:endParaRPr/>
          </a:p>
        </p:txBody>
      </p:sp>
      <p:sp>
        <p:nvSpPr>
          <p:cNvPr id="174" name="Google Shape;174;p27"/>
          <p:cNvSpPr txBox="1"/>
          <p:nvPr/>
        </p:nvSpPr>
        <p:spPr>
          <a:xfrm>
            <a:off x="491225" y="2048900"/>
            <a:ext cx="84606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400"/>
          </a:p>
        </p:txBody>
      </p:sp>
      <p:pic>
        <p:nvPicPr>
          <p:cNvPr id="175" name="Google Shape;175;p27"/>
          <p:cNvPicPr preferRelativeResize="0"/>
          <p:nvPr/>
        </p:nvPicPr>
        <p:blipFill>
          <a:blip r:embed="rId3">
            <a:alphaModFix/>
          </a:blip>
          <a:stretch>
            <a:fillRect/>
          </a:stretch>
        </p:blipFill>
        <p:spPr>
          <a:xfrm>
            <a:off x="1133663" y="1914100"/>
            <a:ext cx="6876675" cy="4073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79"/>
        <p:cNvGrpSpPr/>
        <p:nvPr/>
      </p:nvGrpSpPr>
      <p:grpSpPr>
        <a:xfrm>
          <a:off x="0" y="0"/>
          <a:ext cx="0" cy="0"/>
          <a:chOff x="0" y="0"/>
          <a:chExt cx="0" cy="0"/>
        </a:xfrm>
      </p:grpSpPr>
      <p:sp>
        <p:nvSpPr>
          <p:cNvPr id="180" name="Google Shape;180;p28"/>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81" name="Google Shape;181;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82" name="Google Shape;182;p28"/>
          <p:cNvSpPr txBox="1"/>
          <p:nvPr/>
        </p:nvSpPr>
        <p:spPr>
          <a:xfrm>
            <a:off x="1620900" y="1600100"/>
            <a:ext cx="875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Source: BSAI  Crab CV EDR</a:t>
            </a:r>
            <a:endParaRPr/>
          </a:p>
        </p:txBody>
      </p:sp>
      <p:sp>
        <p:nvSpPr>
          <p:cNvPr id="183" name="Google Shape;183;p28"/>
          <p:cNvSpPr txBox="1"/>
          <p:nvPr/>
        </p:nvSpPr>
        <p:spPr>
          <a:xfrm>
            <a:off x="491225" y="2048900"/>
            <a:ext cx="84606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400"/>
          </a:p>
        </p:txBody>
      </p:sp>
      <p:pic>
        <p:nvPicPr>
          <p:cNvPr id="184" name="Google Shape;184;p28"/>
          <p:cNvPicPr preferRelativeResize="0"/>
          <p:nvPr/>
        </p:nvPicPr>
        <p:blipFill>
          <a:blip r:embed="rId3">
            <a:alphaModFix/>
          </a:blip>
          <a:stretch>
            <a:fillRect/>
          </a:stretch>
        </p:blipFill>
        <p:spPr>
          <a:xfrm>
            <a:off x="1620900" y="2048900"/>
            <a:ext cx="5559823" cy="472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ctrTitle"/>
          </p:nvPr>
        </p:nvSpPr>
        <p:spPr>
          <a:xfrm>
            <a:off x="152550" y="12039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t>Questions?</a:t>
            </a: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190" name="Google Shape;190;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ctrTitle"/>
          </p:nvPr>
        </p:nvSpPr>
        <p:spPr>
          <a:xfrm>
            <a:off x="152550" y="15938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800" b="1"/>
          </a:p>
          <a:p>
            <a:pPr marL="457200" lvl="0" indent="0" algn="ctr" rtl="0">
              <a:spcBef>
                <a:spcPts val="0"/>
              </a:spcBef>
              <a:spcAft>
                <a:spcPts val="0"/>
              </a:spcAft>
              <a:buNone/>
            </a:pPr>
            <a:r>
              <a:rPr lang="en" sz="3000" b="1"/>
              <a:t>2.  Gulf of Alaska Groundfish Trawl EDR</a:t>
            </a:r>
            <a:endParaRPr sz="4500" b="1"/>
          </a:p>
          <a:p>
            <a:pPr marL="0" lvl="0" indent="0" algn="ctr" rtl="0">
              <a:spcBef>
                <a:spcPts val="0"/>
              </a:spcBef>
              <a:spcAft>
                <a:spcPts val="0"/>
              </a:spcAft>
              <a:buNone/>
            </a:pP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196" name="Google Shape;196;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00"/>
        <p:cNvGrpSpPr/>
        <p:nvPr/>
      </p:nvGrpSpPr>
      <p:grpSpPr>
        <a:xfrm>
          <a:off x="0" y="0"/>
          <a:ext cx="0" cy="0"/>
          <a:chOff x="0" y="0"/>
          <a:chExt cx="0" cy="0"/>
        </a:xfrm>
      </p:grpSpPr>
      <p:sp>
        <p:nvSpPr>
          <p:cNvPr id="201" name="Google Shape;201;p31"/>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02" name="Google Shape;202;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03" name="Google Shape;203;p31"/>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204" name="Google Shape;204;p31"/>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Pages 15-16</a:t>
            </a:r>
            <a:endParaRPr sz="1600"/>
          </a:p>
        </p:txBody>
      </p:sp>
      <p:sp>
        <p:nvSpPr>
          <p:cNvPr id="205" name="Google Shape;205;p31"/>
          <p:cNvSpPr txBox="1"/>
          <p:nvPr/>
        </p:nvSpPr>
        <p:spPr>
          <a:xfrm>
            <a:off x="879850" y="1739263"/>
            <a:ext cx="78378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i="1"/>
              <a:t>From purpose and need: “The Council is interested in developing a data collection program that can be established prior to the implementation of a trawl catch share program in the GOA.”</a:t>
            </a:r>
            <a:endParaRPr sz="2200" i="1"/>
          </a:p>
          <a:p>
            <a:pPr marL="0" lvl="0" indent="0" algn="l" rtl="0">
              <a:spcBef>
                <a:spcPts val="0"/>
              </a:spcBef>
              <a:spcAft>
                <a:spcPts val="0"/>
              </a:spcAft>
              <a:buNone/>
            </a:pPr>
            <a:endParaRPr sz="2200" i="1"/>
          </a:p>
          <a:p>
            <a:pPr marL="457200" lvl="0" indent="-368300" algn="l" rtl="0">
              <a:spcBef>
                <a:spcPts val="0"/>
              </a:spcBef>
              <a:spcAft>
                <a:spcPts val="0"/>
              </a:spcAft>
              <a:buSzPts val="2200"/>
              <a:buChar char="●"/>
            </a:pPr>
            <a:r>
              <a:rPr lang="en" sz="2200"/>
              <a:t>Focus: Agreement on need to revisit P&amp;N, participants feel is no longer relevant</a:t>
            </a:r>
            <a:endParaRPr sz="2200"/>
          </a:p>
          <a:p>
            <a:pPr marL="457200" lvl="0" indent="-368300" algn="l" rtl="0">
              <a:spcBef>
                <a:spcPts val="0"/>
              </a:spcBef>
              <a:spcAft>
                <a:spcPts val="0"/>
              </a:spcAft>
              <a:buSzPts val="2200"/>
              <a:buChar char="●"/>
            </a:pPr>
            <a:r>
              <a:rPr lang="en" sz="2200"/>
              <a:t>Other concerns:</a:t>
            </a:r>
            <a:endParaRPr sz="2200"/>
          </a:p>
          <a:p>
            <a:pPr marL="914400" lvl="1" indent="-368300" algn="l" rtl="0">
              <a:spcBef>
                <a:spcPts val="0"/>
              </a:spcBef>
              <a:spcAft>
                <a:spcPts val="0"/>
              </a:spcAft>
              <a:buSzPts val="2200"/>
              <a:buChar char="○"/>
            </a:pPr>
            <a:r>
              <a:rPr lang="en" sz="2200"/>
              <a:t>Data quality, consistency of interpretation</a:t>
            </a:r>
            <a:endParaRPr sz="2200"/>
          </a:p>
          <a:p>
            <a:pPr marL="914400" lvl="1" indent="-368300" algn="l" rtl="0">
              <a:spcBef>
                <a:spcPts val="0"/>
              </a:spcBef>
              <a:spcAft>
                <a:spcPts val="0"/>
              </a:spcAft>
              <a:buSzPts val="2200"/>
              <a:buChar char="○"/>
            </a:pPr>
            <a:r>
              <a:rPr lang="en" sz="2200"/>
              <a:t>Equity - why should this fishery have an EDR?</a:t>
            </a:r>
            <a:endParaRPr sz="2200"/>
          </a:p>
          <a:p>
            <a:pPr marL="914400" lvl="1" indent="-368300" algn="l" rtl="0">
              <a:spcBef>
                <a:spcPts val="0"/>
              </a:spcBef>
              <a:spcAft>
                <a:spcPts val="0"/>
              </a:spcAft>
              <a:buSzPts val="2200"/>
              <a:buChar char="○"/>
            </a:pPr>
            <a:r>
              <a:rPr lang="en" sz="2200"/>
              <a:t>Burden - not supported by cost recovery; time and opportunity cost</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59"/>
        <p:cNvGrpSpPr/>
        <p:nvPr/>
      </p:nvGrpSpPr>
      <p:grpSpPr>
        <a:xfrm>
          <a:off x="0" y="0"/>
          <a:ext cx="0" cy="0"/>
          <a:chOff x="0" y="0"/>
          <a:chExt cx="0" cy="0"/>
        </a:xfrm>
      </p:grpSpPr>
      <p:sp>
        <p:nvSpPr>
          <p:cNvPr id="60" name="Google Shape;60;p14"/>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EDR Stakeholder Discussion Tasks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61" name="Google Shape;61;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2" name="Google Shape;62;p14"/>
          <p:cNvSpPr txBox="1"/>
          <p:nvPr/>
        </p:nvSpPr>
        <p:spPr>
          <a:xfrm>
            <a:off x="763100" y="2166850"/>
            <a:ext cx="75993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a:solidFill>
                  <a:schemeClr val="dk1"/>
                </a:solidFill>
              </a:rPr>
              <a:t>Task 1: Review EDR </a:t>
            </a:r>
            <a:r>
              <a:rPr lang="en" sz="2400" b="1">
                <a:solidFill>
                  <a:schemeClr val="dk1"/>
                </a:solidFill>
              </a:rPr>
              <a:t>purpose and need</a:t>
            </a:r>
            <a:endParaRPr sz="2400" b="1">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Task 2: Provide input on opportunities for </a:t>
            </a:r>
            <a:r>
              <a:rPr lang="en" sz="2400" b="1">
                <a:solidFill>
                  <a:schemeClr val="dk1"/>
                </a:solidFill>
              </a:rPr>
              <a:t>consistency </a:t>
            </a:r>
            <a:r>
              <a:rPr lang="en" sz="2400">
                <a:solidFill>
                  <a:schemeClr val="dk1"/>
                </a:solidFill>
              </a:rPr>
              <a:t>across EDRs</a:t>
            </a:r>
            <a:endParaRPr sz="2400">
              <a:solidFill>
                <a:schemeClr val="dk1"/>
              </a:solidFill>
            </a:endParaRPr>
          </a:p>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Clr>
                <a:schemeClr val="dk1"/>
              </a:buClr>
              <a:buSzPts val="1100"/>
              <a:buFont typeface="Arial"/>
              <a:buNone/>
            </a:pPr>
            <a:r>
              <a:rPr lang="en" sz="2400">
                <a:solidFill>
                  <a:schemeClr val="dk1"/>
                </a:solidFill>
              </a:rPr>
              <a:t>Task 3: Review EDR </a:t>
            </a:r>
            <a:r>
              <a:rPr lang="en" sz="2400" b="1">
                <a:solidFill>
                  <a:schemeClr val="dk1"/>
                </a:solidFill>
              </a:rPr>
              <a:t>forms and variables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09"/>
        <p:cNvGrpSpPr/>
        <p:nvPr/>
      </p:nvGrpSpPr>
      <p:grpSpPr>
        <a:xfrm>
          <a:off x="0" y="0"/>
          <a:ext cx="0" cy="0"/>
          <a:chOff x="0" y="0"/>
          <a:chExt cx="0" cy="0"/>
        </a:xfrm>
      </p:grpSpPr>
      <p:sp>
        <p:nvSpPr>
          <p:cNvPr id="210" name="Google Shape;210;p32"/>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2: Consistency</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11" name="Google Shape;211;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12" name="Google Shape;212;p32"/>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213" name="Google Shape;213;p32"/>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 18 </a:t>
            </a:r>
            <a:endParaRPr sz="1600"/>
          </a:p>
        </p:txBody>
      </p:sp>
      <p:sp>
        <p:nvSpPr>
          <p:cNvPr id="214" name="Google Shape;214;p32"/>
          <p:cNvSpPr txBox="1"/>
          <p:nvPr/>
        </p:nvSpPr>
        <p:spPr>
          <a:xfrm>
            <a:off x="828225" y="2048900"/>
            <a:ext cx="78378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i="1"/>
          </a:p>
          <a:p>
            <a:pPr marL="457200" lvl="0" indent="-381000" algn="l" rtl="0">
              <a:spcBef>
                <a:spcPts val="0"/>
              </a:spcBef>
              <a:spcAft>
                <a:spcPts val="0"/>
              </a:spcAft>
              <a:buClr>
                <a:schemeClr val="dk1"/>
              </a:buClr>
              <a:buSzPts val="2400"/>
              <a:buChar char="●"/>
            </a:pPr>
            <a:r>
              <a:rPr lang="en" sz="2400">
                <a:solidFill>
                  <a:schemeClr val="dk1"/>
                </a:solidFill>
              </a:rPr>
              <a:t>Complexity of the Gulf of Alaska region contributes to fragmentation, complicates the concept of consistency, and limits utility of data (e.g, establishing a baseline)</a:t>
            </a:r>
            <a:endParaRPr sz="24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18"/>
        <p:cNvGrpSpPr/>
        <p:nvPr/>
      </p:nvGrpSpPr>
      <p:grpSpPr>
        <a:xfrm>
          <a:off x="0" y="0"/>
          <a:ext cx="0" cy="0"/>
          <a:chOff x="0" y="0"/>
          <a:chExt cx="0" cy="0"/>
        </a:xfrm>
      </p:grpSpPr>
      <p:sp>
        <p:nvSpPr>
          <p:cNvPr id="219" name="Google Shape;219;p33"/>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20" name="Google Shape;220;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21" name="Google Shape;221;p33"/>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Pages 28-30</a:t>
            </a:r>
            <a:endParaRPr sz="1600"/>
          </a:p>
        </p:txBody>
      </p:sp>
      <p:sp>
        <p:nvSpPr>
          <p:cNvPr id="222" name="Google Shape;222;p33"/>
          <p:cNvSpPr txBox="1"/>
          <p:nvPr/>
        </p:nvSpPr>
        <p:spPr>
          <a:xfrm>
            <a:off x="777675" y="2082600"/>
            <a:ext cx="73635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t>Broader context: Stakeholder perspective that the program should be discontinued</a:t>
            </a:r>
            <a:endParaRPr sz="2400"/>
          </a:p>
          <a:p>
            <a:pPr marL="457200" lvl="0" indent="-381000" algn="l" rtl="0">
              <a:spcBef>
                <a:spcPts val="0"/>
              </a:spcBef>
              <a:spcAft>
                <a:spcPts val="0"/>
              </a:spcAft>
              <a:buSzPts val="2400"/>
              <a:buChar char="●"/>
            </a:pPr>
            <a:r>
              <a:rPr lang="en" sz="2400"/>
              <a:t>Two sets of issues:</a:t>
            </a:r>
            <a:endParaRPr sz="2400"/>
          </a:p>
          <a:p>
            <a:pPr marL="914400" lvl="1" indent="-381000" algn="l" rtl="0">
              <a:spcBef>
                <a:spcPts val="0"/>
              </a:spcBef>
              <a:spcAft>
                <a:spcPts val="0"/>
              </a:spcAft>
              <a:buSzPts val="2400"/>
              <a:buChar char="○"/>
            </a:pPr>
            <a:r>
              <a:rPr lang="en" sz="2400"/>
              <a:t>Fuel costs</a:t>
            </a:r>
            <a:endParaRPr sz="2400"/>
          </a:p>
          <a:p>
            <a:pPr marL="914400" lvl="1" indent="-381000" algn="l" rtl="0">
              <a:spcBef>
                <a:spcPts val="0"/>
              </a:spcBef>
              <a:spcAft>
                <a:spcPts val="0"/>
              </a:spcAft>
              <a:buSzPts val="2400"/>
              <a:buChar char="○"/>
            </a:pPr>
            <a:r>
              <a:rPr lang="en" sz="2400"/>
              <a:t>Community and crew information</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26"/>
        <p:cNvGrpSpPr/>
        <p:nvPr/>
      </p:nvGrpSpPr>
      <p:grpSpPr>
        <a:xfrm>
          <a:off x="0" y="0"/>
          <a:ext cx="0" cy="0"/>
          <a:chOff x="0" y="0"/>
          <a:chExt cx="0" cy="0"/>
        </a:xfrm>
      </p:grpSpPr>
      <p:sp>
        <p:nvSpPr>
          <p:cNvPr id="227" name="Google Shape;227;p34"/>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28" name="Google Shape;228;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29" name="Google Shape;229;p34"/>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Pages 28-29 </a:t>
            </a:r>
            <a:endParaRPr sz="1600"/>
          </a:p>
        </p:txBody>
      </p:sp>
      <p:sp>
        <p:nvSpPr>
          <p:cNvPr id="230" name="Google Shape;230;p34"/>
          <p:cNvSpPr txBox="1"/>
          <p:nvPr/>
        </p:nvSpPr>
        <p:spPr>
          <a:xfrm>
            <a:off x="777675" y="2082600"/>
            <a:ext cx="78882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Fuel costs (GOA Trawl CV EDR)</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Aggregation of fuel costs across fishing and non-fishing activities - why?</a:t>
            </a:r>
            <a:endParaRPr sz="2400"/>
          </a:p>
          <a:p>
            <a:pPr marL="457200" lvl="0" indent="-381000" algn="l" rtl="0">
              <a:spcBef>
                <a:spcPts val="0"/>
              </a:spcBef>
              <a:spcAft>
                <a:spcPts val="0"/>
              </a:spcAft>
              <a:buSzPts val="2400"/>
              <a:buChar char="●"/>
            </a:pPr>
            <a:r>
              <a:rPr lang="en" sz="2400"/>
              <a:t>Utility for understanding impacts of rationalization</a:t>
            </a:r>
            <a:endParaRPr sz="2400"/>
          </a:p>
          <a:p>
            <a:pPr marL="457200" lvl="0" indent="-381000" algn="l" rtl="0">
              <a:spcBef>
                <a:spcPts val="0"/>
              </a:spcBef>
              <a:spcAft>
                <a:spcPts val="0"/>
              </a:spcAft>
              <a:buSzPts val="2400"/>
              <a:buChar char="●"/>
            </a:pPr>
            <a:r>
              <a:rPr lang="en" sz="2400"/>
              <a:t>Inclusion of fuel-related expenses, e.g. filters</a:t>
            </a:r>
            <a:endParaRPr sz="2400"/>
          </a:p>
          <a:p>
            <a:pPr marL="457200" lvl="0" indent="-381000" algn="l" rtl="0">
              <a:spcBef>
                <a:spcPts val="0"/>
              </a:spcBef>
              <a:spcAft>
                <a:spcPts val="0"/>
              </a:spcAft>
              <a:buSzPts val="2400"/>
              <a:buChar char="●"/>
            </a:pPr>
            <a:r>
              <a:rPr lang="en" sz="2400"/>
              <a:t>Fuel used during tendering - respondents may report differently</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34"/>
        <p:cNvGrpSpPr/>
        <p:nvPr/>
      </p:nvGrpSpPr>
      <p:grpSpPr>
        <a:xfrm>
          <a:off x="0" y="0"/>
          <a:ext cx="0" cy="0"/>
          <a:chOff x="0" y="0"/>
          <a:chExt cx="0" cy="0"/>
        </a:xfrm>
      </p:grpSpPr>
      <p:sp>
        <p:nvSpPr>
          <p:cNvPr id="235" name="Google Shape;235;p35"/>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36" name="Google Shape;236;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37" name="Google Shape;237;p35"/>
          <p:cNvPicPr preferRelativeResize="0"/>
          <p:nvPr/>
        </p:nvPicPr>
        <p:blipFill>
          <a:blip r:embed="rId3">
            <a:alphaModFix/>
          </a:blip>
          <a:stretch>
            <a:fillRect/>
          </a:stretch>
        </p:blipFill>
        <p:spPr>
          <a:xfrm>
            <a:off x="529175" y="1974450"/>
            <a:ext cx="7460351" cy="3040851"/>
          </a:xfrm>
          <a:prstGeom prst="rect">
            <a:avLst/>
          </a:prstGeom>
          <a:noFill/>
          <a:ln>
            <a:noFill/>
          </a:ln>
        </p:spPr>
      </p:pic>
      <p:pic>
        <p:nvPicPr>
          <p:cNvPr id="238" name="Google Shape;238;p35"/>
          <p:cNvPicPr preferRelativeResize="0"/>
          <p:nvPr/>
        </p:nvPicPr>
        <p:blipFill>
          <a:blip r:embed="rId4">
            <a:alphaModFix/>
          </a:blip>
          <a:stretch>
            <a:fillRect/>
          </a:stretch>
        </p:blipFill>
        <p:spPr>
          <a:xfrm>
            <a:off x="2377175" y="5134775"/>
            <a:ext cx="6237650" cy="1514200"/>
          </a:xfrm>
          <a:prstGeom prst="rect">
            <a:avLst/>
          </a:prstGeom>
          <a:noFill/>
          <a:ln>
            <a:noFill/>
          </a:ln>
        </p:spPr>
      </p:pic>
      <p:cxnSp>
        <p:nvCxnSpPr>
          <p:cNvPr id="239" name="Google Shape;239;p35"/>
          <p:cNvCxnSpPr/>
          <p:nvPr/>
        </p:nvCxnSpPr>
        <p:spPr>
          <a:xfrm rot="10800000" flipH="1">
            <a:off x="2837075" y="2702700"/>
            <a:ext cx="4499100" cy="16800"/>
          </a:xfrm>
          <a:prstGeom prst="straightConnector1">
            <a:avLst/>
          </a:prstGeom>
          <a:noFill/>
          <a:ln w="19050" cap="flat" cmpd="sng">
            <a:solidFill>
              <a:srgbClr val="FF0000"/>
            </a:solidFill>
            <a:prstDash val="solid"/>
            <a:round/>
            <a:headEnd type="none" w="med" len="med"/>
            <a:tailEnd type="none" w="med" len="med"/>
          </a:ln>
        </p:spPr>
      </p:cxnSp>
      <p:cxnSp>
        <p:nvCxnSpPr>
          <p:cNvPr id="240" name="Google Shape;240;p35"/>
          <p:cNvCxnSpPr/>
          <p:nvPr/>
        </p:nvCxnSpPr>
        <p:spPr>
          <a:xfrm>
            <a:off x="760650" y="2922250"/>
            <a:ext cx="2578200" cy="0"/>
          </a:xfrm>
          <a:prstGeom prst="straightConnector1">
            <a:avLst/>
          </a:prstGeom>
          <a:noFill/>
          <a:ln w="19050" cap="flat" cmpd="sng">
            <a:solidFill>
              <a:srgbClr val="FF0000"/>
            </a:solidFill>
            <a:prstDash val="solid"/>
            <a:round/>
            <a:headEnd type="none" w="med" len="med"/>
            <a:tailEnd type="none" w="med" len="med"/>
          </a:ln>
        </p:spPr>
      </p:cxnSp>
      <p:sp>
        <p:nvSpPr>
          <p:cNvPr id="241" name="Google Shape;241;p35"/>
          <p:cNvSpPr txBox="1"/>
          <p:nvPr/>
        </p:nvSpPr>
        <p:spPr>
          <a:xfrm>
            <a:off x="524925" y="1610800"/>
            <a:ext cx="53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GOA Trawl CV EDR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45"/>
        <p:cNvGrpSpPr/>
        <p:nvPr/>
      </p:nvGrpSpPr>
      <p:grpSpPr>
        <a:xfrm>
          <a:off x="0" y="0"/>
          <a:ext cx="0" cy="0"/>
          <a:chOff x="0" y="0"/>
          <a:chExt cx="0" cy="0"/>
        </a:xfrm>
      </p:grpSpPr>
      <p:sp>
        <p:nvSpPr>
          <p:cNvPr id="246" name="Google Shape;246;p36"/>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47" name="Google Shape;247;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48" name="Google Shape;248;p36"/>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Pages 29-30</a:t>
            </a:r>
            <a:endParaRPr sz="1600"/>
          </a:p>
        </p:txBody>
      </p:sp>
      <p:sp>
        <p:nvSpPr>
          <p:cNvPr id="249" name="Google Shape;249;p36"/>
          <p:cNvSpPr txBox="1"/>
          <p:nvPr/>
        </p:nvSpPr>
        <p:spPr>
          <a:xfrm>
            <a:off x="777700" y="1784713"/>
            <a:ext cx="78882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t>Topic: Communities and crew (general)</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 sz="2200"/>
              <a:t>Utility of EDR for social impact assessment, particularly communities - limited to date though used for Central GOA Rockfish Program Reauthorization SIA; interest in Council perspective</a:t>
            </a:r>
            <a:endParaRPr sz="2200"/>
          </a:p>
          <a:p>
            <a:pPr marL="457200" lvl="0" indent="-368300" algn="l" rtl="0">
              <a:spcBef>
                <a:spcPts val="0"/>
              </a:spcBef>
              <a:spcAft>
                <a:spcPts val="0"/>
              </a:spcAft>
              <a:buSzPts val="2200"/>
              <a:buChar char="●"/>
            </a:pPr>
            <a:r>
              <a:rPr lang="en" sz="2200"/>
              <a:t>Other points</a:t>
            </a:r>
            <a:endParaRPr sz="2200"/>
          </a:p>
          <a:p>
            <a:pPr marL="914400" lvl="1" indent="-368300" algn="l" rtl="0">
              <a:spcBef>
                <a:spcPts val="0"/>
              </a:spcBef>
              <a:spcAft>
                <a:spcPts val="0"/>
              </a:spcAft>
              <a:buSzPts val="2200"/>
              <a:buChar char="○"/>
            </a:pPr>
            <a:r>
              <a:rPr lang="en" sz="2200"/>
              <a:t>Gathering information from harvesting and processing sectors</a:t>
            </a:r>
            <a:endParaRPr sz="2200"/>
          </a:p>
          <a:p>
            <a:pPr marL="914400" lvl="1" indent="-368300" algn="l" rtl="0">
              <a:spcBef>
                <a:spcPts val="0"/>
              </a:spcBef>
              <a:spcAft>
                <a:spcPts val="0"/>
              </a:spcAft>
              <a:buSzPts val="2200"/>
              <a:buChar char="○"/>
            </a:pPr>
            <a:r>
              <a:rPr lang="en" sz="2200"/>
              <a:t>Utilizing data available from other sources</a:t>
            </a:r>
            <a:endParaRPr sz="2200"/>
          </a:p>
          <a:p>
            <a:pPr marL="914400" lvl="1" indent="-368300" algn="l" rtl="0">
              <a:spcBef>
                <a:spcPts val="0"/>
              </a:spcBef>
              <a:spcAft>
                <a:spcPts val="0"/>
              </a:spcAft>
              <a:buSzPts val="2200"/>
              <a:buChar char="○"/>
            </a:pPr>
            <a:r>
              <a:rPr lang="en" sz="2200"/>
              <a:t>Concern about representative picture of changing communities</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53"/>
        <p:cNvGrpSpPr/>
        <p:nvPr/>
      </p:nvGrpSpPr>
      <p:grpSpPr>
        <a:xfrm>
          <a:off x="0" y="0"/>
          <a:ext cx="0" cy="0"/>
          <a:chOff x="0" y="0"/>
          <a:chExt cx="0" cy="0"/>
        </a:xfrm>
      </p:grpSpPr>
      <p:sp>
        <p:nvSpPr>
          <p:cNvPr id="254" name="Google Shape;254;p37"/>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55" name="Google Shape;255;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56" name="Google Shape;256;p37"/>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 30 </a:t>
            </a:r>
            <a:endParaRPr sz="1600"/>
          </a:p>
        </p:txBody>
      </p:sp>
      <p:sp>
        <p:nvSpPr>
          <p:cNvPr id="257" name="Google Shape;257;p37"/>
          <p:cNvSpPr txBox="1"/>
          <p:nvPr/>
        </p:nvSpPr>
        <p:spPr>
          <a:xfrm>
            <a:off x="777700" y="1784713"/>
            <a:ext cx="78882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t>Topic: Communities and crew (Shoreside Processor EDR)</a:t>
            </a:r>
            <a:endParaRPr sz="2200"/>
          </a:p>
          <a:p>
            <a:pPr marL="457200" lvl="0" indent="-368300" algn="l" rtl="0">
              <a:spcBef>
                <a:spcPts val="0"/>
              </a:spcBef>
              <a:spcAft>
                <a:spcPts val="0"/>
              </a:spcAft>
              <a:buSzPts val="2200"/>
              <a:buChar char="●"/>
            </a:pPr>
            <a:r>
              <a:rPr lang="en" sz="2200"/>
              <a:t>Water and electricity use potentially useful but utility limited by confidentiality concerns</a:t>
            </a:r>
            <a:endParaRPr sz="2200"/>
          </a:p>
        </p:txBody>
      </p:sp>
      <p:sp>
        <p:nvSpPr>
          <p:cNvPr id="258" name="Google Shape;258;p37"/>
          <p:cNvSpPr txBox="1"/>
          <p:nvPr/>
        </p:nvSpPr>
        <p:spPr>
          <a:xfrm>
            <a:off x="2119600" y="2985325"/>
            <a:ext cx="53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GOA Trawl Shoreside Processor EDR</a:t>
            </a:r>
            <a:endParaRPr/>
          </a:p>
        </p:txBody>
      </p:sp>
      <p:pic>
        <p:nvPicPr>
          <p:cNvPr id="259" name="Google Shape;259;p37"/>
          <p:cNvPicPr preferRelativeResize="0"/>
          <p:nvPr/>
        </p:nvPicPr>
        <p:blipFill>
          <a:blip r:embed="rId3">
            <a:alphaModFix/>
          </a:blip>
          <a:stretch>
            <a:fillRect/>
          </a:stretch>
        </p:blipFill>
        <p:spPr>
          <a:xfrm>
            <a:off x="2160075" y="3385525"/>
            <a:ext cx="5522023" cy="3356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63"/>
        <p:cNvGrpSpPr/>
        <p:nvPr/>
      </p:nvGrpSpPr>
      <p:grpSpPr>
        <a:xfrm>
          <a:off x="0" y="0"/>
          <a:ext cx="0" cy="0"/>
          <a:chOff x="0" y="0"/>
          <a:chExt cx="0" cy="0"/>
        </a:xfrm>
      </p:grpSpPr>
      <p:sp>
        <p:nvSpPr>
          <p:cNvPr id="264" name="Google Shape;264;p38"/>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65" name="Google Shape;265;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66" name="Google Shape;266;p38"/>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GOA Trawl EDR</a:t>
            </a:r>
            <a:endParaRPr sz="1600"/>
          </a:p>
          <a:p>
            <a:pPr marL="0" lvl="0" indent="0" algn="l" rtl="0">
              <a:spcBef>
                <a:spcPts val="0"/>
              </a:spcBef>
              <a:spcAft>
                <a:spcPts val="0"/>
              </a:spcAft>
              <a:buNone/>
            </a:pPr>
            <a:r>
              <a:rPr lang="en" sz="1600"/>
              <a:t>Report: Page 30 </a:t>
            </a:r>
            <a:endParaRPr sz="1600"/>
          </a:p>
        </p:txBody>
      </p:sp>
      <p:sp>
        <p:nvSpPr>
          <p:cNvPr id="267" name="Google Shape;267;p38"/>
          <p:cNvSpPr txBox="1"/>
          <p:nvPr/>
        </p:nvSpPr>
        <p:spPr>
          <a:xfrm>
            <a:off x="777700" y="1784713"/>
            <a:ext cx="78882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t>Topic: Communities and crew (Shoreside Processor EDR)</a:t>
            </a:r>
            <a:endParaRPr sz="2200"/>
          </a:p>
          <a:p>
            <a:pPr marL="457200" lvl="0" indent="-368300" algn="l" rtl="0">
              <a:spcBef>
                <a:spcPts val="0"/>
              </a:spcBef>
              <a:spcAft>
                <a:spcPts val="0"/>
              </a:spcAft>
              <a:buSzPts val="2200"/>
              <a:buChar char="●"/>
            </a:pPr>
            <a:r>
              <a:rPr lang="en" sz="2200"/>
              <a:t>Concern about limited utility due to interpretation; is breakdown of resident and non-resident labor available from other sources?</a:t>
            </a:r>
            <a:endParaRPr sz="2200"/>
          </a:p>
          <a:p>
            <a:pPr marL="457200" lvl="0" indent="-368300" algn="l" rtl="0">
              <a:spcBef>
                <a:spcPts val="0"/>
              </a:spcBef>
              <a:spcAft>
                <a:spcPts val="0"/>
              </a:spcAft>
              <a:buSzPts val="2200"/>
              <a:buChar char="●"/>
            </a:pPr>
            <a:r>
              <a:rPr lang="en" sz="2200"/>
              <a:t>Information on number of crew family members would be valuable </a:t>
            </a:r>
            <a:endParaRPr sz="2200"/>
          </a:p>
        </p:txBody>
      </p:sp>
      <p:sp>
        <p:nvSpPr>
          <p:cNvPr id="268" name="Google Shape;268;p38"/>
          <p:cNvSpPr txBox="1"/>
          <p:nvPr/>
        </p:nvSpPr>
        <p:spPr>
          <a:xfrm>
            <a:off x="1892850" y="4001125"/>
            <a:ext cx="535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Table 1: Groundfish Processing Employment and Labor Cost</a:t>
            </a:r>
            <a:endParaRPr/>
          </a:p>
          <a:p>
            <a:pPr marL="0" lvl="0" indent="0" algn="l" rtl="0">
              <a:spcBef>
                <a:spcPts val="0"/>
              </a:spcBef>
              <a:spcAft>
                <a:spcPts val="0"/>
              </a:spcAft>
              <a:buNone/>
            </a:pPr>
            <a:r>
              <a:rPr lang="en"/>
              <a:t>Source: GOA Trawl Shoreside Processor EDR</a:t>
            </a:r>
            <a:endParaRPr/>
          </a:p>
        </p:txBody>
      </p:sp>
      <p:pic>
        <p:nvPicPr>
          <p:cNvPr id="269" name="Google Shape;269;p38"/>
          <p:cNvPicPr preferRelativeResize="0"/>
          <p:nvPr/>
        </p:nvPicPr>
        <p:blipFill>
          <a:blip r:embed="rId3">
            <a:alphaModFix/>
          </a:blip>
          <a:stretch>
            <a:fillRect/>
          </a:stretch>
        </p:blipFill>
        <p:spPr>
          <a:xfrm>
            <a:off x="1827875" y="4694502"/>
            <a:ext cx="6139050" cy="1979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273"/>
        <p:cNvGrpSpPr/>
        <p:nvPr/>
      </p:nvGrpSpPr>
      <p:grpSpPr>
        <a:xfrm>
          <a:off x="0" y="0"/>
          <a:ext cx="0" cy="0"/>
          <a:chOff x="0" y="0"/>
          <a:chExt cx="0" cy="0"/>
        </a:xfrm>
      </p:grpSpPr>
      <p:sp>
        <p:nvSpPr>
          <p:cNvPr id="274" name="Google Shape;274;p39"/>
          <p:cNvSpPr txBox="1">
            <a:spLocks noGrp="1"/>
          </p:cNvSpPr>
          <p:nvPr>
            <p:ph type="ctrTitle"/>
          </p:nvPr>
        </p:nvSpPr>
        <p:spPr>
          <a:xfrm>
            <a:off x="152550" y="12039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t>Questions?</a:t>
            </a: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275" name="Google Shape;275;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279"/>
        <p:cNvGrpSpPr/>
        <p:nvPr/>
      </p:nvGrpSpPr>
      <p:grpSpPr>
        <a:xfrm>
          <a:off x="0" y="0"/>
          <a:ext cx="0" cy="0"/>
          <a:chOff x="0" y="0"/>
          <a:chExt cx="0" cy="0"/>
        </a:xfrm>
      </p:grpSpPr>
      <p:sp>
        <p:nvSpPr>
          <p:cNvPr id="280" name="Google Shape;280;p40"/>
          <p:cNvSpPr txBox="1">
            <a:spLocks noGrp="1"/>
          </p:cNvSpPr>
          <p:nvPr>
            <p:ph type="ctrTitle"/>
          </p:nvPr>
        </p:nvSpPr>
        <p:spPr>
          <a:xfrm>
            <a:off x="152550" y="15938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800" b="1"/>
          </a:p>
          <a:p>
            <a:pPr marL="457200" lvl="0" indent="0" algn="ctr" rtl="0">
              <a:spcBef>
                <a:spcPts val="0"/>
              </a:spcBef>
              <a:spcAft>
                <a:spcPts val="0"/>
              </a:spcAft>
              <a:buNone/>
            </a:pPr>
            <a:r>
              <a:rPr lang="en" sz="3000" b="1"/>
              <a:t>3.  Amendment 91 Chinook Salmon EDR</a:t>
            </a:r>
            <a:endParaRPr sz="4500" b="1"/>
          </a:p>
          <a:p>
            <a:pPr marL="0" lvl="0" indent="0" algn="ctr" rtl="0">
              <a:spcBef>
                <a:spcPts val="0"/>
              </a:spcBef>
              <a:spcAft>
                <a:spcPts val="0"/>
              </a:spcAft>
              <a:buNone/>
            </a:pP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281" name="Google Shape;281;p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85"/>
        <p:cNvGrpSpPr/>
        <p:nvPr/>
      </p:nvGrpSpPr>
      <p:grpSpPr>
        <a:xfrm>
          <a:off x="0" y="0"/>
          <a:ext cx="0" cy="0"/>
          <a:chOff x="0" y="0"/>
          <a:chExt cx="0" cy="0"/>
        </a:xfrm>
      </p:grpSpPr>
      <p:sp>
        <p:nvSpPr>
          <p:cNvPr id="286" name="Google Shape;286;p41"/>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87" name="Google Shape;287;p4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288" name="Google Shape;288;p41"/>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289" name="Google Shape;289;p41"/>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Pages 13-15</a:t>
            </a:r>
            <a:endParaRPr sz="1600"/>
          </a:p>
        </p:txBody>
      </p:sp>
      <p:sp>
        <p:nvSpPr>
          <p:cNvPr id="290" name="Google Shape;290;p41"/>
          <p:cNvSpPr txBox="1"/>
          <p:nvPr/>
        </p:nvSpPr>
        <p:spPr>
          <a:xfrm>
            <a:off x="828225" y="2048900"/>
            <a:ext cx="7837800" cy="2770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solidFill>
                  <a:schemeClr val="dk1"/>
                </a:solidFill>
              </a:rPr>
              <a:t>Agreement on need to revisit P&amp;N, participants feel is no longer relevant</a:t>
            </a:r>
            <a:endParaRPr sz="2400">
              <a:solidFill>
                <a:schemeClr val="dk1"/>
              </a:solidFill>
            </a:endParaRPr>
          </a:p>
          <a:p>
            <a:pPr marL="457200" lvl="0" indent="-381000" algn="l" rtl="0">
              <a:spcBef>
                <a:spcPts val="0"/>
              </a:spcBef>
              <a:spcAft>
                <a:spcPts val="0"/>
              </a:spcAft>
              <a:buSzPts val="2400"/>
              <a:buChar char="●"/>
            </a:pPr>
            <a:r>
              <a:rPr lang="en" sz="2400"/>
              <a:t>2 areas of focus</a:t>
            </a:r>
            <a:endParaRPr sz="2400"/>
          </a:p>
          <a:p>
            <a:pPr marL="914400" lvl="1" indent="-381000" algn="l" rtl="0">
              <a:spcBef>
                <a:spcPts val="0"/>
              </a:spcBef>
              <a:spcAft>
                <a:spcPts val="0"/>
              </a:spcAft>
              <a:buSzPts val="2400"/>
              <a:buChar char="○"/>
            </a:pPr>
            <a:r>
              <a:rPr lang="en" sz="2400"/>
              <a:t>Relationship between EDRs and annual Incentive Plan Agreements </a:t>
            </a:r>
            <a:endParaRPr sz="2400"/>
          </a:p>
          <a:p>
            <a:pPr marL="914400" lvl="1" indent="-381000" algn="l" rtl="0">
              <a:spcBef>
                <a:spcPts val="0"/>
              </a:spcBef>
              <a:spcAft>
                <a:spcPts val="0"/>
              </a:spcAft>
              <a:buSzPts val="2400"/>
              <a:buChar char="○"/>
            </a:pPr>
            <a:r>
              <a:rPr lang="en" sz="2400"/>
              <a:t>Feasibility of gaining insight into complex bycatch avoidance behavior</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66"/>
        <p:cNvGrpSpPr/>
        <p:nvPr/>
      </p:nvGrpSpPr>
      <p:grpSpPr>
        <a:xfrm>
          <a:off x="0" y="0"/>
          <a:ext cx="0" cy="0"/>
          <a:chOff x="0" y="0"/>
          <a:chExt cx="0" cy="0"/>
        </a:xfrm>
      </p:grpSpPr>
      <p:sp>
        <p:nvSpPr>
          <p:cNvPr id="67" name="Google Shape;67;p15"/>
          <p:cNvSpPr txBox="1"/>
          <p:nvPr/>
        </p:nvSpPr>
        <p:spPr>
          <a:xfrm>
            <a:off x="339575" y="937400"/>
            <a:ext cx="85599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Cross-Cutting Themes (already reviewed)</a:t>
            </a:r>
            <a:endParaRPr sz="3200" b="1"/>
          </a:p>
          <a:p>
            <a:pPr marL="0" lvl="0" indent="0" algn="ctr" rtl="0">
              <a:spcBef>
                <a:spcPts val="0"/>
              </a:spcBef>
              <a:spcAft>
                <a:spcPts val="0"/>
              </a:spcAft>
              <a:buNone/>
            </a:pPr>
            <a:r>
              <a:rPr lang="en" sz="1800" i="1"/>
              <a:t>Reminder: these came up in most or all meetings. Our review of Tasks 1 and 2 by EDR/sector includes points </a:t>
            </a:r>
            <a:r>
              <a:rPr lang="en" sz="1800" i="1" u="sng"/>
              <a:t>in addition to</a:t>
            </a:r>
            <a:r>
              <a:rPr lang="en" sz="1800" i="1"/>
              <a:t> what we have already shared.</a:t>
            </a:r>
            <a:endParaRPr sz="1800" i="1"/>
          </a:p>
          <a:p>
            <a:pPr marL="0" lvl="0" indent="0" algn="ctr" rtl="0">
              <a:spcBef>
                <a:spcPts val="0"/>
              </a:spcBef>
              <a:spcAft>
                <a:spcPts val="0"/>
              </a:spcAft>
              <a:buNone/>
            </a:pPr>
            <a:endParaRPr sz="2400"/>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68" name="Google Shape;68;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9" name="Google Shape;69;p15"/>
          <p:cNvSpPr txBox="1"/>
          <p:nvPr/>
        </p:nvSpPr>
        <p:spPr>
          <a:xfrm>
            <a:off x="772350" y="2335350"/>
            <a:ext cx="75993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rPr>
              <a:t>Task 1: Review EDR </a:t>
            </a:r>
            <a:r>
              <a:rPr lang="en" sz="2200" b="1">
                <a:solidFill>
                  <a:schemeClr val="dk1"/>
                </a:solidFill>
              </a:rPr>
              <a:t>purpose and need</a:t>
            </a:r>
            <a:endParaRPr sz="2200" b="1">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Context and history</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Focus and scope - focused or broadly informative?</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Drivers - why have EDRs?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Responsiveness - managing expectations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Duration of data collection</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Clr>
                <a:schemeClr val="dk1"/>
              </a:buClr>
              <a:buSzPts val="1100"/>
              <a:buFont typeface="Arial"/>
              <a:buNone/>
            </a:pPr>
            <a:r>
              <a:rPr lang="en" sz="2200">
                <a:solidFill>
                  <a:schemeClr val="dk1"/>
                </a:solidFill>
              </a:rPr>
              <a:t>Task 2: Provide input on opportunities for </a:t>
            </a:r>
            <a:r>
              <a:rPr lang="en" sz="2200" b="1">
                <a:solidFill>
                  <a:schemeClr val="dk1"/>
                </a:solidFill>
              </a:rPr>
              <a:t>consistency </a:t>
            </a:r>
            <a:r>
              <a:rPr lang="en" sz="2200">
                <a:solidFill>
                  <a:schemeClr val="dk1"/>
                </a:solidFill>
              </a:rPr>
              <a:t>across EDRs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Linkage with purpose and need discussions</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Suggests need for simplification and consistent interpretation of the information requested</a:t>
            </a:r>
            <a:endParaRPr sz="2200">
              <a:solidFill>
                <a:schemeClr val="dk1"/>
              </a:solidFill>
            </a:endParaRPr>
          </a:p>
          <a:p>
            <a:pPr marL="0" lvl="0" indent="0" algn="l" rtl="0">
              <a:spcBef>
                <a:spcPts val="0"/>
              </a:spcBef>
              <a:spcAft>
                <a:spcPts val="0"/>
              </a:spcAft>
              <a:buClr>
                <a:schemeClr val="dk1"/>
              </a:buClr>
              <a:buSzPts val="1100"/>
              <a:buFont typeface="Arial"/>
              <a:buNone/>
            </a:pP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294"/>
        <p:cNvGrpSpPr/>
        <p:nvPr/>
      </p:nvGrpSpPr>
      <p:grpSpPr>
        <a:xfrm>
          <a:off x="0" y="0"/>
          <a:ext cx="0" cy="0"/>
          <a:chOff x="0" y="0"/>
          <a:chExt cx="0" cy="0"/>
        </a:xfrm>
      </p:grpSpPr>
      <p:sp>
        <p:nvSpPr>
          <p:cNvPr id="295" name="Google Shape;295;p42"/>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296" name="Google Shape;296;p4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297" name="Google Shape;297;p42"/>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298" name="Google Shape;298;p42"/>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Pages 13-14</a:t>
            </a:r>
            <a:endParaRPr sz="1600"/>
          </a:p>
        </p:txBody>
      </p:sp>
      <p:sp>
        <p:nvSpPr>
          <p:cNvPr id="299" name="Google Shape;299;p42"/>
          <p:cNvSpPr txBox="1"/>
          <p:nvPr/>
        </p:nvSpPr>
        <p:spPr>
          <a:xfrm>
            <a:off x="575475" y="2048900"/>
            <a:ext cx="82902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rPr>
              <a:t>Issue: Relationship between EDRs and </a:t>
            </a:r>
            <a:r>
              <a:rPr lang="en" sz="2200"/>
              <a:t>annual Incentive Plan Agreements </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 sz="2200"/>
              <a:t>Perceived as duplicative</a:t>
            </a:r>
            <a:endParaRPr sz="2200"/>
          </a:p>
          <a:p>
            <a:pPr marL="457200" lvl="0" indent="-368300" algn="l" rtl="0">
              <a:spcBef>
                <a:spcPts val="0"/>
              </a:spcBef>
              <a:spcAft>
                <a:spcPts val="0"/>
              </a:spcAft>
              <a:buSzPts val="2200"/>
              <a:buChar char="●"/>
            </a:pPr>
            <a:r>
              <a:rPr lang="en" sz="2200"/>
              <a:t>Lack of feedback on IPA reports </a:t>
            </a:r>
            <a:endParaRPr sz="2200"/>
          </a:p>
          <a:p>
            <a:pPr marL="457200" lvl="0" indent="-368300" algn="l" rtl="0">
              <a:spcBef>
                <a:spcPts val="0"/>
              </a:spcBef>
              <a:spcAft>
                <a:spcPts val="0"/>
              </a:spcAft>
              <a:buSzPts val="2200"/>
              <a:buChar char="●"/>
            </a:pPr>
            <a:r>
              <a:rPr lang="en" sz="2200"/>
              <a:t>“Study and verify” wording implies lack of trust </a:t>
            </a:r>
            <a:r>
              <a:rPr lang="en" sz="2200" i="1"/>
              <a:t>(“The data collection program will also provide data for the agency to study and verify conclusions drawn by industry in the IPA annual reports”)</a:t>
            </a:r>
            <a:endParaRPr sz="2200" i="1"/>
          </a:p>
          <a:p>
            <a:pPr marL="457200" lvl="0" indent="-368300" algn="l" rtl="0">
              <a:spcBef>
                <a:spcPts val="0"/>
              </a:spcBef>
              <a:spcAft>
                <a:spcPts val="0"/>
              </a:spcAft>
              <a:buSzPts val="2200"/>
              <a:buChar char="●"/>
            </a:pPr>
            <a:r>
              <a:rPr lang="en" sz="2200"/>
              <a:t>Whether EDRs designed with knowledge of what would be included in IPA annual reports (different perspectives)</a:t>
            </a: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03"/>
        <p:cNvGrpSpPr/>
        <p:nvPr/>
      </p:nvGrpSpPr>
      <p:grpSpPr>
        <a:xfrm>
          <a:off x="0" y="0"/>
          <a:ext cx="0" cy="0"/>
          <a:chOff x="0" y="0"/>
          <a:chExt cx="0" cy="0"/>
        </a:xfrm>
      </p:grpSpPr>
      <p:sp>
        <p:nvSpPr>
          <p:cNvPr id="304" name="Google Shape;304;p43"/>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05" name="Google Shape;305;p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06" name="Google Shape;306;p43"/>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07" name="Google Shape;307;p43"/>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Pages 14-15 </a:t>
            </a:r>
            <a:endParaRPr sz="1600"/>
          </a:p>
        </p:txBody>
      </p:sp>
      <p:sp>
        <p:nvSpPr>
          <p:cNvPr id="308" name="Google Shape;308;p43"/>
          <p:cNvSpPr txBox="1"/>
          <p:nvPr/>
        </p:nvSpPr>
        <p:spPr>
          <a:xfrm>
            <a:off x="828225" y="2048900"/>
            <a:ext cx="78378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rPr>
              <a:t>Issue: Feasibility of gaining insight into complex bycatch avoidance behavior</a:t>
            </a:r>
            <a:endParaRPr sz="2200">
              <a:solidFill>
                <a:schemeClr val="dk1"/>
              </a:solidFill>
            </a:endParaRPr>
          </a:p>
          <a:p>
            <a:pPr marL="0" lvl="0" indent="0" algn="l" rtl="0">
              <a:spcBef>
                <a:spcPts val="0"/>
              </a:spcBef>
              <a:spcAft>
                <a:spcPts val="0"/>
              </a:spcAft>
              <a:buNone/>
            </a:pP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Compensated transfer report not used and does not align with industry practice</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Vessel master survey and vessel fuel survey forms (Addressed later under Task 3)</a:t>
            </a:r>
            <a:endParaRPr sz="2200">
              <a:solidFill>
                <a:schemeClr val="dk1"/>
              </a:solidFill>
            </a:endParaRPr>
          </a:p>
          <a:p>
            <a:pPr marL="457200" lvl="0" indent="-368300" algn="l" rtl="0">
              <a:spcBef>
                <a:spcPts val="0"/>
              </a:spcBef>
              <a:spcAft>
                <a:spcPts val="0"/>
              </a:spcAft>
              <a:buClr>
                <a:schemeClr val="dk1"/>
              </a:buClr>
              <a:buSzPts val="2200"/>
              <a:buChar char="●"/>
            </a:pPr>
            <a:r>
              <a:rPr lang="en" sz="2200">
                <a:solidFill>
                  <a:schemeClr val="dk1"/>
                </a:solidFill>
              </a:rPr>
              <a:t>Managing expectations - existing EDR data not sufficiently detailed to answer specific complex questions or inform predictive models </a:t>
            </a:r>
            <a:endParaRPr sz="22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12"/>
        <p:cNvGrpSpPr/>
        <p:nvPr/>
      </p:nvGrpSpPr>
      <p:grpSpPr>
        <a:xfrm>
          <a:off x="0" y="0"/>
          <a:ext cx="0" cy="0"/>
          <a:chOff x="0" y="0"/>
          <a:chExt cx="0" cy="0"/>
        </a:xfrm>
      </p:grpSpPr>
      <p:sp>
        <p:nvSpPr>
          <p:cNvPr id="313" name="Google Shape;313;p44"/>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2: Consistency</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14" name="Google Shape;314;p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15" name="Google Shape;315;p44"/>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16" name="Google Shape;316;p44"/>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 18 </a:t>
            </a:r>
            <a:endParaRPr sz="1600"/>
          </a:p>
        </p:txBody>
      </p:sp>
      <p:sp>
        <p:nvSpPr>
          <p:cNvPr id="317" name="Google Shape;317;p44"/>
          <p:cNvSpPr txBox="1"/>
          <p:nvPr/>
        </p:nvSpPr>
        <p:spPr>
          <a:xfrm>
            <a:off x="828225" y="2048900"/>
            <a:ext cx="78378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r>
              <a:rPr lang="en" sz="2200"/>
              <a:t>Agreement that this program is different than other EDRs and existing P&amp;N does not align with the concept of consistency</a:t>
            </a:r>
            <a:endParaRPr sz="2200"/>
          </a:p>
          <a:p>
            <a:pPr marL="457200" lvl="0" indent="-368300" algn="l" rtl="0">
              <a:spcBef>
                <a:spcPts val="0"/>
              </a:spcBef>
              <a:spcAft>
                <a:spcPts val="0"/>
              </a:spcAft>
              <a:buSzPts val="2200"/>
              <a:buChar char="●"/>
            </a:pPr>
            <a:r>
              <a:rPr lang="en" sz="2200"/>
              <a:t>One interpretation of consistency - consistent economic information across catch share programs including AFA</a:t>
            </a:r>
            <a:endParaRPr sz="2200"/>
          </a:p>
          <a:p>
            <a:pPr marL="914400" lvl="1" indent="-368300" algn="l" rtl="0">
              <a:spcBef>
                <a:spcPts val="0"/>
              </a:spcBef>
              <a:spcAft>
                <a:spcPts val="0"/>
              </a:spcAft>
              <a:buSzPts val="2200"/>
              <a:buChar char="○"/>
            </a:pPr>
            <a:r>
              <a:rPr lang="en" sz="2200"/>
              <a:t>Industry not in favor of consistency for assessing different programs/P&amp;Ns; AFA a Congressionally mandated program</a:t>
            </a:r>
            <a:endParaRPr sz="2200"/>
          </a:p>
          <a:p>
            <a:pPr marL="914400" lvl="1" indent="-368300" algn="l" rtl="0">
              <a:spcBef>
                <a:spcPts val="0"/>
              </a:spcBef>
              <a:spcAft>
                <a:spcPts val="0"/>
              </a:spcAft>
              <a:buSzPts val="2200"/>
              <a:buChar char="○"/>
            </a:pPr>
            <a:r>
              <a:rPr lang="en" sz="2200"/>
              <a:t>Analysts noted use of EDR data to fulfill requirements, impacts of fragmentation to utility (e.g. BSAI Pacific cod mothership action)</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21"/>
        <p:cNvGrpSpPr/>
        <p:nvPr/>
      </p:nvGrpSpPr>
      <p:grpSpPr>
        <a:xfrm>
          <a:off x="0" y="0"/>
          <a:ext cx="0" cy="0"/>
          <a:chOff x="0" y="0"/>
          <a:chExt cx="0" cy="0"/>
        </a:xfrm>
      </p:grpSpPr>
      <p:sp>
        <p:nvSpPr>
          <p:cNvPr id="322" name="Google Shape;322;p45"/>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23" name="Google Shape;323;p4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24" name="Google Shape;324;p45"/>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Pages 27-28 </a:t>
            </a:r>
            <a:endParaRPr sz="1600"/>
          </a:p>
        </p:txBody>
      </p:sp>
      <p:sp>
        <p:nvSpPr>
          <p:cNvPr id="325" name="Google Shape;325;p45"/>
          <p:cNvSpPr txBox="1"/>
          <p:nvPr/>
        </p:nvSpPr>
        <p:spPr>
          <a:xfrm>
            <a:off x="777675" y="2082600"/>
            <a:ext cx="78882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Overall focus </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Broader context: stakeholder view that P&amp;N is no longer relevant and should be discontinued; don’t see potential for small changes to reduce burden</a:t>
            </a:r>
            <a:endParaRPr sz="2400"/>
          </a:p>
          <a:p>
            <a:pPr marL="457200" lvl="0" indent="-381000" algn="l" rtl="0">
              <a:spcBef>
                <a:spcPts val="0"/>
              </a:spcBef>
              <a:spcAft>
                <a:spcPts val="0"/>
              </a:spcAft>
              <a:buSzPts val="2400"/>
              <a:buChar char="●"/>
            </a:pPr>
            <a:r>
              <a:rPr lang="en" sz="2400"/>
              <a:t>Additional discussion of Vessel Master Survey and Vessel Fuel Surveys (also came up under Task 1) - insight into complex bycatch avoidance behavior</a:t>
            </a: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29"/>
        <p:cNvGrpSpPr/>
        <p:nvPr/>
      </p:nvGrpSpPr>
      <p:grpSpPr>
        <a:xfrm>
          <a:off x="0" y="0"/>
          <a:ext cx="0" cy="0"/>
          <a:chOff x="0" y="0"/>
          <a:chExt cx="0" cy="0"/>
        </a:xfrm>
      </p:grpSpPr>
      <p:sp>
        <p:nvSpPr>
          <p:cNvPr id="330" name="Google Shape;330;p46"/>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31" name="Google Shape;331;p4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32" name="Google Shape;332;p46"/>
          <p:cNvSpPr txBox="1"/>
          <p:nvPr/>
        </p:nvSpPr>
        <p:spPr>
          <a:xfrm>
            <a:off x="507400" y="1768600"/>
            <a:ext cx="7888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Vessel Master Survey</a:t>
            </a:r>
            <a:endParaRPr sz="2400"/>
          </a:p>
          <a:p>
            <a:pPr marL="0" lvl="0" indent="0" algn="l" rtl="0">
              <a:spcBef>
                <a:spcPts val="0"/>
              </a:spcBef>
              <a:spcAft>
                <a:spcPts val="0"/>
              </a:spcAft>
              <a:buNone/>
            </a:pPr>
            <a:r>
              <a:rPr lang="en" sz="1600"/>
              <a:t>Source: Amendment 91 Vessel Master Survey (excerpt)</a:t>
            </a:r>
            <a:endParaRPr sz="1600"/>
          </a:p>
          <a:p>
            <a:pPr marL="0" lvl="0" indent="0" algn="l" rtl="0">
              <a:spcBef>
                <a:spcPts val="0"/>
              </a:spcBef>
              <a:spcAft>
                <a:spcPts val="0"/>
              </a:spcAft>
              <a:buNone/>
            </a:pPr>
            <a:endParaRPr sz="2400"/>
          </a:p>
        </p:txBody>
      </p:sp>
      <p:pic>
        <p:nvPicPr>
          <p:cNvPr id="333" name="Google Shape;333;p46"/>
          <p:cNvPicPr preferRelativeResize="0"/>
          <p:nvPr/>
        </p:nvPicPr>
        <p:blipFill>
          <a:blip r:embed="rId3">
            <a:alphaModFix/>
          </a:blip>
          <a:stretch>
            <a:fillRect/>
          </a:stretch>
        </p:blipFill>
        <p:spPr>
          <a:xfrm>
            <a:off x="67876" y="2580825"/>
            <a:ext cx="5645351" cy="2197775"/>
          </a:xfrm>
          <a:prstGeom prst="rect">
            <a:avLst/>
          </a:prstGeom>
          <a:noFill/>
          <a:ln>
            <a:noFill/>
          </a:ln>
        </p:spPr>
      </p:pic>
      <p:pic>
        <p:nvPicPr>
          <p:cNvPr id="334" name="Google Shape;334;p46"/>
          <p:cNvPicPr preferRelativeResize="0"/>
          <p:nvPr/>
        </p:nvPicPr>
        <p:blipFill>
          <a:blip r:embed="rId4">
            <a:alphaModFix/>
          </a:blip>
          <a:stretch>
            <a:fillRect/>
          </a:stretch>
        </p:blipFill>
        <p:spPr>
          <a:xfrm>
            <a:off x="2853350" y="4676303"/>
            <a:ext cx="6167802" cy="20660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38"/>
        <p:cNvGrpSpPr/>
        <p:nvPr/>
      </p:nvGrpSpPr>
      <p:grpSpPr>
        <a:xfrm>
          <a:off x="0" y="0"/>
          <a:ext cx="0" cy="0"/>
          <a:chOff x="0" y="0"/>
          <a:chExt cx="0" cy="0"/>
        </a:xfrm>
      </p:grpSpPr>
      <p:sp>
        <p:nvSpPr>
          <p:cNvPr id="339" name="Google Shape;339;p47"/>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40" name="Google Shape;340;p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41" name="Google Shape;341;p47"/>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91 EDR</a:t>
            </a:r>
            <a:endParaRPr sz="1600"/>
          </a:p>
          <a:p>
            <a:pPr marL="0" lvl="0" indent="0" algn="l" rtl="0">
              <a:spcBef>
                <a:spcPts val="0"/>
              </a:spcBef>
              <a:spcAft>
                <a:spcPts val="0"/>
              </a:spcAft>
              <a:buNone/>
            </a:pPr>
            <a:r>
              <a:rPr lang="en" sz="1600"/>
              <a:t>Report: Pages 27-28</a:t>
            </a:r>
            <a:endParaRPr sz="1600"/>
          </a:p>
        </p:txBody>
      </p:sp>
      <p:sp>
        <p:nvSpPr>
          <p:cNvPr id="342" name="Google Shape;342;p47"/>
          <p:cNvSpPr txBox="1"/>
          <p:nvPr/>
        </p:nvSpPr>
        <p:spPr>
          <a:xfrm>
            <a:off x="777700" y="1784713"/>
            <a:ext cx="78882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Vessel Master Survey</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Analysts: data collection has not functioned as intended, primarily survey design</a:t>
            </a:r>
            <a:endParaRPr sz="2400"/>
          </a:p>
          <a:p>
            <a:pPr marL="914400" lvl="1" indent="-381000" algn="l" rtl="0">
              <a:spcBef>
                <a:spcPts val="0"/>
              </a:spcBef>
              <a:spcAft>
                <a:spcPts val="0"/>
              </a:spcAft>
              <a:buSzPts val="2400"/>
              <a:buChar char="○"/>
            </a:pPr>
            <a:r>
              <a:rPr lang="en" sz="2400"/>
              <a:t>Vessel movement data not available</a:t>
            </a:r>
            <a:endParaRPr sz="2400"/>
          </a:p>
          <a:p>
            <a:pPr marL="914400" lvl="1" indent="-381000" algn="l" rtl="0">
              <a:spcBef>
                <a:spcPts val="0"/>
              </a:spcBef>
              <a:spcAft>
                <a:spcPts val="0"/>
              </a:spcAft>
              <a:buSzPts val="2400"/>
              <a:buChar char="○"/>
            </a:pPr>
            <a:r>
              <a:rPr lang="en" sz="2400"/>
              <a:t>Vessels may move/incur costs for multiple reasons, not just a high bycatch tow</a:t>
            </a:r>
            <a:endParaRPr sz="2400"/>
          </a:p>
          <a:p>
            <a:pPr marL="457200" lvl="0" indent="-381000" algn="l" rtl="0">
              <a:spcBef>
                <a:spcPts val="0"/>
              </a:spcBef>
              <a:spcAft>
                <a:spcPts val="0"/>
              </a:spcAft>
              <a:buSzPts val="2400"/>
              <a:buChar char="●"/>
            </a:pPr>
            <a:r>
              <a:rPr lang="en" sz="2400"/>
              <a:t>Discussion of ideas for adjusting survey protocol</a:t>
            </a:r>
            <a:endParaRPr sz="2400"/>
          </a:p>
          <a:p>
            <a:pPr marL="457200" lvl="0" indent="-381000" algn="l" rtl="0">
              <a:spcBef>
                <a:spcPts val="0"/>
              </a:spcBef>
              <a:spcAft>
                <a:spcPts val="0"/>
              </a:spcAft>
              <a:buSzPts val="2400"/>
              <a:buChar char="●"/>
            </a:pPr>
            <a:r>
              <a:rPr lang="en" sz="2400"/>
              <a:t>Utility of survey for providing descriptive context for stock assessment</a:t>
            </a:r>
            <a:endParaRPr sz="2400"/>
          </a:p>
          <a:p>
            <a:pPr marL="457200" lvl="0" indent="-381000" algn="l" rtl="0">
              <a:spcBef>
                <a:spcPts val="0"/>
              </a:spcBef>
              <a:spcAft>
                <a:spcPts val="0"/>
              </a:spcAft>
              <a:buSzPts val="2400"/>
              <a:buChar char="●"/>
            </a:pPr>
            <a:r>
              <a:rPr lang="en" sz="2400"/>
              <a:t>Concerns about duplication and data gaps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1000"/>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1000"/>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1000"/>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1000"/>
                                        <p:tgtEl>
                                          <p:spTgt spid="3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2">
                                            <p:txEl>
                                              <p:pRg st="4" end="4"/>
                                            </p:txEl>
                                          </p:spTgt>
                                        </p:tgtEl>
                                        <p:attrNameLst>
                                          <p:attrName>style.visibility</p:attrName>
                                        </p:attrNameLst>
                                      </p:cBhvr>
                                      <p:to>
                                        <p:strVal val="visible"/>
                                      </p:to>
                                    </p:set>
                                    <p:animEffect transition="in" filter="fade">
                                      <p:cBhvr>
                                        <p:cTn id="27" dur="1000"/>
                                        <p:tgtEl>
                                          <p:spTgt spid="3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xEl>
                                              <p:pRg st="5" end="5"/>
                                            </p:txEl>
                                          </p:spTgt>
                                        </p:tgtEl>
                                        <p:attrNameLst>
                                          <p:attrName>style.visibility</p:attrName>
                                        </p:attrNameLst>
                                      </p:cBhvr>
                                      <p:to>
                                        <p:strVal val="visible"/>
                                      </p:to>
                                    </p:set>
                                    <p:animEffect transition="in" filter="fade">
                                      <p:cBhvr>
                                        <p:cTn id="32" dur="1000"/>
                                        <p:tgtEl>
                                          <p:spTgt spid="3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2">
                                            <p:txEl>
                                              <p:pRg st="6" end="6"/>
                                            </p:txEl>
                                          </p:spTgt>
                                        </p:tgtEl>
                                        <p:attrNameLst>
                                          <p:attrName>style.visibility</p:attrName>
                                        </p:attrNameLst>
                                      </p:cBhvr>
                                      <p:to>
                                        <p:strVal val="visible"/>
                                      </p:to>
                                    </p:set>
                                    <p:animEffect transition="in" filter="fade">
                                      <p:cBhvr>
                                        <p:cTn id="37" dur="1000"/>
                                        <p:tgtEl>
                                          <p:spTgt spid="3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2">
                                            <p:txEl>
                                              <p:pRg st="7" end="7"/>
                                            </p:txEl>
                                          </p:spTgt>
                                        </p:tgtEl>
                                        <p:attrNameLst>
                                          <p:attrName>style.visibility</p:attrName>
                                        </p:attrNameLst>
                                      </p:cBhvr>
                                      <p:to>
                                        <p:strVal val="visible"/>
                                      </p:to>
                                    </p:set>
                                    <p:animEffect transition="in" filter="fade">
                                      <p:cBhvr>
                                        <p:cTn id="42" dur="1000"/>
                                        <p:tgtEl>
                                          <p:spTgt spid="3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346"/>
        <p:cNvGrpSpPr/>
        <p:nvPr/>
      </p:nvGrpSpPr>
      <p:grpSpPr>
        <a:xfrm>
          <a:off x="0" y="0"/>
          <a:ext cx="0" cy="0"/>
          <a:chOff x="0" y="0"/>
          <a:chExt cx="0" cy="0"/>
        </a:xfrm>
      </p:grpSpPr>
      <p:sp>
        <p:nvSpPr>
          <p:cNvPr id="347" name="Google Shape;347;p48"/>
          <p:cNvSpPr txBox="1">
            <a:spLocks noGrp="1"/>
          </p:cNvSpPr>
          <p:nvPr>
            <p:ph type="ctrTitle"/>
          </p:nvPr>
        </p:nvSpPr>
        <p:spPr>
          <a:xfrm>
            <a:off x="152550" y="12039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t>Questions?</a:t>
            </a: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348" name="Google Shape;348;p4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352"/>
        <p:cNvGrpSpPr/>
        <p:nvPr/>
      </p:nvGrpSpPr>
      <p:grpSpPr>
        <a:xfrm>
          <a:off x="0" y="0"/>
          <a:ext cx="0" cy="0"/>
          <a:chOff x="0" y="0"/>
          <a:chExt cx="0" cy="0"/>
        </a:xfrm>
      </p:grpSpPr>
      <p:sp>
        <p:nvSpPr>
          <p:cNvPr id="353" name="Google Shape;353;p49"/>
          <p:cNvSpPr txBox="1">
            <a:spLocks noGrp="1"/>
          </p:cNvSpPr>
          <p:nvPr>
            <p:ph type="ctrTitle"/>
          </p:nvPr>
        </p:nvSpPr>
        <p:spPr>
          <a:xfrm>
            <a:off x="152550" y="15938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800" b="1"/>
          </a:p>
          <a:p>
            <a:pPr marL="457200" lvl="0" indent="0" algn="ctr" rtl="0">
              <a:spcBef>
                <a:spcPts val="0"/>
              </a:spcBef>
              <a:spcAft>
                <a:spcPts val="0"/>
              </a:spcAft>
              <a:buNone/>
            </a:pPr>
            <a:r>
              <a:rPr lang="en" sz="3000" b="1"/>
              <a:t>4.  Amendment 80 EDR</a:t>
            </a:r>
            <a:endParaRPr sz="4500" b="1"/>
          </a:p>
          <a:p>
            <a:pPr marL="0" lvl="0" indent="0" algn="ctr" rtl="0">
              <a:spcBef>
                <a:spcPts val="0"/>
              </a:spcBef>
              <a:spcAft>
                <a:spcPts val="0"/>
              </a:spcAft>
              <a:buNone/>
            </a:pP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354" name="Google Shape;354;p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58"/>
        <p:cNvGrpSpPr/>
        <p:nvPr/>
      </p:nvGrpSpPr>
      <p:grpSpPr>
        <a:xfrm>
          <a:off x="0" y="0"/>
          <a:ext cx="0" cy="0"/>
          <a:chOff x="0" y="0"/>
          <a:chExt cx="0" cy="0"/>
        </a:xfrm>
      </p:grpSpPr>
      <p:sp>
        <p:nvSpPr>
          <p:cNvPr id="359" name="Google Shape;359;p50"/>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60" name="Google Shape;360;p5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361" name="Google Shape;361;p50"/>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62" name="Google Shape;362;p50"/>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11-12</a:t>
            </a:r>
            <a:endParaRPr sz="1600"/>
          </a:p>
        </p:txBody>
      </p:sp>
      <p:sp>
        <p:nvSpPr>
          <p:cNvPr id="363" name="Google Shape;363;p50"/>
          <p:cNvSpPr txBox="1"/>
          <p:nvPr/>
        </p:nvSpPr>
        <p:spPr>
          <a:xfrm>
            <a:off x="828225" y="2048900"/>
            <a:ext cx="78378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2 areas of focus</a:t>
            </a:r>
            <a:endParaRPr sz="2400"/>
          </a:p>
          <a:p>
            <a:pPr marL="45720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Assessing incremental economic impacts of bycatch reduction measures over time</a:t>
            </a:r>
            <a:endParaRPr sz="2400"/>
          </a:p>
          <a:p>
            <a:pPr marL="457200" lvl="0" indent="-381000" algn="l" rtl="0">
              <a:spcBef>
                <a:spcPts val="0"/>
              </a:spcBef>
              <a:spcAft>
                <a:spcPts val="0"/>
              </a:spcAft>
              <a:buSzPts val="2400"/>
              <a:buChar char="●"/>
            </a:pPr>
            <a:r>
              <a:rPr lang="en" sz="2400"/>
              <a:t>Focus of EDR: impacts of bycatch reduction or broader economic performance?</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67"/>
        <p:cNvGrpSpPr/>
        <p:nvPr/>
      </p:nvGrpSpPr>
      <p:grpSpPr>
        <a:xfrm>
          <a:off x="0" y="0"/>
          <a:ext cx="0" cy="0"/>
          <a:chOff x="0" y="0"/>
          <a:chExt cx="0" cy="0"/>
        </a:xfrm>
      </p:grpSpPr>
      <p:sp>
        <p:nvSpPr>
          <p:cNvPr id="368" name="Google Shape;368;p51"/>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69" name="Google Shape;369;p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370" name="Google Shape;370;p51"/>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71" name="Google Shape;371;p51"/>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11-12</a:t>
            </a:r>
            <a:endParaRPr sz="1600"/>
          </a:p>
        </p:txBody>
      </p:sp>
      <p:sp>
        <p:nvSpPr>
          <p:cNvPr id="372" name="Google Shape;372;p51"/>
          <p:cNvSpPr txBox="1"/>
          <p:nvPr/>
        </p:nvSpPr>
        <p:spPr>
          <a:xfrm>
            <a:off x="828225" y="2048900"/>
            <a:ext cx="78378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Issue: Assessing incremental economic impacts of bycatch reduction measures over time</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PSC reductions ongoing, not a one-time change</a:t>
            </a:r>
            <a:endParaRPr sz="2400"/>
          </a:p>
          <a:p>
            <a:pPr marL="457200" lvl="0" indent="-381000" algn="l" rtl="0">
              <a:spcBef>
                <a:spcPts val="0"/>
              </a:spcBef>
              <a:spcAft>
                <a:spcPts val="0"/>
              </a:spcAft>
              <a:buSzPts val="2400"/>
              <a:buChar char="●"/>
            </a:pPr>
            <a:r>
              <a:rPr lang="en" sz="2400"/>
              <a:t>Relevance to Council’s consideration of area-based Pacific halibut management </a:t>
            </a:r>
            <a:endParaRPr sz="2400"/>
          </a:p>
          <a:p>
            <a:pPr marL="914400" lvl="1" indent="-381000" algn="l" rtl="0">
              <a:spcBef>
                <a:spcPts val="0"/>
              </a:spcBef>
              <a:spcAft>
                <a:spcPts val="0"/>
              </a:spcAft>
              <a:buSzPts val="2400"/>
              <a:buChar char="○"/>
            </a:pPr>
            <a:r>
              <a:rPr lang="en" sz="2400"/>
              <a:t>Utility for predicting impacts</a:t>
            </a:r>
            <a:endParaRPr sz="2400"/>
          </a:p>
          <a:p>
            <a:pPr marL="914400" lvl="1" indent="-381000" algn="l" rtl="0">
              <a:spcBef>
                <a:spcPts val="0"/>
              </a:spcBef>
              <a:spcAft>
                <a:spcPts val="0"/>
              </a:spcAft>
              <a:buSzPts val="2400"/>
              <a:buChar char="○"/>
            </a:pPr>
            <a:r>
              <a:rPr lang="en" sz="2400"/>
              <a:t>Broader focus is on practicability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152550" y="15938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800" b="1"/>
          </a:p>
          <a:p>
            <a:pPr marL="457200" lvl="0" indent="-419100" algn="ctr" rtl="0">
              <a:spcBef>
                <a:spcPts val="0"/>
              </a:spcBef>
              <a:spcAft>
                <a:spcPts val="0"/>
              </a:spcAft>
              <a:buSzPts val="3000"/>
              <a:buAutoNum type="arabicPeriod"/>
            </a:pPr>
            <a:r>
              <a:rPr lang="en" sz="3000" b="1"/>
              <a:t>BSAI Crab Rationalization EDR</a:t>
            </a:r>
            <a:endParaRPr sz="4500" b="1"/>
          </a:p>
          <a:p>
            <a:pPr marL="0" lvl="0" indent="0" algn="ctr" rtl="0">
              <a:spcBef>
                <a:spcPts val="0"/>
              </a:spcBef>
              <a:spcAft>
                <a:spcPts val="0"/>
              </a:spcAft>
              <a:buNone/>
            </a:pP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75" name="Google Shape;75;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76"/>
        <p:cNvGrpSpPr/>
        <p:nvPr/>
      </p:nvGrpSpPr>
      <p:grpSpPr>
        <a:xfrm>
          <a:off x="0" y="0"/>
          <a:ext cx="0" cy="0"/>
          <a:chOff x="0" y="0"/>
          <a:chExt cx="0" cy="0"/>
        </a:xfrm>
      </p:grpSpPr>
      <p:sp>
        <p:nvSpPr>
          <p:cNvPr id="377" name="Google Shape;377;p52"/>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78" name="Google Shape;378;p5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379" name="Google Shape;379;p52"/>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80" name="Google Shape;380;p52"/>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11-12</a:t>
            </a:r>
            <a:endParaRPr sz="1600"/>
          </a:p>
        </p:txBody>
      </p:sp>
      <p:sp>
        <p:nvSpPr>
          <p:cNvPr id="381" name="Google Shape;381;p52"/>
          <p:cNvSpPr txBox="1"/>
          <p:nvPr/>
        </p:nvSpPr>
        <p:spPr>
          <a:xfrm>
            <a:off x="653100" y="1784713"/>
            <a:ext cx="78378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Issue: </a:t>
            </a:r>
            <a:r>
              <a:rPr lang="en" sz="2400">
                <a:solidFill>
                  <a:schemeClr val="dk1"/>
                </a:solidFill>
              </a:rPr>
              <a:t>Focus of EDR: impacts of bycatch reduction or broader economic performance?</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P&amp;N references bycatch reduction and broader utility</a:t>
            </a:r>
            <a:endParaRPr sz="2400"/>
          </a:p>
          <a:p>
            <a:pPr marL="457200" lvl="0" indent="-381000" algn="l" rtl="0">
              <a:spcBef>
                <a:spcPts val="0"/>
              </a:spcBef>
              <a:spcAft>
                <a:spcPts val="0"/>
              </a:spcAft>
              <a:buSzPts val="2400"/>
              <a:buChar char="●"/>
            </a:pPr>
            <a:r>
              <a:rPr lang="en" sz="2400"/>
              <a:t>Concerns related to narrower focus on bycatch - level of detail, variables that change infrequently, utility of some variables unclear</a:t>
            </a:r>
            <a:endParaRPr sz="2400"/>
          </a:p>
          <a:p>
            <a:pPr marL="457200" lvl="0" indent="-381000" algn="l" rtl="0">
              <a:spcBef>
                <a:spcPts val="0"/>
              </a:spcBef>
              <a:spcAft>
                <a:spcPts val="0"/>
              </a:spcAft>
              <a:buSzPts val="2400"/>
              <a:buChar char="●"/>
            </a:pPr>
            <a:r>
              <a:rPr lang="en" sz="2400"/>
              <a:t>Managing expectations and assigning causality</a:t>
            </a:r>
            <a:endParaRPr sz="2400"/>
          </a:p>
          <a:p>
            <a:pPr marL="457200" lvl="0" indent="-381000" algn="l" rtl="0">
              <a:spcBef>
                <a:spcPts val="0"/>
              </a:spcBef>
              <a:spcAft>
                <a:spcPts val="0"/>
              </a:spcAft>
              <a:buSzPts val="2400"/>
              <a:buChar char="●"/>
            </a:pPr>
            <a:r>
              <a:rPr lang="en" sz="2400"/>
              <a:t>If Council considers changing P&amp;N, broader focus on general trends in economic performance may be appropriate</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85"/>
        <p:cNvGrpSpPr/>
        <p:nvPr/>
      </p:nvGrpSpPr>
      <p:grpSpPr>
        <a:xfrm>
          <a:off x="0" y="0"/>
          <a:ext cx="0" cy="0"/>
          <a:chOff x="0" y="0"/>
          <a:chExt cx="0" cy="0"/>
        </a:xfrm>
      </p:grpSpPr>
      <p:sp>
        <p:nvSpPr>
          <p:cNvPr id="386" name="Google Shape;386;p53"/>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87" name="Google Shape;387;p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388" name="Google Shape;388;p53"/>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89" name="Google Shape;389;p53"/>
          <p:cNvSpPr txBox="1"/>
          <p:nvPr/>
        </p:nvSpPr>
        <p:spPr>
          <a:xfrm>
            <a:off x="653100" y="1784713"/>
            <a:ext cx="78378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Amendment 80 EDR, June 2006</a:t>
            </a:r>
            <a:endParaRPr sz="1800" b="1"/>
          </a:p>
          <a:p>
            <a:pPr marL="0" lvl="0" indent="0" algn="l" rtl="0">
              <a:spcBef>
                <a:spcPts val="0"/>
              </a:spcBef>
              <a:spcAft>
                <a:spcPts val="0"/>
              </a:spcAft>
              <a:buNone/>
            </a:pPr>
            <a:endParaRPr sz="1800"/>
          </a:p>
          <a:p>
            <a:pPr marL="0" lvl="0" indent="0" algn="l" rtl="0">
              <a:spcBef>
                <a:spcPts val="0"/>
              </a:spcBef>
              <a:spcAft>
                <a:spcPts val="0"/>
              </a:spcAft>
              <a:buNone/>
            </a:pPr>
            <a:r>
              <a:rPr lang="en" sz="1800"/>
              <a:t>The purpose of the data collection program is to understand the economic effects of the Amendment 80 program on vessels or entities regulated by this action, and to inform future management actions. The data is needed to assess whether Amendment 80 addresses some goals in the problem statement to mitigate, to some degree, the costs associated with bycatch reduction. Data will be used by Council and agency staff, recognizing that confidentiality is of extreme importance.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Economic data collected under this program include employment data by vessel collected to determine the labor amounts and costs for the sector. In addition, revenue and cost data by vessel will be collected to evaluate trends in returns to the sector that may be compared with elements of the Amendment 80 program, such as bycatch reduction measures.</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393"/>
        <p:cNvGrpSpPr/>
        <p:nvPr/>
      </p:nvGrpSpPr>
      <p:grpSpPr>
        <a:xfrm>
          <a:off x="0" y="0"/>
          <a:ext cx="0" cy="0"/>
          <a:chOff x="0" y="0"/>
          <a:chExt cx="0" cy="0"/>
        </a:xfrm>
      </p:grpSpPr>
      <p:sp>
        <p:nvSpPr>
          <p:cNvPr id="394" name="Google Shape;394;p54"/>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2: Consistency</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395" name="Google Shape;395;p5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396" name="Google Shape;396;p54"/>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397" name="Google Shape;397;p54"/>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16-17 </a:t>
            </a:r>
            <a:endParaRPr sz="1600"/>
          </a:p>
        </p:txBody>
      </p:sp>
      <p:sp>
        <p:nvSpPr>
          <p:cNvPr id="398" name="Google Shape;398;p54"/>
          <p:cNvSpPr txBox="1"/>
          <p:nvPr/>
        </p:nvSpPr>
        <p:spPr>
          <a:xfrm>
            <a:off x="828225" y="2048900"/>
            <a:ext cx="78378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i="1"/>
              <a:t>Covered previously under cross-cutting themes </a:t>
            </a:r>
            <a:endParaRPr sz="2400" i="1"/>
          </a:p>
          <a:p>
            <a:pPr marL="914400" lvl="1" indent="-381000" algn="l" rtl="0">
              <a:spcBef>
                <a:spcPts val="0"/>
              </a:spcBef>
              <a:spcAft>
                <a:spcPts val="0"/>
              </a:spcAft>
              <a:buSzPts val="2400"/>
              <a:buChar char="○"/>
            </a:pPr>
            <a:r>
              <a:rPr lang="en" sz="2400" i="1"/>
              <a:t>Closely linked to purpose and need discussion</a:t>
            </a:r>
            <a:endParaRPr sz="2400" i="1"/>
          </a:p>
          <a:p>
            <a:pPr marL="914400" lvl="1" indent="-381000" algn="l" rtl="0">
              <a:spcBef>
                <a:spcPts val="0"/>
              </a:spcBef>
              <a:spcAft>
                <a:spcPts val="0"/>
              </a:spcAft>
              <a:buSzPts val="2400"/>
              <a:buChar char="○"/>
            </a:pPr>
            <a:r>
              <a:rPr lang="en" sz="2400" i="1"/>
              <a:t>Suggests the need for simplification and consistent interpretation of the information being requested</a:t>
            </a:r>
            <a:endParaRPr sz="2400"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02"/>
        <p:cNvGrpSpPr/>
        <p:nvPr/>
      </p:nvGrpSpPr>
      <p:grpSpPr>
        <a:xfrm>
          <a:off x="0" y="0"/>
          <a:ext cx="0" cy="0"/>
          <a:chOff x="0" y="0"/>
          <a:chExt cx="0" cy="0"/>
        </a:xfrm>
      </p:grpSpPr>
      <p:sp>
        <p:nvSpPr>
          <p:cNvPr id="403" name="Google Shape;403;p55"/>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04" name="Google Shape;404;p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05" name="Google Shape;405;p55"/>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 21</a:t>
            </a:r>
            <a:endParaRPr sz="1600"/>
          </a:p>
        </p:txBody>
      </p:sp>
      <p:sp>
        <p:nvSpPr>
          <p:cNvPr id="406" name="Google Shape;406;p55"/>
          <p:cNvSpPr txBox="1"/>
          <p:nvPr/>
        </p:nvSpPr>
        <p:spPr>
          <a:xfrm>
            <a:off x="777675" y="2082600"/>
            <a:ext cx="78882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Overall focus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In-depth discussion of opportunities for streamlining and clarifying</a:t>
            </a:r>
            <a:endParaRPr sz="2400"/>
          </a:p>
          <a:p>
            <a:pPr marL="457200" lvl="0" indent="-381000" algn="l" rtl="0">
              <a:spcBef>
                <a:spcPts val="0"/>
              </a:spcBef>
              <a:spcAft>
                <a:spcPts val="0"/>
              </a:spcAft>
              <a:buSzPts val="2400"/>
              <a:buChar char="●"/>
            </a:pPr>
            <a:r>
              <a:rPr lang="en" sz="2400"/>
              <a:t>Focus on variables that change infrequently</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10"/>
        <p:cNvGrpSpPr/>
        <p:nvPr/>
      </p:nvGrpSpPr>
      <p:grpSpPr>
        <a:xfrm>
          <a:off x="0" y="0"/>
          <a:ext cx="0" cy="0"/>
          <a:chOff x="0" y="0"/>
          <a:chExt cx="0" cy="0"/>
        </a:xfrm>
      </p:grpSpPr>
      <p:sp>
        <p:nvSpPr>
          <p:cNvPr id="411" name="Google Shape;411;p56"/>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12" name="Google Shape;412;p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413" name="Google Shape;413;p56"/>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 21 </a:t>
            </a:r>
            <a:endParaRPr sz="1600"/>
          </a:p>
        </p:txBody>
      </p:sp>
      <p:sp>
        <p:nvSpPr>
          <p:cNvPr id="414" name="Google Shape;414;p56"/>
          <p:cNvSpPr txBox="1"/>
          <p:nvPr/>
        </p:nvSpPr>
        <p:spPr>
          <a:xfrm>
            <a:off x="777675" y="2082600"/>
            <a:ext cx="78882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Components of burden</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Some EDR information can be exported from accounting software</a:t>
            </a:r>
            <a:endParaRPr sz="2400"/>
          </a:p>
          <a:p>
            <a:pPr marL="457200" lvl="0" indent="-381000" algn="l" rtl="0">
              <a:spcBef>
                <a:spcPts val="0"/>
              </a:spcBef>
              <a:spcAft>
                <a:spcPts val="0"/>
              </a:spcAft>
              <a:buSzPts val="2400"/>
              <a:buChar char="●"/>
            </a:pPr>
            <a:r>
              <a:rPr lang="en" sz="2400"/>
              <a:t>Some information tracked specifically for EDRs</a:t>
            </a:r>
            <a:endParaRPr sz="2400"/>
          </a:p>
          <a:p>
            <a:pPr marL="457200" lvl="0" indent="-381000" algn="l" rtl="0">
              <a:spcBef>
                <a:spcPts val="0"/>
              </a:spcBef>
              <a:spcAft>
                <a:spcPts val="0"/>
              </a:spcAft>
              <a:buSzPts val="2400"/>
              <a:buChar char="●"/>
            </a:pPr>
            <a:r>
              <a:rPr lang="en" sz="2400"/>
              <a:t>Other contributors to burden:</a:t>
            </a:r>
            <a:endParaRPr sz="2400"/>
          </a:p>
          <a:p>
            <a:pPr marL="914400" lvl="1" indent="-381000" algn="l" rtl="0">
              <a:spcBef>
                <a:spcPts val="0"/>
              </a:spcBef>
              <a:spcAft>
                <a:spcPts val="0"/>
              </a:spcAft>
              <a:buSzPts val="2400"/>
              <a:buChar char="○"/>
            </a:pPr>
            <a:r>
              <a:rPr lang="en" sz="2400"/>
              <a:t>Calculations (e.g. freezer capacity)</a:t>
            </a:r>
            <a:endParaRPr sz="2400"/>
          </a:p>
          <a:p>
            <a:pPr marL="914400" lvl="1" indent="-381000" algn="l" rtl="0">
              <a:spcBef>
                <a:spcPts val="0"/>
              </a:spcBef>
              <a:spcAft>
                <a:spcPts val="0"/>
              </a:spcAft>
              <a:buSzPts val="2400"/>
              <a:buChar char="○"/>
            </a:pPr>
            <a:r>
              <a:rPr lang="en" sz="2400"/>
              <a:t>Detailed tracking (e.g. fuel consumption)</a:t>
            </a:r>
            <a:endParaRPr sz="2400"/>
          </a:p>
          <a:p>
            <a:pPr marL="914400" lvl="1" indent="-381000" algn="l" rtl="0">
              <a:spcBef>
                <a:spcPts val="0"/>
              </a:spcBef>
              <a:spcAft>
                <a:spcPts val="0"/>
              </a:spcAft>
              <a:buSzPts val="2400"/>
              <a:buChar char="○"/>
            </a:pPr>
            <a:r>
              <a:rPr lang="en" sz="2400"/>
              <a:t>Compiling with explanatory notes</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18"/>
        <p:cNvGrpSpPr/>
        <p:nvPr/>
      </p:nvGrpSpPr>
      <p:grpSpPr>
        <a:xfrm>
          <a:off x="0" y="0"/>
          <a:ext cx="0" cy="0"/>
          <a:chOff x="0" y="0"/>
          <a:chExt cx="0" cy="0"/>
        </a:xfrm>
      </p:grpSpPr>
      <p:sp>
        <p:nvSpPr>
          <p:cNvPr id="419" name="Google Shape;419;p57"/>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20" name="Google Shape;420;p5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421" name="Google Shape;421;p57"/>
          <p:cNvSpPr txBox="1"/>
          <p:nvPr/>
        </p:nvSpPr>
        <p:spPr>
          <a:xfrm>
            <a:off x="1672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21-22 </a:t>
            </a:r>
            <a:endParaRPr sz="1600"/>
          </a:p>
        </p:txBody>
      </p:sp>
      <p:sp>
        <p:nvSpPr>
          <p:cNvPr id="422" name="Google Shape;422;p57"/>
          <p:cNvSpPr txBox="1"/>
          <p:nvPr/>
        </p:nvSpPr>
        <p:spPr>
          <a:xfrm>
            <a:off x="558625" y="1812975"/>
            <a:ext cx="8290200" cy="421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Fields that change infrequently </a:t>
            </a:r>
            <a:endParaRPr sz="2400"/>
          </a:p>
          <a:p>
            <a:pPr marL="0" lvl="0" indent="0" algn="l" rtl="0">
              <a:spcBef>
                <a:spcPts val="0"/>
              </a:spcBef>
              <a:spcAft>
                <a:spcPts val="0"/>
              </a:spcAft>
              <a:buNone/>
            </a:pPr>
            <a:endParaRPr sz="2400"/>
          </a:p>
          <a:p>
            <a:pPr marL="457200" lvl="0" indent="0" algn="l" rtl="0">
              <a:spcBef>
                <a:spcPts val="0"/>
              </a:spcBef>
              <a:spcAft>
                <a:spcPts val="0"/>
              </a:spcAft>
              <a:buNone/>
            </a:pPr>
            <a:r>
              <a:rPr lang="en" sz="1800"/>
              <a:t>Table 1			Vessel Identification</a:t>
            </a:r>
            <a:endParaRPr sz="1800"/>
          </a:p>
          <a:p>
            <a:pPr marL="457200" lvl="0" indent="0" algn="l" rtl="0">
              <a:spcBef>
                <a:spcPts val="0"/>
              </a:spcBef>
              <a:spcAft>
                <a:spcPts val="0"/>
              </a:spcAft>
              <a:buNone/>
            </a:pPr>
            <a:r>
              <a:rPr lang="en" sz="1800"/>
              <a:t>Table 2.1 		Vessel Characteristics - Survey Value</a:t>
            </a:r>
            <a:endParaRPr sz="1800"/>
          </a:p>
          <a:p>
            <a:pPr marL="457200" lvl="0" indent="0" algn="l" rtl="0">
              <a:spcBef>
                <a:spcPts val="0"/>
              </a:spcBef>
              <a:spcAft>
                <a:spcPts val="0"/>
              </a:spcAft>
              <a:buNone/>
            </a:pPr>
            <a:r>
              <a:rPr lang="en" sz="1800"/>
              <a:t>Table 2.2		Vessel Characteristics - Fuel Consumption</a:t>
            </a:r>
            <a:endParaRPr sz="1800"/>
          </a:p>
          <a:p>
            <a:pPr marL="457200" lvl="0" indent="0" algn="l" rtl="0">
              <a:spcBef>
                <a:spcPts val="0"/>
              </a:spcBef>
              <a:spcAft>
                <a:spcPts val="0"/>
              </a:spcAft>
              <a:buNone/>
            </a:pPr>
            <a:r>
              <a:rPr lang="en" sz="1800"/>
              <a:t>Table 2.3		Vessel Characteristics - Freezer Space</a:t>
            </a:r>
            <a:endParaRPr sz="1800"/>
          </a:p>
          <a:p>
            <a:pPr marL="457200" lvl="0" indent="0" algn="l" rtl="0">
              <a:spcBef>
                <a:spcPts val="0"/>
              </a:spcBef>
              <a:spcAft>
                <a:spcPts val="0"/>
              </a:spcAft>
              <a:buNone/>
            </a:pPr>
            <a:r>
              <a:rPr lang="en" sz="1800"/>
              <a:t>Table 2.4		Vessel Characteristics - Processing Capacity</a:t>
            </a:r>
            <a:endParaRPr sz="1800"/>
          </a:p>
          <a:p>
            <a:pPr marL="0" lvl="0" indent="0" algn="l" rtl="0">
              <a:spcBef>
                <a:spcPts val="0"/>
              </a:spcBef>
              <a:spcAft>
                <a:spcPts val="0"/>
              </a:spcAft>
              <a:buNone/>
            </a:pPr>
            <a:endParaRPr sz="2400"/>
          </a:p>
          <a:p>
            <a:pPr marL="0" lvl="0" indent="0" algn="l" rtl="0">
              <a:spcBef>
                <a:spcPts val="0"/>
              </a:spcBef>
              <a:spcAft>
                <a:spcPts val="0"/>
              </a:spcAft>
              <a:buNone/>
            </a:pPr>
            <a:r>
              <a:rPr lang="en" sz="2000"/>
              <a:t>Reasons for changes</a:t>
            </a:r>
            <a:endParaRPr sz="2000"/>
          </a:p>
          <a:p>
            <a:pPr marL="457200" lvl="0" indent="-355600" algn="l" rtl="0">
              <a:spcBef>
                <a:spcPts val="0"/>
              </a:spcBef>
              <a:spcAft>
                <a:spcPts val="0"/>
              </a:spcAft>
              <a:buSzPts val="2000"/>
              <a:buChar char="●"/>
            </a:pPr>
            <a:r>
              <a:rPr lang="en" sz="2000"/>
              <a:t>Vessel or permit changing hands</a:t>
            </a:r>
            <a:endParaRPr sz="2000"/>
          </a:p>
          <a:p>
            <a:pPr marL="457200" lvl="0" indent="-355600" algn="l" rtl="0">
              <a:spcBef>
                <a:spcPts val="0"/>
              </a:spcBef>
              <a:spcAft>
                <a:spcPts val="0"/>
              </a:spcAft>
              <a:buSzPts val="2000"/>
              <a:buChar char="●"/>
            </a:pPr>
            <a:r>
              <a:rPr lang="en" sz="2000"/>
              <a:t>Updated survey </a:t>
            </a:r>
            <a:endParaRPr sz="2000"/>
          </a:p>
          <a:p>
            <a:pPr marL="457200" lvl="0" indent="-355600" algn="l" rtl="0">
              <a:spcBef>
                <a:spcPts val="0"/>
              </a:spcBef>
              <a:spcAft>
                <a:spcPts val="0"/>
              </a:spcAft>
              <a:buSzPts val="2000"/>
              <a:buChar char="●"/>
            </a:pPr>
            <a:r>
              <a:rPr lang="en" sz="2000"/>
              <a:t>Vessel changes - e.g. repower, lengthen, changes to factory or equipment</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26"/>
        <p:cNvGrpSpPr/>
        <p:nvPr/>
      </p:nvGrpSpPr>
      <p:grpSpPr>
        <a:xfrm>
          <a:off x="0" y="0"/>
          <a:ext cx="0" cy="0"/>
          <a:chOff x="0" y="0"/>
          <a:chExt cx="0" cy="0"/>
        </a:xfrm>
      </p:grpSpPr>
      <p:sp>
        <p:nvSpPr>
          <p:cNvPr id="427" name="Google Shape;427;p58"/>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28" name="Google Shape;428;p5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429" name="Google Shape;429;p58"/>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21-22</a:t>
            </a:r>
            <a:endParaRPr sz="1600"/>
          </a:p>
        </p:txBody>
      </p:sp>
      <p:sp>
        <p:nvSpPr>
          <p:cNvPr id="430" name="Google Shape;430;p58"/>
          <p:cNvSpPr txBox="1"/>
          <p:nvPr/>
        </p:nvSpPr>
        <p:spPr>
          <a:xfrm>
            <a:off x="558625" y="1812975"/>
            <a:ext cx="82902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Fields that change infrequently </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Ideas for reducing burden (suggested by analysts):</a:t>
            </a:r>
            <a:endParaRPr sz="2400"/>
          </a:p>
          <a:p>
            <a:pPr marL="914400" lvl="1" indent="-381000" algn="l" rtl="0">
              <a:spcBef>
                <a:spcPts val="0"/>
              </a:spcBef>
              <a:spcAft>
                <a:spcPts val="0"/>
              </a:spcAft>
              <a:buSzPts val="2400"/>
              <a:buChar char="○"/>
            </a:pPr>
            <a:r>
              <a:rPr lang="en" sz="2400"/>
              <a:t>Request information periodically</a:t>
            </a:r>
            <a:endParaRPr sz="2400"/>
          </a:p>
          <a:p>
            <a:pPr marL="914400" lvl="1" indent="-381000" algn="l" rtl="0">
              <a:spcBef>
                <a:spcPts val="0"/>
              </a:spcBef>
              <a:spcAft>
                <a:spcPts val="0"/>
              </a:spcAft>
              <a:buSzPts val="2400"/>
              <a:buChar char="○"/>
            </a:pPr>
            <a:r>
              <a:rPr lang="en" sz="2400"/>
              <a:t>Pre-populate fields </a:t>
            </a:r>
            <a:endParaRPr sz="2400"/>
          </a:p>
          <a:p>
            <a:pPr marL="914400" lvl="1" indent="-381000" algn="l" rtl="0">
              <a:spcBef>
                <a:spcPts val="0"/>
              </a:spcBef>
              <a:spcAft>
                <a:spcPts val="0"/>
              </a:spcAft>
              <a:buSzPts val="2400"/>
              <a:buChar char="○"/>
            </a:pPr>
            <a:r>
              <a:rPr lang="en" sz="2400"/>
              <a:t>Link with capital expenditures</a:t>
            </a:r>
            <a:endParaRPr sz="2400"/>
          </a:p>
          <a:p>
            <a:pPr marL="457200" lvl="0" indent="-381000" algn="l" rtl="0">
              <a:spcBef>
                <a:spcPts val="0"/>
              </a:spcBef>
              <a:spcAft>
                <a:spcPts val="0"/>
              </a:spcAft>
              <a:buSzPts val="2400"/>
              <a:buChar char="●"/>
            </a:pPr>
            <a:r>
              <a:rPr lang="en" sz="2400"/>
              <a:t>Ideas for fields that could be interpreted and calculated differently</a:t>
            </a:r>
            <a:endParaRPr sz="2400"/>
          </a:p>
          <a:p>
            <a:pPr marL="914400" lvl="1" indent="-381000" algn="l" rtl="0">
              <a:spcBef>
                <a:spcPts val="0"/>
              </a:spcBef>
              <a:spcAft>
                <a:spcPts val="0"/>
              </a:spcAft>
              <a:buSzPts val="2400"/>
              <a:buChar char="○"/>
            </a:pPr>
            <a:r>
              <a:rPr lang="en" sz="2400"/>
              <a:t>Link to more clearly defined metrics</a:t>
            </a:r>
            <a:endParaRPr sz="2400"/>
          </a:p>
          <a:p>
            <a:pPr marL="914400" lvl="1" indent="-381000" algn="l" rtl="0">
              <a:spcBef>
                <a:spcPts val="0"/>
              </a:spcBef>
              <a:spcAft>
                <a:spcPts val="0"/>
              </a:spcAft>
              <a:buSzPts val="2400"/>
              <a:buChar char="○"/>
            </a:pPr>
            <a:r>
              <a:rPr lang="en" sz="2400"/>
              <a:t>Derive from other data</a:t>
            </a:r>
            <a:endParaRPr sz="2400"/>
          </a:p>
          <a:p>
            <a:pPr marL="0" lvl="0" indent="0" algn="l" rtl="0">
              <a:spcBef>
                <a:spcPts val="0"/>
              </a:spcBef>
              <a:spcAft>
                <a:spcPts val="0"/>
              </a:spcAft>
              <a:buNone/>
            </a:pP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34"/>
        <p:cNvGrpSpPr/>
        <p:nvPr/>
      </p:nvGrpSpPr>
      <p:grpSpPr>
        <a:xfrm>
          <a:off x="0" y="0"/>
          <a:ext cx="0" cy="0"/>
          <a:chOff x="0" y="0"/>
          <a:chExt cx="0" cy="0"/>
        </a:xfrm>
      </p:grpSpPr>
      <p:sp>
        <p:nvSpPr>
          <p:cNvPr id="435" name="Google Shape;435;p59"/>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36" name="Google Shape;436;p5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437" name="Google Shape;437;p59"/>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22-23</a:t>
            </a:r>
            <a:endParaRPr sz="1600"/>
          </a:p>
        </p:txBody>
      </p:sp>
      <p:sp>
        <p:nvSpPr>
          <p:cNvPr id="438" name="Google Shape;438;p59"/>
          <p:cNvSpPr txBox="1"/>
          <p:nvPr/>
        </p:nvSpPr>
        <p:spPr>
          <a:xfrm>
            <a:off x="558625" y="1812975"/>
            <a:ext cx="8290200" cy="381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Reporting capital expenditures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Relates to Tables 1 and 2.1 -2.4 as well as:</a:t>
            </a:r>
            <a:endParaRPr sz="2400"/>
          </a:p>
          <a:p>
            <a:pPr marL="914400" lvl="1" indent="-381000" algn="l" rtl="0">
              <a:spcBef>
                <a:spcPts val="0"/>
              </a:spcBef>
              <a:spcAft>
                <a:spcPts val="0"/>
              </a:spcAft>
              <a:buSzPts val="2400"/>
              <a:buChar char="○"/>
            </a:pPr>
            <a:r>
              <a:rPr lang="en" sz="2400"/>
              <a:t>Table 4: Capital Expenditures and Materials Usage</a:t>
            </a:r>
            <a:endParaRPr sz="2400"/>
          </a:p>
          <a:p>
            <a:pPr marL="914400" lvl="1" indent="-381000" algn="l" rtl="0">
              <a:spcBef>
                <a:spcPts val="0"/>
              </a:spcBef>
              <a:spcAft>
                <a:spcPts val="0"/>
              </a:spcAft>
              <a:buSzPts val="2400"/>
              <a:buChar char="○"/>
            </a:pPr>
            <a:r>
              <a:rPr lang="en" sz="2400"/>
              <a:t>Table 5: Expenses</a:t>
            </a:r>
            <a:endParaRPr sz="2400"/>
          </a:p>
          <a:p>
            <a:pPr marL="457200" lvl="0" indent="-381000" algn="l" rtl="0">
              <a:spcBef>
                <a:spcPts val="0"/>
              </a:spcBef>
              <a:spcAft>
                <a:spcPts val="0"/>
              </a:spcAft>
              <a:buSzPts val="2400"/>
              <a:buChar char="●"/>
            </a:pPr>
            <a:r>
              <a:rPr lang="en" sz="2400"/>
              <a:t>Issues: Differentiating between...</a:t>
            </a:r>
            <a:endParaRPr sz="2400"/>
          </a:p>
          <a:p>
            <a:pPr marL="914400" lvl="1" indent="-381000" algn="l" rtl="0">
              <a:spcBef>
                <a:spcPts val="0"/>
              </a:spcBef>
              <a:spcAft>
                <a:spcPts val="0"/>
              </a:spcAft>
              <a:buSzPts val="2400"/>
              <a:buChar char="○"/>
            </a:pPr>
            <a:r>
              <a:rPr lang="en" sz="2400"/>
              <a:t>Investment and depreciation</a:t>
            </a:r>
            <a:endParaRPr sz="2400"/>
          </a:p>
          <a:p>
            <a:pPr marL="914400" lvl="1" indent="-381000" algn="l" rtl="0">
              <a:spcBef>
                <a:spcPts val="0"/>
              </a:spcBef>
              <a:spcAft>
                <a:spcPts val="0"/>
              </a:spcAft>
              <a:buSzPts val="2400"/>
              <a:buChar char="○"/>
            </a:pPr>
            <a:r>
              <a:rPr lang="en" sz="2400"/>
              <a:t>Capital expenditures and routine repair/maintenance</a:t>
            </a:r>
            <a:endParaRPr sz="2400"/>
          </a:p>
          <a:p>
            <a:pPr marL="914400" lvl="1" indent="-381000" algn="l" rtl="0">
              <a:spcBef>
                <a:spcPts val="0"/>
              </a:spcBef>
              <a:spcAft>
                <a:spcPts val="0"/>
              </a:spcAft>
              <a:buSzPts val="2400"/>
              <a:buChar char="○"/>
            </a:pPr>
            <a:r>
              <a:rPr lang="en" sz="2400"/>
              <a:t>Routine and out-of-scale expenditures</a:t>
            </a:r>
            <a:endParaRPr sz="2400"/>
          </a:p>
          <a:p>
            <a:pPr marL="0" lvl="0" indent="0" algn="l" rtl="0">
              <a:spcBef>
                <a:spcPts val="0"/>
              </a:spcBef>
              <a:spcAft>
                <a:spcPts val="0"/>
              </a:spcAft>
              <a:buNone/>
            </a:pP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42"/>
        <p:cNvGrpSpPr/>
        <p:nvPr/>
      </p:nvGrpSpPr>
      <p:grpSpPr>
        <a:xfrm>
          <a:off x="0" y="0"/>
          <a:ext cx="0" cy="0"/>
          <a:chOff x="0" y="0"/>
          <a:chExt cx="0" cy="0"/>
        </a:xfrm>
      </p:grpSpPr>
      <p:sp>
        <p:nvSpPr>
          <p:cNvPr id="443" name="Google Shape;443;p60"/>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44" name="Google Shape;444;p6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445" name="Google Shape;445;p60"/>
          <p:cNvSpPr txBox="1"/>
          <p:nvPr/>
        </p:nvSpPr>
        <p:spPr>
          <a:xfrm>
            <a:off x="558625" y="1812975"/>
            <a:ext cx="82902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Reporting capital expenditures</a:t>
            </a:r>
            <a:endParaRPr sz="2400"/>
          </a:p>
          <a:p>
            <a:pPr marL="0" lvl="0" indent="0" algn="l" rtl="0">
              <a:spcBef>
                <a:spcPts val="0"/>
              </a:spcBef>
              <a:spcAft>
                <a:spcPts val="0"/>
              </a:spcAft>
              <a:buNone/>
            </a:pPr>
            <a:r>
              <a:rPr lang="en" sz="1600"/>
              <a:t>Source: Amendment 80 EDR</a:t>
            </a:r>
            <a:endParaRPr sz="16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000"/>
          </a:p>
        </p:txBody>
      </p:sp>
      <p:pic>
        <p:nvPicPr>
          <p:cNvPr id="446" name="Google Shape;446;p60"/>
          <p:cNvPicPr preferRelativeResize="0"/>
          <p:nvPr/>
        </p:nvPicPr>
        <p:blipFill>
          <a:blip r:embed="rId3">
            <a:alphaModFix/>
          </a:blip>
          <a:stretch>
            <a:fillRect/>
          </a:stretch>
        </p:blipFill>
        <p:spPr>
          <a:xfrm>
            <a:off x="1353262" y="2693400"/>
            <a:ext cx="6437476" cy="40489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50"/>
        <p:cNvGrpSpPr/>
        <p:nvPr/>
      </p:nvGrpSpPr>
      <p:grpSpPr>
        <a:xfrm>
          <a:off x="0" y="0"/>
          <a:ext cx="0" cy="0"/>
          <a:chOff x="0" y="0"/>
          <a:chExt cx="0" cy="0"/>
        </a:xfrm>
      </p:grpSpPr>
      <p:sp>
        <p:nvSpPr>
          <p:cNvPr id="451" name="Google Shape;451;p61"/>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52" name="Google Shape;452;p6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
        <p:nvSpPr>
          <p:cNvPr id="453" name="Google Shape;453;p61"/>
          <p:cNvSpPr txBox="1"/>
          <p:nvPr/>
        </p:nvSpPr>
        <p:spPr>
          <a:xfrm>
            <a:off x="558625" y="1812975"/>
            <a:ext cx="82902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Reporting capital expenditures</a:t>
            </a:r>
            <a:endParaRPr sz="2400"/>
          </a:p>
          <a:p>
            <a:pPr marL="0" lvl="0" indent="0" algn="l" rtl="0">
              <a:spcBef>
                <a:spcPts val="0"/>
              </a:spcBef>
              <a:spcAft>
                <a:spcPts val="0"/>
              </a:spcAft>
              <a:buNone/>
            </a:pPr>
            <a:r>
              <a:rPr lang="en" sz="1600"/>
              <a:t>Source: Amendment 80 EDR (excerpt; Table 5 continues)</a:t>
            </a:r>
            <a:endParaRPr sz="16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000"/>
          </a:p>
        </p:txBody>
      </p:sp>
      <p:pic>
        <p:nvPicPr>
          <p:cNvPr id="454" name="Google Shape;454;p61"/>
          <p:cNvPicPr preferRelativeResize="0"/>
          <p:nvPr/>
        </p:nvPicPr>
        <p:blipFill>
          <a:blip r:embed="rId3">
            <a:alphaModFix/>
          </a:blip>
          <a:stretch>
            <a:fillRect/>
          </a:stretch>
        </p:blipFill>
        <p:spPr>
          <a:xfrm>
            <a:off x="1714525" y="2638650"/>
            <a:ext cx="5895423" cy="4165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79"/>
        <p:cNvGrpSpPr/>
        <p:nvPr/>
      </p:nvGrpSpPr>
      <p:grpSpPr>
        <a:xfrm>
          <a:off x="0" y="0"/>
          <a:ext cx="0" cy="0"/>
          <a:chOff x="0" y="0"/>
          <a:chExt cx="0" cy="0"/>
        </a:xfrm>
      </p:grpSpPr>
      <p:sp>
        <p:nvSpPr>
          <p:cNvPr id="80" name="Google Shape;80;p17"/>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1: Purpose and need</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81" name="Google Shape;81;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2" name="Google Shape;82;p17"/>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83" name="Google Shape;83;p17"/>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Pages 12-13 </a:t>
            </a:r>
            <a:endParaRPr sz="1600"/>
          </a:p>
        </p:txBody>
      </p:sp>
      <p:sp>
        <p:nvSpPr>
          <p:cNvPr id="84" name="Google Shape;84;p17"/>
          <p:cNvSpPr txBox="1"/>
          <p:nvPr/>
        </p:nvSpPr>
        <p:spPr>
          <a:xfrm>
            <a:off x="828225" y="2048900"/>
            <a:ext cx="78378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a:t>Focus: 2 purpose and need statements (2002 and 2012; 2012 focuses on concerns about data quality and excessive burden</a:t>
            </a:r>
            <a:endParaRPr sz="2400"/>
          </a:p>
          <a:p>
            <a:pPr marL="457200" lvl="0" indent="-381000" algn="l" rtl="0">
              <a:spcBef>
                <a:spcPts val="0"/>
              </a:spcBef>
              <a:spcAft>
                <a:spcPts val="0"/>
              </a:spcAft>
              <a:buSzPts val="2400"/>
              <a:buChar char="●"/>
            </a:pPr>
            <a:r>
              <a:rPr lang="en" sz="2400"/>
              <a:t>Participants’ feedback covered under cross-cutting themes </a:t>
            </a:r>
            <a:endParaRPr sz="2400"/>
          </a:p>
          <a:p>
            <a:pPr marL="457200" lvl="0" indent="-381000" algn="l" rtl="0">
              <a:spcBef>
                <a:spcPts val="0"/>
              </a:spcBef>
              <a:spcAft>
                <a:spcPts val="0"/>
              </a:spcAft>
              <a:buSzPts val="2400"/>
              <a:buChar char="●"/>
            </a:pPr>
            <a:r>
              <a:rPr lang="en" sz="2400"/>
              <a:t>Analysts felt EDR revision process can be an opportunity to clarify or make more explicit (elements of original P&amp;N, broader data collection objectives)</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58"/>
        <p:cNvGrpSpPr/>
        <p:nvPr/>
      </p:nvGrpSpPr>
      <p:grpSpPr>
        <a:xfrm>
          <a:off x="0" y="0"/>
          <a:ext cx="0" cy="0"/>
          <a:chOff x="0" y="0"/>
          <a:chExt cx="0" cy="0"/>
        </a:xfrm>
      </p:grpSpPr>
      <p:sp>
        <p:nvSpPr>
          <p:cNvPr id="459" name="Google Shape;459;p62"/>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60" name="Google Shape;460;p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
        <p:nvSpPr>
          <p:cNvPr id="461" name="Google Shape;461;p62"/>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22-23 </a:t>
            </a:r>
            <a:endParaRPr sz="1600"/>
          </a:p>
        </p:txBody>
      </p:sp>
      <p:sp>
        <p:nvSpPr>
          <p:cNvPr id="462" name="Google Shape;462;p62"/>
          <p:cNvSpPr txBox="1"/>
          <p:nvPr/>
        </p:nvSpPr>
        <p:spPr>
          <a:xfrm>
            <a:off x="558625" y="1812975"/>
            <a:ext cx="8290200" cy="455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Reporting capital expenditures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Ideas for clarifying and streamlining</a:t>
            </a:r>
            <a:endParaRPr sz="2400"/>
          </a:p>
          <a:p>
            <a:pPr marL="457200" lvl="0" indent="-381000" algn="l" rtl="0">
              <a:spcBef>
                <a:spcPts val="0"/>
              </a:spcBef>
              <a:spcAft>
                <a:spcPts val="0"/>
              </a:spcAft>
              <a:buSzPts val="2400"/>
              <a:buChar char="●"/>
            </a:pPr>
            <a:r>
              <a:rPr lang="en" sz="2400"/>
              <a:t>Adjust frequency (e.g. every 3 or 5 years)</a:t>
            </a:r>
            <a:endParaRPr sz="2400"/>
          </a:p>
          <a:p>
            <a:pPr marL="914400" lvl="1" indent="-381000" algn="l" rtl="0">
              <a:spcBef>
                <a:spcPts val="0"/>
              </a:spcBef>
              <a:spcAft>
                <a:spcPts val="0"/>
              </a:spcAft>
              <a:buSzPts val="2400"/>
              <a:buChar char="○"/>
            </a:pPr>
            <a:r>
              <a:rPr lang="en" sz="2400"/>
              <a:t>Would add to burden, but feasible - fixed asset data tracked for tax purposes</a:t>
            </a:r>
            <a:endParaRPr sz="2400"/>
          </a:p>
          <a:p>
            <a:pPr marL="914400" lvl="1" indent="-381000" algn="l" rtl="0">
              <a:spcBef>
                <a:spcPts val="0"/>
              </a:spcBef>
              <a:spcAft>
                <a:spcPts val="0"/>
              </a:spcAft>
              <a:buSzPts val="2400"/>
              <a:buChar char="○"/>
            </a:pPr>
            <a:r>
              <a:rPr lang="en" sz="2400"/>
              <a:t>Trends in expenses over time may be important</a:t>
            </a:r>
            <a:endParaRPr sz="2400"/>
          </a:p>
          <a:p>
            <a:pPr marL="457200" lvl="0" indent="-381000" algn="l" rtl="0">
              <a:spcBef>
                <a:spcPts val="0"/>
              </a:spcBef>
              <a:spcAft>
                <a:spcPts val="0"/>
              </a:spcAft>
              <a:buSzPts val="2400"/>
              <a:buChar char="●"/>
            </a:pPr>
            <a:r>
              <a:rPr lang="en" sz="2400"/>
              <a:t>Provide additional context (e.g., optional follow-up interview)</a:t>
            </a:r>
            <a:endParaRPr sz="2400"/>
          </a:p>
          <a:p>
            <a:pPr marL="457200" lvl="0" indent="-381000" algn="l" rtl="0">
              <a:spcBef>
                <a:spcPts val="0"/>
              </a:spcBef>
              <a:spcAft>
                <a:spcPts val="0"/>
              </a:spcAft>
              <a:buSzPts val="2400"/>
              <a:buChar char="●"/>
            </a:pPr>
            <a:r>
              <a:rPr lang="en" sz="2400"/>
              <a:t>Pre-populating fields - raised concerns about data confidentiality and custody</a:t>
            </a:r>
            <a:endParaRPr sz="2400"/>
          </a:p>
          <a:p>
            <a:pPr marL="0" lvl="0" indent="0" algn="l" rtl="0">
              <a:spcBef>
                <a:spcPts val="0"/>
              </a:spcBef>
              <a:spcAft>
                <a:spcPts val="0"/>
              </a:spcAft>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animEffect transition="in" filter="fade">
                                      <p:cBhvr>
                                        <p:cTn id="7" dur="1000"/>
                                        <p:tgtEl>
                                          <p:spTgt spid="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2">
                                            <p:txEl>
                                              <p:pRg st="1" end="1"/>
                                            </p:txEl>
                                          </p:spTgt>
                                        </p:tgtEl>
                                        <p:attrNameLst>
                                          <p:attrName>style.visibility</p:attrName>
                                        </p:attrNameLst>
                                      </p:cBhvr>
                                      <p:to>
                                        <p:strVal val="visible"/>
                                      </p:to>
                                    </p:set>
                                    <p:animEffect transition="in" filter="fade">
                                      <p:cBhvr>
                                        <p:cTn id="12" dur="1000"/>
                                        <p:tgtEl>
                                          <p:spTgt spid="4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2">
                                            <p:txEl>
                                              <p:pRg st="2" end="2"/>
                                            </p:txEl>
                                          </p:spTgt>
                                        </p:tgtEl>
                                        <p:attrNameLst>
                                          <p:attrName>style.visibility</p:attrName>
                                        </p:attrNameLst>
                                      </p:cBhvr>
                                      <p:to>
                                        <p:strVal val="visible"/>
                                      </p:to>
                                    </p:set>
                                    <p:animEffect transition="in" filter="fade">
                                      <p:cBhvr>
                                        <p:cTn id="17" dur="1000"/>
                                        <p:tgtEl>
                                          <p:spTgt spid="4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2">
                                            <p:txEl>
                                              <p:pRg st="3" end="3"/>
                                            </p:txEl>
                                          </p:spTgt>
                                        </p:tgtEl>
                                        <p:attrNameLst>
                                          <p:attrName>style.visibility</p:attrName>
                                        </p:attrNameLst>
                                      </p:cBhvr>
                                      <p:to>
                                        <p:strVal val="visible"/>
                                      </p:to>
                                    </p:set>
                                    <p:animEffect transition="in" filter="fade">
                                      <p:cBhvr>
                                        <p:cTn id="22" dur="1000"/>
                                        <p:tgtEl>
                                          <p:spTgt spid="4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2">
                                            <p:txEl>
                                              <p:pRg st="4" end="4"/>
                                            </p:txEl>
                                          </p:spTgt>
                                        </p:tgtEl>
                                        <p:attrNameLst>
                                          <p:attrName>style.visibility</p:attrName>
                                        </p:attrNameLst>
                                      </p:cBhvr>
                                      <p:to>
                                        <p:strVal val="visible"/>
                                      </p:to>
                                    </p:set>
                                    <p:animEffect transition="in" filter="fade">
                                      <p:cBhvr>
                                        <p:cTn id="27" dur="1000"/>
                                        <p:tgtEl>
                                          <p:spTgt spid="4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2">
                                            <p:txEl>
                                              <p:pRg st="5" end="5"/>
                                            </p:txEl>
                                          </p:spTgt>
                                        </p:tgtEl>
                                        <p:attrNameLst>
                                          <p:attrName>style.visibility</p:attrName>
                                        </p:attrNameLst>
                                      </p:cBhvr>
                                      <p:to>
                                        <p:strVal val="visible"/>
                                      </p:to>
                                    </p:set>
                                    <p:animEffect transition="in" filter="fade">
                                      <p:cBhvr>
                                        <p:cTn id="32" dur="1000"/>
                                        <p:tgtEl>
                                          <p:spTgt spid="4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2">
                                            <p:txEl>
                                              <p:pRg st="6" end="6"/>
                                            </p:txEl>
                                          </p:spTgt>
                                        </p:tgtEl>
                                        <p:attrNameLst>
                                          <p:attrName>style.visibility</p:attrName>
                                        </p:attrNameLst>
                                      </p:cBhvr>
                                      <p:to>
                                        <p:strVal val="visible"/>
                                      </p:to>
                                    </p:set>
                                    <p:animEffect transition="in" filter="fade">
                                      <p:cBhvr>
                                        <p:cTn id="37" dur="1000"/>
                                        <p:tgtEl>
                                          <p:spTgt spid="4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2">
                                            <p:txEl>
                                              <p:pRg st="7" end="7"/>
                                            </p:txEl>
                                          </p:spTgt>
                                        </p:tgtEl>
                                        <p:attrNameLst>
                                          <p:attrName>style.visibility</p:attrName>
                                        </p:attrNameLst>
                                      </p:cBhvr>
                                      <p:to>
                                        <p:strVal val="visible"/>
                                      </p:to>
                                    </p:set>
                                    <p:animEffect transition="in" filter="fade">
                                      <p:cBhvr>
                                        <p:cTn id="42" dur="1000"/>
                                        <p:tgtEl>
                                          <p:spTgt spid="46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2">
                                            <p:txEl>
                                              <p:pRg st="8" end="8"/>
                                            </p:txEl>
                                          </p:spTgt>
                                        </p:tgtEl>
                                        <p:attrNameLst>
                                          <p:attrName>style.visibility</p:attrName>
                                        </p:attrNameLst>
                                      </p:cBhvr>
                                      <p:to>
                                        <p:strVal val="visible"/>
                                      </p:to>
                                    </p:set>
                                    <p:animEffect transition="in" filter="fade">
                                      <p:cBhvr>
                                        <p:cTn id="47" dur="1000"/>
                                        <p:tgtEl>
                                          <p:spTgt spid="4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466"/>
        <p:cNvGrpSpPr/>
        <p:nvPr/>
      </p:nvGrpSpPr>
      <p:grpSpPr>
        <a:xfrm>
          <a:off x="0" y="0"/>
          <a:ext cx="0" cy="0"/>
          <a:chOff x="0" y="0"/>
          <a:chExt cx="0" cy="0"/>
        </a:xfrm>
      </p:grpSpPr>
      <p:sp>
        <p:nvSpPr>
          <p:cNvPr id="467" name="Google Shape;467;p63"/>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468" name="Google Shape;468;p6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
        <p:nvSpPr>
          <p:cNvPr id="469" name="Google Shape;469;p63"/>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Amendment 80 EDR</a:t>
            </a:r>
            <a:endParaRPr sz="1600"/>
          </a:p>
          <a:p>
            <a:pPr marL="0" lvl="0" indent="0" algn="l" rtl="0">
              <a:spcBef>
                <a:spcPts val="0"/>
              </a:spcBef>
              <a:spcAft>
                <a:spcPts val="0"/>
              </a:spcAft>
              <a:buNone/>
            </a:pPr>
            <a:r>
              <a:rPr lang="en" sz="1600"/>
              <a:t>Report: Pages 23-24 </a:t>
            </a:r>
            <a:endParaRPr sz="1600"/>
          </a:p>
        </p:txBody>
      </p:sp>
      <p:sp>
        <p:nvSpPr>
          <p:cNvPr id="470" name="Google Shape;470;p63"/>
          <p:cNvSpPr txBox="1"/>
          <p:nvPr/>
        </p:nvSpPr>
        <p:spPr>
          <a:xfrm>
            <a:off x="558625" y="1812975"/>
            <a:ext cx="82902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Other topics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Covid-19 expenses - are they captured?</a:t>
            </a:r>
            <a:endParaRPr sz="2400"/>
          </a:p>
          <a:p>
            <a:pPr marL="914400" lvl="1" indent="-381000" algn="l" rtl="0">
              <a:spcBef>
                <a:spcPts val="0"/>
              </a:spcBef>
              <a:spcAft>
                <a:spcPts val="0"/>
              </a:spcAft>
              <a:buSzPts val="2400"/>
              <a:buChar char="○"/>
            </a:pPr>
            <a:r>
              <a:rPr lang="en" sz="2400"/>
              <a:t>Takes time to change EDR fields</a:t>
            </a:r>
            <a:endParaRPr sz="2400"/>
          </a:p>
          <a:p>
            <a:pPr marL="914400" lvl="1" indent="-381000" algn="l" rtl="0">
              <a:spcBef>
                <a:spcPts val="0"/>
              </a:spcBef>
              <a:spcAft>
                <a:spcPts val="0"/>
              </a:spcAft>
              <a:buSzPts val="2400"/>
              <a:buChar char="○"/>
            </a:pPr>
            <a:r>
              <a:rPr lang="en" sz="2400"/>
              <a:t>Additional guidance could be provided</a:t>
            </a:r>
            <a:endParaRPr sz="2400"/>
          </a:p>
          <a:p>
            <a:pPr marL="914400" lvl="1" indent="-381000" algn="l" rtl="0">
              <a:spcBef>
                <a:spcPts val="0"/>
              </a:spcBef>
              <a:spcAft>
                <a:spcPts val="0"/>
              </a:spcAft>
              <a:buSzPts val="2400"/>
              <a:buChar char="○"/>
            </a:pPr>
            <a:r>
              <a:rPr lang="en" sz="2400"/>
              <a:t>Changes to operating costs could be interpreted with qualitative input from submitters</a:t>
            </a:r>
            <a:endParaRPr sz="2400"/>
          </a:p>
          <a:p>
            <a:pPr marL="457200" lvl="0" indent="-381000" algn="l" rtl="0">
              <a:spcBef>
                <a:spcPts val="0"/>
              </a:spcBef>
              <a:spcAft>
                <a:spcPts val="0"/>
              </a:spcAft>
              <a:buSzPts val="2400"/>
              <a:buChar char="●"/>
            </a:pPr>
            <a:r>
              <a:rPr lang="en" sz="2400"/>
              <a:t>Communities - economic contributions of CP sector</a:t>
            </a:r>
            <a:endParaRPr sz="2400"/>
          </a:p>
          <a:p>
            <a:pPr marL="914400" lvl="1" indent="-381000" algn="l" rtl="0">
              <a:spcBef>
                <a:spcPts val="0"/>
              </a:spcBef>
              <a:spcAft>
                <a:spcPts val="0"/>
              </a:spcAft>
              <a:buSzPts val="2400"/>
              <a:buChar char="○"/>
            </a:pPr>
            <a:r>
              <a:rPr lang="en" sz="2400"/>
              <a:t>Burdensome to link purchases with communities - other approaches? (E.g. estimate by AK borough?)</a:t>
            </a:r>
            <a:endParaRPr sz="2400"/>
          </a:p>
          <a:p>
            <a:pPr marL="0" lvl="0" indent="0" algn="l" rtl="0">
              <a:spcBef>
                <a:spcPts val="0"/>
              </a:spcBef>
              <a:spcAft>
                <a:spcPts val="0"/>
              </a:spcAft>
              <a:buNone/>
            </a:pPr>
            <a:endParaRPr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FFFFFF"/>
            </a:gs>
          </a:gsLst>
          <a:lin ang="5400012" scaled="0"/>
        </a:gradFill>
        <a:effectLst/>
      </p:bgPr>
    </p:bg>
    <p:spTree>
      <p:nvGrpSpPr>
        <p:cNvPr id="1" name="Shape 474"/>
        <p:cNvGrpSpPr/>
        <p:nvPr/>
      </p:nvGrpSpPr>
      <p:grpSpPr>
        <a:xfrm>
          <a:off x="0" y="0"/>
          <a:ext cx="0" cy="0"/>
          <a:chOff x="0" y="0"/>
          <a:chExt cx="0" cy="0"/>
        </a:xfrm>
      </p:grpSpPr>
      <p:sp>
        <p:nvSpPr>
          <p:cNvPr id="475" name="Google Shape;475;p64"/>
          <p:cNvSpPr txBox="1">
            <a:spLocks noGrp="1"/>
          </p:cNvSpPr>
          <p:nvPr>
            <p:ph type="ctrTitle"/>
          </p:nvPr>
        </p:nvSpPr>
        <p:spPr>
          <a:xfrm>
            <a:off x="152550" y="1203900"/>
            <a:ext cx="8838900" cy="445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t>Questions?</a:t>
            </a:r>
            <a:endParaRPr sz="3600" b="1"/>
          </a:p>
          <a:p>
            <a:pPr marL="0" lvl="0" indent="0" algn="ctr" rtl="0">
              <a:spcBef>
                <a:spcPts val="0"/>
              </a:spcBef>
              <a:spcAft>
                <a:spcPts val="0"/>
              </a:spcAft>
              <a:buNone/>
            </a:pPr>
            <a:endParaRPr sz="3600" b="1"/>
          </a:p>
          <a:p>
            <a:pPr marL="0" lvl="0" indent="0" algn="ctr" rtl="0">
              <a:spcBef>
                <a:spcPts val="0"/>
              </a:spcBef>
              <a:spcAft>
                <a:spcPts val="0"/>
              </a:spcAft>
              <a:buNone/>
            </a:pPr>
            <a:endParaRPr sz="14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a:p>
            <a:pPr marL="0" lvl="0" indent="0" algn="ctr" rtl="0">
              <a:spcBef>
                <a:spcPts val="0"/>
              </a:spcBef>
              <a:spcAft>
                <a:spcPts val="0"/>
              </a:spcAft>
              <a:buNone/>
            </a:pPr>
            <a:endParaRPr sz="2000"/>
          </a:p>
        </p:txBody>
      </p:sp>
      <p:sp>
        <p:nvSpPr>
          <p:cNvPr id="476" name="Google Shape;476;p6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88"/>
        <p:cNvGrpSpPr/>
        <p:nvPr/>
      </p:nvGrpSpPr>
      <p:grpSpPr>
        <a:xfrm>
          <a:off x="0" y="0"/>
          <a:ext cx="0" cy="0"/>
          <a:chOff x="0" y="0"/>
          <a:chExt cx="0" cy="0"/>
        </a:xfrm>
      </p:grpSpPr>
      <p:sp>
        <p:nvSpPr>
          <p:cNvPr id="89" name="Google Shape;89;p18"/>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2: Consistency</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90" name="Google Shape;90;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91" name="Google Shape;91;p18"/>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92" name="Google Shape;92;p18"/>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Pages 16-17 </a:t>
            </a:r>
            <a:endParaRPr sz="1600"/>
          </a:p>
        </p:txBody>
      </p:sp>
      <p:sp>
        <p:nvSpPr>
          <p:cNvPr id="93" name="Google Shape;93;p18"/>
          <p:cNvSpPr txBox="1"/>
          <p:nvPr/>
        </p:nvSpPr>
        <p:spPr>
          <a:xfrm>
            <a:off x="828225" y="2048900"/>
            <a:ext cx="78378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 sz="2400" i="1"/>
              <a:t>Covered previously under cross-cutting themes </a:t>
            </a:r>
            <a:endParaRPr sz="2400" i="1"/>
          </a:p>
          <a:p>
            <a:pPr marL="914400" lvl="1" indent="-381000" algn="l" rtl="0">
              <a:spcBef>
                <a:spcPts val="0"/>
              </a:spcBef>
              <a:spcAft>
                <a:spcPts val="0"/>
              </a:spcAft>
              <a:buSzPts val="2400"/>
              <a:buChar char="○"/>
            </a:pPr>
            <a:r>
              <a:rPr lang="en" sz="2400" i="1"/>
              <a:t>Closely linked to purpose and need discussion</a:t>
            </a:r>
            <a:endParaRPr sz="2400" i="1"/>
          </a:p>
          <a:p>
            <a:pPr marL="914400" lvl="1" indent="-381000" algn="l" rtl="0">
              <a:spcBef>
                <a:spcPts val="0"/>
              </a:spcBef>
              <a:spcAft>
                <a:spcPts val="0"/>
              </a:spcAft>
              <a:buSzPts val="2400"/>
              <a:buChar char="○"/>
            </a:pPr>
            <a:r>
              <a:rPr lang="en" sz="2400" i="1"/>
              <a:t>Suggests the need for simplification and consistent interpretation of the information being requested</a:t>
            </a:r>
            <a:endParaRPr sz="24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97"/>
        <p:cNvGrpSpPr/>
        <p:nvPr/>
      </p:nvGrpSpPr>
      <p:grpSpPr>
        <a:xfrm>
          <a:off x="0" y="0"/>
          <a:ext cx="0" cy="0"/>
          <a:chOff x="0" y="0"/>
          <a:chExt cx="0" cy="0"/>
        </a:xfrm>
      </p:grpSpPr>
      <p:sp>
        <p:nvSpPr>
          <p:cNvPr id="98" name="Google Shape;98;p19"/>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99" name="Google Shape;99;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0" name="Google Shape;100;p19"/>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01" name="Google Shape;101;p19"/>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 24 </a:t>
            </a:r>
            <a:endParaRPr sz="1600"/>
          </a:p>
        </p:txBody>
      </p:sp>
      <p:sp>
        <p:nvSpPr>
          <p:cNvPr id="102" name="Google Shape;102;p19"/>
          <p:cNvSpPr txBox="1"/>
          <p:nvPr/>
        </p:nvSpPr>
        <p:spPr>
          <a:xfrm>
            <a:off x="828225" y="2048900"/>
            <a:ext cx="78378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Quota lease costs</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Analysts identified as one opportunity for improvement, for example:</a:t>
            </a:r>
            <a:endParaRPr sz="2400"/>
          </a:p>
          <a:p>
            <a:pPr marL="914400" lvl="1" indent="-381000" algn="l" rtl="0">
              <a:spcBef>
                <a:spcPts val="0"/>
              </a:spcBef>
              <a:spcAft>
                <a:spcPts val="0"/>
              </a:spcAft>
              <a:buSzPts val="2400"/>
              <a:buChar char="○"/>
            </a:pPr>
            <a:r>
              <a:rPr lang="en" sz="2400"/>
              <a:t>Alignment between how quota is managed and how information is reported</a:t>
            </a:r>
            <a:endParaRPr sz="2400"/>
          </a:p>
          <a:p>
            <a:pPr marL="914400" lvl="1" indent="-381000" algn="l" rtl="0">
              <a:spcBef>
                <a:spcPts val="0"/>
              </a:spcBef>
              <a:spcAft>
                <a:spcPts val="0"/>
              </a:spcAft>
              <a:buSzPts val="2400"/>
              <a:buChar char="○"/>
            </a:pPr>
            <a:r>
              <a:rPr lang="en" sz="2400"/>
              <a:t>Redistribute reporting burden</a:t>
            </a:r>
            <a:endParaRPr sz="2400"/>
          </a:p>
          <a:p>
            <a:pPr marL="457200" lvl="0" indent="-381000" algn="l" rtl="0">
              <a:spcBef>
                <a:spcPts val="0"/>
              </a:spcBef>
              <a:spcAft>
                <a:spcPts val="0"/>
              </a:spcAft>
              <a:buSzPts val="2400"/>
              <a:buChar char="●"/>
            </a:pPr>
            <a:r>
              <a:rPr lang="en" sz="2400"/>
              <a:t>Feedback - easier to collect at vessel level than from shareholders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06"/>
        <p:cNvGrpSpPr/>
        <p:nvPr/>
      </p:nvGrpSpPr>
      <p:grpSpPr>
        <a:xfrm>
          <a:off x="0" y="0"/>
          <a:ext cx="0" cy="0"/>
          <a:chOff x="0" y="0"/>
          <a:chExt cx="0" cy="0"/>
        </a:xfrm>
      </p:grpSpPr>
      <p:sp>
        <p:nvSpPr>
          <p:cNvPr id="107" name="Google Shape;107;p20"/>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08" name="Google Shape;108;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09" name="Google Shape;109;p20"/>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10" name="Google Shape;110;p20"/>
          <p:cNvSpPr txBox="1"/>
          <p:nvPr/>
        </p:nvSpPr>
        <p:spPr>
          <a:xfrm>
            <a:off x="879850" y="1813250"/>
            <a:ext cx="7837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Quota lease costs</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pic>
        <p:nvPicPr>
          <p:cNvPr id="111" name="Google Shape;111;p20"/>
          <p:cNvPicPr preferRelativeResize="0"/>
          <p:nvPr/>
        </p:nvPicPr>
        <p:blipFill>
          <a:blip r:embed="rId3">
            <a:alphaModFix/>
          </a:blip>
          <a:stretch>
            <a:fillRect/>
          </a:stretch>
        </p:blipFill>
        <p:spPr>
          <a:xfrm>
            <a:off x="677650" y="2896475"/>
            <a:ext cx="7592599" cy="3672009"/>
          </a:xfrm>
          <a:prstGeom prst="rect">
            <a:avLst/>
          </a:prstGeom>
          <a:noFill/>
          <a:ln>
            <a:noFill/>
          </a:ln>
        </p:spPr>
      </p:pic>
      <p:sp>
        <p:nvSpPr>
          <p:cNvPr id="112" name="Google Shape;112;p20"/>
          <p:cNvSpPr txBox="1"/>
          <p:nvPr/>
        </p:nvSpPr>
        <p:spPr>
          <a:xfrm>
            <a:off x="828225" y="2402750"/>
            <a:ext cx="53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Source: BSAI Crab CV EDR (excerpt)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6A5AF"/>
            </a:gs>
            <a:gs pos="100000">
              <a:srgbClr val="EFEFEF"/>
            </a:gs>
          </a:gsLst>
          <a:lin ang="5400012" scaled="0"/>
        </a:gradFill>
        <a:effectLst/>
      </p:bgPr>
    </p:bg>
    <p:spTree>
      <p:nvGrpSpPr>
        <p:cNvPr id="1" name="Shape 116"/>
        <p:cNvGrpSpPr/>
        <p:nvPr/>
      </p:nvGrpSpPr>
      <p:grpSpPr>
        <a:xfrm>
          <a:off x="0" y="0"/>
          <a:ext cx="0" cy="0"/>
          <a:chOff x="0" y="0"/>
          <a:chExt cx="0" cy="0"/>
        </a:xfrm>
      </p:grpSpPr>
      <p:sp>
        <p:nvSpPr>
          <p:cNvPr id="117" name="Google Shape;117;p21"/>
          <p:cNvSpPr txBox="1"/>
          <p:nvPr/>
        </p:nvSpPr>
        <p:spPr>
          <a:xfrm>
            <a:off x="931600" y="937400"/>
            <a:ext cx="7734300" cy="6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Task 3: Sector-specific considerations</a:t>
            </a:r>
            <a:endParaRPr sz="3200" b="1"/>
          </a:p>
          <a:p>
            <a:pPr marL="0" lvl="0" indent="0" algn="ctr" rtl="0">
              <a:spcBef>
                <a:spcPts val="0"/>
              </a:spcBef>
              <a:spcAft>
                <a:spcPts val="0"/>
              </a:spcAft>
              <a:buNone/>
            </a:pPr>
            <a:endParaRPr sz="3600" b="1"/>
          </a:p>
          <a:p>
            <a:pPr marL="0" lvl="0" indent="0" algn="ctr" rtl="0">
              <a:spcBef>
                <a:spcPts val="0"/>
              </a:spcBef>
              <a:spcAft>
                <a:spcPts val="0"/>
              </a:spcAft>
              <a:buNone/>
            </a:pPr>
            <a:endParaRPr sz="2400" b="1"/>
          </a:p>
          <a:p>
            <a:pPr marL="0" lvl="0" indent="0" algn="l" rtl="0">
              <a:spcBef>
                <a:spcPts val="0"/>
              </a:spcBef>
              <a:spcAft>
                <a:spcPts val="0"/>
              </a:spcAft>
              <a:buClr>
                <a:schemeClr val="dk1"/>
              </a:buClr>
              <a:buSzPts val="1100"/>
              <a:buFont typeface="Arial"/>
              <a:buNone/>
            </a:pPr>
            <a:r>
              <a:rPr lang="en" sz="2400">
                <a:solidFill>
                  <a:schemeClr val="dk1"/>
                </a:solidFill>
              </a:rPr>
              <a:t>	</a:t>
            </a:r>
            <a:endParaRPr sz="2400" b="1"/>
          </a:p>
        </p:txBody>
      </p:sp>
      <p:sp>
        <p:nvSpPr>
          <p:cNvPr id="118" name="Google Shape;118;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19" name="Google Shape;119;p21"/>
          <p:cNvSpPr txBox="1"/>
          <p:nvPr/>
        </p:nvSpPr>
        <p:spPr>
          <a:xfrm>
            <a:off x="192150" y="1693625"/>
            <a:ext cx="875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800"/>
          </a:p>
        </p:txBody>
      </p:sp>
      <p:sp>
        <p:nvSpPr>
          <p:cNvPr id="120" name="Google Shape;120;p21"/>
          <p:cNvSpPr txBox="1"/>
          <p:nvPr/>
        </p:nvSpPr>
        <p:spPr>
          <a:xfrm>
            <a:off x="91050" y="6126725"/>
            <a:ext cx="3247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BSAI Crab EDR</a:t>
            </a:r>
            <a:endParaRPr sz="1600"/>
          </a:p>
          <a:p>
            <a:pPr marL="0" lvl="0" indent="0" algn="l" rtl="0">
              <a:spcBef>
                <a:spcPts val="0"/>
              </a:spcBef>
              <a:spcAft>
                <a:spcPts val="0"/>
              </a:spcAft>
              <a:buNone/>
            </a:pPr>
            <a:r>
              <a:rPr lang="en" sz="1600"/>
              <a:t>Report: Page 24 </a:t>
            </a:r>
            <a:endParaRPr sz="1600"/>
          </a:p>
        </p:txBody>
      </p:sp>
      <p:sp>
        <p:nvSpPr>
          <p:cNvPr id="121" name="Google Shape;121;p21"/>
          <p:cNvSpPr txBox="1"/>
          <p:nvPr/>
        </p:nvSpPr>
        <p:spPr>
          <a:xfrm>
            <a:off x="828225" y="2048900"/>
            <a:ext cx="78378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Topic: Complexity of ownership information</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 sz="2400"/>
              <a:t>Complicated to link harvest boats with shareholders</a:t>
            </a:r>
            <a:endParaRPr sz="2400"/>
          </a:p>
          <a:p>
            <a:pPr marL="457200" lvl="0" indent="-381000" algn="l" rtl="0">
              <a:spcBef>
                <a:spcPts val="0"/>
              </a:spcBef>
              <a:spcAft>
                <a:spcPts val="0"/>
              </a:spcAft>
              <a:buSzPts val="2400"/>
              <a:buChar char="●"/>
            </a:pPr>
            <a:r>
              <a:rPr lang="en" sz="2400"/>
              <a:t>An attribute of the fishery participants feel could be better understood </a:t>
            </a:r>
            <a:endParaRPr sz="2400"/>
          </a:p>
          <a:p>
            <a:pPr marL="0" lvl="0" indent="0" algn="l" rtl="0">
              <a:spcBef>
                <a:spcPts val="0"/>
              </a:spcBef>
              <a:spcAft>
                <a:spcPts val="0"/>
              </a:spcAft>
              <a:buNone/>
            </a:pP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2579</Words>
  <Application>Microsoft Office PowerPoint</Application>
  <PresentationFormat>On-screen Show (4:3)</PresentationFormat>
  <Paragraphs>639</Paragraphs>
  <Slides>52</Slides>
  <Notes>52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Arial</vt:lpstr>
      <vt:lpstr>Simple Light</vt:lpstr>
      <vt:lpstr>            Economic Data Reporting (EDR) November 2020 Stakeholder Discussions Summary and Themes  Part 2: Themes by EDR Form      NPFMC Social Science Planning Team Meeting, 3/4/21 Katie Latanich, Facilitator </vt:lpstr>
      <vt:lpstr>PowerPoint Presentation</vt:lpstr>
      <vt:lpstr>PowerPoint Presentation</vt:lpstr>
      <vt:lpstr> BSAI Crab Rationalization EDR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 2.  Gulf of Alaska Groundfish Trawl EDR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 3.  Amendment 91 Chinook Salmon EDR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 4.  Amendment 80 EDR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Data Reporting (EDR) November 2020 Stakeholder Discussions Summary and Themes  Part 2: Themes by EDR Form      NPFMC Social Science Planning Team Meeting, 3/4/21 Katie Latanich, Facilitator</dc:title>
  <dc:creator>Sarah Marrinan</dc:creator>
  <cp:lastModifiedBy>Sarah Marrinan</cp:lastModifiedBy>
  <cp:revision>1</cp:revision>
  <dcterms:modified xsi:type="dcterms:W3CDTF">2021-03-04T00:45:02Z</dcterms:modified>
</cp:coreProperties>
</file>