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5" r:id="rId1"/>
    <p:sldMasterId id="2147483656" r:id="rId2"/>
  </p:sldMasterIdLst>
  <p:notesMasterIdLst>
    <p:notesMasterId r:id="rId2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985000" cy="9283700"/>
  <p:embeddedFontLst>
    <p:embeddedFont>
      <p:font typeface="Arial Narrow" panose="020B0604020202020204" pitchFamily="3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85">
          <p15:clr>
            <a:srgbClr val="A4A3A4"/>
          </p15:clr>
        </p15:guide>
        <p15:guide id="2" orient="horz" pos="758">
          <p15:clr>
            <a:srgbClr val="A4A3A4"/>
          </p15:clr>
        </p15:guide>
        <p15:guide id="3" pos="28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3"/>
  </p:normalViewPr>
  <p:slideViewPr>
    <p:cSldViewPr snapToGrid="0">
      <p:cViewPr varScale="1">
        <p:scale>
          <a:sx n="112" d="100"/>
          <a:sy n="112" d="100"/>
        </p:scale>
        <p:origin x="1544" y="200"/>
      </p:cViewPr>
      <p:guideLst>
        <p:guide orient="horz" pos="1885"/>
        <p:guide orient="horz" pos="758"/>
        <p:guide pos="28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26833" cy="464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50" tIns="46475" rIns="92950" bIns="464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56550" y="0"/>
            <a:ext cx="3026833" cy="464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50" tIns="46475" rIns="92950" bIns="464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71575" y="696913"/>
            <a:ext cx="4641850" cy="3481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50" tIns="46475" rIns="92950" bIns="464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17904"/>
            <a:ext cx="3026833" cy="464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50" tIns="46475" rIns="92950" bIns="464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6e32976294_0_41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6e32976294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cb65f2013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7cb65f2013_2_0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7cb65f2013_2_0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6e32976294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6e32976294_0_33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g6e32976294_0_33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6e32976294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6e32976294_0_26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6e32976294_0_26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6e3297629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6e32976294_0_47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6e32976294_0_47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6e32976294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6e32976294_0_56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6e32976294_0_56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6e32976294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6e32976294_0_63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g6e32976294_0_63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6e32976294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6e32976294_0_71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g6e32976294_0_71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6e3297629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6e32976294_0_11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Note that these are identified (not exhaustive) topics </a:t>
            </a:r>
            <a:endParaRPr/>
          </a:p>
        </p:txBody>
      </p:sp>
      <p:sp>
        <p:nvSpPr>
          <p:cNvPr id="215" name="Google Shape;215;g6e32976294_0_11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6e32976294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6e32976294_0_18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g6e32976294_0_18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6e32976294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6e32976294_0_151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6e32976294_0_151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6e32976294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6e32976294_0_81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g6e32976294_0_81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6e32976294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6e32976294_0_89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Basic life history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stock specific indicators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HCR Refinements</a:t>
            </a:r>
            <a:endParaRPr/>
          </a:p>
        </p:txBody>
      </p:sp>
      <p:sp>
        <p:nvSpPr>
          <p:cNvPr id="97" name="Google Shape;97;g6e32976294_0_89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6e32976294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6e32976294_0_97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g6e32976294_0_97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6e32976294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6e32976294_0_105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g6e32976294_0_105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6e32976294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900" cy="3481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6e32976294_0_121:notes"/>
          <p:cNvSpPr txBox="1">
            <a:spLocks noGrp="1"/>
          </p:cNvSpPr>
          <p:nvPr>
            <p:ph type="body" idx="1"/>
          </p:nvPr>
        </p:nvSpPr>
        <p:spPr>
          <a:xfrm>
            <a:off x="698500" y="4409758"/>
            <a:ext cx="5588100" cy="4177800"/>
          </a:xfrm>
          <a:prstGeom prst="rect">
            <a:avLst/>
          </a:prstGeom>
        </p:spPr>
        <p:txBody>
          <a:bodyPr spcFirstLastPara="1" wrap="square" lIns="92950" tIns="46475" rIns="92950" bIns="464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SSC got this presentation in October but no action (in their minutes)</a:t>
            </a:r>
            <a:endParaRPr/>
          </a:p>
        </p:txBody>
      </p:sp>
      <p:sp>
        <p:nvSpPr>
          <p:cNvPr id="135" name="Google Shape;135;g6e32976294_0_121:notes"/>
          <p:cNvSpPr txBox="1">
            <a:spLocks noGrp="1"/>
          </p:cNvSpPr>
          <p:nvPr>
            <p:ph type="sldNum" idx="12"/>
          </p:nvPr>
        </p:nvSpPr>
        <p:spPr>
          <a:xfrm>
            <a:off x="3956550" y="8817904"/>
            <a:ext cx="3026700" cy="464100"/>
          </a:xfrm>
          <a:prstGeom prst="rect">
            <a:avLst/>
          </a:prstGeom>
        </p:spPr>
        <p:txBody>
          <a:bodyPr spcFirstLastPara="1" wrap="square" lIns="92950" tIns="46475" rIns="92950" bIns="464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Fish">
  <p:cSld name="Title - Fish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body" idx="1"/>
          </p:nvPr>
        </p:nvSpPr>
        <p:spPr>
          <a:xfrm>
            <a:off x="3201988" y="2707457"/>
            <a:ext cx="5484812" cy="1224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2"/>
          </p:nvPr>
        </p:nvSpPr>
        <p:spPr>
          <a:xfrm>
            <a:off x="463550" y="3118590"/>
            <a:ext cx="1293813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 b="1">
                <a:solidFill>
                  <a:schemeClr val="accen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3"/>
          </p:nvPr>
        </p:nvSpPr>
        <p:spPr>
          <a:xfrm>
            <a:off x="3201988" y="4282303"/>
            <a:ext cx="5484812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No photo">
  <p:cSld name="Title - No phot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3201988" y="2707457"/>
            <a:ext cx="5484812" cy="1224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2"/>
          </p:nvPr>
        </p:nvSpPr>
        <p:spPr>
          <a:xfrm>
            <a:off x="463550" y="3118590"/>
            <a:ext cx="1293813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 b="1">
                <a:solidFill>
                  <a:schemeClr val="accen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3"/>
          </p:nvPr>
        </p:nvSpPr>
        <p:spPr>
          <a:xfrm>
            <a:off x="3201988" y="4282303"/>
            <a:ext cx="5484812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Boats">
  <p:cSld name="Title - Boa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201988" y="2707457"/>
            <a:ext cx="5484812" cy="1224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2"/>
          </p:nvPr>
        </p:nvSpPr>
        <p:spPr>
          <a:xfrm>
            <a:off x="463550" y="3118590"/>
            <a:ext cx="1293813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 b="1">
                <a:solidFill>
                  <a:schemeClr val="accen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3"/>
          </p:nvPr>
        </p:nvSpPr>
        <p:spPr>
          <a:xfrm>
            <a:off x="3201988" y="4282303"/>
            <a:ext cx="5484812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urtle">
  <p:cSld name="Title - Tur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3201988" y="2707457"/>
            <a:ext cx="5484812" cy="1224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63550" y="3118590"/>
            <a:ext cx="1293813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 b="1">
                <a:solidFill>
                  <a:schemeClr val="accen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3"/>
          </p:nvPr>
        </p:nvSpPr>
        <p:spPr>
          <a:xfrm>
            <a:off x="3201988" y="4282303"/>
            <a:ext cx="5484812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Seafood">
  <p:cSld name="Title - Seafoo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3201988" y="2707457"/>
            <a:ext cx="5484812" cy="1224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3550" y="3118590"/>
            <a:ext cx="1293813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 b="1">
                <a:solidFill>
                  <a:schemeClr val="accen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3"/>
          </p:nvPr>
        </p:nvSpPr>
        <p:spPr>
          <a:xfrm>
            <a:off x="3201988" y="4282303"/>
            <a:ext cx="5484812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Dark">
  <p:cSld name="Title - Dar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Arial Narrow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201988" y="2707457"/>
            <a:ext cx="5484812" cy="1224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2"/>
          </p:nvPr>
        </p:nvSpPr>
        <p:spPr>
          <a:xfrm>
            <a:off x="463550" y="3118590"/>
            <a:ext cx="1293813" cy="75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3"/>
          </p:nvPr>
        </p:nvSpPr>
        <p:spPr>
          <a:xfrm>
            <a:off x="3201988" y="4282303"/>
            <a:ext cx="5484812" cy="5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1800">
                <a:solidFill>
                  <a:srgbClr val="FFFFF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/>
          <p:nvPr/>
        </p:nvSpPr>
        <p:spPr>
          <a:xfrm>
            <a:off x="-9190" y="4417160"/>
            <a:ext cx="9170673" cy="2457785"/>
          </a:xfrm>
          <a:custGeom>
            <a:avLst/>
            <a:gdLst/>
            <a:ahLst/>
            <a:cxnLst/>
            <a:rect l="l" t="t" r="r" b="b"/>
            <a:pathLst>
              <a:path w="9170673" h="2457785" extrusionOk="0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 type="obj">
  <p:cSld name="OBJEC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>
                <a:solidFill>
                  <a:schemeClr val="dk2"/>
                </a:solidFill>
              </a:defRPr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  <a:defRPr>
                <a:solidFill>
                  <a:schemeClr val="dk2"/>
                </a:solidFill>
              </a:defRPr>
            </a:lvl2pPr>
            <a:lvl3pPr marL="1371600" lvl="2" indent="-4064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>
                <a:solidFill>
                  <a:schemeClr val="dk2"/>
                </a:solidFill>
              </a:defRPr>
            </a:lvl3pPr>
            <a:lvl4pPr marL="1828800" lvl="3" indent="-4064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>
                <a:solidFill>
                  <a:schemeClr val="dk2"/>
                </a:solidFill>
              </a:defRPr>
            </a:lvl4pPr>
            <a:lvl5pPr marL="2286000" lvl="4" indent="-4064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Char char="•"/>
              <a:defRPr>
                <a:solidFill>
                  <a:schemeClr val="dk2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 Narrow"/>
              <a:buNone/>
              <a:defRPr sz="4400" b="1" i="0" u="none" strike="noStrike" cap="none">
                <a:solidFill>
                  <a:schemeClr val="accen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r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marR="0" lvl="1" indent="-43180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marR="0" lvl="2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marR="0" lvl="3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marR="0" lvl="4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/>
          <p:nvPr/>
        </p:nvSpPr>
        <p:spPr>
          <a:xfrm>
            <a:off x="-9190" y="4417160"/>
            <a:ext cx="9170673" cy="2457785"/>
          </a:xfrm>
          <a:custGeom>
            <a:avLst/>
            <a:gdLst/>
            <a:ahLst/>
            <a:cxnLst/>
            <a:rect l="l" t="t" r="r" b="b"/>
            <a:pathLst>
              <a:path w="9170673" h="2457785" extrusionOk="0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/>
          <p:nvPr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  <a:defRPr sz="3600" b="1" i="0" u="none" strike="noStrike" cap="none">
                <a:solidFill>
                  <a:schemeClr val="accen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914400" marR="0" lvl="1" indent="-43180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1371600" marR="0" lvl="2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1828800" marR="0" lvl="3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2286000" marR="0" lvl="4" indent="-406400" algn="l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50" name="Google Shape;50;p8" descr="NOAA-Fisheries-horizonta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4504" y="6419088"/>
            <a:ext cx="1643940" cy="38874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2036064" y="1845051"/>
            <a:ext cx="6650737" cy="1398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 Narrow"/>
              <a:buNone/>
            </a:pPr>
            <a:r>
              <a:rPr lang="en-US" sz="3200"/>
              <a:t>NPFMC Groundfish Plan Team</a:t>
            </a:r>
            <a:endParaRPr sz="3200"/>
          </a:p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 Narrow"/>
              <a:buNone/>
            </a:pPr>
            <a:r>
              <a:rPr lang="en-US" sz="3200"/>
              <a:t>Research Priorities</a:t>
            </a:r>
            <a:endParaRPr sz="3200"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1758462" y="3186213"/>
            <a:ext cx="6928339" cy="2180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2800"/>
              <a:t>January 29th 2020	</a:t>
            </a:r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3"/>
          </p:nvPr>
        </p:nvSpPr>
        <p:spPr>
          <a:xfrm>
            <a:off x="1362808" y="4361448"/>
            <a:ext cx="5952300" cy="5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2400" b="1"/>
              <a:t>Jim Ianelli</a:t>
            </a:r>
            <a:endParaRPr sz="24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2400" b="1"/>
              <a:t>Steve Barbeaux</a:t>
            </a:r>
            <a:endParaRPr sz="24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2400" b="1"/>
              <a:t>and </a:t>
            </a:r>
            <a:endParaRPr sz="24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2400" b="1"/>
              <a:t>Grant Thompson</a:t>
            </a:r>
            <a:endParaRPr sz="24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000"/>
              <a:t> Plan Team Recommendations  </a:t>
            </a:r>
            <a:br>
              <a:rPr lang="en-US" sz="3000"/>
            </a:br>
            <a:r>
              <a:rPr lang="en-US" sz="3000"/>
              <a:t>("Critical Ongoing" and "Strategic")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endParaRPr sz="3000"/>
          </a:p>
        </p:txBody>
      </p:sp>
      <p:sp>
        <p:nvSpPr>
          <p:cNvPr id="145" name="Google Shape;145;p19"/>
          <p:cNvSpPr txBox="1">
            <a:spLocks noGrp="1"/>
          </p:cNvSpPr>
          <p:nvPr>
            <p:ph type="body" idx="1"/>
          </p:nvPr>
        </p:nvSpPr>
        <p:spPr>
          <a:xfrm>
            <a:off x="457200" y="1893094"/>
            <a:ext cx="8563800" cy="51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rgbClr val="B7B7B7"/>
              </a:buClr>
              <a:buSzPts val="3200"/>
              <a:buChar char="•"/>
            </a:pPr>
            <a:r>
              <a:rPr lang="en-US" b="1">
                <a:solidFill>
                  <a:srgbClr val="B7B7B7"/>
                </a:solidFill>
              </a:rPr>
              <a:t>Changes in Priority </a:t>
            </a:r>
            <a:endParaRPr b="1">
              <a:solidFill>
                <a:srgbClr val="B7B7B7"/>
              </a:solidFill>
            </a:endParaRP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rgbClr val="B7B7B7"/>
              </a:buClr>
              <a:buSzPts val="3200"/>
              <a:buChar char="•"/>
            </a:pPr>
            <a:r>
              <a:rPr lang="en-US" b="1">
                <a:solidFill>
                  <a:srgbClr val="B7B7B7"/>
                </a:solidFill>
              </a:rPr>
              <a:t>New items</a:t>
            </a:r>
            <a:endParaRPr b="1">
              <a:solidFill>
                <a:srgbClr val="B7B7B7"/>
              </a:solidFill>
            </a:endParaRP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rgbClr val="B7B7B7"/>
              </a:buClr>
              <a:buSzPts val="3200"/>
              <a:buChar char="•"/>
            </a:pPr>
            <a:r>
              <a:rPr lang="en-US" b="1">
                <a:solidFill>
                  <a:srgbClr val="B7B7B7"/>
                </a:solidFill>
              </a:rPr>
              <a:t>Change in Research Status </a:t>
            </a:r>
            <a:endParaRPr b="1">
              <a:solidFill>
                <a:srgbClr val="B7B7B7"/>
              </a:solidFill>
            </a:endParaRP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</a:pPr>
            <a:r>
              <a:rPr lang="en-US" b="1"/>
              <a:t>Example assessment author comments</a:t>
            </a:r>
            <a:endParaRPr b="1"/>
          </a:p>
        </p:txBody>
      </p:sp>
      <p:sp>
        <p:nvSpPr>
          <p:cNvPr id="146" name="Google Shape;146;p19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>
            <a:spLocks noGrp="1"/>
          </p:cNvSpPr>
          <p:nvPr>
            <p:ph type="title"/>
          </p:nvPr>
        </p:nvSpPr>
        <p:spPr>
          <a:xfrm>
            <a:off x="0" y="76200"/>
            <a:ext cx="91440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Review of SAFE report chapters (2019 versions)</a:t>
            </a:r>
            <a:endParaRPr/>
          </a:p>
        </p:txBody>
      </p:sp>
      <p:sp>
        <p:nvSpPr>
          <p:cNvPr id="153" name="Google Shape;153;p20"/>
          <p:cNvSpPr txBox="1">
            <a:spLocks noGrp="1"/>
          </p:cNvSpPr>
          <p:nvPr>
            <p:ph type="body" idx="1"/>
          </p:nvPr>
        </p:nvSpPr>
        <p:spPr>
          <a:xfrm>
            <a:off x="457200" y="673893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31800" algn="l" rtl="0"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Are there disconnects between NPFMC and other sources for research priorities?</a:t>
            </a:r>
            <a:endParaRPr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SAFE report guidelines require “Data gaps and research priorities” section</a:t>
            </a:r>
            <a:endParaRPr/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Extracted them from each</a:t>
            </a:r>
            <a:br>
              <a:rPr lang="en-US"/>
            </a:br>
            <a:r>
              <a:rPr lang="en-US"/>
              <a:t>chapter</a:t>
            </a:r>
            <a:endParaRPr/>
          </a:p>
        </p:txBody>
      </p:sp>
      <p:sp>
        <p:nvSpPr>
          <p:cNvPr id="154" name="Google Shape;154;p20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155" name="Google Shape;155;p20" descr="Image result for operating procedur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795475"/>
            <a:ext cx="2559600" cy="25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4075" y="2302575"/>
            <a:ext cx="3859925" cy="4661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12</a:t>
            </a:fld>
            <a:endParaRPr/>
          </a:p>
        </p:txBody>
      </p:sp>
      <p:pic>
        <p:nvPicPr>
          <p:cNvPr id="162" name="Google Shape;16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8580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2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 these align w/ Research priorities?</a:t>
            </a:r>
            <a:endParaRPr/>
          </a:p>
        </p:txBody>
      </p:sp>
      <p:sp>
        <p:nvSpPr>
          <p:cNvPr id="169" name="Google Shape;169;p22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2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171" name="Google Shape;17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21547" y="2448177"/>
            <a:ext cx="5879775" cy="440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Examples</a:t>
            </a:r>
            <a:endParaRPr/>
          </a:p>
        </p:txBody>
      </p:sp>
      <p:sp>
        <p:nvSpPr>
          <p:cNvPr id="178" name="Google Shape;178;p23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179" name="Google Shape;179;p23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Sablefish</a:t>
            </a:r>
            <a:endParaRPr sz="17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Determine stock productivity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Recruitment processes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Juvenile distribution,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habitat utilization, and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species interactions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Improve estimation of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recruitment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Activities: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Refine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fishery CPUE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Reconsider available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growth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Re-examine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selectivity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assumptions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Explore the use of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environmental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data for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recruitment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Spatially explicit model with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movement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Condition factors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among management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areas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years</a:t>
            </a:r>
            <a:endParaRPr sz="1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4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Examples</a:t>
            </a:r>
            <a:endParaRPr/>
          </a:p>
        </p:txBody>
      </p:sp>
      <p:sp>
        <p:nvSpPr>
          <p:cNvPr id="186" name="Google Shape;186;p24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187" name="Google Shape;187;p24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 Pollock</a:t>
            </a:r>
            <a:endParaRPr sz="3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Consider to explore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alternative modeling platforms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Spatial GLMM models for survey indices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Multi-species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model (CEATTLE)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ESP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Non-constant </a:t>
            </a: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natural mortality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5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Examples</a:t>
            </a:r>
            <a:endParaRPr/>
          </a:p>
        </p:txBody>
      </p:sp>
      <p:sp>
        <p:nvSpPr>
          <p:cNvPr id="194" name="Google Shape;194;p25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195" name="Google Shape;195;p25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 Pacific cod</a:t>
            </a:r>
            <a:endParaRPr sz="3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Spatial dynamics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Interspecific relationships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Climate impact on recruitment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Behavior of fishery, including spatial dynamics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Trawl survey catchability and selectivity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 determination and aging error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Bycatch in the Pacific cod fisheries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Examples</a:t>
            </a:r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203" name="Google Shape;203;p26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 Dover sole (deepwater flatfilsh)</a:t>
            </a:r>
            <a:endParaRPr sz="3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Evaluate time-varying cohort-specific pattern in the maximum size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Growth and movement patterns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Genetic stock structure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Collect fishery age samples (fishery selectivity)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Ageing error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7"/>
          <p:cNvSpPr txBox="1">
            <a:spLocks noGrp="1"/>
          </p:cNvSpPr>
          <p:nvPr>
            <p:ph type="title"/>
          </p:nvPr>
        </p:nvSpPr>
        <p:spPr>
          <a:xfrm>
            <a:off x="457200" y="76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Examples</a:t>
            </a:r>
            <a:endParaRPr/>
          </a:p>
        </p:txBody>
      </p:sp>
      <p:sp>
        <p:nvSpPr>
          <p:cNvPr id="210" name="Google Shape;210;p27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211" name="Google Shape;211;p27"/>
          <p:cNvSpPr txBox="1">
            <a:spLocks noGrp="1"/>
          </p:cNvSpPr>
          <p:nvPr>
            <p:ph type="body" idx="1"/>
          </p:nvPr>
        </p:nvSpPr>
        <p:spPr>
          <a:xfrm>
            <a:off x="457200" y="674851"/>
            <a:ext cx="8686800" cy="503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 POP</a:t>
            </a:r>
            <a:endParaRPr sz="17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lvl="0" indent="-51435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Determine stock productivity: Recruitment processes, Juvenile distribution, habitat utilization, species interactions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 estimation of recruitment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lang="en-US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Trawlable and untrawlable survey areas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    Acoustic survey applications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    MSE and MEY considerations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GOA Shortraker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Validation of aging methods for shortraker rockfish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 on larval, post-larval, or early stage juveniles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Habitat requirements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Rougheye-blackspotted</a:t>
            </a: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Species specific density between trawlable and untrawlable grounds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Fishery spatial patterns and behavior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Examining potential age and growth differences between species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8"/>
          <p:cNvSpPr txBox="1">
            <a:spLocks noGrp="1"/>
          </p:cNvSpPr>
          <p:nvPr>
            <p:ph type="title"/>
          </p:nvPr>
        </p:nvSpPr>
        <p:spPr>
          <a:xfrm>
            <a:off x="2270450" y="76200"/>
            <a:ext cx="64008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From SAFE Chapters</a:t>
            </a:r>
            <a:endParaRPr/>
          </a:p>
        </p:txBody>
      </p:sp>
      <p:sp>
        <p:nvSpPr>
          <p:cNvPr id="218" name="Google Shape;218;p28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19</a:t>
            </a:fld>
            <a:endParaRPr/>
          </a:p>
        </p:txBody>
      </p:sp>
      <p:pic>
        <p:nvPicPr>
          <p:cNvPr id="219" name="Google Shape;21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2600" y="95275"/>
            <a:ext cx="6758525" cy="626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95275"/>
            <a:ext cx="2242601" cy="1681956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8"/>
          <p:cNvSpPr txBox="1"/>
          <p:nvPr/>
        </p:nvSpPr>
        <p:spPr>
          <a:xfrm>
            <a:off x="152400" y="2514600"/>
            <a:ext cx="19317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 that these are identified (not exhaustive) topics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/>
              <a:t>Alaska Groundfish Research Priorities	</a:t>
            </a:r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0" y="1216075"/>
            <a:ext cx="2417100" cy="52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400" b="1"/>
              <a:t>September 2019 groundfish plan team meetings feedback provided</a:t>
            </a:r>
            <a:endParaRPr sz="2400" b="1"/>
          </a:p>
        </p:txBody>
      </p:sp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 Narrow"/>
              <a:buNone/>
            </a:pPr>
            <a:r>
              <a:rPr lang="en-US"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U.S. Department of Commerce | National Oceanic and Atmospheric Administration | NOAA Fisheries | Page </a:t>
            </a:r>
            <a:fld id="{00000000-1234-1234-1234-123412341234}" type="slidenum">
              <a:rPr lang="en-US" sz="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fld>
            <a:endParaRPr sz="800" b="0" i="0" u="none" strike="noStrike" cap="non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69" name="Google Shape;6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9589" y="1133225"/>
            <a:ext cx="6528785" cy="572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9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Conclusion?</a:t>
            </a:r>
            <a:endParaRPr/>
          </a:p>
        </p:txBody>
      </p:sp>
      <p:sp>
        <p:nvSpPr>
          <p:cNvPr id="228" name="Google Shape;228;p29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Teams did reasonably well</a:t>
            </a: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	Consistent w/ bulk of authors specifications</a:t>
            </a:r>
            <a:endParaRPr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9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6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r>
              <a:rPr lang="en-US" sz="3000"/>
              <a:t> Plan Team Recommendations  </a:t>
            </a:r>
            <a:br>
              <a:rPr lang="en-US" sz="3000"/>
            </a:br>
            <a:r>
              <a:rPr lang="en-US" sz="3000"/>
              <a:t>("Critical Ongoing" and "Strategic")</a:t>
            </a:r>
            <a:endParaRPr sz="3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 Narrow"/>
              <a:buNone/>
            </a:pPr>
            <a:endParaRPr sz="3000"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457200" y="1893094"/>
            <a:ext cx="8563800" cy="51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</a:pPr>
            <a:r>
              <a:rPr lang="en-US" b="1"/>
              <a:t>Changes in Priority </a:t>
            </a:r>
            <a:endParaRPr b="1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</a:pPr>
            <a:r>
              <a:rPr lang="en-US" b="1"/>
              <a:t>New items</a:t>
            </a:r>
            <a:endParaRPr b="1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</a:pPr>
            <a:r>
              <a:rPr lang="en-US" b="1"/>
              <a:t>Change in Research Status </a:t>
            </a:r>
            <a:endParaRPr b="1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Char char="•"/>
            </a:pPr>
            <a:r>
              <a:rPr lang="en-US" b="1"/>
              <a:t>Example assessment author comments</a:t>
            </a:r>
            <a:endParaRPr b="1"/>
          </a:p>
        </p:txBody>
      </p:sp>
      <p:sp>
        <p:nvSpPr>
          <p:cNvPr id="76" name="Google Shape;76;p12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From the database</a:t>
            </a:r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Groundfish Joint Team</a:t>
            </a:r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85" name="Google Shape;8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0300" y="1983420"/>
            <a:ext cx="6286500" cy="4094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body" idx="1"/>
          </p:nvPr>
        </p:nvSpPr>
        <p:spPr>
          <a:xfrm>
            <a:off x="457200" y="1207301"/>
            <a:ext cx="8686800" cy="5147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0467F"/>
                </a:solidFill>
              </a:rPr>
              <a:t>Database had 157 projects, 94 related to groundfish</a:t>
            </a:r>
            <a:endParaRPr sz="3000">
              <a:solidFill>
                <a:srgbClr val="00467F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solidFill>
                <a:srgbClr val="00467F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00467F"/>
                </a:solidFill>
              </a:rPr>
              <a:t>In Sept 2019 GF Team members reviewed priorities</a:t>
            </a:r>
            <a:endParaRPr sz="3000">
              <a:solidFill>
                <a:srgbClr val="00467F"/>
              </a:solidFill>
            </a:endParaRPr>
          </a:p>
          <a:p>
            <a:pPr marL="0" lvl="0" indent="45720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00467F"/>
                </a:solidFill>
              </a:rPr>
              <a:t>Identified top projects</a:t>
            </a:r>
            <a:endParaRPr sz="3000">
              <a:solidFill>
                <a:srgbClr val="00467F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3000">
              <a:solidFill>
                <a:srgbClr val="00467F"/>
              </a:solidFill>
            </a:endParaRPr>
          </a:p>
          <a:p>
            <a:pPr marL="0" lvl="0" indent="0" algn="l" rtl="0">
              <a:lnSpc>
                <a:spcPct val="8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00467F"/>
                </a:solidFill>
              </a:rPr>
              <a:t>Eight top scoring projects identified...</a:t>
            </a:r>
            <a:endParaRPr sz="3000">
              <a:solidFill>
                <a:srgbClr val="00467F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3000"/>
          </a:p>
        </p:txBody>
      </p:sp>
      <p:sp>
        <p:nvSpPr>
          <p:cNvPr id="93" name="Google Shape;93;p14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Plan Team 8 (1 of 3)</a:t>
            </a:r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102" name="Google Shape;10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696" y="2092976"/>
            <a:ext cx="8795479" cy="364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Top Plan Team 8 (2 of 3)</a:t>
            </a:r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115" name="Google Shape;11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" y="1556350"/>
            <a:ext cx="8659756" cy="452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Top Plan Team 8 (3 of 3)</a:t>
            </a:r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body" idx="1"/>
          </p:nvPr>
        </p:nvSpPr>
        <p:spPr>
          <a:xfrm>
            <a:off x="457200" y="1207293"/>
            <a:ext cx="8229600" cy="452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127" name="Google Shape;12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225" y="1541325"/>
            <a:ext cx="8659764" cy="452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675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Recap from September Plan Team meetings</a:t>
            </a:r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body" idx="1"/>
          </p:nvPr>
        </p:nvSpPr>
        <p:spPr>
          <a:xfrm>
            <a:off x="457200" y="597700"/>
            <a:ext cx="8406900" cy="584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00467F"/>
                </a:solidFill>
              </a:rPr>
              <a:t>Several concerns were raised with the process:</a:t>
            </a:r>
            <a:endParaRPr sz="2400">
              <a:solidFill>
                <a:srgbClr val="00467F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467F"/>
                </a:solidFill>
              </a:rPr>
              <a:t>Many are “ideas” rather than actual research proposals</a:t>
            </a:r>
            <a:endParaRPr sz="2400">
              <a:solidFill>
                <a:srgbClr val="00467F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467F"/>
                </a:solidFill>
              </a:rPr>
              <a:t>Sometimes no explicit proposal or PI is identified</a:t>
            </a:r>
            <a:endParaRPr sz="2400">
              <a:solidFill>
                <a:srgbClr val="00467F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467F"/>
                </a:solidFill>
              </a:rPr>
              <a:t>Process does not consider cost (just value)</a:t>
            </a:r>
            <a:endParaRPr sz="2400">
              <a:solidFill>
                <a:srgbClr val="00467F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467F"/>
                </a:solidFill>
              </a:rPr>
              <a:t>No process for filtering, rewriting, or deleting priorities </a:t>
            </a:r>
            <a:r>
              <a:rPr lang="en-US" sz="3000" b="1">
                <a:solidFill>
                  <a:srgbClr val="FF0000"/>
                </a:solidFill>
              </a:rPr>
              <a:t>(?)</a:t>
            </a:r>
            <a:endParaRPr sz="3000" b="1">
              <a:solidFill>
                <a:srgbClr val="FF0000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467F"/>
                </a:solidFill>
              </a:rPr>
              <a:t>Proposals rarely from people who knowledgeable about the research</a:t>
            </a:r>
            <a:endParaRPr sz="2400">
              <a:solidFill>
                <a:srgbClr val="00467F"/>
              </a:solidFill>
            </a:endParaRPr>
          </a:p>
          <a:p>
            <a:pPr marL="45720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467F"/>
                </a:solidFill>
              </a:rPr>
              <a:t>Many valuable/critical research topics are missing</a:t>
            </a:r>
            <a:endParaRPr sz="2400">
              <a:solidFill>
                <a:srgbClr val="00467F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</a:rPr>
              <a:t>Teams recommended that these issues be raised in the report to the SSC in February</a:t>
            </a:r>
            <a:endParaRPr sz="24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40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>
                <a:solidFill>
                  <a:srgbClr val="FF0000"/>
                </a:solidFill>
              </a:rPr>
              <a:t>“Urgent” category carries expectation that “a one or two year project would meet the information need,” Teams recommended projects more than two years in place be removed from the “urgent” category</a:t>
            </a:r>
            <a:endParaRPr sz="24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>
          <a:xfrm>
            <a:off x="2285999" y="6355080"/>
            <a:ext cx="6400800" cy="502800"/>
          </a:xfrm>
          <a:prstGeom prst="rect">
            <a:avLst/>
          </a:prstGeom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/>
              <a:t>U.S. Department of Commerce | National Oceanic and Atmospheric Administration | NOAA Fisheries | Page </a:t>
            </a: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AA Title Options">
  <a:themeElements>
    <a:clrScheme name="Custom 11">
      <a:dk1>
        <a:srgbClr val="000000"/>
      </a:dk1>
      <a:lt1>
        <a:srgbClr val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AA Fisheries Content Slides">
  <a:themeElements>
    <a:clrScheme name="Custom 11">
      <a:dk1>
        <a:srgbClr val="000000"/>
      </a:dk1>
      <a:lt1>
        <a:srgbClr val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1003</Words>
  <Application>Microsoft Macintosh PowerPoint</Application>
  <PresentationFormat>On-screen Show (4:3)</PresentationFormat>
  <Paragraphs>145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 Narrow</vt:lpstr>
      <vt:lpstr>Times New Roman</vt:lpstr>
      <vt:lpstr>Calibri</vt:lpstr>
      <vt:lpstr>Arial</vt:lpstr>
      <vt:lpstr>NOAA Title Options</vt:lpstr>
      <vt:lpstr>NOAA Fisheries Content Slides</vt:lpstr>
      <vt:lpstr>NPFMC Groundfish Plan Team Research Priorities</vt:lpstr>
      <vt:lpstr>Alaska Groundfish Research Priorities </vt:lpstr>
      <vt:lpstr> Plan Team Recommendations   ("Critical Ongoing" and "Strategic") </vt:lpstr>
      <vt:lpstr>From the database</vt:lpstr>
      <vt:lpstr>PowerPoint Presentation</vt:lpstr>
      <vt:lpstr>Top Plan Team 8 (1 of 3)</vt:lpstr>
      <vt:lpstr>Top Plan Team 8 (2 of 3)</vt:lpstr>
      <vt:lpstr>Top Plan Team 8 (3 of 3)</vt:lpstr>
      <vt:lpstr>Recap from September Plan Team meetings</vt:lpstr>
      <vt:lpstr> Plan Team Recommendations   ("Critical Ongoing" and "Strategic") </vt:lpstr>
      <vt:lpstr>Review of SAFE report chapters (2019 versions)</vt:lpstr>
      <vt:lpstr>PowerPoint Presentation</vt:lpstr>
      <vt:lpstr>Do these align w/ Research priorities?</vt:lpstr>
      <vt:lpstr>Examples</vt:lpstr>
      <vt:lpstr>Examples</vt:lpstr>
      <vt:lpstr>Examples</vt:lpstr>
      <vt:lpstr>Examples</vt:lpstr>
      <vt:lpstr>Examples</vt:lpstr>
      <vt:lpstr>From SAFE Chapters</vt:lpstr>
      <vt:lpstr>Conclusion?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NPFMC Groundfish Plan Team Research Priorities</dc:title>
  <cp:lastModifiedBy>Jim Ianelli</cp:lastModifiedBy>
  <cp:revision>1</cp:revision>
  <dcterms:modified xsi:type="dcterms:W3CDTF">2020-01-29T17:13:06Z</dcterms:modified>
</cp:coreProperties>
</file>