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5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985000" cy="9283700"/>
  <p:embeddedFontLst>
    <p:embeddedFont>
      <p:font typeface="Arial Narrow" panose="020B0604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12" d="100"/>
          <a:sy n="112" d="100"/>
        </p:scale>
        <p:origin x="1544" y="200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e32976294_0_4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6e3297629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cb65f201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cb65f2013_2_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7cb65f2013_2_0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e3297629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e32976294_0_33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6e32976294_0_33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e3297629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e32976294_0_26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6e32976294_0_26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e329762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e32976294_0_47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6e32976294_0_47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e3297629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e32976294_0_56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6e32976294_0_56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e3297629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e32976294_0_63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6e32976294_0_63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e3297629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e32976294_0_7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6e32976294_0_71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e3297629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e32976294_0_1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these are identified (not exhaustive) topics </a:t>
            </a:r>
            <a:endParaRPr/>
          </a:p>
        </p:txBody>
      </p:sp>
      <p:sp>
        <p:nvSpPr>
          <p:cNvPr id="215" name="Google Shape;215;g6e32976294_0_11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e3297629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e32976294_0_18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6e32976294_0_18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3297629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32976294_0_15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6e32976294_0_151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3297629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32976294_0_8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6e32976294_0_81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e3297629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e32976294_0_89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Basic life history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stock specific indicators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HCR Refinements</a:t>
            </a:r>
            <a:endParaRPr/>
          </a:p>
        </p:txBody>
      </p:sp>
      <p:sp>
        <p:nvSpPr>
          <p:cNvPr id="97" name="Google Shape;97;g6e32976294_0_89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e329762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e32976294_0_97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6e32976294_0_97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e3297629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e32976294_0_105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6e32976294_0_105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e3297629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900" cy="348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e32976294_0_12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SSC got this presentation in October but no action (in their minutes)</a:t>
            </a:r>
            <a:endParaRPr/>
          </a:p>
        </p:txBody>
      </p:sp>
      <p:sp>
        <p:nvSpPr>
          <p:cNvPr id="135" name="Google Shape;135;g6e32976294_0_121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Fish">
  <p:cSld name="Title - Fish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3201988" y="2707457"/>
            <a:ext cx="5484812" cy="12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463550" y="3118590"/>
            <a:ext cx="1293813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No photo">
  <p:cSld name="Title - No pho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201988" y="2707457"/>
            <a:ext cx="5484812" cy="12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463550" y="3118590"/>
            <a:ext cx="1293813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ats">
  <p:cSld name="Title - Boa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201988" y="2707457"/>
            <a:ext cx="5484812" cy="12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3550" y="3118590"/>
            <a:ext cx="1293813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urtle">
  <p:cSld name="Title - Tur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201988" y="2707457"/>
            <a:ext cx="5484812" cy="12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63550" y="3118590"/>
            <a:ext cx="1293813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Seafood">
  <p:cSld name="Title - Seafoo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201988" y="2707457"/>
            <a:ext cx="5484812" cy="12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3550" y="3118590"/>
            <a:ext cx="1293813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Dark">
  <p:cSld name="Title -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Narrow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201988" y="2707457"/>
            <a:ext cx="5484812" cy="12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3550" y="3118590"/>
            <a:ext cx="1293813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9190" y="4417160"/>
            <a:ext cx="9170673" cy="2457785"/>
          </a:xfrm>
          <a:custGeom>
            <a:avLst/>
            <a:gdLst/>
            <a:ahLst/>
            <a:cxnLst/>
            <a:rect l="l" t="t" r="r" b="b"/>
            <a:pathLst>
              <a:path w="9170673" h="2457785" extrusionOk="0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>
                <a:solidFill>
                  <a:schemeClr val="dk2"/>
                </a:solidFill>
              </a:defRPr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>
                <a:solidFill>
                  <a:schemeClr val="dk2"/>
                </a:solidFill>
              </a:defRPr>
            </a:lvl2pPr>
            <a:lvl3pPr marL="1371600" lvl="2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</a:defRPr>
            </a:lvl3pPr>
            <a:lvl4pPr marL="1828800" lvl="3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</a:defRPr>
            </a:lvl4pPr>
            <a:lvl5pPr marL="2286000" lvl="4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-9190" y="4417160"/>
            <a:ext cx="9170673" cy="2457785"/>
          </a:xfrm>
          <a:custGeom>
            <a:avLst/>
            <a:gdLst/>
            <a:ahLst/>
            <a:cxnLst/>
            <a:rect l="l" t="t" r="r" b="b"/>
            <a:pathLst>
              <a:path w="9170673" h="2457785" extrusionOk="0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0" name="Google Shape;50;p8" descr="NOAA-Fisheries-horizon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04" y="6419088"/>
            <a:ext cx="1643940" cy="38874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036064" y="1845051"/>
            <a:ext cx="6650737" cy="139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Narrow"/>
              <a:buNone/>
            </a:pPr>
            <a:r>
              <a:rPr lang="en-US" sz="3200"/>
              <a:t>NPFMC Groundfish Plan Team</a:t>
            </a:r>
            <a:endParaRPr sz="320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Narrow"/>
              <a:buNone/>
            </a:pPr>
            <a:r>
              <a:rPr lang="en-US" sz="3200"/>
              <a:t>Research Priorities</a:t>
            </a:r>
            <a:endParaRPr sz="3200"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758462" y="3186213"/>
            <a:ext cx="6928339" cy="21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800"/>
              <a:t>January 29th 2020	</a:t>
            </a: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3"/>
          </p:nvPr>
        </p:nvSpPr>
        <p:spPr>
          <a:xfrm>
            <a:off x="1362808" y="4361448"/>
            <a:ext cx="5952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 b="1"/>
              <a:t>Jim Ianelli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 b="1"/>
              <a:t>Steve Barbeaux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 b="1"/>
              <a:t>and 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 b="1"/>
              <a:t>Grant Thompson</a:t>
            </a: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 Narrow"/>
              <a:buNone/>
            </a:pPr>
            <a:r>
              <a:rPr lang="en-US" sz="3000"/>
              <a:t> Plan Team Recommendations  </a:t>
            </a:r>
            <a:br>
              <a:rPr lang="en-US" sz="3000"/>
            </a:br>
            <a:r>
              <a:rPr lang="en-US" sz="3000"/>
              <a:t>("Critical Ongoing" and "Strategic")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 Narrow"/>
              <a:buNone/>
            </a:pPr>
            <a:endParaRPr sz="3000"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457200" y="1893094"/>
            <a:ext cx="8563800" cy="51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B7B7B7"/>
              </a:buClr>
              <a:buSzPts val="3200"/>
              <a:buChar char="•"/>
            </a:pPr>
            <a:r>
              <a:rPr lang="en-US" b="1">
                <a:solidFill>
                  <a:srgbClr val="B7B7B7"/>
                </a:solidFill>
              </a:rPr>
              <a:t>Changes in Priority </a:t>
            </a:r>
            <a:endParaRPr b="1">
              <a:solidFill>
                <a:srgbClr val="B7B7B7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B7B7B7"/>
              </a:buClr>
              <a:buSzPts val="3200"/>
              <a:buChar char="•"/>
            </a:pPr>
            <a:r>
              <a:rPr lang="en-US" b="1">
                <a:solidFill>
                  <a:srgbClr val="B7B7B7"/>
                </a:solidFill>
              </a:rPr>
              <a:t>New items</a:t>
            </a:r>
            <a:endParaRPr b="1">
              <a:solidFill>
                <a:srgbClr val="B7B7B7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B7B7B7"/>
              </a:buClr>
              <a:buSzPts val="3200"/>
              <a:buChar char="•"/>
            </a:pPr>
            <a:r>
              <a:rPr lang="en-US" b="1">
                <a:solidFill>
                  <a:srgbClr val="B7B7B7"/>
                </a:solidFill>
              </a:rPr>
              <a:t>Change in Research Status </a:t>
            </a:r>
            <a:endParaRPr b="1">
              <a:solidFill>
                <a:srgbClr val="B7B7B7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b="1"/>
              <a:t>Example assessment author comments</a:t>
            </a:r>
            <a:endParaRPr b="1"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of SAFE report chapters (2019 versions)</a:t>
            </a: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457200" y="673893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Are there disconnects between NPFMC and other sources for research priorities?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SAFE report guidelines require “Data gaps and research priorities” section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Extracted them from each</a:t>
            </a:r>
            <a:br>
              <a:rPr lang="en-US"/>
            </a:br>
            <a:r>
              <a:rPr lang="en-US"/>
              <a:t>chapter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55" name="Google Shape;155;p20" descr="Image result for operating proced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95475"/>
            <a:ext cx="2559600" cy="25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075" y="2302575"/>
            <a:ext cx="3859925" cy="46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these align w/ Research priorities?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547" y="2448177"/>
            <a:ext cx="5879775" cy="4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Sablefish</a:t>
            </a:r>
            <a:endParaRPr sz="1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stock productivity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Recruitment processes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Juvenile distribution,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utilization, and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interactions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Improve estimation of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recruitment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Refine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fishery CPUE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Reconsider available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Re-examine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selectivity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assumptions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 the use of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for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recruitment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Spatially explicit model with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movement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 factors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among management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years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 Pollock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to explore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modeling platforms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Spatial GLMM models for survey indices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Multi-species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model (CEATTLE)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Non-constant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mortality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 Pacific cod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Spatial dynamics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Interspecific relationships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impact on recruitment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 of fishery, including spatial dynamics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Trawl survey catchability and selectivity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determination and aging error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Bycatch in the Pacific cod fisheries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 Dover sole (deepwater flatfilsh)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time-varying cohort-specific pattern in the maximum size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and movement patterns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stock structure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fishery age samples (fishery selectivity)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Ageing error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1"/>
          </p:nvPr>
        </p:nvSpPr>
        <p:spPr>
          <a:xfrm>
            <a:off x="457200" y="674851"/>
            <a:ext cx="8686800" cy="503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 POP</a:t>
            </a:r>
            <a:endParaRPr sz="1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5143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stock productivity: Recruitment processes, Juvenile distribution, habitat utilization, species interactions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estimation of recruitment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Trawlable and untrawlable survey areas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   Acoustic survey applications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   MSE and MEY considerations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 Shortraker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of aging methods for shortraker rockfish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on larval, post-larval, or early stage juveniles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requirements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Rougheye-blackspotted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specific density between trawlable and untrawlable grounds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Fishery spatial patterns and behavior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Examining potential age and growth differences between species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2270450" y="76200"/>
            <a:ext cx="64008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SAFE Chapters</a:t>
            </a:r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600" y="95275"/>
            <a:ext cx="6758525" cy="62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5275"/>
            <a:ext cx="2242601" cy="168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152400" y="2514600"/>
            <a:ext cx="1931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these are identified (not exhaustive) topics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 Narrow"/>
              <a:buNone/>
            </a:pPr>
            <a:r>
              <a:rPr lang="en-US"/>
              <a:t>Alaska Groundfish Research Priorities	</a:t>
            </a: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0" y="1216075"/>
            <a:ext cx="2417100" cy="5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b="1"/>
              <a:t>September 2019 groundfish plan team meetings feedback provided</a:t>
            </a:r>
            <a:endParaRPr sz="2400" b="1"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 Narrow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 sz="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fld>
            <a:endParaRPr sz="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9" name="Google Shape;6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589" y="1133225"/>
            <a:ext cx="6528785" cy="57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Conclusion?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Teams did reasonably well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	Consistent w/ bulk of authors specifications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 Narrow"/>
              <a:buNone/>
            </a:pPr>
            <a:r>
              <a:rPr lang="en-US" sz="3000"/>
              <a:t> Plan Team Recommendations  </a:t>
            </a:r>
            <a:br>
              <a:rPr lang="en-US" sz="3000"/>
            </a:br>
            <a:r>
              <a:rPr lang="en-US" sz="3000"/>
              <a:t>("Critical Ongoing" and "Strategic")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 Narrow"/>
              <a:buNone/>
            </a:pPr>
            <a:endParaRPr sz="3000"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57200" y="1893094"/>
            <a:ext cx="8563800" cy="51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b="1"/>
              <a:t>Changes in Priority 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b="1"/>
              <a:t>New items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b="1"/>
              <a:t>Change in Research Status 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b="1"/>
              <a:t>Example assessment author comments</a:t>
            </a:r>
            <a:endParaRPr b="1"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the database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Groundfish Joint Team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300" y="1983420"/>
            <a:ext cx="6286500" cy="409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207301"/>
            <a:ext cx="8686800" cy="514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467F"/>
                </a:solidFill>
              </a:rPr>
              <a:t>Database had 157 projects, 94 related to groundfish</a:t>
            </a:r>
            <a:endParaRPr sz="3000">
              <a:solidFill>
                <a:srgbClr val="00467F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00467F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467F"/>
                </a:solidFill>
              </a:rPr>
              <a:t>In Sept 2019 GF Team members reviewed priorities</a:t>
            </a:r>
            <a:endParaRPr sz="3000">
              <a:solidFill>
                <a:srgbClr val="00467F"/>
              </a:solidFill>
            </a:endParaRPr>
          </a:p>
          <a:p>
            <a:pPr marL="0" lvl="0" indent="4572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467F"/>
                </a:solidFill>
              </a:rPr>
              <a:t>Identified top projects</a:t>
            </a:r>
            <a:endParaRPr sz="3000">
              <a:solidFill>
                <a:srgbClr val="00467F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>
              <a:solidFill>
                <a:srgbClr val="00467F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467F"/>
                </a:solidFill>
              </a:rPr>
              <a:t>Eight top scoring projects identified...</a:t>
            </a:r>
            <a:endParaRPr sz="3000">
              <a:solidFill>
                <a:srgbClr val="00467F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Plan Team 8 (1 of 3)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96" y="2092976"/>
            <a:ext cx="8795479" cy="36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Top Plan Team 8 (2 of 3)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" y="1556350"/>
            <a:ext cx="8659756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Top Plan Team 8 (3 of 3)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" y="1541325"/>
            <a:ext cx="8659764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 from September Plan Team meetings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457200" y="597700"/>
            <a:ext cx="8406900" cy="584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467F"/>
                </a:solidFill>
              </a:rPr>
              <a:t>Several concerns were raised with the process:</a:t>
            </a:r>
            <a:endParaRPr sz="2400">
              <a:solidFill>
                <a:srgbClr val="00467F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67F"/>
                </a:solidFill>
              </a:rPr>
              <a:t>Many are “ideas” rather than actual research proposals</a:t>
            </a:r>
            <a:endParaRPr sz="2400">
              <a:solidFill>
                <a:srgbClr val="00467F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67F"/>
                </a:solidFill>
              </a:rPr>
              <a:t>Sometimes no explicit proposal or PI is identified</a:t>
            </a:r>
            <a:endParaRPr sz="2400">
              <a:solidFill>
                <a:srgbClr val="00467F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67F"/>
                </a:solidFill>
              </a:rPr>
              <a:t>Process does not consider cost (just value)</a:t>
            </a:r>
            <a:endParaRPr sz="2400">
              <a:solidFill>
                <a:srgbClr val="00467F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67F"/>
                </a:solidFill>
              </a:rPr>
              <a:t>No process for filtering, rewriting, or deleting priorities </a:t>
            </a:r>
            <a:r>
              <a:rPr lang="en-US" sz="3000" b="1">
                <a:solidFill>
                  <a:srgbClr val="FF0000"/>
                </a:solidFill>
              </a:rPr>
              <a:t>(?)</a:t>
            </a:r>
            <a:endParaRPr sz="3000" b="1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67F"/>
                </a:solidFill>
              </a:rPr>
              <a:t>Proposals rarely from people who knowledgeable about the research</a:t>
            </a:r>
            <a:endParaRPr sz="2400">
              <a:solidFill>
                <a:srgbClr val="00467F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67F"/>
                </a:solidFill>
              </a:rPr>
              <a:t>Many valuable/critical research topics are missing</a:t>
            </a:r>
            <a:endParaRPr sz="2400">
              <a:solidFill>
                <a:srgbClr val="00467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Teams recommended that these issues be raised in the report to the SSC in February</a:t>
            </a:r>
            <a:endParaRPr sz="24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0000"/>
                </a:solidFill>
              </a:rPr>
              <a:t>“Urgent” category carries expectation that “a one or two year project would meet the information need,” Teams recommended projects more than two years in place be removed from the “urgent” category</a:t>
            </a:r>
            <a:endParaRPr sz="24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AA Title Options">
  <a:themeElements>
    <a:clrScheme name="Custom 11">
      <a:dk1>
        <a:srgbClr val="000000"/>
      </a:dk1>
      <a:lt1>
        <a:srgbClr val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AA Fisheries Content Slides">
  <a:themeElements>
    <a:clrScheme name="Custom 11">
      <a:dk1>
        <a:srgbClr val="000000"/>
      </a:dk1>
      <a:lt1>
        <a:srgbClr val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Macintosh PowerPoint</Application>
  <PresentationFormat>On-screen Show (4:3)</PresentationFormat>
  <Paragraphs>145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Narrow</vt:lpstr>
      <vt:lpstr>Times New Roman</vt:lpstr>
      <vt:lpstr>Calibri</vt:lpstr>
      <vt:lpstr>Arial</vt:lpstr>
      <vt:lpstr>NOAA Title Options</vt:lpstr>
      <vt:lpstr>NOAA Fisheries Content Slides</vt:lpstr>
      <vt:lpstr>NPFMC Groundfish Plan Team Research Priorities</vt:lpstr>
      <vt:lpstr>Alaska Groundfish Research Priorities </vt:lpstr>
      <vt:lpstr> Plan Team Recommendations   ("Critical Ongoing" and "Strategic") </vt:lpstr>
      <vt:lpstr>From the database</vt:lpstr>
      <vt:lpstr>PowerPoint Presentation</vt:lpstr>
      <vt:lpstr>Top Plan Team 8 (1 of 3)</vt:lpstr>
      <vt:lpstr>Top Plan Team 8 (2 of 3)</vt:lpstr>
      <vt:lpstr>Top Plan Team 8 (3 of 3)</vt:lpstr>
      <vt:lpstr>Recap from September Plan Team meetings</vt:lpstr>
      <vt:lpstr> Plan Team Recommendations   ("Critical Ongoing" and "Strategic") </vt:lpstr>
      <vt:lpstr>Review of SAFE report chapters (2019 versions)</vt:lpstr>
      <vt:lpstr>PowerPoint Presentation</vt:lpstr>
      <vt:lpstr>Do these align w/ Research priorities?</vt:lpstr>
      <vt:lpstr>Examples</vt:lpstr>
      <vt:lpstr>Examples</vt:lpstr>
      <vt:lpstr>Examples</vt:lpstr>
      <vt:lpstr>Examples</vt:lpstr>
      <vt:lpstr>Examples</vt:lpstr>
      <vt:lpstr>From SAFE Chapters</vt:lpstr>
      <vt:lpstr>Conclusion?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NPFMC Groundfish Plan Team Research Priorities</dc:title>
  <cp:lastModifiedBy>Jim Ianelli</cp:lastModifiedBy>
  <cp:revision>1</cp:revision>
  <dcterms:modified xsi:type="dcterms:W3CDTF">2020-01-29T17:13:06Z</dcterms:modified>
</cp:coreProperties>
</file>