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7"/>
  </p:notesMasterIdLst>
  <p:sldIdLst>
    <p:sldId id="256" r:id="rId3"/>
    <p:sldId id="259" r:id="rId4"/>
    <p:sldId id="257" r:id="rId5"/>
    <p:sldId id="292" r:id="rId6"/>
    <p:sldId id="261" r:id="rId7"/>
    <p:sldId id="262" r:id="rId8"/>
    <p:sldId id="294" r:id="rId9"/>
    <p:sldId id="295" r:id="rId10"/>
    <p:sldId id="297" r:id="rId11"/>
    <p:sldId id="298" r:id="rId12"/>
    <p:sldId id="293" r:id="rId13"/>
    <p:sldId id="296" r:id="rId14"/>
    <p:sldId id="263" r:id="rId15"/>
    <p:sldId id="299"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23" autoAdjust="0"/>
    <p:restoredTop sz="62280" autoAdjust="0"/>
  </p:normalViewPr>
  <p:slideViewPr>
    <p:cSldViewPr snapToGrid="0">
      <p:cViewPr varScale="1">
        <p:scale>
          <a:sx n="57" d="100"/>
          <a:sy n="57" d="100"/>
        </p:scale>
        <p:origin x="1602" y="3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charts/_rels/chart1.xml.rels><?xml version="1.0" encoding="UTF-8" standalone="yes"?>
<Relationships xmlns="http://schemas.openxmlformats.org/package/2006/relationships"><Relationship Id="rId3" Type="http://schemas.openxmlformats.org/officeDocument/2006/relationships/oleObject" Target="file:///C:\Users\Jacqui.Fenner\Desktop\Desktop%20Workspace\CFEAI%20PowerPoint\CFEAI%20infographic\Coverage_by_region_designmod_updatedFeb2021-v2.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Jacqui.Fenner\Desktop\Desktop%20Workspace\CFEAI%20PowerPoint\CFEAI%20infographic\Coverage_by_region_designmod_updatedFeb2021-v2.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DLipton\Desktop\NP%20SSPT\Coverage_by_region_designmod_updatedFeb2021-v2.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911282257601011E-2"/>
          <c:y val="2.7615983580789698E-2"/>
          <c:w val="0.94088717742398986"/>
          <c:h val="0.94624902244174269"/>
        </c:manualLayout>
      </c:layout>
      <c:barChart>
        <c:barDir val="col"/>
        <c:grouping val="clustered"/>
        <c:varyColors val="0"/>
        <c:ser>
          <c:idx val="0"/>
          <c:order val="0"/>
          <c:tx>
            <c:strRef>
              <c:f>'% coverage'!$C$10</c:f>
              <c:strCache>
                <c:ptCount val="1"/>
                <c:pt idx="0">
                  <c:v>2001</c:v>
                </c:pt>
              </c:strCache>
            </c:strRef>
          </c:tx>
          <c:spPr>
            <a:solidFill>
              <a:schemeClr val="tx1">
                <a:lumMod val="50000"/>
                <a:lumOff val="50000"/>
              </a:schemeClr>
            </a:solidFill>
            <a:ln>
              <a:noFill/>
            </a:ln>
            <a:effectLst/>
          </c:spPr>
          <c:invertIfNegative val="0"/>
          <c:dPt>
            <c:idx val="0"/>
            <c:invertIfNegative val="0"/>
            <c:bubble3D val="0"/>
            <c:spPr>
              <a:solidFill>
                <a:srgbClr val="F96C00"/>
              </a:solidFill>
              <a:ln>
                <a:noFill/>
              </a:ln>
              <a:effectLst/>
            </c:spPr>
            <c:extLst>
              <c:ext xmlns:c16="http://schemas.microsoft.com/office/drawing/2014/chart" uri="{C3380CC4-5D6E-409C-BE32-E72D297353CC}">
                <c16:uniqueId val="{00000001-086B-4FF4-AB70-8555EEEC8C27}"/>
              </c:ext>
            </c:extLst>
          </c:dPt>
          <c:dPt>
            <c:idx val="1"/>
            <c:invertIfNegative val="0"/>
            <c:bubble3D val="0"/>
            <c:spPr>
              <a:solidFill>
                <a:srgbClr val="F04A4A"/>
              </a:solidFill>
              <a:ln>
                <a:noFill/>
              </a:ln>
              <a:effectLst/>
            </c:spPr>
            <c:extLst>
              <c:ext xmlns:c16="http://schemas.microsoft.com/office/drawing/2014/chart" uri="{C3380CC4-5D6E-409C-BE32-E72D297353CC}">
                <c16:uniqueId val="{00000003-086B-4FF4-AB70-8555EEEC8C27}"/>
              </c:ext>
            </c:extLst>
          </c:dPt>
          <c:dPt>
            <c:idx val="2"/>
            <c:invertIfNegative val="0"/>
            <c:bubble3D val="0"/>
            <c:spPr>
              <a:solidFill>
                <a:schemeClr val="bg1"/>
              </a:solidFill>
              <a:ln>
                <a:solidFill>
                  <a:schemeClr val="bg1">
                    <a:lumMod val="75000"/>
                  </a:schemeClr>
                </a:solidFill>
              </a:ln>
              <a:effectLst/>
            </c:spPr>
            <c:extLst>
              <c:ext xmlns:c16="http://schemas.microsoft.com/office/drawing/2014/chart" uri="{C3380CC4-5D6E-409C-BE32-E72D297353CC}">
                <c16:uniqueId val="{00000005-086B-4FF4-AB70-8555EEEC8C27}"/>
              </c:ext>
            </c:extLst>
          </c:dPt>
          <c:dPt>
            <c:idx val="3"/>
            <c:invertIfNegative val="0"/>
            <c:bubble3D val="0"/>
            <c:spPr>
              <a:solidFill>
                <a:schemeClr val="bg1">
                  <a:lumMod val="75000"/>
                </a:schemeClr>
              </a:solidFill>
              <a:ln>
                <a:noFill/>
              </a:ln>
              <a:effectLst/>
            </c:spPr>
            <c:extLst>
              <c:ext xmlns:c16="http://schemas.microsoft.com/office/drawing/2014/chart" uri="{C3380CC4-5D6E-409C-BE32-E72D297353CC}">
                <c16:uniqueId val="{00000007-086B-4FF4-AB70-8555EEEC8C27}"/>
              </c:ext>
            </c:extLst>
          </c:dPt>
          <c:dPt>
            <c:idx val="4"/>
            <c:invertIfNegative val="0"/>
            <c:bubble3D val="0"/>
            <c:spPr>
              <a:solidFill>
                <a:srgbClr val="88CE00"/>
              </a:solidFill>
              <a:ln>
                <a:noFill/>
              </a:ln>
              <a:effectLst/>
            </c:spPr>
            <c:extLst>
              <c:ext xmlns:c16="http://schemas.microsoft.com/office/drawing/2014/chart" uri="{C3380CC4-5D6E-409C-BE32-E72D297353CC}">
                <c16:uniqueId val="{00000009-086B-4FF4-AB70-8555EEEC8C27}"/>
              </c:ext>
            </c:extLst>
          </c:dPt>
          <c:dPt>
            <c:idx val="5"/>
            <c:invertIfNegative val="0"/>
            <c:bubble3D val="0"/>
            <c:spPr>
              <a:solidFill>
                <a:srgbClr val="7167FF"/>
              </a:solidFill>
              <a:ln>
                <a:noFill/>
              </a:ln>
              <a:effectLst/>
            </c:spPr>
            <c:extLst>
              <c:ext xmlns:c16="http://schemas.microsoft.com/office/drawing/2014/chart" uri="{C3380CC4-5D6E-409C-BE32-E72D297353CC}">
                <c16:uniqueId val="{0000000B-086B-4FF4-AB70-8555EEEC8C27}"/>
              </c:ext>
            </c:extLst>
          </c:dPt>
          <c:dPt>
            <c:idx val="6"/>
            <c:invertIfNegative val="0"/>
            <c:bubble3D val="0"/>
            <c:spPr>
              <a:solidFill>
                <a:srgbClr val="2D81C8"/>
              </a:solidFill>
              <a:ln>
                <a:noFill/>
              </a:ln>
              <a:effectLst/>
            </c:spPr>
            <c:extLst>
              <c:ext xmlns:c16="http://schemas.microsoft.com/office/drawing/2014/chart" uri="{C3380CC4-5D6E-409C-BE32-E72D297353CC}">
                <c16:uniqueId val="{0000000D-086B-4FF4-AB70-8555EEEC8C27}"/>
              </c:ext>
            </c:extLst>
          </c:dPt>
          <c:cat>
            <c:strRef>
              <c:f>'% coverage'!$B$11:$B$17</c:f>
              <c:strCache>
                <c:ptCount val="7"/>
                <c:pt idx="0">
                  <c:v>Pacific Islands</c:v>
                </c:pt>
                <c:pt idx="1">
                  <c:v>Alaska</c:v>
                </c:pt>
                <c:pt idx="2">
                  <c:v>Northwest</c:v>
                </c:pt>
                <c:pt idx="3">
                  <c:v>Southwest</c:v>
                </c:pt>
                <c:pt idx="4">
                  <c:v>Southeast</c:v>
                </c:pt>
                <c:pt idx="5">
                  <c:v>Northeast</c:v>
                </c:pt>
                <c:pt idx="6">
                  <c:v>Atlantic HMS</c:v>
                </c:pt>
              </c:strCache>
            </c:strRef>
          </c:cat>
          <c:val>
            <c:numRef>
              <c:f>'% coverage'!$C$11:$C$17</c:f>
              <c:numCache>
                <c:formatCode>0%</c:formatCode>
                <c:ptCount val="7"/>
                <c:pt idx="0">
                  <c:v>0.1111111111111111</c:v>
                </c:pt>
                <c:pt idx="1">
                  <c:v>0.1</c:v>
                </c:pt>
                <c:pt idx="2">
                  <c:v>0</c:v>
                </c:pt>
                <c:pt idx="3">
                  <c:v>1</c:v>
                </c:pt>
                <c:pt idx="4">
                  <c:v>0.40909090909090912</c:v>
                </c:pt>
                <c:pt idx="5">
                  <c:v>0.5</c:v>
                </c:pt>
                <c:pt idx="6">
                  <c:v>0.6</c:v>
                </c:pt>
              </c:numCache>
            </c:numRef>
          </c:val>
          <c:extLst>
            <c:ext xmlns:c16="http://schemas.microsoft.com/office/drawing/2014/chart" uri="{C3380CC4-5D6E-409C-BE32-E72D297353CC}">
              <c16:uniqueId val="{0000000E-086B-4FF4-AB70-8555EEEC8C27}"/>
            </c:ext>
          </c:extLst>
        </c:ser>
        <c:ser>
          <c:idx val="1"/>
          <c:order val="1"/>
          <c:tx>
            <c:strRef>
              <c:f>'% coverage'!$D$10</c:f>
              <c:strCache>
                <c:ptCount val="1"/>
                <c:pt idx="0">
                  <c:v>2002</c:v>
                </c:pt>
              </c:strCache>
            </c:strRef>
          </c:tx>
          <c:spPr>
            <a:solidFill>
              <a:schemeClr val="tx1">
                <a:lumMod val="50000"/>
                <a:lumOff val="50000"/>
              </a:schemeClr>
            </a:solidFill>
            <a:ln>
              <a:noFill/>
            </a:ln>
            <a:effectLst/>
          </c:spPr>
          <c:invertIfNegative val="0"/>
          <c:dPt>
            <c:idx val="0"/>
            <c:invertIfNegative val="0"/>
            <c:bubble3D val="0"/>
            <c:spPr>
              <a:solidFill>
                <a:srgbClr val="F96C00"/>
              </a:solidFill>
              <a:ln>
                <a:noFill/>
              </a:ln>
              <a:effectLst/>
            </c:spPr>
            <c:extLst>
              <c:ext xmlns:c16="http://schemas.microsoft.com/office/drawing/2014/chart" uri="{C3380CC4-5D6E-409C-BE32-E72D297353CC}">
                <c16:uniqueId val="{00000010-086B-4FF4-AB70-8555EEEC8C27}"/>
              </c:ext>
            </c:extLst>
          </c:dPt>
          <c:dPt>
            <c:idx val="1"/>
            <c:invertIfNegative val="0"/>
            <c:bubble3D val="0"/>
            <c:spPr>
              <a:solidFill>
                <a:schemeClr val="bg1">
                  <a:lumMod val="75000"/>
                </a:schemeClr>
              </a:solidFill>
              <a:ln>
                <a:noFill/>
              </a:ln>
              <a:effectLst/>
            </c:spPr>
            <c:extLst>
              <c:ext xmlns:c16="http://schemas.microsoft.com/office/drawing/2014/chart" uri="{C3380CC4-5D6E-409C-BE32-E72D297353CC}">
                <c16:uniqueId val="{00000012-086B-4FF4-AB70-8555EEEC8C27}"/>
              </c:ext>
            </c:extLst>
          </c:dPt>
          <c:dPt>
            <c:idx val="2"/>
            <c:invertIfNegative val="0"/>
            <c:bubble3D val="0"/>
            <c:spPr>
              <a:solidFill>
                <a:schemeClr val="bg1"/>
              </a:solidFill>
              <a:ln>
                <a:solidFill>
                  <a:schemeClr val="bg1">
                    <a:lumMod val="75000"/>
                  </a:schemeClr>
                </a:solidFill>
              </a:ln>
              <a:effectLst/>
            </c:spPr>
            <c:extLst>
              <c:ext xmlns:c16="http://schemas.microsoft.com/office/drawing/2014/chart" uri="{C3380CC4-5D6E-409C-BE32-E72D297353CC}">
                <c16:uniqueId val="{00000014-086B-4FF4-AB70-8555EEEC8C27}"/>
              </c:ext>
            </c:extLst>
          </c:dPt>
          <c:dPt>
            <c:idx val="3"/>
            <c:invertIfNegative val="0"/>
            <c:bubble3D val="0"/>
            <c:spPr>
              <a:solidFill>
                <a:schemeClr val="bg1">
                  <a:lumMod val="75000"/>
                </a:schemeClr>
              </a:solidFill>
              <a:ln>
                <a:noFill/>
              </a:ln>
              <a:effectLst/>
            </c:spPr>
            <c:extLst>
              <c:ext xmlns:c16="http://schemas.microsoft.com/office/drawing/2014/chart" uri="{C3380CC4-5D6E-409C-BE32-E72D297353CC}">
                <c16:uniqueId val="{00000016-086B-4FF4-AB70-8555EEEC8C27}"/>
              </c:ext>
            </c:extLst>
          </c:dPt>
          <c:dPt>
            <c:idx val="4"/>
            <c:invertIfNegative val="0"/>
            <c:bubble3D val="0"/>
            <c:spPr>
              <a:solidFill>
                <a:srgbClr val="88CE00"/>
              </a:solidFill>
              <a:ln>
                <a:noFill/>
              </a:ln>
              <a:effectLst/>
            </c:spPr>
            <c:extLst>
              <c:ext xmlns:c16="http://schemas.microsoft.com/office/drawing/2014/chart" uri="{C3380CC4-5D6E-409C-BE32-E72D297353CC}">
                <c16:uniqueId val="{00000018-086B-4FF4-AB70-8555EEEC8C27}"/>
              </c:ext>
            </c:extLst>
          </c:dPt>
          <c:dPt>
            <c:idx val="5"/>
            <c:invertIfNegative val="0"/>
            <c:bubble3D val="0"/>
            <c:spPr>
              <a:solidFill>
                <a:srgbClr val="7167FF"/>
              </a:solidFill>
              <a:ln>
                <a:noFill/>
              </a:ln>
              <a:effectLst/>
            </c:spPr>
            <c:extLst>
              <c:ext xmlns:c16="http://schemas.microsoft.com/office/drawing/2014/chart" uri="{C3380CC4-5D6E-409C-BE32-E72D297353CC}">
                <c16:uniqueId val="{0000001A-086B-4FF4-AB70-8555EEEC8C27}"/>
              </c:ext>
            </c:extLst>
          </c:dPt>
          <c:dPt>
            <c:idx val="6"/>
            <c:invertIfNegative val="0"/>
            <c:bubble3D val="0"/>
            <c:spPr>
              <a:solidFill>
                <a:srgbClr val="2D81C8"/>
              </a:solidFill>
              <a:ln>
                <a:noFill/>
              </a:ln>
              <a:effectLst/>
            </c:spPr>
            <c:extLst>
              <c:ext xmlns:c16="http://schemas.microsoft.com/office/drawing/2014/chart" uri="{C3380CC4-5D6E-409C-BE32-E72D297353CC}">
                <c16:uniqueId val="{0000001C-086B-4FF4-AB70-8555EEEC8C27}"/>
              </c:ext>
            </c:extLst>
          </c:dPt>
          <c:cat>
            <c:strRef>
              <c:f>'% coverage'!$B$11:$B$17</c:f>
              <c:strCache>
                <c:ptCount val="7"/>
                <c:pt idx="0">
                  <c:v>Pacific Islands</c:v>
                </c:pt>
                <c:pt idx="1">
                  <c:v>Alaska</c:v>
                </c:pt>
                <c:pt idx="2">
                  <c:v>Northwest</c:v>
                </c:pt>
                <c:pt idx="3">
                  <c:v>Southwest</c:v>
                </c:pt>
                <c:pt idx="4">
                  <c:v>Southeast</c:v>
                </c:pt>
                <c:pt idx="5">
                  <c:v>Northeast</c:v>
                </c:pt>
                <c:pt idx="6">
                  <c:v>Atlantic HMS</c:v>
                </c:pt>
              </c:strCache>
            </c:strRef>
          </c:cat>
          <c:val>
            <c:numRef>
              <c:f>'% coverage'!$D$11:$D$17</c:f>
              <c:numCache>
                <c:formatCode>0%</c:formatCode>
                <c:ptCount val="7"/>
                <c:pt idx="0">
                  <c:v>0.1111111111111111</c:v>
                </c:pt>
                <c:pt idx="1">
                  <c:v>0.1</c:v>
                </c:pt>
                <c:pt idx="2">
                  <c:v>0</c:v>
                </c:pt>
                <c:pt idx="3">
                  <c:v>1</c:v>
                </c:pt>
                <c:pt idx="4">
                  <c:v>9.0909090909090912E-2</c:v>
                </c:pt>
                <c:pt idx="5">
                  <c:v>0.5</c:v>
                </c:pt>
                <c:pt idx="6">
                  <c:v>0.6</c:v>
                </c:pt>
              </c:numCache>
            </c:numRef>
          </c:val>
          <c:extLst>
            <c:ext xmlns:c16="http://schemas.microsoft.com/office/drawing/2014/chart" uri="{C3380CC4-5D6E-409C-BE32-E72D297353CC}">
              <c16:uniqueId val="{0000001D-086B-4FF4-AB70-8555EEEC8C27}"/>
            </c:ext>
          </c:extLst>
        </c:ser>
        <c:ser>
          <c:idx val="2"/>
          <c:order val="2"/>
          <c:tx>
            <c:strRef>
              <c:f>'% coverage'!$E$10</c:f>
              <c:strCache>
                <c:ptCount val="1"/>
                <c:pt idx="0">
                  <c:v>2003</c:v>
                </c:pt>
              </c:strCache>
            </c:strRef>
          </c:tx>
          <c:spPr>
            <a:solidFill>
              <a:schemeClr val="tx1">
                <a:lumMod val="50000"/>
                <a:lumOff val="50000"/>
              </a:schemeClr>
            </a:solidFill>
            <a:ln>
              <a:noFill/>
            </a:ln>
            <a:effectLst/>
          </c:spPr>
          <c:invertIfNegative val="0"/>
          <c:dPt>
            <c:idx val="0"/>
            <c:invertIfNegative val="0"/>
            <c:bubble3D val="0"/>
            <c:spPr>
              <a:solidFill>
                <a:srgbClr val="F96C00"/>
              </a:solidFill>
              <a:ln>
                <a:noFill/>
              </a:ln>
              <a:effectLst/>
            </c:spPr>
            <c:extLst>
              <c:ext xmlns:c16="http://schemas.microsoft.com/office/drawing/2014/chart" uri="{C3380CC4-5D6E-409C-BE32-E72D297353CC}">
                <c16:uniqueId val="{0000001F-086B-4FF4-AB70-8555EEEC8C27}"/>
              </c:ext>
            </c:extLst>
          </c:dPt>
          <c:dPt>
            <c:idx val="1"/>
            <c:invertIfNegative val="0"/>
            <c:bubble3D val="0"/>
            <c:spPr>
              <a:solidFill>
                <a:schemeClr val="bg1">
                  <a:lumMod val="75000"/>
                </a:schemeClr>
              </a:solidFill>
              <a:ln>
                <a:noFill/>
              </a:ln>
              <a:effectLst/>
            </c:spPr>
            <c:extLst>
              <c:ext xmlns:c16="http://schemas.microsoft.com/office/drawing/2014/chart" uri="{C3380CC4-5D6E-409C-BE32-E72D297353CC}">
                <c16:uniqueId val="{00000021-086B-4FF4-AB70-8555EEEC8C27}"/>
              </c:ext>
            </c:extLst>
          </c:dPt>
          <c:dPt>
            <c:idx val="2"/>
            <c:invertIfNegative val="0"/>
            <c:bubble3D val="0"/>
            <c:spPr>
              <a:solidFill>
                <a:srgbClr val="41C0CA"/>
              </a:solidFill>
              <a:ln>
                <a:noFill/>
              </a:ln>
              <a:effectLst/>
            </c:spPr>
            <c:extLst>
              <c:ext xmlns:c16="http://schemas.microsoft.com/office/drawing/2014/chart" uri="{C3380CC4-5D6E-409C-BE32-E72D297353CC}">
                <c16:uniqueId val="{00000023-086B-4FF4-AB70-8555EEEC8C27}"/>
              </c:ext>
            </c:extLst>
          </c:dPt>
          <c:dPt>
            <c:idx val="3"/>
            <c:invertIfNegative val="0"/>
            <c:bubble3D val="0"/>
            <c:spPr>
              <a:solidFill>
                <a:schemeClr val="bg1">
                  <a:lumMod val="75000"/>
                </a:schemeClr>
              </a:solidFill>
              <a:ln>
                <a:noFill/>
              </a:ln>
              <a:effectLst/>
            </c:spPr>
            <c:extLst>
              <c:ext xmlns:c16="http://schemas.microsoft.com/office/drawing/2014/chart" uri="{C3380CC4-5D6E-409C-BE32-E72D297353CC}">
                <c16:uniqueId val="{00000025-086B-4FF4-AB70-8555EEEC8C27}"/>
              </c:ext>
            </c:extLst>
          </c:dPt>
          <c:dPt>
            <c:idx val="4"/>
            <c:invertIfNegative val="0"/>
            <c:bubble3D val="0"/>
            <c:spPr>
              <a:solidFill>
                <a:srgbClr val="88CE00"/>
              </a:solidFill>
              <a:ln>
                <a:noFill/>
              </a:ln>
              <a:effectLst/>
            </c:spPr>
            <c:extLst>
              <c:ext xmlns:c16="http://schemas.microsoft.com/office/drawing/2014/chart" uri="{C3380CC4-5D6E-409C-BE32-E72D297353CC}">
                <c16:uniqueId val="{00000027-086B-4FF4-AB70-8555EEEC8C27}"/>
              </c:ext>
            </c:extLst>
          </c:dPt>
          <c:dPt>
            <c:idx val="5"/>
            <c:invertIfNegative val="0"/>
            <c:bubble3D val="0"/>
            <c:spPr>
              <a:solidFill>
                <a:srgbClr val="7167FF"/>
              </a:solidFill>
              <a:ln>
                <a:noFill/>
              </a:ln>
              <a:effectLst/>
            </c:spPr>
            <c:extLst>
              <c:ext xmlns:c16="http://schemas.microsoft.com/office/drawing/2014/chart" uri="{C3380CC4-5D6E-409C-BE32-E72D297353CC}">
                <c16:uniqueId val="{00000029-086B-4FF4-AB70-8555EEEC8C27}"/>
              </c:ext>
            </c:extLst>
          </c:dPt>
          <c:dPt>
            <c:idx val="6"/>
            <c:invertIfNegative val="0"/>
            <c:bubble3D val="0"/>
            <c:spPr>
              <a:solidFill>
                <a:srgbClr val="2D81C8"/>
              </a:solidFill>
              <a:ln>
                <a:noFill/>
              </a:ln>
              <a:effectLst/>
            </c:spPr>
            <c:extLst>
              <c:ext xmlns:c16="http://schemas.microsoft.com/office/drawing/2014/chart" uri="{C3380CC4-5D6E-409C-BE32-E72D297353CC}">
                <c16:uniqueId val="{0000002B-086B-4FF4-AB70-8555EEEC8C27}"/>
              </c:ext>
            </c:extLst>
          </c:dPt>
          <c:cat>
            <c:strRef>
              <c:f>'% coverage'!$B$11:$B$17</c:f>
              <c:strCache>
                <c:ptCount val="7"/>
                <c:pt idx="0">
                  <c:v>Pacific Islands</c:v>
                </c:pt>
                <c:pt idx="1">
                  <c:v>Alaska</c:v>
                </c:pt>
                <c:pt idx="2">
                  <c:v>Northwest</c:v>
                </c:pt>
                <c:pt idx="3">
                  <c:v>Southwest</c:v>
                </c:pt>
                <c:pt idx="4">
                  <c:v>Southeast</c:v>
                </c:pt>
                <c:pt idx="5">
                  <c:v>Northeast</c:v>
                </c:pt>
                <c:pt idx="6">
                  <c:v>Atlantic HMS</c:v>
                </c:pt>
              </c:strCache>
            </c:strRef>
          </c:cat>
          <c:val>
            <c:numRef>
              <c:f>'% coverage'!$E$11:$E$17</c:f>
              <c:numCache>
                <c:formatCode>0%</c:formatCode>
                <c:ptCount val="7"/>
                <c:pt idx="0">
                  <c:v>0.1111111111111111</c:v>
                </c:pt>
                <c:pt idx="1">
                  <c:v>0.1</c:v>
                </c:pt>
                <c:pt idx="2">
                  <c:v>0.22222222222222221</c:v>
                </c:pt>
                <c:pt idx="3">
                  <c:v>1</c:v>
                </c:pt>
                <c:pt idx="4">
                  <c:v>9.0909090909090912E-2</c:v>
                </c:pt>
                <c:pt idx="5">
                  <c:v>0.5625</c:v>
                </c:pt>
                <c:pt idx="6">
                  <c:v>0.6</c:v>
                </c:pt>
              </c:numCache>
            </c:numRef>
          </c:val>
          <c:extLst>
            <c:ext xmlns:c16="http://schemas.microsoft.com/office/drawing/2014/chart" uri="{C3380CC4-5D6E-409C-BE32-E72D297353CC}">
              <c16:uniqueId val="{0000002C-086B-4FF4-AB70-8555EEEC8C27}"/>
            </c:ext>
          </c:extLst>
        </c:ser>
        <c:ser>
          <c:idx val="3"/>
          <c:order val="3"/>
          <c:tx>
            <c:strRef>
              <c:f>'% coverage'!$F$10</c:f>
              <c:strCache>
                <c:ptCount val="1"/>
                <c:pt idx="0">
                  <c:v>2004</c:v>
                </c:pt>
              </c:strCache>
            </c:strRef>
          </c:tx>
          <c:spPr>
            <a:solidFill>
              <a:schemeClr val="tx1">
                <a:lumMod val="50000"/>
                <a:lumOff val="50000"/>
              </a:schemeClr>
            </a:solidFill>
            <a:ln>
              <a:noFill/>
            </a:ln>
            <a:effectLst/>
          </c:spPr>
          <c:invertIfNegative val="0"/>
          <c:dPt>
            <c:idx val="0"/>
            <c:invertIfNegative val="0"/>
            <c:bubble3D val="0"/>
            <c:spPr>
              <a:solidFill>
                <a:srgbClr val="F96C00"/>
              </a:solidFill>
              <a:ln>
                <a:noFill/>
              </a:ln>
              <a:effectLst/>
            </c:spPr>
            <c:extLst>
              <c:ext xmlns:c16="http://schemas.microsoft.com/office/drawing/2014/chart" uri="{C3380CC4-5D6E-409C-BE32-E72D297353CC}">
                <c16:uniqueId val="{0000002E-086B-4FF4-AB70-8555EEEC8C27}"/>
              </c:ext>
            </c:extLst>
          </c:dPt>
          <c:dPt>
            <c:idx val="1"/>
            <c:invertIfNegative val="0"/>
            <c:bubble3D val="0"/>
            <c:spPr>
              <a:solidFill>
                <a:srgbClr val="F04A4A"/>
              </a:solidFill>
              <a:ln>
                <a:noFill/>
              </a:ln>
              <a:effectLst/>
            </c:spPr>
            <c:extLst>
              <c:ext xmlns:c16="http://schemas.microsoft.com/office/drawing/2014/chart" uri="{C3380CC4-5D6E-409C-BE32-E72D297353CC}">
                <c16:uniqueId val="{00000030-086B-4FF4-AB70-8555EEEC8C27}"/>
              </c:ext>
            </c:extLst>
          </c:dPt>
          <c:dPt>
            <c:idx val="2"/>
            <c:invertIfNegative val="0"/>
            <c:bubble3D val="0"/>
            <c:spPr>
              <a:solidFill>
                <a:srgbClr val="41C0CA"/>
              </a:solidFill>
              <a:ln>
                <a:noFill/>
              </a:ln>
              <a:effectLst/>
            </c:spPr>
            <c:extLst>
              <c:ext xmlns:c16="http://schemas.microsoft.com/office/drawing/2014/chart" uri="{C3380CC4-5D6E-409C-BE32-E72D297353CC}">
                <c16:uniqueId val="{00000032-086B-4FF4-AB70-8555EEEC8C27}"/>
              </c:ext>
            </c:extLst>
          </c:dPt>
          <c:dPt>
            <c:idx val="3"/>
            <c:invertIfNegative val="0"/>
            <c:bubble3D val="0"/>
            <c:spPr>
              <a:solidFill>
                <a:schemeClr val="bg1">
                  <a:lumMod val="75000"/>
                </a:schemeClr>
              </a:solidFill>
              <a:ln>
                <a:noFill/>
              </a:ln>
              <a:effectLst/>
            </c:spPr>
            <c:extLst>
              <c:ext xmlns:c16="http://schemas.microsoft.com/office/drawing/2014/chart" uri="{C3380CC4-5D6E-409C-BE32-E72D297353CC}">
                <c16:uniqueId val="{00000034-086B-4FF4-AB70-8555EEEC8C27}"/>
              </c:ext>
            </c:extLst>
          </c:dPt>
          <c:dPt>
            <c:idx val="4"/>
            <c:invertIfNegative val="0"/>
            <c:bubble3D val="0"/>
            <c:spPr>
              <a:solidFill>
                <a:srgbClr val="88CE00"/>
              </a:solidFill>
              <a:ln>
                <a:noFill/>
              </a:ln>
              <a:effectLst/>
            </c:spPr>
            <c:extLst>
              <c:ext xmlns:c16="http://schemas.microsoft.com/office/drawing/2014/chart" uri="{C3380CC4-5D6E-409C-BE32-E72D297353CC}">
                <c16:uniqueId val="{00000036-086B-4FF4-AB70-8555EEEC8C27}"/>
              </c:ext>
            </c:extLst>
          </c:dPt>
          <c:dPt>
            <c:idx val="5"/>
            <c:invertIfNegative val="0"/>
            <c:bubble3D val="0"/>
            <c:spPr>
              <a:solidFill>
                <a:srgbClr val="7167FF"/>
              </a:solidFill>
              <a:ln>
                <a:noFill/>
              </a:ln>
              <a:effectLst/>
            </c:spPr>
            <c:extLst>
              <c:ext xmlns:c16="http://schemas.microsoft.com/office/drawing/2014/chart" uri="{C3380CC4-5D6E-409C-BE32-E72D297353CC}">
                <c16:uniqueId val="{00000038-086B-4FF4-AB70-8555EEEC8C27}"/>
              </c:ext>
            </c:extLst>
          </c:dPt>
          <c:dPt>
            <c:idx val="6"/>
            <c:invertIfNegative val="0"/>
            <c:bubble3D val="0"/>
            <c:spPr>
              <a:solidFill>
                <a:srgbClr val="2D81C8"/>
              </a:solidFill>
              <a:ln>
                <a:noFill/>
              </a:ln>
              <a:effectLst/>
            </c:spPr>
            <c:extLst>
              <c:ext xmlns:c16="http://schemas.microsoft.com/office/drawing/2014/chart" uri="{C3380CC4-5D6E-409C-BE32-E72D297353CC}">
                <c16:uniqueId val="{0000003A-086B-4FF4-AB70-8555EEEC8C27}"/>
              </c:ext>
            </c:extLst>
          </c:dPt>
          <c:cat>
            <c:strRef>
              <c:f>'% coverage'!$B$11:$B$17</c:f>
              <c:strCache>
                <c:ptCount val="7"/>
                <c:pt idx="0">
                  <c:v>Pacific Islands</c:v>
                </c:pt>
                <c:pt idx="1">
                  <c:v>Alaska</c:v>
                </c:pt>
                <c:pt idx="2">
                  <c:v>Northwest</c:v>
                </c:pt>
                <c:pt idx="3">
                  <c:v>Southwest</c:v>
                </c:pt>
                <c:pt idx="4">
                  <c:v>Southeast</c:v>
                </c:pt>
                <c:pt idx="5">
                  <c:v>Northeast</c:v>
                </c:pt>
                <c:pt idx="6">
                  <c:v>Atlantic HMS</c:v>
                </c:pt>
              </c:strCache>
            </c:strRef>
          </c:cat>
          <c:val>
            <c:numRef>
              <c:f>'% coverage'!$F$11:$F$17</c:f>
              <c:numCache>
                <c:formatCode>0%</c:formatCode>
                <c:ptCount val="7"/>
                <c:pt idx="0">
                  <c:v>0.22222222222222221</c:v>
                </c:pt>
                <c:pt idx="1">
                  <c:v>0.1</c:v>
                </c:pt>
                <c:pt idx="2">
                  <c:v>0.22222222222222221</c:v>
                </c:pt>
                <c:pt idx="3">
                  <c:v>1</c:v>
                </c:pt>
                <c:pt idx="4">
                  <c:v>0.13636363636363635</c:v>
                </c:pt>
                <c:pt idx="5">
                  <c:v>0.5625</c:v>
                </c:pt>
                <c:pt idx="6">
                  <c:v>0.6</c:v>
                </c:pt>
              </c:numCache>
            </c:numRef>
          </c:val>
          <c:extLst>
            <c:ext xmlns:c16="http://schemas.microsoft.com/office/drawing/2014/chart" uri="{C3380CC4-5D6E-409C-BE32-E72D297353CC}">
              <c16:uniqueId val="{0000003B-086B-4FF4-AB70-8555EEEC8C27}"/>
            </c:ext>
          </c:extLst>
        </c:ser>
        <c:ser>
          <c:idx val="4"/>
          <c:order val="4"/>
          <c:tx>
            <c:strRef>
              <c:f>'% coverage'!$G$10</c:f>
              <c:strCache>
                <c:ptCount val="1"/>
                <c:pt idx="0">
                  <c:v>2005</c:v>
                </c:pt>
              </c:strCache>
            </c:strRef>
          </c:tx>
          <c:spPr>
            <a:solidFill>
              <a:schemeClr val="tx1">
                <a:lumMod val="50000"/>
                <a:lumOff val="50000"/>
              </a:schemeClr>
            </a:solidFill>
            <a:ln>
              <a:noFill/>
            </a:ln>
            <a:effectLst/>
          </c:spPr>
          <c:invertIfNegative val="0"/>
          <c:dPt>
            <c:idx val="0"/>
            <c:invertIfNegative val="0"/>
            <c:bubble3D val="0"/>
            <c:spPr>
              <a:solidFill>
                <a:srgbClr val="F96C00"/>
              </a:solidFill>
              <a:ln>
                <a:noFill/>
              </a:ln>
              <a:effectLst/>
            </c:spPr>
            <c:extLst>
              <c:ext xmlns:c16="http://schemas.microsoft.com/office/drawing/2014/chart" uri="{C3380CC4-5D6E-409C-BE32-E72D297353CC}">
                <c16:uniqueId val="{0000003D-086B-4FF4-AB70-8555EEEC8C27}"/>
              </c:ext>
            </c:extLst>
          </c:dPt>
          <c:dPt>
            <c:idx val="1"/>
            <c:invertIfNegative val="0"/>
            <c:bubble3D val="0"/>
            <c:spPr>
              <a:solidFill>
                <a:srgbClr val="F04A4A"/>
              </a:solidFill>
              <a:ln>
                <a:noFill/>
              </a:ln>
              <a:effectLst/>
            </c:spPr>
            <c:extLst>
              <c:ext xmlns:c16="http://schemas.microsoft.com/office/drawing/2014/chart" uri="{C3380CC4-5D6E-409C-BE32-E72D297353CC}">
                <c16:uniqueId val="{0000003F-086B-4FF4-AB70-8555EEEC8C27}"/>
              </c:ext>
            </c:extLst>
          </c:dPt>
          <c:dPt>
            <c:idx val="2"/>
            <c:invertIfNegative val="0"/>
            <c:bubble3D val="0"/>
            <c:spPr>
              <a:solidFill>
                <a:srgbClr val="41C0CA"/>
              </a:solidFill>
              <a:ln>
                <a:noFill/>
              </a:ln>
              <a:effectLst/>
            </c:spPr>
            <c:extLst>
              <c:ext xmlns:c16="http://schemas.microsoft.com/office/drawing/2014/chart" uri="{C3380CC4-5D6E-409C-BE32-E72D297353CC}">
                <c16:uniqueId val="{00000041-086B-4FF4-AB70-8555EEEC8C27}"/>
              </c:ext>
            </c:extLst>
          </c:dPt>
          <c:dPt>
            <c:idx val="3"/>
            <c:invertIfNegative val="0"/>
            <c:bubble3D val="0"/>
            <c:spPr>
              <a:solidFill>
                <a:schemeClr val="bg1">
                  <a:lumMod val="75000"/>
                </a:schemeClr>
              </a:solidFill>
              <a:ln>
                <a:noFill/>
              </a:ln>
              <a:effectLst/>
            </c:spPr>
            <c:extLst>
              <c:ext xmlns:c16="http://schemas.microsoft.com/office/drawing/2014/chart" uri="{C3380CC4-5D6E-409C-BE32-E72D297353CC}">
                <c16:uniqueId val="{00000043-086B-4FF4-AB70-8555EEEC8C27}"/>
              </c:ext>
            </c:extLst>
          </c:dPt>
          <c:dPt>
            <c:idx val="4"/>
            <c:invertIfNegative val="0"/>
            <c:bubble3D val="0"/>
            <c:spPr>
              <a:solidFill>
                <a:srgbClr val="88CE00"/>
              </a:solidFill>
              <a:ln>
                <a:noFill/>
              </a:ln>
              <a:effectLst/>
            </c:spPr>
            <c:extLst>
              <c:ext xmlns:c16="http://schemas.microsoft.com/office/drawing/2014/chart" uri="{C3380CC4-5D6E-409C-BE32-E72D297353CC}">
                <c16:uniqueId val="{00000045-086B-4FF4-AB70-8555EEEC8C27}"/>
              </c:ext>
            </c:extLst>
          </c:dPt>
          <c:dPt>
            <c:idx val="5"/>
            <c:invertIfNegative val="0"/>
            <c:bubble3D val="0"/>
            <c:spPr>
              <a:solidFill>
                <a:srgbClr val="7167FF"/>
              </a:solidFill>
              <a:ln>
                <a:noFill/>
              </a:ln>
              <a:effectLst/>
            </c:spPr>
            <c:extLst>
              <c:ext xmlns:c16="http://schemas.microsoft.com/office/drawing/2014/chart" uri="{C3380CC4-5D6E-409C-BE32-E72D297353CC}">
                <c16:uniqueId val="{00000047-086B-4FF4-AB70-8555EEEC8C27}"/>
              </c:ext>
            </c:extLst>
          </c:dPt>
          <c:dPt>
            <c:idx val="6"/>
            <c:invertIfNegative val="0"/>
            <c:bubble3D val="0"/>
            <c:spPr>
              <a:solidFill>
                <a:srgbClr val="2D81C8"/>
              </a:solidFill>
              <a:ln>
                <a:noFill/>
              </a:ln>
              <a:effectLst/>
            </c:spPr>
            <c:extLst>
              <c:ext xmlns:c16="http://schemas.microsoft.com/office/drawing/2014/chart" uri="{C3380CC4-5D6E-409C-BE32-E72D297353CC}">
                <c16:uniqueId val="{00000049-086B-4FF4-AB70-8555EEEC8C27}"/>
              </c:ext>
            </c:extLst>
          </c:dPt>
          <c:cat>
            <c:strRef>
              <c:f>'% coverage'!$B$11:$B$17</c:f>
              <c:strCache>
                <c:ptCount val="7"/>
                <c:pt idx="0">
                  <c:v>Pacific Islands</c:v>
                </c:pt>
                <c:pt idx="1">
                  <c:v>Alaska</c:v>
                </c:pt>
                <c:pt idx="2">
                  <c:v>Northwest</c:v>
                </c:pt>
                <c:pt idx="3">
                  <c:v>Southwest</c:v>
                </c:pt>
                <c:pt idx="4">
                  <c:v>Southeast</c:v>
                </c:pt>
                <c:pt idx="5">
                  <c:v>Northeast</c:v>
                </c:pt>
                <c:pt idx="6">
                  <c:v>Atlantic HMS</c:v>
                </c:pt>
              </c:strCache>
            </c:strRef>
          </c:cat>
          <c:val>
            <c:numRef>
              <c:f>'% coverage'!$G$11:$G$17</c:f>
              <c:numCache>
                <c:formatCode>0%</c:formatCode>
                <c:ptCount val="7"/>
                <c:pt idx="0">
                  <c:v>0.22222222222222221</c:v>
                </c:pt>
                <c:pt idx="1">
                  <c:v>0.1</c:v>
                </c:pt>
                <c:pt idx="2">
                  <c:v>0.22222222222222221</c:v>
                </c:pt>
                <c:pt idx="3">
                  <c:v>1</c:v>
                </c:pt>
                <c:pt idx="4">
                  <c:v>0.22727272727272727</c:v>
                </c:pt>
                <c:pt idx="5">
                  <c:v>0.625</c:v>
                </c:pt>
                <c:pt idx="6">
                  <c:v>0.6</c:v>
                </c:pt>
              </c:numCache>
            </c:numRef>
          </c:val>
          <c:extLst>
            <c:ext xmlns:c16="http://schemas.microsoft.com/office/drawing/2014/chart" uri="{C3380CC4-5D6E-409C-BE32-E72D297353CC}">
              <c16:uniqueId val="{0000004A-086B-4FF4-AB70-8555EEEC8C27}"/>
            </c:ext>
          </c:extLst>
        </c:ser>
        <c:ser>
          <c:idx val="5"/>
          <c:order val="5"/>
          <c:tx>
            <c:strRef>
              <c:f>'% coverage'!$H$10</c:f>
              <c:strCache>
                <c:ptCount val="1"/>
                <c:pt idx="0">
                  <c:v>2006</c:v>
                </c:pt>
              </c:strCache>
            </c:strRef>
          </c:tx>
          <c:spPr>
            <a:solidFill>
              <a:schemeClr val="tx1">
                <a:lumMod val="50000"/>
                <a:lumOff val="50000"/>
              </a:schemeClr>
            </a:solidFill>
            <a:ln>
              <a:noFill/>
            </a:ln>
            <a:effectLst/>
          </c:spPr>
          <c:invertIfNegative val="0"/>
          <c:dPt>
            <c:idx val="0"/>
            <c:invertIfNegative val="0"/>
            <c:bubble3D val="0"/>
            <c:spPr>
              <a:solidFill>
                <a:srgbClr val="F96C00"/>
              </a:solidFill>
              <a:ln>
                <a:noFill/>
              </a:ln>
              <a:effectLst/>
            </c:spPr>
            <c:extLst>
              <c:ext xmlns:c16="http://schemas.microsoft.com/office/drawing/2014/chart" uri="{C3380CC4-5D6E-409C-BE32-E72D297353CC}">
                <c16:uniqueId val="{0000004C-086B-4FF4-AB70-8555EEEC8C27}"/>
              </c:ext>
            </c:extLst>
          </c:dPt>
          <c:dPt>
            <c:idx val="1"/>
            <c:invertIfNegative val="0"/>
            <c:bubble3D val="0"/>
            <c:spPr>
              <a:solidFill>
                <a:srgbClr val="F04A4A"/>
              </a:solidFill>
              <a:ln>
                <a:noFill/>
              </a:ln>
              <a:effectLst/>
            </c:spPr>
            <c:extLst>
              <c:ext xmlns:c16="http://schemas.microsoft.com/office/drawing/2014/chart" uri="{C3380CC4-5D6E-409C-BE32-E72D297353CC}">
                <c16:uniqueId val="{0000004E-086B-4FF4-AB70-8555EEEC8C27}"/>
              </c:ext>
            </c:extLst>
          </c:dPt>
          <c:dPt>
            <c:idx val="2"/>
            <c:invertIfNegative val="0"/>
            <c:bubble3D val="0"/>
            <c:spPr>
              <a:solidFill>
                <a:srgbClr val="41C0CA"/>
              </a:solidFill>
              <a:ln>
                <a:noFill/>
              </a:ln>
              <a:effectLst/>
            </c:spPr>
            <c:extLst>
              <c:ext xmlns:c16="http://schemas.microsoft.com/office/drawing/2014/chart" uri="{C3380CC4-5D6E-409C-BE32-E72D297353CC}">
                <c16:uniqueId val="{00000050-086B-4FF4-AB70-8555EEEC8C27}"/>
              </c:ext>
            </c:extLst>
          </c:dPt>
          <c:dPt>
            <c:idx val="3"/>
            <c:invertIfNegative val="0"/>
            <c:bubble3D val="0"/>
            <c:spPr>
              <a:solidFill>
                <a:schemeClr val="bg1">
                  <a:lumMod val="75000"/>
                </a:schemeClr>
              </a:solidFill>
              <a:ln>
                <a:noFill/>
              </a:ln>
              <a:effectLst/>
            </c:spPr>
            <c:extLst>
              <c:ext xmlns:c16="http://schemas.microsoft.com/office/drawing/2014/chart" uri="{C3380CC4-5D6E-409C-BE32-E72D297353CC}">
                <c16:uniqueId val="{00000052-086B-4FF4-AB70-8555EEEC8C27}"/>
              </c:ext>
            </c:extLst>
          </c:dPt>
          <c:dPt>
            <c:idx val="4"/>
            <c:invertIfNegative val="0"/>
            <c:bubble3D val="0"/>
            <c:spPr>
              <a:solidFill>
                <a:srgbClr val="88CE00"/>
              </a:solidFill>
              <a:ln>
                <a:noFill/>
              </a:ln>
              <a:effectLst/>
            </c:spPr>
            <c:extLst>
              <c:ext xmlns:c16="http://schemas.microsoft.com/office/drawing/2014/chart" uri="{C3380CC4-5D6E-409C-BE32-E72D297353CC}">
                <c16:uniqueId val="{00000054-086B-4FF4-AB70-8555EEEC8C27}"/>
              </c:ext>
            </c:extLst>
          </c:dPt>
          <c:dPt>
            <c:idx val="5"/>
            <c:invertIfNegative val="0"/>
            <c:bubble3D val="0"/>
            <c:spPr>
              <a:solidFill>
                <a:srgbClr val="7167FF"/>
              </a:solidFill>
              <a:ln>
                <a:noFill/>
              </a:ln>
              <a:effectLst/>
            </c:spPr>
            <c:extLst>
              <c:ext xmlns:c16="http://schemas.microsoft.com/office/drawing/2014/chart" uri="{C3380CC4-5D6E-409C-BE32-E72D297353CC}">
                <c16:uniqueId val="{00000056-086B-4FF4-AB70-8555EEEC8C27}"/>
              </c:ext>
            </c:extLst>
          </c:dPt>
          <c:dPt>
            <c:idx val="6"/>
            <c:invertIfNegative val="0"/>
            <c:bubble3D val="0"/>
            <c:spPr>
              <a:solidFill>
                <a:srgbClr val="2D81C8"/>
              </a:solidFill>
              <a:ln>
                <a:noFill/>
              </a:ln>
              <a:effectLst/>
            </c:spPr>
            <c:extLst>
              <c:ext xmlns:c16="http://schemas.microsoft.com/office/drawing/2014/chart" uri="{C3380CC4-5D6E-409C-BE32-E72D297353CC}">
                <c16:uniqueId val="{00000058-086B-4FF4-AB70-8555EEEC8C27}"/>
              </c:ext>
            </c:extLst>
          </c:dPt>
          <c:cat>
            <c:strRef>
              <c:f>'% coverage'!$B$11:$B$17</c:f>
              <c:strCache>
                <c:ptCount val="7"/>
                <c:pt idx="0">
                  <c:v>Pacific Islands</c:v>
                </c:pt>
                <c:pt idx="1">
                  <c:v>Alaska</c:v>
                </c:pt>
                <c:pt idx="2">
                  <c:v>Northwest</c:v>
                </c:pt>
                <c:pt idx="3">
                  <c:v>Southwest</c:v>
                </c:pt>
                <c:pt idx="4">
                  <c:v>Southeast</c:v>
                </c:pt>
                <c:pt idx="5">
                  <c:v>Northeast</c:v>
                </c:pt>
                <c:pt idx="6">
                  <c:v>Atlantic HMS</c:v>
                </c:pt>
              </c:strCache>
            </c:strRef>
          </c:cat>
          <c:val>
            <c:numRef>
              <c:f>'% coverage'!$H$11:$H$17</c:f>
              <c:numCache>
                <c:formatCode>0%</c:formatCode>
                <c:ptCount val="7"/>
                <c:pt idx="0">
                  <c:v>0.22222222222222221</c:v>
                </c:pt>
                <c:pt idx="1">
                  <c:v>0.1</c:v>
                </c:pt>
                <c:pt idx="2">
                  <c:v>0.22222222222222221</c:v>
                </c:pt>
                <c:pt idx="3">
                  <c:v>1</c:v>
                </c:pt>
                <c:pt idx="4">
                  <c:v>0.27272727272727271</c:v>
                </c:pt>
                <c:pt idx="5">
                  <c:v>0.625</c:v>
                </c:pt>
                <c:pt idx="6">
                  <c:v>0.6</c:v>
                </c:pt>
              </c:numCache>
            </c:numRef>
          </c:val>
          <c:extLst>
            <c:ext xmlns:c16="http://schemas.microsoft.com/office/drawing/2014/chart" uri="{C3380CC4-5D6E-409C-BE32-E72D297353CC}">
              <c16:uniqueId val="{00000059-086B-4FF4-AB70-8555EEEC8C27}"/>
            </c:ext>
          </c:extLst>
        </c:ser>
        <c:ser>
          <c:idx val="6"/>
          <c:order val="6"/>
          <c:tx>
            <c:strRef>
              <c:f>'% coverage'!$I$10</c:f>
              <c:strCache>
                <c:ptCount val="1"/>
                <c:pt idx="0">
                  <c:v>2007</c:v>
                </c:pt>
              </c:strCache>
            </c:strRef>
          </c:tx>
          <c:spPr>
            <a:solidFill>
              <a:schemeClr val="tx1">
                <a:lumMod val="50000"/>
                <a:lumOff val="50000"/>
              </a:schemeClr>
            </a:solidFill>
            <a:ln>
              <a:noFill/>
            </a:ln>
            <a:effectLst/>
          </c:spPr>
          <c:invertIfNegative val="0"/>
          <c:dPt>
            <c:idx val="0"/>
            <c:invertIfNegative val="0"/>
            <c:bubble3D val="0"/>
            <c:spPr>
              <a:solidFill>
                <a:srgbClr val="F96C00"/>
              </a:solidFill>
              <a:ln>
                <a:noFill/>
              </a:ln>
              <a:effectLst/>
            </c:spPr>
            <c:extLst>
              <c:ext xmlns:c16="http://schemas.microsoft.com/office/drawing/2014/chart" uri="{C3380CC4-5D6E-409C-BE32-E72D297353CC}">
                <c16:uniqueId val="{0000005B-086B-4FF4-AB70-8555EEEC8C27}"/>
              </c:ext>
            </c:extLst>
          </c:dPt>
          <c:dPt>
            <c:idx val="1"/>
            <c:invertIfNegative val="0"/>
            <c:bubble3D val="0"/>
            <c:spPr>
              <a:solidFill>
                <a:srgbClr val="F04A4A"/>
              </a:solidFill>
              <a:ln>
                <a:noFill/>
              </a:ln>
              <a:effectLst/>
            </c:spPr>
            <c:extLst>
              <c:ext xmlns:c16="http://schemas.microsoft.com/office/drawing/2014/chart" uri="{C3380CC4-5D6E-409C-BE32-E72D297353CC}">
                <c16:uniqueId val="{0000005D-086B-4FF4-AB70-8555EEEC8C27}"/>
              </c:ext>
            </c:extLst>
          </c:dPt>
          <c:dPt>
            <c:idx val="2"/>
            <c:invertIfNegative val="0"/>
            <c:bubble3D val="0"/>
            <c:spPr>
              <a:solidFill>
                <a:srgbClr val="41C0CA"/>
              </a:solidFill>
              <a:ln>
                <a:noFill/>
              </a:ln>
              <a:effectLst/>
            </c:spPr>
            <c:extLst>
              <c:ext xmlns:c16="http://schemas.microsoft.com/office/drawing/2014/chart" uri="{C3380CC4-5D6E-409C-BE32-E72D297353CC}">
                <c16:uniqueId val="{0000005F-086B-4FF4-AB70-8555EEEC8C27}"/>
              </c:ext>
            </c:extLst>
          </c:dPt>
          <c:dPt>
            <c:idx val="3"/>
            <c:invertIfNegative val="0"/>
            <c:bubble3D val="0"/>
            <c:spPr>
              <a:solidFill>
                <a:schemeClr val="bg1">
                  <a:lumMod val="75000"/>
                </a:schemeClr>
              </a:solidFill>
              <a:ln>
                <a:noFill/>
              </a:ln>
              <a:effectLst/>
            </c:spPr>
            <c:extLst>
              <c:ext xmlns:c16="http://schemas.microsoft.com/office/drawing/2014/chart" uri="{C3380CC4-5D6E-409C-BE32-E72D297353CC}">
                <c16:uniqueId val="{00000061-086B-4FF4-AB70-8555EEEC8C27}"/>
              </c:ext>
            </c:extLst>
          </c:dPt>
          <c:dPt>
            <c:idx val="4"/>
            <c:invertIfNegative val="0"/>
            <c:bubble3D val="0"/>
            <c:spPr>
              <a:solidFill>
                <a:srgbClr val="88CE00"/>
              </a:solidFill>
              <a:ln>
                <a:noFill/>
              </a:ln>
              <a:effectLst/>
            </c:spPr>
            <c:extLst>
              <c:ext xmlns:c16="http://schemas.microsoft.com/office/drawing/2014/chart" uri="{C3380CC4-5D6E-409C-BE32-E72D297353CC}">
                <c16:uniqueId val="{00000063-086B-4FF4-AB70-8555EEEC8C27}"/>
              </c:ext>
            </c:extLst>
          </c:dPt>
          <c:dPt>
            <c:idx val="5"/>
            <c:invertIfNegative val="0"/>
            <c:bubble3D val="0"/>
            <c:spPr>
              <a:solidFill>
                <a:srgbClr val="7167FF"/>
              </a:solidFill>
              <a:ln>
                <a:noFill/>
              </a:ln>
              <a:effectLst/>
            </c:spPr>
            <c:extLst>
              <c:ext xmlns:c16="http://schemas.microsoft.com/office/drawing/2014/chart" uri="{C3380CC4-5D6E-409C-BE32-E72D297353CC}">
                <c16:uniqueId val="{00000065-086B-4FF4-AB70-8555EEEC8C27}"/>
              </c:ext>
            </c:extLst>
          </c:dPt>
          <c:dPt>
            <c:idx val="6"/>
            <c:invertIfNegative val="0"/>
            <c:bubble3D val="0"/>
            <c:spPr>
              <a:solidFill>
                <a:srgbClr val="2D81C8"/>
              </a:solidFill>
              <a:ln>
                <a:noFill/>
              </a:ln>
              <a:effectLst/>
            </c:spPr>
            <c:extLst>
              <c:ext xmlns:c16="http://schemas.microsoft.com/office/drawing/2014/chart" uri="{C3380CC4-5D6E-409C-BE32-E72D297353CC}">
                <c16:uniqueId val="{00000067-086B-4FF4-AB70-8555EEEC8C27}"/>
              </c:ext>
            </c:extLst>
          </c:dPt>
          <c:cat>
            <c:strRef>
              <c:f>'% coverage'!$B$11:$B$17</c:f>
              <c:strCache>
                <c:ptCount val="7"/>
                <c:pt idx="0">
                  <c:v>Pacific Islands</c:v>
                </c:pt>
                <c:pt idx="1">
                  <c:v>Alaska</c:v>
                </c:pt>
                <c:pt idx="2">
                  <c:v>Northwest</c:v>
                </c:pt>
                <c:pt idx="3">
                  <c:v>Southwest</c:v>
                </c:pt>
                <c:pt idx="4">
                  <c:v>Southeast</c:v>
                </c:pt>
                <c:pt idx="5">
                  <c:v>Northeast</c:v>
                </c:pt>
                <c:pt idx="6">
                  <c:v>Atlantic HMS</c:v>
                </c:pt>
              </c:strCache>
            </c:strRef>
          </c:cat>
          <c:val>
            <c:numRef>
              <c:f>'% coverage'!$I$11:$I$17</c:f>
              <c:numCache>
                <c:formatCode>0%</c:formatCode>
                <c:ptCount val="7"/>
                <c:pt idx="0">
                  <c:v>0.22222222222222221</c:v>
                </c:pt>
                <c:pt idx="1">
                  <c:v>0.1</c:v>
                </c:pt>
                <c:pt idx="2">
                  <c:v>0.22222222222222221</c:v>
                </c:pt>
                <c:pt idx="3">
                  <c:v>1</c:v>
                </c:pt>
                <c:pt idx="4">
                  <c:v>0.31818181818181818</c:v>
                </c:pt>
                <c:pt idx="5">
                  <c:v>0.625</c:v>
                </c:pt>
                <c:pt idx="6">
                  <c:v>0.6</c:v>
                </c:pt>
              </c:numCache>
            </c:numRef>
          </c:val>
          <c:extLst>
            <c:ext xmlns:c16="http://schemas.microsoft.com/office/drawing/2014/chart" uri="{C3380CC4-5D6E-409C-BE32-E72D297353CC}">
              <c16:uniqueId val="{00000068-086B-4FF4-AB70-8555EEEC8C27}"/>
            </c:ext>
          </c:extLst>
        </c:ser>
        <c:ser>
          <c:idx val="7"/>
          <c:order val="7"/>
          <c:tx>
            <c:strRef>
              <c:f>'% coverage'!$J$10</c:f>
              <c:strCache>
                <c:ptCount val="1"/>
                <c:pt idx="0">
                  <c:v>2008</c:v>
                </c:pt>
              </c:strCache>
            </c:strRef>
          </c:tx>
          <c:spPr>
            <a:solidFill>
              <a:schemeClr val="tx1">
                <a:lumMod val="50000"/>
                <a:lumOff val="50000"/>
              </a:schemeClr>
            </a:solidFill>
            <a:ln>
              <a:noFill/>
            </a:ln>
            <a:effectLst/>
          </c:spPr>
          <c:invertIfNegative val="0"/>
          <c:dPt>
            <c:idx val="0"/>
            <c:invertIfNegative val="0"/>
            <c:bubble3D val="0"/>
            <c:spPr>
              <a:solidFill>
                <a:srgbClr val="F96C00"/>
              </a:solidFill>
              <a:ln>
                <a:noFill/>
              </a:ln>
              <a:effectLst/>
            </c:spPr>
            <c:extLst>
              <c:ext xmlns:c16="http://schemas.microsoft.com/office/drawing/2014/chart" uri="{C3380CC4-5D6E-409C-BE32-E72D297353CC}">
                <c16:uniqueId val="{0000006A-086B-4FF4-AB70-8555EEEC8C27}"/>
              </c:ext>
            </c:extLst>
          </c:dPt>
          <c:dPt>
            <c:idx val="1"/>
            <c:invertIfNegative val="0"/>
            <c:bubble3D val="0"/>
            <c:spPr>
              <a:solidFill>
                <a:srgbClr val="F04A4A"/>
              </a:solidFill>
              <a:ln>
                <a:noFill/>
              </a:ln>
              <a:effectLst/>
            </c:spPr>
            <c:extLst>
              <c:ext xmlns:c16="http://schemas.microsoft.com/office/drawing/2014/chart" uri="{C3380CC4-5D6E-409C-BE32-E72D297353CC}">
                <c16:uniqueId val="{0000006C-086B-4FF4-AB70-8555EEEC8C27}"/>
              </c:ext>
            </c:extLst>
          </c:dPt>
          <c:dPt>
            <c:idx val="2"/>
            <c:invertIfNegative val="0"/>
            <c:bubble3D val="0"/>
            <c:spPr>
              <a:solidFill>
                <a:srgbClr val="41C0CA"/>
              </a:solidFill>
              <a:ln>
                <a:noFill/>
              </a:ln>
              <a:effectLst/>
            </c:spPr>
            <c:extLst>
              <c:ext xmlns:c16="http://schemas.microsoft.com/office/drawing/2014/chart" uri="{C3380CC4-5D6E-409C-BE32-E72D297353CC}">
                <c16:uniqueId val="{0000006E-086B-4FF4-AB70-8555EEEC8C27}"/>
              </c:ext>
            </c:extLst>
          </c:dPt>
          <c:dPt>
            <c:idx val="3"/>
            <c:invertIfNegative val="0"/>
            <c:bubble3D val="0"/>
            <c:spPr>
              <a:solidFill>
                <a:schemeClr val="accent2">
                  <a:lumMod val="75000"/>
                </a:schemeClr>
              </a:solidFill>
              <a:ln>
                <a:noFill/>
              </a:ln>
              <a:effectLst/>
            </c:spPr>
            <c:extLst>
              <c:ext xmlns:c16="http://schemas.microsoft.com/office/drawing/2014/chart" uri="{C3380CC4-5D6E-409C-BE32-E72D297353CC}">
                <c16:uniqueId val="{00000112-29FF-46CF-A454-E8B9923E8B88}"/>
              </c:ext>
            </c:extLst>
          </c:dPt>
          <c:dPt>
            <c:idx val="4"/>
            <c:invertIfNegative val="0"/>
            <c:bubble3D val="0"/>
            <c:spPr>
              <a:solidFill>
                <a:srgbClr val="88CE00"/>
              </a:solidFill>
              <a:ln>
                <a:noFill/>
              </a:ln>
              <a:effectLst/>
            </c:spPr>
            <c:extLst>
              <c:ext xmlns:c16="http://schemas.microsoft.com/office/drawing/2014/chart" uri="{C3380CC4-5D6E-409C-BE32-E72D297353CC}">
                <c16:uniqueId val="{00000070-086B-4FF4-AB70-8555EEEC8C27}"/>
              </c:ext>
            </c:extLst>
          </c:dPt>
          <c:dPt>
            <c:idx val="5"/>
            <c:invertIfNegative val="0"/>
            <c:bubble3D val="0"/>
            <c:spPr>
              <a:solidFill>
                <a:srgbClr val="7167FF"/>
              </a:solidFill>
              <a:ln>
                <a:noFill/>
              </a:ln>
              <a:effectLst/>
            </c:spPr>
            <c:extLst>
              <c:ext xmlns:c16="http://schemas.microsoft.com/office/drawing/2014/chart" uri="{C3380CC4-5D6E-409C-BE32-E72D297353CC}">
                <c16:uniqueId val="{00000072-086B-4FF4-AB70-8555EEEC8C27}"/>
              </c:ext>
            </c:extLst>
          </c:dPt>
          <c:dPt>
            <c:idx val="6"/>
            <c:invertIfNegative val="0"/>
            <c:bubble3D val="0"/>
            <c:spPr>
              <a:solidFill>
                <a:srgbClr val="2D81C8"/>
              </a:solidFill>
              <a:ln>
                <a:noFill/>
              </a:ln>
              <a:effectLst/>
            </c:spPr>
            <c:extLst>
              <c:ext xmlns:c16="http://schemas.microsoft.com/office/drawing/2014/chart" uri="{C3380CC4-5D6E-409C-BE32-E72D297353CC}">
                <c16:uniqueId val="{00000074-086B-4FF4-AB70-8555EEEC8C27}"/>
              </c:ext>
            </c:extLst>
          </c:dPt>
          <c:cat>
            <c:strRef>
              <c:f>'% coverage'!$B$11:$B$17</c:f>
              <c:strCache>
                <c:ptCount val="7"/>
                <c:pt idx="0">
                  <c:v>Pacific Islands</c:v>
                </c:pt>
                <c:pt idx="1">
                  <c:v>Alaska</c:v>
                </c:pt>
                <c:pt idx="2">
                  <c:v>Northwest</c:v>
                </c:pt>
                <c:pt idx="3">
                  <c:v>Southwest</c:v>
                </c:pt>
                <c:pt idx="4">
                  <c:v>Southeast</c:v>
                </c:pt>
                <c:pt idx="5">
                  <c:v>Northeast</c:v>
                </c:pt>
                <c:pt idx="6">
                  <c:v>Atlantic HMS</c:v>
                </c:pt>
              </c:strCache>
            </c:strRef>
          </c:cat>
          <c:val>
            <c:numRef>
              <c:f>'% coverage'!$J$11:$J$17</c:f>
              <c:numCache>
                <c:formatCode>0%</c:formatCode>
                <c:ptCount val="7"/>
                <c:pt idx="0">
                  <c:v>0.44444444444444442</c:v>
                </c:pt>
                <c:pt idx="1">
                  <c:v>0.2</c:v>
                </c:pt>
                <c:pt idx="2">
                  <c:v>0.55555555555555558</c:v>
                </c:pt>
                <c:pt idx="3">
                  <c:v>0.25</c:v>
                </c:pt>
                <c:pt idx="4">
                  <c:v>0.31818181818181818</c:v>
                </c:pt>
                <c:pt idx="5">
                  <c:v>0.625</c:v>
                </c:pt>
                <c:pt idx="6">
                  <c:v>0.6</c:v>
                </c:pt>
              </c:numCache>
            </c:numRef>
          </c:val>
          <c:extLst>
            <c:ext xmlns:c16="http://schemas.microsoft.com/office/drawing/2014/chart" uri="{C3380CC4-5D6E-409C-BE32-E72D297353CC}">
              <c16:uniqueId val="{00000075-086B-4FF4-AB70-8555EEEC8C27}"/>
            </c:ext>
          </c:extLst>
        </c:ser>
        <c:ser>
          <c:idx val="8"/>
          <c:order val="8"/>
          <c:tx>
            <c:strRef>
              <c:f>'% coverage'!$K$10</c:f>
              <c:strCache>
                <c:ptCount val="1"/>
                <c:pt idx="0">
                  <c:v>2009</c:v>
                </c:pt>
              </c:strCache>
            </c:strRef>
          </c:tx>
          <c:spPr>
            <a:solidFill>
              <a:schemeClr val="tx1">
                <a:lumMod val="50000"/>
                <a:lumOff val="50000"/>
              </a:schemeClr>
            </a:solidFill>
            <a:ln>
              <a:noFill/>
            </a:ln>
            <a:effectLst/>
          </c:spPr>
          <c:invertIfNegative val="0"/>
          <c:dPt>
            <c:idx val="0"/>
            <c:invertIfNegative val="0"/>
            <c:bubble3D val="0"/>
            <c:spPr>
              <a:solidFill>
                <a:srgbClr val="F96C00"/>
              </a:solidFill>
              <a:ln>
                <a:noFill/>
              </a:ln>
              <a:effectLst/>
            </c:spPr>
            <c:extLst>
              <c:ext xmlns:c16="http://schemas.microsoft.com/office/drawing/2014/chart" uri="{C3380CC4-5D6E-409C-BE32-E72D297353CC}">
                <c16:uniqueId val="{00000077-086B-4FF4-AB70-8555EEEC8C27}"/>
              </c:ext>
            </c:extLst>
          </c:dPt>
          <c:dPt>
            <c:idx val="1"/>
            <c:invertIfNegative val="0"/>
            <c:bubble3D val="0"/>
            <c:spPr>
              <a:solidFill>
                <a:srgbClr val="F04A4A"/>
              </a:solidFill>
              <a:ln>
                <a:noFill/>
              </a:ln>
              <a:effectLst/>
            </c:spPr>
            <c:extLst>
              <c:ext xmlns:c16="http://schemas.microsoft.com/office/drawing/2014/chart" uri="{C3380CC4-5D6E-409C-BE32-E72D297353CC}">
                <c16:uniqueId val="{00000079-086B-4FF4-AB70-8555EEEC8C27}"/>
              </c:ext>
            </c:extLst>
          </c:dPt>
          <c:dPt>
            <c:idx val="2"/>
            <c:invertIfNegative val="0"/>
            <c:bubble3D val="0"/>
            <c:spPr>
              <a:solidFill>
                <a:srgbClr val="41C0CA"/>
              </a:solidFill>
              <a:ln>
                <a:noFill/>
              </a:ln>
              <a:effectLst/>
            </c:spPr>
            <c:extLst>
              <c:ext xmlns:c16="http://schemas.microsoft.com/office/drawing/2014/chart" uri="{C3380CC4-5D6E-409C-BE32-E72D297353CC}">
                <c16:uniqueId val="{0000007B-086B-4FF4-AB70-8555EEEC8C27}"/>
              </c:ext>
            </c:extLst>
          </c:dPt>
          <c:dPt>
            <c:idx val="3"/>
            <c:invertIfNegative val="0"/>
            <c:bubble3D val="0"/>
            <c:spPr>
              <a:solidFill>
                <a:schemeClr val="accent2">
                  <a:lumMod val="75000"/>
                </a:schemeClr>
              </a:solidFill>
              <a:ln>
                <a:noFill/>
              </a:ln>
              <a:effectLst/>
            </c:spPr>
            <c:extLst>
              <c:ext xmlns:c16="http://schemas.microsoft.com/office/drawing/2014/chart" uri="{C3380CC4-5D6E-409C-BE32-E72D297353CC}">
                <c16:uniqueId val="{00000110-29FF-46CF-A454-E8B9923E8B88}"/>
              </c:ext>
            </c:extLst>
          </c:dPt>
          <c:dPt>
            <c:idx val="4"/>
            <c:invertIfNegative val="0"/>
            <c:bubble3D val="0"/>
            <c:spPr>
              <a:solidFill>
                <a:srgbClr val="88CE00"/>
              </a:solidFill>
              <a:ln>
                <a:noFill/>
              </a:ln>
              <a:effectLst/>
            </c:spPr>
            <c:extLst>
              <c:ext xmlns:c16="http://schemas.microsoft.com/office/drawing/2014/chart" uri="{C3380CC4-5D6E-409C-BE32-E72D297353CC}">
                <c16:uniqueId val="{0000007D-086B-4FF4-AB70-8555EEEC8C27}"/>
              </c:ext>
            </c:extLst>
          </c:dPt>
          <c:dPt>
            <c:idx val="5"/>
            <c:invertIfNegative val="0"/>
            <c:bubble3D val="0"/>
            <c:spPr>
              <a:solidFill>
                <a:srgbClr val="7167FF"/>
              </a:solidFill>
              <a:ln>
                <a:noFill/>
              </a:ln>
              <a:effectLst/>
            </c:spPr>
            <c:extLst>
              <c:ext xmlns:c16="http://schemas.microsoft.com/office/drawing/2014/chart" uri="{C3380CC4-5D6E-409C-BE32-E72D297353CC}">
                <c16:uniqueId val="{0000007F-086B-4FF4-AB70-8555EEEC8C27}"/>
              </c:ext>
            </c:extLst>
          </c:dPt>
          <c:dPt>
            <c:idx val="6"/>
            <c:invertIfNegative val="0"/>
            <c:bubble3D val="0"/>
            <c:spPr>
              <a:solidFill>
                <a:srgbClr val="2D81C8"/>
              </a:solidFill>
              <a:ln>
                <a:noFill/>
              </a:ln>
              <a:effectLst/>
            </c:spPr>
            <c:extLst>
              <c:ext xmlns:c16="http://schemas.microsoft.com/office/drawing/2014/chart" uri="{C3380CC4-5D6E-409C-BE32-E72D297353CC}">
                <c16:uniqueId val="{00000081-086B-4FF4-AB70-8555EEEC8C27}"/>
              </c:ext>
            </c:extLst>
          </c:dPt>
          <c:cat>
            <c:strRef>
              <c:f>'% coverage'!$B$11:$B$17</c:f>
              <c:strCache>
                <c:ptCount val="7"/>
                <c:pt idx="0">
                  <c:v>Pacific Islands</c:v>
                </c:pt>
                <c:pt idx="1">
                  <c:v>Alaska</c:v>
                </c:pt>
                <c:pt idx="2">
                  <c:v>Northwest</c:v>
                </c:pt>
                <c:pt idx="3">
                  <c:v>Southwest</c:v>
                </c:pt>
                <c:pt idx="4">
                  <c:v>Southeast</c:v>
                </c:pt>
                <c:pt idx="5">
                  <c:v>Northeast</c:v>
                </c:pt>
                <c:pt idx="6">
                  <c:v>Atlantic HMS</c:v>
                </c:pt>
              </c:strCache>
            </c:strRef>
          </c:cat>
          <c:val>
            <c:numRef>
              <c:f>'% coverage'!$K$11:$K$17</c:f>
              <c:numCache>
                <c:formatCode>0%</c:formatCode>
                <c:ptCount val="7"/>
                <c:pt idx="0">
                  <c:v>0.33333333333333331</c:v>
                </c:pt>
                <c:pt idx="1">
                  <c:v>0.2</c:v>
                </c:pt>
                <c:pt idx="2">
                  <c:v>0.77777777777777779</c:v>
                </c:pt>
                <c:pt idx="3">
                  <c:v>0.75</c:v>
                </c:pt>
                <c:pt idx="4">
                  <c:v>0.45454545454545453</c:v>
                </c:pt>
                <c:pt idx="5">
                  <c:v>0.5625</c:v>
                </c:pt>
                <c:pt idx="6">
                  <c:v>0.6</c:v>
                </c:pt>
              </c:numCache>
            </c:numRef>
          </c:val>
          <c:extLst>
            <c:ext xmlns:c16="http://schemas.microsoft.com/office/drawing/2014/chart" uri="{C3380CC4-5D6E-409C-BE32-E72D297353CC}">
              <c16:uniqueId val="{00000082-086B-4FF4-AB70-8555EEEC8C27}"/>
            </c:ext>
          </c:extLst>
        </c:ser>
        <c:ser>
          <c:idx val="9"/>
          <c:order val="9"/>
          <c:tx>
            <c:strRef>
              <c:f>'% coverage'!$L$10</c:f>
              <c:strCache>
                <c:ptCount val="1"/>
                <c:pt idx="0">
                  <c:v>2010</c:v>
                </c:pt>
              </c:strCache>
            </c:strRef>
          </c:tx>
          <c:spPr>
            <a:solidFill>
              <a:schemeClr val="tx1">
                <a:lumMod val="50000"/>
                <a:lumOff val="50000"/>
              </a:schemeClr>
            </a:solidFill>
            <a:ln>
              <a:noFill/>
            </a:ln>
            <a:effectLst/>
          </c:spPr>
          <c:invertIfNegative val="0"/>
          <c:dPt>
            <c:idx val="0"/>
            <c:invertIfNegative val="0"/>
            <c:bubble3D val="0"/>
            <c:spPr>
              <a:solidFill>
                <a:srgbClr val="F96C00"/>
              </a:solidFill>
              <a:ln>
                <a:noFill/>
              </a:ln>
              <a:effectLst/>
            </c:spPr>
            <c:extLst>
              <c:ext xmlns:c16="http://schemas.microsoft.com/office/drawing/2014/chart" uri="{C3380CC4-5D6E-409C-BE32-E72D297353CC}">
                <c16:uniqueId val="{00000084-086B-4FF4-AB70-8555EEEC8C27}"/>
              </c:ext>
            </c:extLst>
          </c:dPt>
          <c:dPt>
            <c:idx val="1"/>
            <c:invertIfNegative val="0"/>
            <c:bubble3D val="0"/>
            <c:spPr>
              <a:solidFill>
                <a:srgbClr val="F04A4A"/>
              </a:solidFill>
              <a:ln>
                <a:noFill/>
              </a:ln>
              <a:effectLst/>
            </c:spPr>
            <c:extLst>
              <c:ext xmlns:c16="http://schemas.microsoft.com/office/drawing/2014/chart" uri="{C3380CC4-5D6E-409C-BE32-E72D297353CC}">
                <c16:uniqueId val="{00000086-086B-4FF4-AB70-8555EEEC8C27}"/>
              </c:ext>
            </c:extLst>
          </c:dPt>
          <c:dPt>
            <c:idx val="2"/>
            <c:invertIfNegative val="0"/>
            <c:bubble3D val="0"/>
            <c:spPr>
              <a:solidFill>
                <a:srgbClr val="41C0CA"/>
              </a:solidFill>
              <a:ln>
                <a:noFill/>
              </a:ln>
              <a:effectLst/>
            </c:spPr>
            <c:extLst>
              <c:ext xmlns:c16="http://schemas.microsoft.com/office/drawing/2014/chart" uri="{C3380CC4-5D6E-409C-BE32-E72D297353CC}">
                <c16:uniqueId val="{00000088-086B-4FF4-AB70-8555EEEC8C27}"/>
              </c:ext>
            </c:extLst>
          </c:dPt>
          <c:dPt>
            <c:idx val="3"/>
            <c:invertIfNegative val="0"/>
            <c:bubble3D val="0"/>
            <c:spPr>
              <a:solidFill>
                <a:schemeClr val="accent2">
                  <a:lumMod val="75000"/>
                </a:schemeClr>
              </a:solidFill>
              <a:ln>
                <a:noFill/>
              </a:ln>
              <a:effectLst/>
            </c:spPr>
            <c:extLst>
              <c:ext xmlns:c16="http://schemas.microsoft.com/office/drawing/2014/chart" uri="{C3380CC4-5D6E-409C-BE32-E72D297353CC}">
                <c16:uniqueId val="{00000113-29FF-46CF-A454-E8B9923E8B88}"/>
              </c:ext>
            </c:extLst>
          </c:dPt>
          <c:dPt>
            <c:idx val="4"/>
            <c:invertIfNegative val="0"/>
            <c:bubble3D val="0"/>
            <c:spPr>
              <a:solidFill>
                <a:srgbClr val="88CE00"/>
              </a:solidFill>
              <a:ln>
                <a:noFill/>
              </a:ln>
              <a:effectLst/>
            </c:spPr>
            <c:extLst>
              <c:ext xmlns:c16="http://schemas.microsoft.com/office/drawing/2014/chart" uri="{C3380CC4-5D6E-409C-BE32-E72D297353CC}">
                <c16:uniqueId val="{0000008A-086B-4FF4-AB70-8555EEEC8C27}"/>
              </c:ext>
            </c:extLst>
          </c:dPt>
          <c:dPt>
            <c:idx val="5"/>
            <c:invertIfNegative val="0"/>
            <c:bubble3D val="0"/>
            <c:spPr>
              <a:solidFill>
                <a:srgbClr val="7167FF"/>
              </a:solidFill>
              <a:ln>
                <a:noFill/>
              </a:ln>
              <a:effectLst/>
            </c:spPr>
            <c:extLst>
              <c:ext xmlns:c16="http://schemas.microsoft.com/office/drawing/2014/chart" uri="{C3380CC4-5D6E-409C-BE32-E72D297353CC}">
                <c16:uniqueId val="{0000008C-086B-4FF4-AB70-8555EEEC8C27}"/>
              </c:ext>
            </c:extLst>
          </c:dPt>
          <c:dPt>
            <c:idx val="6"/>
            <c:invertIfNegative val="0"/>
            <c:bubble3D val="0"/>
            <c:spPr>
              <a:solidFill>
                <a:srgbClr val="2D81C8"/>
              </a:solidFill>
              <a:ln>
                <a:noFill/>
              </a:ln>
              <a:effectLst/>
            </c:spPr>
            <c:extLst>
              <c:ext xmlns:c16="http://schemas.microsoft.com/office/drawing/2014/chart" uri="{C3380CC4-5D6E-409C-BE32-E72D297353CC}">
                <c16:uniqueId val="{0000008E-086B-4FF4-AB70-8555EEEC8C27}"/>
              </c:ext>
            </c:extLst>
          </c:dPt>
          <c:cat>
            <c:strRef>
              <c:f>'% coverage'!$B$11:$B$17</c:f>
              <c:strCache>
                <c:ptCount val="7"/>
                <c:pt idx="0">
                  <c:v>Pacific Islands</c:v>
                </c:pt>
                <c:pt idx="1">
                  <c:v>Alaska</c:v>
                </c:pt>
                <c:pt idx="2">
                  <c:v>Northwest</c:v>
                </c:pt>
                <c:pt idx="3">
                  <c:v>Southwest</c:v>
                </c:pt>
                <c:pt idx="4">
                  <c:v>Southeast</c:v>
                </c:pt>
                <c:pt idx="5">
                  <c:v>Northeast</c:v>
                </c:pt>
                <c:pt idx="6">
                  <c:v>Atlantic HMS</c:v>
                </c:pt>
              </c:strCache>
            </c:strRef>
          </c:cat>
          <c:val>
            <c:numRef>
              <c:f>'% coverage'!$L$11:$L$17</c:f>
              <c:numCache>
                <c:formatCode>0%</c:formatCode>
                <c:ptCount val="7"/>
                <c:pt idx="0">
                  <c:v>0.44444444444444442</c:v>
                </c:pt>
                <c:pt idx="1">
                  <c:v>0.2</c:v>
                </c:pt>
                <c:pt idx="2">
                  <c:v>0.44444444444444442</c:v>
                </c:pt>
                <c:pt idx="3">
                  <c:v>0.25</c:v>
                </c:pt>
                <c:pt idx="4">
                  <c:v>0.45454545454545453</c:v>
                </c:pt>
                <c:pt idx="5">
                  <c:v>0.6875</c:v>
                </c:pt>
                <c:pt idx="6">
                  <c:v>0.6</c:v>
                </c:pt>
              </c:numCache>
            </c:numRef>
          </c:val>
          <c:extLst>
            <c:ext xmlns:c16="http://schemas.microsoft.com/office/drawing/2014/chart" uri="{C3380CC4-5D6E-409C-BE32-E72D297353CC}">
              <c16:uniqueId val="{0000008F-086B-4FF4-AB70-8555EEEC8C27}"/>
            </c:ext>
          </c:extLst>
        </c:ser>
        <c:ser>
          <c:idx val="10"/>
          <c:order val="10"/>
          <c:tx>
            <c:strRef>
              <c:f>'% coverage'!$M$10</c:f>
              <c:strCache>
                <c:ptCount val="1"/>
                <c:pt idx="0">
                  <c:v>2011</c:v>
                </c:pt>
              </c:strCache>
            </c:strRef>
          </c:tx>
          <c:spPr>
            <a:solidFill>
              <a:schemeClr val="tx1">
                <a:lumMod val="50000"/>
                <a:lumOff val="50000"/>
              </a:schemeClr>
            </a:solidFill>
            <a:ln>
              <a:noFill/>
            </a:ln>
            <a:effectLst/>
          </c:spPr>
          <c:invertIfNegative val="0"/>
          <c:dPt>
            <c:idx val="0"/>
            <c:invertIfNegative val="0"/>
            <c:bubble3D val="0"/>
            <c:spPr>
              <a:solidFill>
                <a:srgbClr val="F96C00"/>
              </a:solidFill>
              <a:ln>
                <a:noFill/>
              </a:ln>
              <a:effectLst/>
            </c:spPr>
            <c:extLst>
              <c:ext xmlns:c16="http://schemas.microsoft.com/office/drawing/2014/chart" uri="{C3380CC4-5D6E-409C-BE32-E72D297353CC}">
                <c16:uniqueId val="{00000091-086B-4FF4-AB70-8555EEEC8C27}"/>
              </c:ext>
            </c:extLst>
          </c:dPt>
          <c:dPt>
            <c:idx val="1"/>
            <c:invertIfNegative val="0"/>
            <c:bubble3D val="0"/>
            <c:spPr>
              <a:solidFill>
                <a:srgbClr val="F04A4A"/>
              </a:solidFill>
              <a:ln>
                <a:noFill/>
              </a:ln>
              <a:effectLst/>
            </c:spPr>
            <c:extLst>
              <c:ext xmlns:c16="http://schemas.microsoft.com/office/drawing/2014/chart" uri="{C3380CC4-5D6E-409C-BE32-E72D297353CC}">
                <c16:uniqueId val="{00000093-086B-4FF4-AB70-8555EEEC8C27}"/>
              </c:ext>
            </c:extLst>
          </c:dPt>
          <c:dPt>
            <c:idx val="2"/>
            <c:invertIfNegative val="0"/>
            <c:bubble3D val="0"/>
            <c:spPr>
              <a:solidFill>
                <a:srgbClr val="41C0CA"/>
              </a:solidFill>
              <a:ln>
                <a:noFill/>
              </a:ln>
              <a:effectLst/>
            </c:spPr>
            <c:extLst>
              <c:ext xmlns:c16="http://schemas.microsoft.com/office/drawing/2014/chart" uri="{C3380CC4-5D6E-409C-BE32-E72D297353CC}">
                <c16:uniqueId val="{00000095-086B-4FF4-AB70-8555EEEC8C27}"/>
              </c:ext>
            </c:extLst>
          </c:dPt>
          <c:dPt>
            <c:idx val="3"/>
            <c:invertIfNegative val="0"/>
            <c:bubble3D val="0"/>
            <c:spPr>
              <a:solidFill>
                <a:schemeClr val="bg1">
                  <a:lumMod val="75000"/>
                </a:schemeClr>
              </a:solidFill>
              <a:ln>
                <a:noFill/>
              </a:ln>
              <a:effectLst/>
            </c:spPr>
            <c:extLst>
              <c:ext xmlns:c16="http://schemas.microsoft.com/office/drawing/2014/chart" uri="{C3380CC4-5D6E-409C-BE32-E72D297353CC}">
                <c16:uniqueId val="{00000097-086B-4FF4-AB70-8555EEEC8C27}"/>
              </c:ext>
            </c:extLst>
          </c:dPt>
          <c:dPt>
            <c:idx val="4"/>
            <c:invertIfNegative val="0"/>
            <c:bubble3D val="0"/>
            <c:spPr>
              <a:solidFill>
                <a:srgbClr val="88CE00"/>
              </a:solidFill>
              <a:ln>
                <a:noFill/>
              </a:ln>
              <a:effectLst/>
            </c:spPr>
            <c:extLst>
              <c:ext xmlns:c16="http://schemas.microsoft.com/office/drawing/2014/chart" uri="{C3380CC4-5D6E-409C-BE32-E72D297353CC}">
                <c16:uniqueId val="{00000099-086B-4FF4-AB70-8555EEEC8C27}"/>
              </c:ext>
            </c:extLst>
          </c:dPt>
          <c:dPt>
            <c:idx val="5"/>
            <c:invertIfNegative val="0"/>
            <c:bubble3D val="0"/>
            <c:spPr>
              <a:solidFill>
                <a:srgbClr val="7167FF"/>
              </a:solidFill>
              <a:ln>
                <a:noFill/>
              </a:ln>
              <a:effectLst/>
            </c:spPr>
            <c:extLst>
              <c:ext xmlns:c16="http://schemas.microsoft.com/office/drawing/2014/chart" uri="{C3380CC4-5D6E-409C-BE32-E72D297353CC}">
                <c16:uniqueId val="{0000009B-086B-4FF4-AB70-8555EEEC8C27}"/>
              </c:ext>
            </c:extLst>
          </c:dPt>
          <c:dPt>
            <c:idx val="6"/>
            <c:invertIfNegative val="0"/>
            <c:bubble3D val="0"/>
            <c:spPr>
              <a:solidFill>
                <a:srgbClr val="2D81C8"/>
              </a:solidFill>
              <a:ln>
                <a:noFill/>
              </a:ln>
              <a:effectLst/>
            </c:spPr>
            <c:extLst>
              <c:ext xmlns:c16="http://schemas.microsoft.com/office/drawing/2014/chart" uri="{C3380CC4-5D6E-409C-BE32-E72D297353CC}">
                <c16:uniqueId val="{0000009D-086B-4FF4-AB70-8555EEEC8C27}"/>
              </c:ext>
            </c:extLst>
          </c:dPt>
          <c:cat>
            <c:strRef>
              <c:f>'% coverage'!$B$11:$B$17</c:f>
              <c:strCache>
                <c:ptCount val="7"/>
                <c:pt idx="0">
                  <c:v>Pacific Islands</c:v>
                </c:pt>
                <c:pt idx="1">
                  <c:v>Alaska</c:v>
                </c:pt>
                <c:pt idx="2">
                  <c:v>Northwest</c:v>
                </c:pt>
                <c:pt idx="3">
                  <c:v>Southwest</c:v>
                </c:pt>
                <c:pt idx="4">
                  <c:v>Southeast</c:v>
                </c:pt>
                <c:pt idx="5">
                  <c:v>Northeast</c:v>
                </c:pt>
                <c:pt idx="6">
                  <c:v>Atlantic HMS</c:v>
                </c:pt>
              </c:strCache>
            </c:strRef>
          </c:cat>
          <c:val>
            <c:numRef>
              <c:f>'% coverage'!$M$11:$M$17</c:f>
              <c:numCache>
                <c:formatCode>0%</c:formatCode>
                <c:ptCount val="7"/>
                <c:pt idx="0">
                  <c:v>0.55555555555555558</c:v>
                </c:pt>
                <c:pt idx="1">
                  <c:v>0.2</c:v>
                </c:pt>
                <c:pt idx="2">
                  <c:v>0.77777777777777779</c:v>
                </c:pt>
                <c:pt idx="3">
                  <c:v>0.25</c:v>
                </c:pt>
                <c:pt idx="4">
                  <c:v>0.40909090909090912</c:v>
                </c:pt>
                <c:pt idx="5">
                  <c:v>0.6875</c:v>
                </c:pt>
                <c:pt idx="6">
                  <c:v>0.6</c:v>
                </c:pt>
              </c:numCache>
            </c:numRef>
          </c:val>
          <c:extLst>
            <c:ext xmlns:c16="http://schemas.microsoft.com/office/drawing/2014/chart" uri="{C3380CC4-5D6E-409C-BE32-E72D297353CC}">
              <c16:uniqueId val="{0000009E-086B-4FF4-AB70-8555EEEC8C27}"/>
            </c:ext>
          </c:extLst>
        </c:ser>
        <c:ser>
          <c:idx val="11"/>
          <c:order val="11"/>
          <c:tx>
            <c:strRef>
              <c:f>'% coverage'!$N$10</c:f>
              <c:strCache>
                <c:ptCount val="1"/>
                <c:pt idx="0">
                  <c:v>2012</c:v>
                </c:pt>
              </c:strCache>
            </c:strRef>
          </c:tx>
          <c:spPr>
            <a:solidFill>
              <a:schemeClr val="tx1">
                <a:lumMod val="50000"/>
                <a:lumOff val="50000"/>
              </a:schemeClr>
            </a:solidFill>
            <a:ln>
              <a:noFill/>
            </a:ln>
            <a:effectLst/>
          </c:spPr>
          <c:invertIfNegative val="0"/>
          <c:dPt>
            <c:idx val="0"/>
            <c:invertIfNegative val="0"/>
            <c:bubble3D val="0"/>
            <c:spPr>
              <a:solidFill>
                <a:srgbClr val="F96C00"/>
              </a:solidFill>
              <a:ln>
                <a:noFill/>
              </a:ln>
              <a:effectLst/>
            </c:spPr>
            <c:extLst>
              <c:ext xmlns:c16="http://schemas.microsoft.com/office/drawing/2014/chart" uri="{C3380CC4-5D6E-409C-BE32-E72D297353CC}">
                <c16:uniqueId val="{000000A0-086B-4FF4-AB70-8555EEEC8C27}"/>
              </c:ext>
            </c:extLst>
          </c:dPt>
          <c:dPt>
            <c:idx val="1"/>
            <c:invertIfNegative val="0"/>
            <c:bubble3D val="0"/>
            <c:spPr>
              <a:solidFill>
                <a:srgbClr val="F04A4A"/>
              </a:solidFill>
              <a:ln>
                <a:noFill/>
              </a:ln>
              <a:effectLst/>
            </c:spPr>
            <c:extLst>
              <c:ext xmlns:c16="http://schemas.microsoft.com/office/drawing/2014/chart" uri="{C3380CC4-5D6E-409C-BE32-E72D297353CC}">
                <c16:uniqueId val="{000000A2-086B-4FF4-AB70-8555EEEC8C27}"/>
              </c:ext>
            </c:extLst>
          </c:dPt>
          <c:dPt>
            <c:idx val="2"/>
            <c:invertIfNegative val="0"/>
            <c:bubble3D val="0"/>
            <c:spPr>
              <a:solidFill>
                <a:srgbClr val="41C0CA"/>
              </a:solidFill>
              <a:ln>
                <a:noFill/>
              </a:ln>
              <a:effectLst/>
            </c:spPr>
            <c:extLst>
              <c:ext xmlns:c16="http://schemas.microsoft.com/office/drawing/2014/chart" uri="{C3380CC4-5D6E-409C-BE32-E72D297353CC}">
                <c16:uniqueId val="{000000A4-086B-4FF4-AB70-8555EEEC8C27}"/>
              </c:ext>
            </c:extLst>
          </c:dPt>
          <c:dPt>
            <c:idx val="3"/>
            <c:invertIfNegative val="0"/>
            <c:bubble3D val="0"/>
            <c:spPr>
              <a:solidFill>
                <a:schemeClr val="bg1">
                  <a:lumMod val="75000"/>
                </a:schemeClr>
              </a:solidFill>
              <a:ln>
                <a:noFill/>
              </a:ln>
              <a:effectLst/>
            </c:spPr>
            <c:extLst>
              <c:ext xmlns:c16="http://schemas.microsoft.com/office/drawing/2014/chart" uri="{C3380CC4-5D6E-409C-BE32-E72D297353CC}">
                <c16:uniqueId val="{000000A6-086B-4FF4-AB70-8555EEEC8C27}"/>
              </c:ext>
            </c:extLst>
          </c:dPt>
          <c:dPt>
            <c:idx val="4"/>
            <c:invertIfNegative val="0"/>
            <c:bubble3D val="0"/>
            <c:spPr>
              <a:solidFill>
                <a:srgbClr val="88CE00"/>
              </a:solidFill>
              <a:ln>
                <a:noFill/>
              </a:ln>
              <a:effectLst/>
            </c:spPr>
            <c:extLst>
              <c:ext xmlns:c16="http://schemas.microsoft.com/office/drawing/2014/chart" uri="{C3380CC4-5D6E-409C-BE32-E72D297353CC}">
                <c16:uniqueId val="{000000A8-086B-4FF4-AB70-8555EEEC8C27}"/>
              </c:ext>
            </c:extLst>
          </c:dPt>
          <c:dPt>
            <c:idx val="5"/>
            <c:invertIfNegative val="0"/>
            <c:bubble3D val="0"/>
            <c:spPr>
              <a:solidFill>
                <a:srgbClr val="7167FF"/>
              </a:solidFill>
              <a:ln>
                <a:noFill/>
              </a:ln>
              <a:effectLst/>
            </c:spPr>
            <c:extLst>
              <c:ext xmlns:c16="http://schemas.microsoft.com/office/drawing/2014/chart" uri="{C3380CC4-5D6E-409C-BE32-E72D297353CC}">
                <c16:uniqueId val="{000000AA-086B-4FF4-AB70-8555EEEC8C27}"/>
              </c:ext>
            </c:extLst>
          </c:dPt>
          <c:dPt>
            <c:idx val="6"/>
            <c:invertIfNegative val="0"/>
            <c:bubble3D val="0"/>
            <c:spPr>
              <a:solidFill>
                <a:srgbClr val="2D81C8"/>
              </a:solidFill>
              <a:ln>
                <a:noFill/>
              </a:ln>
              <a:effectLst/>
            </c:spPr>
            <c:extLst>
              <c:ext xmlns:c16="http://schemas.microsoft.com/office/drawing/2014/chart" uri="{C3380CC4-5D6E-409C-BE32-E72D297353CC}">
                <c16:uniqueId val="{000000AC-086B-4FF4-AB70-8555EEEC8C27}"/>
              </c:ext>
            </c:extLst>
          </c:dPt>
          <c:cat>
            <c:strRef>
              <c:f>'% coverage'!$B$11:$B$17</c:f>
              <c:strCache>
                <c:ptCount val="7"/>
                <c:pt idx="0">
                  <c:v>Pacific Islands</c:v>
                </c:pt>
                <c:pt idx="1">
                  <c:v>Alaska</c:v>
                </c:pt>
                <c:pt idx="2">
                  <c:v>Northwest</c:v>
                </c:pt>
                <c:pt idx="3">
                  <c:v>Southwest</c:v>
                </c:pt>
                <c:pt idx="4">
                  <c:v>Southeast</c:v>
                </c:pt>
                <c:pt idx="5">
                  <c:v>Northeast</c:v>
                </c:pt>
                <c:pt idx="6">
                  <c:v>Atlantic HMS</c:v>
                </c:pt>
              </c:strCache>
            </c:strRef>
          </c:cat>
          <c:val>
            <c:numRef>
              <c:f>'% coverage'!$N$11:$N$17</c:f>
              <c:numCache>
                <c:formatCode>0%</c:formatCode>
                <c:ptCount val="7"/>
                <c:pt idx="0">
                  <c:v>0.55555555555555558</c:v>
                </c:pt>
                <c:pt idx="1">
                  <c:v>0.2</c:v>
                </c:pt>
                <c:pt idx="2">
                  <c:v>0.77777777777777779</c:v>
                </c:pt>
                <c:pt idx="3">
                  <c:v>0.25</c:v>
                </c:pt>
                <c:pt idx="4">
                  <c:v>0.59090909090909094</c:v>
                </c:pt>
                <c:pt idx="5">
                  <c:v>0.75</c:v>
                </c:pt>
                <c:pt idx="6">
                  <c:v>0.6</c:v>
                </c:pt>
              </c:numCache>
            </c:numRef>
          </c:val>
          <c:extLst>
            <c:ext xmlns:c16="http://schemas.microsoft.com/office/drawing/2014/chart" uri="{C3380CC4-5D6E-409C-BE32-E72D297353CC}">
              <c16:uniqueId val="{000000AD-086B-4FF4-AB70-8555EEEC8C27}"/>
            </c:ext>
          </c:extLst>
        </c:ser>
        <c:ser>
          <c:idx val="12"/>
          <c:order val="12"/>
          <c:tx>
            <c:strRef>
              <c:f>'% coverage'!$O$10</c:f>
              <c:strCache>
                <c:ptCount val="1"/>
                <c:pt idx="0">
                  <c:v>2013</c:v>
                </c:pt>
              </c:strCache>
            </c:strRef>
          </c:tx>
          <c:spPr>
            <a:solidFill>
              <a:schemeClr val="tx1">
                <a:lumMod val="50000"/>
                <a:lumOff val="50000"/>
              </a:schemeClr>
            </a:solidFill>
            <a:ln>
              <a:noFill/>
            </a:ln>
            <a:effectLst/>
          </c:spPr>
          <c:invertIfNegative val="0"/>
          <c:dPt>
            <c:idx val="0"/>
            <c:invertIfNegative val="0"/>
            <c:bubble3D val="0"/>
            <c:spPr>
              <a:solidFill>
                <a:srgbClr val="F96C00"/>
              </a:solidFill>
              <a:ln>
                <a:noFill/>
              </a:ln>
              <a:effectLst/>
            </c:spPr>
            <c:extLst>
              <c:ext xmlns:c16="http://schemas.microsoft.com/office/drawing/2014/chart" uri="{C3380CC4-5D6E-409C-BE32-E72D297353CC}">
                <c16:uniqueId val="{000000AF-086B-4FF4-AB70-8555EEEC8C27}"/>
              </c:ext>
            </c:extLst>
          </c:dPt>
          <c:dPt>
            <c:idx val="1"/>
            <c:invertIfNegative val="0"/>
            <c:bubble3D val="0"/>
            <c:spPr>
              <a:solidFill>
                <a:srgbClr val="F04A4A"/>
              </a:solidFill>
              <a:ln>
                <a:noFill/>
              </a:ln>
              <a:effectLst/>
            </c:spPr>
            <c:extLst>
              <c:ext xmlns:c16="http://schemas.microsoft.com/office/drawing/2014/chart" uri="{C3380CC4-5D6E-409C-BE32-E72D297353CC}">
                <c16:uniqueId val="{000000B1-086B-4FF4-AB70-8555EEEC8C27}"/>
              </c:ext>
            </c:extLst>
          </c:dPt>
          <c:dPt>
            <c:idx val="2"/>
            <c:invertIfNegative val="0"/>
            <c:bubble3D val="0"/>
            <c:spPr>
              <a:solidFill>
                <a:srgbClr val="41C0CA"/>
              </a:solidFill>
              <a:ln>
                <a:noFill/>
              </a:ln>
              <a:effectLst/>
            </c:spPr>
            <c:extLst>
              <c:ext xmlns:c16="http://schemas.microsoft.com/office/drawing/2014/chart" uri="{C3380CC4-5D6E-409C-BE32-E72D297353CC}">
                <c16:uniqueId val="{000000B3-086B-4FF4-AB70-8555EEEC8C27}"/>
              </c:ext>
            </c:extLst>
          </c:dPt>
          <c:dPt>
            <c:idx val="3"/>
            <c:invertIfNegative val="0"/>
            <c:bubble3D val="0"/>
            <c:spPr>
              <a:solidFill>
                <a:schemeClr val="bg1">
                  <a:lumMod val="75000"/>
                </a:schemeClr>
              </a:solidFill>
              <a:ln>
                <a:noFill/>
              </a:ln>
              <a:effectLst/>
            </c:spPr>
            <c:extLst>
              <c:ext xmlns:c16="http://schemas.microsoft.com/office/drawing/2014/chart" uri="{C3380CC4-5D6E-409C-BE32-E72D297353CC}">
                <c16:uniqueId val="{000000B5-086B-4FF4-AB70-8555EEEC8C27}"/>
              </c:ext>
            </c:extLst>
          </c:dPt>
          <c:dPt>
            <c:idx val="4"/>
            <c:invertIfNegative val="0"/>
            <c:bubble3D val="0"/>
            <c:spPr>
              <a:solidFill>
                <a:srgbClr val="88CE00"/>
              </a:solidFill>
              <a:ln>
                <a:noFill/>
              </a:ln>
              <a:effectLst/>
            </c:spPr>
            <c:extLst>
              <c:ext xmlns:c16="http://schemas.microsoft.com/office/drawing/2014/chart" uri="{C3380CC4-5D6E-409C-BE32-E72D297353CC}">
                <c16:uniqueId val="{000000B7-086B-4FF4-AB70-8555EEEC8C27}"/>
              </c:ext>
            </c:extLst>
          </c:dPt>
          <c:dPt>
            <c:idx val="5"/>
            <c:invertIfNegative val="0"/>
            <c:bubble3D val="0"/>
            <c:spPr>
              <a:solidFill>
                <a:srgbClr val="7167FF"/>
              </a:solidFill>
              <a:ln>
                <a:noFill/>
              </a:ln>
              <a:effectLst/>
            </c:spPr>
            <c:extLst>
              <c:ext xmlns:c16="http://schemas.microsoft.com/office/drawing/2014/chart" uri="{C3380CC4-5D6E-409C-BE32-E72D297353CC}">
                <c16:uniqueId val="{000000B9-086B-4FF4-AB70-8555EEEC8C27}"/>
              </c:ext>
            </c:extLst>
          </c:dPt>
          <c:dPt>
            <c:idx val="6"/>
            <c:invertIfNegative val="0"/>
            <c:bubble3D val="0"/>
            <c:spPr>
              <a:solidFill>
                <a:srgbClr val="2D81C8"/>
              </a:solidFill>
              <a:ln>
                <a:noFill/>
              </a:ln>
              <a:effectLst/>
            </c:spPr>
            <c:extLst>
              <c:ext xmlns:c16="http://schemas.microsoft.com/office/drawing/2014/chart" uri="{C3380CC4-5D6E-409C-BE32-E72D297353CC}">
                <c16:uniqueId val="{000000BB-086B-4FF4-AB70-8555EEEC8C27}"/>
              </c:ext>
            </c:extLst>
          </c:dPt>
          <c:cat>
            <c:strRef>
              <c:f>'% coverage'!$B$11:$B$17</c:f>
              <c:strCache>
                <c:ptCount val="7"/>
                <c:pt idx="0">
                  <c:v>Pacific Islands</c:v>
                </c:pt>
                <c:pt idx="1">
                  <c:v>Alaska</c:v>
                </c:pt>
                <c:pt idx="2">
                  <c:v>Northwest</c:v>
                </c:pt>
                <c:pt idx="3">
                  <c:v>Southwest</c:v>
                </c:pt>
                <c:pt idx="4">
                  <c:v>Southeast</c:v>
                </c:pt>
                <c:pt idx="5">
                  <c:v>Northeast</c:v>
                </c:pt>
                <c:pt idx="6">
                  <c:v>Atlantic HMS</c:v>
                </c:pt>
              </c:strCache>
            </c:strRef>
          </c:cat>
          <c:val>
            <c:numRef>
              <c:f>'% coverage'!$O$11:$O$17</c:f>
              <c:numCache>
                <c:formatCode>0%</c:formatCode>
                <c:ptCount val="7"/>
                <c:pt idx="0">
                  <c:v>0.55555555555555558</c:v>
                </c:pt>
                <c:pt idx="1">
                  <c:v>0.2</c:v>
                </c:pt>
                <c:pt idx="2">
                  <c:v>0.44444444444444442</c:v>
                </c:pt>
                <c:pt idx="3">
                  <c:v>0.25</c:v>
                </c:pt>
                <c:pt idx="4">
                  <c:v>0.40909090909090912</c:v>
                </c:pt>
                <c:pt idx="5">
                  <c:v>0.875</c:v>
                </c:pt>
                <c:pt idx="6">
                  <c:v>0.8</c:v>
                </c:pt>
              </c:numCache>
            </c:numRef>
          </c:val>
          <c:extLst>
            <c:ext xmlns:c16="http://schemas.microsoft.com/office/drawing/2014/chart" uri="{C3380CC4-5D6E-409C-BE32-E72D297353CC}">
              <c16:uniqueId val="{000000BC-086B-4FF4-AB70-8555EEEC8C27}"/>
            </c:ext>
          </c:extLst>
        </c:ser>
        <c:ser>
          <c:idx val="13"/>
          <c:order val="13"/>
          <c:tx>
            <c:strRef>
              <c:f>'% coverage'!$P$10</c:f>
              <c:strCache>
                <c:ptCount val="1"/>
                <c:pt idx="0">
                  <c:v>2014</c:v>
                </c:pt>
              </c:strCache>
            </c:strRef>
          </c:tx>
          <c:spPr>
            <a:solidFill>
              <a:schemeClr val="tx1">
                <a:lumMod val="50000"/>
                <a:lumOff val="50000"/>
              </a:schemeClr>
            </a:solidFill>
            <a:ln>
              <a:noFill/>
            </a:ln>
            <a:effectLst/>
          </c:spPr>
          <c:invertIfNegative val="0"/>
          <c:dPt>
            <c:idx val="0"/>
            <c:invertIfNegative val="0"/>
            <c:bubble3D val="0"/>
            <c:spPr>
              <a:solidFill>
                <a:srgbClr val="F96C00"/>
              </a:solidFill>
              <a:ln>
                <a:noFill/>
              </a:ln>
              <a:effectLst/>
            </c:spPr>
            <c:extLst>
              <c:ext xmlns:c16="http://schemas.microsoft.com/office/drawing/2014/chart" uri="{C3380CC4-5D6E-409C-BE32-E72D297353CC}">
                <c16:uniqueId val="{000000BE-086B-4FF4-AB70-8555EEEC8C27}"/>
              </c:ext>
            </c:extLst>
          </c:dPt>
          <c:dPt>
            <c:idx val="1"/>
            <c:invertIfNegative val="0"/>
            <c:bubble3D val="0"/>
            <c:spPr>
              <a:solidFill>
                <a:srgbClr val="F04A4A"/>
              </a:solidFill>
              <a:ln>
                <a:noFill/>
              </a:ln>
              <a:effectLst/>
            </c:spPr>
            <c:extLst>
              <c:ext xmlns:c16="http://schemas.microsoft.com/office/drawing/2014/chart" uri="{C3380CC4-5D6E-409C-BE32-E72D297353CC}">
                <c16:uniqueId val="{000000C0-086B-4FF4-AB70-8555EEEC8C27}"/>
              </c:ext>
            </c:extLst>
          </c:dPt>
          <c:dPt>
            <c:idx val="2"/>
            <c:invertIfNegative val="0"/>
            <c:bubble3D val="0"/>
            <c:spPr>
              <a:solidFill>
                <a:srgbClr val="41C0CA"/>
              </a:solidFill>
              <a:ln>
                <a:noFill/>
              </a:ln>
              <a:effectLst/>
            </c:spPr>
            <c:extLst>
              <c:ext xmlns:c16="http://schemas.microsoft.com/office/drawing/2014/chart" uri="{C3380CC4-5D6E-409C-BE32-E72D297353CC}">
                <c16:uniqueId val="{000000C2-086B-4FF4-AB70-8555EEEC8C27}"/>
              </c:ext>
            </c:extLst>
          </c:dPt>
          <c:dPt>
            <c:idx val="3"/>
            <c:invertIfNegative val="0"/>
            <c:bubble3D val="0"/>
            <c:spPr>
              <a:solidFill>
                <a:schemeClr val="bg1">
                  <a:lumMod val="75000"/>
                </a:schemeClr>
              </a:solidFill>
              <a:ln>
                <a:noFill/>
              </a:ln>
              <a:effectLst/>
            </c:spPr>
            <c:extLst>
              <c:ext xmlns:c16="http://schemas.microsoft.com/office/drawing/2014/chart" uri="{C3380CC4-5D6E-409C-BE32-E72D297353CC}">
                <c16:uniqueId val="{000000C4-086B-4FF4-AB70-8555EEEC8C27}"/>
              </c:ext>
            </c:extLst>
          </c:dPt>
          <c:dPt>
            <c:idx val="4"/>
            <c:invertIfNegative val="0"/>
            <c:bubble3D val="0"/>
            <c:spPr>
              <a:solidFill>
                <a:srgbClr val="88CE00"/>
              </a:solidFill>
              <a:ln>
                <a:noFill/>
              </a:ln>
              <a:effectLst/>
            </c:spPr>
            <c:extLst>
              <c:ext xmlns:c16="http://schemas.microsoft.com/office/drawing/2014/chart" uri="{C3380CC4-5D6E-409C-BE32-E72D297353CC}">
                <c16:uniqueId val="{000000C6-086B-4FF4-AB70-8555EEEC8C27}"/>
              </c:ext>
            </c:extLst>
          </c:dPt>
          <c:dPt>
            <c:idx val="5"/>
            <c:invertIfNegative val="0"/>
            <c:bubble3D val="0"/>
            <c:spPr>
              <a:solidFill>
                <a:srgbClr val="7167FF"/>
              </a:solidFill>
              <a:ln>
                <a:noFill/>
              </a:ln>
              <a:effectLst/>
            </c:spPr>
            <c:extLst>
              <c:ext xmlns:c16="http://schemas.microsoft.com/office/drawing/2014/chart" uri="{C3380CC4-5D6E-409C-BE32-E72D297353CC}">
                <c16:uniqueId val="{000000C8-086B-4FF4-AB70-8555EEEC8C27}"/>
              </c:ext>
            </c:extLst>
          </c:dPt>
          <c:dPt>
            <c:idx val="6"/>
            <c:invertIfNegative val="0"/>
            <c:bubble3D val="0"/>
            <c:spPr>
              <a:solidFill>
                <a:srgbClr val="2D81C8"/>
              </a:solidFill>
              <a:ln>
                <a:noFill/>
              </a:ln>
              <a:effectLst/>
            </c:spPr>
            <c:extLst>
              <c:ext xmlns:c16="http://schemas.microsoft.com/office/drawing/2014/chart" uri="{C3380CC4-5D6E-409C-BE32-E72D297353CC}">
                <c16:uniqueId val="{000000CA-086B-4FF4-AB70-8555EEEC8C27}"/>
              </c:ext>
            </c:extLst>
          </c:dPt>
          <c:cat>
            <c:strRef>
              <c:f>'% coverage'!$B$11:$B$17</c:f>
              <c:strCache>
                <c:ptCount val="7"/>
                <c:pt idx="0">
                  <c:v>Pacific Islands</c:v>
                </c:pt>
                <c:pt idx="1">
                  <c:v>Alaska</c:v>
                </c:pt>
                <c:pt idx="2">
                  <c:v>Northwest</c:v>
                </c:pt>
                <c:pt idx="3">
                  <c:v>Southwest</c:v>
                </c:pt>
                <c:pt idx="4">
                  <c:v>Southeast</c:v>
                </c:pt>
                <c:pt idx="5">
                  <c:v>Northeast</c:v>
                </c:pt>
                <c:pt idx="6">
                  <c:v>Atlantic HMS</c:v>
                </c:pt>
              </c:strCache>
            </c:strRef>
          </c:cat>
          <c:val>
            <c:numRef>
              <c:f>'% coverage'!$P$11:$P$17</c:f>
              <c:numCache>
                <c:formatCode>0%</c:formatCode>
                <c:ptCount val="7"/>
                <c:pt idx="0">
                  <c:v>1</c:v>
                </c:pt>
                <c:pt idx="1">
                  <c:v>0.2</c:v>
                </c:pt>
                <c:pt idx="2">
                  <c:v>0.77777777777777779</c:v>
                </c:pt>
                <c:pt idx="3">
                  <c:v>0.25</c:v>
                </c:pt>
                <c:pt idx="4">
                  <c:v>0.81818181818181823</c:v>
                </c:pt>
                <c:pt idx="5">
                  <c:v>0.8125</c:v>
                </c:pt>
                <c:pt idx="6">
                  <c:v>0.8</c:v>
                </c:pt>
              </c:numCache>
            </c:numRef>
          </c:val>
          <c:extLst>
            <c:ext xmlns:c16="http://schemas.microsoft.com/office/drawing/2014/chart" uri="{C3380CC4-5D6E-409C-BE32-E72D297353CC}">
              <c16:uniqueId val="{000000CB-086B-4FF4-AB70-8555EEEC8C27}"/>
            </c:ext>
          </c:extLst>
        </c:ser>
        <c:ser>
          <c:idx val="14"/>
          <c:order val="14"/>
          <c:tx>
            <c:strRef>
              <c:f>'% coverage'!$Q$10</c:f>
              <c:strCache>
                <c:ptCount val="1"/>
                <c:pt idx="0">
                  <c:v>2015</c:v>
                </c:pt>
              </c:strCache>
            </c:strRef>
          </c:tx>
          <c:spPr>
            <a:solidFill>
              <a:schemeClr val="tx1">
                <a:lumMod val="50000"/>
                <a:lumOff val="50000"/>
              </a:schemeClr>
            </a:solidFill>
            <a:ln>
              <a:noFill/>
            </a:ln>
            <a:effectLst/>
          </c:spPr>
          <c:invertIfNegative val="0"/>
          <c:dPt>
            <c:idx val="0"/>
            <c:invertIfNegative val="0"/>
            <c:bubble3D val="0"/>
            <c:spPr>
              <a:solidFill>
                <a:srgbClr val="F96C00"/>
              </a:solidFill>
              <a:ln>
                <a:noFill/>
              </a:ln>
              <a:effectLst/>
            </c:spPr>
            <c:extLst>
              <c:ext xmlns:c16="http://schemas.microsoft.com/office/drawing/2014/chart" uri="{C3380CC4-5D6E-409C-BE32-E72D297353CC}">
                <c16:uniqueId val="{000000CD-086B-4FF4-AB70-8555EEEC8C27}"/>
              </c:ext>
            </c:extLst>
          </c:dPt>
          <c:dPt>
            <c:idx val="1"/>
            <c:invertIfNegative val="0"/>
            <c:bubble3D val="0"/>
            <c:spPr>
              <a:solidFill>
                <a:srgbClr val="F04A4A"/>
              </a:solidFill>
              <a:ln>
                <a:noFill/>
              </a:ln>
              <a:effectLst/>
            </c:spPr>
            <c:extLst>
              <c:ext xmlns:c16="http://schemas.microsoft.com/office/drawing/2014/chart" uri="{C3380CC4-5D6E-409C-BE32-E72D297353CC}">
                <c16:uniqueId val="{000000CF-086B-4FF4-AB70-8555EEEC8C27}"/>
              </c:ext>
            </c:extLst>
          </c:dPt>
          <c:dPt>
            <c:idx val="2"/>
            <c:invertIfNegative val="0"/>
            <c:bubble3D val="0"/>
            <c:spPr>
              <a:solidFill>
                <a:srgbClr val="41C0CA"/>
              </a:solidFill>
              <a:ln>
                <a:noFill/>
              </a:ln>
              <a:effectLst/>
            </c:spPr>
            <c:extLst>
              <c:ext xmlns:c16="http://schemas.microsoft.com/office/drawing/2014/chart" uri="{C3380CC4-5D6E-409C-BE32-E72D297353CC}">
                <c16:uniqueId val="{000000D1-086B-4FF4-AB70-8555EEEC8C27}"/>
              </c:ext>
            </c:extLst>
          </c:dPt>
          <c:dPt>
            <c:idx val="3"/>
            <c:invertIfNegative val="0"/>
            <c:bubble3D val="0"/>
            <c:spPr>
              <a:solidFill>
                <a:schemeClr val="bg1">
                  <a:lumMod val="75000"/>
                </a:schemeClr>
              </a:solidFill>
              <a:ln>
                <a:noFill/>
              </a:ln>
              <a:effectLst/>
            </c:spPr>
            <c:extLst>
              <c:ext xmlns:c16="http://schemas.microsoft.com/office/drawing/2014/chart" uri="{C3380CC4-5D6E-409C-BE32-E72D297353CC}">
                <c16:uniqueId val="{000000D3-086B-4FF4-AB70-8555EEEC8C27}"/>
              </c:ext>
            </c:extLst>
          </c:dPt>
          <c:dPt>
            <c:idx val="4"/>
            <c:invertIfNegative val="0"/>
            <c:bubble3D val="0"/>
            <c:spPr>
              <a:solidFill>
                <a:srgbClr val="88CE00"/>
              </a:solidFill>
              <a:ln>
                <a:noFill/>
              </a:ln>
              <a:effectLst/>
            </c:spPr>
            <c:extLst>
              <c:ext xmlns:c16="http://schemas.microsoft.com/office/drawing/2014/chart" uri="{C3380CC4-5D6E-409C-BE32-E72D297353CC}">
                <c16:uniqueId val="{000000D5-086B-4FF4-AB70-8555EEEC8C27}"/>
              </c:ext>
            </c:extLst>
          </c:dPt>
          <c:dPt>
            <c:idx val="5"/>
            <c:invertIfNegative val="0"/>
            <c:bubble3D val="0"/>
            <c:spPr>
              <a:solidFill>
                <a:srgbClr val="7167FF"/>
              </a:solidFill>
              <a:ln>
                <a:noFill/>
              </a:ln>
              <a:effectLst/>
            </c:spPr>
            <c:extLst>
              <c:ext xmlns:c16="http://schemas.microsoft.com/office/drawing/2014/chart" uri="{C3380CC4-5D6E-409C-BE32-E72D297353CC}">
                <c16:uniqueId val="{000000D7-086B-4FF4-AB70-8555EEEC8C27}"/>
              </c:ext>
            </c:extLst>
          </c:dPt>
          <c:dPt>
            <c:idx val="6"/>
            <c:invertIfNegative val="0"/>
            <c:bubble3D val="0"/>
            <c:spPr>
              <a:solidFill>
                <a:srgbClr val="2D81C8"/>
              </a:solidFill>
              <a:ln>
                <a:noFill/>
              </a:ln>
              <a:effectLst/>
            </c:spPr>
            <c:extLst>
              <c:ext xmlns:c16="http://schemas.microsoft.com/office/drawing/2014/chart" uri="{C3380CC4-5D6E-409C-BE32-E72D297353CC}">
                <c16:uniqueId val="{000000D9-086B-4FF4-AB70-8555EEEC8C27}"/>
              </c:ext>
            </c:extLst>
          </c:dPt>
          <c:cat>
            <c:strRef>
              <c:f>'% coverage'!$B$11:$B$17</c:f>
              <c:strCache>
                <c:ptCount val="7"/>
                <c:pt idx="0">
                  <c:v>Pacific Islands</c:v>
                </c:pt>
                <c:pt idx="1">
                  <c:v>Alaska</c:v>
                </c:pt>
                <c:pt idx="2">
                  <c:v>Northwest</c:v>
                </c:pt>
                <c:pt idx="3">
                  <c:v>Southwest</c:v>
                </c:pt>
                <c:pt idx="4">
                  <c:v>Southeast</c:v>
                </c:pt>
                <c:pt idx="5">
                  <c:v>Northeast</c:v>
                </c:pt>
                <c:pt idx="6">
                  <c:v>Atlantic HMS</c:v>
                </c:pt>
              </c:strCache>
            </c:strRef>
          </c:cat>
          <c:val>
            <c:numRef>
              <c:f>'% coverage'!$Q$11:$Q$17</c:f>
              <c:numCache>
                <c:formatCode>0%</c:formatCode>
                <c:ptCount val="7"/>
                <c:pt idx="0">
                  <c:v>0.55555555555555558</c:v>
                </c:pt>
                <c:pt idx="1">
                  <c:v>0.3</c:v>
                </c:pt>
                <c:pt idx="2">
                  <c:v>0.77777777777777779</c:v>
                </c:pt>
                <c:pt idx="3">
                  <c:v>0.25</c:v>
                </c:pt>
                <c:pt idx="4">
                  <c:v>0.54545454545454541</c:v>
                </c:pt>
                <c:pt idx="5">
                  <c:v>0.875</c:v>
                </c:pt>
                <c:pt idx="6">
                  <c:v>0.8</c:v>
                </c:pt>
              </c:numCache>
            </c:numRef>
          </c:val>
          <c:extLst>
            <c:ext xmlns:c16="http://schemas.microsoft.com/office/drawing/2014/chart" uri="{C3380CC4-5D6E-409C-BE32-E72D297353CC}">
              <c16:uniqueId val="{000000DA-086B-4FF4-AB70-8555EEEC8C27}"/>
            </c:ext>
          </c:extLst>
        </c:ser>
        <c:ser>
          <c:idx val="15"/>
          <c:order val="15"/>
          <c:tx>
            <c:strRef>
              <c:f>'% coverage'!$R$10</c:f>
              <c:strCache>
                <c:ptCount val="1"/>
                <c:pt idx="0">
                  <c:v>2016</c:v>
                </c:pt>
              </c:strCache>
            </c:strRef>
          </c:tx>
          <c:spPr>
            <a:solidFill>
              <a:schemeClr val="tx1">
                <a:lumMod val="50000"/>
                <a:lumOff val="50000"/>
              </a:schemeClr>
            </a:solidFill>
            <a:ln>
              <a:noFill/>
            </a:ln>
            <a:effectLst/>
          </c:spPr>
          <c:invertIfNegative val="0"/>
          <c:dPt>
            <c:idx val="0"/>
            <c:invertIfNegative val="0"/>
            <c:bubble3D val="0"/>
            <c:spPr>
              <a:solidFill>
                <a:srgbClr val="F96C00"/>
              </a:solidFill>
              <a:ln>
                <a:noFill/>
              </a:ln>
              <a:effectLst/>
            </c:spPr>
            <c:extLst>
              <c:ext xmlns:c16="http://schemas.microsoft.com/office/drawing/2014/chart" uri="{C3380CC4-5D6E-409C-BE32-E72D297353CC}">
                <c16:uniqueId val="{000000DC-086B-4FF4-AB70-8555EEEC8C27}"/>
              </c:ext>
            </c:extLst>
          </c:dPt>
          <c:dPt>
            <c:idx val="1"/>
            <c:invertIfNegative val="0"/>
            <c:bubble3D val="0"/>
            <c:spPr>
              <a:solidFill>
                <a:srgbClr val="F04A4A"/>
              </a:solidFill>
              <a:ln>
                <a:noFill/>
              </a:ln>
              <a:effectLst/>
            </c:spPr>
            <c:extLst>
              <c:ext xmlns:c16="http://schemas.microsoft.com/office/drawing/2014/chart" uri="{C3380CC4-5D6E-409C-BE32-E72D297353CC}">
                <c16:uniqueId val="{000000DE-086B-4FF4-AB70-8555EEEC8C27}"/>
              </c:ext>
            </c:extLst>
          </c:dPt>
          <c:dPt>
            <c:idx val="2"/>
            <c:invertIfNegative val="0"/>
            <c:bubble3D val="0"/>
            <c:spPr>
              <a:solidFill>
                <a:srgbClr val="41C0CA"/>
              </a:solidFill>
              <a:ln>
                <a:noFill/>
              </a:ln>
              <a:effectLst/>
            </c:spPr>
            <c:extLst>
              <c:ext xmlns:c16="http://schemas.microsoft.com/office/drawing/2014/chart" uri="{C3380CC4-5D6E-409C-BE32-E72D297353CC}">
                <c16:uniqueId val="{000000E0-086B-4FF4-AB70-8555EEEC8C27}"/>
              </c:ext>
            </c:extLst>
          </c:dPt>
          <c:dPt>
            <c:idx val="3"/>
            <c:invertIfNegative val="0"/>
            <c:bubble3D val="0"/>
            <c:spPr>
              <a:solidFill>
                <a:schemeClr val="bg1">
                  <a:lumMod val="75000"/>
                </a:schemeClr>
              </a:solidFill>
              <a:ln>
                <a:noFill/>
              </a:ln>
              <a:effectLst/>
            </c:spPr>
            <c:extLst>
              <c:ext xmlns:c16="http://schemas.microsoft.com/office/drawing/2014/chart" uri="{C3380CC4-5D6E-409C-BE32-E72D297353CC}">
                <c16:uniqueId val="{000000E2-086B-4FF4-AB70-8555EEEC8C27}"/>
              </c:ext>
            </c:extLst>
          </c:dPt>
          <c:dPt>
            <c:idx val="4"/>
            <c:invertIfNegative val="0"/>
            <c:bubble3D val="0"/>
            <c:spPr>
              <a:solidFill>
                <a:srgbClr val="88CE00"/>
              </a:solidFill>
              <a:ln>
                <a:noFill/>
              </a:ln>
              <a:effectLst/>
            </c:spPr>
            <c:extLst>
              <c:ext xmlns:c16="http://schemas.microsoft.com/office/drawing/2014/chart" uri="{C3380CC4-5D6E-409C-BE32-E72D297353CC}">
                <c16:uniqueId val="{000000E4-086B-4FF4-AB70-8555EEEC8C27}"/>
              </c:ext>
            </c:extLst>
          </c:dPt>
          <c:dPt>
            <c:idx val="5"/>
            <c:invertIfNegative val="0"/>
            <c:bubble3D val="0"/>
            <c:spPr>
              <a:solidFill>
                <a:srgbClr val="7167FF"/>
              </a:solidFill>
              <a:ln>
                <a:noFill/>
              </a:ln>
              <a:effectLst/>
            </c:spPr>
            <c:extLst>
              <c:ext xmlns:c16="http://schemas.microsoft.com/office/drawing/2014/chart" uri="{C3380CC4-5D6E-409C-BE32-E72D297353CC}">
                <c16:uniqueId val="{000000E6-086B-4FF4-AB70-8555EEEC8C27}"/>
              </c:ext>
            </c:extLst>
          </c:dPt>
          <c:dPt>
            <c:idx val="6"/>
            <c:invertIfNegative val="0"/>
            <c:bubble3D val="0"/>
            <c:spPr>
              <a:solidFill>
                <a:srgbClr val="2D81C8"/>
              </a:solidFill>
              <a:ln>
                <a:noFill/>
              </a:ln>
              <a:effectLst/>
            </c:spPr>
            <c:extLst>
              <c:ext xmlns:c16="http://schemas.microsoft.com/office/drawing/2014/chart" uri="{C3380CC4-5D6E-409C-BE32-E72D297353CC}">
                <c16:uniqueId val="{000000E8-086B-4FF4-AB70-8555EEEC8C27}"/>
              </c:ext>
            </c:extLst>
          </c:dPt>
          <c:cat>
            <c:strRef>
              <c:f>'% coverage'!$B$11:$B$17</c:f>
              <c:strCache>
                <c:ptCount val="7"/>
                <c:pt idx="0">
                  <c:v>Pacific Islands</c:v>
                </c:pt>
                <c:pt idx="1">
                  <c:v>Alaska</c:v>
                </c:pt>
                <c:pt idx="2">
                  <c:v>Northwest</c:v>
                </c:pt>
                <c:pt idx="3">
                  <c:v>Southwest</c:v>
                </c:pt>
                <c:pt idx="4">
                  <c:v>Southeast</c:v>
                </c:pt>
                <c:pt idx="5">
                  <c:v>Northeast</c:v>
                </c:pt>
                <c:pt idx="6">
                  <c:v>Atlantic HMS</c:v>
                </c:pt>
              </c:strCache>
            </c:strRef>
          </c:cat>
          <c:val>
            <c:numRef>
              <c:f>'% coverage'!$R$11:$R$17</c:f>
              <c:numCache>
                <c:formatCode>0%</c:formatCode>
                <c:ptCount val="7"/>
                <c:pt idx="0">
                  <c:v>0.55555555555555558</c:v>
                </c:pt>
                <c:pt idx="1">
                  <c:v>0.3</c:v>
                </c:pt>
                <c:pt idx="2">
                  <c:v>0.44444444444444442</c:v>
                </c:pt>
                <c:pt idx="3">
                  <c:v>0.25</c:v>
                </c:pt>
                <c:pt idx="4">
                  <c:v>0.54545454545454541</c:v>
                </c:pt>
                <c:pt idx="5">
                  <c:v>0.875</c:v>
                </c:pt>
                <c:pt idx="6">
                  <c:v>0.8</c:v>
                </c:pt>
              </c:numCache>
            </c:numRef>
          </c:val>
          <c:extLst>
            <c:ext xmlns:c16="http://schemas.microsoft.com/office/drawing/2014/chart" uri="{C3380CC4-5D6E-409C-BE32-E72D297353CC}">
              <c16:uniqueId val="{000000E9-086B-4FF4-AB70-8555EEEC8C27}"/>
            </c:ext>
          </c:extLst>
        </c:ser>
        <c:ser>
          <c:idx val="16"/>
          <c:order val="16"/>
          <c:tx>
            <c:strRef>
              <c:f>'% coverage'!$S$10</c:f>
              <c:strCache>
                <c:ptCount val="1"/>
                <c:pt idx="0">
                  <c:v>2017</c:v>
                </c:pt>
              </c:strCache>
            </c:strRef>
          </c:tx>
          <c:spPr>
            <a:solidFill>
              <a:schemeClr val="tx1">
                <a:lumMod val="50000"/>
                <a:lumOff val="50000"/>
              </a:schemeClr>
            </a:solidFill>
            <a:ln>
              <a:noFill/>
            </a:ln>
            <a:effectLst/>
          </c:spPr>
          <c:invertIfNegative val="0"/>
          <c:dPt>
            <c:idx val="0"/>
            <c:invertIfNegative val="0"/>
            <c:bubble3D val="0"/>
            <c:spPr>
              <a:solidFill>
                <a:srgbClr val="F96C00"/>
              </a:solidFill>
              <a:ln>
                <a:noFill/>
              </a:ln>
              <a:effectLst/>
            </c:spPr>
            <c:extLst>
              <c:ext xmlns:c16="http://schemas.microsoft.com/office/drawing/2014/chart" uri="{C3380CC4-5D6E-409C-BE32-E72D297353CC}">
                <c16:uniqueId val="{000000EB-086B-4FF4-AB70-8555EEEC8C27}"/>
              </c:ext>
            </c:extLst>
          </c:dPt>
          <c:dPt>
            <c:idx val="1"/>
            <c:invertIfNegative val="0"/>
            <c:bubble3D val="0"/>
            <c:spPr>
              <a:solidFill>
                <a:srgbClr val="F04A4A"/>
              </a:solidFill>
              <a:ln>
                <a:noFill/>
              </a:ln>
              <a:effectLst/>
            </c:spPr>
            <c:extLst>
              <c:ext xmlns:c16="http://schemas.microsoft.com/office/drawing/2014/chart" uri="{C3380CC4-5D6E-409C-BE32-E72D297353CC}">
                <c16:uniqueId val="{000000ED-086B-4FF4-AB70-8555EEEC8C27}"/>
              </c:ext>
            </c:extLst>
          </c:dPt>
          <c:dPt>
            <c:idx val="2"/>
            <c:invertIfNegative val="0"/>
            <c:bubble3D val="0"/>
            <c:spPr>
              <a:solidFill>
                <a:srgbClr val="41C0CA"/>
              </a:solidFill>
              <a:ln>
                <a:noFill/>
              </a:ln>
              <a:effectLst/>
            </c:spPr>
            <c:extLst>
              <c:ext xmlns:c16="http://schemas.microsoft.com/office/drawing/2014/chart" uri="{C3380CC4-5D6E-409C-BE32-E72D297353CC}">
                <c16:uniqueId val="{000000EF-086B-4FF4-AB70-8555EEEC8C27}"/>
              </c:ext>
            </c:extLst>
          </c:dPt>
          <c:dPt>
            <c:idx val="3"/>
            <c:invertIfNegative val="0"/>
            <c:bubble3D val="0"/>
            <c:spPr>
              <a:solidFill>
                <a:schemeClr val="bg1">
                  <a:lumMod val="75000"/>
                </a:schemeClr>
              </a:solidFill>
              <a:ln>
                <a:noFill/>
              </a:ln>
              <a:effectLst/>
            </c:spPr>
            <c:extLst>
              <c:ext xmlns:c16="http://schemas.microsoft.com/office/drawing/2014/chart" uri="{C3380CC4-5D6E-409C-BE32-E72D297353CC}">
                <c16:uniqueId val="{000000F1-086B-4FF4-AB70-8555EEEC8C27}"/>
              </c:ext>
            </c:extLst>
          </c:dPt>
          <c:dPt>
            <c:idx val="4"/>
            <c:invertIfNegative val="0"/>
            <c:bubble3D val="0"/>
            <c:spPr>
              <a:solidFill>
                <a:srgbClr val="88CE00"/>
              </a:solidFill>
              <a:ln>
                <a:noFill/>
              </a:ln>
              <a:effectLst/>
            </c:spPr>
            <c:extLst>
              <c:ext xmlns:c16="http://schemas.microsoft.com/office/drawing/2014/chart" uri="{C3380CC4-5D6E-409C-BE32-E72D297353CC}">
                <c16:uniqueId val="{000000F3-086B-4FF4-AB70-8555EEEC8C27}"/>
              </c:ext>
            </c:extLst>
          </c:dPt>
          <c:dPt>
            <c:idx val="5"/>
            <c:invertIfNegative val="0"/>
            <c:bubble3D val="0"/>
            <c:spPr>
              <a:solidFill>
                <a:srgbClr val="7167FF"/>
              </a:solidFill>
              <a:ln>
                <a:noFill/>
              </a:ln>
              <a:effectLst/>
            </c:spPr>
            <c:extLst>
              <c:ext xmlns:c16="http://schemas.microsoft.com/office/drawing/2014/chart" uri="{C3380CC4-5D6E-409C-BE32-E72D297353CC}">
                <c16:uniqueId val="{000000F5-086B-4FF4-AB70-8555EEEC8C27}"/>
              </c:ext>
            </c:extLst>
          </c:dPt>
          <c:dPt>
            <c:idx val="6"/>
            <c:invertIfNegative val="0"/>
            <c:bubble3D val="0"/>
            <c:spPr>
              <a:solidFill>
                <a:srgbClr val="2D81C8"/>
              </a:solidFill>
              <a:ln>
                <a:noFill/>
              </a:ln>
              <a:effectLst/>
            </c:spPr>
            <c:extLst>
              <c:ext xmlns:c16="http://schemas.microsoft.com/office/drawing/2014/chart" uri="{C3380CC4-5D6E-409C-BE32-E72D297353CC}">
                <c16:uniqueId val="{000000F7-086B-4FF4-AB70-8555EEEC8C27}"/>
              </c:ext>
            </c:extLst>
          </c:dPt>
          <c:cat>
            <c:strRef>
              <c:f>'% coverage'!$B$11:$B$17</c:f>
              <c:strCache>
                <c:ptCount val="7"/>
                <c:pt idx="0">
                  <c:v>Pacific Islands</c:v>
                </c:pt>
                <c:pt idx="1">
                  <c:v>Alaska</c:v>
                </c:pt>
                <c:pt idx="2">
                  <c:v>Northwest</c:v>
                </c:pt>
                <c:pt idx="3">
                  <c:v>Southwest</c:v>
                </c:pt>
                <c:pt idx="4">
                  <c:v>Southeast</c:v>
                </c:pt>
                <c:pt idx="5">
                  <c:v>Northeast</c:v>
                </c:pt>
                <c:pt idx="6">
                  <c:v>Atlantic HMS</c:v>
                </c:pt>
              </c:strCache>
            </c:strRef>
          </c:cat>
          <c:val>
            <c:numRef>
              <c:f>'% coverage'!$S$11:$S$17</c:f>
              <c:numCache>
                <c:formatCode>0%</c:formatCode>
                <c:ptCount val="7"/>
                <c:pt idx="0">
                  <c:v>0.55555555555555558</c:v>
                </c:pt>
                <c:pt idx="1">
                  <c:v>0.3</c:v>
                </c:pt>
                <c:pt idx="2">
                  <c:v>0.44444444444444442</c:v>
                </c:pt>
                <c:pt idx="3">
                  <c:v>0.25</c:v>
                </c:pt>
                <c:pt idx="4">
                  <c:v>0.40909090909090912</c:v>
                </c:pt>
                <c:pt idx="5">
                  <c:v>0.8125</c:v>
                </c:pt>
                <c:pt idx="6">
                  <c:v>0.8</c:v>
                </c:pt>
              </c:numCache>
            </c:numRef>
          </c:val>
          <c:extLst>
            <c:ext xmlns:c16="http://schemas.microsoft.com/office/drawing/2014/chart" uri="{C3380CC4-5D6E-409C-BE32-E72D297353CC}">
              <c16:uniqueId val="{000000F8-086B-4FF4-AB70-8555EEEC8C27}"/>
            </c:ext>
          </c:extLst>
        </c:ser>
        <c:ser>
          <c:idx val="17"/>
          <c:order val="17"/>
          <c:tx>
            <c:strRef>
              <c:f>'% coverage'!$T$10</c:f>
              <c:strCache>
                <c:ptCount val="1"/>
                <c:pt idx="0">
                  <c:v>2018</c:v>
                </c:pt>
              </c:strCache>
            </c:strRef>
          </c:tx>
          <c:spPr>
            <a:solidFill>
              <a:schemeClr val="tx1">
                <a:lumMod val="50000"/>
                <a:lumOff val="50000"/>
              </a:schemeClr>
            </a:solidFill>
            <a:ln>
              <a:noFill/>
            </a:ln>
            <a:effectLst/>
          </c:spPr>
          <c:invertIfNegative val="0"/>
          <c:dPt>
            <c:idx val="0"/>
            <c:invertIfNegative val="0"/>
            <c:bubble3D val="0"/>
            <c:spPr>
              <a:solidFill>
                <a:srgbClr val="F96C00"/>
              </a:solidFill>
              <a:ln>
                <a:noFill/>
              </a:ln>
              <a:effectLst/>
            </c:spPr>
            <c:extLst>
              <c:ext xmlns:c16="http://schemas.microsoft.com/office/drawing/2014/chart" uri="{C3380CC4-5D6E-409C-BE32-E72D297353CC}">
                <c16:uniqueId val="{000000FA-086B-4FF4-AB70-8555EEEC8C27}"/>
              </c:ext>
            </c:extLst>
          </c:dPt>
          <c:dPt>
            <c:idx val="1"/>
            <c:invertIfNegative val="0"/>
            <c:bubble3D val="0"/>
            <c:spPr>
              <a:solidFill>
                <a:srgbClr val="F04A4A"/>
              </a:solidFill>
              <a:ln>
                <a:noFill/>
              </a:ln>
              <a:effectLst/>
            </c:spPr>
            <c:extLst>
              <c:ext xmlns:c16="http://schemas.microsoft.com/office/drawing/2014/chart" uri="{C3380CC4-5D6E-409C-BE32-E72D297353CC}">
                <c16:uniqueId val="{000000FC-086B-4FF4-AB70-8555EEEC8C27}"/>
              </c:ext>
            </c:extLst>
          </c:dPt>
          <c:dPt>
            <c:idx val="2"/>
            <c:invertIfNegative val="0"/>
            <c:bubble3D val="0"/>
            <c:spPr>
              <a:solidFill>
                <a:srgbClr val="41C0CA"/>
              </a:solidFill>
              <a:ln>
                <a:noFill/>
              </a:ln>
              <a:effectLst/>
            </c:spPr>
            <c:extLst>
              <c:ext xmlns:c16="http://schemas.microsoft.com/office/drawing/2014/chart" uri="{C3380CC4-5D6E-409C-BE32-E72D297353CC}">
                <c16:uniqueId val="{000000FE-086B-4FF4-AB70-8555EEEC8C27}"/>
              </c:ext>
            </c:extLst>
          </c:dPt>
          <c:dPt>
            <c:idx val="3"/>
            <c:invertIfNegative val="0"/>
            <c:bubble3D val="0"/>
            <c:spPr>
              <a:solidFill>
                <a:schemeClr val="bg1">
                  <a:lumMod val="75000"/>
                </a:schemeClr>
              </a:solidFill>
              <a:ln>
                <a:noFill/>
              </a:ln>
              <a:effectLst/>
            </c:spPr>
            <c:extLst>
              <c:ext xmlns:c16="http://schemas.microsoft.com/office/drawing/2014/chart" uri="{C3380CC4-5D6E-409C-BE32-E72D297353CC}">
                <c16:uniqueId val="{00000100-086B-4FF4-AB70-8555EEEC8C27}"/>
              </c:ext>
            </c:extLst>
          </c:dPt>
          <c:dPt>
            <c:idx val="4"/>
            <c:invertIfNegative val="0"/>
            <c:bubble3D val="0"/>
            <c:spPr>
              <a:solidFill>
                <a:srgbClr val="88CE00"/>
              </a:solidFill>
              <a:ln>
                <a:noFill/>
              </a:ln>
              <a:effectLst/>
            </c:spPr>
            <c:extLst>
              <c:ext xmlns:c16="http://schemas.microsoft.com/office/drawing/2014/chart" uri="{C3380CC4-5D6E-409C-BE32-E72D297353CC}">
                <c16:uniqueId val="{00000102-086B-4FF4-AB70-8555EEEC8C27}"/>
              </c:ext>
            </c:extLst>
          </c:dPt>
          <c:dPt>
            <c:idx val="5"/>
            <c:invertIfNegative val="0"/>
            <c:bubble3D val="0"/>
            <c:spPr>
              <a:solidFill>
                <a:srgbClr val="7167FF"/>
              </a:solidFill>
              <a:ln>
                <a:noFill/>
              </a:ln>
              <a:effectLst/>
            </c:spPr>
            <c:extLst>
              <c:ext xmlns:c16="http://schemas.microsoft.com/office/drawing/2014/chart" uri="{C3380CC4-5D6E-409C-BE32-E72D297353CC}">
                <c16:uniqueId val="{00000104-086B-4FF4-AB70-8555EEEC8C27}"/>
              </c:ext>
            </c:extLst>
          </c:dPt>
          <c:dPt>
            <c:idx val="6"/>
            <c:invertIfNegative val="0"/>
            <c:bubble3D val="0"/>
            <c:spPr>
              <a:solidFill>
                <a:srgbClr val="2D81C8"/>
              </a:solidFill>
              <a:ln>
                <a:noFill/>
              </a:ln>
              <a:effectLst/>
            </c:spPr>
            <c:extLst>
              <c:ext xmlns:c16="http://schemas.microsoft.com/office/drawing/2014/chart" uri="{C3380CC4-5D6E-409C-BE32-E72D297353CC}">
                <c16:uniqueId val="{00000106-086B-4FF4-AB70-8555EEEC8C27}"/>
              </c:ext>
            </c:extLst>
          </c:dPt>
          <c:cat>
            <c:strRef>
              <c:f>'% coverage'!$B$11:$B$17</c:f>
              <c:strCache>
                <c:ptCount val="7"/>
                <c:pt idx="0">
                  <c:v>Pacific Islands</c:v>
                </c:pt>
                <c:pt idx="1">
                  <c:v>Alaska</c:v>
                </c:pt>
                <c:pt idx="2">
                  <c:v>Northwest</c:v>
                </c:pt>
                <c:pt idx="3">
                  <c:v>Southwest</c:v>
                </c:pt>
                <c:pt idx="4">
                  <c:v>Southeast</c:v>
                </c:pt>
                <c:pt idx="5">
                  <c:v>Northeast</c:v>
                </c:pt>
                <c:pt idx="6">
                  <c:v>Atlantic HMS</c:v>
                </c:pt>
              </c:strCache>
            </c:strRef>
          </c:cat>
          <c:val>
            <c:numRef>
              <c:f>'% coverage'!$T$11:$T$17</c:f>
              <c:numCache>
                <c:formatCode>0%</c:formatCode>
                <c:ptCount val="7"/>
                <c:pt idx="0">
                  <c:v>0.55555555555555558</c:v>
                </c:pt>
                <c:pt idx="1">
                  <c:v>0.3</c:v>
                </c:pt>
                <c:pt idx="2">
                  <c:v>0.33333333333333331</c:v>
                </c:pt>
                <c:pt idx="3">
                  <c:v>0.25</c:v>
                </c:pt>
                <c:pt idx="4">
                  <c:v>0.40909090909090912</c:v>
                </c:pt>
                <c:pt idx="5">
                  <c:v>0.8125</c:v>
                </c:pt>
                <c:pt idx="6">
                  <c:v>1</c:v>
                </c:pt>
              </c:numCache>
            </c:numRef>
          </c:val>
          <c:extLst>
            <c:ext xmlns:c16="http://schemas.microsoft.com/office/drawing/2014/chart" uri="{C3380CC4-5D6E-409C-BE32-E72D297353CC}">
              <c16:uniqueId val="{00000107-086B-4FF4-AB70-8555EEEC8C27}"/>
            </c:ext>
          </c:extLst>
        </c:ser>
        <c:ser>
          <c:idx val="18"/>
          <c:order val="18"/>
          <c:tx>
            <c:strRef>
              <c:f>'% coverage'!$U$10</c:f>
              <c:strCache>
                <c:ptCount val="1"/>
                <c:pt idx="0">
                  <c:v>2019</c:v>
                </c:pt>
              </c:strCache>
            </c:strRef>
          </c:tx>
          <c:spPr>
            <a:solidFill>
              <a:schemeClr val="tx1">
                <a:lumMod val="50000"/>
                <a:lumOff val="50000"/>
              </a:schemeClr>
            </a:solidFill>
            <a:ln>
              <a:noFill/>
            </a:ln>
            <a:effectLst/>
          </c:spPr>
          <c:invertIfNegative val="0"/>
          <c:dPt>
            <c:idx val="0"/>
            <c:invertIfNegative val="0"/>
            <c:bubble3D val="0"/>
            <c:spPr>
              <a:solidFill>
                <a:srgbClr val="F96C00"/>
              </a:solidFill>
              <a:ln>
                <a:noFill/>
              </a:ln>
              <a:effectLst/>
            </c:spPr>
            <c:extLst>
              <c:ext xmlns:c16="http://schemas.microsoft.com/office/drawing/2014/chart" uri="{C3380CC4-5D6E-409C-BE32-E72D297353CC}">
                <c16:uniqueId val="{00000109-086B-4FF4-AB70-8555EEEC8C27}"/>
              </c:ext>
            </c:extLst>
          </c:dPt>
          <c:dPt>
            <c:idx val="1"/>
            <c:invertIfNegative val="0"/>
            <c:bubble3D val="0"/>
            <c:spPr>
              <a:solidFill>
                <a:srgbClr val="F04A4A"/>
              </a:solidFill>
              <a:ln>
                <a:noFill/>
              </a:ln>
              <a:effectLst/>
            </c:spPr>
            <c:extLst>
              <c:ext xmlns:c16="http://schemas.microsoft.com/office/drawing/2014/chart" uri="{C3380CC4-5D6E-409C-BE32-E72D297353CC}">
                <c16:uniqueId val="{0000010B-086B-4FF4-AB70-8555EEEC8C27}"/>
              </c:ext>
            </c:extLst>
          </c:dPt>
          <c:dPt>
            <c:idx val="2"/>
            <c:invertIfNegative val="0"/>
            <c:bubble3D val="0"/>
            <c:spPr>
              <a:solidFill>
                <a:srgbClr val="41C0CA"/>
              </a:solidFill>
              <a:ln>
                <a:noFill/>
              </a:ln>
              <a:effectLst/>
            </c:spPr>
            <c:extLst>
              <c:ext xmlns:c16="http://schemas.microsoft.com/office/drawing/2014/chart" uri="{C3380CC4-5D6E-409C-BE32-E72D297353CC}">
                <c16:uniqueId val="{0000010D-086B-4FF4-AB70-8555EEEC8C27}"/>
              </c:ext>
            </c:extLst>
          </c:dPt>
          <c:dPt>
            <c:idx val="3"/>
            <c:invertIfNegative val="0"/>
            <c:bubble3D val="0"/>
            <c:spPr>
              <a:solidFill>
                <a:schemeClr val="bg1">
                  <a:lumMod val="75000"/>
                </a:schemeClr>
              </a:solidFill>
              <a:ln>
                <a:noFill/>
              </a:ln>
              <a:effectLst/>
            </c:spPr>
            <c:extLst>
              <c:ext xmlns:c16="http://schemas.microsoft.com/office/drawing/2014/chart" uri="{C3380CC4-5D6E-409C-BE32-E72D297353CC}">
                <c16:uniqueId val="{0000010F-086B-4FF4-AB70-8555EEEC8C27}"/>
              </c:ext>
            </c:extLst>
          </c:dPt>
          <c:dPt>
            <c:idx val="4"/>
            <c:invertIfNegative val="0"/>
            <c:bubble3D val="0"/>
            <c:spPr>
              <a:solidFill>
                <a:srgbClr val="88CE00"/>
              </a:solidFill>
              <a:ln>
                <a:noFill/>
              </a:ln>
              <a:effectLst/>
            </c:spPr>
            <c:extLst>
              <c:ext xmlns:c16="http://schemas.microsoft.com/office/drawing/2014/chart" uri="{C3380CC4-5D6E-409C-BE32-E72D297353CC}">
                <c16:uniqueId val="{00000111-086B-4FF4-AB70-8555EEEC8C27}"/>
              </c:ext>
            </c:extLst>
          </c:dPt>
          <c:dPt>
            <c:idx val="5"/>
            <c:invertIfNegative val="0"/>
            <c:bubble3D val="0"/>
            <c:spPr>
              <a:solidFill>
                <a:srgbClr val="7167FF"/>
              </a:solidFill>
              <a:ln>
                <a:noFill/>
              </a:ln>
              <a:effectLst/>
            </c:spPr>
            <c:extLst>
              <c:ext xmlns:c16="http://schemas.microsoft.com/office/drawing/2014/chart" uri="{C3380CC4-5D6E-409C-BE32-E72D297353CC}">
                <c16:uniqueId val="{00000113-086B-4FF4-AB70-8555EEEC8C27}"/>
              </c:ext>
            </c:extLst>
          </c:dPt>
          <c:dPt>
            <c:idx val="6"/>
            <c:invertIfNegative val="0"/>
            <c:bubble3D val="0"/>
            <c:spPr>
              <a:solidFill>
                <a:srgbClr val="2D81C8"/>
              </a:solidFill>
              <a:ln>
                <a:noFill/>
              </a:ln>
              <a:effectLst/>
            </c:spPr>
            <c:extLst>
              <c:ext xmlns:c16="http://schemas.microsoft.com/office/drawing/2014/chart" uri="{C3380CC4-5D6E-409C-BE32-E72D297353CC}">
                <c16:uniqueId val="{00000115-086B-4FF4-AB70-8555EEEC8C27}"/>
              </c:ext>
            </c:extLst>
          </c:dPt>
          <c:cat>
            <c:strRef>
              <c:f>'% coverage'!$B$11:$B$17</c:f>
              <c:strCache>
                <c:ptCount val="7"/>
                <c:pt idx="0">
                  <c:v>Pacific Islands</c:v>
                </c:pt>
                <c:pt idx="1">
                  <c:v>Alaska</c:v>
                </c:pt>
                <c:pt idx="2">
                  <c:v>Northwest</c:v>
                </c:pt>
                <c:pt idx="3">
                  <c:v>Southwest</c:v>
                </c:pt>
                <c:pt idx="4">
                  <c:v>Southeast</c:v>
                </c:pt>
                <c:pt idx="5">
                  <c:v>Northeast</c:v>
                </c:pt>
                <c:pt idx="6">
                  <c:v>Atlantic HMS</c:v>
                </c:pt>
              </c:strCache>
            </c:strRef>
          </c:cat>
          <c:val>
            <c:numRef>
              <c:f>'% coverage'!$U$11:$U$17</c:f>
              <c:numCache>
                <c:formatCode>0%</c:formatCode>
                <c:ptCount val="7"/>
                <c:pt idx="0">
                  <c:v>0.55555555555555558</c:v>
                </c:pt>
                <c:pt idx="1">
                  <c:v>0.3</c:v>
                </c:pt>
                <c:pt idx="2">
                  <c:v>0.33333333333333331</c:v>
                </c:pt>
                <c:pt idx="3">
                  <c:v>0.25</c:v>
                </c:pt>
                <c:pt idx="4">
                  <c:v>0.40909090909090912</c:v>
                </c:pt>
                <c:pt idx="5">
                  <c:v>0.8125</c:v>
                </c:pt>
                <c:pt idx="6">
                  <c:v>0.8</c:v>
                </c:pt>
              </c:numCache>
            </c:numRef>
          </c:val>
          <c:extLst>
            <c:ext xmlns:c16="http://schemas.microsoft.com/office/drawing/2014/chart" uri="{C3380CC4-5D6E-409C-BE32-E72D297353CC}">
              <c16:uniqueId val="{00000116-086B-4FF4-AB70-8555EEEC8C27}"/>
            </c:ext>
          </c:extLst>
        </c:ser>
        <c:ser>
          <c:idx val="19"/>
          <c:order val="19"/>
          <c:tx>
            <c:strRef>
              <c:f>'% coverage'!$V$10</c:f>
              <c:strCache>
                <c:ptCount val="1"/>
                <c:pt idx="0">
                  <c:v>2020</c:v>
                </c:pt>
              </c:strCache>
            </c:strRef>
          </c:tx>
          <c:spPr>
            <a:solidFill>
              <a:schemeClr val="tx1">
                <a:lumMod val="50000"/>
                <a:lumOff val="50000"/>
              </a:schemeClr>
            </a:solidFill>
            <a:ln>
              <a:noFill/>
            </a:ln>
            <a:effectLst/>
          </c:spPr>
          <c:invertIfNegative val="0"/>
          <c:dPt>
            <c:idx val="0"/>
            <c:invertIfNegative val="0"/>
            <c:bubble3D val="0"/>
            <c:spPr>
              <a:solidFill>
                <a:srgbClr val="F96C00"/>
              </a:solidFill>
              <a:ln>
                <a:noFill/>
              </a:ln>
              <a:effectLst/>
            </c:spPr>
            <c:extLst>
              <c:ext xmlns:c16="http://schemas.microsoft.com/office/drawing/2014/chart" uri="{C3380CC4-5D6E-409C-BE32-E72D297353CC}">
                <c16:uniqueId val="{00000118-086B-4FF4-AB70-8555EEEC8C27}"/>
              </c:ext>
            </c:extLst>
          </c:dPt>
          <c:dPt>
            <c:idx val="1"/>
            <c:invertIfNegative val="0"/>
            <c:bubble3D val="0"/>
            <c:spPr>
              <a:solidFill>
                <a:schemeClr val="bg1">
                  <a:lumMod val="75000"/>
                </a:schemeClr>
              </a:solidFill>
              <a:ln>
                <a:noFill/>
              </a:ln>
              <a:effectLst/>
            </c:spPr>
            <c:extLst>
              <c:ext xmlns:c16="http://schemas.microsoft.com/office/drawing/2014/chart" uri="{C3380CC4-5D6E-409C-BE32-E72D297353CC}">
                <c16:uniqueId val="{0000011A-086B-4FF4-AB70-8555EEEC8C27}"/>
              </c:ext>
            </c:extLst>
          </c:dPt>
          <c:dPt>
            <c:idx val="2"/>
            <c:invertIfNegative val="0"/>
            <c:bubble3D val="0"/>
            <c:spPr>
              <a:solidFill>
                <a:schemeClr val="bg1">
                  <a:lumMod val="75000"/>
                </a:schemeClr>
              </a:solidFill>
              <a:ln>
                <a:noFill/>
              </a:ln>
              <a:effectLst/>
            </c:spPr>
            <c:extLst>
              <c:ext xmlns:c16="http://schemas.microsoft.com/office/drawing/2014/chart" uri="{C3380CC4-5D6E-409C-BE32-E72D297353CC}">
                <c16:uniqueId val="{0000011C-086B-4FF4-AB70-8555EEEC8C27}"/>
              </c:ext>
            </c:extLst>
          </c:dPt>
          <c:dPt>
            <c:idx val="3"/>
            <c:invertIfNegative val="0"/>
            <c:bubble3D val="0"/>
            <c:spPr>
              <a:solidFill>
                <a:schemeClr val="accent2">
                  <a:lumMod val="75000"/>
                </a:schemeClr>
              </a:solidFill>
              <a:ln>
                <a:noFill/>
              </a:ln>
              <a:effectLst/>
            </c:spPr>
            <c:extLst>
              <c:ext xmlns:c16="http://schemas.microsoft.com/office/drawing/2014/chart" uri="{C3380CC4-5D6E-409C-BE32-E72D297353CC}">
                <c16:uniqueId val="{00000111-29FF-46CF-A454-E8B9923E8B88}"/>
              </c:ext>
            </c:extLst>
          </c:dPt>
          <c:dPt>
            <c:idx val="4"/>
            <c:invertIfNegative val="0"/>
            <c:bubble3D val="0"/>
            <c:spPr>
              <a:solidFill>
                <a:srgbClr val="88CE00"/>
              </a:solidFill>
              <a:ln>
                <a:noFill/>
              </a:ln>
              <a:effectLst/>
            </c:spPr>
            <c:extLst>
              <c:ext xmlns:c16="http://schemas.microsoft.com/office/drawing/2014/chart" uri="{C3380CC4-5D6E-409C-BE32-E72D297353CC}">
                <c16:uniqueId val="{0000011E-086B-4FF4-AB70-8555EEEC8C27}"/>
              </c:ext>
            </c:extLst>
          </c:dPt>
          <c:dPt>
            <c:idx val="5"/>
            <c:invertIfNegative val="0"/>
            <c:bubble3D val="0"/>
            <c:spPr>
              <a:solidFill>
                <a:schemeClr val="bg1">
                  <a:lumMod val="75000"/>
                </a:schemeClr>
              </a:solidFill>
              <a:ln>
                <a:noFill/>
              </a:ln>
              <a:effectLst/>
            </c:spPr>
            <c:extLst>
              <c:ext xmlns:c16="http://schemas.microsoft.com/office/drawing/2014/chart" uri="{C3380CC4-5D6E-409C-BE32-E72D297353CC}">
                <c16:uniqueId val="{00000120-086B-4FF4-AB70-8555EEEC8C27}"/>
              </c:ext>
            </c:extLst>
          </c:dPt>
          <c:dPt>
            <c:idx val="6"/>
            <c:invertIfNegative val="0"/>
            <c:bubble3D val="0"/>
            <c:spPr>
              <a:solidFill>
                <a:srgbClr val="2D81C8"/>
              </a:solidFill>
              <a:ln>
                <a:noFill/>
              </a:ln>
              <a:effectLst/>
            </c:spPr>
            <c:extLst>
              <c:ext xmlns:c16="http://schemas.microsoft.com/office/drawing/2014/chart" uri="{C3380CC4-5D6E-409C-BE32-E72D297353CC}">
                <c16:uniqueId val="{00000122-086B-4FF4-AB70-8555EEEC8C27}"/>
              </c:ext>
            </c:extLst>
          </c:dPt>
          <c:cat>
            <c:strRef>
              <c:f>'% coverage'!$B$11:$B$17</c:f>
              <c:strCache>
                <c:ptCount val="7"/>
                <c:pt idx="0">
                  <c:v>Pacific Islands</c:v>
                </c:pt>
                <c:pt idx="1">
                  <c:v>Alaska</c:v>
                </c:pt>
                <c:pt idx="2">
                  <c:v>Northwest</c:v>
                </c:pt>
                <c:pt idx="3">
                  <c:v>Southwest</c:v>
                </c:pt>
                <c:pt idx="4">
                  <c:v>Southeast</c:v>
                </c:pt>
                <c:pt idx="5">
                  <c:v>Northeast</c:v>
                </c:pt>
                <c:pt idx="6">
                  <c:v>Atlantic HMS</c:v>
                </c:pt>
              </c:strCache>
            </c:strRef>
          </c:cat>
          <c:val>
            <c:numRef>
              <c:f>'% coverage'!$V$11:$V$17</c:f>
              <c:numCache>
                <c:formatCode>0%</c:formatCode>
                <c:ptCount val="7"/>
                <c:pt idx="0">
                  <c:v>0.55555555555555558</c:v>
                </c:pt>
                <c:pt idx="1">
                  <c:v>0.3</c:v>
                </c:pt>
                <c:pt idx="2">
                  <c:v>0.33</c:v>
                </c:pt>
                <c:pt idx="3">
                  <c:v>0.25</c:v>
                </c:pt>
                <c:pt idx="4">
                  <c:v>0.31818181818181818</c:v>
                </c:pt>
                <c:pt idx="5">
                  <c:v>0.81</c:v>
                </c:pt>
                <c:pt idx="6">
                  <c:v>0.8</c:v>
                </c:pt>
              </c:numCache>
            </c:numRef>
          </c:val>
          <c:extLst>
            <c:ext xmlns:c16="http://schemas.microsoft.com/office/drawing/2014/chart" uri="{C3380CC4-5D6E-409C-BE32-E72D297353CC}">
              <c16:uniqueId val="{00000123-086B-4FF4-AB70-8555EEEC8C27}"/>
            </c:ext>
          </c:extLst>
        </c:ser>
        <c:dLbls>
          <c:showLegendKey val="0"/>
          <c:showVal val="0"/>
          <c:showCatName val="0"/>
          <c:showSerName val="0"/>
          <c:showPercent val="0"/>
          <c:showBubbleSize val="0"/>
        </c:dLbls>
        <c:gapWidth val="200"/>
        <c:overlap val="-20"/>
        <c:axId val="526533936"/>
        <c:axId val="526532296"/>
      </c:barChart>
      <c:catAx>
        <c:axId val="526533936"/>
        <c:scaling>
          <c:orientation val="minMax"/>
        </c:scaling>
        <c:delete val="1"/>
        <c:axPos val="b"/>
        <c:numFmt formatCode="General" sourceLinked="1"/>
        <c:majorTickMark val="none"/>
        <c:minorTickMark val="none"/>
        <c:tickLblPos val="nextTo"/>
        <c:crossAx val="526532296"/>
        <c:crosses val="autoZero"/>
        <c:auto val="1"/>
        <c:lblAlgn val="ctr"/>
        <c:lblOffset val="100"/>
        <c:noMultiLvlLbl val="0"/>
      </c:catAx>
      <c:valAx>
        <c:axId val="526532296"/>
        <c:scaling>
          <c:orientation val="minMax"/>
          <c:max val="1"/>
        </c:scaling>
        <c:delete val="0"/>
        <c:axPos val="l"/>
        <c:majorGridlines>
          <c:spPr>
            <a:ln w="9525" cap="flat" cmpd="sng" algn="ctr">
              <a:solidFill>
                <a:schemeClr val="bg1">
                  <a:lumMod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Narrow" panose="020B0606020202030204" pitchFamily="34" charset="0"/>
                <a:ea typeface="+mn-ea"/>
                <a:cs typeface="+mn-cs"/>
              </a:defRPr>
            </a:pPr>
            <a:endParaRPr lang="en-US"/>
          </a:p>
        </c:txPr>
        <c:crossAx val="526533936"/>
        <c:crosses val="autoZero"/>
        <c:crossBetween val="between"/>
        <c:majorUnit val="0.2"/>
      </c:valAx>
      <c:spPr>
        <a:noFill/>
        <a:ln>
          <a:noFill/>
        </a:ln>
        <a:effectLst/>
      </c:spPr>
    </c:plotArea>
    <c:plotVisOnly val="1"/>
    <c:dispBlanksAs val="gap"/>
    <c:showDLblsOverMax val="0"/>
  </c:chart>
  <c:spPr>
    <a:noFill/>
    <a:ln w="9525" cap="flat" cmpd="sng" algn="ctr">
      <a:noFill/>
      <a:round/>
    </a:ln>
    <a:effectLst/>
  </c:spPr>
  <c:txPr>
    <a:bodyPr/>
    <a:lstStyle/>
    <a:p>
      <a:pPr>
        <a:defRPr sz="1400">
          <a:latin typeface="Arial Narrow" panose="020B0606020202030204" pitchFamily="34"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8326276035989E-2"/>
          <c:y val="6.6468352053728988E-2"/>
          <c:w val="0.94167372396401094"/>
          <c:h val="0.75858315342553784"/>
        </c:manualLayout>
      </c:layout>
      <c:barChart>
        <c:barDir val="col"/>
        <c:grouping val="clustered"/>
        <c:varyColors val="0"/>
        <c:ser>
          <c:idx val="0"/>
          <c:order val="0"/>
          <c:tx>
            <c:strRef>
              <c:f>'% coverage'!$C$31</c:f>
              <c:strCache>
                <c:ptCount val="1"/>
                <c:pt idx="0">
                  <c:v>2001</c:v>
                </c:pt>
              </c:strCache>
            </c:strRef>
          </c:tx>
          <c:spPr>
            <a:solidFill>
              <a:schemeClr val="tx1">
                <a:lumMod val="50000"/>
                <a:lumOff val="50000"/>
              </a:schemeClr>
            </a:solidFill>
            <a:ln>
              <a:noFill/>
            </a:ln>
            <a:effectLst/>
          </c:spPr>
          <c:invertIfNegative val="0"/>
          <c:dPt>
            <c:idx val="0"/>
            <c:invertIfNegative val="0"/>
            <c:bubble3D val="0"/>
            <c:spPr>
              <a:solidFill>
                <a:srgbClr val="F96C00"/>
              </a:solidFill>
              <a:ln>
                <a:noFill/>
              </a:ln>
              <a:effectLst/>
            </c:spPr>
            <c:extLst>
              <c:ext xmlns:c16="http://schemas.microsoft.com/office/drawing/2014/chart" uri="{C3380CC4-5D6E-409C-BE32-E72D297353CC}">
                <c16:uniqueId val="{00000001-D28B-440E-B72C-83E3E1F5B110}"/>
              </c:ext>
            </c:extLst>
          </c:dPt>
          <c:dPt>
            <c:idx val="1"/>
            <c:invertIfNegative val="0"/>
            <c:bubble3D val="0"/>
            <c:spPr>
              <a:solidFill>
                <a:srgbClr val="F04A4A"/>
              </a:solidFill>
              <a:ln>
                <a:noFill/>
              </a:ln>
              <a:effectLst/>
            </c:spPr>
            <c:extLst>
              <c:ext xmlns:c16="http://schemas.microsoft.com/office/drawing/2014/chart" uri="{C3380CC4-5D6E-409C-BE32-E72D297353CC}">
                <c16:uniqueId val="{00000003-D28B-440E-B72C-83E3E1F5B110}"/>
              </c:ext>
            </c:extLst>
          </c:dPt>
          <c:dPt>
            <c:idx val="2"/>
            <c:invertIfNegative val="0"/>
            <c:bubble3D val="0"/>
            <c:spPr>
              <a:solidFill>
                <a:schemeClr val="bg1"/>
              </a:solidFill>
              <a:ln>
                <a:solidFill>
                  <a:schemeClr val="bg1">
                    <a:lumMod val="75000"/>
                  </a:schemeClr>
                </a:solidFill>
              </a:ln>
              <a:effectLst/>
            </c:spPr>
            <c:extLst>
              <c:ext xmlns:c16="http://schemas.microsoft.com/office/drawing/2014/chart" uri="{C3380CC4-5D6E-409C-BE32-E72D297353CC}">
                <c16:uniqueId val="{00000005-D28B-440E-B72C-83E3E1F5B110}"/>
              </c:ext>
            </c:extLst>
          </c:dPt>
          <c:dPt>
            <c:idx val="3"/>
            <c:invertIfNegative val="0"/>
            <c:bubble3D val="0"/>
            <c:spPr>
              <a:solidFill>
                <a:schemeClr val="bg1">
                  <a:lumMod val="75000"/>
                </a:schemeClr>
              </a:solidFill>
              <a:ln>
                <a:noFill/>
              </a:ln>
              <a:effectLst/>
            </c:spPr>
            <c:extLst>
              <c:ext xmlns:c16="http://schemas.microsoft.com/office/drawing/2014/chart" uri="{C3380CC4-5D6E-409C-BE32-E72D297353CC}">
                <c16:uniqueId val="{00000007-D28B-440E-B72C-83E3E1F5B110}"/>
              </c:ext>
            </c:extLst>
          </c:dPt>
          <c:dPt>
            <c:idx val="4"/>
            <c:invertIfNegative val="0"/>
            <c:bubble3D val="0"/>
            <c:spPr>
              <a:solidFill>
                <a:srgbClr val="88CE00"/>
              </a:solidFill>
              <a:ln>
                <a:noFill/>
              </a:ln>
              <a:effectLst/>
            </c:spPr>
            <c:extLst>
              <c:ext xmlns:c16="http://schemas.microsoft.com/office/drawing/2014/chart" uri="{C3380CC4-5D6E-409C-BE32-E72D297353CC}">
                <c16:uniqueId val="{00000009-D28B-440E-B72C-83E3E1F5B110}"/>
              </c:ext>
            </c:extLst>
          </c:dPt>
          <c:dPt>
            <c:idx val="5"/>
            <c:invertIfNegative val="0"/>
            <c:bubble3D val="0"/>
            <c:spPr>
              <a:solidFill>
                <a:schemeClr val="bg1"/>
              </a:solidFill>
              <a:ln>
                <a:solidFill>
                  <a:schemeClr val="bg1">
                    <a:lumMod val="75000"/>
                  </a:schemeClr>
                </a:solidFill>
              </a:ln>
              <a:effectLst/>
            </c:spPr>
            <c:extLst>
              <c:ext xmlns:c16="http://schemas.microsoft.com/office/drawing/2014/chart" uri="{C3380CC4-5D6E-409C-BE32-E72D297353CC}">
                <c16:uniqueId val="{0000000B-D28B-440E-B72C-83E3E1F5B110}"/>
              </c:ext>
            </c:extLst>
          </c:dPt>
          <c:dPt>
            <c:idx val="6"/>
            <c:invertIfNegative val="0"/>
            <c:bubble3D val="0"/>
            <c:spPr>
              <a:solidFill>
                <a:srgbClr val="2D81C8"/>
              </a:solidFill>
              <a:ln>
                <a:noFill/>
              </a:ln>
              <a:effectLst/>
            </c:spPr>
            <c:extLst>
              <c:ext xmlns:c16="http://schemas.microsoft.com/office/drawing/2014/chart" uri="{C3380CC4-5D6E-409C-BE32-E72D297353CC}">
                <c16:uniqueId val="{0000000D-D28B-440E-B72C-83E3E1F5B110}"/>
              </c:ext>
            </c:extLst>
          </c:dPt>
          <c:cat>
            <c:strRef>
              <c:f>'% coverage'!$B$32:$B$38</c:f>
              <c:strCache>
                <c:ptCount val="7"/>
                <c:pt idx="0">
                  <c:v>Pacific Islands</c:v>
                </c:pt>
                <c:pt idx="1">
                  <c:v>Alaska</c:v>
                </c:pt>
                <c:pt idx="2">
                  <c:v>Northwest</c:v>
                </c:pt>
                <c:pt idx="3">
                  <c:v>Southwest</c:v>
                </c:pt>
                <c:pt idx="4">
                  <c:v>Southeast</c:v>
                </c:pt>
                <c:pt idx="5">
                  <c:v>Northeast</c:v>
                </c:pt>
                <c:pt idx="6">
                  <c:v>Atlantic HMS</c:v>
                </c:pt>
              </c:strCache>
            </c:strRef>
          </c:cat>
          <c:val>
            <c:numRef>
              <c:f>'% coverage'!$C$32:$C$38</c:f>
              <c:numCache>
                <c:formatCode>0%</c:formatCode>
                <c:ptCount val="7"/>
                <c:pt idx="0">
                  <c:v>0.1111111111111111</c:v>
                </c:pt>
                <c:pt idx="1">
                  <c:v>0.1</c:v>
                </c:pt>
                <c:pt idx="2">
                  <c:v>0</c:v>
                </c:pt>
                <c:pt idx="3">
                  <c:v>1</c:v>
                </c:pt>
                <c:pt idx="4">
                  <c:v>0.40909090909090912</c:v>
                </c:pt>
                <c:pt idx="5">
                  <c:v>0</c:v>
                </c:pt>
                <c:pt idx="6">
                  <c:v>0.6</c:v>
                </c:pt>
              </c:numCache>
            </c:numRef>
          </c:val>
          <c:extLst>
            <c:ext xmlns:c16="http://schemas.microsoft.com/office/drawing/2014/chart" uri="{C3380CC4-5D6E-409C-BE32-E72D297353CC}">
              <c16:uniqueId val="{0000000E-D28B-440E-B72C-83E3E1F5B110}"/>
            </c:ext>
          </c:extLst>
        </c:ser>
        <c:ser>
          <c:idx val="1"/>
          <c:order val="1"/>
          <c:tx>
            <c:strRef>
              <c:f>'% coverage'!$D$31</c:f>
              <c:strCache>
                <c:ptCount val="1"/>
                <c:pt idx="0">
                  <c:v>2002</c:v>
                </c:pt>
              </c:strCache>
            </c:strRef>
          </c:tx>
          <c:spPr>
            <a:solidFill>
              <a:schemeClr val="tx1">
                <a:lumMod val="50000"/>
                <a:lumOff val="50000"/>
              </a:schemeClr>
            </a:solidFill>
            <a:ln>
              <a:noFill/>
            </a:ln>
            <a:effectLst/>
          </c:spPr>
          <c:invertIfNegative val="0"/>
          <c:dPt>
            <c:idx val="0"/>
            <c:invertIfNegative val="0"/>
            <c:bubble3D val="0"/>
            <c:spPr>
              <a:solidFill>
                <a:schemeClr val="bg1">
                  <a:lumMod val="75000"/>
                </a:schemeClr>
              </a:solidFill>
              <a:ln>
                <a:noFill/>
              </a:ln>
              <a:effectLst/>
            </c:spPr>
            <c:extLst>
              <c:ext xmlns:c16="http://schemas.microsoft.com/office/drawing/2014/chart" uri="{C3380CC4-5D6E-409C-BE32-E72D297353CC}">
                <c16:uniqueId val="{00000010-D28B-440E-B72C-83E3E1F5B110}"/>
              </c:ext>
            </c:extLst>
          </c:dPt>
          <c:dPt>
            <c:idx val="1"/>
            <c:invertIfNegative val="0"/>
            <c:bubble3D val="0"/>
            <c:spPr>
              <a:solidFill>
                <a:schemeClr val="bg1">
                  <a:lumMod val="75000"/>
                </a:schemeClr>
              </a:solidFill>
              <a:ln>
                <a:noFill/>
              </a:ln>
              <a:effectLst/>
            </c:spPr>
            <c:extLst>
              <c:ext xmlns:c16="http://schemas.microsoft.com/office/drawing/2014/chart" uri="{C3380CC4-5D6E-409C-BE32-E72D297353CC}">
                <c16:uniqueId val="{00000012-D28B-440E-B72C-83E3E1F5B110}"/>
              </c:ext>
            </c:extLst>
          </c:dPt>
          <c:dPt>
            <c:idx val="2"/>
            <c:invertIfNegative val="0"/>
            <c:bubble3D val="0"/>
            <c:spPr>
              <a:solidFill>
                <a:schemeClr val="bg1"/>
              </a:solidFill>
              <a:ln>
                <a:solidFill>
                  <a:schemeClr val="bg1">
                    <a:lumMod val="75000"/>
                  </a:schemeClr>
                </a:solidFill>
              </a:ln>
              <a:effectLst/>
            </c:spPr>
            <c:extLst>
              <c:ext xmlns:c16="http://schemas.microsoft.com/office/drawing/2014/chart" uri="{C3380CC4-5D6E-409C-BE32-E72D297353CC}">
                <c16:uniqueId val="{00000014-D28B-440E-B72C-83E3E1F5B110}"/>
              </c:ext>
            </c:extLst>
          </c:dPt>
          <c:dPt>
            <c:idx val="3"/>
            <c:invertIfNegative val="0"/>
            <c:bubble3D val="0"/>
            <c:spPr>
              <a:solidFill>
                <a:schemeClr val="bg1">
                  <a:lumMod val="75000"/>
                </a:schemeClr>
              </a:solidFill>
              <a:ln>
                <a:noFill/>
              </a:ln>
              <a:effectLst/>
            </c:spPr>
            <c:extLst>
              <c:ext xmlns:c16="http://schemas.microsoft.com/office/drawing/2014/chart" uri="{C3380CC4-5D6E-409C-BE32-E72D297353CC}">
                <c16:uniqueId val="{00000016-D28B-440E-B72C-83E3E1F5B110}"/>
              </c:ext>
            </c:extLst>
          </c:dPt>
          <c:dPt>
            <c:idx val="4"/>
            <c:invertIfNegative val="0"/>
            <c:bubble3D val="0"/>
            <c:spPr>
              <a:solidFill>
                <a:srgbClr val="88CE00"/>
              </a:solidFill>
              <a:ln>
                <a:noFill/>
              </a:ln>
              <a:effectLst/>
            </c:spPr>
            <c:extLst>
              <c:ext xmlns:c16="http://schemas.microsoft.com/office/drawing/2014/chart" uri="{C3380CC4-5D6E-409C-BE32-E72D297353CC}">
                <c16:uniqueId val="{00000018-D28B-440E-B72C-83E3E1F5B110}"/>
              </c:ext>
            </c:extLst>
          </c:dPt>
          <c:dPt>
            <c:idx val="5"/>
            <c:invertIfNegative val="0"/>
            <c:bubble3D val="0"/>
            <c:spPr>
              <a:solidFill>
                <a:schemeClr val="bg1"/>
              </a:solidFill>
              <a:ln>
                <a:solidFill>
                  <a:schemeClr val="bg1">
                    <a:lumMod val="75000"/>
                  </a:schemeClr>
                </a:solidFill>
              </a:ln>
              <a:effectLst/>
            </c:spPr>
            <c:extLst>
              <c:ext xmlns:c16="http://schemas.microsoft.com/office/drawing/2014/chart" uri="{C3380CC4-5D6E-409C-BE32-E72D297353CC}">
                <c16:uniqueId val="{0000001A-D28B-440E-B72C-83E3E1F5B110}"/>
              </c:ext>
            </c:extLst>
          </c:dPt>
          <c:dPt>
            <c:idx val="6"/>
            <c:invertIfNegative val="0"/>
            <c:bubble3D val="0"/>
            <c:spPr>
              <a:solidFill>
                <a:srgbClr val="2D81C8"/>
              </a:solidFill>
              <a:ln>
                <a:noFill/>
              </a:ln>
              <a:effectLst/>
            </c:spPr>
            <c:extLst>
              <c:ext xmlns:c16="http://schemas.microsoft.com/office/drawing/2014/chart" uri="{C3380CC4-5D6E-409C-BE32-E72D297353CC}">
                <c16:uniqueId val="{0000001C-D28B-440E-B72C-83E3E1F5B110}"/>
              </c:ext>
            </c:extLst>
          </c:dPt>
          <c:cat>
            <c:strRef>
              <c:f>'% coverage'!$B$32:$B$38</c:f>
              <c:strCache>
                <c:ptCount val="7"/>
                <c:pt idx="0">
                  <c:v>Pacific Islands</c:v>
                </c:pt>
                <c:pt idx="1">
                  <c:v>Alaska</c:v>
                </c:pt>
                <c:pt idx="2">
                  <c:v>Northwest</c:v>
                </c:pt>
                <c:pt idx="3">
                  <c:v>Southwest</c:v>
                </c:pt>
                <c:pt idx="4">
                  <c:v>Southeast</c:v>
                </c:pt>
                <c:pt idx="5">
                  <c:v>Northeast</c:v>
                </c:pt>
                <c:pt idx="6">
                  <c:v>Atlantic HMS</c:v>
                </c:pt>
              </c:strCache>
            </c:strRef>
          </c:cat>
          <c:val>
            <c:numRef>
              <c:f>'% coverage'!$D$32:$D$38</c:f>
              <c:numCache>
                <c:formatCode>0%</c:formatCode>
                <c:ptCount val="7"/>
                <c:pt idx="0">
                  <c:v>0.11</c:v>
                </c:pt>
                <c:pt idx="1">
                  <c:v>0.1</c:v>
                </c:pt>
                <c:pt idx="2">
                  <c:v>0</c:v>
                </c:pt>
                <c:pt idx="3">
                  <c:v>1</c:v>
                </c:pt>
                <c:pt idx="4">
                  <c:v>9.0909090909090912E-2</c:v>
                </c:pt>
                <c:pt idx="5">
                  <c:v>0</c:v>
                </c:pt>
                <c:pt idx="6">
                  <c:v>0.6</c:v>
                </c:pt>
              </c:numCache>
            </c:numRef>
          </c:val>
          <c:extLst>
            <c:ext xmlns:c16="http://schemas.microsoft.com/office/drawing/2014/chart" uri="{C3380CC4-5D6E-409C-BE32-E72D297353CC}">
              <c16:uniqueId val="{0000001D-D28B-440E-B72C-83E3E1F5B110}"/>
            </c:ext>
          </c:extLst>
        </c:ser>
        <c:ser>
          <c:idx val="2"/>
          <c:order val="2"/>
          <c:tx>
            <c:strRef>
              <c:f>'% coverage'!$E$31</c:f>
              <c:strCache>
                <c:ptCount val="1"/>
                <c:pt idx="0">
                  <c:v>2003</c:v>
                </c:pt>
              </c:strCache>
            </c:strRef>
          </c:tx>
          <c:spPr>
            <a:solidFill>
              <a:schemeClr val="tx1">
                <a:lumMod val="50000"/>
                <a:lumOff val="50000"/>
              </a:schemeClr>
            </a:solidFill>
            <a:ln>
              <a:noFill/>
            </a:ln>
            <a:effectLst/>
          </c:spPr>
          <c:invertIfNegative val="0"/>
          <c:dPt>
            <c:idx val="0"/>
            <c:invertIfNegative val="0"/>
            <c:bubble3D val="0"/>
            <c:spPr>
              <a:solidFill>
                <a:schemeClr val="bg1">
                  <a:lumMod val="75000"/>
                </a:schemeClr>
              </a:solidFill>
              <a:ln>
                <a:noFill/>
              </a:ln>
              <a:effectLst/>
            </c:spPr>
            <c:extLst>
              <c:ext xmlns:c16="http://schemas.microsoft.com/office/drawing/2014/chart" uri="{C3380CC4-5D6E-409C-BE32-E72D297353CC}">
                <c16:uniqueId val="{0000001F-D28B-440E-B72C-83E3E1F5B110}"/>
              </c:ext>
            </c:extLst>
          </c:dPt>
          <c:dPt>
            <c:idx val="1"/>
            <c:invertIfNegative val="0"/>
            <c:bubble3D val="0"/>
            <c:spPr>
              <a:solidFill>
                <a:schemeClr val="bg1">
                  <a:lumMod val="75000"/>
                </a:schemeClr>
              </a:solidFill>
              <a:ln>
                <a:noFill/>
              </a:ln>
              <a:effectLst/>
            </c:spPr>
            <c:extLst>
              <c:ext xmlns:c16="http://schemas.microsoft.com/office/drawing/2014/chart" uri="{C3380CC4-5D6E-409C-BE32-E72D297353CC}">
                <c16:uniqueId val="{00000021-D28B-440E-B72C-83E3E1F5B110}"/>
              </c:ext>
            </c:extLst>
          </c:dPt>
          <c:dPt>
            <c:idx val="2"/>
            <c:invertIfNegative val="0"/>
            <c:bubble3D val="0"/>
            <c:spPr>
              <a:solidFill>
                <a:srgbClr val="41C0CA"/>
              </a:solidFill>
              <a:ln>
                <a:noFill/>
              </a:ln>
              <a:effectLst/>
            </c:spPr>
            <c:extLst>
              <c:ext xmlns:c16="http://schemas.microsoft.com/office/drawing/2014/chart" uri="{C3380CC4-5D6E-409C-BE32-E72D297353CC}">
                <c16:uniqueId val="{00000023-D28B-440E-B72C-83E3E1F5B110}"/>
              </c:ext>
            </c:extLst>
          </c:dPt>
          <c:dPt>
            <c:idx val="3"/>
            <c:invertIfNegative val="0"/>
            <c:bubble3D val="0"/>
            <c:spPr>
              <a:solidFill>
                <a:schemeClr val="bg1">
                  <a:lumMod val="75000"/>
                </a:schemeClr>
              </a:solidFill>
              <a:ln>
                <a:noFill/>
              </a:ln>
              <a:effectLst/>
            </c:spPr>
            <c:extLst>
              <c:ext xmlns:c16="http://schemas.microsoft.com/office/drawing/2014/chart" uri="{C3380CC4-5D6E-409C-BE32-E72D297353CC}">
                <c16:uniqueId val="{00000025-D28B-440E-B72C-83E3E1F5B110}"/>
              </c:ext>
            </c:extLst>
          </c:dPt>
          <c:dPt>
            <c:idx val="4"/>
            <c:invertIfNegative val="0"/>
            <c:bubble3D val="0"/>
            <c:spPr>
              <a:solidFill>
                <a:srgbClr val="88CE00"/>
              </a:solidFill>
              <a:ln>
                <a:noFill/>
              </a:ln>
              <a:effectLst/>
            </c:spPr>
            <c:extLst>
              <c:ext xmlns:c16="http://schemas.microsoft.com/office/drawing/2014/chart" uri="{C3380CC4-5D6E-409C-BE32-E72D297353CC}">
                <c16:uniqueId val="{00000027-D28B-440E-B72C-83E3E1F5B110}"/>
              </c:ext>
            </c:extLst>
          </c:dPt>
          <c:dPt>
            <c:idx val="5"/>
            <c:invertIfNegative val="0"/>
            <c:bubble3D val="0"/>
            <c:spPr>
              <a:solidFill>
                <a:schemeClr val="bg1"/>
              </a:solidFill>
              <a:ln>
                <a:solidFill>
                  <a:schemeClr val="bg1">
                    <a:lumMod val="75000"/>
                  </a:schemeClr>
                </a:solidFill>
              </a:ln>
              <a:effectLst/>
            </c:spPr>
            <c:extLst>
              <c:ext xmlns:c16="http://schemas.microsoft.com/office/drawing/2014/chart" uri="{C3380CC4-5D6E-409C-BE32-E72D297353CC}">
                <c16:uniqueId val="{00000029-D28B-440E-B72C-83E3E1F5B110}"/>
              </c:ext>
            </c:extLst>
          </c:dPt>
          <c:dPt>
            <c:idx val="6"/>
            <c:invertIfNegative val="0"/>
            <c:bubble3D val="0"/>
            <c:spPr>
              <a:solidFill>
                <a:srgbClr val="2D81C8"/>
              </a:solidFill>
              <a:ln>
                <a:noFill/>
              </a:ln>
              <a:effectLst/>
            </c:spPr>
            <c:extLst>
              <c:ext xmlns:c16="http://schemas.microsoft.com/office/drawing/2014/chart" uri="{C3380CC4-5D6E-409C-BE32-E72D297353CC}">
                <c16:uniqueId val="{0000002B-D28B-440E-B72C-83E3E1F5B110}"/>
              </c:ext>
            </c:extLst>
          </c:dPt>
          <c:cat>
            <c:strRef>
              <c:f>'% coverage'!$B$32:$B$38</c:f>
              <c:strCache>
                <c:ptCount val="7"/>
                <c:pt idx="0">
                  <c:v>Pacific Islands</c:v>
                </c:pt>
                <c:pt idx="1">
                  <c:v>Alaska</c:v>
                </c:pt>
                <c:pt idx="2">
                  <c:v>Northwest</c:v>
                </c:pt>
                <c:pt idx="3">
                  <c:v>Southwest</c:v>
                </c:pt>
                <c:pt idx="4">
                  <c:v>Southeast</c:v>
                </c:pt>
                <c:pt idx="5">
                  <c:v>Northeast</c:v>
                </c:pt>
                <c:pt idx="6">
                  <c:v>Atlantic HMS</c:v>
                </c:pt>
              </c:strCache>
            </c:strRef>
          </c:cat>
          <c:val>
            <c:numRef>
              <c:f>'% coverage'!$E$32:$E$38</c:f>
              <c:numCache>
                <c:formatCode>0%</c:formatCode>
                <c:ptCount val="7"/>
                <c:pt idx="0">
                  <c:v>0.11</c:v>
                </c:pt>
                <c:pt idx="1">
                  <c:v>0.1</c:v>
                </c:pt>
                <c:pt idx="2">
                  <c:v>0.22222222222222221</c:v>
                </c:pt>
                <c:pt idx="3">
                  <c:v>1</c:v>
                </c:pt>
                <c:pt idx="4">
                  <c:v>9.0909090909090912E-2</c:v>
                </c:pt>
                <c:pt idx="5">
                  <c:v>0</c:v>
                </c:pt>
                <c:pt idx="6">
                  <c:v>0.6</c:v>
                </c:pt>
              </c:numCache>
            </c:numRef>
          </c:val>
          <c:extLst>
            <c:ext xmlns:c16="http://schemas.microsoft.com/office/drawing/2014/chart" uri="{C3380CC4-5D6E-409C-BE32-E72D297353CC}">
              <c16:uniqueId val="{0000002C-D28B-440E-B72C-83E3E1F5B110}"/>
            </c:ext>
          </c:extLst>
        </c:ser>
        <c:ser>
          <c:idx val="3"/>
          <c:order val="3"/>
          <c:tx>
            <c:strRef>
              <c:f>'% coverage'!$F$31</c:f>
              <c:strCache>
                <c:ptCount val="1"/>
                <c:pt idx="0">
                  <c:v>2004</c:v>
                </c:pt>
              </c:strCache>
            </c:strRef>
          </c:tx>
          <c:spPr>
            <a:solidFill>
              <a:schemeClr val="tx1">
                <a:lumMod val="50000"/>
                <a:lumOff val="50000"/>
              </a:schemeClr>
            </a:solidFill>
            <a:ln>
              <a:noFill/>
            </a:ln>
            <a:effectLst/>
          </c:spPr>
          <c:invertIfNegative val="0"/>
          <c:dPt>
            <c:idx val="0"/>
            <c:invertIfNegative val="0"/>
            <c:bubble3D val="0"/>
            <c:spPr>
              <a:solidFill>
                <a:srgbClr val="F96C00"/>
              </a:solidFill>
              <a:ln>
                <a:noFill/>
              </a:ln>
              <a:effectLst/>
            </c:spPr>
            <c:extLst>
              <c:ext xmlns:c16="http://schemas.microsoft.com/office/drawing/2014/chart" uri="{C3380CC4-5D6E-409C-BE32-E72D297353CC}">
                <c16:uniqueId val="{0000002E-D28B-440E-B72C-83E3E1F5B110}"/>
              </c:ext>
            </c:extLst>
          </c:dPt>
          <c:dPt>
            <c:idx val="1"/>
            <c:invertIfNegative val="0"/>
            <c:bubble3D val="0"/>
            <c:spPr>
              <a:solidFill>
                <a:srgbClr val="F04A4A"/>
              </a:solidFill>
              <a:ln>
                <a:noFill/>
              </a:ln>
              <a:effectLst/>
            </c:spPr>
            <c:extLst>
              <c:ext xmlns:c16="http://schemas.microsoft.com/office/drawing/2014/chart" uri="{C3380CC4-5D6E-409C-BE32-E72D297353CC}">
                <c16:uniqueId val="{00000030-D28B-440E-B72C-83E3E1F5B110}"/>
              </c:ext>
            </c:extLst>
          </c:dPt>
          <c:dPt>
            <c:idx val="2"/>
            <c:invertIfNegative val="0"/>
            <c:bubble3D val="0"/>
            <c:spPr>
              <a:solidFill>
                <a:srgbClr val="41C0CA"/>
              </a:solidFill>
              <a:ln>
                <a:noFill/>
              </a:ln>
              <a:effectLst/>
            </c:spPr>
            <c:extLst>
              <c:ext xmlns:c16="http://schemas.microsoft.com/office/drawing/2014/chart" uri="{C3380CC4-5D6E-409C-BE32-E72D297353CC}">
                <c16:uniqueId val="{00000032-D28B-440E-B72C-83E3E1F5B110}"/>
              </c:ext>
            </c:extLst>
          </c:dPt>
          <c:dPt>
            <c:idx val="3"/>
            <c:invertIfNegative val="0"/>
            <c:bubble3D val="0"/>
            <c:spPr>
              <a:solidFill>
                <a:schemeClr val="bg1">
                  <a:lumMod val="75000"/>
                </a:schemeClr>
              </a:solidFill>
              <a:ln>
                <a:noFill/>
              </a:ln>
              <a:effectLst/>
            </c:spPr>
            <c:extLst>
              <c:ext xmlns:c16="http://schemas.microsoft.com/office/drawing/2014/chart" uri="{C3380CC4-5D6E-409C-BE32-E72D297353CC}">
                <c16:uniqueId val="{00000034-D28B-440E-B72C-83E3E1F5B110}"/>
              </c:ext>
            </c:extLst>
          </c:dPt>
          <c:dPt>
            <c:idx val="4"/>
            <c:invertIfNegative val="0"/>
            <c:bubble3D val="0"/>
            <c:spPr>
              <a:solidFill>
                <a:srgbClr val="88CE00"/>
              </a:solidFill>
              <a:ln>
                <a:noFill/>
              </a:ln>
              <a:effectLst/>
            </c:spPr>
            <c:extLst>
              <c:ext xmlns:c16="http://schemas.microsoft.com/office/drawing/2014/chart" uri="{C3380CC4-5D6E-409C-BE32-E72D297353CC}">
                <c16:uniqueId val="{00000036-D28B-440E-B72C-83E3E1F5B110}"/>
              </c:ext>
            </c:extLst>
          </c:dPt>
          <c:dPt>
            <c:idx val="5"/>
            <c:invertIfNegative val="0"/>
            <c:bubble3D val="0"/>
            <c:spPr>
              <a:solidFill>
                <a:schemeClr val="bg1"/>
              </a:solidFill>
              <a:ln>
                <a:solidFill>
                  <a:schemeClr val="bg1">
                    <a:lumMod val="75000"/>
                  </a:schemeClr>
                </a:solidFill>
              </a:ln>
              <a:effectLst/>
            </c:spPr>
            <c:extLst>
              <c:ext xmlns:c16="http://schemas.microsoft.com/office/drawing/2014/chart" uri="{C3380CC4-5D6E-409C-BE32-E72D297353CC}">
                <c16:uniqueId val="{00000038-D28B-440E-B72C-83E3E1F5B110}"/>
              </c:ext>
            </c:extLst>
          </c:dPt>
          <c:dPt>
            <c:idx val="6"/>
            <c:invertIfNegative val="0"/>
            <c:bubble3D val="0"/>
            <c:spPr>
              <a:solidFill>
                <a:srgbClr val="2D81C8"/>
              </a:solidFill>
              <a:ln>
                <a:noFill/>
              </a:ln>
              <a:effectLst/>
            </c:spPr>
            <c:extLst>
              <c:ext xmlns:c16="http://schemas.microsoft.com/office/drawing/2014/chart" uri="{C3380CC4-5D6E-409C-BE32-E72D297353CC}">
                <c16:uniqueId val="{0000003A-D28B-440E-B72C-83E3E1F5B110}"/>
              </c:ext>
            </c:extLst>
          </c:dPt>
          <c:cat>
            <c:strRef>
              <c:f>'% coverage'!$B$32:$B$38</c:f>
              <c:strCache>
                <c:ptCount val="7"/>
                <c:pt idx="0">
                  <c:v>Pacific Islands</c:v>
                </c:pt>
                <c:pt idx="1">
                  <c:v>Alaska</c:v>
                </c:pt>
                <c:pt idx="2">
                  <c:v>Northwest</c:v>
                </c:pt>
                <c:pt idx="3">
                  <c:v>Southwest</c:v>
                </c:pt>
                <c:pt idx="4">
                  <c:v>Southeast</c:v>
                </c:pt>
                <c:pt idx="5">
                  <c:v>Northeast</c:v>
                </c:pt>
                <c:pt idx="6">
                  <c:v>Atlantic HMS</c:v>
                </c:pt>
              </c:strCache>
            </c:strRef>
          </c:cat>
          <c:val>
            <c:numRef>
              <c:f>'% coverage'!$F$32:$F$38</c:f>
              <c:numCache>
                <c:formatCode>0%</c:formatCode>
                <c:ptCount val="7"/>
                <c:pt idx="0">
                  <c:v>0.1111111111111111</c:v>
                </c:pt>
                <c:pt idx="1">
                  <c:v>0.1</c:v>
                </c:pt>
                <c:pt idx="2">
                  <c:v>0.22222222222222221</c:v>
                </c:pt>
                <c:pt idx="3">
                  <c:v>1</c:v>
                </c:pt>
                <c:pt idx="4">
                  <c:v>0.13636363636363635</c:v>
                </c:pt>
                <c:pt idx="5">
                  <c:v>0</c:v>
                </c:pt>
                <c:pt idx="6">
                  <c:v>0.6</c:v>
                </c:pt>
              </c:numCache>
            </c:numRef>
          </c:val>
          <c:extLst>
            <c:ext xmlns:c16="http://schemas.microsoft.com/office/drawing/2014/chart" uri="{C3380CC4-5D6E-409C-BE32-E72D297353CC}">
              <c16:uniqueId val="{0000003B-D28B-440E-B72C-83E3E1F5B110}"/>
            </c:ext>
          </c:extLst>
        </c:ser>
        <c:ser>
          <c:idx val="4"/>
          <c:order val="4"/>
          <c:tx>
            <c:strRef>
              <c:f>'% coverage'!$G$31</c:f>
              <c:strCache>
                <c:ptCount val="1"/>
                <c:pt idx="0">
                  <c:v>2005</c:v>
                </c:pt>
              </c:strCache>
            </c:strRef>
          </c:tx>
          <c:spPr>
            <a:solidFill>
              <a:schemeClr val="tx1">
                <a:lumMod val="50000"/>
                <a:lumOff val="50000"/>
              </a:schemeClr>
            </a:solidFill>
            <a:ln>
              <a:noFill/>
            </a:ln>
            <a:effectLst/>
          </c:spPr>
          <c:invertIfNegative val="0"/>
          <c:dPt>
            <c:idx val="0"/>
            <c:invertIfNegative val="0"/>
            <c:bubble3D val="0"/>
            <c:spPr>
              <a:solidFill>
                <a:srgbClr val="F96C00"/>
              </a:solidFill>
              <a:ln>
                <a:solidFill>
                  <a:schemeClr val="bg1">
                    <a:lumMod val="75000"/>
                  </a:schemeClr>
                </a:solidFill>
              </a:ln>
              <a:effectLst/>
            </c:spPr>
            <c:extLst>
              <c:ext xmlns:c16="http://schemas.microsoft.com/office/drawing/2014/chart" uri="{C3380CC4-5D6E-409C-BE32-E72D297353CC}">
                <c16:uniqueId val="{0000003D-D28B-440E-B72C-83E3E1F5B110}"/>
              </c:ext>
            </c:extLst>
          </c:dPt>
          <c:dPt>
            <c:idx val="1"/>
            <c:invertIfNegative val="0"/>
            <c:bubble3D val="0"/>
            <c:spPr>
              <a:solidFill>
                <a:srgbClr val="F04A4A"/>
              </a:solidFill>
              <a:ln>
                <a:noFill/>
              </a:ln>
              <a:effectLst/>
            </c:spPr>
            <c:extLst>
              <c:ext xmlns:c16="http://schemas.microsoft.com/office/drawing/2014/chart" uri="{C3380CC4-5D6E-409C-BE32-E72D297353CC}">
                <c16:uniqueId val="{0000003F-D28B-440E-B72C-83E3E1F5B110}"/>
              </c:ext>
            </c:extLst>
          </c:dPt>
          <c:dPt>
            <c:idx val="2"/>
            <c:invertIfNegative val="0"/>
            <c:bubble3D val="0"/>
            <c:spPr>
              <a:solidFill>
                <a:srgbClr val="41C0CA"/>
              </a:solidFill>
              <a:ln>
                <a:noFill/>
              </a:ln>
              <a:effectLst/>
            </c:spPr>
            <c:extLst>
              <c:ext xmlns:c16="http://schemas.microsoft.com/office/drawing/2014/chart" uri="{C3380CC4-5D6E-409C-BE32-E72D297353CC}">
                <c16:uniqueId val="{00000041-D28B-440E-B72C-83E3E1F5B110}"/>
              </c:ext>
            </c:extLst>
          </c:dPt>
          <c:dPt>
            <c:idx val="3"/>
            <c:invertIfNegative val="0"/>
            <c:bubble3D val="0"/>
            <c:spPr>
              <a:solidFill>
                <a:schemeClr val="bg1">
                  <a:lumMod val="75000"/>
                </a:schemeClr>
              </a:solidFill>
              <a:ln>
                <a:noFill/>
              </a:ln>
              <a:effectLst/>
            </c:spPr>
            <c:extLst>
              <c:ext xmlns:c16="http://schemas.microsoft.com/office/drawing/2014/chart" uri="{C3380CC4-5D6E-409C-BE32-E72D297353CC}">
                <c16:uniqueId val="{00000043-D28B-440E-B72C-83E3E1F5B110}"/>
              </c:ext>
            </c:extLst>
          </c:dPt>
          <c:dPt>
            <c:idx val="4"/>
            <c:invertIfNegative val="0"/>
            <c:bubble3D val="0"/>
            <c:spPr>
              <a:solidFill>
                <a:srgbClr val="88CE00"/>
              </a:solidFill>
              <a:ln>
                <a:noFill/>
              </a:ln>
              <a:effectLst/>
            </c:spPr>
            <c:extLst>
              <c:ext xmlns:c16="http://schemas.microsoft.com/office/drawing/2014/chart" uri="{C3380CC4-5D6E-409C-BE32-E72D297353CC}">
                <c16:uniqueId val="{00000045-D28B-440E-B72C-83E3E1F5B110}"/>
              </c:ext>
            </c:extLst>
          </c:dPt>
          <c:dPt>
            <c:idx val="5"/>
            <c:invertIfNegative val="0"/>
            <c:bubble3D val="0"/>
            <c:spPr>
              <a:solidFill>
                <a:schemeClr val="bg1"/>
              </a:solidFill>
              <a:ln>
                <a:solidFill>
                  <a:schemeClr val="bg1">
                    <a:lumMod val="75000"/>
                  </a:schemeClr>
                </a:solidFill>
              </a:ln>
              <a:effectLst/>
            </c:spPr>
            <c:extLst>
              <c:ext xmlns:c16="http://schemas.microsoft.com/office/drawing/2014/chart" uri="{C3380CC4-5D6E-409C-BE32-E72D297353CC}">
                <c16:uniqueId val="{00000047-D28B-440E-B72C-83E3E1F5B110}"/>
              </c:ext>
            </c:extLst>
          </c:dPt>
          <c:dPt>
            <c:idx val="6"/>
            <c:invertIfNegative val="0"/>
            <c:bubble3D val="0"/>
            <c:spPr>
              <a:solidFill>
                <a:srgbClr val="2D81C8"/>
              </a:solidFill>
              <a:ln>
                <a:noFill/>
              </a:ln>
              <a:effectLst/>
            </c:spPr>
            <c:extLst>
              <c:ext xmlns:c16="http://schemas.microsoft.com/office/drawing/2014/chart" uri="{C3380CC4-5D6E-409C-BE32-E72D297353CC}">
                <c16:uniqueId val="{00000049-D28B-440E-B72C-83E3E1F5B110}"/>
              </c:ext>
            </c:extLst>
          </c:dPt>
          <c:cat>
            <c:strRef>
              <c:f>'% coverage'!$B$32:$B$38</c:f>
              <c:strCache>
                <c:ptCount val="7"/>
                <c:pt idx="0">
                  <c:v>Pacific Islands</c:v>
                </c:pt>
                <c:pt idx="1">
                  <c:v>Alaska</c:v>
                </c:pt>
                <c:pt idx="2">
                  <c:v>Northwest</c:v>
                </c:pt>
                <c:pt idx="3">
                  <c:v>Southwest</c:v>
                </c:pt>
                <c:pt idx="4">
                  <c:v>Southeast</c:v>
                </c:pt>
                <c:pt idx="5">
                  <c:v>Northeast</c:v>
                </c:pt>
                <c:pt idx="6">
                  <c:v>Atlantic HMS</c:v>
                </c:pt>
              </c:strCache>
            </c:strRef>
          </c:cat>
          <c:val>
            <c:numRef>
              <c:f>'% coverage'!$G$32:$G$38</c:f>
              <c:numCache>
                <c:formatCode>0%</c:formatCode>
                <c:ptCount val="7"/>
                <c:pt idx="0">
                  <c:v>0.1111111111111111</c:v>
                </c:pt>
                <c:pt idx="1">
                  <c:v>0.1</c:v>
                </c:pt>
                <c:pt idx="2">
                  <c:v>0.22222222222222221</c:v>
                </c:pt>
                <c:pt idx="3">
                  <c:v>1</c:v>
                </c:pt>
                <c:pt idx="4">
                  <c:v>0.22727272727272727</c:v>
                </c:pt>
                <c:pt idx="5">
                  <c:v>0</c:v>
                </c:pt>
                <c:pt idx="6">
                  <c:v>0.6</c:v>
                </c:pt>
              </c:numCache>
            </c:numRef>
          </c:val>
          <c:extLst>
            <c:ext xmlns:c16="http://schemas.microsoft.com/office/drawing/2014/chart" uri="{C3380CC4-5D6E-409C-BE32-E72D297353CC}">
              <c16:uniqueId val="{0000004A-D28B-440E-B72C-83E3E1F5B110}"/>
            </c:ext>
          </c:extLst>
        </c:ser>
        <c:ser>
          <c:idx val="5"/>
          <c:order val="5"/>
          <c:tx>
            <c:strRef>
              <c:f>'% coverage'!$H$31</c:f>
              <c:strCache>
                <c:ptCount val="1"/>
                <c:pt idx="0">
                  <c:v>2006</c:v>
                </c:pt>
              </c:strCache>
            </c:strRef>
          </c:tx>
          <c:spPr>
            <a:solidFill>
              <a:schemeClr val="tx1">
                <a:lumMod val="50000"/>
                <a:lumOff val="50000"/>
              </a:schemeClr>
            </a:solidFill>
            <a:ln>
              <a:noFill/>
            </a:ln>
            <a:effectLst/>
          </c:spPr>
          <c:invertIfNegative val="0"/>
          <c:dPt>
            <c:idx val="0"/>
            <c:invertIfNegative val="0"/>
            <c:bubble3D val="0"/>
            <c:spPr>
              <a:solidFill>
                <a:schemeClr val="bg1">
                  <a:lumMod val="75000"/>
                </a:schemeClr>
              </a:solidFill>
              <a:ln>
                <a:noFill/>
              </a:ln>
              <a:effectLst/>
            </c:spPr>
            <c:extLst>
              <c:ext xmlns:c16="http://schemas.microsoft.com/office/drawing/2014/chart" uri="{C3380CC4-5D6E-409C-BE32-E72D297353CC}">
                <c16:uniqueId val="{0000004C-D28B-440E-B72C-83E3E1F5B110}"/>
              </c:ext>
            </c:extLst>
          </c:dPt>
          <c:dPt>
            <c:idx val="1"/>
            <c:invertIfNegative val="0"/>
            <c:bubble3D val="0"/>
            <c:spPr>
              <a:solidFill>
                <a:srgbClr val="F04A4A"/>
              </a:solidFill>
              <a:ln>
                <a:noFill/>
              </a:ln>
              <a:effectLst/>
            </c:spPr>
            <c:extLst>
              <c:ext xmlns:c16="http://schemas.microsoft.com/office/drawing/2014/chart" uri="{C3380CC4-5D6E-409C-BE32-E72D297353CC}">
                <c16:uniqueId val="{0000004E-D28B-440E-B72C-83E3E1F5B110}"/>
              </c:ext>
            </c:extLst>
          </c:dPt>
          <c:dPt>
            <c:idx val="2"/>
            <c:invertIfNegative val="0"/>
            <c:bubble3D val="0"/>
            <c:spPr>
              <a:solidFill>
                <a:srgbClr val="41C0CA"/>
              </a:solidFill>
              <a:ln>
                <a:noFill/>
              </a:ln>
              <a:effectLst/>
            </c:spPr>
            <c:extLst>
              <c:ext xmlns:c16="http://schemas.microsoft.com/office/drawing/2014/chart" uri="{C3380CC4-5D6E-409C-BE32-E72D297353CC}">
                <c16:uniqueId val="{00000050-D28B-440E-B72C-83E3E1F5B110}"/>
              </c:ext>
            </c:extLst>
          </c:dPt>
          <c:dPt>
            <c:idx val="3"/>
            <c:invertIfNegative val="0"/>
            <c:bubble3D val="0"/>
            <c:spPr>
              <a:solidFill>
                <a:schemeClr val="bg1">
                  <a:lumMod val="75000"/>
                </a:schemeClr>
              </a:solidFill>
              <a:ln>
                <a:noFill/>
              </a:ln>
              <a:effectLst/>
            </c:spPr>
            <c:extLst>
              <c:ext xmlns:c16="http://schemas.microsoft.com/office/drawing/2014/chart" uri="{C3380CC4-5D6E-409C-BE32-E72D297353CC}">
                <c16:uniqueId val="{00000052-D28B-440E-B72C-83E3E1F5B110}"/>
              </c:ext>
            </c:extLst>
          </c:dPt>
          <c:dPt>
            <c:idx val="4"/>
            <c:invertIfNegative val="0"/>
            <c:bubble3D val="0"/>
            <c:spPr>
              <a:solidFill>
                <a:srgbClr val="88CE00"/>
              </a:solidFill>
              <a:ln>
                <a:noFill/>
              </a:ln>
              <a:effectLst/>
            </c:spPr>
            <c:extLst>
              <c:ext xmlns:c16="http://schemas.microsoft.com/office/drawing/2014/chart" uri="{C3380CC4-5D6E-409C-BE32-E72D297353CC}">
                <c16:uniqueId val="{00000054-D28B-440E-B72C-83E3E1F5B110}"/>
              </c:ext>
            </c:extLst>
          </c:dPt>
          <c:dPt>
            <c:idx val="5"/>
            <c:invertIfNegative val="0"/>
            <c:bubble3D val="0"/>
            <c:spPr>
              <a:solidFill>
                <a:srgbClr val="7167FF"/>
              </a:solidFill>
              <a:ln>
                <a:noFill/>
              </a:ln>
              <a:effectLst/>
            </c:spPr>
            <c:extLst>
              <c:ext xmlns:c16="http://schemas.microsoft.com/office/drawing/2014/chart" uri="{C3380CC4-5D6E-409C-BE32-E72D297353CC}">
                <c16:uniqueId val="{00000056-D28B-440E-B72C-83E3E1F5B110}"/>
              </c:ext>
            </c:extLst>
          </c:dPt>
          <c:dPt>
            <c:idx val="6"/>
            <c:invertIfNegative val="0"/>
            <c:bubble3D val="0"/>
            <c:spPr>
              <a:solidFill>
                <a:srgbClr val="2D81C8"/>
              </a:solidFill>
              <a:ln>
                <a:noFill/>
              </a:ln>
              <a:effectLst/>
            </c:spPr>
            <c:extLst>
              <c:ext xmlns:c16="http://schemas.microsoft.com/office/drawing/2014/chart" uri="{C3380CC4-5D6E-409C-BE32-E72D297353CC}">
                <c16:uniqueId val="{00000058-D28B-440E-B72C-83E3E1F5B110}"/>
              </c:ext>
            </c:extLst>
          </c:dPt>
          <c:cat>
            <c:strRef>
              <c:f>'% coverage'!$B$32:$B$38</c:f>
              <c:strCache>
                <c:ptCount val="7"/>
                <c:pt idx="0">
                  <c:v>Pacific Islands</c:v>
                </c:pt>
                <c:pt idx="1">
                  <c:v>Alaska</c:v>
                </c:pt>
                <c:pt idx="2">
                  <c:v>Northwest</c:v>
                </c:pt>
                <c:pt idx="3">
                  <c:v>Southwest</c:v>
                </c:pt>
                <c:pt idx="4">
                  <c:v>Southeast</c:v>
                </c:pt>
                <c:pt idx="5">
                  <c:v>Northeast</c:v>
                </c:pt>
                <c:pt idx="6">
                  <c:v>Atlantic HMS</c:v>
                </c:pt>
              </c:strCache>
            </c:strRef>
          </c:cat>
          <c:val>
            <c:numRef>
              <c:f>'% coverage'!$H$32:$H$38</c:f>
              <c:numCache>
                <c:formatCode>0%</c:formatCode>
                <c:ptCount val="7"/>
                <c:pt idx="0">
                  <c:v>0.11</c:v>
                </c:pt>
                <c:pt idx="1">
                  <c:v>0.1</c:v>
                </c:pt>
                <c:pt idx="2">
                  <c:v>0.22222222222222221</c:v>
                </c:pt>
                <c:pt idx="3">
                  <c:v>1</c:v>
                </c:pt>
                <c:pt idx="4">
                  <c:v>0.27272727272727271</c:v>
                </c:pt>
                <c:pt idx="5">
                  <c:v>0.5</c:v>
                </c:pt>
                <c:pt idx="6">
                  <c:v>0.6</c:v>
                </c:pt>
              </c:numCache>
            </c:numRef>
          </c:val>
          <c:extLst>
            <c:ext xmlns:c16="http://schemas.microsoft.com/office/drawing/2014/chart" uri="{C3380CC4-5D6E-409C-BE32-E72D297353CC}">
              <c16:uniqueId val="{00000059-D28B-440E-B72C-83E3E1F5B110}"/>
            </c:ext>
          </c:extLst>
        </c:ser>
        <c:ser>
          <c:idx val="6"/>
          <c:order val="6"/>
          <c:tx>
            <c:strRef>
              <c:f>'% coverage'!$I$31</c:f>
              <c:strCache>
                <c:ptCount val="1"/>
                <c:pt idx="0">
                  <c:v>2007</c:v>
                </c:pt>
              </c:strCache>
            </c:strRef>
          </c:tx>
          <c:spPr>
            <a:solidFill>
              <a:schemeClr val="tx1">
                <a:lumMod val="50000"/>
                <a:lumOff val="50000"/>
              </a:schemeClr>
            </a:solidFill>
            <a:ln>
              <a:noFill/>
            </a:ln>
            <a:effectLst/>
          </c:spPr>
          <c:invertIfNegative val="0"/>
          <c:dPt>
            <c:idx val="0"/>
            <c:invertIfNegative val="0"/>
            <c:bubble3D val="0"/>
            <c:spPr>
              <a:solidFill>
                <a:schemeClr val="bg1">
                  <a:lumMod val="75000"/>
                </a:schemeClr>
              </a:solidFill>
              <a:ln>
                <a:noFill/>
              </a:ln>
              <a:effectLst/>
            </c:spPr>
            <c:extLst>
              <c:ext xmlns:c16="http://schemas.microsoft.com/office/drawing/2014/chart" uri="{C3380CC4-5D6E-409C-BE32-E72D297353CC}">
                <c16:uniqueId val="{0000005B-D28B-440E-B72C-83E3E1F5B110}"/>
              </c:ext>
            </c:extLst>
          </c:dPt>
          <c:dPt>
            <c:idx val="1"/>
            <c:invertIfNegative val="0"/>
            <c:bubble3D val="0"/>
            <c:spPr>
              <a:solidFill>
                <a:srgbClr val="F04A4A"/>
              </a:solidFill>
              <a:ln>
                <a:noFill/>
              </a:ln>
              <a:effectLst/>
            </c:spPr>
            <c:extLst>
              <c:ext xmlns:c16="http://schemas.microsoft.com/office/drawing/2014/chart" uri="{C3380CC4-5D6E-409C-BE32-E72D297353CC}">
                <c16:uniqueId val="{0000005D-D28B-440E-B72C-83E3E1F5B110}"/>
              </c:ext>
            </c:extLst>
          </c:dPt>
          <c:dPt>
            <c:idx val="2"/>
            <c:invertIfNegative val="0"/>
            <c:bubble3D val="0"/>
            <c:spPr>
              <a:solidFill>
                <a:srgbClr val="41C0CA"/>
              </a:solidFill>
              <a:ln>
                <a:noFill/>
              </a:ln>
              <a:effectLst/>
            </c:spPr>
            <c:extLst>
              <c:ext xmlns:c16="http://schemas.microsoft.com/office/drawing/2014/chart" uri="{C3380CC4-5D6E-409C-BE32-E72D297353CC}">
                <c16:uniqueId val="{0000005F-D28B-440E-B72C-83E3E1F5B110}"/>
              </c:ext>
            </c:extLst>
          </c:dPt>
          <c:dPt>
            <c:idx val="3"/>
            <c:invertIfNegative val="0"/>
            <c:bubble3D val="0"/>
            <c:spPr>
              <a:solidFill>
                <a:schemeClr val="bg1">
                  <a:lumMod val="75000"/>
                </a:schemeClr>
              </a:solidFill>
              <a:ln>
                <a:noFill/>
              </a:ln>
              <a:effectLst/>
            </c:spPr>
            <c:extLst>
              <c:ext xmlns:c16="http://schemas.microsoft.com/office/drawing/2014/chart" uri="{C3380CC4-5D6E-409C-BE32-E72D297353CC}">
                <c16:uniqueId val="{00000061-D28B-440E-B72C-83E3E1F5B110}"/>
              </c:ext>
            </c:extLst>
          </c:dPt>
          <c:dPt>
            <c:idx val="4"/>
            <c:invertIfNegative val="0"/>
            <c:bubble3D val="0"/>
            <c:spPr>
              <a:solidFill>
                <a:srgbClr val="88CE00"/>
              </a:solidFill>
              <a:ln>
                <a:noFill/>
              </a:ln>
              <a:effectLst/>
            </c:spPr>
            <c:extLst>
              <c:ext xmlns:c16="http://schemas.microsoft.com/office/drawing/2014/chart" uri="{C3380CC4-5D6E-409C-BE32-E72D297353CC}">
                <c16:uniqueId val="{00000063-D28B-440E-B72C-83E3E1F5B110}"/>
              </c:ext>
            </c:extLst>
          </c:dPt>
          <c:dPt>
            <c:idx val="5"/>
            <c:invertIfNegative val="0"/>
            <c:bubble3D val="0"/>
            <c:spPr>
              <a:solidFill>
                <a:srgbClr val="7167FF"/>
              </a:solidFill>
              <a:ln>
                <a:noFill/>
              </a:ln>
              <a:effectLst/>
            </c:spPr>
            <c:extLst>
              <c:ext xmlns:c16="http://schemas.microsoft.com/office/drawing/2014/chart" uri="{C3380CC4-5D6E-409C-BE32-E72D297353CC}">
                <c16:uniqueId val="{00000065-D28B-440E-B72C-83E3E1F5B110}"/>
              </c:ext>
            </c:extLst>
          </c:dPt>
          <c:dPt>
            <c:idx val="6"/>
            <c:invertIfNegative val="0"/>
            <c:bubble3D val="0"/>
            <c:spPr>
              <a:solidFill>
                <a:srgbClr val="2D81C8"/>
              </a:solidFill>
              <a:ln>
                <a:noFill/>
              </a:ln>
              <a:effectLst/>
            </c:spPr>
            <c:extLst>
              <c:ext xmlns:c16="http://schemas.microsoft.com/office/drawing/2014/chart" uri="{C3380CC4-5D6E-409C-BE32-E72D297353CC}">
                <c16:uniqueId val="{00000067-D28B-440E-B72C-83E3E1F5B110}"/>
              </c:ext>
            </c:extLst>
          </c:dPt>
          <c:cat>
            <c:strRef>
              <c:f>'% coverage'!$B$32:$B$38</c:f>
              <c:strCache>
                <c:ptCount val="7"/>
                <c:pt idx="0">
                  <c:v>Pacific Islands</c:v>
                </c:pt>
                <c:pt idx="1">
                  <c:v>Alaska</c:v>
                </c:pt>
                <c:pt idx="2">
                  <c:v>Northwest</c:v>
                </c:pt>
                <c:pt idx="3">
                  <c:v>Southwest</c:v>
                </c:pt>
                <c:pt idx="4">
                  <c:v>Southeast</c:v>
                </c:pt>
                <c:pt idx="5">
                  <c:v>Northeast</c:v>
                </c:pt>
                <c:pt idx="6">
                  <c:v>Atlantic HMS</c:v>
                </c:pt>
              </c:strCache>
            </c:strRef>
          </c:cat>
          <c:val>
            <c:numRef>
              <c:f>'% coverage'!$I$32:$I$38</c:f>
              <c:numCache>
                <c:formatCode>0%</c:formatCode>
                <c:ptCount val="7"/>
                <c:pt idx="0">
                  <c:v>0.11</c:v>
                </c:pt>
                <c:pt idx="1">
                  <c:v>0.1</c:v>
                </c:pt>
                <c:pt idx="2">
                  <c:v>0.22222222222222221</c:v>
                </c:pt>
                <c:pt idx="3">
                  <c:v>1</c:v>
                </c:pt>
                <c:pt idx="4">
                  <c:v>0.31818181818181818</c:v>
                </c:pt>
                <c:pt idx="5">
                  <c:v>0.5</c:v>
                </c:pt>
                <c:pt idx="6">
                  <c:v>0.6</c:v>
                </c:pt>
              </c:numCache>
            </c:numRef>
          </c:val>
          <c:extLst>
            <c:ext xmlns:c16="http://schemas.microsoft.com/office/drawing/2014/chart" uri="{C3380CC4-5D6E-409C-BE32-E72D297353CC}">
              <c16:uniqueId val="{00000068-D28B-440E-B72C-83E3E1F5B110}"/>
            </c:ext>
          </c:extLst>
        </c:ser>
        <c:ser>
          <c:idx val="7"/>
          <c:order val="7"/>
          <c:tx>
            <c:strRef>
              <c:f>'% coverage'!$J$31</c:f>
              <c:strCache>
                <c:ptCount val="1"/>
                <c:pt idx="0">
                  <c:v>2008</c:v>
                </c:pt>
              </c:strCache>
            </c:strRef>
          </c:tx>
          <c:spPr>
            <a:solidFill>
              <a:schemeClr val="tx1">
                <a:lumMod val="50000"/>
                <a:lumOff val="50000"/>
              </a:schemeClr>
            </a:solidFill>
            <a:ln>
              <a:noFill/>
            </a:ln>
            <a:effectLst/>
          </c:spPr>
          <c:invertIfNegative val="0"/>
          <c:dPt>
            <c:idx val="0"/>
            <c:invertIfNegative val="0"/>
            <c:bubble3D val="0"/>
            <c:spPr>
              <a:solidFill>
                <a:srgbClr val="F96C00"/>
              </a:solidFill>
              <a:ln>
                <a:noFill/>
              </a:ln>
              <a:effectLst/>
            </c:spPr>
            <c:extLst>
              <c:ext xmlns:c16="http://schemas.microsoft.com/office/drawing/2014/chart" uri="{C3380CC4-5D6E-409C-BE32-E72D297353CC}">
                <c16:uniqueId val="{0000006A-D28B-440E-B72C-83E3E1F5B110}"/>
              </c:ext>
            </c:extLst>
          </c:dPt>
          <c:dPt>
            <c:idx val="1"/>
            <c:invertIfNegative val="0"/>
            <c:bubble3D val="0"/>
            <c:spPr>
              <a:solidFill>
                <a:srgbClr val="F04A4A"/>
              </a:solidFill>
              <a:ln>
                <a:noFill/>
              </a:ln>
              <a:effectLst/>
            </c:spPr>
            <c:extLst>
              <c:ext xmlns:c16="http://schemas.microsoft.com/office/drawing/2014/chart" uri="{C3380CC4-5D6E-409C-BE32-E72D297353CC}">
                <c16:uniqueId val="{0000006C-D28B-440E-B72C-83E3E1F5B110}"/>
              </c:ext>
            </c:extLst>
          </c:dPt>
          <c:dPt>
            <c:idx val="2"/>
            <c:invertIfNegative val="0"/>
            <c:bubble3D val="0"/>
            <c:spPr>
              <a:solidFill>
                <a:srgbClr val="41C0CA"/>
              </a:solidFill>
              <a:ln>
                <a:noFill/>
              </a:ln>
              <a:effectLst/>
            </c:spPr>
            <c:extLst>
              <c:ext xmlns:c16="http://schemas.microsoft.com/office/drawing/2014/chart" uri="{C3380CC4-5D6E-409C-BE32-E72D297353CC}">
                <c16:uniqueId val="{0000006E-D28B-440E-B72C-83E3E1F5B110}"/>
              </c:ext>
            </c:extLst>
          </c:dPt>
          <c:dPt>
            <c:idx val="3"/>
            <c:invertIfNegative val="0"/>
            <c:bubble3D val="0"/>
            <c:spPr>
              <a:solidFill>
                <a:schemeClr val="accent2">
                  <a:lumMod val="75000"/>
                </a:schemeClr>
              </a:solidFill>
              <a:ln>
                <a:noFill/>
              </a:ln>
              <a:effectLst/>
            </c:spPr>
            <c:extLst>
              <c:ext xmlns:c16="http://schemas.microsoft.com/office/drawing/2014/chart" uri="{C3380CC4-5D6E-409C-BE32-E72D297353CC}">
                <c16:uniqueId val="{00000110-759C-4687-9988-A5F3AB9227F4}"/>
              </c:ext>
            </c:extLst>
          </c:dPt>
          <c:dPt>
            <c:idx val="4"/>
            <c:invertIfNegative val="0"/>
            <c:bubble3D val="0"/>
            <c:spPr>
              <a:solidFill>
                <a:srgbClr val="88CE00"/>
              </a:solidFill>
              <a:ln>
                <a:noFill/>
              </a:ln>
              <a:effectLst/>
            </c:spPr>
            <c:extLst>
              <c:ext xmlns:c16="http://schemas.microsoft.com/office/drawing/2014/chart" uri="{C3380CC4-5D6E-409C-BE32-E72D297353CC}">
                <c16:uniqueId val="{00000070-D28B-440E-B72C-83E3E1F5B110}"/>
              </c:ext>
            </c:extLst>
          </c:dPt>
          <c:dPt>
            <c:idx val="5"/>
            <c:invertIfNegative val="0"/>
            <c:bubble3D val="0"/>
            <c:spPr>
              <a:solidFill>
                <a:srgbClr val="7167FF"/>
              </a:solidFill>
              <a:ln>
                <a:noFill/>
              </a:ln>
              <a:effectLst/>
            </c:spPr>
            <c:extLst>
              <c:ext xmlns:c16="http://schemas.microsoft.com/office/drawing/2014/chart" uri="{C3380CC4-5D6E-409C-BE32-E72D297353CC}">
                <c16:uniqueId val="{00000072-D28B-440E-B72C-83E3E1F5B110}"/>
              </c:ext>
            </c:extLst>
          </c:dPt>
          <c:dPt>
            <c:idx val="6"/>
            <c:invertIfNegative val="0"/>
            <c:bubble3D val="0"/>
            <c:spPr>
              <a:solidFill>
                <a:srgbClr val="2D81C8"/>
              </a:solidFill>
              <a:ln>
                <a:noFill/>
              </a:ln>
              <a:effectLst/>
            </c:spPr>
            <c:extLst>
              <c:ext xmlns:c16="http://schemas.microsoft.com/office/drawing/2014/chart" uri="{C3380CC4-5D6E-409C-BE32-E72D297353CC}">
                <c16:uniqueId val="{00000074-D28B-440E-B72C-83E3E1F5B110}"/>
              </c:ext>
            </c:extLst>
          </c:dPt>
          <c:cat>
            <c:strRef>
              <c:f>'% coverage'!$B$32:$B$38</c:f>
              <c:strCache>
                <c:ptCount val="7"/>
                <c:pt idx="0">
                  <c:v>Pacific Islands</c:v>
                </c:pt>
                <c:pt idx="1">
                  <c:v>Alaska</c:v>
                </c:pt>
                <c:pt idx="2">
                  <c:v>Northwest</c:v>
                </c:pt>
                <c:pt idx="3">
                  <c:v>Southwest</c:v>
                </c:pt>
                <c:pt idx="4">
                  <c:v>Southeast</c:v>
                </c:pt>
                <c:pt idx="5">
                  <c:v>Northeast</c:v>
                </c:pt>
                <c:pt idx="6">
                  <c:v>Atlantic HMS</c:v>
                </c:pt>
              </c:strCache>
            </c:strRef>
          </c:cat>
          <c:val>
            <c:numRef>
              <c:f>'% coverage'!$J$32:$J$38</c:f>
              <c:numCache>
                <c:formatCode>0%</c:formatCode>
                <c:ptCount val="7"/>
                <c:pt idx="0">
                  <c:v>0.22222222222222221</c:v>
                </c:pt>
                <c:pt idx="1">
                  <c:v>0.2</c:v>
                </c:pt>
                <c:pt idx="2">
                  <c:v>0.55555555555555558</c:v>
                </c:pt>
                <c:pt idx="3">
                  <c:v>0.25</c:v>
                </c:pt>
                <c:pt idx="4">
                  <c:v>0.31818181818181818</c:v>
                </c:pt>
                <c:pt idx="5">
                  <c:v>0.5</c:v>
                </c:pt>
                <c:pt idx="6">
                  <c:v>0.6</c:v>
                </c:pt>
              </c:numCache>
            </c:numRef>
          </c:val>
          <c:extLst>
            <c:ext xmlns:c16="http://schemas.microsoft.com/office/drawing/2014/chart" uri="{C3380CC4-5D6E-409C-BE32-E72D297353CC}">
              <c16:uniqueId val="{00000075-D28B-440E-B72C-83E3E1F5B110}"/>
            </c:ext>
          </c:extLst>
        </c:ser>
        <c:ser>
          <c:idx val="8"/>
          <c:order val="8"/>
          <c:tx>
            <c:strRef>
              <c:f>'% coverage'!$K$31</c:f>
              <c:strCache>
                <c:ptCount val="1"/>
                <c:pt idx="0">
                  <c:v>2009</c:v>
                </c:pt>
              </c:strCache>
            </c:strRef>
          </c:tx>
          <c:spPr>
            <a:solidFill>
              <a:schemeClr val="tx1">
                <a:lumMod val="50000"/>
                <a:lumOff val="50000"/>
              </a:schemeClr>
            </a:solidFill>
            <a:ln>
              <a:noFill/>
            </a:ln>
            <a:effectLst/>
          </c:spPr>
          <c:invertIfNegative val="0"/>
          <c:dPt>
            <c:idx val="0"/>
            <c:invertIfNegative val="0"/>
            <c:bubble3D val="0"/>
            <c:spPr>
              <a:solidFill>
                <a:schemeClr val="bg1">
                  <a:lumMod val="75000"/>
                </a:schemeClr>
              </a:solidFill>
              <a:ln>
                <a:noFill/>
              </a:ln>
              <a:effectLst/>
            </c:spPr>
            <c:extLst>
              <c:ext xmlns:c16="http://schemas.microsoft.com/office/drawing/2014/chart" uri="{C3380CC4-5D6E-409C-BE32-E72D297353CC}">
                <c16:uniqueId val="{00000077-D28B-440E-B72C-83E3E1F5B110}"/>
              </c:ext>
            </c:extLst>
          </c:dPt>
          <c:dPt>
            <c:idx val="1"/>
            <c:invertIfNegative val="0"/>
            <c:bubble3D val="0"/>
            <c:spPr>
              <a:solidFill>
                <a:srgbClr val="F04A4A"/>
              </a:solidFill>
              <a:ln>
                <a:noFill/>
              </a:ln>
              <a:effectLst/>
            </c:spPr>
            <c:extLst>
              <c:ext xmlns:c16="http://schemas.microsoft.com/office/drawing/2014/chart" uri="{C3380CC4-5D6E-409C-BE32-E72D297353CC}">
                <c16:uniqueId val="{00000079-D28B-440E-B72C-83E3E1F5B110}"/>
              </c:ext>
            </c:extLst>
          </c:dPt>
          <c:dPt>
            <c:idx val="2"/>
            <c:invertIfNegative val="0"/>
            <c:bubble3D val="0"/>
            <c:spPr>
              <a:solidFill>
                <a:srgbClr val="41C0CA"/>
              </a:solidFill>
              <a:ln>
                <a:noFill/>
              </a:ln>
              <a:effectLst/>
            </c:spPr>
            <c:extLst>
              <c:ext xmlns:c16="http://schemas.microsoft.com/office/drawing/2014/chart" uri="{C3380CC4-5D6E-409C-BE32-E72D297353CC}">
                <c16:uniqueId val="{0000007B-D28B-440E-B72C-83E3E1F5B110}"/>
              </c:ext>
            </c:extLst>
          </c:dPt>
          <c:dPt>
            <c:idx val="3"/>
            <c:invertIfNegative val="0"/>
            <c:bubble3D val="0"/>
            <c:spPr>
              <a:solidFill>
                <a:schemeClr val="accent2">
                  <a:lumMod val="75000"/>
                </a:schemeClr>
              </a:solidFill>
              <a:ln>
                <a:noFill/>
              </a:ln>
              <a:effectLst/>
            </c:spPr>
            <c:extLst>
              <c:ext xmlns:c16="http://schemas.microsoft.com/office/drawing/2014/chart" uri="{C3380CC4-5D6E-409C-BE32-E72D297353CC}">
                <c16:uniqueId val="{00000111-759C-4687-9988-A5F3AB9227F4}"/>
              </c:ext>
            </c:extLst>
          </c:dPt>
          <c:dPt>
            <c:idx val="4"/>
            <c:invertIfNegative val="0"/>
            <c:bubble3D val="0"/>
            <c:spPr>
              <a:solidFill>
                <a:srgbClr val="88CE00"/>
              </a:solidFill>
              <a:ln>
                <a:noFill/>
              </a:ln>
              <a:effectLst/>
            </c:spPr>
            <c:extLst>
              <c:ext xmlns:c16="http://schemas.microsoft.com/office/drawing/2014/chart" uri="{C3380CC4-5D6E-409C-BE32-E72D297353CC}">
                <c16:uniqueId val="{0000007D-D28B-440E-B72C-83E3E1F5B110}"/>
              </c:ext>
            </c:extLst>
          </c:dPt>
          <c:dPt>
            <c:idx val="5"/>
            <c:invertIfNegative val="0"/>
            <c:bubble3D val="0"/>
            <c:spPr>
              <a:solidFill>
                <a:schemeClr val="bg1">
                  <a:lumMod val="75000"/>
                </a:schemeClr>
              </a:solidFill>
              <a:ln>
                <a:noFill/>
              </a:ln>
              <a:effectLst/>
            </c:spPr>
            <c:extLst>
              <c:ext xmlns:c16="http://schemas.microsoft.com/office/drawing/2014/chart" uri="{C3380CC4-5D6E-409C-BE32-E72D297353CC}">
                <c16:uniqueId val="{0000007F-D28B-440E-B72C-83E3E1F5B110}"/>
              </c:ext>
            </c:extLst>
          </c:dPt>
          <c:dPt>
            <c:idx val="6"/>
            <c:invertIfNegative val="0"/>
            <c:bubble3D val="0"/>
            <c:spPr>
              <a:solidFill>
                <a:srgbClr val="2D81C8"/>
              </a:solidFill>
              <a:ln>
                <a:noFill/>
              </a:ln>
              <a:effectLst/>
            </c:spPr>
            <c:extLst>
              <c:ext xmlns:c16="http://schemas.microsoft.com/office/drawing/2014/chart" uri="{C3380CC4-5D6E-409C-BE32-E72D297353CC}">
                <c16:uniqueId val="{00000081-D28B-440E-B72C-83E3E1F5B110}"/>
              </c:ext>
            </c:extLst>
          </c:dPt>
          <c:cat>
            <c:strRef>
              <c:f>'% coverage'!$B$32:$B$38</c:f>
              <c:strCache>
                <c:ptCount val="7"/>
                <c:pt idx="0">
                  <c:v>Pacific Islands</c:v>
                </c:pt>
                <c:pt idx="1">
                  <c:v>Alaska</c:v>
                </c:pt>
                <c:pt idx="2">
                  <c:v>Northwest</c:v>
                </c:pt>
                <c:pt idx="3">
                  <c:v>Southwest</c:v>
                </c:pt>
                <c:pt idx="4">
                  <c:v>Southeast</c:v>
                </c:pt>
                <c:pt idx="5">
                  <c:v>Northeast</c:v>
                </c:pt>
                <c:pt idx="6">
                  <c:v>Atlantic HMS</c:v>
                </c:pt>
              </c:strCache>
            </c:strRef>
          </c:cat>
          <c:val>
            <c:numRef>
              <c:f>'% coverage'!$K$32:$K$38</c:f>
              <c:numCache>
                <c:formatCode>0%</c:formatCode>
                <c:ptCount val="7"/>
                <c:pt idx="0">
                  <c:v>0.22</c:v>
                </c:pt>
                <c:pt idx="1">
                  <c:v>0.2</c:v>
                </c:pt>
                <c:pt idx="2">
                  <c:v>0.77777777777777779</c:v>
                </c:pt>
                <c:pt idx="3">
                  <c:v>0.75</c:v>
                </c:pt>
                <c:pt idx="4">
                  <c:v>0.45454545454545453</c:v>
                </c:pt>
                <c:pt idx="5">
                  <c:v>0.5</c:v>
                </c:pt>
                <c:pt idx="6">
                  <c:v>0.6</c:v>
                </c:pt>
              </c:numCache>
            </c:numRef>
          </c:val>
          <c:extLst>
            <c:ext xmlns:c16="http://schemas.microsoft.com/office/drawing/2014/chart" uri="{C3380CC4-5D6E-409C-BE32-E72D297353CC}">
              <c16:uniqueId val="{00000082-D28B-440E-B72C-83E3E1F5B110}"/>
            </c:ext>
          </c:extLst>
        </c:ser>
        <c:ser>
          <c:idx val="9"/>
          <c:order val="9"/>
          <c:tx>
            <c:strRef>
              <c:f>'% coverage'!$L$31</c:f>
              <c:strCache>
                <c:ptCount val="1"/>
                <c:pt idx="0">
                  <c:v>2010</c:v>
                </c:pt>
              </c:strCache>
            </c:strRef>
          </c:tx>
          <c:spPr>
            <a:solidFill>
              <a:schemeClr val="tx1">
                <a:lumMod val="50000"/>
                <a:lumOff val="50000"/>
              </a:schemeClr>
            </a:solidFill>
            <a:ln>
              <a:noFill/>
            </a:ln>
            <a:effectLst/>
          </c:spPr>
          <c:invertIfNegative val="0"/>
          <c:dPt>
            <c:idx val="0"/>
            <c:invertIfNegative val="0"/>
            <c:bubble3D val="0"/>
            <c:spPr>
              <a:solidFill>
                <a:srgbClr val="F96C00"/>
              </a:solidFill>
              <a:ln>
                <a:noFill/>
              </a:ln>
              <a:effectLst/>
            </c:spPr>
            <c:extLst>
              <c:ext xmlns:c16="http://schemas.microsoft.com/office/drawing/2014/chart" uri="{C3380CC4-5D6E-409C-BE32-E72D297353CC}">
                <c16:uniqueId val="{00000084-D28B-440E-B72C-83E3E1F5B110}"/>
              </c:ext>
            </c:extLst>
          </c:dPt>
          <c:dPt>
            <c:idx val="1"/>
            <c:invertIfNegative val="0"/>
            <c:bubble3D val="0"/>
            <c:spPr>
              <a:solidFill>
                <a:srgbClr val="F04A4A"/>
              </a:solidFill>
              <a:ln>
                <a:noFill/>
              </a:ln>
              <a:effectLst/>
            </c:spPr>
            <c:extLst>
              <c:ext xmlns:c16="http://schemas.microsoft.com/office/drawing/2014/chart" uri="{C3380CC4-5D6E-409C-BE32-E72D297353CC}">
                <c16:uniqueId val="{00000086-D28B-440E-B72C-83E3E1F5B110}"/>
              </c:ext>
            </c:extLst>
          </c:dPt>
          <c:dPt>
            <c:idx val="2"/>
            <c:invertIfNegative val="0"/>
            <c:bubble3D val="0"/>
            <c:spPr>
              <a:solidFill>
                <a:srgbClr val="41C0CA"/>
              </a:solidFill>
              <a:ln>
                <a:noFill/>
              </a:ln>
              <a:effectLst/>
            </c:spPr>
            <c:extLst>
              <c:ext xmlns:c16="http://schemas.microsoft.com/office/drawing/2014/chart" uri="{C3380CC4-5D6E-409C-BE32-E72D297353CC}">
                <c16:uniqueId val="{00000088-D28B-440E-B72C-83E3E1F5B110}"/>
              </c:ext>
            </c:extLst>
          </c:dPt>
          <c:dPt>
            <c:idx val="3"/>
            <c:invertIfNegative val="0"/>
            <c:bubble3D val="0"/>
            <c:spPr>
              <a:solidFill>
                <a:schemeClr val="accent2">
                  <a:lumMod val="75000"/>
                </a:schemeClr>
              </a:solidFill>
              <a:ln>
                <a:noFill/>
              </a:ln>
              <a:effectLst/>
            </c:spPr>
            <c:extLst>
              <c:ext xmlns:c16="http://schemas.microsoft.com/office/drawing/2014/chart" uri="{C3380CC4-5D6E-409C-BE32-E72D297353CC}">
                <c16:uniqueId val="{00000112-759C-4687-9988-A5F3AB9227F4}"/>
              </c:ext>
            </c:extLst>
          </c:dPt>
          <c:dPt>
            <c:idx val="4"/>
            <c:invertIfNegative val="0"/>
            <c:bubble3D val="0"/>
            <c:spPr>
              <a:solidFill>
                <a:srgbClr val="88CE00"/>
              </a:solidFill>
              <a:ln>
                <a:noFill/>
              </a:ln>
              <a:effectLst/>
            </c:spPr>
            <c:extLst>
              <c:ext xmlns:c16="http://schemas.microsoft.com/office/drawing/2014/chart" uri="{C3380CC4-5D6E-409C-BE32-E72D297353CC}">
                <c16:uniqueId val="{0000008A-D28B-440E-B72C-83E3E1F5B110}"/>
              </c:ext>
            </c:extLst>
          </c:dPt>
          <c:dPt>
            <c:idx val="5"/>
            <c:invertIfNegative val="0"/>
            <c:bubble3D val="0"/>
            <c:spPr>
              <a:solidFill>
                <a:schemeClr val="bg1">
                  <a:lumMod val="75000"/>
                </a:schemeClr>
              </a:solidFill>
              <a:ln>
                <a:noFill/>
              </a:ln>
              <a:effectLst/>
            </c:spPr>
            <c:extLst>
              <c:ext xmlns:c16="http://schemas.microsoft.com/office/drawing/2014/chart" uri="{C3380CC4-5D6E-409C-BE32-E72D297353CC}">
                <c16:uniqueId val="{0000008C-D28B-440E-B72C-83E3E1F5B110}"/>
              </c:ext>
            </c:extLst>
          </c:dPt>
          <c:dPt>
            <c:idx val="6"/>
            <c:invertIfNegative val="0"/>
            <c:bubble3D val="0"/>
            <c:spPr>
              <a:solidFill>
                <a:srgbClr val="2D81C8"/>
              </a:solidFill>
              <a:ln>
                <a:noFill/>
              </a:ln>
              <a:effectLst/>
            </c:spPr>
            <c:extLst>
              <c:ext xmlns:c16="http://schemas.microsoft.com/office/drawing/2014/chart" uri="{C3380CC4-5D6E-409C-BE32-E72D297353CC}">
                <c16:uniqueId val="{0000008E-D28B-440E-B72C-83E3E1F5B110}"/>
              </c:ext>
            </c:extLst>
          </c:dPt>
          <c:cat>
            <c:strRef>
              <c:f>'% coverage'!$B$32:$B$38</c:f>
              <c:strCache>
                <c:ptCount val="7"/>
                <c:pt idx="0">
                  <c:v>Pacific Islands</c:v>
                </c:pt>
                <c:pt idx="1">
                  <c:v>Alaska</c:v>
                </c:pt>
                <c:pt idx="2">
                  <c:v>Northwest</c:v>
                </c:pt>
                <c:pt idx="3">
                  <c:v>Southwest</c:v>
                </c:pt>
                <c:pt idx="4">
                  <c:v>Southeast</c:v>
                </c:pt>
                <c:pt idx="5">
                  <c:v>Northeast</c:v>
                </c:pt>
                <c:pt idx="6">
                  <c:v>Atlantic HMS</c:v>
                </c:pt>
              </c:strCache>
            </c:strRef>
          </c:cat>
          <c:val>
            <c:numRef>
              <c:f>'% coverage'!$L$32:$L$38</c:f>
              <c:numCache>
                <c:formatCode>0%</c:formatCode>
                <c:ptCount val="7"/>
                <c:pt idx="0">
                  <c:v>0.44444444444444442</c:v>
                </c:pt>
                <c:pt idx="1">
                  <c:v>0.2</c:v>
                </c:pt>
                <c:pt idx="2">
                  <c:v>0.44444444444444442</c:v>
                </c:pt>
                <c:pt idx="3">
                  <c:v>0.25</c:v>
                </c:pt>
                <c:pt idx="4">
                  <c:v>0.45454545454545453</c:v>
                </c:pt>
                <c:pt idx="5">
                  <c:v>0.5</c:v>
                </c:pt>
                <c:pt idx="6">
                  <c:v>0.6</c:v>
                </c:pt>
              </c:numCache>
            </c:numRef>
          </c:val>
          <c:extLst>
            <c:ext xmlns:c16="http://schemas.microsoft.com/office/drawing/2014/chart" uri="{C3380CC4-5D6E-409C-BE32-E72D297353CC}">
              <c16:uniqueId val="{0000008F-D28B-440E-B72C-83E3E1F5B110}"/>
            </c:ext>
          </c:extLst>
        </c:ser>
        <c:ser>
          <c:idx val="10"/>
          <c:order val="10"/>
          <c:tx>
            <c:strRef>
              <c:f>'% coverage'!$M$31</c:f>
              <c:strCache>
                <c:ptCount val="1"/>
                <c:pt idx="0">
                  <c:v>2011</c:v>
                </c:pt>
              </c:strCache>
            </c:strRef>
          </c:tx>
          <c:spPr>
            <a:solidFill>
              <a:schemeClr val="tx1">
                <a:lumMod val="50000"/>
                <a:lumOff val="50000"/>
              </a:schemeClr>
            </a:solidFill>
            <a:ln>
              <a:noFill/>
            </a:ln>
            <a:effectLst/>
          </c:spPr>
          <c:invertIfNegative val="0"/>
          <c:dPt>
            <c:idx val="0"/>
            <c:invertIfNegative val="0"/>
            <c:bubble3D val="0"/>
            <c:spPr>
              <a:solidFill>
                <a:srgbClr val="F96C00"/>
              </a:solidFill>
              <a:ln>
                <a:noFill/>
              </a:ln>
              <a:effectLst/>
            </c:spPr>
            <c:extLst>
              <c:ext xmlns:c16="http://schemas.microsoft.com/office/drawing/2014/chart" uri="{C3380CC4-5D6E-409C-BE32-E72D297353CC}">
                <c16:uniqueId val="{00000091-D28B-440E-B72C-83E3E1F5B110}"/>
              </c:ext>
            </c:extLst>
          </c:dPt>
          <c:dPt>
            <c:idx val="1"/>
            <c:invertIfNegative val="0"/>
            <c:bubble3D val="0"/>
            <c:spPr>
              <a:solidFill>
                <a:srgbClr val="F04A4A"/>
              </a:solidFill>
              <a:ln>
                <a:noFill/>
              </a:ln>
              <a:effectLst/>
            </c:spPr>
            <c:extLst>
              <c:ext xmlns:c16="http://schemas.microsoft.com/office/drawing/2014/chart" uri="{C3380CC4-5D6E-409C-BE32-E72D297353CC}">
                <c16:uniqueId val="{00000093-D28B-440E-B72C-83E3E1F5B110}"/>
              </c:ext>
            </c:extLst>
          </c:dPt>
          <c:dPt>
            <c:idx val="2"/>
            <c:invertIfNegative val="0"/>
            <c:bubble3D val="0"/>
            <c:spPr>
              <a:solidFill>
                <a:srgbClr val="41C0CA"/>
              </a:solidFill>
              <a:ln>
                <a:noFill/>
              </a:ln>
              <a:effectLst/>
            </c:spPr>
            <c:extLst>
              <c:ext xmlns:c16="http://schemas.microsoft.com/office/drawing/2014/chart" uri="{C3380CC4-5D6E-409C-BE32-E72D297353CC}">
                <c16:uniqueId val="{00000095-D28B-440E-B72C-83E3E1F5B110}"/>
              </c:ext>
            </c:extLst>
          </c:dPt>
          <c:dPt>
            <c:idx val="3"/>
            <c:invertIfNegative val="0"/>
            <c:bubble3D val="0"/>
            <c:spPr>
              <a:solidFill>
                <a:schemeClr val="bg1">
                  <a:lumMod val="75000"/>
                </a:schemeClr>
              </a:solidFill>
              <a:ln>
                <a:noFill/>
              </a:ln>
              <a:effectLst/>
            </c:spPr>
            <c:extLst>
              <c:ext xmlns:c16="http://schemas.microsoft.com/office/drawing/2014/chart" uri="{C3380CC4-5D6E-409C-BE32-E72D297353CC}">
                <c16:uniqueId val="{00000097-D28B-440E-B72C-83E3E1F5B110}"/>
              </c:ext>
            </c:extLst>
          </c:dPt>
          <c:dPt>
            <c:idx val="4"/>
            <c:invertIfNegative val="0"/>
            <c:bubble3D val="0"/>
            <c:spPr>
              <a:solidFill>
                <a:srgbClr val="88CE00"/>
              </a:solidFill>
              <a:ln>
                <a:noFill/>
              </a:ln>
              <a:effectLst/>
            </c:spPr>
            <c:extLst>
              <c:ext xmlns:c16="http://schemas.microsoft.com/office/drawing/2014/chart" uri="{C3380CC4-5D6E-409C-BE32-E72D297353CC}">
                <c16:uniqueId val="{00000099-D28B-440E-B72C-83E3E1F5B110}"/>
              </c:ext>
            </c:extLst>
          </c:dPt>
          <c:dPt>
            <c:idx val="5"/>
            <c:invertIfNegative val="0"/>
            <c:bubble3D val="0"/>
            <c:spPr>
              <a:solidFill>
                <a:schemeClr val="bg1">
                  <a:lumMod val="75000"/>
                </a:schemeClr>
              </a:solidFill>
              <a:ln>
                <a:noFill/>
              </a:ln>
              <a:effectLst/>
            </c:spPr>
            <c:extLst>
              <c:ext xmlns:c16="http://schemas.microsoft.com/office/drawing/2014/chart" uri="{C3380CC4-5D6E-409C-BE32-E72D297353CC}">
                <c16:uniqueId val="{0000009B-D28B-440E-B72C-83E3E1F5B110}"/>
              </c:ext>
            </c:extLst>
          </c:dPt>
          <c:dPt>
            <c:idx val="6"/>
            <c:invertIfNegative val="0"/>
            <c:bubble3D val="0"/>
            <c:spPr>
              <a:solidFill>
                <a:srgbClr val="2D81C8"/>
              </a:solidFill>
              <a:ln>
                <a:noFill/>
              </a:ln>
              <a:effectLst/>
            </c:spPr>
            <c:extLst>
              <c:ext xmlns:c16="http://schemas.microsoft.com/office/drawing/2014/chart" uri="{C3380CC4-5D6E-409C-BE32-E72D297353CC}">
                <c16:uniqueId val="{0000009D-D28B-440E-B72C-83E3E1F5B110}"/>
              </c:ext>
            </c:extLst>
          </c:dPt>
          <c:cat>
            <c:strRef>
              <c:f>'% coverage'!$B$32:$B$38</c:f>
              <c:strCache>
                <c:ptCount val="7"/>
                <c:pt idx="0">
                  <c:v>Pacific Islands</c:v>
                </c:pt>
                <c:pt idx="1">
                  <c:v>Alaska</c:v>
                </c:pt>
                <c:pt idx="2">
                  <c:v>Northwest</c:v>
                </c:pt>
                <c:pt idx="3">
                  <c:v>Southwest</c:v>
                </c:pt>
                <c:pt idx="4">
                  <c:v>Southeast</c:v>
                </c:pt>
                <c:pt idx="5">
                  <c:v>Northeast</c:v>
                </c:pt>
                <c:pt idx="6">
                  <c:v>Atlantic HMS</c:v>
                </c:pt>
              </c:strCache>
            </c:strRef>
          </c:cat>
          <c:val>
            <c:numRef>
              <c:f>'% coverage'!$M$32:$M$38</c:f>
              <c:numCache>
                <c:formatCode>0%</c:formatCode>
                <c:ptCount val="7"/>
                <c:pt idx="0">
                  <c:v>0.22222222222222221</c:v>
                </c:pt>
                <c:pt idx="1">
                  <c:v>0.2</c:v>
                </c:pt>
                <c:pt idx="2">
                  <c:v>0.77777777777777779</c:v>
                </c:pt>
                <c:pt idx="3">
                  <c:v>0.25</c:v>
                </c:pt>
                <c:pt idx="4">
                  <c:v>0.45454545454545453</c:v>
                </c:pt>
                <c:pt idx="5">
                  <c:v>0.5</c:v>
                </c:pt>
                <c:pt idx="6">
                  <c:v>0.6</c:v>
                </c:pt>
              </c:numCache>
            </c:numRef>
          </c:val>
          <c:extLst>
            <c:ext xmlns:c16="http://schemas.microsoft.com/office/drawing/2014/chart" uri="{C3380CC4-5D6E-409C-BE32-E72D297353CC}">
              <c16:uniqueId val="{0000009E-D28B-440E-B72C-83E3E1F5B110}"/>
            </c:ext>
          </c:extLst>
        </c:ser>
        <c:ser>
          <c:idx val="11"/>
          <c:order val="11"/>
          <c:tx>
            <c:strRef>
              <c:f>'% coverage'!$N$31</c:f>
              <c:strCache>
                <c:ptCount val="1"/>
                <c:pt idx="0">
                  <c:v>2012</c:v>
                </c:pt>
              </c:strCache>
            </c:strRef>
          </c:tx>
          <c:spPr>
            <a:solidFill>
              <a:schemeClr val="tx1">
                <a:lumMod val="50000"/>
                <a:lumOff val="50000"/>
              </a:schemeClr>
            </a:solidFill>
            <a:ln>
              <a:noFill/>
            </a:ln>
            <a:effectLst/>
          </c:spPr>
          <c:invertIfNegative val="0"/>
          <c:dPt>
            <c:idx val="0"/>
            <c:invertIfNegative val="0"/>
            <c:bubble3D val="0"/>
            <c:spPr>
              <a:solidFill>
                <a:schemeClr val="bg1">
                  <a:lumMod val="75000"/>
                </a:schemeClr>
              </a:solidFill>
              <a:ln>
                <a:noFill/>
              </a:ln>
              <a:effectLst/>
            </c:spPr>
            <c:extLst>
              <c:ext xmlns:c16="http://schemas.microsoft.com/office/drawing/2014/chart" uri="{C3380CC4-5D6E-409C-BE32-E72D297353CC}">
                <c16:uniqueId val="{000000A0-D28B-440E-B72C-83E3E1F5B110}"/>
              </c:ext>
            </c:extLst>
          </c:dPt>
          <c:dPt>
            <c:idx val="1"/>
            <c:invertIfNegative val="0"/>
            <c:bubble3D val="0"/>
            <c:spPr>
              <a:solidFill>
                <a:srgbClr val="F04A4A"/>
              </a:solidFill>
              <a:ln>
                <a:noFill/>
              </a:ln>
              <a:effectLst/>
            </c:spPr>
            <c:extLst>
              <c:ext xmlns:c16="http://schemas.microsoft.com/office/drawing/2014/chart" uri="{C3380CC4-5D6E-409C-BE32-E72D297353CC}">
                <c16:uniqueId val="{000000A2-D28B-440E-B72C-83E3E1F5B110}"/>
              </c:ext>
            </c:extLst>
          </c:dPt>
          <c:dPt>
            <c:idx val="2"/>
            <c:invertIfNegative val="0"/>
            <c:bubble3D val="0"/>
            <c:spPr>
              <a:solidFill>
                <a:srgbClr val="41C0CA"/>
              </a:solidFill>
              <a:ln>
                <a:noFill/>
              </a:ln>
              <a:effectLst/>
            </c:spPr>
            <c:extLst>
              <c:ext xmlns:c16="http://schemas.microsoft.com/office/drawing/2014/chart" uri="{C3380CC4-5D6E-409C-BE32-E72D297353CC}">
                <c16:uniqueId val="{000000A4-D28B-440E-B72C-83E3E1F5B110}"/>
              </c:ext>
            </c:extLst>
          </c:dPt>
          <c:dPt>
            <c:idx val="3"/>
            <c:invertIfNegative val="0"/>
            <c:bubble3D val="0"/>
            <c:spPr>
              <a:solidFill>
                <a:schemeClr val="bg1">
                  <a:lumMod val="75000"/>
                </a:schemeClr>
              </a:solidFill>
              <a:ln>
                <a:noFill/>
              </a:ln>
              <a:effectLst/>
            </c:spPr>
            <c:extLst>
              <c:ext xmlns:c16="http://schemas.microsoft.com/office/drawing/2014/chart" uri="{C3380CC4-5D6E-409C-BE32-E72D297353CC}">
                <c16:uniqueId val="{000000A6-D28B-440E-B72C-83E3E1F5B110}"/>
              </c:ext>
            </c:extLst>
          </c:dPt>
          <c:dPt>
            <c:idx val="4"/>
            <c:invertIfNegative val="0"/>
            <c:bubble3D val="0"/>
            <c:spPr>
              <a:solidFill>
                <a:srgbClr val="88CE00"/>
              </a:solidFill>
              <a:ln>
                <a:noFill/>
              </a:ln>
              <a:effectLst/>
            </c:spPr>
            <c:extLst>
              <c:ext xmlns:c16="http://schemas.microsoft.com/office/drawing/2014/chart" uri="{C3380CC4-5D6E-409C-BE32-E72D297353CC}">
                <c16:uniqueId val="{000000A8-D28B-440E-B72C-83E3E1F5B110}"/>
              </c:ext>
            </c:extLst>
          </c:dPt>
          <c:dPt>
            <c:idx val="5"/>
            <c:invertIfNegative val="0"/>
            <c:bubble3D val="0"/>
            <c:spPr>
              <a:solidFill>
                <a:srgbClr val="7167FF"/>
              </a:solidFill>
              <a:ln>
                <a:noFill/>
              </a:ln>
              <a:effectLst/>
            </c:spPr>
            <c:extLst>
              <c:ext xmlns:c16="http://schemas.microsoft.com/office/drawing/2014/chart" uri="{C3380CC4-5D6E-409C-BE32-E72D297353CC}">
                <c16:uniqueId val="{000000AA-D28B-440E-B72C-83E3E1F5B110}"/>
              </c:ext>
            </c:extLst>
          </c:dPt>
          <c:dPt>
            <c:idx val="6"/>
            <c:invertIfNegative val="0"/>
            <c:bubble3D val="0"/>
            <c:spPr>
              <a:solidFill>
                <a:srgbClr val="2D81C8"/>
              </a:solidFill>
              <a:ln>
                <a:noFill/>
              </a:ln>
              <a:effectLst/>
            </c:spPr>
            <c:extLst>
              <c:ext xmlns:c16="http://schemas.microsoft.com/office/drawing/2014/chart" uri="{C3380CC4-5D6E-409C-BE32-E72D297353CC}">
                <c16:uniqueId val="{000000AC-D28B-440E-B72C-83E3E1F5B110}"/>
              </c:ext>
            </c:extLst>
          </c:dPt>
          <c:cat>
            <c:strRef>
              <c:f>'% coverage'!$B$32:$B$38</c:f>
              <c:strCache>
                <c:ptCount val="7"/>
                <c:pt idx="0">
                  <c:v>Pacific Islands</c:v>
                </c:pt>
                <c:pt idx="1">
                  <c:v>Alaska</c:v>
                </c:pt>
                <c:pt idx="2">
                  <c:v>Northwest</c:v>
                </c:pt>
                <c:pt idx="3">
                  <c:v>Southwest</c:v>
                </c:pt>
                <c:pt idx="4">
                  <c:v>Southeast</c:v>
                </c:pt>
                <c:pt idx="5">
                  <c:v>Northeast</c:v>
                </c:pt>
                <c:pt idx="6">
                  <c:v>Atlantic HMS</c:v>
                </c:pt>
              </c:strCache>
            </c:strRef>
          </c:cat>
          <c:val>
            <c:numRef>
              <c:f>'% coverage'!$N$32:$N$38</c:f>
              <c:numCache>
                <c:formatCode>0%</c:formatCode>
                <c:ptCount val="7"/>
                <c:pt idx="0">
                  <c:v>0.22</c:v>
                </c:pt>
                <c:pt idx="1">
                  <c:v>0.1</c:v>
                </c:pt>
                <c:pt idx="2">
                  <c:v>0.77777777777777779</c:v>
                </c:pt>
                <c:pt idx="3">
                  <c:v>0.25</c:v>
                </c:pt>
                <c:pt idx="4">
                  <c:v>0.72727272727272729</c:v>
                </c:pt>
                <c:pt idx="5">
                  <c:v>1</c:v>
                </c:pt>
                <c:pt idx="6">
                  <c:v>0.6</c:v>
                </c:pt>
              </c:numCache>
            </c:numRef>
          </c:val>
          <c:extLst>
            <c:ext xmlns:c16="http://schemas.microsoft.com/office/drawing/2014/chart" uri="{C3380CC4-5D6E-409C-BE32-E72D297353CC}">
              <c16:uniqueId val="{000000AD-D28B-440E-B72C-83E3E1F5B110}"/>
            </c:ext>
          </c:extLst>
        </c:ser>
        <c:ser>
          <c:idx val="12"/>
          <c:order val="12"/>
          <c:tx>
            <c:strRef>
              <c:f>'% coverage'!$O$31</c:f>
              <c:strCache>
                <c:ptCount val="1"/>
                <c:pt idx="0">
                  <c:v>2013</c:v>
                </c:pt>
              </c:strCache>
            </c:strRef>
          </c:tx>
          <c:spPr>
            <a:solidFill>
              <a:schemeClr val="tx1">
                <a:lumMod val="50000"/>
                <a:lumOff val="50000"/>
              </a:schemeClr>
            </a:solidFill>
            <a:ln>
              <a:noFill/>
            </a:ln>
            <a:effectLst/>
          </c:spPr>
          <c:invertIfNegative val="0"/>
          <c:dPt>
            <c:idx val="0"/>
            <c:invertIfNegative val="0"/>
            <c:bubble3D val="0"/>
            <c:spPr>
              <a:solidFill>
                <a:srgbClr val="F96C00"/>
              </a:solidFill>
              <a:ln>
                <a:noFill/>
              </a:ln>
              <a:effectLst/>
            </c:spPr>
            <c:extLst>
              <c:ext xmlns:c16="http://schemas.microsoft.com/office/drawing/2014/chart" uri="{C3380CC4-5D6E-409C-BE32-E72D297353CC}">
                <c16:uniqueId val="{000000AF-D28B-440E-B72C-83E3E1F5B110}"/>
              </c:ext>
            </c:extLst>
          </c:dPt>
          <c:dPt>
            <c:idx val="1"/>
            <c:invertIfNegative val="0"/>
            <c:bubble3D val="0"/>
            <c:spPr>
              <a:solidFill>
                <a:srgbClr val="F04A4A"/>
              </a:solidFill>
              <a:ln>
                <a:noFill/>
              </a:ln>
              <a:effectLst/>
            </c:spPr>
            <c:extLst>
              <c:ext xmlns:c16="http://schemas.microsoft.com/office/drawing/2014/chart" uri="{C3380CC4-5D6E-409C-BE32-E72D297353CC}">
                <c16:uniqueId val="{000000B1-D28B-440E-B72C-83E3E1F5B110}"/>
              </c:ext>
            </c:extLst>
          </c:dPt>
          <c:dPt>
            <c:idx val="2"/>
            <c:invertIfNegative val="0"/>
            <c:bubble3D val="0"/>
            <c:spPr>
              <a:solidFill>
                <a:srgbClr val="41C0CA"/>
              </a:solidFill>
              <a:ln>
                <a:noFill/>
              </a:ln>
              <a:effectLst/>
            </c:spPr>
            <c:extLst>
              <c:ext xmlns:c16="http://schemas.microsoft.com/office/drawing/2014/chart" uri="{C3380CC4-5D6E-409C-BE32-E72D297353CC}">
                <c16:uniqueId val="{000000B3-D28B-440E-B72C-83E3E1F5B110}"/>
              </c:ext>
            </c:extLst>
          </c:dPt>
          <c:dPt>
            <c:idx val="3"/>
            <c:invertIfNegative val="0"/>
            <c:bubble3D val="0"/>
            <c:spPr>
              <a:solidFill>
                <a:schemeClr val="bg1">
                  <a:lumMod val="75000"/>
                </a:schemeClr>
              </a:solidFill>
              <a:ln>
                <a:noFill/>
              </a:ln>
              <a:effectLst/>
            </c:spPr>
            <c:extLst>
              <c:ext xmlns:c16="http://schemas.microsoft.com/office/drawing/2014/chart" uri="{C3380CC4-5D6E-409C-BE32-E72D297353CC}">
                <c16:uniqueId val="{000000B5-D28B-440E-B72C-83E3E1F5B110}"/>
              </c:ext>
            </c:extLst>
          </c:dPt>
          <c:dPt>
            <c:idx val="4"/>
            <c:invertIfNegative val="0"/>
            <c:bubble3D val="0"/>
            <c:spPr>
              <a:solidFill>
                <a:srgbClr val="88CE00"/>
              </a:solidFill>
              <a:ln>
                <a:noFill/>
              </a:ln>
              <a:effectLst/>
            </c:spPr>
            <c:extLst>
              <c:ext xmlns:c16="http://schemas.microsoft.com/office/drawing/2014/chart" uri="{C3380CC4-5D6E-409C-BE32-E72D297353CC}">
                <c16:uniqueId val="{000000B7-D28B-440E-B72C-83E3E1F5B110}"/>
              </c:ext>
            </c:extLst>
          </c:dPt>
          <c:dPt>
            <c:idx val="5"/>
            <c:invertIfNegative val="0"/>
            <c:bubble3D val="0"/>
            <c:spPr>
              <a:solidFill>
                <a:srgbClr val="7167FF"/>
              </a:solidFill>
              <a:ln>
                <a:noFill/>
              </a:ln>
              <a:effectLst/>
            </c:spPr>
            <c:extLst>
              <c:ext xmlns:c16="http://schemas.microsoft.com/office/drawing/2014/chart" uri="{C3380CC4-5D6E-409C-BE32-E72D297353CC}">
                <c16:uniqueId val="{000000B9-D28B-440E-B72C-83E3E1F5B110}"/>
              </c:ext>
            </c:extLst>
          </c:dPt>
          <c:dPt>
            <c:idx val="6"/>
            <c:invertIfNegative val="0"/>
            <c:bubble3D val="0"/>
            <c:spPr>
              <a:solidFill>
                <a:srgbClr val="2D81C8"/>
              </a:solidFill>
              <a:ln>
                <a:noFill/>
              </a:ln>
              <a:effectLst/>
            </c:spPr>
            <c:extLst>
              <c:ext xmlns:c16="http://schemas.microsoft.com/office/drawing/2014/chart" uri="{C3380CC4-5D6E-409C-BE32-E72D297353CC}">
                <c16:uniqueId val="{000000BB-D28B-440E-B72C-83E3E1F5B110}"/>
              </c:ext>
            </c:extLst>
          </c:dPt>
          <c:cat>
            <c:strRef>
              <c:f>'% coverage'!$B$32:$B$38</c:f>
              <c:strCache>
                <c:ptCount val="7"/>
                <c:pt idx="0">
                  <c:v>Pacific Islands</c:v>
                </c:pt>
                <c:pt idx="1">
                  <c:v>Alaska</c:v>
                </c:pt>
                <c:pt idx="2">
                  <c:v>Northwest</c:v>
                </c:pt>
                <c:pt idx="3">
                  <c:v>Southwest</c:v>
                </c:pt>
                <c:pt idx="4">
                  <c:v>Southeast</c:v>
                </c:pt>
                <c:pt idx="5">
                  <c:v>Northeast</c:v>
                </c:pt>
                <c:pt idx="6">
                  <c:v>Atlantic HMS</c:v>
                </c:pt>
              </c:strCache>
            </c:strRef>
          </c:cat>
          <c:val>
            <c:numRef>
              <c:f>'% coverage'!$O$32:$O$38</c:f>
              <c:numCache>
                <c:formatCode>0%</c:formatCode>
                <c:ptCount val="7"/>
                <c:pt idx="0">
                  <c:v>0.1111111111111111</c:v>
                </c:pt>
                <c:pt idx="1">
                  <c:v>0.1</c:v>
                </c:pt>
                <c:pt idx="2">
                  <c:v>0.44444444444444442</c:v>
                </c:pt>
                <c:pt idx="3">
                  <c:v>0.25</c:v>
                </c:pt>
                <c:pt idx="4">
                  <c:v>0.40909090909090912</c:v>
                </c:pt>
                <c:pt idx="5">
                  <c:v>0.875</c:v>
                </c:pt>
                <c:pt idx="6">
                  <c:v>0.8</c:v>
                </c:pt>
              </c:numCache>
            </c:numRef>
          </c:val>
          <c:extLst>
            <c:ext xmlns:c16="http://schemas.microsoft.com/office/drawing/2014/chart" uri="{C3380CC4-5D6E-409C-BE32-E72D297353CC}">
              <c16:uniqueId val="{000000BC-D28B-440E-B72C-83E3E1F5B110}"/>
            </c:ext>
          </c:extLst>
        </c:ser>
        <c:ser>
          <c:idx val="13"/>
          <c:order val="13"/>
          <c:tx>
            <c:strRef>
              <c:f>'% coverage'!$P$31</c:f>
              <c:strCache>
                <c:ptCount val="1"/>
                <c:pt idx="0">
                  <c:v>2014</c:v>
                </c:pt>
              </c:strCache>
            </c:strRef>
          </c:tx>
          <c:spPr>
            <a:solidFill>
              <a:schemeClr val="tx1">
                <a:lumMod val="50000"/>
                <a:lumOff val="50000"/>
              </a:schemeClr>
            </a:solidFill>
            <a:ln>
              <a:noFill/>
            </a:ln>
            <a:effectLst/>
          </c:spPr>
          <c:invertIfNegative val="0"/>
          <c:dPt>
            <c:idx val="0"/>
            <c:invertIfNegative val="0"/>
            <c:bubble3D val="0"/>
            <c:spPr>
              <a:solidFill>
                <a:srgbClr val="F96C00"/>
              </a:solidFill>
              <a:ln>
                <a:noFill/>
              </a:ln>
              <a:effectLst/>
            </c:spPr>
            <c:extLst>
              <c:ext xmlns:c16="http://schemas.microsoft.com/office/drawing/2014/chart" uri="{C3380CC4-5D6E-409C-BE32-E72D297353CC}">
                <c16:uniqueId val="{000000BE-D28B-440E-B72C-83E3E1F5B110}"/>
              </c:ext>
            </c:extLst>
          </c:dPt>
          <c:dPt>
            <c:idx val="1"/>
            <c:invertIfNegative val="0"/>
            <c:bubble3D val="0"/>
            <c:spPr>
              <a:solidFill>
                <a:srgbClr val="F04A4A"/>
              </a:solidFill>
              <a:ln>
                <a:noFill/>
              </a:ln>
              <a:effectLst/>
            </c:spPr>
            <c:extLst>
              <c:ext xmlns:c16="http://schemas.microsoft.com/office/drawing/2014/chart" uri="{C3380CC4-5D6E-409C-BE32-E72D297353CC}">
                <c16:uniqueId val="{000000C0-D28B-440E-B72C-83E3E1F5B110}"/>
              </c:ext>
            </c:extLst>
          </c:dPt>
          <c:dPt>
            <c:idx val="2"/>
            <c:invertIfNegative val="0"/>
            <c:bubble3D val="0"/>
            <c:spPr>
              <a:solidFill>
                <a:srgbClr val="41C0CA"/>
              </a:solidFill>
              <a:ln>
                <a:noFill/>
              </a:ln>
              <a:effectLst/>
            </c:spPr>
            <c:extLst>
              <c:ext xmlns:c16="http://schemas.microsoft.com/office/drawing/2014/chart" uri="{C3380CC4-5D6E-409C-BE32-E72D297353CC}">
                <c16:uniqueId val="{000000C2-D28B-440E-B72C-83E3E1F5B110}"/>
              </c:ext>
            </c:extLst>
          </c:dPt>
          <c:dPt>
            <c:idx val="3"/>
            <c:invertIfNegative val="0"/>
            <c:bubble3D val="0"/>
            <c:spPr>
              <a:solidFill>
                <a:schemeClr val="bg1">
                  <a:lumMod val="75000"/>
                </a:schemeClr>
              </a:solidFill>
              <a:ln>
                <a:noFill/>
              </a:ln>
              <a:effectLst/>
            </c:spPr>
            <c:extLst>
              <c:ext xmlns:c16="http://schemas.microsoft.com/office/drawing/2014/chart" uri="{C3380CC4-5D6E-409C-BE32-E72D297353CC}">
                <c16:uniqueId val="{000000C4-D28B-440E-B72C-83E3E1F5B110}"/>
              </c:ext>
            </c:extLst>
          </c:dPt>
          <c:dPt>
            <c:idx val="4"/>
            <c:invertIfNegative val="0"/>
            <c:bubble3D val="0"/>
            <c:spPr>
              <a:solidFill>
                <a:srgbClr val="88CE00"/>
              </a:solidFill>
              <a:ln>
                <a:noFill/>
              </a:ln>
              <a:effectLst/>
            </c:spPr>
            <c:extLst>
              <c:ext xmlns:c16="http://schemas.microsoft.com/office/drawing/2014/chart" uri="{C3380CC4-5D6E-409C-BE32-E72D297353CC}">
                <c16:uniqueId val="{000000C6-D28B-440E-B72C-83E3E1F5B110}"/>
              </c:ext>
            </c:extLst>
          </c:dPt>
          <c:dPt>
            <c:idx val="5"/>
            <c:invertIfNegative val="0"/>
            <c:bubble3D val="0"/>
            <c:spPr>
              <a:solidFill>
                <a:schemeClr val="bg1">
                  <a:lumMod val="75000"/>
                </a:schemeClr>
              </a:solidFill>
              <a:ln>
                <a:noFill/>
              </a:ln>
              <a:effectLst/>
            </c:spPr>
            <c:extLst>
              <c:ext xmlns:c16="http://schemas.microsoft.com/office/drawing/2014/chart" uri="{C3380CC4-5D6E-409C-BE32-E72D297353CC}">
                <c16:uniqueId val="{000000C8-D28B-440E-B72C-83E3E1F5B110}"/>
              </c:ext>
            </c:extLst>
          </c:dPt>
          <c:dPt>
            <c:idx val="6"/>
            <c:invertIfNegative val="0"/>
            <c:bubble3D val="0"/>
            <c:spPr>
              <a:solidFill>
                <a:srgbClr val="2D81C8"/>
              </a:solidFill>
              <a:ln>
                <a:noFill/>
              </a:ln>
              <a:effectLst/>
            </c:spPr>
            <c:extLst>
              <c:ext xmlns:c16="http://schemas.microsoft.com/office/drawing/2014/chart" uri="{C3380CC4-5D6E-409C-BE32-E72D297353CC}">
                <c16:uniqueId val="{000000CA-D28B-440E-B72C-83E3E1F5B110}"/>
              </c:ext>
            </c:extLst>
          </c:dPt>
          <c:cat>
            <c:strRef>
              <c:f>'% coverage'!$B$32:$B$38</c:f>
              <c:strCache>
                <c:ptCount val="7"/>
                <c:pt idx="0">
                  <c:v>Pacific Islands</c:v>
                </c:pt>
                <c:pt idx="1">
                  <c:v>Alaska</c:v>
                </c:pt>
                <c:pt idx="2">
                  <c:v>Northwest</c:v>
                </c:pt>
                <c:pt idx="3">
                  <c:v>Southwest</c:v>
                </c:pt>
                <c:pt idx="4">
                  <c:v>Southeast</c:v>
                </c:pt>
                <c:pt idx="5">
                  <c:v>Northeast</c:v>
                </c:pt>
                <c:pt idx="6">
                  <c:v>Atlantic HMS</c:v>
                </c:pt>
              </c:strCache>
            </c:strRef>
          </c:cat>
          <c:val>
            <c:numRef>
              <c:f>'% coverage'!$P$32:$P$38</c:f>
              <c:numCache>
                <c:formatCode>0%</c:formatCode>
                <c:ptCount val="7"/>
                <c:pt idx="0">
                  <c:v>0.44444444444444442</c:v>
                </c:pt>
                <c:pt idx="1">
                  <c:v>0.1</c:v>
                </c:pt>
                <c:pt idx="2">
                  <c:v>0.77777777777777779</c:v>
                </c:pt>
                <c:pt idx="3">
                  <c:v>0.25</c:v>
                </c:pt>
                <c:pt idx="4">
                  <c:v>0.68181818181818177</c:v>
                </c:pt>
                <c:pt idx="5">
                  <c:v>0.88</c:v>
                </c:pt>
                <c:pt idx="6">
                  <c:v>0.8</c:v>
                </c:pt>
              </c:numCache>
            </c:numRef>
          </c:val>
          <c:extLst>
            <c:ext xmlns:c16="http://schemas.microsoft.com/office/drawing/2014/chart" uri="{C3380CC4-5D6E-409C-BE32-E72D297353CC}">
              <c16:uniqueId val="{000000CB-D28B-440E-B72C-83E3E1F5B110}"/>
            </c:ext>
          </c:extLst>
        </c:ser>
        <c:ser>
          <c:idx val="14"/>
          <c:order val="14"/>
          <c:tx>
            <c:strRef>
              <c:f>'% coverage'!$Q$31</c:f>
              <c:strCache>
                <c:ptCount val="1"/>
                <c:pt idx="0">
                  <c:v>2015</c:v>
                </c:pt>
              </c:strCache>
            </c:strRef>
          </c:tx>
          <c:spPr>
            <a:solidFill>
              <a:schemeClr val="tx1">
                <a:lumMod val="50000"/>
                <a:lumOff val="50000"/>
              </a:schemeClr>
            </a:solidFill>
            <a:ln>
              <a:noFill/>
            </a:ln>
            <a:effectLst/>
          </c:spPr>
          <c:invertIfNegative val="0"/>
          <c:dPt>
            <c:idx val="0"/>
            <c:invertIfNegative val="0"/>
            <c:bubble3D val="0"/>
            <c:spPr>
              <a:solidFill>
                <a:srgbClr val="F96C00"/>
              </a:solidFill>
              <a:ln>
                <a:noFill/>
              </a:ln>
              <a:effectLst/>
            </c:spPr>
            <c:extLst>
              <c:ext xmlns:c16="http://schemas.microsoft.com/office/drawing/2014/chart" uri="{C3380CC4-5D6E-409C-BE32-E72D297353CC}">
                <c16:uniqueId val="{000000CD-D28B-440E-B72C-83E3E1F5B110}"/>
              </c:ext>
            </c:extLst>
          </c:dPt>
          <c:dPt>
            <c:idx val="1"/>
            <c:invertIfNegative val="0"/>
            <c:bubble3D val="0"/>
            <c:spPr>
              <a:solidFill>
                <a:srgbClr val="F04A4A"/>
              </a:solidFill>
              <a:ln>
                <a:noFill/>
              </a:ln>
              <a:effectLst/>
            </c:spPr>
            <c:extLst>
              <c:ext xmlns:c16="http://schemas.microsoft.com/office/drawing/2014/chart" uri="{C3380CC4-5D6E-409C-BE32-E72D297353CC}">
                <c16:uniqueId val="{000000CF-D28B-440E-B72C-83E3E1F5B110}"/>
              </c:ext>
            </c:extLst>
          </c:dPt>
          <c:dPt>
            <c:idx val="2"/>
            <c:invertIfNegative val="0"/>
            <c:bubble3D val="0"/>
            <c:spPr>
              <a:solidFill>
                <a:srgbClr val="41C0CA"/>
              </a:solidFill>
              <a:ln>
                <a:noFill/>
              </a:ln>
              <a:effectLst/>
            </c:spPr>
            <c:extLst>
              <c:ext xmlns:c16="http://schemas.microsoft.com/office/drawing/2014/chart" uri="{C3380CC4-5D6E-409C-BE32-E72D297353CC}">
                <c16:uniqueId val="{000000D1-D28B-440E-B72C-83E3E1F5B110}"/>
              </c:ext>
            </c:extLst>
          </c:dPt>
          <c:dPt>
            <c:idx val="3"/>
            <c:invertIfNegative val="0"/>
            <c:bubble3D val="0"/>
            <c:spPr>
              <a:solidFill>
                <a:schemeClr val="bg1">
                  <a:lumMod val="75000"/>
                </a:schemeClr>
              </a:solidFill>
              <a:ln>
                <a:noFill/>
              </a:ln>
              <a:effectLst/>
            </c:spPr>
            <c:extLst>
              <c:ext xmlns:c16="http://schemas.microsoft.com/office/drawing/2014/chart" uri="{C3380CC4-5D6E-409C-BE32-E72D297353CC}">
                <c16:uniqueId val="{000000D3-D28B-440E-B72C-83E3E1F5B110}"/>
              </c:ext>
            </c:extLst>
          </c:dPt>
          <c:dPt>
            <c:idx val="4"/>
            <c:invertIfNegative val="0"/>
            <c:bubble3D val="0"/>
            <c:spPr>
              <a:solidFill>
                <a:srgbClr val="88CE00"/>
              </a:solidFill>
              <a:ln>
                <a:noFill/>
              </a:ln>
              <a:effectLst/>
            </c:spPr>
            <c:extLst>
              <c:ext xmlns:c16="http://schemas.microsoft.com/office/drawing/2014/chart" uri="{C3380CC4-5D6E-409C-BE32-E72D297353CC}">
                <c16:uniqueId val="{000000D5-D28B-440E-B72C-83E3E1F5B110}"/>
              </c:ext>
            </c:extLst>
          </c:dPt>
          <c:dPt>
            <c:idx val="5"/>
            <c:invertIfNegative val="0"/>
            <c:bubble3D val="0"/>
            <c:spPr>
              <a:solidFill>
                <a:schemeClr val="bg1">
                  <a:lumMod val="75000"/>
                </a:schemeClr>
              </a:solidFill>
              <a:ln>
                <a:noFill/>
              </a:ln>
              <a:effectLst/>
            </c:spPr>
            <c:extLst>
              <c:ext xmlns:c16="http://schemas.microsoft.com/office/drawing/2014/chart" uri="{C3380CC4-5D6E-409C-BE32-E72D297353CC}">
                <c16:uniqueId val="{000000D7-D28B-440E-B72C-83E3E1F5B110}"/>
              </c:ext>
            </c:extLst>
          </c:dPt>
          <c:dPt>
            <c:idx val="6"/>
            <c:invertIfNegative val="0"/>
            <c:bubble3D val="0"/>
            <c:spPr>
              <a:solidFill>
                <a:srgbClr val="2D81C8"/>
              </a:solidFill>
              <a:ln>
                <a:noFill/>
              </a:ln>
              <a:effectLst/>
            </c:spPr>
            <c:extLst>
              <c:ext xmlns:c16="http://schemas.microsoft.com/office/drawing/2014/chart" uri="{C3380CC4-5D6E-409C-BE32-E72D297353CC}">
                <c16:uniqueId val="{000000D9-D28B-440E-B72C-83E3E1F5B110}"/>
              </c:ext>
            </c:extLst>
          </c:dPt>
          <c:cat>
            <c:strRef>
              <c:f>'% coverage'!$B$32:$B$38</c:f>
              <c:strCache>
                <c:ptCount val="7"/>
                <c:pt idx="0">
                  <c:v>Pacific Islands</c:v>
                </c:pt>
                <c:pt idx="1">
                  <c:v>Alaska</c:v>
                </c:pt>
                <c:pt idx="2">
                  <c:v>Northwest</c:v>
                </c:pt>
                <c:pt idx="3">
                  <c:v>Southwest</c:v>
                </c:pt>
                <c:pt idx="4">
                  <c:v>Southeast</c:v>
                </c:pt>
                <c:pt idx="5">
                  <c:v>Northeast</c:v>
                </c:pt>
                <c:pt idx="6">
                  <c:v>Atlantic HMS</c:v>
                </c:pt>
              </c:strCache>
            </c:strRef>
          </c:cat>
          <c:val>
            <c:numRef>
              <c:f>'% coverage'!$Q$32:$Q$38</c:f>
              <c:numCache>
                <c:formatCode>0%</c:formatCode>
                <c:ptCount val="7"/>
                <c:pt idx="0">
                  <c:v>0.1111111111111111</c:v>
                </c:pt>
                <c:pt idx="1">
                  <c:v>0.1</c:v>
                </c:pt>
                <c:pt idx="2">
                  <c:v>0.77777777777777779</c:v>
                </c:pt>
                <c:pt idx="3">
                  <c:v>0.25</c:v>
                </c:pt>
                <c:pt idx="4">
                  <c:v>0.40909090909090912</c:v>
                </c:pt>
                <c:pt idx="5">
                  <c:v>0.88</c:v>
                </c:pt>
                <c:pt idx="6">
                  <c:v>0.8</c:v>
                </c:pt>
              </c:numCache>
            </c:numRef>
          </c:val>
          <c:extLst>
            <c:ext xmlns:c16="http://schemas.microsoft.com/office/drawing/2014/chart" uri="{C3380CC4-5D6E-409C-BE32-E72D297353CC}">
              <c16:uniqueId val="{000000DA-D28B-440E-B72C-83E3E1F5B110}"/>
            </c:ext>
          </c:extLst>
        </c:ser>
        <c:ser>
          <c:idx val="15"/>
          <c:order val="15"/>
          <c:tx>
            <c:strRef>
              <c:f>'% coverage'!$R$31</c:f>
              <c:strCache>
                <c:ptCount val="1"/>
                <c:pt idx="0">
                  <c:v>2016</c:v>
                </c:pt>
              </c:strCache>
            </c:strRef>
          </c:tx>
          <c:spPr>
            <a:solidFill>
              <a:schemeClr val="tx1">
                <a:lumMod val="50000"/>
                <a:lumOff val="50000"/>
              </a:schemeClr>
            </a:solidFill>
            <a:ln>
              <a:noFill/>
            </a:ln>
            <a:effectLst/>
          </c:spPr>
          <c:invertIfNegative val="0"/>
          <c:dPt>
            <c:idx val="0"/>
            <c:invertIfNegative val="0"/>
            <c:bubble3D val="0"/>
            <c:spPr>
              <a:solidFill>
                <a:srgbClr val="F96C00"/>
              </a:solidFill>
              <a:ln>
                <a:noFill/>
              </a:ln>
              <a:effectLst/>
            </c:spPr>
            <c:extLst>
              <c:ext xmlns:c16="http://schemas.microsoft.com/office/drawing/2014/chart" uri="{C3380CC4-5D6E-409C-BE32-E72D297353CC}">
                <c16:uniqueId val="{000000DC-D28B-440E-B72C-83E3E1F5B110}"/>
              </c:ext>
            </c:extLst>
          </c:dPt>
          <c:dPt>
            <c:idx val="1"/>
            <c:invertIfNegative val="0"/>
            <c:bubble3D val="0"/>
            <c:spPr>
              <a:solidFill>
                <a:srgbClr val="F04A4A"/>
              </a:solidFill>
              <a:ln>
                <a:noFill/>
              </a:ln>
              <a:effectLst/>
            </c:spPr>
            <c:extLst>
              <c:ext xmlns:c16="http://schemas.microsoft.com/office/drawing/2014/chart" uri="{C3380CC4-5D6E-409C-BE32-E72D297353CC}">
                <c16:uniqueId val="{000000DE-D28B-440E-B72C-83E3E1F5B110}"/>
              </c:ext>
            </c:extLst>
          </c:dPt>
          <c:dPt>
            <c:idx val="2"/>
            <c:invertIfNegative val="0"/>
            <c:bubble3D val="0"/>
            <c:spPr>
              <a:solidFill>
                <a:srgbClr val="41C0CA"/>
              </a:solidFill>
              <a:ln>
                <a:noFill/>
              </a:ln>
              <a:effectLst/>
            </c:spPr>
            <c:extLst>
              <c:ext xmlns:c16="http://schemas.microsoft.com/office/drawing/2014/chart" uri="{C3380CC4-5D6E-409C-BE32-E72D297353CC}">
                <c16:uniqueId val="{000000E0-D28B-440E-B72C-83E3E1F5B110}"/>
              </c:ext>
            </c:extLst>
          </c:dPt>
          <c:dPt>
            <c:idx val="3"/>
            <c:invertIfNegative val="0"/>
            <c:bubble3D val="0"/>
            <c:spPr>
              <a:solidFill>
                <a:schemeClr val="bg1">
                  <a:lumMod val="75000"/>
                </a:schemeClr>
              </a:solidFill>
              <a:ln>
                <a:noFill/>
              </a:ln>
              <a:effectLst/>
            </c:spPr>
            <c:extLst>
              <c:ext xmlns:c16="http://schemas.microsoft.com/office/drawing/2014/chart" uri="{C3380CC4-5D6E-409C-BE32-E72D297353CC}">
                <c16:uniqueId val="{000000E2-D28B-440E-B72C-83E3E1F5B110}"/>
              </c:ext>
            </c:extLst>
          </c:dPt>
          <c:dPt>
            <c:idx val="4"/>
            <c:invertIfNegative val="0"/>
            <c:bubble3D val="0"/>
            <c:spPr>
              <a:solidFill>
                <a:srgbClr val="88CE00"/>
              </a:solidFill>
              <a:ln>
                <a:noFill/>
              </a:ln>
              <a:effectLst/>
            </c:spPr>
            <c:extLst>
              <c:ext xmlns:c16="http://schemas.microsoft.com/office/drawing/2014/chart" uri="{C3380CC4-5D6E-409C-BE32-E72D297353CC}">
                <c16:uniqueId val="{000000E4-D28B-440E-B72C-83E3E1F5B110}"/>
              </c:ext>
            </c:extLst>
          </c:dPt>
          <c:dPt>
            <c:idx val="5"/>
            <c:invertIfNegative val="0"/>
            <c:bubble3D val="0"/>
            <c:spPr>
              <a:solidFill>
                <a:srgbClr val="7167FF"/>
              </a:solidFill>
              <a:ln>
                <a:noFill/>
              </a:ln>
              <a:effectLst/>
            </c:spPr>
            <c:extLst>
              <c:ext xmlns:c16="http://schemas.microsoft.com/office/drawing/2014/chart" uri="{C3380CC4-5D6E-409C-BE32-E72D297353CC}">
                <c16:uniqueId val="{000000E6-D28B-440E-B72C-83E3E1F5B110}"/>
              </c:ext>
            </c:extLst>
          </c:dPt>
          <c:dPt>
            <c:idx val="6"/>
            <c:invertIfNegative val="0"/>
            <c:bubble3D val="0"/>
            <c:spPr>
              <a:solidFill>
                <a:srgbClr val="2D81C8"/>
              </a:solidFill>
              <a:ln>
                <a:noFill/>
              </a:ln>
              <a:effectLst/>
            </c:spPr>
            <c:extLst>
              <c:ext xmlns:c16="http://schemas.microsoft.com/office/drawing/2014/chart" uri="{C3380CC4-5D6E-409C-BE32-E72D297353CC}">
                <c16:uniqueId val="{000000E8-D28B-440E-B72C-83E3E1F5B110}"/>
              </c:ext>
            </c:extLst>
          </c:dPt>
          <c:cat>
            <c:strRef>
              <c:f>'% coverage'!$B$32:$B$38</c:f>
              <c:strCache>
                <c:ptCount val="7"/>
                <c:pt idx="0">
                  <c:v>Pacific Islands</c:v>
                </c:pt>
                <c:pt idx="1">
                  <c:v>Alaska</c:v>
                </c:pt>
                <c:pt idx="2">
                  <c:v>Northwest</c:v>
                </c:pt>
                <c:pt idx="3">
                  <c:v>Southwest</c:v>
                </c:pt>
                <c:pt idx="4">
                  <c:v>Southeast</c:v>
                </c:pt>
                <c:pt idx="5">
                  <c:v>Northeast</c:v>
                </c:pt>
                <c:pt idx="6">
                  <c:v>Atlantic HMS</c:v>
                </c:pt>
              </c:strCache>
            </c:strRef>
          </c:cat>
          <c:val>
            <c:numRef>
              <c:f>'% coverage'!$R$32:$R$38</c:f>
              <c:numCache>
                <c:formatCode>0%</c:formatCode>
                <c:ptCount val="7"/>
                <c:pt idx="0">
                  <c:v>0.1111111111111111</c:v>
                </c:pt>
                <c:pt idx="1">
                  <c:v>0.1</c:v>
                </c:pt>
                <c:pt idx="2">
                  <c:v>0.44444444444444442</c:v>
                </c:pt>
                <c:pt idx="3">
                  <c:v>0.25</c:v>
                </c:pt>
                <c:pt idx="4">
                  <c:v>0.40909090909090912</c:v>
                </c:pt>
                <c:pt idx="5">
                  <c:v>0.3125</c:v>
                </c:pt>
                <c:pt idx="6">
                  <c:v>0.8</c:v>
                </c:pt>
              </c:numCache>
            </c:numRef>
          </c:val>
          <c:extLst>
            <c:ext xmlns:c16="http://schemas.microsoft.com/office/drawing/2014/chart" uri="{C3380CC4-5D6E-409C-BE32-E72D297353CC}">
              <c16:uniqueId val="{000000E9-D28B-440E-B72C-83E3E1F5B110}"/>
            </c:ext>
          </c:extLst>
        </c:ser>
        <c:ser>
          <c:idx val="16"/>
          <c:order val="16"/>
          <c:tx>
            <c:strRef>
              <c:f>'% coverage'!$S$31</c:f>
              <c:strCache>
                <c:ptCount val="1"/>
                <c:pt idx="0">
                  <c:v>2017</c:v>
                </c:pt>
              </c:strCache>
            </c:strRef>
          </c:tx>
          <c:spPr>
            <a:solidFill>
              <a:schemeClr val="tx1">
                <a:lumMod val="50000"/>
                <a:lumOff val="50000"/>
              </a:schemeClr>
            </a:solidFill>
            <a:ln>
              <a:noFill/>
            </a:ln>
            <a:effectLst/>
          </c:spPr>
          <c:invertIfNegative val="0"/>
          <c:dPt>
            <c:idx val="0"/>
            <c:invertIfNegative val="0"/>
            <c:bubble3D val="0"/>
            <c:spPr>
              <a:solidFill>
                <a:schemeClr val="bg1">
                  <a:lumMod val="75000"/>
                </a:schemeClr>
              </a:solidFill>
              <a:ln>
                <a:noFill/>
              </a:ln>
              <a:effectLst/>
            </c:spPr>
            <c:extLst>
              <c:ext xmlns:c16="http://schemas.microsoft.com/office/drawing/2014/chart" uri="{C3380CC4-5D6E-409C-BE32-E72D297353CC}">
                <c16:uniqueId val="{000000EB-D28B-440E-B72C-83E3E1F5B110}"/>
              </c:ext>
            </c:extLst>
          </c:dPt>
          <c:dPt>
            <c:idx val="1"/>
            <c:invertIfNegative val="0"/>
            <c:bubble3D val="0"/>
            <c:spPr>
              <a:solidFill>
                <a:srgbClr val="F04A4A"/>
              </a:solidFill>
              <a:ln>
                <a:noFill/>
              </a:ln>
              <a:effectLst/>
            </c:spPr>
            <c:extLst>
              <c:ext xmlns:c16="http://schemas.microsoft.com/office/drawing/2014/chart" uri="{C3380CC4-5D6E-409C-BE32-E72D297353CC}">
                <c16:uniqueId val="{000000ED-D28B-440E-B72C-83E3E1F5B110}"/>
              </c:ext>
            </c:extLst>
          </c:dPt>
          <c:dPt>
            <c:idx val="2"/>
            <c:invertIfNegative val="0"/>
            <c:bubble3D val="0"/>
            <c:spPr>
              <a:solidFill>
                <a:srgbClr val="41C0CA"/>
              </a:solidFill>
              <a:ln>
                <a:noFill/>
              </a:ln>
              <a:effectLst/>
            </c:spPr>
            <c:extLst>
              <c:ext xmlns:c16="http://schemas.microsoft.com/office/drawing/2014/chart" uri="{C3380CC4-5D6E-409C-BE32-E72D297353CC}">
                <c16:uniqueId val="{000000EF-D28B-440E-B72C-83E3E1F5B110}"/>
              </c:ext>
            </c:extLst>
          </c:dPt>
          <c:dPt>
            <c:idx val="3"/>
            <c:invertIfNegative val="0"/>
            <c:bubble3D val="0"/>
            <c:spPr>
              <a:solidFill>
                <a:schemeClr val="bg1">
                  <a:lumMod val="75000"/>
                </a:schemeClr>
              </a:solidFill>
              <a:ln>
                <a:noFill/>
              </a:ln>
              <a:effectLst/>
            </c:spPr>
            <c:extLst>
              <c:ext xmlns:c16="http://schemas.microsoft.com/office/drawing/2014/chart" uri="{C3380CC4-5D6E-409C-BE32-E72D297353CC}">
                <c16:uniqueId val="{000000F1-D28B-440E-B72C-83E3E1F5B110}"/>
              </c:ext>
            </c:extLst>
          </c:dPt>
          <c:dPt>
            <c:idx val="4"/>
            <c:invertIfNegative val="0"/>
            <c:bubble3D val="0"/>
            <c:spPr>
              <a:solidFill>
                <a:srgbClr val="88CE00"/>
              </a:solidFill>
              <a:ln>
                <a:noFill/>
              </a:ln>
              <a:effectLst/>
            </c:spPr>
            <c:extLst>
              <c:ext xmlns:c16="http://schemas.microsoft.com/office/drawing/2014/chart" uri="{C3380CC4-5D6E-409C-BE32-E72D297353CC}">
                <c16:uniqueId val="{000000F3-D28B-440E-B72C-83E3E1F5B110}"/>
              </c:ext>
            </c:extLst>
          </c:dPt>
          <c:dPt>
            <c:idx val="5"/>
            <c:invertIfNegative val="0"/>
            <c:bubble3D val="0"/>
            <c:spPr>
              <a:solidFill>
                <a:schemeClr val="bg1">
                  <a:lumMod val="75000"/>
                </a:schemeClr>
              </a:solidFill>
              <a:ln>
                <a:noFill/>
              </a:ln>
              <a:effectLst/>
            </c:spPr>
            <c:extLst>
              <c:ext xmlns:c16="http://schemas.microsoft.com/office/drawing/2014/chart" uri="{C3380CC4-5D6E-409C-BE32-E72D297353CC}">
                <c16:uniqueId val="{000000F5-D28B-440E-B72C-83E3E1F5B110}"/>
              </c:ext>
            </c:extLst>
          </c:dPt>
          <c:dPt>
            <c:idx val="6"/>
            <c:invertIfNegative val="0"/>
            <c:bubble3D val="0"/>
            <c:spPr>
              <a:solidFill>
                <a:srgbClr val="2D81C8"/>
              </a:solidFill>
              <a:ln>
                <a:noFill/>
              </a:ln>
              <a:effectLst/>
            </c:spPr>
            <c:extLst>
              <c:ext xmlns:c16="http://schemas.microsoft.com/office/drawing/2014/chart" uri="{C3380CC4-5D6E-409C-BE32-E72D297353CC}">
                <c16:uniqueId val="{000000F7-D28B-440E-B72C-83E3E1F5B110}"/>
              </c:ext>
            </c:extLst>
          </c:dPt>
          <c:cat>
            <c:strRef>
              <c:f>'% coverage'!$B$32:$B$38</c:f>
              <c:strCache>
                <c:ptCount val="7"/>
                <c:pt idx="0">
                  <c:v>Pacific Islands</c:v>
                </c:pt>
                <c:pt idx="1">
                  <c:v>Alaska</c:v>
                </c:pt>
                <c:pt idx="2">
                  <c:v>Northwest</c:v>
                </c:pt>
                <c:pt idx="3">
                  <c:v>Southwest</c:v>
                </c:pt>
                <c:pt idx="4">
                  <c:v>Southeast</c:v>
                </c:pt>
                <c:pt idx="5">
                  <c:v>Northeast</c:v>
                </c:pt>
                <c:pt idx="6">
                  <c:v>Atlantic HMS</c:v>
                </c:pt>
              </c:strCache>
            </c:strRef>
          </c:cat>
          <c:val>
            <c:numRef>
              <c:f>'% coverage'!$S$32:$S$38</c:f>
              <c:numCache>
                <c:formatCode>0%</c:formatCode>
                <c:ptCount val="7"/>
                <c:pt idx="0">
                  <c:v>0.11</c:v>
                </c:pt>
                <c:pt idx="1">
                  <c:v>0.1</c:v>
                </c:pt>
                <c:pt idx="2">
                  <c:v>0.44444444444444442</c:v>
                </c:pt>
                <c:pt idx="3">
                  <c:v>0.25</c:v>
                </c:pt>
                <c:pt idx="4">
                  <c:v>0.40909090909090912</c:v>
                </c:pt>
                <c:pt idx="5">
                  <c:v>0.31</c:v>
                </c:pt>
                <c:pt idx="6">
                  <c:v>0.8</c:v>
                </c:pt>
              </c:numCache>
            </c:numRef>
          </c:val>
          <c:extLst>
            <c:ext xmlns:c16="http://schemas.microsoft.com/office/drawing/2014/chart" uri="{C3380CC4-5D6E-409C-BE32-E72D297353CC}">
              <c16:uniqueId val="{000000F8-D28B-440E-B72C-83E3E1F5B110}"/>
            </c:ext>
          </c:extLst>
        </c:ser>
        <c:ser>
          <c:idx val="17"/>
          <c:order val="17"/>
          <c:tx>
            <c:strRef>
              <c:f>'% coverage'!$T$31</c:f>
              <c:strCache>
                <c:ptCount val="1"/>
                <c:pt idx="0">
                  <c:v>2018</c:v>
                </c:pt>
              </c:strCache>
            </c:strRef>
          </c:tx>
          <c:spPr>
            <a:solidFill>
              <a:schemeClr val="tx1">
                <a:lumMod val="50000"/>
                <a:lumOff val="50000"/>
              </a:schemeClr>
            </a:solidFill>
            <a:ln>
              <a:noFill/>
            </a:ln>
            <a:effectLst/>
          </c:spPr>
          <c:invertIfNegative val="0"/>
          <c:dPt>
            <c:idx val="0"/>
            <c:invertIfNegative val="0"/>
            <c:bubble3D val="0"/>
            <c:spPr>
              <a:solidFill>
                <a:schemeClr val="bg1">
                  <a:lumMod val="75000"/>
                </a:schemeClr>
              </a:solidFill>
              <a:ln>
                <a:noFill/>
              </a:ln>
              <a:effectLst/>
            </c:spPr>
            <c:extLst>
              <c:ext xmlns:c16="http://schemas.microsoft.com/office/drawing/2014/chart" uri="{C3380CC4-5D6E-409C-BE32-E72D297353CC}">
                <c16:uniqueId val="{000000FA-D28B-440E-B72C-83E3E1F5B110}"/>
              </c:ext>
            </c:extLst>
          </c:dPt>
          <c:dPt>
            <c:idx val="1"/>
            <c:invertIfNegative val="0"/>
            <c:bubble3D val="0"/>
            <c:spPr>
              <a:solidFill>
                <a:srgbClr val="F04A4A"/>
              </a:solidFill>
              <a:ln>
                <a:noFill/>
              </a:ln>
              <a:effectLst/>
            </c:spPr>
            <c:extLst>
              <c:ext xmlns:c16="http://schemas.microsoft.com/office/drawing/2014/chart" uri="{C3380CC4-5D6E-409C-BE32-E72D297353CC}">
                <c16:uniqueId val="{000000FC-D28B-440E-B72C-83E3E1F5B110}"/>
              </c:ext>
            </c:extLst>
          </c:dPt>
          <c:dPt>
            <c:idx val="2"/>
            <c:invertIfNegative val="0"/>
            <c:bubble3D val="0"/>
            <c:spPr>
              <a:solidFill>
                <a:srgbClr val="41C0CA"/>
              </a:solidFill>
              <a:ln>
                <a:noFill/>
              </a:ln>
              <a:effectLst/>
            </c:spPr>
            <c:extLst>
              <c:ext xmlns:c16="http://schemas.microsoft.com/office/drawing/2014/chart" uri="{C3380CC4-5D6E-409C-BE32-E72D297353CC}">
                <c16:uniqueId val="{000000FE-D28B-440E-B72C-83E3E1F5B110}"/>
              </c:ext>
            </c:extLst>
          </c:dPt>
          <c:dPt>
            <c:idx val="3"/>
            <c:invertIfNegative val="0"/>
            <c:bubble3D val="0"/>
            <c:spPr>
              <a:solidFill>
                <a:schemeClr val="bg1">
                  <a:lumMod val="75000"/>
                </a:schemeClr>
              </a:solidFill>
              <a:ln>
                <a:noFill/>
              </a:ln>
              <a:effectLst/>
            </c:spPr>
            <c:extLst>
              <c:ext xmlns:c16="http://schemas.microsoft.com/office/drawing/2014/chart" uri="{C3380CC4-5D6E-409C-BE32-E72D297353CC}">
                <c16:uniqueId val="{00000100-D28B-440E-B72C-83E3E1F5B110}"/>
              </c:ext>
            </c:extLst>
          </c:dPt>
          <c:dPt>
            <c:idx val="4"/>
            <c:invertIfNegative val="0"/>
            <c:bubble3D val="0"/>
            <c:spPr>
              <a:solidFill>
                <a:srgbClr val="88CE00"/>
              </a:solidFill>
              <a:ln>
                <a:noFill/>
              </a:ln>
              <a:effectLst/>
            </c:spPr>
            <c:extLst>
              <c:ext xmlns:c16="http://schemas.microsoft.com/office/drawing/2014/chart" uri="{C3380CC4-5D6E-409C-BE32-E72D297353CC}">
                <c16:uniqueId val="{00000102-D28B-440E-B72C-83E3E1F5B110}"/>
              </c:ext>
            </c:extLst>
          </c:dPt>
          <c:dPt>
            <c:idx val="5"/>
            <c:invertIfNegative val="0"/>
            <c:bubble3D val="0"/>
            <c:spPr>
              <a:solidFill>
                <a:schemeClr val="bg1">
                  <a:lumMod val="75000"/>
                </a:schemeClr>
              </a:solidFill>
              <a:ln>
                <a:noFill/>
              </a:ln>
              <a:effectLst/>
            </c:spPr>
            <c:extLst>
              <c:ext xmlns:c16="http://schemas.microsoft.com/office/drawing/2014/chart" uri="{C3380CC4-5D6E-409C-BE32-E72D297353CC}">
                <c16:uniqueId val="{00000104-D28B-440E-B72C-83E3E1F5B110}"/>
              </c:ext>
            </c:extLst>
          </c:dPt>
          <c:dPt>
            <c:idx val="6"/>
            <c:invertIfNegative val="0"/>
            <c:bubble3D val="0"/>
            <c:spPr>
              <a:solidFill>
                <a:srgbClr val="2D81C8"/>
              </a:solidFill>
              <a:ln>
                <a:noFill/>
              </a:ln>
              <a:effectLst/>
            </c:spPr>
            <c:extLst>
              <c:ext xmlns:c16="http://schemas.microsoft.com/office/drawing/2014/chart" uri="{C3380CC4-5D6E-409C-BE32-E72D297353CC}">
                <c16:uniqueId val="{00000106-D28B-440E-B72C-83E3E1F5B110}"/>
              </c:ext>
            </c:extLst>
          </c:dPt>
          <c:cat>
            <c:strRef>
              <c:f>'% coverage'!$B$32:$B$38</c:f>
              <c:strCache>
                <c:ptCount val="7"/>
                <c:pt idx="0">
                  <c:v>Pacific Islands</c:v>
                </c:pt>
                <c:pt idx="1">
                  <c:v>Alaska</c:v>
                </c:pt>
                <c:pt idx="2">
                  <c:v>Northwest</c:v>
                </c:pt>
                <c:pt idx="3">
                  <c:v>Southwest</c:v>
                </c:pt>
                <c:pt idx="4">
                  <c:v>Southeast</c:v>
                </c:pt>
                <c:pt idx="5">
                  <c:v>Northeast</c:v>
                </c:pt>
                <c:pt idx="6">
                  <c:v>Atlantic HMS</c:v>
                </c:pt>
              </c:strCache>
            </c:strRef>
          </c:cat>
          <c:val>
            <c:numRef>
              <c:f>'% coverage'!$T$32:$T$38</c:f>
              <c:numCache>
                <c:formatCode>0%</c:formatCode>
                <c:ptCount val="7"/>
                <c:pt idx="0">
                  <c:v>0.11</c:v>
                </c:pt>
                <c:pt idx="1">
                  <c:v>0.1</c:v>
                </c:pt>
                <c:pt idx="2">
                  <c:v>0.33333333333333331</c:v>
                </c:pt>
                <c:pt idx="3">
                  <c:v>0.25</c:v>
                </c:pt>
                <c:pt idx="4">
                  <c:v>0.40909090909090912</c:v>
                </c:pt>
                <c:pt idx="5">
                  <c:v>0.31</c:v>
                </c:pt>
                <c:pt idx="6">
                  <c:v>1</c:v>
                </c:pt>
              </c:numCache>
            </c:numRef>
          </c:val>
          <c:extLst>
            <c:ext xmlns:c16="http://schemas.microsoft.com/office/drawing/2014/chart" uri="{C3380CC4-5D6E-409C-BE32-E72D297353CC}">
              <c16:uniqueId val="{00000107-D28B-440E-B72C-83E3E1F5B110}"/>
            </c:ext>
          </c:extLst>
        </c:ser>
        <c:ser>
          <c:idx val="18"/>
          <c:order val="18"/>
          <c:tx>
            <c:strRef>
              <c:f>'% coverage'!$U$31</c:f>
              <c:strCache>
                <c:ptCount val="1"/>
                <c:pt idx="0">
                  <c:v>2019</c:v>
                </c:pt>
              </c:strCache>
            </c:strRef>
          </c:tx>
          <c:spPr>
            <a:solidFill>
              <a:schemeClr val="tx1">
                <a:lumMod val="50000"/>
                <a:lumOff val="50000"/>
              </a:schemeClr>
            </a:solidFill>
            <a:ln>
              <a:noFill/>
            </a:ln>
            <a:effectLst/>
          </c:spPr>
          <c:invertIfNegative val="0"/>
          <c:dPt>
            <c:idx val="0"/>
            <c:invertIfNegative val="0"/>
            <c:bubble3D val="0"/>
            <c:spPr>
              <a:solidFill>
                <a:srgbClr val="F96C00"/>
              </a:solidFill>
              <a:ln>
                <a:noFill/>
              </a:ln>
              <a:effectLst/>
            </c:spPr>
            <c:extLst>
              <c:ext xmlns:c16="http://schemas.microsoft.com/office/drawing/2014/chart" uri="{C3380CC4-5D6E-409C-BE32-E72D297353CC}">
                <c16:uniqueId val="{00000109-D28B-440E-B72C-83E3E1F5B110}"/>
              </c:ext>
            </c:extLst>
          </c:dPt>
          <c:dPt>
            <c:idx val="1"/>
            <c:invertIfNegative val="0"/>
            <c:bubble3D val="0"/>
            <c:spPr>
              <a:solidFill>
                <a:srgbClr val="F04A4A"/>
              </a:solidFill>
              <a:ln>
                <a:noFill/>
              </a:ln>
              <a:effectLst/>
            </c:spPr>
            <c:extLst>
              <c:ext xmlns:c16="http://schemas.microsoft.com/office/drawing/2014/chart" uri="{C3380CC4-5D6E-409C-BE32-E72D297353CC}">
                <c16:uniqueId val="{0000010B-D28B-440E-B72C-83E3E1F5B110}"/>
              </c:ext>
            </c:extLst>
          </c:dPt>
          <c:dPt>
            <c:idx val="2"/>
            <c:invertIfNegative val="0"/>
            <c:bubble3D val="0"/>
            <c:spPr>
              <a:solidFill>
                <a:srgbClr val="41C0CA"/>
              </a:solidFill>
              <a:ln>
                <a:noFill/>
              </a:ln>
              <a:effectLst/>
            </c:spPr>
            <c:extLst>
              <c:ext xmlns:c16="http://schemas.microsoft.com/office/drawing/2014/chart" uri="{C3380CC4-5D6E-409C-BE32-E72D297353CC}">
                <c16:uniqueId val="{0000010D-D28B-440E-B72C-83E3E1F5B110}"/>
              </c:ext>
            </c:extLst>
          </c:dPt>
          <c:dPt>
            <c:idx val="3"/>
            <c:invertIfNegative val="0"/>
            <c:bubble3D val="0"/>
            <c:spPr>
              <a:solidFill>
                <a:schemeClr val="bg1">
                  <a:lumMod val="75000"/>
                </a:schemeClr>
              </a:solidFill>
              <a:ln>
                <a:noFill/>
              </a:ln>
              <a:effectLst/>
            </c:spPr>
            <c:extLst>
              <c:ext xmlns:c16="http://schemas.microsoft.com/office/drawing/2014/chart" uri="{C3380CC4-5D6E-409C-BE32-E72D297353CC}">
                <c16:uniqueId val="{0000010F-D28B-440E-B72C-83E3E1F5B110}"/>
              </c:ext>
            </c:extLst>
          </c:dPt>
          <c:dPt>
            <c:idx val="4"/>
            <c:invertIfNegative val="0"/>
            <c:bubble3D val="0"/>
            <c:spPr>
              <a:solidFill>
                <a:srgbClr val="88CE00"/>
              </a:solidFill>
              <a:ln>
                <a:noFill/>
              </a:ln>
              <a:effectLst/>
            </c:spPr>
            <c:extLst>
              <c:ext xmlns:c16="http://schemas.microsoft.com/office/drawing/2014/chart" uri="{C3380CC4-5D6E-409C-BE32-E72D297353CC}">
                <c16:uniqueId val="{00000111-D28B-440E-B72C-83E3E1F5B110}"/>
              </c:ext>
            </c:extLst>
          </c:dPt>
          <c:dPt>
            <c:idx val="5"/>
            <c:invertIfNegative val="0"/>
            <c:bubble3D val="0"/>
            <c:spPr>
              <a:solidFill>
                <a:schemeClr val="bg1">
                  <a:lumMod val="75000"/>
                </a:schemeClr>
              </a:solidFill>
              <a:ln>
                <a:noFill/>
              </a:ln>
              <a:effectLst/>
            </c:spPr>
            <c:extLst>
              <c:ext xmlns:c16="http://schemas.microsoft.com/office/drawing/2014/chart" uri="{C3380CC4-5D6E-409C-BE32-E72D297353CC}">
                <c16:uniqueId val="{00000113-D28B-440E-B72C-83E3E1F5B110}"/>
              </c:ext>
            </c:extLst>
          </c:dPt>
          <c:dPt>
            <c:idx val="6"/>
            <c:invertIfNegative val="0"/>
            <c:bubble3D val="0"/>
            <c:spPr>
              <a:solidFill>
                <a:srgbClr val="2D81C8"/>
              </a:solidFill>
              <a:ln>
                <a:noFill/>
              </a:ln>
              <a:effectLst/>
            </c:spPr>
            <c:extLst>
              <c:ext xmlns:c16="http://schemas.microsoft.com/office/drawing/2014/chart" uri="{C3380CC4-5D6E-409C-BE32-E72D297353CC}">
                <c16:uniqueId val="{00000115-D28B-440E-B72C-83E3E1F5B110}"/>
              </c:ext>
            </c:extLst>
          </c:dPt>
          <c:cat>
            <c:strRef>
              <c:f>'% coverage'!$B$32:$B$38</c:f>
              <c:strCache>
                <c:ptCount val="7"/>
                <c:pt idx="0">
                  <c:v>Pacific Islands</c:v>
                </c:pt>
                <c:pt idx="1">
                  <c:v>Alaska</c:v>
                </c:pt>
                <c:pt idx="2">
                  <c:v>Northwest</c:v>
                </c:pt>
                <c:pt idx="3">
                  <c:v>Southwest</c:v>
                </c:pt>
                <c:pt idx="4">
                  <c:v>Southeast</c:v>
                </c:pt>
                <c:pt idx="5">
                  <c:v>Northeast</c:v>
                </c:pt>
                <c:pt idx="6">
                  <c:v>Atlantic HMS</c:v>
                </c:pt>
              </c:strCache>
            </c:strRef>
          </c:cat>
          <c:val>
            <c:numRef>
              <c:f>'% coverage'!$U$32:$U$38</c:f>
              <c:numCache>
                <c:formatCode>0%</c:formatCode>
                <c:ptCount val="7"/>
                <c:pt idx="0">
                  <c:v>0.22222222222222221</c:v>
                </c:pt>
                <c:pt idx="1">
                  <c:v>0.1</c:v>
                </c:pt>
                <c:pt idx="2">
                  <c:v>0.33333333333333331</c:v>
                </c:pt>
                <c:pt idx="3">
                  <c:v>0.25</c:v>
                </c:pt>
                <c:pt idx="4">
                  <c:v>9.0909090909090912E-2</c:v>
                </c:pt>
                <c:pt idx="5">
                  <c:v>0.31</c:v>
                </c:pt>
                <c:pt idx="6">
                  <c:v>0.8</c:v>
                </c:pt>
              </c:numCache>
            </c:numRef>
          </c:val>
          <c:extLst>
            <c:ext xmlns:c16="http://schemas.microsoft.com/office/drawing/2014/chart" uri="{C3380CC4-5D6E-409C-BE32-E72D297353CC}">
              <c16:uniqueId val="{00000116-D28B-440E-B72C-83E3E1F5B110}"/>
            </c:ext>
          </c:extLst>
        </c:ser>
        <c:ser>
          <c:idx val="19"/>
          <c:order val="19"/>
          <c:tx>
            <c:strRef>
              <c:f>'% coverage'!$V$31</c:f>
              <c:strCache>
                <c:ptCount val="1"/>
                <c:pt idx="0">
                  <c:v>2020</c:v>
                </c:pt>
              </c:strCache>
            </c:strRef>
          </c:tx>
          <c:spPr>
            <a:solidFill>
              <a:schemeClr val="tx1">
                <a:lumMod val="50000"/>
                <a:lumOff val="50000"/>
              </a:schemeClr>
            </a:solidFill>
            <a:ln>
              <a:noFill/>
            </a:ln>
            <a:effectLst/>
          </c:spPr>
          <c:invertIfNegative val="0"/>
          <c:dPt>
            <c:idx val="0"/>
            <c:invertIfNegative val="0"/>
            <c:bubble3D val="0"/>
            <c:spPr>
              <a:solidFill>
                <a:schemeClr val="bg1">
                  <a:lumMod val="75000"/>
                </a:schemeClr>
              </a:solidFill>
              <a:ln>
                <a:noFill/>
              </a:ln>
              <a:effectLst/>
            </c:spPr>
            <c:extLst>
              <c:ext xmlns:c16="http://schemas.microsoft.com/office/drawing/2014/chart" uri="{C3380CC4-5D6E-409C-BE32-E72D297353CC}">
                <c16:uniqueId val="{00000118-D28B-440E-B72C-83E3E1F5B110}"/>
              </c:ext>
            </c:extLst>
          </c:dPt>
          <c:dPt>
            <c:idx val="1"/>
            <c:invertIfNegative val="0"/>
            <c:bubble3D val="0"/>
            <c:spPr>
              <a:solidFill>
                <a:schemeClr val="bg1">
                  <a:lumMod val="75000"/>
                </a:schemeClr>
              </a:solidFill>
              <a:ln>
                <a:noFill/>
              </a:ln>
              <a:effectLst/>
            </c:spPr>
            <c:extLst>
              <c:ext xmlns:c16="http://schemas.microsoft.com/office/drawing/2014/chart" uri="{C3380CC4-5D6E-409C-BE32-E72D297353CC}">
                <c16:uniqueId val="{0000011A-D28B-440E-B72C-83E3E1F5B110}"/>
              </c:ext>
            </c:extLst>
          </c:dPt>
          <c:dPt>
            <c:idx val="2"/>
            <c:invertIfNegative val="0"/>
            <c:bubble3D val="0"/>
            <c:spPr>
              <a:solidFill>
                <a:schemeClr val="bg1">
                  <a:lumMod val="75000"/>
                </a:schemeClr>
              </a:solidFill>
              <a:ln>
                <a:noFill/>
              </a:ln>
              <a:effectLst/>
            </c:spPr>
            <c:extLst>
              <c:ext xmlns:c16="http://schemas.microsoft.com/office/drawing/2014/chart" uri="{C3380CC4-5D6E-409C-BE32-E72D297353CC}">
                <c16:uniqueId val="{0000011C-D28B-440E-B72C-83E3E1F5B110}"/>
              </c:ext>
            </c:extLst>
          </c:dPt>
          <c:dPt>
            <c:idx val="3"/>
            <c:invertIfNegative val="0"/>
            <c:bubble3D val="0"/>
            <c:spPr>
              <a:solidFill>
                <a:schemeClr val="accent2">
                  <a:lumMod val="75000"/>
                </a:schemeClr>
              </a:solidFill>
              <a:ln>
                <a:noFill/>
              </a:ln>
              <a:effectLst/>
            </c:spPr>
            <c:extLst>
              <c:ext xmlns:c16="http://schemas.microsoft.com/office/drawing/2014/chart" uri="{C3380CC4-5D6E-409C-BE32-E72D297353CC}">
                <c16:uniqueId val="{00000113-759C-4687-9988-A5F3AB9227F4}"/>
              </c:ext>
            </c:extLst>
          </c:dPt>
          <c:dPt>
            <c:idx val="4"/>
            <c:invertIfNegative val="0"/>
            <c:bubble3D val="0"/>
            <c:spPr>
              <a:solidFill>
                <a:schemeClr val="bg1">
                  <a:lumMod val="75000"/>
                </a:schemeClr>
              </a:solidFill>
              <a:ln>
                <a:noFill/>
              </a:ln>
              <a:effectLst/>
            </c:spPr>
            <c:extLst>
              <c:ext xmlns:c16="http://schemas.microsoft.com/office/drawing/2014/chart" uri="{C3380CC4-5D6E-409C-BE32-E72D297353CC}">
                <c16:uniqueId val="{0000011E-D28B-440E-B72C-83E3E1F5B110}"/>
              </c:ext>
            </c:extLst>
          </c:dPt>
          <c:dPt>
            <c:idx val="5"/>
            <c:invertIfNegative val="0"/>
            <c:bubble3D val="0"/>
            <c:spPr>
              <a:solidFill>
                <a:schemeClr val="bg1">
                  <a:lumMod val="75000"/>
                </a:schemeClr>
              </a:solidFill>
              <a:ln>
                <a:noFill/>
              </a:ln>
              <a:effectLst/>
            </c:spPr>
            <c:extLst>
              <c:ext xmlns:c16="http://schemas.microsoft.com/office/drawing/2014/chart" uri="{C3380CC4-5D6E-409C-BE32-E72D297353CC}">
                <c16:uniqueId val="{00000120-D28B-440E-B72C-83E3E1F5B110}"/>
              </c:ext>
            </c:extLst>
          </c:dPt>
          <c:dPt>
            <c:idx val="6"/>
            <c:invertIfNegative val="0"/>
            <c:bubble3D val="0"/>
            <c:spPr>
              <a:solidFill>
                <a:srgbClr val="2D81C8"/>
              </a:solidFill>
              <a:ln>
                <a:noFill/>
              </a:ln>
              <a:effectLst/>
            </c:spPr>
            <c:extLst>
              <c:ext xmlns:c16="http://schemas.microsoft.com/office/drawing/2014/chart" uri="{C3380CC4-5D6E-409C-BE32-E72D297353CC}">
                <c16:uniqueId val="{00000122-D28B-440E-B72C-83E3E1F5B110}"/>
              </c:ext>
            </c:extLst>
          </c:dPt>
          <c:cat>
            <c:strRef>
              <c:f>'% coverage'!$B$32:$B$38</c:f>
              <c:strCache>
                <c:ptCount val="7"/>
                <c:pt idx="0">
                  <c:v>Pacific Islands</c:v>
                </c:pt>
                <c:pt idx="1">
                  <c:v>Alaska</c:v>
                </c:pt>
                <c:pt idx="2">
                  <c:v>Northwest</c:v>
                </c:pt>
                <c:pt idx="3">
                  <c:v>Southwest</c:v>
                </c:pt>
                <c:pt idx="4">
                  <c:v>Southeast</c:v>
                </c:pt>
                <c:pt idx="5">
                  <c:v>Northeast</c:v>
                </c:pt>
                <c:pt idx="6">
                  <c:v>Atlantic HMS</c:v>
                </c:pt>
              </c:strCache>
            </c:strRef>
          </c:cat>
          <c:val>
            <c:numRef>
              <c:f>'% coverage'!$V$32:$V$38</c:f>
              <c:numCache>
                <c:formatCode>0%</c:formatCode>
                <c:ptCount val="7"/>
                <c:pt idx="0">
                  <c:v>0.22</c:v>
                </c:pt>
                <c:pt idx="1">
                  <c:v>0.1</c:v>
                </c:pt>
                <c:pt idx="2">
                  <c:v>0.33</c:v>
                </c:pt>
                <c:pt idx="3">
                  <c:v>0.25</c:v>
                </c:pt>
                <c:pt idx="4">
                  <c:v>0.09</c:v>
                </c:pt>
                <c:pt idx="5">
                  <c:v>0.31</c:v>
                </c:pt>
                <c:pt idx="6">
                  <c:v>0.8</c:v>
                </c:pt>
              </c:numCache>
            </c:numRef>
          </c:val>
          <c:extLst>
            <c:ext xmlns:c16="http://schemas.microsoft.com/office/drawing/2014/chart" uri="{C3380CC4-5D6E-409C-BE32-E72D297353CC}">
              <c16:uniqueId val="{00000123-D28B-440E-B72C-83E3E1F5B110}"/>
            </c:ext>
          </c:extLst>
        </c:ser>
        <c:dLbls>
          <c:showLegendKey val="0"/>
          <c:showVal val="0"/>
          <c:showCatName val="0"/>
          <c:showSerName val="0"/>
          <c:showPercent val="0"/>
          <c:showBubbleSize val="0"/>
        </c:dLbls>
        <c:gapWidth val="200"/>
        <c:overlap val="-20"/>
        <c:axId val="526533936"/>
        <c:axId val="526532296"/>
      </c:barChart>
      <c:catAx>
        <c:axId val="5265339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Arial Narrow" panose="020B0606020202030204" pitchFamily="34" charset="0"/>
                <a:ea typeface="+mn-ea"/>
                <a:cs typeface="+mn-cs"/>
              </a:defRPr>
            </a:pPr>
            <a:endParaRPr lang="en-US"/>
          </a:p>
        </c:txPr>
        <c:crossAx val="526532296"/>
        <c:crosses val="autoZero"/>
        <c:auto val="1"/>
        <c:lblAlgn val="ctr"/>
        <c:lblOffset val="100"/>
        <c:noMultiLvlLbl val="0"/>
      </c:catAx>
      <c:valAx>
        <c:axId val="526532296"/>
        <c:scaling>
          <c:orientation val="minMax"/>
          <c:max val="1"/>
        </c:scaling>
        <c:delete val="0"/>
        <c:axPos val="l"/>
        <c:majorGridlines>
          <c:spPr>
            <a:ln w="9525" cap="flat" cmpd="sng" algn="ctr">
              <a:solidFill>
                <a:schemeClr val="bg1">
                  <a:lumMod val="85000"/>
                </a:schemeClr>
              </a:solidFill>
              <a:round/>
            </a:ln>
            <a:effectLst/>
          </c:spPr>
        </c:majorGridlines>
        <c:numFmt formatCode="0%" sourceLinked="1"/>
        <c:majorTickMark val="none"/>
        <c:minorTickMark val="none"/>
        <c:tickLblPos val="nextTo"/>
        <c:spPr>
          <a:solidFill>
            <a:schemeClr val="bg1"/>
          </a:solid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Narrow" panose="020B0606020202030204" pitchFamily="34" charset="0"/>
                <a:ea typeface="+mn-ea"/>
                <a:cs typeface="+mn-cs"/>
              </a:defRPr>
            </a:pPr>
            <a:endParaRPr lang="en-US"/>
          </a:p>
        </c:txPr>
        <c:crossAx val="526533936"/>
        <c:crosses val="autoZero"/>
        <c:crossBetween val="between"/>
        <c:majorUnit val="0.2"/>
      </c:valAx>
      <c:spPr>
        <a:noFill/>
        <a:ln>
          <a:noFill/>
        </a:ln>
        <a:effectLst/>
      </c:spPr>
    </c:plotArea>
    <c:plotVisOnly val="1"/>
    <c:dispBlanksAs val="gap"/>
    <c:showDLblsOverMax val="0"/>
  </c:chart>
  <c:spPr>
    <a:noFill/>
    <a:ln w="9525" cap="flat" cmpd="sng" algn="ctr">
      <a:noFill/>
      <a:round/>
    </a:ln>
    <a:effectLst/>
  </c:spPr>
  <c:txPr>
    <a:bodyPr/>
    <a:lstStyle/>
    <a:p>
      <a:pPr>
        <a:defRPr sz="1200">
          <a:latin typeface="Arial Narrow" panose="020B0606020202030204" pitchFamily="34" charset="0"/>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Any</a:t>
            </a:r>
            <a:r>
              <a:rPr lang="en-US" baseline="0"/>
              <a:t> Role in Economic Data Collection</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spPr>
            <a:solidFill>
              <a:schemeClr val="accent1"/>
            </a:solidFill>
            <a:ln>
              <a:noFill/>
            </a:ln>
            <a:effectLst/>
          </c:spPr>
          <c:invertIfNegative val="0"/>
          <c:cat>
            <c:strRef>
              <c:f>Sheet1!$B$1:$D$1</c:f>
              <c:strCache>
                <c:ptCount val="3"/>
                <c:pt idx="0">
                  <c:v>Council</c:v>
                </c:pt>
                <c:pt idx="1">
                  <c:v>Region</c:v>
                </c:pt>
                <c:pt idx="2">
                  <c:v>Center</c:v>
                </c:pt>
              </c:strCache>
            </c:strRef>
          </c:cat>
          <c:val>
            <c:numRef>
              <c:f>Sheet1!$B$2:$D$2</c:f>
              <c:numCache>
                <c:formatCode>General</c:formatCode>
                <c:ptCount val="3"/>
                <c:pt idx="0">
                  <c:v>10</c:v>
                </c:pt>
                <c:pt idx="1">
                  <c:v>3</c:v>
                </c:pt>
                <c:pt idx="2">
                  <c:v>49</c:v>
                </c:pt>
              </c:numCache>
            </c:numRef>
          </c:val>
          <c:extLst>
            <c:ext xmlns:c16="http://schemas.microsoft.com/office/drawing/2014/chart" uri="{C3380CC4-5D6E-409C-BE32-E72D297353CC}">
              <c16:uniqueId val="{00000000-478A-441A-AFD3-4CA81748F9CC}"/>
            </c:ext>
          </c:extLst>
        </c:ser>
        <c:dLbls>
          <c:showLegendKey val="0"/>
          <c:showVal val="0"/>
          <c:showCatName val="0"/>
          <c:showSerName val="0"/>
          <c:showPercent val="0"/>
          <c:showBubbleSize val="0"/>
        </c:dLbls>
        <c:gapWidth val="182"/>
        <c:axId val="9428687"/>
        <c:axId val="9427023"/>
      </c:barChart>
      <c:catAx>
        <c:axId val="9428687"/>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427023"/>
        <c:crosses val="autoZero"/>
        <c:auto val="1"/>
        <c:lblAlgn val="ctr"/>
        <c:lblOffset val="100"/>
        <c:noMultiLvlLbl val="0"/>
      </c:catAx>
      <c:valAx>
        <c:axId val="9427023"/>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428687"/>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839473-4935-4D1D-A67D-66EABFA8F2C1}" type="datetimeFigureOut">
              <a:rPr lang="en-US" smtClean="0"/>
              <a:t>3/3/2021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2BD865-D81D-4191-B224-FEB55E5D8479}" type="slidenum">
              <a:rPr lang="en-US" smtClean="0"/>
              <a:t>‹#›</a:t>
            </a:fld>
            <a:endParaRPr lang="en-US"/>
          </a:p>
        </p:txBody>
      </p:sp>
    </p:spTree>
    <p:extLst>
      <p:ext uri="{BB962C8B-B14F-4D97-AF65-F5344CB8AC3E}">
        <p14:creationId xmlns:p14="http://schemas.microsoft.com/office/powerpoint/2010/main" val="20484408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sz="1200" b="0" i="0"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4FF68CC5-9B2F-654B-A985-9D929854450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6858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297422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2B7DB-3184-4ABA-AA0B-E9F60D6FA6F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66AAB78-F8FB-4A5A-8FEA-704B2526659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6949E84-F06E-44B7-9598-293A02F06E8A}"/>
              </a:ext>
            </a:extLst>
          </p:cNvPr>
          <p:cNvSpPr>
            <a:spLocks noGrp="1"/>
          </p:cNvSpPr>
          <p:nvPr>
            <p:ph type="dt" sz="half" idx="10"/>
          </p:nvPr>
        </p:nvSpPr>
        <p:spPr/>
        <p:txBody>
          <a:bodyPr/>
          <a:lstStyle/>
          <a:p>
            <a:fld id="{C07C3854-1157-4835-B719-A50891C37110}" type="datetimeFigureOut">
              <a:rPr lang="en-US" smtClean="0"/>
              <a:t>3/3/2021</a:t>
            </a:fld>
            <a:endParaRPr lang="en-US"/>
          </a:p>
        </p:txBody>
      </p:sp>
      <p:sp>
        <p:nvSpPr>
          <p:cNvPr id="5" name="Footer Placeholder 4">
            <a:extLst>
              <a:ext uri="{FF2B5EF4-FFF2-40B4-BE49-F238E27FC236}">
                <a16:creationId xmlns:a16="http://schemas.microsoft.com/office/drawing/2014/main" id="{8F1BB9CA-C4CF-4058-933E-D3B8806C30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01C495-1AB8-4210-AFE9-6A734F20DD31}"/>
              </a:ext>
            </a:extLst>
          </p:cNvPr>
          <p:cNvSpPr>
            <a:spLocks noGrp="1"/>
          </p:cNvSpPr>
          <p:nvPr>
            <p:ph type="sldNum" sz="quarter" idx="12"/>
          </p:nvPr>
        </p:nvSpPr>
        <p:spPr/>
        <p:txBody>
          <a:bodyPr/>
          <a:lstStyle/>
          <a:p>
            <a:fld id="{39C7B18C-F1E1-4521-9650-DDBF364A4806}" type="slidenum">
              <a:rPr lang="en-US" smtClean="0"/>
              <a:t>‹#›</a:t>
            </a:fld>
            <a:endParaRPr lang="en-US"/>
          </a:p>
        </p:txBody>
      </p:sp>
    </p:spTree>
    <p:extLst>
      <p:ext uri="{BB962C8B-B14F-4D97-AF65-F5344CB8AC3E}">
        <p14:creationId xmlns:p14="http://schemas.microsoft.com/office/powerpoint/2010/main" val="16813082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1A5FE3-6AEA-45EE-ABD5-9DDDBB87E3D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A81EC2B-F413-4224-AB7E-58B31CFA858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80DE10-31DA-4056-B2BB-F6752819507F}"/>
              </a:ext>
            </a:extLst>
          </p:cNvPr>
          <p:cNvSpPr>
            <a:spLocks noGrp="1"/>
          </p:cNvSpPr>
          <p:nvPr>
            <p:ph type="dt" sz="half" idx="10"/>
          </p:nvPr>
        </p:nvSpPr>
        <p:spPr/>
        <p:txBody>
          <a:bodyPr/>
          <a:lstStyle/>
          <a:p>
            <a:fld id="{C07C3854-1157-4835-B719-A50891C37110}" type="datetimeFigureOut">
              <a:rPr lang="en-US" smtClean="0"/>
              <a:t>3/3/2021</a:t>
            </a:fld>
            <a:endParaRPr lang="en-US"/>
          </a:p>
        </p:txBody>
      </p:sp>
      <p:sp>
        <p:nvSpPr>
          <p:cNvPr id="5" name="Footer Placeholder 4">
            <a:extLst>
              <a:ext uri="{FF2B5EF4-FFF2-40B4-BE49-F238E27FC236}">
                <a16:creationId xmlns:a16="http://schemas.microsoft.com/office/drawing/2014/main" id="{1B18C1AD-18C9-4DDF-8BFF-99CD9DB5D5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4111C2-011B-424B-913B-235FA30E1AF0}"/>
              </a:ext>
            </a:extLst>
          </p:cNvPr>
          <p:cNvSpPr>
            <a:spLocks noGrp="1"/>
          </p:cNvSpPr>
          <p:nvPr>
            <p:ph type="sldNum" sz="quarter" idx="12"/>
          </p:nvPr>
        </p:nvSpPr>
        <p:spPr/>
        <p:txBody>
          <a:bodyPr/>
          <a:lstStyle/>
          <a:p>
            <a:fld id="{39C7B18C-F1E1-4521-9650-DDBF364A4806}" type="slidenum">
              <a:rPr lang="en-US" smtClean="0"/>
              <a:t>‹#›</a:t>
            </a:fld>
            <a:endParaRPr lang="en-US"/>
          </a:p>
        </p:txBody>
      </p:sp>
    </p:spTree>
    <p:extLst>
      <p:ext uri="{BB962C8B-B14F-4D97-AF65-F5344CB8AC3E}">
        <p14:creationId xmlns:p14="http://schemas.microsoft.com/office/powerpoint/2010/main" val="10109422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A133BF2-DE5E-49F4-8B2C-3F59105427F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72E5507-74F1-4174-A5FE-C3424A3B4CF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3C815B4-1D70-4081-97CF-E8BA4E4A842D}"/>
              </a:ext>
            </a:extLst>
          </p:cNvPr>
          <p:cNvSpPr>
            <a:spLocks noGrp="1"/>
          </p:cNvSpPr>
          <p:nvPr>
            <p:ph type="dt" sz="half" idx="10"/>
          </p:nvPr>
        </p:nvSpPr>
        <p:spPr/>
        <p:txBody>
          <a:bodyPr/>
          <a:lstStyle/>
          <a:p>
            <a:fld id="{C07C3854-1157-4835-B719-A50891C37110}" type="datetimeFigureOut">
              <a:rPr lang="en-US" smtClean="0"/>
              <a:t>3/3/2021</a:t>
            </a:fld>
            <a:endParaRPr lang="en-US"/>
          </a:p>
        </p:txBody>
      </p:sp>
      <p:sp>
        <p:nvSpPr>
          <p:cNvPr id="5" name="Footer Placeholder 4">
            <a:extLst>
              <a:ext uri="{FF2B5EF4-FFF2-40B4-BE49-F238E27FC236}">
                <a16:creationId xmlns:a16="http://schemas.microsoft.com/office/drawing/2014/main" id="{82B93298-B8D0-440B-B15E-FC6B75DF9B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8FD6E4-3A13-4852-AB40-477863193FAA}"/>
              </a:ext>
            </a:extLst>
          </p:cNvPr>
          <p:cNvSpPr>
            <a:spLocks noGrp="1"/>
          </p:cNvSpPr>
          <p:nvPr>
            <p:ph type="sldNum" sz="quarter" idx="12"/>
          </p:nvPr>
        </p:nvSpPr>
        <p:spPr/>
        <p:txBody>
          <a:bodyPr/>
          <a:lstStyle/>
          <a:p>
            <a:fld id="{39C7B18C-F1E1-4521-9650-DDBF364A4806}" type="slidenum">
              <a:rPr lang="en-US" smtClean="0"/>
              <a:t>‹#›</a:t>
            </a:fld>
            <a:endParaRPr lang="en-US"/>
          </a:p>
        </p:txBody>
      </p:sp>
    </p:spTree>
    <p:extLst>
      <p:ext uri="{BB962C8B-B14F-4D97-AF65-F5344CB8AC3E}">
        <p14:creationId xmlns:p14="http://schemas.microsoft.com/office/powerpoint/2010/main" val="3274751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1" y="284064"/>
            <a:ext cx="10379824" cy="602405"/>
          </a:xfrm>
          <a:prstGeom prst="rect">
            <a:avLst/>
          </a:prstGeom>
        </p:spPr>
        <p:txBody>
          <a:bodyPr lIns="0" tIns="0" rIns="0" bIns="0" anchor="b">
            <a:noAutofit/>
          </a:bodyPr>
          <a:lstStyle>
            <a:lvl1pPr>
              <a:defRPr sz="4000" b="0" i="0">
                <a:solidFill>
                  <a:srgbClr val="13B9C2"/>
                </a:solidFill>
                <a:latin typeface="Cambria" charset="0"/>
                <a:ea typeface="Cambria" charset="0"/>
                <a:cs typeface="Cambria" charset="0"/>
              </a:defRPr>
            </a:lvl1pPr>
          </a:lstStyle>
          <a:p>
            <a:r>
              <a:rPr lang="en-US" dirty="0"/>
              <a:t>Click to edit Master title style</a:t>
            </a:r>
          </a:p>
        </p:txBody>
      </p:sp>
      <p:sp>
        <p:nvSpPr>
          <p:cNvPr id="4" name="Text Placeholder 3"/>
          <p:cNvSpPr>
            <a:spLocks noGrp="1"/>
          </p:cNvSpPr>
          <p:nvPr>
            <p:ph type="body" sz="half" idx="2"/>
          </p:nvPr>
        </p:nvSpPr>
        <p:spPr>
          <a:xfrm>
            <a:off x="914401" y="1068332"/>
            <a:ext cx="10379824" cy="597011"/>
          </a:xfrm>
          <a:prstGeom prst="rect">
            <a:avLst/>
          </a:prstGeom>
        </p:spPr>
        <p:txBody>
          <a:bodyPr lIns="0" tIns="0" rIns="0" bIns="0">
            <a:noAutofit/>
          </a:bodyPr>
          <a:lstStyle>
            <a:lvl1pPr marL="0" indent="0">
              <a:lnSpc>
                <a:spcPct val="85000"/>
              </a:lnSpc>
              <a:spcBef>
                <a:spcPts val="800"/>
              </a:spcBef>
              <a:buNone/>
              <a:defRPr sz="2800">
                <a:solidFill>
                  <a:schemeClr val="bg1">
                    <a:lumMod val="50000"/>
                  </a:schemeClr>
                </a:solidFill>
                <a:latin typeface="Cambria" charset="0"/>
                <a:ea typeface="Cambria" charset="0"/>
                <a:cs typeface="Cambria"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dirty="0"/>
              <a:t>Click to edit Master text styles</a:t>
            </a:r>
          </a:p>
        </p:txBody>
      </p:sp>
      <p:sp>
        <p:nvSpPr>
          <p:cNvPr id="13" name="Slide Number Placeholder 5"/>
          <p:cNvSpPr txBox="1">
            <a:spLocks/>
          </p:cNvSpPr>
          <p:nvPr userDrawn="1"/>
        </p:nvSpPr>
        <p:spPr>
          <a:xfrm>
            <a:off x="914402" y="6317619"/>
            <a:ext cx="8930391" cy="540383"/>
          </a:xfrm>
          <a:prstGeom prst="rect">
            <a:avLst/>
          </a:prstGeom>
          <a:ln>
            <a:noFill/>
          </a:ln>
          <a:effectLst/>
        </p:spPr>
        <p:txBody>
          <a:bodyPr vert="horz" lIns="0" tIns="45720" rIns="0" bIns="45720" rtlCol="0" anchor="ctr"/>
          <a:lstStyle>
            <a:defPPr>
              <a:defRPr lang="en-US"/>
            </a:defPPr>
            <a:lvl1pPr marL="0" algn="r" defTabSz="914400" rtl="0" eaLnBrk="1" latinLnBrk="0" hangingPunct="1">
              <a:defRPr sz="1100" kern="1200">
                <a:solidFill>
                  <a:schemeClr val="bg1"/>
                </a:solidFill>
                <a:latin typeface="Arial Narrow" charset="0"/>
                <a:ea typeface="Arial Narrow" charset="0"/>
                <a:cs typeface="Arial Narrow"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000" dirty="0">
                <a:solidFill>
                  <a:schemeClr val="bg2">
                    <a:lumMod val="25000"/>
                  </a:schemeClr>
                </a:solidFill>
              </a:rPr>
              <a:t>U.S. Department of Commerce | National Oceanic and Atmospheric Administration | National Marine Fisheries Service</a:t>
            </a:r>
          </a:p>
        </p:txBody>
      </p:sp>
      <p:sp>
        <p:nvSpPr>
          <p:cNvPr id="14" name="TextBox 13"/>
          <p:cNvSpPr txBox="1"/>
          <p:nvPr userDrawn="1"/>
        </p:nvSpPr>
        <p:spPr>
          <a:xfrm>
            <a:off x="168165" y="6304131"/>
            <a:ext cx="746235" cy="553871"/>
          </a:xfrm>
          <a:prstGeom prst="rect">
            <a:avLst/>
          </a:prstGeom>
          <a:noFill/>
        </p:spPr>
        <p:txBody>
          <a:bodyPr wrap="square" lIns="0" tIns="0" rIns="0" bIns="0" rtlCol="0" anchor="ctr" anchorCtr="0">
            <a:noAutofit/>
          </a:bodyPr>
          <a:lstStyle/>
          <a:p>
            <a:pPr marL="0" marR="0" indent="0" algn="l" defTabSz="914377" rtl="0" eaLnBrk="1" fontAlgn="auto" latinLnBrk="0" hangingPunct="1">
              <a:lnSpc>
                <a:spcPct val="100000"/>
              </a:lnSpc>
              <a:spcBef>
                <a:spcPts val="0"/>
              </a:spcBef>
              <a:spcAft>
                <a:spcPts val="0"/>
              </a:spcAft>
              <a:buClrTx/>
              <a:buSzTx/>
              <a:buFontTx/>
              <a:buNone/>
              <a:tabLst/>
              <a:defRPr/>
            </a:pPr>
            <a:r>
              <a:rPr lang="en-US" sz="1200" b="1" i="0" dirty="0">
                <a:solidFill>
                  <a:srgbClr val="13B9C2"/>
                </a:solidFill>
                <a:latin typeface="Arial Narrow" charset="0"/>
                <a:ea typeface="Arial Narrow" charset="0"/>
                <a:cs typeface="Arial Narrow" charset="0"/>
              </a:rPr>
              <a:t>Page </a:t>
            </a:r>
            <a:fld id="{632D3AEB-7CBE-3049-91AC-335C6B4F5BF6}" type="slidenum">
              <a:rPr lang="en-US" sz="1200" b="1" i="0" smtClean="0">
                <a:solidFill>
                  <a:srgbClr val="13B9C2"/>
                </a:solidFill>
                <a:latin typeface="Arial Narrow" charset="0"/>
                <a:ea typeface="Arial Narrow" charset="0"/>
                <a:cs typeface="Arial Narrow" charset="0"/>
              </a:rPr>
              <a:pPr marL="0" marR="0" indent="0" algn="l" defTabSz="914377" rtl="0" eaLnBrk="1" fontAlgn="auto" latinLnBrk="0" hangingPunct="1">
                <a:lnSpc>
                  <a:spcPct val="100000"/>
                </a:lnSpc>
                <a:spcBef>
                  <a:spcPts val="0"/>
                </a:spcBef>
                <a:spcAft>
                  <a:spcPts val="0"/>
                </a:spcAft>
                <a:buClrTx/>
                <a:buSzTx/>
                <a:buFontTx/>
                <a:buNone/>
                <a:tabLst/>
                <a:defRPr/>
              </a:pPr>
              <a:t>‹#›</a:t>
            </a:fld>
            <a:endParaRPr lang="en-US" sz="1200" b="1" i="0" dirty="0">
              <a:solidFill>
                <a:srgbClr val="13B9C2"/>
              </a:solidFill>
              <a:latin typeface="Arial Narrow" charset="0"/>
              <a:ea typeface="Arial Narrow" charset="0"/>
              <a:cs typeface="Arial Narrow" charset="0"/>
            </a:endParaRPr>
          </a:p>
        </p:txBody>
      </p:sp>
    </p:spTree>
    <p:extLst>
      <p:ext uri="{BB962C8B-B14F-4D97-AF65-F5344CB8AC3E}">
        <p14:creationId xmlns:p14="http://schemas.microsoft.com/office/powerpoint/2010/main" val="2326734134"/>
      </p:ext>
    </p:extLst>
  </p:cSld>
  <p:clrMapOvr>
    <a:masterClrMapping/>
  </p:clrMapOvr>
  <mc:AlternateContent xmlns:mc="http://schemas.openxmlformats.org/markup-compatibility/2006" xmlns:p14="http://schemas.microsoft.com/office/powerpoint/2010/main">
    <mc:Choice Requires="p14">
      <p:transition spd="slow" p14:dur="1500" advClick="0" advTm="5000">
        <p:push dir="u"/>
      </p:transition>
    </mc:Choice>
    <mc:Fallback xmlns="">
      <p:transition spd="slow" advClick="0" advTm="5000">
        <p:push dir="u"/>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2" name="Slide Number Placeholder 5"/>
          <p:cNvSpPr txBox="1">
            <a:spLocks/>
          </p:cNvSpPr>
          <p:nvPr userDrawn="1"/>
        </p:nvSpPr>
        <p:spPr>
          <a:xfrm>
            <a:off x="914402" y="6317619"/>
            <a:ext cx="8930391" cy="540383"/>
          </a:xfrm>
          <a:prstGeom prst="rect">
            <a:avLst/>
          </a:prstGeom>
          <a:ln>
            <a:noFill/>
          </a:ln>
          <a:effectLst/>
        </p:spPr>
        <p:txBody>
          <a:bodyPr vert="horz" lIns="0" tIns="45720" rIns="0" bIns="45720" rtlCol="0" anchor="ctr"/>
          <a:lstStyle>
            <a:defPPr>
              <a:defRPr lang="en-US"/>
            </a:defPPr>
            <a:lvl1pPr marL="0" algn="r" defTabSz="914400" rtl="0" eaLnBrk="1" latinLnBrk="0" hangingPunct="1">
              <a:defRPr sz="1100" kern="1200">
                <a:solidFill>
                  <a:schemeClr val="bg1"/>
                </a:solidFill>
                <a:latin typeface="Arial Narrow" charset="0"/>
                <a:ea typeface="Arial Narrow" charset="0"/>
                <a:cs typeface="Arial Narrow"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000" dirty="0">
                <a:solidFill>
                  <a:schemeClr val="bg2">
                    <a:lumMod val="25000"/>
                  </a:schemeClr>
                </a:solidFill>
              </a:rPr>
              <a:t>U.S. Department of Commerce | National Oceanic and Atmospheric Administration | National Marine Fisheries Service</a:t>
            </a:r>
          </a:p>
        </p:txBody>
      </p:sp>
      <p:sp>
        <p:nvSpPr>
          <p:cNvPr id="3" name="TextBox 2"/>
          <p:cNvSpPr txBox="1"/>
          <p:nvPr userDrawn="1"/>
        </p:nvSpPr>
        <p:spPr>
          <a:xfrm>
            <a:off x="168165" y="6304131"/>
            <a:ext cx="746235" cy="553871"/>
          </a:xfrm>
          <a:prstGeom prst="rect">
            <a:avLst/>
          </a:prstGeom>
          <a:noFill/>
        </p:spPr>
        <p:txBody>
          <a:bodyPr wrap="square" lIns="0" tIns="0" rIns="0" bIns="0" rtlCol="0" anchor="ctr" anchorCtr="0">
            <a:noAutofit/>
          </a:bodyPr>
          <a:lstStyle/>
          <a:p>
            <a:pPr marL="0" marR="0" indent="0" algn="l" defTabSz="914377" rtl="0" eaLnBrk="1" fontAlgn="auto" latinLnBrk="0" hangingPunct="1">
              <a:lnSpc>
                <a:spcPct val="100000"/>
              </a:lnSpc>
              <a:spcBef>
                <a:spcPts val="0"/>
              </a:spcBef>
              <a:spcAft>
                <a:spcPts val="0"/>
              </a:spcAft>
              <a:buClrTx/>
              <a:buSzTx/>
              <a:buFontTx/>
              <a:buNone/>
              <a:tabLst/>
              <a:defRPr/>
            </a:pPr>
            <a:r>
              <a:rPr lang="en-US" sz="1200" b="1" i="0" dirty="0">
                <a:solidFill>
                  <a:srgbClr val="13B9C2"/>
                </a:solidFill>
                <a:latin typeface="Arial Narrow" charset="0"/>
                <a:ea typeface="Arial Narrow" charset="0"/>
                <a:cs typeface="Arial Narrow" charset="0"/>
              </a:rPr>
              <a:t>Page </a:t>
            </a:r>
            <a:fld id="{632D3AEB-7CBE-3049-91AC-335C6B4F5BF6}" type="slidenum">
              <a:rPr lang="en-US" sz="1200" b="1" i="0" smtClean="0">
                <a:solidFill>
                  <a:srgbClr val="13B9C2"/>
                </a:solidFill>
                <a:latin typeface="Arial Narrow" charset="0"/>
                <a:ea typeface="Arial Narrow" charset="0"/>
                <a:cs typeface="Arial Narrow" charset="0"/>
              </a:rPr>
              <a:pPr marL="0" marR="0" indent="0" algn="l" defTabSz="914377" rtl="0" eaLnBrk="1" fontAlgn="auto" latinLnBrk="0" hangingPunct="1">
                <a:lnSpc>
                  <a:spcPct val="100000"/>
                </a:lnSpc>
                <a:spcBef>
                  <a:spcPts val="0"/>
                </a:spcBef>
                <a:spcAft>
                  <a:spcPts val="0"/>
                </a:spcAft>
                <a:buClrTx/>
                <a:buSzTx/>
                <a:buFontTx/>
                <a:buNone/>
                <a:tabLst/>
                <a:defRPr/>
              </a:pPr>
              <a:t>‹#›</a:t>
            </a:fld>
            <a:endParaRPr lang="en-US" sz="1200" b="1" i="0" dirty="0">
              <a:solidFill>
                <a:srgbClr val="13B9C2"/>
              </a:solidFill>
              <a:latin typeface="Arial Narrow" charset="0"/>
              <a:ea typeface="Arial Narrow" charset="0"/>
              <a:cs typeface="Arial Narrow" charset="0"/>
            </a:endParaRPr>
          </a:p>
        </p:txBody>
      </p:sp>
    </p:spTree>
    <p:extLst>
      <p:ext uri="{BB962C8B-B14F-4D97-AF65-F5344CB8AC3E}">
        <p14:creationId xmlns:p14="http://schemas.microsoft.com/office/powerpoint/2010/main" val="3101795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DB835D-CA5C-4E34-ADD0-AB9508775BE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923FA58-246D-48F0-ABD0-A8B67A46B8F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94B3AB-4928-4D02-9D30-2260904946F1}"/>
              </a:ext>
            </a:extLst>
          </p:cNvPr>
          <p:cNvSpPr>
            <a:spLocks noGrp="1"/>
          </p:cNvSpPr>
          <p:nvPr>
            <p:ph type="dt" sz="half" idx="10"/>
          </p:nvPr>
        </p:nvSpPr>
        <p:spPr/>
        <p:txBody>
          <a:bodyPr/>
          <a:lstStyle/>
          <a:p>
            <a:fld id="{C07C3854-1157-4835-B719-A50891C37110}" type="datetimeFigureOut">
              <a:rPr lang="en-US" smtClean="0"/>
              <a:t>3/3/2021</a:t>
            </a:fld>
            <a:endParaRPr lang="en-US"/>
          </a:p>
        </p:txBody>
      </p:sp>
      <p:sp>
        <p:nvSpPr>
          <p:cNvPr id="5" name="Footer Placeholder 4">
            <a:extLst>
              <a:ext uri="{FF2B5EF4-FFF2-40B4-BE49-F238E27FC236}">
                <a16:creationId xmlns:a16="http://schemas.microsoft.com/office/drawing/2014/main" id="{A4B08296-7BA0-4AD5-A35D-575C8AE4B3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7C9AA4-05FE-40C1-BB22-D44D5BF6383C}"/>
              </a:ext>
            </a:extLst>
          </p:cNvPr>
          <p:cNvSpPr>
            <a:spLocks noGrp="1"/>
          </p:cNvSpPr>
          <p:nvPr>
            <p:ph type="sldNum" sz="quarter" idx="12"/>
          </p:nvPr>
        </p:nvSpPr>
        <p:spPr/>
        <p:txBody>
          <a:bodyPr/>
          <a:lstStyle/>
          <a:p>
            <a:fld id="{39C7B18C-F1E1-4521-9650-DDBF364A4806}" type="slidenum">
              <a:rPr lang="en-US" smtClean="0"/>
              <a:t>‹#›</a:t>
            </a:fld>
            <a:endParaRPr lang="en-US"/>
          </a:p>
        </p:txBody>
      </p:sp>
    </p:spTree>
    <p:extLst>
      <p:ext uri="{BB962C8B-B14F-4D97-AF65-F5344CB8AC3E}">
        <p14:creationId xmlns:p14="http://schemas.microsoft.com/office/powerpoint/2010/main" val="2879432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7AB69-B9C1-49FB-810F-8E7C1039C64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DC35CE4-A5BA-4BA0-858E-4675C529F41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3FEC35-B60C-4301-9743-9157FF0C10E8}"/>
              </a:ext>
            </a:extLst>
          </p:cNvPr>
          <p:cNvSpPr>
            <a:spLocks noGrp="1"/>
          </p:cNvSpPr>
          <p:nvPr>
            <p:ph type="dt" sz="half" idx="10"/>
          </p:nvPr>
        </p:nvSpPr>
        <p:spPr/>
        <p:txBody>
          <a:bodyPr/>
          <a:lstStyle/>
          <a:p>
            <a:fld id="{C07C3854-1157-4835-B719-A50891C37110}" type="datetimeFigureOut">
              <a:rPr lang="en-US" smtClean="0"/>
              <a:t>3/3/2021</a:t>
            </a:fld>
            <a:endParaRPr lang="en-US"/>
          </a:p>
        </p:txBody>
      </p:sp>
      <p:sp>
        <p:nvSpPr>
          <p:cNvPr id="5" name="Footer Placeholder 4">
            <a:extLst>
              <a:ext uri="{FF2B5EF4-FFF2-40B4-BE49-F238E27FC236}">
                <a16:creationId xmlns:a16="http://schemas.microsoft.com/office/drawing/2014/main" id="{0E65536A-48E8-4CF8-BDBE-475D95C516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2368BB-7F94-4B83-98CC-09C9F0649D30}"/>
              </a:ext>
            </a:extLst>
          </p:cNvPr>
          <p:cNvSpPr>
            <a:spLocks noGrp="1"/>
          </p:cNvSpPr>
          <p:nvPr>
            <p:ph type="sldNum" sz="quarter" idx="12"/>
          </p:nvPr>
        </p:nvSpPr>
        <p:spPr/>
        <p:txBody>
          <a:bodyPr/>
          <a:lstStyle/>
          <a:p>
            <a:fld id="{39C7B18C-F1E1-4521-9650-DDBF364A4806}" type="slidenum">
              <a:rPr lang="en-US" smtClean="0"/>
              <a:t>‹#›</a:t>
            </a:fld>
            <a:endParaRPr lang="en-US"/>
          </a:p>
        </p:txBody>
      </p:sp>
    </p:spTree>
    <p:extLst>
      <p:ext uri="{BB962C8B-B14F-4D97-AF65-F5344CB8AC3E}">
        <p14:creationId xmlns:p14="http://schemas.microsoft.com/office/powerpoint/2010/main" val="439575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16D88A-995C-416E-B0D7-F46BC42CFEF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4B8DC2D-588C-496D-A108-3CAAE063E9D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99AFB32-1E2F-48E2-A7E8-E8BBFAE16D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0F8794A-F674-4B0C-B50B-0A441F9A7D06}"/>
              </a:ext>
            </a:extLst>
          </p:cNvPr>
          <p:cNvSpPr>
            <a:spLocks noGrp="1"/>
          </p:cNvSpPr>
          <p:nvPr>
            <p:ph type="dt" sz="half" idx="10"/>
          </p:nvPr>
        </p:nvSpPr>
        <p:spPr/>
        <p:txBody>
          <a:bodyPr/>
          <a:lstStyle/>
          <a:p>
            <a:fld id="{C07C3854-1157-4835-B719-A50891C37110}" type="datetimeFigureOut">
              <a:rPr lang="en-US" smtClean="0"/>
              <a:t>3/3/2021</a:t>
            </a:fld>
            <a:endParaRPr lang="en-US"/>
          </a:p>
        </p:txBody>
      </p:sp>
      <p:sp>
        <p:nvSpPr>
          <p:cNvPr id="6" name="Footer Placeholder 5">
            <a:extLst>
              <a:ext uri="{FF2B5EF4-FFF2-40B4-BE49-F238E27FC236}">
                <a16:creationId xmlns:a16="http://schemas.microsoft.com/office/drawing/2014/main" id="{3D1F97EA-62EB-4DE5-90AE-25DF00BB575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1D3E2A-7C53-4728-AF87-E6E36371E90B}"/>
              </a:ext>
            </a:extLst>
          </p:cNvPr>
          <p:cNvSpPr>
            <a:spLocks noGrp="1"/>
          </p:cNvSpPr>
          <p:nvPr>
            <p:ph type="sldNum" sz="quarter" idx="12"/>
          </p:nvPr>
        </p:nvSpPr>
        <p:spPr/>
        <p:txBody>
          <a:bodyPr/>
          <a:lstStyle/>
          <a:p>
            <a:fld id="{39C7B18C-F1E1-4521-9650-DDBF364A4806}" type="slidenum">
              <a:rPr lang="en-US" smtClean="0"/>
              <a:t>‹#›</a:t>
            </a:fld>
            <a:endParaRPr lang="en-US"/>
          </a:p>
        </p:txBody>
      </p:sp>
    </p:spTree>
    <p:extLst>
      <p:ext uri="{BB962C8B-B14F-4D97-AF65-F5344CB8AC3E}">
        <p14:creationId xmlns:p14="http://schemas.microsoft.com/office/powerpoint/2010/main" val="976478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1801F2-D9B1-4BBE-B477-C8B69380FEC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41E84ED-12F3-459A-89BD-BD682D4EB54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496E442-95AB-4EA1-A315-2EF69035039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2103D7B-156C-4C51-8310-97D9C584981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13F4D71-D851-41C4-8F38-A724A2D141A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B1DEDB1-2DA4-4886-9616-AAFB9F31D6A9}"/>
              </a:ext>
            </a:extLst>
          </p:cNvPr>
          <p:cNvSpPr>
            <a:spLocks noGrp="1"/>
          </p:cNvSpPr>
          <p:nvPr>
            <p:ph type="dt" sz="half" idx="10"/>
          </p:nvPr>
        </p:nvSpPr>
        <p:spPr/>
        <p:txBody>
          <a:bodyPr/>
          <a:lstStyle/>
          <a:p>
            <a:fld id="{C07C3854-1157-4835-B719-A50891C37110}" type="datetimeFigureOut">
              <a:rPr lang="en-US" smtClean="0"/>
              <a:t>3/3/2021</a:t>
            </a:fld>
            <a:endParaRPr lang="en-US"/>
          </a:p>
        </p:txBody>
      </p:sp>
      <p:sp>
        <p:nvSpPr>
          <p:cNvPr id="8" name="Footer Placeholder 7">
            <a:extLst>
              <a:ext uri="{FF2B5EF4-FFF2-40B4-BE49-F238E27FC236}">
                <a16:creationId xmlns:a16="http://schemas.microsoft.com/office/drawing/2014/main" id="{A5865AA1-646E-484F-B328-79CA26773AB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FCDE5C6-EB87-478E-97B1-866C8398A632}"/>
              </a:ext>
            </a:extLst>
          </p:cNvPr>
          <p:cNvSpPr>
            <a:spLocks noGrp="1"/>
          </p:cNvSpPr>
          <p:nvPr>
            <p:ph type="sldNum" sz="quarter" idx="12"/>
          </p:nvPr>
        </p:nvSpPr>
        <p:spPr/>
        <p:txBody>
          <a:bodyPr/>
          <a:lstStyle/>
          <a:p>
            <a:fld id="{39C7B18C-F1E1-4521-9650-DDBF364A4806}" type="slidenum">
              <a:rPr lang="en-US" smtClean="0"/>
              <a:t>‹#›</a:t>
            </a:fld>
            <a:endParaRPr lang="en-US"/>
          </a:p>
        </p:txBody>
      </p:sp>
    </p:spTree>
    <p:extLst>
      <p:ext uri="{BB962C8B-B14F-4D97-AF65-F5344CB8AC3E}">
        <p14:creationId xmlns:p14="http://schemas.microsoft.com/office/powerpoint/2010/main" val="2775458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9750A1-E5C3-411D-8B0B-C115070DF53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654E0B6-48A8-45B2-B4C5-2921B13FA2A9}"/>
              </a:ext>
            </a:extLst>
          </p:cNvPr>
          <p:cNvSpPr>
            <a:spLocks noGrp="1"/>
          </p:cNvSpPr>
          <p:nvPr>
            <p:ph type="dt" sz="half" idx="10"/>
          </p:nvPr>
        </p:nvSpPr>
        <p:spPr/>
        <p:txBody>
          <a:bodyPr/>
          <a:lstStyle/>
          <a:p>
            <a:fld id="{C07C3854-1157-4835-B719-A50891C37110}" type="datetimeFigureOut">
              <a:rPr lang="en-US" smtClean="0"/>
              <a:t>3/3/2021</a:t>
            </a:fld>
            <a:endParaRPr lang="en-US"/>
          </a:p>
        </p:txBody>
      </p:sp>
      <p:sp>
        <p:nvSpPr>
          <p:cNvPr id="4" name="Footer Placeholder 3">
            <a:extLst>
              <a:ext uri="{FF2B5EF4-FFF2-40B4-BE49-F238E27FC236}">
                <a16:creationId xmlns:a16="http://schemas.microsoft.com/office/drawing/2014/main" id="{ADFB8073-102F-4469-A38B-C56DC187A99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26E0F39-8852-4269-80FC-EA5C3FB60983}"/>
              </a:ext>
            </a:extLst>
          </p:cNvPr>
          <p:cNvSpPr>
            <a:spLocks noGrp="1"/>
          </p:cNvSpPr>
          <p:nvPr>
            <p:ph type="sldNum" sz="quarter" idx="12"/>
          </p:nvPr>
        </p:nvSpPr>
        <p:spPr/>
        <p:txBody>
          <a:bodyPr/>
          <a:lstStyle/>
          <a:p>
            <a:fld id="{39C7B18C-F1E1-4521-9650-DDBF364A4806}" type="slidenum">
              <a:rPr lang="en-US" smtClean="0"/>
              <a:t>‹#›</a:t>
            </a:fld>
            <a:endParaRPr lang="en-US"/>
          </a:p>
        </p:txBody>
      </p:sp>
    </p:spTree>
    <p:extLst>
      <p:ext uri="{BB962C8B-B14F-4D97-AF65-F5344CB8AC3E}">
        <p14:creationId xmlns:p14="http://schemas.microsoft.com/office/powerpoint/2010/main" val="2306200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087370C-0DA4-4068-A08D-56D66622769E}"/>
              </a:ext>
            </a:extLst>
          </p:cNvPr>
          <p:cNvSpPr>
            <a:spLocks noGrp="1"/>
          </p:cNvSpPr>
          <p:nvPr>
            <p:ph type="dt" sz="half" idx="10"/>
          </p:nvPr>
        </p:nvSpPr>
        <p:spPr/>
        <p:txBody>
          <a:bodyPr/>
          <a:lstStyle/>
          <a:p>
            <a:fld id="{C07C3854-1157-4835-B719-A50891C37110}" type="datetimeFigureOut">
              <a:rPr lang="en-US" smtClean="0"/>
              <a:t>3/3/2021</a:t>
            </a:fld>
            <a:endParaRPr lang="en-US"/>
          </a:p>
        </p:txBody>
      </p:sp>
      <p:sp>
        <p:nvSpPr>
          <p:cNvPr id="3" name="Footer Placeholder 2">
            <a:extLst>
              <a:ext uri="{FF2B5EF4-FFF2-40B4-BE49-F238E27FC236}">
                <a16:creationId xmlns:a16="http://schemas.microsoft.com/office/drawing/2014/main" id="{47B65C0A-3A3B-4539-92A7-7419581BE60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8C61A1C-C767-4A8D-9BF6-74D94A484B07}"/>
              </a:ext>
            </a:extLst>
          </p:cNvPr>
          <p:cNvSpPr>
            <a:spLocks noGrp="1"/>
          </p:cNvSpPr>
          <p:nvPr>
            <p:ph type="sldNum" sz="quarter" idx="12"/>
          </p:nvPr>
        </p:nvSpPr>
        <p:spPr/>
        <p:txBody>
          <a:bodyPr/>
          <a:lstStyle/>
          <a:p>
            <a:fld id="{39C7B18C-F1E1-4521-9650-DDBF364A4806}" type="slidenum">
              <a:rPr lang="en-US" smtClean="0"/>
              <a:t>‹#›</a:t>
            </a:fld>
            <a:endParaRPr lang="en-US"/>
          </a:p>
        </p:txBody>
      </p:sp>
    </p:spTree>
    <p:extLst>
      <p:ext uri="{BB962C8B-B14F-4D97-AF65-F5344CB8AC3E}">
        <p14:creationId xmlns:p14="http://schemas.microsoft.com/office/powerpoint/2010/main" val="2447841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2DB8CC-E8C6-44CC-9314-277F3BF610B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078BC6A-81EB-40FB-A2EF-4A983545F1F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762774A-323B-442A-82ED-B0077D6F05B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1BF0F4-172F-4AC8-A596-CF6E66FC6CDF}"/>
              </a:ext>
            </a:extLst>
          </p:cNvPr>
          <p:cNvSpPr>
            <a:spLocks noGrp="1"/>
          </p:cNvSpPr>
          <p:nvPr>
            <p:ph type="dt" sz="half" idx="10"/>
          </p:nvPr>
        </p:nvSpPr>
        <p:spPr/>
        <p:txBody>
          <a:bodyPr/>
          <a:lstStyle/>
          <a:p>
            <a:fld id="{C07C3854-1157-4835-B719-A50891C37110}" type="datetimeFigureOut">
              <a:rPr lang="en-US" smtClean="0"/>
              <a:t>3/3/2021</a:t>
            </a:fld>
            <a:endParaRPr lang="en-US"/>
          </a:p>
        </p:txBody>
      </p:sp>
      <p:sp>
        <p:nvSpPr>
          <p:cNvPr id="6" name="Footer Placeholder 5">
            <a:extLst>
              <a:ext uri="{FF2B5EF4-FFF2-40B4-BE49-F238E27FC236}">
                <a16:creationId xmlns:a16="http://schemas.microsoft.com/office/drawing/2014/main" id="{963DFCEB-2B36-4F02-B036-30CB660C27F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2CDD664-79AD-4390-85BB-243E72192E11}"/>
              </a:ext>
            </a:extLst>
          </p:cNvPr>
          <p:cNvSpPr>
            <a:spLocks noGrp="1"/>
          </p:cNvSpPr>
          <p:nvPr>
            <p:ph type="sldNum" sz="quarter" idx="12"/>
          </p:nvPr>
        </p:nvSpPr>
        <p:spPr/>
        <p:txBody>
          <a:bodyPr/>
          <a:lstStyle/>
          <a:p>
            <a:fld id="{39C7B18C-F1E1-4521-9650-DDBF364A4806}" type="slidenum">
              <a:rPr lang="en-US" smtClean="0"/>
              <a:t>‹#›</a:t>
            </a:fld>
            <a:endParaRPr lang="en-US"/>
          </a:p>
        </p:txBody>
      </p:sp>
    </p:spTree>
    <p:extLst>
      <p:ext uri="{BB962C8B-B14F-4D97-AF65-F5344CB8AC3E}">
        <p14:creationId xmlns:p14="http://schemas.microsoft.com/office/powerpoint/2010/main" val="16304926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72DD43-D8E9-4D87-810D-3503ED436D0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374CA82-A67A-421C-A98F-897F8853592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B1C4581-C002-4214-82FA-58F143E729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0495585-D5E1-4088-B75B-5F9402679595}"/>
              </a:ext>
            </a:extLst>
          </p:cNvPr>
          <p:cNvSpPr>
            <a:spLocks noGrp="1"/>
          </p:cNvSpPr>
          <p:nvPr>
            <p:ph type="dt" sz="half" idx="10"/>
          </p:nvPr>
        </p:nvSpPr>
        <p:spPr/>
        <p:txBody>
          <a:bodyPr/>
          <a:lstStyle/>
          <a:p>
            <a:fld id="{C07C3854-1157-4835-B719-A50891C37110}" type="datetimeFigureOut">
              <a:rPr lang="en-US" smtClean="0"/>
              <a:t>3/3/2021</a:t>
            </a:fld>
            <a:endParaRPr lang="en-US"/>
          </a:p>
        </p:txBody>
      </p:sp>
      <p:sp>
        <p:nvSpPr>
          <p:cNvPr id="6" name="Footer Placeholder 5">
            <a:extLst>
              <a:ext uri="{FF2B5EF4-FFF2-40B4-BE49-F238E27FC236}">
                <a16:creationId xmlns:a16="http://schemas.microsoft.com/office/drawing/2014/main" id="{2AB0E115-D142-4A4C-B900-0515F820745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DC2B3C-49D6-4DC5-87F5-B48A5E892200}"/>
              </a:ext>
            </a:extLst>
          </p:cNvPr>
          <p:cNvSpPr>
            <a:spLocks noGrp="1"/>
          </p:cNvSpPr>
          <p:nvPr>
            <p:ph type="sldNum" sz="quarter" idx="12"/>
          </p:nvPr>
        </p:nvSpPr>
        <p:spPr/>
        <p:txBody>
          <a:bodyPr/>
          <a:lstStyle/>
          <a:p>
            <a:fld id="{39C7B18C-F1E1-4521-9650-DDBF364A4806}" type="slidenum">
              <a:rPr lang="en-US" smtClean="0"/>
              <a:t>‹#›</a:t>
            </a:fld>
            <a:endParaRPr lang="en-US"/>
          </a:p>
        </p:txBody>
      </p:sp>
    </p:spTree>
    <p:extLst>
      <p:ext uri="{BB962C8B-B14F-4D97-AF65-F5344CB8AC3E}">
        <p14:creationId xmlns:p14="http://schemas.microsoft.com/office/powerpoint/2010/main" val="916883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4F7F246-DA91-4E87-B117-30A3E77EC3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A3AC0D5-1327-4EDC-BAA3-95FDE2396E1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09E9D6-C028-4160-9F28-C03C705F62B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7C3854-1157-4835-B719-A50891C37110}" type="datetimeFigureOut">
              <a:rPr lang="en-US" smtClean="0"/>
              <a:t>3/3/2021</a:t>
            </a:fld>
            <a:endParaRPr lang="en-US"/>
          </a:p>
        </p:txBody>
      </p:sp>
      <p:sp>
        <p:nvSpPr>
          <p:cNvPr id="5" name="Footer Placeholder 4">
            <a:extLst>
              <a:ext uri="{FF2B5EF4-FFF2-40B4-BE49-F238E27FC236}">
                <a16:creationId xmlns:a16="http://schemas.microsoft.com/office/drawing/2014/main" id="{783CBEC6-D843-43D7-8B7F-7A5EDCD1056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8934D8A-1954-447E-A7EE-381143DAE23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C7B18C-F1E1-4521-9650-DDBF364A4806}" type="slidenum">
              <a:rPr lang="en-US" smtClean="0"/>
              <a:t>‹#›</a:t>
            </a:fld>
            <a:endParaRPr lang="en-US"/>
          </a:p>
        </p:txBody>
      </p:sp>
    </p:spTree>
    <p:extLst>
      <p:ext uri="{BB962C8B-B14F-4D97-AF65-F5344CB8AC3E}">
        <p14:creationId xmlns:p14="http://schemas.microsoft.com/office/powerpoint/2010/main" val="30272742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Freeform 7"/>
          <p:cNvSpPr/>
          <p:nvPr userDrawn="1"/>
        </p:nvSpPr>
        <p:spPr>
          <a:xfrm rot="10800000">
            <a:off x="1" y="8212"/>
            <a:ext cx="2928119" cy="6849789"/>
          </a:xfrm>
          <a:custGeom>
            <a:avLst/>
            <a:gdLst>
              <a:gd name="connsiteX0" fmla="*/ 2196089 w 2196089"/>
              <a:gd name="connsiteY0" fmla="*/ 0 h 6849789"/>
              <a:gd name="connsiteX1" fmla="*/ 2196089 w 2196089"/>
              <a:gd name="connsiteY1" fmla="*/ 6849789 h 6849789"/>
              <a:gd name="connsiteX2" fmla="*/ 0 w 2196089"/>
              <a:gd name="connsiteY2" fmla="*/ 6849789 h 6849789"/>
              <a:gd name="connsiteX3" fmla="*/ 169765 w 2196089"/>
              <a:gd name="connsiteY3" fmla="*/ 6755526 h 6849789"/>
              <a:gd name="connsiteX4" fmla="*/ 2161421 w 2196089"/>
              <a:gd name="connsiteY4" fmla="*/ 408410 h 6849789"/>
              <a:gd name="connsiteX5" fmla="*/ 2196089 w 2196089"/>
              <a:gd name="connsiteY5" fmla="*/ 0 h 68497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96089" h="6849789">
                <a:moveTo>
                  <a:pt x="2196089" y="0"/>
                </a:moveTo>
                <a:lnTo>
                  <a:pt x="2196089" y="6849789"/>
                </a:lnTo>
                <a:lnTo>
                  <a:pt x="0" y="6849789"/>
                </a:lnTo>
                <a:lnTo>
                  <a:pt x="169765" y="6755526"/>
                </a:lnTo>
                <a:cubicBezTo>
                  <a:pt x="1099958" y="6063006"/>
                  <a:pt x="1854601" y="3617105"/>
                  <a:pt x="2161421" y="408410"/>
                </a:cubicBezTo>
                <a:lnTo>
                  <a:pt x="2196089"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1741946322"/>
      </p:ext>
    </p:extLst>
  </p:cSld>
  <p:clrMap bg1="lt1" tx1="dk1" bg2="lt2" tx2="dk2" accent1="accent1" accent2="accent2" accent3="accent3" accent4="accent4" accent5="accent5" accent6="accent6" hlink="hlink" folHlink="folHlink"/>
  <p:sldLayoutIdLst>
    <p:sldLayoutId id="2147483661" r:id="rId1"/>
    <p:sldLayoutId id="2147483662" r:id="rId2"/>
  </p:sldLayoutIdLst>
  <mc:AlternateContent xmlns:mc="http://schemas.openxmlformats.org/markup-compatibility/2006" xmlns:p14="http://schemas.microsoft.com/office/powerpoint/2010/main">
    <mc:Choice Requires="p14">
      <p:transition spd="slow" p14:dur="1500" advClick="0" advTm="5000">
        <p:push dir="u"/>
      </p:transition>
    </mc:Choice>
    <mc:Fallback xmlns="">
      <p:transition spd="slow" advClick="0" advTm="5000">
        <p:push dir="u"/>
      </p:transition>
    </mc:Fallback>
  </mc:AlternateContent>
  <p:txStyles>
    <p:titleStyle>
      <a:lvl1pPr algn="l" defTabSz="914377" rtl="0" eaLnBrk="1" latinLnBrk="0" hangingPunct="1">
        <a:lnSpc>
          <a:spcPct val="90000"/>
        </a:lnSpc>
        <a:spcBef>
          <a:spcPct val="0"/>
        </a:spcBef>
        <a:buNone/>
        <a:defRPr sz="4400" kern="1200" spc="-51" baseline="0">
          <a:solidFill>
            <a:schemeClr val="tx1"/>
          </a:solidFill>
          <a:latin typeface="+mj-lt"/>
          <a:ea typeface="+mj-ea"/>
          <a:cs typeface="+mj-cs"/>
        </a:defRPr>
      </a:lvl1pPr>
    </p:titleStyle>
    <p:bodyStyle>
      <a:lvl1pPr marL="182875" indent="-182875" algn="l" defTabSz="914377" rtl="0" eaLnBrk="1" latinLnBrk="0" hangingPunct="1">
        <a:lnSpc>
          <a:spcPct val="95000"/>
        </a:lnSpc>
        <a:spcBef>
          <a:spcPts val="1400"/>
        </a:spcBef>
        <a:spcAft>
          <a:spcPts val="200"/>
        </a:spcAft>
        <a:buClr>
          <a:schemeClr val="accent1"/>
        </a:buClr>
        <a:buSzPct val="80000"/>
        <a:buFont typeface="Arial" pitchFamily="34" charset="0"/>
        <a:buChar char="•"/>
        <a:defRPr sz="1800" kern="1200" spc="11" baseline="0">
          <a:solidFill>
            <a:schemeClr val="tx1"/>
          </a:solidFill>
          <a:latin typeface="+mn-lt"/>
          <a:ea typeface="+mn-ea"/>
          <a:cs typeface="+mn-cs"/>
        </a:defRPr>
      </a:lvl1pPr>
      <a:lvl2pPr marL="457189" indent="-182875" algn="l" defTabSz="914377"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02" indent="-182875" algn="l" defTabSz="914377"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15" indent="-182875" algn="l" defTabSz="914377"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28" indent="-182875" algn="l" defTabSz="914377"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599960" indent="-228594" algn="l" defTabSz="914377"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899953" indent="-228594" algn="l" defTabSz="914377"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199945" indent="-228594" algn="l" defTabSz="914377"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499938" indent="-228594" algn="l" defTabSz="914377"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chart" Target="../charts/char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7DC6A-8D93-4D30-B957-79DDDC96D6FC}"/>
              </a:ext>
            </a:extLst>
          </p:cNvPr>
          <p:cNvSpPr>
            <a:spLocks noGrp="1"/>
          </p:cNvSpPr>
          <p:nvPr>
            <p:ph type="ctrTitle"/>
          </p:nvPr>
        </p:nvSpPr>
        <p:spPr/>
        <p:txBody>
          <a:bodyPr/>
          <a:lstStyle/>
          <a:p>
            <a:r>
              <a:rPr lang="en-US"/>
              <a:t>NMFS Economic Data Collections</a:t>
            </a:r>
            <a:endParaRPr lang="en-US" dirty="0"/>
          </a:p>
        </p:txBody>
      </p:sp>
      <p:sp>
        <p:nvSpPr>
          <p:cNvPr id="3" name="Subtitle 2">
            <a:extLst>
              <a:ext uri="{FF2B5EF4-FFF2-40B4-BE49-F238E27FC236}">
                <a16:creationId xmlns:a16="http://schemas.microsoft.com/office/drawing/2014/main" id="{3C36848D-83EA-4D99-87F7-9ABFDCA6725E}"/>
              </a:ext>
            </a:extLst>
          </p:cNvPr>
          <p:cNvSpPr>
            <a:spLocks noGrp="1"/>
          </p:cNvSpPr>
          <p:nvPr>
            <p:ph type="subTitle" idx="1"/>
          </p:nvPr>
        </p:nvSpPr>
        <p:spPr/>
        <p:txBody>
          <a:bodyPr>
            <a:normAutofit fontScale="55000" lnSpcReduction="20000"/>
          </a:bodyPr>
          <a:lstStyle/>
          <a:p>
            <a:r>
              <a:rPr lang="en-US"/>
              <a:t>Presented to North Pacific Fishery Management Council</a:t>
            </a:r>
          </a:p>
          <a:p>
            <a:r>
              <a:rPr lang="en-US"/>
              <a:t> Social Sciences Planning Team</a:t>
            </a:r>
          </a:p>
          <a:p>
            <a:r>
              <a:rPr lang="en-US"/>
              <a:t>March 4, 2021</a:t>
            </a:r>
          </a:p>
          <a:p>
            <a:endParaRPr lang="en-US"/>
          </a:p>
          <a:p>
            <a:r>
              <a:rPr lang="en-US"/>
              <a:t>Doug Lipton</a:t>
            </a:r>
          </a:p>
          <a:p>
            <a:r>
              <a:rPr lang="en-US"/>
              <a:t>NOAA Fisheries Senior Scientist for Economics</a:t>
            </a:r>
            <a:endParaRPr lang="en-US" dirty="0"/>
          </a:p>
        </p:txBody>
      </p:sp>
    </p:spTree>
    <p:extLst>
      <p:ext uri="{BB962C8B-B14F-4D97-AF65-F5344CB8AC3E}">
        <p14:creationId xmlns:p14="http://schemas.microsoft.com/office/powerpoint/2010/main" val="29750308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03BC9E-5F2E-4744-8D45-BA682952462D}"/>
              </a:ext>
            </a:extLst>
          </p:cNvPr>
          <p:cNvSpPr>
            <a:spLocks noGrp="1"/>
          </p:cNvSpPr>
          <p:nvPr>
            <p:ph type="title"/>
          </p:nvPr>
        </p:nvSpPr>
        <p:spPr/>
        <p:txBody>
          <a:bodyPr>
            <a:normAutofit fontScale="90000"/>
          </a:bodyPr>
          <a:lstStyle/>
          <a:p>
            <a:r>
              <a:rPr lang="en-US" dirty="0"/>
              <a:t>Council, Region and Center Roles in Economic Data Collection (Initiate, Design, Collect or Analyze)</a:t>
            </a:r>
          </a:p>
        </p:txBody>
      </p:sp>
      <p:graphicFrame>
        <p:nvGraphicFramePr>
          <p:cNvPr id="4" name="Content Placeholder 3">
            <a:extLst>
              <a:ext uri="{FF2B5EF4-FFF2-40B4-BE49-F238E27FC236}">
                <a16:creationId xmlns:a16="http://schemas.microsoft.com/office/drawing/2014/main" id="{4F91BCA0-A271-4CA7-A503-BF3EC834F3FD}"/>
              </a:ext>
            </a:extLst>
          </p:cNvPr>
          <p:cNvGraphicFramePr>
            <a:graphicFrameLocks noGrp="1"/>
          </p:cNvGraphicFramePr>
          <p:nvPr>
            <p:ph idx="1"/>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546375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B61C63-5D0F-42B0-B99E-4CF11B90DE40}"/>
              </a:ext>
            </a:extLst>
          </p:cNvPr>
          <p:cNvSpPr>
            <a:spLocks noGrp="1"/>
          </p:cNvSpPr>
          <p:nvPr>
            <p:ph type="title"/>
          </p:nvPr>
        </p:nvSpPr>
        <p:spPr/>
        <p:txBody>
          <a:bodyPr/>
          <a:lstStyle/>
          <a:p>
            <a:r>
              <a:rPr lang="en-US" dirty="0"/>
              <a:t>Summary of NMFS Economic Data Collections in other Regions</a:t>
            </a:r>
          </a:p>
        </p:txBody>
      </p:sp>
      <p:sp>
        <p:nvSpPr>
          <p:cNvPr id="3" name="Content Placeholder 2">
            <a:extLst>
              <a:ext uri="{FF2B5EF4-FFF2-40B4-BE49-F238E27FC236}">
                <a16:creationId xmlns:a16="http://schemas.microsoft.com/office/drawing/2014/main" id="{59DAD950-ED02-4913-9AEF-24B5EE3AB751}"/>
              </a:ext>
            </a:extLst>
          </p:cNvPr>
          <p:cNvSpPr>
            <a:spLocks noGrp="1"/>
          </p:cNvSpPr>
          <p:nvPr>
            <p:ph idx="1"/>
          </p:nvPr>
        </p:nvSpPr>
        <p:spPr/>
        <p:txBody>
          <a:bodyPr>
            <a:normAutofit fontScale="92500"/>
          </a:bodyPr>
          <a:lstStyle/>
          <a:p>
            <a:r>
              <a:rPr lang="en-US" dirty="0"/>
              <a:t>Most economic data collections are initiated, designed, collected and analyzed by the Fishery Science Center</a:t>
            </a:r>
          </a:p>
          <a:p>
            <a:pPr lvl="1"/>
            <a:r>
              <a:rPr lang="en-US" dirty="0"/>
              <a:t>Some co-designed or co-initiated with the Council</a:t>
            </a:r>
          </a:p>
          <a:p>
            <a:r>
              <a:rPr lang="en-US" dirty="0"/>
              <a:t>Economic data collections are used extensively in the fishery management process to analyze impacts and conduct regulatory impact reviews</a:t>
            </a:r>
          </a:p>
          <a:p>
            <a:r>
              <a:rPr lang="en-US" dirty="0"/>
              <a:t>Economic data collections enable research and program review such as:</a:t>
            </a:r>
          </a:p>
          <a:p>
            <a:pPr lvl="1"/>
            <a:r>
              <a:rPr lang="en-US" dirty="0"/>
              <a:t>Catch shares</a:t>
            </a:r>
          </a:p>
          <a:p>
            <a:pPr lvl="1"/>
            <a:r>
              <a:rPr lang="en-US" dirty="0"/>
              <a:t>Bycatch reduction</a:t>
            </a:r>
          </a:p>
          <a:p>
            <a:pPr lvl="1"/>
            <a:r>
              <a:rPr lang="en-US" dirty="0"/>
              <a:t>Rebuilding</a:t>
            </a:r>
          </a:p>
          <a:p>
            <a:pPr lvl="1"/>
            <a:r>
              <a:rPr lang="en-US" dirty="0"/>
              <a:t>Conflicting ocean uses</a:t>
            </a:r>
          </a:p>
          <a:p>
            <a:pPr lvl="1"/>
            <a:r>
              <a:rPr lang="en-US" dirty="0"/>
              <a:t>Climate impacts</a:t>
            </a:r>
          </a:p>
          <a:p>
            <a:endParaRPr lang="en-US" dirty="0"/>
          </a:p>
        </p:txBody>
      </p:sp>
    </p:spTree>
    <p:extLst>
      <p:ext uri="{BB962C8B-B14F-4D97-AF65-F5344CB8AC3E}">
        <p14:creationId xmlns:p14="http://schemas.microsoft.com/office/powerpoint/2010/main" val="1706051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690FB-32F6-48C3-B848-2018FD0B4A1C}"/>
              </a:ext>
            </a:extLst>
          </p:cNvPr>
          <p:cNvSpPr>
            <a:spLocks noGrp="1"/>
          </p:cNvSpPr>
          <p:nvPr>
            <p:ph type="title"/>
          </p:nvPr>
        </p:nvSpPr>
        <p:spPr/>
        <p:txBody>
          <a:bodyPr>
            <a:normAutofit fontScale="90000"/>
          </a:bodyPr>
          <a:lstStyle/>
          <a:p>
            <a:r>
              <a:rPr lang="en-US" dirty="0"/>
              <a:t>My own experience – unanticipated value of economic data collections</a:t>
            </a:r>
            <a:br>
              <a:rPr lang="en-US" dirty="0"/>
            </a:br>
            <a:endParaRPr lang="en-US" dirty="0"/>
          </a:p>
        </p:txBody>
      </p:sp>
      <p:sp>
        <p:nvSpPr>
          <p:cNvPr id="3" name="Content Placeholder 2">
            <a:extLst>
              <a:ext uri="{FF2B5EF4-FFF2-40B4-BE49-F238E27FC236}">
                <a16:creationId xmlns:a16="http://schemas.microsoft.com/office/drawing/2014/main" id="{6C5327B4-9993-41E0-BA3B-A90EB07C8828}"/>
              </a:ext>
            </a:extLst>
          </p:cNvPr>
          <p:cNvSpPr>
            <a:spLocks noGrp="1"/>
          </p:cNvSpPr>
          <p:nvPr>
            <p:ph idx="1"/>
          </p:nvPr>
        </p:nvSpPr>
        <p:spPr/>
        <p:txBody>
          <a:bodyPr/>
          <a:lstStyle/>
          <a:p>
            <a:r>
              <a:rPr lang="en-US" dirty="0"/>
              <a:t>Recreational boating expenditures</a:t>
            </a:r>
          </a:p>
          <a:p>
            <a:pPr lvl="2"/>
            <a:r>
              <a:rPr lang="en-US" dirty="0"/>
              <a:t>Original intent: I/O</a:t>
            </a:r>
          </a:p>
          <a:p>
            <a:pPr lvl="2"/>
            <a:r>
              <a:rPr lang="en-US" dirty="0"/>
              <a:t>Unanticipated:	Boat excise tax, transient boaters</a:t>
            </a:r>
          </a:p>
          <a:p>
            <a:r>
              <a:rPr lang="en-US" dirty="0"/>
              <a:t>Chesapeake Bay blue crab fishery</a:t>
            </a:r>
          </a:p>
          <a:p>
            <a:pPr lvl="2"/>
            <a:r>
              <a:rPr lang="en-US" dirty="0"/>
              <a:t>Original Intent: Descriptive</a:t>
            </a:r>
          </a:p>
          <a:p>
            <a:pPr lvl="2"/>
            <a:r>
              <a:rPr lang="en-US" dirty="0"/>
              <a:t>Unanticipated: Differential impact of regulations</a:t>
            </a:r>
          </a:p>
          <a:p>
            <a:r>
              <a:rPr lang="en-US" dirty="0"/>
              <a:t>Crabmeat processing industry</a:t>
            </a:r>
          </a:p>
          <a:p>
            <a:pPr lvl="2"/>
            <a:r>
              <a:rPr lang="en-US" dirty="0"/>
              <a:t>Original Intent: I/O, Imports</a:t>
            </a:r>
          </a:p>
          <a:p>
            <a:pPr lvl="2"/>
            <a:r>
              <a:rPr lang="en-US" dirty="0"/>
              <a:t>Unanticipated: H2-B Visa quotas</a:t>
            </a:r>
          </a:p>
        </p:txBody>
      </p:sp>
    </p:spTree>
    <p:extLst>
      <p:ext uri="{BB962C8B-B14F-4D97-AF65-F5344CB8AC3E}">
        <p14:creationId xmlns:p14="http://schemas.microsoft.com/office/powerpoint/2010/main" val="4613157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2A3234-1C76-4845-A243-36794E5BF490}"/>
              </a:ext>
            </a:extLst>
          </p:cNvPr>
          <p:cNvSpPr>
            <a:spLocks noGrp="1"/>
          </p:cNvSpPr>
          <p:nvPr>
            <p:ph type="title"/>
          </p:nvPr>
        </p:nvSpPr>
        <p:spPr/>
        <p:txBody>
          <a:bodyPr/>
          <a:lstStyle/>
          <a:p>
            <a:r>
              <a:rPr lang="en-US" dirty="0"/>
              <a:t>Lessons to Consider</a:t>
            </a:r>
          </a:p>
        </p:txBody>
      </p:sp>
      <p:sp>
        <p:nvSpPr>
          <p:cNvPr id="3" name="Content Placeholder 2">
            <a:extLst>
              <a:ext uri="{FF2B5EF4-FFF2-40B4-BE49-F238E27FC236}">
                <a16:creationId xmlns:a16="http://schemas.microsoft.com/office/drawing/2014/main" id="{C69671EA-6A5B-4840-ABA0-182B9581A39F}"/>
              </a:ext>
            </a:extLst>
          </p:cNvPr>
          <p:cNvSpPr>
            <a:spLocks noGrp="1"/>
          </p:cNvSpPr>
          <p:nvPr>
            <p:ph idx="1"/>
          </p:nvPr>
        </p:nvSpPr>
        <p:spPr/>
        <p:txBody>
          <a:bodyPr>
            <a:normAutofit lnSpcReduction="10000"/>
          </a:bodyPr>
          <a:lstStyle/>
          <a:p>
            <a:r>
              <a:rPr lang="en-US" dirty="0"/>
              <a:t>Collaborative design – Council/Region/Center</a:t>
            </a:r>
          </a:p>
          <a:p>
            <a:r>
              <a:rPr lang="en-US" dirty="0"/>
              <a:t>Fisheries may require different surveys but should be coordinated to allow comparison</a:t>
            </a:r>
          </a:p>
          <a:p>
            <a:r>
              <a:rPr lang="en-US" dirty="0"/>
              <a:t>Well-designed standardized periodic economic data collections</a:t>
            </a:r>
          </a:p>
          <a:p>
            <a:pPr lvl="1"/>
            <a:r>
              <a:rPr lang="en-US" dirty="0"/>
              <a:t>Inform current management</a:t>
            </a:r>
          </a:p>
          <a:p>
            <a:pPr lvl="1"/>
            <a:r>
              <a:rPr lang="en-US" dirty="0"/>
              <a:t>Provide baseline and ability to project for:</a:t>
            </a:r>
          </a:p>
          <a:p>
            <a:pPr lvl="2"/>
            <a:r>
              <a:rPr lang="en-US" dirty="0"/>
              <a:t>Disaster assistance need</a:t>
            </a:r>
          </a:p>
          <a:p>
            <a:pPr lvl="2"/>
            <a:r>
              <a:rPr lang="en-US" dirty="0"/>
              <a:t>Ecosystem trade-off analysis</a:t>
            </a:r>
          </a:p>
          <a:p>
            <a:pPr lvl="2"/>
            <a:r>
              <a:rPr lang="en-US" dirty="0"/>
              <a:t>Climate change</a:t>
            </a:r>
          </a:p>
          <a:p>
            <a:pPr lvl="2"/>
            <a:r>
              <a:rPr lang="en-US" dirty="0"/>
              <a:t>Differential impacts among sectors, sub-sectors</a:t>
            </a:r>
          </a:p>
          <a:p>
            <a:pPr lvl="2"/>
            <a:r>
              <a:rPr lang="en-US" dirty="0"/>
              <a:t>Environmental justice and equity</a:t>
            </a:r>
          </a:p>
          <a:p>
            <a:pPr lvl="2"/>
            <a:endParaRPr lang="en-US" dirty="0"/>
          </a:p>
        </p:txBody>
      </p:sp>
    </p:spTree>
    <p:extLst>
      <p:ext uri="{BB962C8B-B14F-4D97-AF65-F5344CB8AC3E}">
        <p14:creationId xmlns:p14="http://schemas.microsoft.com/office/powerpoint/2010/main" val="17883408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494C540-4C29-4F42-9965-F8635CCCDD7D}"/>
              </a:ext>
            </a:extLst>
          </p:cNvPr>
          <p:cNvSpPr>
            <a:spLocks noGrp="1"/>
          </p:cNvSpPr>
          <p:nvPr>
            <p:ph type="ctrTitle"/>
          </p:nvPr>
        </p:nvSpPr>
        <p:spPr/>
        <p:txBody>
          <a:bodyPr/>
          <a:lstStyle/>
          <a:p>
            <a:r>
              <a:rPr lang="en-US" dirty="0"/>
              <a:t>Thank You</a:t>
            </a:r>
          </a:p>
        </p:txBody>
      </p:sp>
      <p:sp>
        <p:nvSpPr>
          <p:cNvPr id="5" name="Subtitle 4">
            <a:extLst>
              <a:ext uri="{FF2B5EF4-FFF2-40B4-BE49-F238E27FC236}">
                <a16:creationId xmlns:a16="http://schemas.microsoft.com/office/drawing/2014/main" id="{65F18B47-B182-4EDD-9621-32FB610C03C9}"/>
              </a:ext>
            </a:extLst>
          </p:cNvPr>
          <p:cNvSpPr>
            <a:spLocks noGrp="1"/>
          </p:cNvSpPr>
          <p:nvPr>
            <p:ph type="subTitle" idx="1"/>
          </p:nvPr>
        </p:nvSpPr>
        <p:spPr/>
        <p:txBody>
          <a:bodyPr/>
          <a:lstStyle/>
          <a:p>
            <a:r>
              <a:rPr lang="en-US" dirty="0"/>
              <a:t>Questions? Comments?</a:t>
            </a:r>
          </a:p>
        </p:txBody>
      </p:sp>
    </p:spTree>
    <p:extLst>
      <p:ext uri="{BB962C8B-B14F-4D97-AF65-F5344CB8AC3E}">
        <p14:creationId xmlns:p14="http://schemas.microsoft.com/office/powerpoint/2010/main" val="29580692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62D22EA-155F-4A6C-849F-92C036D6EC41}"/>
              </a:ext>
            </a:extLst>
          </p:cNvPr>
          <p:cNvPicPr>
            <a:picLocks noChangeAspect="1"/>
          </p:cNvPicPr>
          <p:nvPr/>
        </p:nvPicPr>
        <p:blipFill>
          <a:blip r:embed="rId2"/>
          <a:stretch>
            <a:fillRect/>
          </a:stretch>
        </p:blipFill>
        <p:spPr>
          <a:xfrm>
            <a:off x="132993" y="1575881"/>
            <a:ext cx="11909849" cy="3701215"/>
          </a:xfrm>
          <a:prstGeom prst="rect">
            <a:avLst/>
          </a:prstGeom>
        </p:spPr>
      </p:pic>
    </p:spTree>
    <p:extLst>
      <p:ext uri="{BB962C8B-B14F-4D97-AF65-F5344CB8AC3E}">
        <p14:creationId xmlns:p14="http://schemas.microsoft.com/office/powerpoint/2010/main" val="10224504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E85092-12AE-40F6-9048-4C7716BF79CE}"/>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8550642A-271D-4332-B838-C938DBAFC5A9}"/>
              </a:ext>
            </a:extLst>
          </p:cNvPr>
          <p:cNvSpPr>
            <a:spLocks noGrp="1"/>
          </p:cNvSpPr>
          <p:nvPr>
            <p:ph idx="1"/>
          </p:nvPr>
        </p:nvSpPr>
        <p:spPr/>
        <p:txBody>
          <a:bodyPr>
            <a:normAutofit lnSpcReduction="10000"/>
          </a:bodyPr>
          <a:lstStyle/>
          <a:p>
            <a:r>
              <a:rPr lang="en-US" dirty="0"/>
              <a:t>National Overview of Commercial Data Collections (CFEAI)</a:t>
            </a:r>
          </a:p>
          <a:p>
            <a:r>
              <a:rPr lang="en-US" dirty="0"/>
              <a:t>Regional Economic Data Collections Snapshots</a:t>
            </a:r>
          </a:p>
          <a:p>
            <a:r>
              <a:rPr lang="en-US" dirty="0"/>
              <a:t>Applications From Economic Data Collections</a:t>
            </a:r>
          </a:p>
          <a:p>
            <a:pPr lvl="1"/>
            <a:r>
              <a:rPr lang="en-US" dirty="0"/>
              <a:t>Management Actions</a:t>
            </a:r>
          </a:p>
          <a:p>
            <a:pPr lvl="1"/>
            <a:r>
              <a:rPr lang="en-US" dirty="0"/>
              <a:t>Program/Policy Evaluation (</a:t>
            </a:r>
            <a:r>
              <a:rPr lang="en-US" dirty="0" err="1"/>
              <a:t>e.g</a:t>
            </a:r>
            <a:r>
              <a:rPr lang="en-US" dirty="0"/>
              <a:t>, catch shares, bycatch)</a:t>
            </a:r>
          </a:p>
          <a:p>
            <a:pPr lvl="1"/>
            <a:r>
              <a:rPr lang="en-US" dirty="0"/>
              <a:t>Non-MSFCMA Uses</a:t>
            </a:r>
          </a:p>
          <a:p>
            <a:pPr lvl="2"/>
            <a:r>
              <a:rPr lang="en-US" dirty="0"/>
              <a:t>User Conflicts (e.g., wind, aquaculture, oil &amp; gas)</a:t>
            </a:r>
          </a:p>
          <a:p>
            <a:pPr lvl="1"/>
            <a:r>
              <a:rPr lang="en-US" dirty="0"/>
              <a:t>Research</a:t>
            </a:r>
          </a:p>
          <a:p>
            <a:r>
              <a:rPr lang="en-US" dirty="0"/>
              <a:t>Reflections</a:t>
            </a:r>
          </a:p>
          <a:p>
            <a:r>
              <a:rPr lang="en-US" dirty="0"/>
              <a:t>Summing Up</a:t>
            </a:r>
          </a:p>
        </p:txBody>
      </p:sp>
    </p:spTree>
    <p:extLst>
      <p:ext uri="{BB962C8B-B14F-4D97-AF65-F5344CB8AC3E}">
        <p14:creationId xmlns:p14="http://schemas.microsoft.com/office/powerpoint/2010/main" val="5026144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801" y="284064"/>
            <a:ext cx="8266175" cy="602405"/>
          </a:xfrm>
        </p:spPr>
        <p:txBody>
          <a:bodyPr anchor="t"/>
          <a:lstStyle/>
          <a:p>
            <a:r>
              <a:rPr lang="en-US" b="1" dirty="0"/>
              <a:t>Commercial Fisheries Economic Assessment Index 2001-2020</a:t>
            </a:r>
          </a:p>
        </p:txBody>
      </p:sp>
      <p:cxnSp>
        <p:nvCxnSpPr>
          <p:cNvPr id="54" name="Straight Connector 53"/>
          <p:cNvCxnSpPr/>
          <p:nvPr/>
        </p:nvCxnSpPr>
        <p:spPr>
          <a:xfrm>
            <a:off x="1514856" y="5580063"/>
            <a:ext cx="1161288" cy="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nvGrpSpPr>
          <p:cNvPr id="34" name="Group 33"/>
          <p:cNvGrpSpPr/>
          <p:nvPr/>
        </p:nvGrpSpPr>
        <p:grpSpPr>
          <a:xfrm>
            <a:off x="7239000" y="5932912"/>
            <a:ext cx="3127252" cy="511651"/>
            <a:chOff x="5586984" y="5852573"/>
            <a:chExt cx="3127252" cy="511651"/>
          </a:xfrm>
        </p:grpSpPr>
        <p:sp>
          <p:nvSpPr>
            <p:cNvPr id="33" name="Rectangle 32"/>
            <p:cNvSpPr/>
            <p:nvPr/>
          </p:nvSpPr>
          <p:spPr>
            <a:xfrm>
              <a:off x="5586984" y="5872447"/>
              <a:ext cx="3127252" cy="49177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srgbClr val="FFFFFF"/>
                </a:solidFill>
                <a:latin typeface="Century Schoolbook" panose="02040604050505020304"/>
              </a:endParaRPr>
            </a:p>
          </p:txBody>
        </p:sp>
        <p:grpSp>
          <p:nvGrpSpPr>
            <p:cNvPr id="28" name="Group 27"/>
            <p:cNvGrpSpPr/>
            <p:nvPr/>
          </p:nvGrpSpPr>
          <p:grpSpPr>
            <a:xfrm>
              <a:off x="5731676" y="5852573"/>
              <a:ext cx="2909408" cy="502334"/>
              <a:chOff x="261356" y="5856445"/>
              <a:chExt cx="2909408" cy="502334"/>
            </a:xfrm>
          </p:grpSpPr>
          <p:sp>
            <p:nvSpPr>
              <p:cNvPr id="29" name="Oval 28"/>
              <p:cNvSpPr/>
              <p:nvPr/>
            </p:nvSpPr>
            <p:spPr>
              <a:xfrm>
                <a:off x="261356" y="5929764"/>
                <a:ext cx="130362" cy="130362"/>
              </a:xfrm>
              <a:prstGeom prst="ellipse">
                <a:avLst/>
              </a:prstGeom>
              <a:solidFill>
                <a:schemeClr val="bg1">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i="1">
                  <a:solidFill>
                    <a:srgbClr val="FFFFFF"/>
                  </a:solidFill>
                  <a:latin typeface="Century Schoolbook" panose="02040604050505020304"/>
                </a:endParaRPr>
              </a:p>
            </p:txBody>
          </p:sp>
          <p:sp>
            <p:nvSpPr>
              <p:cNvPr id="30" name="TextBox 29"/>
              <p:cNvSpPr txBox="1"/>
              <p:nvPr/>
            </p:nvSpPr>
            <p:spPr>
              <a:xfrm>
                <a:off x="357854" y="5856445"/>
                <a:ext cx="1088136" cy="276999"/>
              </a:xfrm>
              <a:prstGeom prst="rect">
                <a:avLst/>
              </a:prstGeom>
              <a:noFill/>
            </p:spPr>
            <p:txBody>
              <a:bodyPr wrap="square" rtlCol="0">
                <a:spAutoFit/>
              </a:bodyPr>
              <a:lstStyle/>
              <a:p>
                <a:pPr defTabSz="685800"/>
                <a:r>
                  <a:rPr lang="en-US" sz="1200" i="1" dirty="0">
                    <a:solidFill>
                      <a:srgbClr val="595959"/>
                    </a:solidFill>
                    <a:latin typeface="Arial Narrow" panose="020B0606020202030204" pitchFamily="34" charset="0"/>
                  </a:rPr>
                  <a:t>No data</a:t>
                </a:r>
              </a:p>
            </p:txBody>
          </p:sp>
          <p:sp>
            <p:nvSpPr>
              <p:cNvPr id="31" name="TextBox 30"/>
              <p:cNvSpPr txBox="1"/>
              <p:nvPr/>
            </p:nvSpPr>
            <p:spPr>
              <a:xfrm>
                <a:off x="357854" y="6081780"/>
                <a:ext cx="2812910" cy="276999"/>
              </a:xfrm>
              <a:prstGeom prst="rect">
                <a:avLst/>
              </a:prstGeom>
              <a:noFill/>
            </p:spPr>
            <p:txBody>
              <a:bodyPr wrap="square" rtlCol="0">
                <a:spAutoFit/>
              </a:bodyPr>
              <a:lstStyle/>
              <a:p>
                <a:pPr defTabSz="685800"/>
                <a:r>
                  <a:rPr lang="en-US" sz="1200" i="1" dirty="0">
                    <a:solidFill>
                      <a:srgbClr val="595959"/>
                    </a:solidFill>
                    <a:latin typeface="Arial Narrow" panose="020B0606020202030204" pitchFamily="34" charset="0"/>
                  </a:rPr>
                  <a:t>No data (value carried over from previous year)</a:t>
                </a:r>
              </a:p>
            </p:txBody>
          </p:sp>
          <p:sp>
            <p:nvSpPr>
              <p:cNvPr id="32" name="Rectangle 31"/>
              <p:cNvSpPr/>
              <p:nvPr/>
            </p:nvSpPr>
            <p:spPr>
              <a:xfrm>
                <a:off x="261356" y="6133444"/>
                <a:ext cx="130362" cy="182689"/>
              </a:xfrm>
              <a:prstGeom prst="rect">
                <a:avLst/>
              </a:prstGeom>
              <a:solidFill>
                <a:schemeClr val="bg1">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i="1">
                  <a:solidFill>
                    <a:srgbClr val="FFFFFF"/>
                  </a:solidFill>
                  <a:latin typeface="Century Schoolbook" panose="02040604050505020304"/>
                </a:endParaRPr>
              </a:p>
            </p:txBody>
          </p:sp>
        </p:grpSp>
      </p:grpSp>
      <p:sp>
        <p:nvSpPr>
          <p:cNvPr id="3" name="Rectangle 2"/>
          <p:cNvSpPr/>
          <p:nvPr/>
        </p:nvSpPr>
        <p:spPr>
          <a:xfrm rot="16200000">
            <a:off x="813153" y="3326259"/>
            <a:ext cx="3198311" cy="276999"/>
          </a:xfrm>
          <a:prstGeom prst="rect">
            <a:avLst/>
          </a:prstGeom>
        </p:spPr>
        <p:txBody>
          <a:bodyPr wrap="none">
            <a:spAutoFit/>
          </a:bodyPr>
          <a:lstStyle/>
          <a:p>
            <a:pPr algn="ctr" defTabSz="685800">
              <a:defRPr sz="1200" b="0" i="0" u="none" strike="noStrike" kern="1200" baseline="0">
                <a:solidFill>
                  <a:srgbClr val="000000">
                    <a:lumMod val="65000"/>
                    <a:lumOff val="35000"/>
                  </a:srgbClr>
                </a:solidFill>
                <a:latin typeface="Arial Narrow" panose="020B0606020202030204" pitchFamily="34" charset="0"/>
                <a:ea typeface="+mn-ea"/>
                <a:cs typeface="+mn-cs"/>
              </a:defRPr>
            </a:pPr>
            <a:r>
              <a:rPr lang="en-US" sz="1200" dirty="0">
                <a:solidFill>
                  <a:srgbClr val="000000">
                    <a:lumMod val="65000"/>
                    <a:lumOff val="35000"/>
                  </a:srgbClr>
                </a:solidFill>
                <a:latin typeface="Arial Narrow" panose="020B0606020202030204" pitchFamily="34" charset="0"/>
              </a:rPr>
              <a:t>Percentage of Regional Fisheries with Data Coverage</a:t>
            </a:r>
            <a:endParaRPr lang="en-US" sz="1000" dirty="0">
              <a:solidFill>
                <a:srgbClr val="000000">
                  <a:lumMod val="65000"/>
                  <a:lumOff val="35000"/>
                </a:srgbClr>
              </a:solidFill>
              <a:latin typeface="Arial Narrow" panose="020B0606020202030204" pitchFamily="34" charset="0"/>
            </a:endParaRPr>
          </a:p>
        </p:txBody>
      </p:sp>
      <p:sp>
        <p:nvSpPr>
          <p:cNvPr id="5" name="Rectangle 4"/>
          <p:cNvSpPr/>
          <p:nvPr/>
        </p:nvSpPr>
        <p:spPr>
          <a:xfrm>
            <a:off x="3821460" y="5925354"/>
            <a:ext cx="2751779" cy="276999"/>
          </a:xfrm>
          <a:prstGeom prst="rect">
            <a:avLst/>
          </a:prstGeom>
        </p:spPr>
        <p:txBody>
          <a:bodyPr wrap="none">
            <a:spAutoFit/>
          </a:bodyPr>
          <a:lstStyle/>
          <a:p>
            <a:pPr algn="ctr" defTabSz="685800">
              <a:defRPr sz="1400" b="0" i="0" u="none" strike="noStrike" kern="1200" baseline="0">
                <a:solidFill>
                  <a:srgbClr val="000000">
                    <a:lumMod val="65000"/>
                    <a:lumOff val="35000"/>
                  </a:srgbClr>
                </a:solidFill>
                <a:latin typeface="Arial Narrow" panose="020B0606020202030204" pitchFamily="34" charset="0"/>
                <a:ea typeface="+mn-ea"/>
                <a:cs typeface="+mn-cs"/>
              </a:defRPr>
            </a:pPr>
            <a:r>
              <a:rPr lang="en-US" sz="1200" dirty="0">
                <a:solidFill>
                  <a:srgbClr val="000000">
                    <a:lumMod val="65000"/>
                    <a:lumOff val="35000"/>
                  </a:srgbClr>
                </a:solidFill>
                <a:latin typeface="Arial Narrow" panose="020B0606020202030204" pitchFamily="34" charset="0"/>
              </a:rPr>
              <a:t>Regional Data Coverage by Year (2001-2020)</a:t>
            </a:r>
          </a:p>
        </p:txBody>
      </p:sp>
      <p:sp>
        <p:nvSpPr>
          <p:cNvPr id="49" name="Rectangle 48"/>
          <p:cNvSpPr/>
          <p:nvPr/>
        </p:nvSpPr>
        <p:spPr>
          <a:xfrm rot="16200000">
            <a:off x="1072586" y="2412158"/>
            <a:ext cx="1611659" cy="215444"/>
          </a:xfrm>
          <a:prstGeom prst="rect">
            <a:avLst/>
          </a:prstGeom>
        </p:spPr>
        <p:txBody>
          <a:bodyPr wrap="square" lIns="0" tIns="0" rIns="0" bIns="0">
            <a:spAutoFit/>
          </a:bodyPr>
          <a:lstStyle/>
          <a:p>
            <a:pPr algn="ctr" defTabSz="685800">
              <a:defRPr sz="1400" b="0" i="0" u="none" strike="noStrike" kern="1200" baseline="0">
                <a:solidFill>
                  <a:srgbClr val="000000">
                    <a:lumMod val="65000"/>
                    <a:lumOff val="35000"/>
                  </a:srgbClr>
                </a:solidFill>
                <a:latin typeface="Arial Narrow" panose="020B0606020202030204" pitchFamily="34" charset="0"/>
                <a:ea typeface="+mn-ea"/>
                <a:cs typeface="+mn-cs"/>
              </a:defRPr>
            </a:pPr>
            <a:r>
              <a:rPr lang="en-US" b="1" dirty="0">
                <a:solidFill>
                  <a:srgbClr val="000000">
                    <a:lumMod val="65000"/>
                    <a:lumOff val="35000"/>
                  </a:srgbClr>
                </a:solidFill>
                <a:latin typeface="Arial Narrow" panose="020B0606020202030204" pitchFamily="34" charset="0"/>
              </a:rPr>
              <a:t>Operating Costs</a:t>
            </a:r>
          </a:p>
        </p:txBody>
      </p:sp>
      <p:sp>
        <p:nvSpPr>
          <p:cNvPr id="50" name="Rectangle 49"/>
          <p:cNvSpPr/>
          <p:nvPr/>
        </p:nvSpPr>
        <p:spPr>
          <a:xfrm rot="16200000">
            <a:off x="1319475" y="4471231"/>
            <a:ext cx="1166345" cy="215444"/>
          </a:xfrm>
          <a:prstGeom prst="rect">
            <a:avLst/>
          </a:prstGeom>
        </p:spPr>
        <p:txBody>
          <a:bodyPr wrap="square" lIns="0" tIns="0" rIns="0" bIns="0">
            <a:spAutoFit/>
          </a:bodyPr>
          <a:lstStyle/>
          <a:p>
            <a:pPr algn="ctr" defTabSz="685800">
              <a:defRPr sz="1400" b="0" i="0" u="none" strike="noStrike" kern="1200" baseline="0">
                <a:solidFill>
                  <a:srgbClr val="000000">
                    <a:lumMod val="65000"/>
                    <a:lumOff val="35000"/>
                  </a:srgbClr>
                </a:solidFill>
                <a:latin typeface="Arial Narrow" panose="020B0606020202030204" pitchFamily="34" charset="0"/>
                <a:ea typeface="+mn-ea"/>
                <a:cs typeface="+mn-cs"/>
              </a:defRPr>
            </a:pPr>
            <a:r>
              <a:rPr lang="en-US" b="1" dirty="0">
                <a:solidFill>
                  <a:srgbClr val="000000">
                    <a:lumMod val="65000"/>
                    <a:lumOff val="35000"/>
                  </a:srgbClr>
                </a:solidFill>
                <a:latin typeface="Arial Narrow" panose="020B0606020202030204" pitchFamily="34" charset="0"/>
              </a:rPr>
              <a:t>Fixed Costs</a:t>
            </a:r>
          </a:p>
        </p:txBody>
      </p:sp>
      <p:cxnSp>
        <p:nvCxnSpPr>
          <p:cNvPr id="20" name="Straight Connector 19"/>
          <p:cNvCxnSpPr/>
          <p:nvPr/>
        </p:nvCxnSpPr>
        <p:spPr>
          <a:xfrm>
            <a:off x="1524001" y="3575304"/>
            <a:ext cx="625033" cy="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1524002" y="1472324"/>
            <a:ext cx="9143999" cy="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nvGrpSpPr>
          <p:cNvPr id="118" name="Group 117"/>
          <p:cNvGrpSpPr/>
          <p:nvPr/>
        </p:nvGrpSpPr>
        <p:grpSpPr>
          <a:xfrm>
            <a:off x="2573280" y="1676551"/>
            <a:ext cx="7837165" cy="1707926"/>
            <a:chOff x="1049279" y="1676551"/>
            <a:chExt cx="7837165" cy="1707926"/>
          </a:xfrm>
        </p:grpSpPr>
        <p:graphicFrame>
          <p:nvGraphicFramePr>
            <p:cNvPr id="4" name="Chart 3"/>
            <p:cNvGraphicFramePr>
              <a:graphicFrameLocks/>
            </p:cNvGraphicFramePr>
            <p:nvPr/>
          </p:nvGraphicFramePr>
          <p:xfrm>
            <a:off x="1049279" y="1676551"/>
            <a:ext cx="7837165" cy="1707926"/>
          </p:xfrm>
          <a:graphic>
            <a:graphicData uri="http://schemas.openxmlformats.org/drawingml/2006/chart">
              <c:chart xmlns:c="http://schemas.openxmlformats.org/drawingml/2006/chart" xmlns:r="http://schemas.openxmlformats.org/officeDocument/2006/relationships" r:id="rId3"/>
            </a:graphicData>
          </a:graphic>
        </p:graphicFrame>
        <p:grpSp>
          <p:nvGrpSpPr>
            <p:cNvPr id="96" name="Group 95"/>
            <p:cNvGrpSpPr/>
            <p:nvPr/>
          </p:nvGrpSpPr>
          <p:grpSpPr>
            <a:xfrm>
              <a:off x="3659133" y="3232051"/>
              <a:ext cx="96916" cy="45719"/>
              <a:chOff x="3659133" y="3243103"/>
              <a:chExt cx="96916" cy="45719"/>
            </a:xfrm>
          </p:grpSpPr>
          <p:sp>
            <p:nvSpPr>
              <p:cNvPr id="86" name="Oval 85"/>
              <p:cNvSpPr/>
              <p:nvPr/>
            </p:nvSpPr>
            <p:spPr>
              <a:xfrm>
                <a:off x="3710330" y="3243103"/>
                <a:ext cx="45719" cy="45719"/>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srgbClr val="FFFFFF"/>
                  </a:solidFill>
                  <a:latin typeface="Century Schoolbook" panose="02040604050505020304"/>
                </a:endParaRPr>
              </a:p>
            </p:txBody>
          </p:sp>
          <p:sp>
            <p:nvSpPr>
              <p:cNvPr id="87" name="Oval 86"/>
              <p:cNvSpPr/>
              <p:nvPr/>
            </p:nvSpPr>
            <p:spPr>
              <a:xfrm>
                <a:off x="3659133" y="3243103"/>
                <a:ext cx="45719" cy="45719"/>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srgbClr val="FFFFFF"/>
                  </a:solidFill>
                  <a:latin typeface="Century Schoolbook" panose="02040604050505020304"/>
                </a:endParaRPr>
              </a:p>
            </p:txBody>
          </p:sp>
        </p:grpSp>
      </p:grpSp>
      <p:grpSp>
        <p:nvGrpSpPr>
          <p:cNvPr id="117" name="Group 116"/>
          <p:cNvGrpSpPr/>
          <p:nvPr/>
        </p:nvGrpSpPr>
        <p:grpSpPr>
          <a:xfrm>
            <a:off x="2608306" y="3830156"/>
            <a:ext cx="7818689" cy="2007405"/>
            <a:chOff x="1084305" y="3830155"/>
            <a:chExt cx="7818689" cy="2007405"/>
          </a:xfrm>
        </p:grpSpPr>
        <p:graphicFrame>
          <p:nvGraphicFramePr>
            <p:cNvPr id="24" name="Chart 23"/>
            <p:cNvGraphicFramePr>
              <a:graphicFrameLocks/>
            </p:cNvGraphicFramePr>
            <p:nvPr/>
          </p:nvGraphicFramePr>
          <p:xfrm>
            <a:off x="1084305" y="3830155"/>
            <a:ext cx="7818689" cy="2007405"/>
          </p:xfrm>
          <a:graphic>
            <a:graphicData uri="http://schemas.openxmlformats.org/drawingml/2006/chart">
              <c:chart xmlns:c="http://schemas.openxmlformats.org/drawingml/2006/chart" xmlns:r="http://schemas.openxmlformats.org/officeDocument/2006/relationships" r:id="rId4"/>
            </a:graphicData>
          </a:graphic>
        </p:graphicFrame>
        <p:grpSp>
          <p:nvGrpSpPr>
            <p:cNvPr id="100" name="Group 99"/>
            <p:cNvGrpSpPr/>
            <p:nvPr/>
          </p:nvGrpSpPr>
          <p:grpSpPr>
            <a:xfrm>
              <a:off x="3687525" y="5418973"/>
              <a:ext cx="96916" cy="45719"/>
              <a:chOff x="3659133" y="3243103"/>
              <a:chExt cx="96916" cy="45719"/>
            </a:xfrm>
          </p:grpSpPr>
          <p:sp>
            <p:nvSpPr>
              <p:cNvPr id="115" name="Oval 114"/>
              <p:cNvSpPr/>
              <p:nvPr/>
            </p:nvSpPr>
            <p:spPr>
              <a:xfrm>
                <a:off x="3710330" y="3243103"/>
                <a:ext cx="45719" cy="45719"/>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srgbClr val="FFFFFF"/>
                  </a:solidFill>
                  <a:latin typeface="Century Schoolbook" panose="02040604050505020304"/>
                </a:endParaRPr>
              </a:p>
            </p:txBody>
          </p:sp>
          <p:sp>
            <p:nvSpPr>
              <p:cNvPr id="116" name="Oval 115"/>
              <p:cNvSpPr/>
              <p:nvPr/>
            </p:nvSpPr>
            <p:spPr>
              <a:xfrm>
                <a:off x="3659133" y="3243103"/>
                <a:ext cx="45719" cy="45719"/>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srgbClr val="FFFFFF"/>
                  </a:solidFill>
                  <a:latin typeface="Century Schoolbook" panose="02040604050505020304"/>
                </a:endParaRPr>
              </a:p>
            </p:txBody>
          </p:sp>
        </p:grpSp>
        <p:grpSp>
          <p:nvGrpSpPr>
            <p:cNvPr id="102" name="Group 101"/>
            <p:cNvGrpSpPr/>
            <p:nvPr/>
          </p:nvGrpSpPr>
          <p:grpSpPr>
            <a:xfrm>
              <a:off x="6830414" y="5418973"/>
              <a:ext cx="250507" cy="45719"/>
              <a:chOff x="4637665" y="5621214"/>
              <a:chExt cx="250507" cy="45719"/>
            </a:xfrm>
          </p:grpSpPr>
          <p:sp>
            <p:nvSpPr>
              <p:cNvPr id="103" name="Oval 102"/>
              <p:cNvSpPr/>
              <p:nvPr/>
            </p:nvSpPr>
            <p:spPr>
              <a:xfrm>
                <a:off x="4842453" y="5621214"/>
                <a:ext cx="45719" cy="45719"/>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srgbClr val="FFFFFF"/>
                  </a:solidFill>
                  <a:latin typeface="Century Schoolbook" panose="02040604050505020304"/>
                </a:endParaRPr>
              </a:p>
            </p:txBody>
          </p:sp>
          <p:sp>
            <p:nvSpPr>
              <p:cNvPr id="104" name="Oval 103"/>
              <p:cNvSpPr/>
              <p:nvPr/>
            </p:nvSpPr>
            <p:spPr>
              <a:xfrm>
                <a:off x="4791256" y="5621214"/>
                <a:ext cx="45719" cy="45719"/>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srgbClr val="FFFFFF"/>
                  </a:solidFill>
                  <a:latin typeface="Century Schoolbook" panose="02040604050505020304"/>
                </a:endParaRPr>
              </a:p>
            </p:txBody>
          </p:sp>
          <p:sp>
            <p:nvSpPr>
              <p:cNvPr id="105" name="Oval 104"/>
              <p:cNvSpPr/>
              <p:nvPr/>
            </p:nvSpPr>
            <p:spPr>
              <a:xfrm>
                <a:off x="4740059" y="5621214"/>
                <a:ext cx="45719" cy="45719"/>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srgbClr val="FFFFFF"/>
                  </a:solidFill>
                  <a:latin typeface="Century Schoolbook" panose="02040604050505020304"/>
                </a:endParaRPr>
              </a:p>
            </p:txBody>
          </p:sp>
          <p:sp>
            <p:nvSpPr>
              <p:cNvPr id="106" name="Oval 105"/>
              <p:cNvSpPr/>
              <p:nvPr/>
            </p:nvSpPr>
            <p:spPr>
              <a:xfrm>
                <a:off x="4688862" y="5621214"/>
                <a:ext cx="45719" cy="45719"/>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srgbClr val="FFFFFF"/>
                  </a:solidFill>
                  <a:latin typeface="Century Schoolbook" panose="02040604050505020304"/>
                </a:endParaRPr>
              </a:p>
            </p:txBody>
          </p:sp>
          <p:sp>
            <p:nvSpPr>
              <p:cNvPr id="107" name="Oval 106"/>
              <p:cNvSpPr/>
              <p:nvPr/>
            </p:nvSpPr>
            <p:spPr>
              <a:xfrm>
                <a:off x="4637665" y="5621214"/>
                <a:ext cx="45719" cy="45719"/>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srgbClr val="FFFFFF"/>
                  </a:solidFill>
                  <a:latin typeface="Century Schoolbook" panose="02040604050505020304"/>
                </a:endParaRPr>
              </a:p>
            </p:txBody>
          </p:sp>
        </p:grpSp>
      </p:grpSp>
    </p:spTree>
    <p:extLst>
      <p:ext uri="{BB962C8B-B14F-4D97-AF65-F5344CB8AC3E}">
        <p14:creationId xmlns:p14="http://schemas.microsoft.com/office/powerpoint/2010/main" val="341538747"/>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3100C-246A-4C4A-8096-FB38417D511D}"/>
              </a:ext>
            </a:extLst>
          </p:cNvPr>
          <p:cNvSpPr>
            <a:spLocks noGrp="1"/>
          </p:cNvSpPr>
          <p:nvPr>
            <p:ph type="title"/>
          </p:nvPr>
        </p:nvSpPr>
        <p:spPr/>
        <p:txBody>
          <a:bodyPr/>
          <a:lstStyle/>
          <a:p>
            <a:r>
              <a:rPr lang="en-US" dirty="0"/>
              <a:t>A Diversity of Approaches</a:t>
            </a:r>
          </a:p>
        </p:txBody>
      </p:sp>
      <p:sp>
        <p:nvSpPr>
          <p:cNvPr id="3" name="Content Placeholder 2">
            <a:extLst>
              <a:ext uri="{FF2B5EF4-FFF2-40B4-BE49-F238E27FC236}">
                <a16:creationId xmlns:a16="http://schemas.microsoft.com/office/drawing/2014/main" id="{A870B3CE-F2E4-4391-8A3C-4DE2D80B6CC0}"/>
              </a:ext>
            </a:extLst>
          </p:cNvPr>
          <p:cNvSpPr>
            <a:spLocks noGrp="1"/>
          </p:cNvSpPr>
          <p:nvPr>
            <p:ph idx="1"/>
          </p:nvPr>
        </p:nvSpPr>
        <p:spPr/>
        <p:txBody>
          <a:bodyPr>
            <a:normAutofit lnSpcReduction="10000"/>
          </a:bodyPr>
          <a:lstStyle/>
          <a:p>
            <a:r>
              <a:rPr lang="en-US" dirty="0"/>
              <a:t>Methods</a:t>
            </a:r>
          </a:p>
          <a:p>
            <a:pPr lvl="1"/>
            <a:r>
              <a:rPr lang="en-US" dirty="0"/>
              <a:t>Mail</a:t>
            </a:r>
          </a:p>
          <a:p>
            <a:pPr lvl="1"/>
            <a:r>
              <a:rPr lang="en-US" dirty="0"/>
              <a:t>In-person</a:t>
            </a:r>
          </a:p>
          <a:p>
            <a:pPr lvl="1"/>
            <a:r>
              <a:rPr lang="en-US" dirty="0"/>
              <a:t>Telephone</a:t>
            </a:r>
          </a:p>
          <a:p>
            <a:pPr lvl="1"/>
            <a:r>
              <a:rPr lang="en-US" dirty="0"/>
              <a:t>Web</a:t>
            </a:r>
          </a:p>
          <a:p>
            <a:pPr lvl="1"/>
            <a:r>
              <a:rPr lang="en-US" dirty="0"/>
              <a:t>Logbook add-ons</a:t>
            </a:r>
          </a:p>
          <a:p>
            <a:pPr lvl="1"/>
            <a:r>
              <a:rPr lang="en-US" dirty="0"/>
              <a:t>Observer add-ons</a:t>
            </a:r>
          </a:p>
          <a:p>
            <a:r>
              <a:rPr lang="en-US" dirty="0"/>
              <a:t>Mandatory – Yes/No</a:t>
            </a:r>
          </a:p>
          <a:p>
            <a:r>
              <a:rPr lang="en-US" dirty="0"/>
              <a:t>Census/Survey</a:t>
            </a:r>
          </a:p>
          <a:p>
            <a:r>
              <a:rPr lang="en-US" dirty="0"/>
              <a:t>Ongoing/Periodic (1-7 years)</a:t>
            </a:r>
          </a:p>
        </p:txBody>
      </p:sp>
    </p:spTree>
    <p:extLst>
      <p:ext uri="{BB962C8B-B14F-4D97-AF65-F5344CB8AC3E}">
        <p14:creationId xmlns:p14="http://schemas.microsoft.com/office/powerpoint/2010/main" val="13941293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E99F5-2AA1-4298-A668-F0DBEA31B11F}"/>
              </a:ext>
            </a:extLst>
          </p:cNvPr>
          <p:cNvSpPr>
            <a:spLocks noGrp="1"/>
          </p:cNvSpPr>
          <p:nvPr>
            <p:ph type="title"/>
          </p:nvPr>
        </p:nvSpPr>
        <p:spPr/>
        <p:txBody>
          <a:bodyPr/>
          <a:lstStyle/>
          <a:p>
            <a:r>
              <a:rPr lang="en-US" dirty="0"/>
              <a:t>A Diversity of Uses</a:t>
            </a:r>
          </a:p>
        </p:txBody>
      </p:sp>
      <p:sp>
        <p:nvSpPr>
          <p:cNvPr id="3" name="Content Placeholder 2">
            <a:extLst>
              <a:ext uri="{FF2B5EF4-FFF2-40B4-BE49-F238E27FC236}">
                <a16:creationId xmlns:a16="http://schemas.microsoft.com/office/drawing/2014/main" id="{769E670B-094C-4C7B-ACD4-780214A7ED2B}"/>
              </a:ext>
            </a:extLst>
          </p:cNvPr>
          <p:cNvSpPr>
            <a:spLocks noGrp="1"/>
          </p:cNvSpPr>
          <p:nvPr>
            <p:ph idx="1"/>
          </p:nvPr>
        </p:nvSpPr>
        <p:spPr/>
        <p:txBody>
          <a:bodyPr>
            <a:normAutofit fontScale="70000" lnSpcReduction="20000"/>
          </a:bodyPr>
          <a:lstStyle/>
          <a:p>
            <a:r>
              <a:rPr lang="en-US" dirty="0"/>
              <a:t>Estimate Net Revenue and Profits</a:t>
            </a:r>
          </a:p>
          <a:p>
            <a:r>
              <a:rPr lang="en-US" dirty="0"/>
              <a:t>Cash Flow Assessments</a:t>
            </a:r>
          </a:p>
          <a:p>
            <a:r>
              <a:rPr lang="en-US" dirty="0"/>
              <a:t>Economic Impact Analysis (e.g., jobs, sales, etc.)</a:t>
            </a:r>
          </a:p>
          <a:p>
            <a:r>
              <a:rPr lang="en-US" dirty="0"/>
              <a:t>Regulatory Benefit/Cost Analysis</a:t>
            </a:r>
          </a:p>
          <a:p>
            <a:pPr lvl="1"/>
            <a:r>
              <a:rPr lang="en-US" dirty="0"/>
              <a:t>Gear restrictions</a:t>
            </a:r>
          </a:p>
          <a:p>
            <a:pPr lvl="1"/>
            <a:r>
              <a:rPr lang="en-US" dirty="0"/>
              <a:t>Time and area closures</a:t>
            </a:r>
          </a:p>
          <a:p>
            <a:pPr lvl="1"/>
            <a:r>
              <a:rPr lang="en-US" dirty="0"/>
              <a:t>Bycatch limits</a:t>
            </a:r>
          </a:p>
          <a:p>
            <a:pPr lvl="1"/>
            <a:r>
              <a:rPr lang="en-US" dirty="0"/>
              <a:t>Rebuilding </a:t>
            </a:r>
          </a:p>
          <a:p>
            <a:r>
              <a:rPr lang="en-US" dirty="0"/>
              <a:t>Benefit/Cost Analysis of Proposed Projects Impacting Fisheries</a:t>
            </a:r>
          </a:p>
          <a:p>
            <a:pPr lvl="1"/>
            <a:r>
              <a:rPr lang="en-US" dirty="0"/>
              <a:t>Dam Removal</a:t>
            </a:r>
          </a:p>
          <a:p>
            <a:pPr lvl="1"/>
            <a:r>
              <a:rPr lang="en-US" dirty="0"/>
              <a:t>Offshore Energy</a:t>
            </a:r>
          </a:p>
          <a:p>
            <a:pPr lvl="1"/>
            <a:r>
              <a:rPr lang="en-US" dirty="0"/>
              <a:t>Aquaculture</a:t>
            </a:r>
          </a:p>
          <a:p>
            <a:r>
              <a:rPr lang="en-US" dirty="0"/>
              <a:t>Natural Resource Damage Assessments</a:t>
            </a:r>
          </a:p>
          <a:p>
            <a:r>
              <a:rPr lang="en-US" dirty="0"/>
              <a:t>Ecosystem Modeling and Climate Impacts</a:t>
            </a:r>
          </a:p>
        </p:txBody>
      </p:sp>
    </p:spTree>
    <p:extLst>
      <p:ext uri="{BB962C8B-B14F-4D97-AF65-F5344CB8AC3E}">
        <p14:creationId xmlns:p14="http://schemas.microsoft.com/office/powerpoint/2010/main" val="40514995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61572D-BDD3-4AC6-BB2F-42BEB35BC0F7}"/>
              </a:ext>
            </a:extLst>
          </p:cNvPr>
          <p:cNvSpPr>
            <a:spLocks noGrp="1"/>
          </p:cNvSpPr>
          <p:nvPr>
            <p:ph type="title"/>
          </p:nvPr>
        </p:nvSpPr>
        <p:spPr/>
        <p:txBody>
          <a:bodyPr/>
          <a:lstStyle/>
          <a:p>
            <a:r>
              <a:rPr lang="en-US" dirty="0"/>
              <a:t>Quick Survey of Fishery Science Centers Economic Data Collections</a:t>
            </a:r>
          </a:p>
        </p:txBody>
      </p:sp>
      <p:sp>
        <p:nvSpPr>
          <p:cNvPr id="3" name="Content Placeholder 2">
            <a:extLst>
              <a:ext uri="{FF2B5EF4-FFF2-40B4-BE49-F238E27FC236}">
                <a16:creationId xmlns:a16="http://schemas.microsoft.com/office/drawing/2014/main" id="{D3606882-7AE2-4D69-84D9-0214CA936742}"/>
              </a:ext>
            </a:extLst>
          </p:cNvPr>
          <p:cNvSpPr>
            <a:spLocks noGrp="1"/>
          </p:cNvSpPr>
          <p:nvPr>
            <p:ph idx="1"/>
          </p:nvPr>
        </p:nvSpPr>
        <p:spPr/>
        <p:txBody>
          <a:bodyPr/>
          <a:lstStyle/>
          <a:p>
            <a:r>
              <a:rPr lang="en-US" dirty="0"/>
              <a:t>Document usage of economic data collections in fishery management actions</a:t>
            </a:r>
          </a:p>
          <a:p>
            <a:r>
              <a:rPr lang="en-US" dirty="0"/>
              <a:t>Document program evaluations and other research that utilize economic data collections</a:t>
            </a:r>
          </a:p>
          <a:p>
            <a:r>
              <a:rPr lang="en-US" dirty="0"/>
              <a:t>Other uses</a:t>
            </a:r>
          </a:p>
          <a:p>
            <a:r>
              <a:rPr lang="en-US" dirty="0"/>
              <a:t>Specify role of Fishery Management Councils, Regional Office, Science Centers, others in economic data collections</a:t>
            </a:r>
          </a:p>
        </p:txBody>
      </p:sp>
    </p:spTree>
    <p:extLst>
      <p:ext uri="{BB962C8B-B14F-4D97-AF65-F5344CB8AC3E}">
        <p14:creationId xmlns:p14="http://schemas.microsoft.com/office/powerpoint/2010/main" val="70227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1F486D-E26F-4795-BE63-052A07BB10F2}"/>
              </a:ext>
            </a:extLst>
          </p:cNvPr>
          <p:cNvSpPr>
            <a:spLocks noGrp="1"/>
          </p:cNvSpPr>
          <p:nvPr>
            <p:ph type="title"/>
          </p:nvPr>
        </p:nvSpPr>
        <p:spPr/>
        <p:txBody>
          <a:bodyPr/>
          <a:lstStyle/>
          <a:p>
            <a:r>
              <a:rPr lang="en-US" dirty="0"/>
              <a:t>Economic Data Collections in Fisheries Management Actions</a:t>
            </a:r>
          </a:p>
        </p:txBody>
      </p:sp>
      <p:sp>
        <p:nvSpPr>
          <p:cNvPr id="3" name="Content Placeholder 2">
            <a:extLst>
              <a:ext uri="{FF2B5EF4-FFF2-40B4-BE49-F238E27FC236}">
                <a16:creationId xmlns:a16="http://schemas.microsoft.com/office/drawing/2014/main" id="{B8EB626C-69CB-49D0-B2AC-F82C33B8435C}"/>
              </a:ext>
            </a:extLst>
          </p:cNvPr>
          <p:cNvSpPr>
            <a:spLocks noGrp="1"/>
          </p:cNvSpPr>
          <p:nvPr>
            <p:ph idx="1"/>
          </p:nvPr>
        </p:nvSpPr>
        <p:spPr/>
        <p:txBody>
          <a:bodyPr/>
          <a:lstStyle/>
          <a:p>
            <a:r>
              <a:rPr lang="en-US" dirty="0"/>
              <a:t>23 Examples of utilizing economic data collections in fishery management actions, </a:t>
            </a:r>
          </a:p>
          <a:p>
            <a:pPr lvl="1"/>
            <a:r>
              <a:rPr lang="en-US" dirty="0"/>
              <a:t>NE – cost-efficiency of alternative catch monitoring programs</a:t>
            </a:r>
          </a:p>
          <a:p>
            <a:pPr lvl="1"/>
            <a:r>
              <a:rPr lang="en-US" dirty="0"/>
              <a:t>NW - Estimate jobs and income related to in-season trip limit changes (both fixed and variable costs)</a:t>
            </a:r>
          </a:p>
          <a:p>
            <a:pPr lvl="1"/>
            <a:r>
              <a:rPr lang="en-US" dirty="0"/>
              <a:t>PI - Analysis used trip level operating costs and expected revenue to estimate the effects on net revenue of reaching the trip turtle limit at various points in time during the trip (first, 5th, or 10th set) </a:t>
            </a:r>
          </a:p>
          <a:p>
            <a:pPr lvl="1"/>
            <a:r>
              <a:rPr lang="en-US" dirty="0"/>
              <a:t>SE – Reduction in effort constraints in Gulf shrimp fishery leads to change in net revenues</a:t>
            </a:r>
          </a:p>
        </p:txBody>
      </p:sp>
    </p:spTree>
    <p:extLst>
      <p:ext uri="{BB962C8B-B14F-4D97-AF65-F5344CB8AC3E}">
        <p14:creationId xmlns:p14="http://schemas.microsoft.com/office/powerpoint/2010/main" val="19819226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0EBED1-2545-4C88-93EC-F104352B32C1}"/>
              </a:ext>
            </a:extLst>
          </p:cNvPr>
          <p:cNvSpPr>
            <a:spLocks noGrp="1"/>
          </p:cNvSpPr>
          <p:nvPr>
            <p:ph type="title"/>
          </p:nvPr>
        </p:nvSpPr>
        <p:spPr/>
        <p:txBody>
          <a:bodyPr/>
          <a:lstStyle/>
          <a:p>
            <a:r>
              <a:rPr lang="en-US" dirty="0"/>
              <a:t>Economic Data Collections in Support of Program Evaluation and Research</a:t>
            </a:r>
          </a:p>
        </p:txBody>
      </p:sp>
      <p:sp>
        <p:nvSpPr>
          <p:cNvPr id="3" name="Content Placeholder 2">
            <a:extLst>
              <a:ext uri="{FF2B5EF4-FFF2-40B4-BE49-F238E27FC236}">
                <a16:creationId xmlns:a16="http://schemas.microsoft.com/office/drawing/2014/main" id="{13C9420B-901E-4381-BCCC-0EF6AD99EC50}"/>
              </a:ext>
            </a:extLst>
          </p:cNvPr>
          <p:cNvSpPr>
            <a:spLocks noGrp="1"/>
          </p:cNvSpPr>
          <p:nvPr>
            <p:ph idx="1"/>
          </p:nvPr>
        </p:nvSpPr>
        <p:spPr/>
        <p:txBody>
          <a:bodyPr/>
          <a:lstStyle/>
          <a:p>
            <a:r>
              <a:rPr lang="en-US" dirty="0"/>
              <a:t>44 Examples of Unique Research Output</a:t>
            </a:r>
          </a:p>
          <a:p>
            <a:pPr lvl="1"/>
            <a:r>
              <a:rPr lang="en-US" dirty="0"/>
              <a:t>NE – Use of cost data in input-output modeling</a:t>
            </a:r>
          </a:p>
          <a:p>
            <a:pPr lvl="1"/>
            <a:r>
              <a:rPr lang="en-US" dirty="0"/>
              <a:t>NE multispecies catch share review</a:t>
            </a:r>
          </a:p>
          <a:p>
            <a:pPr lvl="1"/>
            <a:r>
              <a:rPr lang="en-US" dirty="0"/>
              <a:t>NW – Five year review of the trawl catch share program</a:t>
            </a:r>
          </a:p>
          <a:p>
            <a:pPr lvl="1"/>
            <a:r>
              <a:rPr lang="en-US" dirty="0"/>
              <a:t>PI  - </a:t>
            </a:r>
            <a:r>
              <a:rPr lang="en-US" sz="1800" b="0" i="0" dirty="0">
                <a:solidFill>
                  <a:srgbClr val="000000"/>
                </a:solidFill>
                <a:effectLst/>
                <a:latin typeface="Arial" panose="020B0604020202020204" pitchFamily="34" charset="0"/>
              </a:rPr>
              <a:t> </a:t>
            </a:r>
            <a:r>
              <a:rPr lang="en-US" dirty="0"/>
              <a:t>Competition, and Distributional Equity in Hawai‘i’s Largest Commercial Fishery</a:t>
            </a:r>
          </a:p>
          <a:p>
            <a:pPr lvl="1"/>
            <a:r>
              <a:rPr lang="en-US" dirty="0"/>
              <a:t>NE – Impacts of wind energy siting</a:t>
            </a:r>
          </a:p>
        </p:txBody>
      </p:sp>
    </p:spTree>
    <p:extLst>
      <p:ext uri="{BB962C8B-B14F-4D97-AF65-F5344CB8AC3E}">
        <p14:creationId xmlns:p14="http://schemas.microsoft.com/office/powerpoint/2010/main" val="40160571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View 3 (no swoosh)">
  <a:themeElements>
    <a:clrScheme name="Fish-3-0">
      <a:dk1>
        <a:srgbClr val="000000"/>
      </a:dk1>
      <a:lt1>
        <a:srgbClr val="FFFFFF"/>
      </a:lt1>
      <a:dk2>
        <a:srgbClr val="00467F"/>
      </a:dk2>
      <a:lt2>
        <a:srgbClr val="D3EAED"/>
      </a:lt2>
      <a:accent1>
        <a:srgbClr val="008998"/>
      </a:accent1>
      <a:accent2>
        <a:srgbClr val="4C9C2E"/>
      </a:accent2>
      <a:accent3>
        <a:srgbClr val="FF8300"/>
      </a:accent3>
      <a:accent4>
        <a:srgbClr val="615BC3"/>
      </a:accent4>
      <a:accent5>
        <a:srgbClr val="0093D0"/>
      </a:accent5>
      <a:accent6>
        <a:srgbClr val="FF4438"/>
      </a:accent6>
      <a:hlink>
        <a:srgbClr val="7F7FFF"/>
      </a:hlink>
      <a:folHlink>
        <a:srgbClr val="1ECAD3"/>
      </a:folHlink>
    </a:clrScheme>
    <a:fontScheme name="View">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Presentation2" id="{0B78B8ED-9773-4005-8290-9AADFCC78CEA}" vid="{E92DA4BC-D4DE-4085-B961-770E963ABA7E}"/>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2109</TotalTime>
  <Words>651</Words>
  <Application>Microsoft Office PowerPoint</Application>
  <PresentationFormat>Widescreen</PresentationFormat>
  <Paragraphs>105</Paragraphs>
  <Slides>14</Slides>
  <Notes>1</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14</vt:i4>
      </vt:variant>
    </vt:vector>
  </HeadingPairs>
  <TitlesOfParts>
    <vt:vector size="23" baseType="lpstr">
      <vt:lpstr>Arial</vt:lpstr>
      <vt:lpstr>Arial Narrow</vt:lpstr>
      <vt:lpstr>Calibri</vt:lpstr>
      <vt:lpstr>Calibri Light</vt:lpstr>
      <vt:lpstr>Cambria</vt:lpstr>
      <vt:lpstr>Century Schoolbook</vt:lpstr>
      <vt:lpstr>Wingdings 2</vt:lpstr>
      <vt:lpstr>Office Theme</vt:lpstr>
      <vt:lpstr>View 3 (no swoosh)</vt:lpstr>
      <vt:lpstr>NMFS Economic Data Collections</vt:lpstr>
      <vt:lpstr>PowerPoint Presentation</vt:lpstr>
      <vt:lpstr>Outline</vt:lpstr>
      <vt:lpstr>Commercial Fisheries Economic Assessment Index 2001-2020</vt:lpstr>
      <vt:lpstr>A Diversity of Approaches</vt:lpstr>
      <vt:lpstr>A Diversity of Uses</vt:lpstr>
      <vt:lpstr>Quick Survey of Fishery Science Centers Economic Data Collections</vt:lpstr>
      <vt:lpstr>Economic Data Collections in Fisheries Management Actions</vt:lpstr>
      <vt:lpstr>Economic Data Collections in Support of Program Evaluation and Research</vt:lpstr>
      <vt:lpstr>Council, Region and Center Roles in Economic Data Collection (Initiate, Design, Collect or Analyze)</vt:lpstr>
      <vt:lpstr>Summary of NMFS Economic Data Collections in other Regions</vt:lpstr>
      <vt:lpstr>My own experience – unanticipated value of economic data collections </vt:lpstr>
      <vt:lpstr>Lessons to Consider</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NMFS Economic Data Collections</dc:title>
  <dc:creator>Douglas Lipton</dc:creator>
  <cp:lastModifiedBy>Sarah Marrinan</cp:lastModifiedBy>
  <cp:revision>19</cp:revision>
  <dcterms:created xsi:type="dcterms:W3CDTF">2021-02-12T14:48:26Z</dcterms:created>
  <dcterms:modified xsi:type="dcterms:W3CDTF">2021-03-04T01:13:04Z</dcterms:modified>
</cp:coreProperties>
</file>