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56" r:id="rId3"/>
    <p:sldId id="259" r:id="rId4"/>
    <p:sldId id="257" r:id="rId5"/>
    <p:sldId id="292" r:id="rId6"/>
    <p:sldId id="261" r:id="rId7"/>
    <p:sldId id="262" r:id="rId8"/>
    <p:sldId id="294" r:id="rId9"/>
    <p:sldId id="295" r:id="rId10"/>
    <p:sldId id="297" r:id="rId11"/>
    <p:sldId id="298" r:id="rId12"/>
    <p:sldId id="293" r:id="rId13"/>
    <p:sldId id="296" r:id="rId14"/>
    <p:sldId id="263" r:id="rId15"/>
    <p:sldId id="29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3" autoAdjust="0"/>
    <p:restoredTop sz="62280" autoAdjust="0"/>
  </p:normalViewPr>
  <p:slideViewPr>
    <p:cSldViewPr snapToGrid="0">
      <p:cViewPr varScale="1">
        <p:scale>
          <a:sx n="57" d="100"/>
          <a:sy n="57" d="100"/>
        </p:scale>
        <p:origin x="1602"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acqui.Fenner\Desktop\Desktop%20Workspace\CFEAI%20PowerPoint\CFEAI%20infographic\Coverage_by_region_designmod_updatedFeb2021-v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acqui.Fenner\Desktop\Desktop%20Workspace\CFEAI%20PowerPoint\CFEAI%20infographic\Coverage_by_region_designmod_updatedFeb2021-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Lipton\Desktop\NP%20SSPT\Coverage_by_region_designmod_updatedFeb2021-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11282257601011E-2"/>
          <c:y val="2.7615983580789698E-2"/>
          <c:w val="0.94088717742398986"/>
          <c:h val="0.94624902244174269"/>
        </c:manualLayout>
      </c:layout>
      <c:barChart>
        <c:barDir val="col"/>
        <c:grouping val="clustered"/>
        <c:varyColors val="0"/>
        <c:ser>
          <c:idx val="0"/>
          <c:order val="0"/>
          <c:tx>
            <c:strRef>
              <c:f>'% coverage'!$C$10</c:f>
              <c:strCache>
                <c:ptCount val="1"/>
                <c:pt idx="0">
                  <c:v>2001</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01-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03-086B-4FF4-AB70-8555EEEC8C27}"/>
              </c:ext>
            </c:extLst>
          </c:dPt>
          <c:dPt>
            <c:idx val="2"/>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5-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7-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09-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0B-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0D-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coverage'!$C$11:$C$17</c:f>
              <c:numCache>
                <c:formatCode>0%</c:formatCode>
                <c:ptCount val="7"/>
                <c:pt idx="0">
                  <c:v>0.1111111111111111</c:v>
                </c:pt>
                <c:pt idx="1">
                  <c:v>0.1</c:v>
                </c:pt>
                <c:pt idx="2">
                  <c:v>0</c:v>
                </c:pt>
                <c:pt idx="3">
                  <c:v>1</c:v>
                </c:pt>
                <c:pt idx="4">
                  <c:v>0.40909090909090912</c:v>
                </c:pt>
                <c:pt idx="5">
                  <c:v>0.5</c:v>
                </c:pt>
                <c:pt idx="6">
                  <c:v>0.6</c:v>
                </c:pt>
              </c:numCache>
            </c:numRef>
          </c:val>
          <c:extLst>
            <c:ext xmlns:c16="http://schemas.microsoft.com/office/drawing/2014/chart" uri="{C3380CC4-5D6E-409C-BE32-E72D297353CC}">
              <c16:uniqueId val="{0000000E-086B-4FF4-AB70-8555EEEC8C27}"/>
            </c:ext>
          </c:extLst>
        </c:ser>
        <c:ser>
          <c:idx val="1"/>
          <c:order val="1"/>
          <c:tx>
            <c:strRef>
              <c:f>'% coverage'!$D$10</c:f>
              <c:strCache>
                <c:ptCount val="1"/>
                <c:pt idx="0">
                  <c:v>2002</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10-086B-4FF4-AB70-8555EEEC8C27}"/>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12-086B-4FF4-AB70-8555EEEC8C27}"/>
              </c:ext>
            </c:extLst>
          </c:dPt>
          <c:dPt>
            <c:idx val="2"/>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14-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16-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18-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1A-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1C-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coverage'!$D$11:$D$17</c:f>
              <c:numCache>
                <c:formatCode>0%</c:formatCode>
                <c:ptCount val="7"/>
                <c:pt idx="0">
                  <c:v>0.1111111111111111</c:v>
                </c:pt>
                <c:pt idx="1">
                  <c:v>0.1</c:v>
                </c:pt>
                <c:pt idx="2">
                  <c:v>0</c:v>
                </c:pt>
                <c:pt idx="3">
                  <c:v>1</c:v>
                </c:pt>
                <c:pt idx="4">
                  <c:v>9.0909090909090912E-2</c:v>
                </c:pt>
                <c:pt idx="5">
                  <c:v>0.5</c:v>
                </c:pt>
                <c:pt idx="6">
                  <c:v>0.6</c:v>
                </c:pt>
              </c:numCache>
            </c:numRef>
          </c:val>
          <c:extLst>
            <c:ext xmlns:c16="http://schemas.microsoft.com/office/drawing/2014/chart" uri="{C3380CC4-5D6E-409C-BE32-E72D297353CC}">
              <c16:uniqueId val="{0000001D-086B-4FF4-AB70-8555EEEC8C27}"/>
            </c:ext>
          </c:extLst>
        </c:ser>
        <c:ser>
          <c:idx val="2"/>
          <c:order val="2"/>
          <c:tx>
            <c:strRef>
              <c:f>'% coverage'!$E$10</c:f>
              <c:strCache>
                <c:ptCount val="1"/>
                <c:pt idx="0">
                  <c:v>2003</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1F-086B-4FF4-AB70-8555EEEC8C27}"/>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21-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23-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25-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27-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29-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2B-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coverage'!$E$11:$E$17</c:f>
              <c:numCache>
                <c:formatCode>0%</c:formatCode>
                <c:ptCount val="7"/>
                <c:pt idx="0">
                  <c:v>0.1111111111111111</c:v>
                </c:pt>
                <c:pt idx="1">
                  <c:v>0.1</c:v>
                </c:pt>
                <c:pt idx="2">
                  <c:v>0.22222222222222221</c:v>
                </c:pt>
                <c:pt idx="3">
                  <c:v>1</c:v>
                </c:pt>
                <c:pt idx="4">
                  <c:v>9.0909090909090912E-2</c:v>
                </c:pt>
                <c:pt idx="5">
                  <c:v>0.5625</c:v>
                </c:pt>
                <c:pt idx="6">
                  <c:v>0.6</c:v>
                </c:pt>
              </c:numCache>
            </c:numRef>
          </c:val>
          <c:extLst>
            <c:ext xmlns:c16="http://schemas.microsoft.com/office/drawing/2014/chart" uri="{C3380CC4-5D6E-409C-BE32-E72D297353CC}">
              <c16:uniqueId val="{0000002C-086B-4FF4-AB70-8555EEEC8C27}"/>
            </c:ext>
          </c:extLst>
        </c:ser>
        <c:ser>
          <c:idx val="3"/>
          <c:order val="3"/>
          <c:tx>
            <c:strRef>
              <c:f>'% coverage'!$F$10</c:f>
              <c:strCache>
                <c:ptCount val="1"/>
                <c:pt idx="0">
                  <c:v>2004</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2E-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30-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32-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34-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36-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38-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3A-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coverage'!$F$11:$F$17</c:f>
              <c:numCache>
                <c:formatCode>0%</c:formatCode>
                <c:ptCount val="7"/>
                <c:pt idx="0">
                  <c:v>0.22222222222222221</c:v>
                </c:pt>
                <c:pt idx="1">
                  <c:v>0.1</c:v>
                </c:pt>
                <c:pt idx="2">
                  <c:v>0.22222222222222221</c:v>
                </c:pt>
                <c:pt idx="3">
                  <c:v>1</c:v>
                </c:pt>
                <c:pt idx="4">
                  <c:v>0.13636363636363635</c:v>
                </c:pt>
                <c:pt idx="5">
                  <c:v>0.5625</c:v>
                </c:pt>
                <c:pt idx="6">
                  <c:v>0.6</c:v>
                </c:pt>
              </c:numCache>
            </c:numRef>
          </c:val>
          <c:extLst>
            <c:ext xmlns:c16="http://schemas.microsoft.com/office/drawing/2014/chart" uri="{C3380CC4-5D6E-409C-BE32-E72D297353CC}">
              <c16:uniqueId val="{0000003B-086B-4FF4-AB70-8555EEEC8C27}"/>
            </c:ext>
          </c:extLst>
        </c:ser>
        <c:ser>
          <c:idx val="4"/>
          <c:order val="4"/>
          <c:tx>
            <c:strRef>
              <c:f>'% coverage'!$G$10</c:f>
              <c:strCache>
                <c:ptCount val="1"/>
                <c:pt idx="0">
                  <c:v>2005</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3D-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3F-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41-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43-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45-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47-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49-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coverage'!$G$11:$G$17</c:f>
              <c:numCache>
                <c:formatCode>0%</c:formatCode>
                <c:ptCount val="7"/>
                <c:pt idx="0">
                  <c:v>0.22222222222222221</c:v>
                </c:pt>
                <c:pt idx="1">
                  <c:v>0.1</c:v>
                </c:pt>
                <c:pt idx="2">
                  <c:v>0.22222222222222221</c:v>
                </c:pt>
                <c:pt idx="3">
                  <c:v>1</c:v>
                </c:pt>
                <c:pt idx="4">
                  <c:v>0.22727272727272727</c:v>
                </c:pt>
                <c:pt idx="5">
                  <c:v>0.625</c:v>
                </c:pt>
                <c:pt idx="6">
                  <c:v>0.6</c:v>
                </c:pt>
              </c:numCache>
            </c:numRef>
          </c:val>
          <c:extLst>
            <c:ext xmlns:c16="http://schemas.microsoft.com/office/drawing/2014/chart" uri="{C3380CC4-5D6E-409C-BE32-E72D297353CC}">
              <c16:uniqueId val="{0000004A-086B-4FF4-AB70-8555EEEC8C27}"/>
            </c:ext>
          </c:extLst>
        </c:ser>
        <c:ser>
          <c:idx val="5"/>
          <c:order val="5"/>
          <c:tx>
            <c:strRef>
              <c:f>'% coverage'!$H$10</c:f>
              <c:strCache>
                <c:ptCount val="1"/>
                <c:pt idx="0">
                  <c:v>2006</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4C-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4E-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50-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52-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54-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56-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58-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coverage'!$H$11:$H$17</c:f>
              <c:numCache>
                <c:formatCode>0%</c:formatCode>
                <c:ptCount val="7"/>
                <c:pt idx="0">
                  <c:v>0.22222222222222221</c:v>
                </c:pt>
                <c:pt idx="1">
                  <c:v>0.1</c:v>
                </c:pt>
                <c:pt idx="2">
                  <c:v>0.22222222222222221</c:v>
                </c:pt>
                <c:pt idx="3">
                  <c:v>1</c:v>
                </c:pt>
                <c:pt idx="4">
                  <c:v>0.27272727272727271</c:v>
                </c:pt>
                <c:pt idx="5">
                  <c:v>0.625</c:v>
                </c:pt>
                <c:pt idx="6">
                  <c:v>0.6</c:v>
                </c:pt>
              </c:numCache>
            </c:numRef>
          </c:val>
          <c:extLst>
            <c:ext xmlns:c16="http://schemas.microsoft.com/office/drawing/2014/chart" uri="{C3380CC4-5D6E-409C-BE32-E72D297353CC}">
              <c16:uniqueId val="{00000059-086B-4FF4-AB70-8555EEEC8C27}"/>
            </c:ext>
          </c:extLst>
        </c:ser>
        <c:ser>
          <c:idx val="6"/>
          <c:order val="6"/>
          <c:tx>
            <c:strRef>
              <c:f>'% coverage'!$I$10</c:f>
              <c:strCache>
                <c:ptCount val="1"/>
                <c:pt idx="0">
                  <c:v>2007</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5B-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5D-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5F-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61-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63-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65-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67-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coverage'!$I$11:$I$17</c:f>
              <c:numCache>
                <c:formatCode>0%</c:formatCode>
                <c:ptCount val="7"/>
                <c:pt idx="0">
                  <c:v>0.22222222222222221</c:v>
                </c:pt>
                <c:pt idx="1">
                  <c:v>0.1</c:v>
                </c:pt>
                <c:pt idx="2">
                  <c:v>0.22222222222222221</c:v>
                </c:pt>
                <c:pt idx="3">
                  <c:v>1</c:v>
                </c:pt>
                <c:pt idx="4">
                  <c:v>0.31818181818181818</c:v>
                </c:pt>
                <c:pt idx="5">
                  <c:v>0.625</c:v>
                </c:pt>
                <c:pt idx="6">
                  <c:v>0.6</c:v>
                </c:pt>
              </c:numCache>
            </c:numRef>
          </c:val>
          <c:extLst>
            <c:ext xmlns:c16="http://schemas.microsoft.com/office/drawing/2014/chart" uri="{C3380CC4-5D6E-409C-BE32-E72D297353CC}">
              <c16:uniqueId val="{00000068-086B-4FF4-AB70-8555EEEC8C27}"/>
            </c:ext>
          </c:extLst>
        </c:ser>
        <c:ser>
          <c:idx val="7"/>
          <c:order val="7"/>
          <c:tx>
            <c:strRef>
              <c:f>'% coverage'!$J$10</c:f>
              <c:strCache>
                <c:ptCount val="1"/>
                <c:pt idx="0">
                  <c:v>2008</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6A-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6C-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6E-086B-4FF4-AB70-8555EEEC8C27}"/>
              </c:ext>
            </c:extLst>
          </c:dPt>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112-29FF-46CF-A454-E8B9923E8B88}"/>
              </c:ext>
            </c:extLst>
          </c:dPt>
          <c:dPt>
            <c:idx val="4"/>
            <c:invertIfNegative val="0"/>
            <c:bubble3D val="0"/>
            <c:spPr>
              <a:solidFill>
                <a:srgbClr val="88CE00"/>
              </a:solidFill>
              <a:ln>
                <a:noFill/>
              </a:ln>
              <a:effectLst/>
            </c:spPr>
            <c:extLst>
              <c:ext xmlns:c16="http://schemas.microsoft.com/office/drawing/2014/chart" uri="{C3380CC4-5D6E-409C-BE32-E72D297353CC}">
                <c16:uniqueId val="{00000070-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72-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74-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coverage'!$J$11:$J$17</c:f>
              <c:numCache>
                <c:formatCode>0%</c:formatCode>
                <c:ptCount val="7"/>
                <c:pt idx="0">
                  <c:v>0.44444444444444442</c:v>
                </c:pt>
                <c:pt idx="1">
                  <c:v>0.2</c:v>
                </c:pt>
                <c:pt idx="2">
                  <c:v>0.55555555555555558</c:v>
                </c:pt>
                <c:pt idx="3">
                  <c:v>0.25</c:v>
                </c:pt>
                <c:pt idx="4">
                  <c:v>0.31818181818181818</c:v>
                </c:pt>
                <c:pt idx="5">
                  <c:v>0.625</c:v>
                </c:pt>
                <c:pt idx="6">
                  <c:v>0.6</c:v>
                </c:pt>
              </c:numCache>
            </c:numRef>
          </c:val>
          <c:extLst>
            <c:ext xmlns:c16="http://schemas.microsoft.com/office/drawing/2014/chart" uri="{C3380CC4-5D6E-409C-BE32-E72D297353CC}">
              <c16:uniqueId val="{00000075-086B-4FF4-AB70-8555EEEC8C27}"/>
            </c:ext>
          </c:extLst>
        </c:ser>
        <c:ser>
          <c:idx val="8"/>
          <c:order val="8"/>
          <c:tx>
            <c:strRef>
              <c:f>'% coverage'!$K$10</c:f>
              <c:strCache>
                <c:ptCount val="1"/>
                <c:pt idx="0">
                  <c:v>2009</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77-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79-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7B-086B-4FF4-AB70-8555EEEC8C27}"/>
              </c:ext>
            </c:extLst>
          </c:dPt>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110-29FF-46CF-A454-E8B9923E8B88}"/>
              </c:ext>
            </c:extLst>
          </c:dPt>
          <c:dPt>
            <c:idx val="4"/>
            <c:invertIfNegative val="0"/>
            <c:bubble3D val="0"/>
            <c:spPr>
              <a:solidFill>
                <a:srgbClr val="88CE00"/>
              </a:solidFill>
              <a:ln>
                <a:noFill/>
              </a:ln>
              <a:effectLst/>
            </c:spPr>
            <c:extLst>
              <c:ext xmlns:c16="http://schemas.microsoft.com/office/drawing/2014/chart" uri="{C3380CC4-5D6E-409C-BE32-E72D297353CC}">
                <c16:uniqueId val="{0000007D-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7F-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81-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coverage'!$K$11:$K$17</c:f>
              <c:numCache>
                <c:formatCode>0%</c:formatCode>
                <c:ptCount val="7"/>
                <c:pt idx="0">
                  <c:v>0.33333333333333331</c:v>
                </c:pt>
                <c:pt idx="1">
                  <c:v>0.2</c:v>
                </c:pt>
                <c:pt idx="2">
                  <c:v>0.77777777777777779</c:v>
                </c:pt>
                <c:pt idx="3">
                  <c:v>0.75</c:v>
                </c:pt>
                <c:pt idx="4">
                  <c:v>0.45454545454545453</c:v>
                </c:pt>
                <c:pt idx="5">
                  <c:v>0.5625</c:v>
                </c:pt>
                <c:pt idx="6">
                  <c:v>0.6</c:v>
                </c:pt>
              </c:numCache>
            </c:numRef>
          </c:val>
          <c:extLst>
            <c:ext xmlns:c16="http://schemas.microsoft.com/office/drawing/2014/chart" uri="{C3380CC4-5D6E-409C-BE32-E72D297353CC}">
              <c16:uniqueId val="{00000082-086B-4FF4-AB70-8555EEEC8C27}"/>
            </c:ext>
          </c:extLst>
        </c:ser>
        <c:ser>
          <c:idx val="9"/>
          <c:order val="9"/>
          <c:tx>
            <c:strRef>
              <c:f>'% coverage'!$L$10</c:f>
              <c:strCache>
                <c:ptCount val="1"/>
                <c:pt idx="0">
                  <c:v>2010</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84-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86-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88-086B-4FF4-AB70-8555EEEC8C27}"/>
              </c:ext>
            </c:extLst>
          </c:dPt>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113-29FF-46CF-A454-E8B9923E8B88}"/>
              </c:ext>
            </c:extLst>
          </c:dPt>
          <c:dPt>
            <c:idx val="4"/>
            <c:invertIfNegative val="0"/>
            <c:bubble3D val="0"/>
            <c:spPr>
              <a:solidFill>
                <a:srgbClr val="88CE00"/>
              </a:solidFill>
              <a:ln>
                <a:noFill/>
              </a:ln>
              <a:effectLst/>
            </c:spPr>
            <c:extLst>
              <c:ext xmlns:c16="http://schemas.microsoft.com/office/drawing/2014/chart" uri="{C3380CC4-5D6E-409C-BE32-E72D297353CC}">
                <c16:uniqueId val="{0000008A-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8C-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8E-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coverage'!$L$11:$L$17</c:f>
              <c:numCache>
                <c:formatCode>0%</c:formatCode>
                <c:ptCount val="7"/>
                <c:pt idx="0">
                  <c:v>0.44444444444444442</c:v>
                </c:pt>
                <c:pt idx="1">
                  <c:v>0.2</c:v>
                </c:pt>
                <c:pt idx="2">
                  <c:v>0.44444444444444442</c:v>
                </c:pt>
                <c:pt idx="3">
                  <c:v>0.25</c:v>
                </c:pt>
                <c:pt idx="4">
                  <c:v>0.45454545454545453</c:v>
                </c:pt>
                <c:pt idx="5">
                  <c:v>0.6875</c:v>
                </c:pt>
                <c:pt idx="6">
                  <c:v>0.6</c:v>
                </c:pt>
              </c:numCache>
            </c:numRef>
          </c:val>
          <c:extLst>
            <c:ext xmlns:c16="http://schemas.microsoft.com/office/drawing/2014/chart" uri="{C3380CC4-5D6E-409C-BE32-E72D297353CC}">
              <c16:uniqueId val="{0000008F-086B-4FF4-AB70-8555EEEC8C27}"/>
            </c:ext>
          </c:extLst>
        </c:ser>
        <c:ser>
          <c:idx val="10"/>
          <c:order val="10"/>
          <c:tx>
            <c:strRef>
              <c:f>'% coverage'!$M$10</c:f>
              <c:strCache>
                <c:ptCount val="1"/>
                <c:pt idx="0">
                  <c:v>2011</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91-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93-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95-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97-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99-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9B-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9D-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coverage'!$M$11:$M$17</c:f>
              <c:numCache>
                <c:formatCode>0%</c:formatCode>
                <c:ptCount val="7"/>
                <c:pt idx="0">
                  <c:v>0.55555555555555558</c:v>
                </c:pt>
                <c:pt idx="1">
                  <c:v>0.2</c:v>
                </c:pt>
                <c:pt idx="2">
                  <c:v>0.77777777777777779</c:v>
                </c:pt>
                <c:pt idx="3">
                  <c:v>0.25</c:v>
                </c:pt>
                <c:pt idx="4">
                  <c:v>0.40909090909090912</c:v>
                </c:pt>
                <c:pt idx="5">
                  <c:v>0.6875</c:v>
                </c:pt>
                <c:pt idx="6">
                  <c:v>0.6</c:v>
                </c:pt>
              </c:numCache>
            </c:numRef>
          </c:val>
          <c:extLst>
            <c:ext xmlns:c16="http://schemas.microsoft.com/office/drawing/2014/chart" uri="{C3380CC4-5D6E-409C-BE32-E72D297353CC}">
              <c16:uniqueId val="{0000009E-086B-4FF4-AB70-8555EEEC8C27}"/>
            </c:ext>
          </c:extLst>
        </c:ser>
        <c:ser>
          <c:idx val="11"/>
          <c:order val="11"/>
          <c:tx>
            <c:strRef>
              <c:f>'% coverage'!$N$10</c:f>
              <c:strCache>
                <c:ptCount val="1"/>
                <c:pt idx="0">
                  <c:v>2012</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A0-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A2-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A4-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A6-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A8-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AA-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AC-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coverage'!$N$11:$N$17</c:f>
              <c:numCache>
                <c:formatCode>0%</c:formatCode>
                <c:ptCount val="7"/>
                <c:pt idx="0">
                  <c:v>0.55555555555555558</c:v>
                </c:pt>
                <c:pt idx="1">
                  <c:v>0.2</c:v>
                </c:pt>
                <c:pt idx="2">
                  <c:v>0.77777777777777779</c:v>
                </c:pt>
                <c:pt idx="3">
                  <c:v>0.25</c:v>
                </c:pt>
                <c:pt idx="4">
                  <c:v>0.59090909090909094</c:v>
                </c:pt>
                <c:pt idx="5">
                  <c:v>0.75</c:v>
                </c:pt>
                <c:pt idx="6">
                  <c:v>0.6</c:v>
                </c:pt>
              </c:numCache>
            </c:numRef>
          </c:val>
          <c:extLst>
            <c:ext xmlns:c16="http://schemas.microsoft.com/office/drawing/2014/chart" uri="{C3380CC4-5D6E-409C-BE32-E72D297353CC}">
              <c16:uniqueId val="{000000AD-086B-4FF4-AB70-8555EEEC8C27}"/>
            </c:ext>
          </c:extLst>
        </c:ser>
        <c:ser>
          <c:idx val="12"/>
          <c:order val="12"/>
          <c:tx>
            <c:strRef>
              <c:f>'% coverage'!$O$10</c:f>
              <c:strCache>
                <c:ptCount val="1"/>
                <c:pt idx="0">
                  <c:v>2013</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AF-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B1-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B3-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B5-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B7-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B9-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BB-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coverage'!$O$11:$O$17</c:f>
              <c:numCache>
                <c:formatCode>0%</c:formatCode>
                <c:ptCount val="7"/>
                <c:pt idx="0">
                  <c:v>0.55555555555555558</c:v>
                </c:pt>
                <c:pt idx="1">
                  <c:v>0.2</c:v>
                </c:pt>
                <c:pt idx="2">
                  <c:v>0.44444444444444442</c:v>
                </c:pt>
                <c:pt idx="3">
                  <c:v>0.25</c:v>
                </c:pt>
                <c:pt idx="4">
                  <c:v>0.40909090909090912</c:v>
                </c:pt>
                <c:pt idx="5">
                  <c:v>0.875</c:v>
                </c:pt>
                <c:pt idx="6">
                  <c:v>0.8</c:v>
                </c:pt>
              </c:numCache>
            </c:numRef>
          </c:val>
          <c:extLst>
            <c:ext xmlns:c16="http://schemas.microsoft.com/office/drawing/2014/chart" uri="{C3380CC4-5D6E-409C-BE32-E72D297353CC}">
              <c16:uniqueId val="{000000BC-086B-4FF4-AB70-8555EEEC8C27}"/>
            </c:ext>
          </c:extLst>
        </c:ser>
        <c:ser>
          <c:idx val="13"/>
          <c:order val="13"/>
          <c:tx>
            <c:strRef>
              <c:f>'% coverage'!$P$10</c:f>
              <c:strCache>
                <c:ptCount val="1"/>
                <c:pt idx="0">
                  <c:v>2014</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BE-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C0-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C2-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C4-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C6-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C8-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CA-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coverage'!$P$11:$P$17</c:f>
              <c:numCache>
                <c:formatCode>0%</c:formatCode>
                <c:ptCount val="7"/>
                <c:pt idx="0">
                  <c:v>1</c:v>
                </c:pt>
                <c:pt idx="1">
                  <c:v>0.2</c:v>
                </c:pt>
                <c:pt idx="2">
                  <c:v>0.77777777777777779</c:v>
                </c:pt>
                <c:pt idx="3">
                  <c:v>0.25</c:v>
                </c:pt>
                <c:pt idx="4">
                  <c:v>0.81818181818181823</c:v>
                </c:pt>
                <c:pt idx="5">
                  <c:v>0.8125</c:v>
                </c:pt>
                <c:pt idx="6">
                  <c:v>0.8</c:v>
                </c:pt>
              </c:numCache>
            </c:numRef>
          </c:val>
          <c:extLst>
            <c:ext xmlns:c16="http://schemas.microsoft.com/office/drawing/2014/chart" uri="{C3380CC4-5D6E-409C-BE32-E72D297353CC}">
              <c16:uniqueId val="{000000CB-086B-4FF4-AB70-8555EEEC8C27}"/>
            </c:ext>
          </c:extLst>
        </c:ser>
        <c:ser>
          <c:idx val="14"/>
          <c:order val="14"/>
          <c:tx>
            <c:strRef>
              <c:f>'% coverage'!$Q$10</c:f>
              <c:strCache>
                <c:ptCount val="1"/>
                <c:pt idx="0">
                  <c:v>2015</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CD-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CF-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D1-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D3-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D5-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D7-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D9-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coverage'!$Q$11:$Q$17</c:f>
              <c:numCache>
                <c:formatCode>0%</c:formatCode>
                <c:ptCount val="7"/>
                <c:pt idx="0">
                  <c:v>0.55555555555555558</c:v>
                </c:pt>
                <c:pt idx="1">
                  <c:v>0.3</c:v>
                </c:pt>
                <c:pt idx="2">
                  <c:v>0.77777777777777779</c:v>
                </c:pt>
                <c:pt idx="3">
                  <c:v>0.25</c:v>
                </c:pt>
                <c:pt idx="4">
                  <c:v>0.54545454545454541</c:v>
                </c:pt>
                <c:pt idx="5">
                  <c:v>0.875</c:v>
                </c:pt>
                <c:pt idx="6">
                  <c:v>0.8</c:v>
                </c:pt>
              </c:numCache>
            </c:numRef>
          </c:val>
          <c:extLst>
            <c:ext xmlns:c16="http://schemas.microsoft.com/office/drawing/2014/chart" uri="{C3380CC4-5D6E-409C-BE32-E72D297353CC}">
              <c16:uniqueId val="{000000DA-086B-4FF4-AB70-8555EEEC8C27}"/>
            </c:ext>
          </c:extLst>
        </c:ser>
        <c:ser>
          <c:idx val="15"/>
          <c:order val="15"/>
          <c:tx>
            <c:strRef>
              <c:f>'% coverage'!$R$10</c:f>
              <c:strCache>
                <c:ptCount val="1"/>
                <c:pt idx="0">
                  <c:v>2016</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DC-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DE-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E0-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E2-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E4-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E6-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E8-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coverage'!$R$11:$R$17</c:f>
              <c:numCache>
                <c:formatCode>0%</c:formatCode>
                <c:ptCount val="7"/>
                <c:pt idx="0">
                  <c:v>0.55555555555555558</c:v>
                </c:pt>
                <c:pt idx="1">
                  <c:v>0.3</c:v>
                </c:pt>
                <c:pt idx="2">
                  <c:v>0.44444444444444442</c:v>
                </c:pt>
                <c:pt idx="3">
                  <c:v>0.25</c:v>
                </c:pt>
                <c:pt idx="4">
                  <c:v>0.54545454545454541</c:v>
                </c:pt>
                <c:pt idx="5">
                  <c:v>0.875</c:v>
                </c:pt>
                <c:pt idx="6">
                  <c:v>0.8</c:v>
                </c:pt>
              </c:numCache>
            </c:numRef>
          </c:val>
          <c:extLst>
            <c:ext xmlns:c16="http://schemas.microsoft.com/office/drawing/2014/chart" uri="{C3380CC4-5D6E-409C-BE32-E72D297353CC}">
              <c16:uniqueId val="{000000E9-086B-4FF4-AB70-8555EEEC8C27}"/>
            </c:ext>
          </c:extLst>
        </c:ser>
        <c:ser>
          <c:idx val="16"/>
          <c:order val="16"/>
          <c:tx>
            <c:strRef>
              <c:f>'% coverage'!$S$10</c:f>
              <c:strCache>
                <c:ptCount val="1"/>
                <c:pt idx="0">
                  <c:v>2017</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EB-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ED-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EF-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F1-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0F3-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0F5-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0F7-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coverage'!$S$11:$S$17</c:f>
              <c:numCache>
                <c:formatCode>0%</c:formatCode>
                <c:ptCount val="7"/>
                <c:pt idx="0">
                  <c:v>0.55555555555555558</c:v>
                </c:pt>
                <c:pt idx="1">
                  <c:v>0.3</c:v>
                </c:pt>
                <c:pt idx="2">
                  <c:v>0.44444444444444442</c:v>
                </c:pt>
                <c:pt idx="3">
                  <c:v>0.25</c:v>
                </c:pt>
                <c:pt idx="4">
                  <c:v>0.40909090909090912</c:v>
                </c:pt>
                <c:pt idx="5">
                  <c:v>0.8125</c:v>
                </c:pt>
                <c:pt idx="6">
                  <c:v>0.8</c:v>
                </c:pt>
              </c:numCache>
            </c:numRef>
          </c:val>
          <c:extLst>
            <c:ext xmlns:c16="http://schemas.microsoft.com/office/drawing/2014/chart" uri="{C3380CC4-5D6E-409C-BE32-E72D297353CC}">
              <c16:uniqueId val="{000000F8-086B-4FF4-AB70-8555EEEC8C27}"/>
            </c:ext>
          </c:extLst>
        </c:ser>
        <c:ser>
          <c:idx val="17"/>
          <c:order val="17"/>
          <c:tx>
            <c:strRef>
              <c:f>'% coverage'!$T$10</c:f>
              <c:strCache>
                <c:ptCount val="1"/>
                <c:pt idx="0">
                  <c:v>2018</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FA-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0FC-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0FE-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100-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102-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104-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106-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coverage'!$T$11:$T$17</c:f>
              <c:numCache>
                <c:formatCode>0%</c:formatCode>
                <c:ptCount val="7"/>
                <c:pt idx="0">
                  <c:v>0.55555555555555558</c:v>
                </c:pt>
                <c:pt idx="1">
                  <c:v>0.3</c:v>
                </c:pt>
                <c:pt idx="2">
                  <c:v>0.33333333333333331</c:v>
                </c:pt>
                <c:pt idx="3">
                  <c:v>0.25</c:v>
                </c:pt>
                <c:pt idx="4">
                  <c:v>0.40909090909090912</c:v>
                </c:pt>
                <c:pt idx="5">
                  <c:v>0.8125</c:v>
                </c:pt>
                <c:pt idx="6">
                  <c:v>1</c:v>
                </c:pt>
              </c:numCache>
            </c:numRef>
          </c:val>
          <c:extLst>
            <c:ext xmlns:c16="http://schemas.microsoft.com/office/drawing/2014/chart" uri="{C3380CC4-5D6E-409C-BE32-E72D297353CC}">
              <c16:uniqueId val="{00000107-086B-4FF4-AB70-8555EEEC8C27}"/>
            </c:ext>
          </c:extLst>
        </c:ser>
        <c:ser>
          <c:idx val="18"/>
          <c:order val="18"/>
          <c:tx>
            <c:strRef>
              <c:f>'% coverage'!$U$10</c:f>
              <c:strCache>
                <c:ptCount val="1"/>
                <c:pt idx="0">
                  <c:v>2019</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109-086B-4FF4-AB70-8555EEEC8C27}"/>
              </c:ext>
            </c:extLst>
          </c:dPt>
          <c:dPt>
            <c:idx val="1"/>
            <c:invertIfNegative val="0"/>
            <c:bubble3D val="0"/>
            <c:spPr>
              <a:solidFill>
                <a:srgbClr val="F04A4A"/>
              </a:solidFill>
              <a:ln>
                <a:noFill/>
              </a:ln>
              <a:effectLst/>
            </c:spPr>
            <c:extLst>
              <c:ext xmlns:c16="http://schemas.microsoft.com/office/drawing/2014/chart" uri="{C3380CC4-5D6E-409C-BE32-E72D297353CC}">
                <c16:uniqueId val="{0000010B-086B-4FF4-AB70-8555EEEC8C27}"/>
              </c:ext>
            </c:extLst>
          </c:dPt>
          <c:dPt>
            <c:idx val="2"/>
            <c:invertIfNegative val="0"/>
            <c:bubble3D val="0"/>
            <c:spPr>
              <a:solidFill>
                <a:srgbClr val="41C0CA"/>
              </a:solidFill>
              <a:ln>
                <a:noFill/>
              </a:ln>
              <a:effectLst/>
            </c:spPr>
            <c:extLst>
              <c:ext xmlns:c16="http://schemas.microsoft.com/office/drawing/2014/chart" uri="{C3380CC4-5D6E-409C-BE32-E72D297353CC}">
                <c16:uniqueId val="{0000010D-086B-4FF4-AB70-8555EEEC8C27}"/>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10F-086B-4FF4-AB70-8555EEEC8C27}"/>
              </c:ext>
            </c:extLst>
          </c:dPt>
          <c:dPt>
            <c:idx val="4"/>
            <c:invertIfNegative val="0"/>
            <c:bubble3D val="0"/>
            <c:spPr>
              <a:solidFill>
                <a:srgbClr val="88CE00"/>
              </a:solidFill>
              <a:ln>
                <a:noFill/>
              </a:ln>
              <a:effectLst/>
            </c:spPr>
            <c:extLst>
              <c:ext xmlns:c16="http://schemas.microsoft.com/office/drawing/2014/chart" uri="{C3380CC4-5D6E-409C-BE32-E72D297353CC}">
                <c16:uniqueId val="{00000111-086B-4FF4-AB70-8555EEEC8C27}"/>
              </c:ext>
            </c:extLst>
          </c:dPt>
          <c:dPt>
            <c:idx val="5"/>
            <c:invertIfNegative val="0"/>
            <c:bubble3D val="0"/>
            <c:spPr>
              <a:solidFill>
                <a:srgbClr val="7167FF"/>
              </a:solidFill>
              <a:ln>
                <a:noFill/>
              </a:ln>
              <a:effectLst/>
            </c:spPr>
            <c:extLst>
              <c:ext xmlns:c16="http://schemas.microsoft.com/office/drawing/2014/chart" uri="{C3380CC4-5D6E-409C-BE32-E72D297353CC}">
                <c16:uniqueId val="{00000113-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115-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coverage'!$U$11:$U$17</c:f>
              <c:numCache>
                <c:formatCode>0%</c:formatCode>
                <c:ptCount val="7"/>
                <c:pt idx="0">
                  <c:v>0.55555555555555558</c:v>
                </c:pt>
                <c:pt idx="1">
                  <c:v>0.3</c:v>
                </c:pt>
                <c:pt idx="2">
                  <c:v>0.33333333333333331</c:v>
                </c:pt>
                <c:pt idx="3">
                  <c:v>0.25</c:v>
                </c:pt>
                <c:pt idx="4">
                  <c:v>0.40909090909090912</c:v>
                </c:pt>
                <c:pt idx="5">
                  <c:v>0.8125</c:v>
                </c:pt>
                <c:pt idx="6">
                  <c:v>0.8</c:v>
                </c:pt>
              </c:numCache>
            </c:numRef>
          </c:val>
          <c:extLst>
            <c:ext xmlns:c16="http://schemas.microsoft.com/office/drawing/2014/chart" uri="{C3380CC4-5D6E-409C-BE32-E72D297353CC}">
              <c16:uniqueId val="{00000116-086B-4FF4-AB70-8555EEEC8C27}"/>
            </c:ext>
          </c:extLst>
        </c:ser>
        <c:ser>
          <c:idx val="19"/>
          <c:order val="19"/>
          <c:tx>
            <c:strRef>
              <c:f>'% coverage'!$V$10</c:f>
              <c:strCache>
                <c:ptCount val="1"/>
                <c:pt idx="0">
                  <c:v>2020</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118-086B-4FF4-AB70-8555EEEC8C27}"/>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11A-086B-4FF4-AB70-8555EEEC8C27}"/>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11C-086B-4FF4-AB70-8555EEEC8C27}"/>
              </c:ext>
            </c:extLst>
          </c:dPt>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111-29FF-46CF-A454-E8B9923E8B88}"/>
              </c:ext>
            </c:extLst>
          </c:dPt>
          <c:dPt>
            <c:idx val="4"/>
            <c:invertIfNegative val="0"/>
            <c:bubble3D val="0"/>
            <c:spPr>
              <a:solidFill>
                <a:srgbClr val="88CE00"/>
              </a:solidFill>
              <a:ln>
                <a:noFill/>
              </a:ln>
              <a:effectLst/>
            </c:spPr>
            <c:extLst>
              <c:ext xmlns:c16="http://schemas.microsoft.com/office/drawing/2014/chart" uri="{C3380CC4-5D6E-409C-BE32-E72D297353CC}">
                <c16:uniqueId val="{0000011E-086B-4FF4-AB70-8555EEEC8C27}"/>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120-086B-4FF4-AB70-8555EEEC8C27}"/>
              </c:ext>
            </c:extLst>
          </c:dPt>
          <c:dPt>
            <c:idx val="6"/>
            <c:invertIfNegative val="0"/>
            <c:bubble3D val="0"/>
            <c:spPr>
              <a:solidFill>
                <a:srgbClr val="2D81C8"/>
              </a:solidFill>
              <a:ln>
                <a:noFill/>
              </a:ln>
              <a:effectLst/>
            </c:spPr>
            <c:extLst>
              <c:ext xmlns:c16="http://schemas.microsoft.com/office/drawing/2014/chart" uri="{C3380CC4-5D6E-409C-BE32-E72D297353CC}">
                <c16:uniqueId val="{00000122-086B-4FF4-AB70-8555EEEC8C27}"/>
              </c:ext>
            </c:extLst>
          </c:dPt>
          <c:cat>
            <c:strRef>
              <c:f>'% coverage'!$B$11:$B$17</c:f>
              <c:strCache>
                <c:ptCount val="7"/>
                <c:pt idx="0">
                  <c:v>Pacific Islands</c:v>
                </c:pt>
                <c:pt idx="1">
                  <c:v>Alaska</c:v>
                </c:pt>
                <c:pt idx="2">
                  <c:v>Northwest</c:v>
                </c:pt>
                <c:pt idx="3">
                  <c:v>Southwest</c:v>
                </c:pt>
                <c:pt idx="4">
                  <c:v>Southeast</c:v>
                </c:pt>
                <c:pt idx="5">
                  <c:v>Northeast</c:v>
                </c:pt>
                <c:pt idx="6">
                  <c:v>Atlantic HMS</c:v>
                </c:pt>
              </c:strCache>
            </c:strRef>
          </c:cat>
          <c:val>
            <c:numRef>
              <c:f>'% coverage'!$V$11:$V$17</c:f>
              <c:numCache>
                <c:formatCode>0%</c:formatCode>
                <c:ptCount val="7"/>
                <c:pt idx="0">
                  <c:v>0.55555555555555558</c:v>
                </c:pt>
                <c:pt idx="1">
                  <c:v>0.3</c:v>
                </c:pt>
                <c:pt idx="2">
                  <c:v>0.33</c:v>
                </c:pt>
                <c:pt idx="3">
                  <c:v>0.25</c:v>
                </c:pt>
                <c:pt idx="4">
                  <c:v>0.31818181818181818</c:v>
                </c:pt>
                <c:pt idx="5">
                  <c:v>0.81</c:v>
                </c:pt>
                <c:pt idx="6">
                  <c:v>0.8</c:v>
                </c:pt>
              </c:numCache>
            </c:numRef>
          </c:val>
          <c:extLst>
            <c:ext xmlns:c16="http://schemas.microsoft.com/office/drawing/2014/chart" uri="{C3380CC4-5D6E-409C-BE32-E72D297353CC}">
              <c16:uniqueId val="{00000123-086B-4FF4-AB70-8555EEEC8C27}"/>
            </c:ext>
          </c:extLst>
        </c:ser>
        <c:dLbls>
          <c:showLegendKey val="0"/>
          <c:showVal val="0"/>
          <c:showCatName val="0"/>
          <c:showSerName val="0"/>
          <c:showPercent val="0"/>
          <c:showBubbleSize val="0"/>
        </c:dLbls>
        <c:gapWidth val="200"/>
        <c:overlap val="-20"/>
        <c:axId val="526533936"/>
        <c:axId val="526532296"/>
      </c:barChart>
      <c:catAx>
        <c:axId val="526533936"/>
        <c:scaling>
          <c:orientation val="minMax"/>
        </c:scaling>
        <c:delete val="1"/>
        <c:axPos val="b"/>
        <c:numFmt formatCode="General" sourceLinked="1"/>
        <c:majorTickMark val="none"/>
        <c:minorTickMark val="none"/>
        <c:tickLblPos val="nextTo"/>
        <c:crossAx val="526532296"/>
        <c:crosses val="autoZero"/>
        <c:auto val="1"/>
        <c:lblAlgn val="ctr"/>
        <c:lblOffset val="100"/>
        <c:noMultiLvlLbl val="0"/>
      </c:catAx>
      <c:valAx>
        <c:axId val="526532296"/>
        <c:scaling>
          <c:orientation val="minMax"/>
          <c:max val="1"/>
        </c:scaling>
        <c:delete val="0"/>
        <c:axPos val="l"/>
        <c:majorGridlines>
          <c:spPr>
            <a:ln w="9525" cap="flat" cmpd="sng" algn="ctr">
              <a:solidFill>
                <a:schemeClr val="bg1">
                  <a:lumMod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526533936"/>
        <c:crosses val="autoZero"/>
        <c:crossBetween val="between"/>
        <c:majorUnit val="0.2"/>
      </c:valAx>
      <c:spPr>
        <a:noFill/>
        <a:ln>
          <a:noFill/>
        </a:ln>
        <a:effectLst/>
      </c:spPr>
    </c:plotArea>
    <c:plotVisOnly val="1"/>
    <c:dispBlanksAs val="gap"/>
    <c:showDLblsOverMax val="0"/>
  </c:chart>
  <c:spPr>
    <a:noFill/>
    <a:ln w="9525" cap="flat" cmpd="sng" algn="ctr">
      <a:noFill/>
      <a:round/>
    </a:ln>
    <a:effectLst/>
  </c:spPr>
  <c:txPr>
    <a:bodyPr/>
    <a:lstStyle/>
    <a:p>
      <a:pPr>
        <a:defRPr sz="1400">
          <a:latin typeface="Arial Narrow" panose="020B0606020202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26276035989E-2"/>
          <c:y val="6.6468352053728988E-2"/>
          <c:w val="0.94167372396401094"/>
          <c:h val="0.75858315342553784"/>
        </c:manualLayout>
      </c:layout>
      <c:barChart>
        <c:barDir val="col"/>
        <c:grouping val="clustered"/>
        <c:varyColors val="0"/>
        <c:ser>
          <c:idx val="0"/>
          <c:order val="0"/>
          <c:tx>
            <c:strRef>
              <c:f>'% coverage'!$C$31</c:f>
              <c:strCache>
                <c:ptCount val="1"/>
                <c:pt idx="0">
                  <c:v>2001</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01-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03-D28B-440E-B72C-83E3E1F5B110}"/>
              </c:ext>
            </c:extLst>
          </c:dPt>
          <c:dPt>
            <c:idx val="2"/>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5-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7-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09-D28B-440E-B72C-83E3E1F5B110}"/>
              </c:ext>
            </c:extLst>
          </c:dPt>
          <c:dPt>
            <c:idx val="5"/>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0B-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0D-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coverage'!$C$32:$C$38</c:f>
              <c:numCache>
                <c:formatCode>0%</c:formatCode>
                <c:ptCount val="7"/>
                <c:pt idx="0">
                  <c:v>0.1111111111111111</c:v>
                </c:pt>
                <c:pt idx="1">
                  <c:v>0.1</c:v>
                </c:pt>
                <c:pt idx="2">
                  <c:v>0</c:v>
                </c:pt>
                <c:pt idx="3">
                  <c:v>1</c:v>
                </c:pt>
                <c:pt idx="4">
                  <c:v>0.40909090909090912</c:v>
                </c:pt>
                <c:pt idx="5">
                  <c:v>0</c:v>
                </c:pt>
                <c:pt idx="6">
                  <c:v>0.6</c:v>
                </c:pt>
              </c:numCache>
            </c:numRef>
          </c:val>
          <c:extLst>
            <c:ext xmlns:c16="http://schemas.microsoft.com/office/drawing/2014/chart" uri="{C3380CC4-5D6E-409C-BE32-E72D297353CC}">
              <c16:uniqueId val="{0000000E-D28B-440E-B72C-83E3E1F5B110}"/>
            </c:ext>
          </c:extLst>
        </c:ser>
        <c:ser>
          <c:idx val="1"/>
          <c:order val="1"/>
          <c:tx>
            <c:strRef>
              <c:f>'% coverage'!$D$31</c:f>
              <c:strCache>
                <c:ptCount val="1"/>
                <c:pt idx="0">
                  <c:v>2002</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10-D28B-440E-B72C-83E3E1F5B110}"/>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12-D28B-440E-B72C-83E3E1F5B110}"/>
              </c:ext>
            </c:extLst>
          </c:dPt>
          <c:dPt>
            <c:idx val="2"/>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14-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16-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18-D28B-440E-B72C-83E3E1F5B110}"/>
              </c:ext>
            </c:extLst>
          </c:dPt>
          <c:dPt>
            <c:idx val="5"/>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1A-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1C-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coverage'!$D$32:$D$38</c:f>
              <c:numCache>
                <c:formatCode>0%</c:formatCode>
                <c:ptCount val="7"/>
                <c:pt idx="0">
                  <c:v>0.11</c:v>
                </c:pt>
                <c:pt idx="1">
                  <c:v>0.1</c:v>
                </c:pt>
                <c:pt idx="2">
                  <c:v>0</c:v>
                </c:pt>
                <c:pt idx="3">
                  <c:v>1</c:v>
                </c:pt>
                <c:pt idx="4">
                  <c:v>9.0909090909090912E-2</c:v>
                </c:pt>
                <c:pt idx="5">
                  <c:v>0</c:v>
                </c:pt>
                <c:pt idx="6">
                  <c:v>0.6</c:v>
                </c:pt>
              </c:numCache>
            </c:numRef>
          </c:val>
          <c:extLst>
            <c:ext xmlns:c16="http://schemas.microsoft.com/office/drawing/2014/chart" uri="{C3380CC4-5D6E-409C-BE32-E72D297353CC}">
              <c16:uniqueId val="{0000001D-D28B-440E-B72C-83E3E1F5B110}"/>
            </c:ext>
          </c:extLst>
        </c:ser>
        <c:ser>
          <c:idx val="2"/>
          <c:order val="2"/>
          <c:tx>
            <c:strRef>
              <c:f>'% coverage'!$E$31</c:f>
              <c:strCache>
                <c:ptCount val="1"/>
                <c:pt idx="0">
                  <c:v>2003</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1F-D28B-440E-B72C-83E3E1F5B110}"/>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21-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23-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25-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27-D28B-440E-B72C-83E3E1F5B110}"/>
              </c:ext>
            </c:extLst>
          </c:dPt>
          <c:dPt>
            <c:idx val="5"/>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29-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2B-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coverage'!$E$32:$E$38</c:f>
              <c:numCache>
                <c:formatCode>0%</c:formatCode>
                <c:ptCount val="7"/>
                <c:pt idx="0">
                  <c:v>0.11</c:v>
                </c:pt>
                <c:pt idx="1">
                  <c:v>0.1</c:v>
                </c:pt>
                <c:pt idx="2">
                  <c:v>0.22222222222222221</c:v>
                </c:pt>
                <c:pt idx="3">
                  <c:v>1</c:v>
                </c:pt>
                <c:pt idx="4">
                  <c:v>9.0909090909090912E-2</c:v>
                </c:pt>
                <c:pt idx="5">
                  <c:v>0</c:v>
                </c:pt>
                <c:pt idx="6">
                  <c:v>0.6</c:v>
                </c:pt>
              </c:numCache>
            </c:numRef>
          </c:val>
          <c:extLst>
            <c:ext xmlns:c16="http://schemas.microsoft.com/office/drawing/2014/chart" uri="{C3380CC4-5D6E-409C-BE32-E72D297353CC}">
              <c16:uniqueId val="{0000002C-D28B-440E-B72C-83E3E1F5B110}"/>
            </c:ext>
          </c:extLst>
        </c:ser>
        <c:ser>
          <c:idx val="3"/>
          <c:order val="3"/>
          <c:tx>
            <c:strRef>
              <c:f>'% coverage'!$F$31</c:f>
              <c:strCache>
                <c:ptCount val="1"/>
                <c:pt idx="0">
                  <c:v>2004</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2E-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30-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32-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34-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36-D28B-440E-B72C-83E3E1F5B110}"/>
              </c:ext>
            </c:extLst>
          </c:dPt>
          <c:dPt>
            <c:idx val="5"/>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38-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3A-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coverage'!$F$32:$F$38</c:f>
              <c:numCache>
                <c:formatCode>0%</c:formatCode>
                <c:ptCount val="7"/>
                <c:pt idx="0">
                  <c:v>0.1111111111111111</c:v>
                </c:pt>
                <c:pt idx="1">
                  <c:v>0.1</c:v>
                </c:pt>
                <c:pt idx="2">
                  <c:v>0.22222222222222221</c:v>
                </c:pt>
                <c:pt idx="3">
                  <c:v>1</c:v>
                </c:pt>
                <c:pt idx="4">
                  <c:v>0.13636363636363635</c:v>
                </c:pt>
                <c:pt idx="5">
                  <c:v>0</c:v>
                </c:pt>
                <c:pt idx="6">
                  <c:v>0.6</c:v>
                </c:pt>
              </c:numCache>
            </c:numRef>
          </c:val>
          <c:extLst>
            <c:ext xmlns:c16="http://schemas.microsoft.com/office/drawing/2014/chart" uri="{C3380CC4-5D6E-409C-BE32-E72D297353CC}">
              <c16:uniqueId val="{0000003B-D28B-440E-B72C-83E3E1F5B110}"/>
            </c:ext>
          </c:extLst>
        </c:ser>
        <c:ser>
          <c:idx val="4"/>
          <c:order val="4"/>
          <c:tx>
            <c:strRef>
              <c:f>'% coverage'!$G$31</c:f>
              <c:strCache>
                <c:ptCount val="1"/>
                <c:pt idx="0">
                  <c:v>2005</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solidFill>
                  <a:schemeClr val="bg1">
                    <a:lumMod val="75000"/>
                  </a:schemeClr>
                </a:solidFill>
              </a:ln>
              <a:effectLst/>
            </c:spPr>
            <c:extLst>
              <c:ext xmlns:c16="http://schemas.microsoft.com/office/drawing/2014/chart" uri="{C3380CC4-5D6E-409C-BE32-E72D297353CC}">
                <c16:uniqueId val="{0000003D-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3F-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41-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43-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45-D28B-440E-B72C-83E3E1F5B110}"/>
              </c:ext>
            </c:extLst>
          </c:dPt>
          <c:dPt>
            <c:idx val="5"/>
            <c:invertIfNegative val="0"/>
            <c:bubble3D val="0"/>
            <c:spPr>
              <a:solidFill>
                <a:schemeClr val="bg1"/>
              </a:solidFill>
              <a:ln>
                <a:solidFill>
                  <a:schemeClr val="bg1">
                    <a:lumMod val="75000"/>
                  </a:schemeClr>
                </a:solidFill>
              </a:ln>
              <a:effectLst/>
            </c:spPr>
            <c:extLst>
              <c:ext xmlns:c16="http://schemas.microsoft.com/office/drawing/2014/chart" uri="{C3380CC4-5D6E-409C-BE32-E72D297353CC}">
                <c16:uniqueId val="{00000047-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49-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coverage'!$G$32:$G$38</c:f>
              <c:numCache>
                <c:formatCode>0%</c:formatCode>
                <c:ptCount val="7"/>
                <c:pt idx="0">
                  <c:v>0.1111111111111111</c:v>
                </c:pt>
                <c:pt idx="1">
                  <c:v>0.1</c:v>
                </c:pt>
                <c:pt idx="2">
                  <c:v>0.22222222222222221</c:v>
                </c:pt>
                <c:pt idx="3">
                  <c:v>1</c:v>
                </c:pt>
                <c:pt idx="4">
                  <c:v>0.22727272727272727</c:v>
                </c:pt>
                <c:pt idx="5">
                  <c:v>0</c:v>
                </c:pt>
                <c:pt idx="6">
                  <c:v>0.6</c:v>
                </c:pt>
              </c:numCache>
            </c:numRef>
          </c:val>
          <c:extLst>
            <c:ext xmlns:c16="http://schemas.microsoft.com/office/drawing/2014/chart" uri="{C3380CC4-5D6E-409C-BE32-E72D297353CC}">
              <c16:uniqueId val="{0000004A-D28B-440E-B72C-83E3E1F5B110}"/>
            </c:ext>
          </c:extLst>
        </c:ser>
        <c:ser>
          <c:idx val="5"/>
          <c:order val="5"/>
          <c:tx>
            <c:strRef>
              <c:f>'% coverage'!$H$31</c:f>
              <c:strCache>
                <c:ptCount val="1"/>
                <c:pt idx="0">
                  <c:v>2006</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4C-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4E-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50-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52-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54-D28B-440E-B72C-83E3E1F5B110}"/>
              </c:ext>
            </c:extLst>
          </c:dPt>
          <c:dPt>
            <c:idx val="5"/>
            <c:invertIfNegative val="0"/>
            <c:bubble3D val="0"/>
            <c:spPr>
              <a:solidFill>
                <a:srgbClr val="7167FF"/>
              </a:solidFill>
              <a:ln>
                <a:noFill/>
              </a:ln>
              <a:effectLst/>
            </c:spPr>
            <c:extLst>
              <c:ext xmlns:c16="http://schemas.microsoft.com/office/drawing/2014/chart" uri="{C3380CC4-5D6E-409C-BE32-E72D297353CC}">
                <c16:uniqueId val="{00000056-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58-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coverage'!$H$32:$H$38</c:f>
              <c:numCache>
                <c:formatCode>0%</c:formatCode>
                <c:ptCount val="7"/>
                <c:pt idx="0">
                  <c:v>0.11</c:v>
                </c:pt>
                <c:pt idx="1">
                  <c:v>0.1</c:v>
                </c:pt>
                <c:pt idx="2">
                  <c:v>0.22222222222222221</c:v>
                </c:pt>
                <c:pt idx="3">
                  <c:v>1</c:v>
                </c:pt>
                <c:pt idx="4">
                  <c:v>0.27272727272727271</c:v>
                </c:pt>
                <c:pt idx="5">
                  <c:v>0.5</c:v>
                </c:pt>
                <c:pt idx="6">
                  <c:v>0.6</c:v>
                </c:pt>
              </c:numCache>
            </c:numRef>
          </c:val>
          <c:extLst>
            <c:ext xmlns:c16="http://schemas.microsoft.com/office/drawing/2014/chart" uri="{C3380CC4-5D6E-409C-BE32-E72D297353CC}">
              <c16:uniqueId val="{00000059-D28B-440E-B72C-83E3E1F5B110}"/>
            </c:ext>
          </c:extLst>
        </c:ser>
        <c:ser>
          <c:idx val="6"/>
          <c:order val="6"/>
          <c:tx>
            <c:strRef>
              <c:f>'% coverage'!$I$31</c:f>
              <c:strCache>
                <c:ptCount val="1"/>
                <c:pt idx="0">
                  <c:v>2007</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5B-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5D-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5F-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61-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63-D28B-440E-B72C-83E3E1F5B110}"/>
              </c:ext>
            </c:extLst>
          </c:dPt>
          <c:dPt>
            <c:idx val="5"/>
            <c:invertIfNegative val="0"/>
            <c:bubble3D val="0"/>
            <c:spPr>
              <a:solidFill>
                <a:srgbClr val="7167FF"/>
              </a:solidFill>
              <a:ln>
                <a:noFill/>
              </a:ln>
              <a:effectLst/>
            </c:spPr>
            <c:extLst>
              <c:ext xmlns:c16="http://schemas.microsoft.com/office/drawing/2014/chart" uri="{C3380CC4-5D6E-409C-BE32-E72D297353CC}">
                <c16:uniqueId val="{00000065-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67-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coverage'!$I$32:$I$38</c:f>
              <c:numCache>
                <c:formatCode>0%</c:formatCode>
                <c:ptCount val="7"/>
                <c:pt idx="0">
                  <c:v>0.11</c:v>
                </c:pt>
                <c:pt idx="1">
                  <c:v>0.1</c:v>
                </c:pt>
                <c:pt idx="2">
                  <c:v>0.22222222222222221</c:v>
                </c:pt>
                <c:pt idx="3">
                  <c:v>1</c:v>
                </c:pt>
                <c:pt idx="4">
                  <c:v>0.31818181818181818</c:v>
                </c:pt>
                <c:pt idx="5">
                  <c:v>0.5</c:v>
                </c:pt>
                <c:pt idx="6">
                  <c:v>0.6</c:v>
                </c:pt>
              </c:numCache>
            </c:numRef>
          </c:val>
          <c:extLst>
            <c:ext xmlns:c16="http://schemas.microsoft.com/office/drawing/2014/chart" uri="{C3380CC4-5D6E-409C-BE32-E72D297353CC}">
              <c16:uniqueId val="{00000068-D28B-440E-B72C-83E3E1F5B110}"/>
            </c:ext>
          </c:extLst>
        </c:ser>
        <c:ser>
          <c:idx val="7"/>
          <c:order val="7"/>
          <c:tx>
            <c:strRef>
              <c:f>'% coverage'!$J$31</c:f>
              <c:strCache>
                <c:ptCount val="1"/>
                <c:pt idx="0">
                  <c:v>2008</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6A-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6C-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6E-D28B-440E-B72C-83E3E1F5B110}"/>
              </c:ext>
            </c:extLst>
          </c:dPt>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110-759C-4687-9988-A5F3AB9227F4}"/>
              </c:ext>
            </c:extLst>
          </c:dPt>
          <c:dPt>
            <c:idx val="4"/>
            <c:invertIfNegative val="0"/>
            <c:bubble3D val="0"/>
            <c:spPr>
              <a:solidFill>
                <a:srgbClr val="88CE00"/>
              </a:solidFill>
              <a:ln>
                <a:noFill/>
              </a:ln>
              <a:effectLst/>
            </c:spPr>
            <c:extLst>
              <c:ext xmlns:c16="http://schemas.microsoft.com/office/drawing/2014/chart" uri="{C3380CC4-5D6E-409C-BE32-E72D297353CC}">
                <c16:uniqueId val="{00000070-D28B-440E-B72C-83E3E1F5B110}"/>
              </c:ext>
            </c:extLst>
          </c:dPt>
          <c:dPt>
            <c:idx val="5"/>
            <c:invertIfNegative val="0"/>
            <c:bubble3D val="0"/>
            <c:spPr>
              <a:solidFill>
                <a:srgbClr val="7167FF"/>
              </a:solidFill>
              <a:ln>
                <a:noFill/>
              </a:ln>
              <a:effectLst/>
            </c:spPr>
            <c:extLst>
              <c:ext xmlns:c16="http://schemas.microsoft.com/office/drawing/2014/chart" uri="{C3380CC4-5D6E-409C-BE32-E72D297353CC}">
                <c16:uniqueId val="{00000072-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74-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coverage'!$J$32:$J$38</c:f>
              <c:numCache>
                <c:formatCode>0%</c:formatCode>
                <c:ptCount val="7"/>
                <c:pt idx="0">
                  <c:v>0.22222222222222221</c:v>
                </c:pt>
                <c:pt idx="1">
                  <c:v>0.2</c:v>
                </c:pt>
                <c:pt idx="2">
                  <c:v>0.55555555555555558</c:v>
                </c:pt>
                <c:pt idx="3">
                  <c:v>0.25</c:v>
                </c:pt>
                <c:pt idx="4">
                  <c:v>0.31818181818181818</c:v>
                </c:pt>
                <c:pt idx="5">
                  <c:v>0.5</c:v>
                </c:pt>
                <c:pt idx="6">
                  <c:v>0.6</c:v>
                </c:pt>
              </c:numCache>
            </c:numRef>
          </c:val>
          <c:extLst>
            <c:ext xmlns:c16="http://schemas.microsoft.com/office/drawing/2014/chart" uri="{C3380CC4-5D6E-409C-BE32-E72D297353CC}">
              <c16:uniqueId val="{00000075-D28B-440E-B72C-83E3E1F5B110}"/>
            </c:ext>
          </c:extLst>
        </c:ser>
        <c:ser>
          <c:idx val="8"/>
          <c:order val="8"/>
          <c:tx>
            <c:strRef>
              <c:f>'% coverage'!$K$31</c:f>
              <c:strCache>
                <c:ptCount val="1"/>
                <c:pt idx="0">
                  <c:v>2009</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77-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79-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7B-D28B-440E-B72C-83E3E1F5B110}"/>
              </c:ext>
            </c:extLst>
          </c:dPt>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111-759C-4687-9988-A5F3AB9227F4}"/>
              </c:ext>
            </c:extLst>
          </c:dPt>
          <c:dPt>
            <c:idx val="4"/>
            <c:invertIfNegative val="0"/>
            <c:bubble3D val="0"/>
            <c:spPr>
              <a:solidFill>
                <a:srgbClr val="88CE00"/>
              </a:solidFill>
              <a:ln>
                <a:noFill/>
              </a:ln>
              <a:effectLst/>
            </c:spPr>
            <c:extLst>
              <c:ext xmlns:c16="http://schemas.microsoft.com/office/drawing/2014/chart" uri="{C3380CC4-5D6E-409C-BE32-E72D297353CC}">
                <c16:uniqueId val="{0000007D-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7F-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81-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coverage'!$K$32:$K$38</c:f>
              <c:numCache>
                <c:formatCode>0%</c:formatCode>
                <c:ptCount val="7"/>
                <c:pt idx="0">
                  <c:v>0.22</c:v>
                </c:pt>
                <c:pt idx="1">
                  <c:v>0.2</c:v>
                </c:pt>
                <c:pt idx="2">
                  <c:v>0.77777777777777779</c:v>
                </c:pt>
                <c:pt idx="3">
                  <c:v>0.75</c:v>
                </c:pt>
                <c:pt idx="4">
                  <c:v>0.45454545454545453</c:v>
                </c:pt>
                <c:pt idx="5">
                  <c:v>0.5</c:v>
                </c:pt>
                <c:pt idx="6">
                  <c:v>0.6</c:v>
                </c:pt>
              </c:numCache>
            </c:numRef>
          </c:val>
          <c:extLst>
            <c:ext xmlns:c16="http://schemas.microsoft.com/office/drawing/2014/chart" uri="{C3380CC4-5D6E-409C-BE32-E72D297353CC}">
              <c16:uniqueId val="{00000082-D28B-440E-B72C-83E3E1F5B110}"/>
            </c:ext>
          </c:extLst>
        </c:ser>
        <c:ser>
          <c:idx val="9"/>
          <c:order val="9"/>
          <c:tx>
            <c:strRef>
              <c:f>'% coverage'!$L$31</c:f>
              <c:strCache>
                <c:ptCount val="1"/>
                <c:pt idx="0">
                  <c:v>2010</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84-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86-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88-D28B-440E-B72C-83E3E1F5B110}"/>
              </c:ext>
            </c:extLst>
          </c:dPt>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112-759C-4687-9988-A5F3AB9227F4}"/>
              </c:ext>
            </c:extLst>
          </c:dPt>
          <c:dPt>
            <c:idx val="4"/>
            <c:invertIfNegative val="0"/>
            <c:bubble3D val="0"/>
            <c:spPr>
              <a:solidFill>
                <a:srgbClr val="88CE00"/>
              </a:solidFill>
              <a:ln>
                <a:noFill/>
              </a:ln>
              <a:effectLst/>
            </c:spPr>
            <c:extLst>
              <c:ext xmlns:c16="http://schemas.microsoft.com/office/drawing/2014/chart" uri="{C3380CC4-5D6E-409C-BE32-E72D297353CC}">
                <c16:uniqueId val="{0000008A-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8C-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8E-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coverage'!$L$32:$L$38</c:f>
              <c:numCache>
                <c:formatCode>0%</c:formatCode>
                <c:ptCount val="7"/>
                <c:pt idx="0">
                  <c:v>0.44444444444444442</c:v>
                </c:pt>
                <c:pt idx="1">
                  <c:v>0.2</c:v>
                </c:pt>
                <c:pt idx="2">
                  <c:v>0.44444444444444442</c:v>
                </c:pt>
                <c:pt idx="3">
                  <c:v>0.25</c:v>
                </c:pt>
                <c:pt idx="4">
                  <c:v>0.45454545454545453</c:v>
                </c:pt>
                <c:pt idx="5">
                  <c:v>0.5</c:v>
                </c:pt>
                <c:pt idx="6">
                  <c:v>0.6</c:v>
                </c:pt>
              </c:numCache>
            </c:numRef>
          </c:val>
          <c:extLst>
            <c:ext xmlns:c16="http://schemas.microsoft.com/office/drawing/2014/chart" uri="{C3380CC4-5D6E-409C-BE32-E72D297353CC}">
              <c16:uniqueId val="{0000008F-D28B-440E-B72C-83E3E1F5B110}"/>
            </c:ext>
          </c:extLst>
        </c:ser>
        <c:ser>
          <c:idx val="10"/>
          <c:order val="10"/>
          <c:tx>
            <c:strRef>
              <c:f>'% coverage'!$M$31</c:f>
              <c:strCache>
                <c:ptCount val="1"/>
                <c:pt idx="0">
                  <c:v>2011</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91-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93-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95-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97-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99-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9B-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9D-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coverage'!$M$32:$M$38</c:f>
              <c:numCache>
                <c:formatCode>0%</c:formatCode>
                <c:ptCount val="7"/>
                <c:pt idx="0">
                  <c:v>0.22222222222222221</c:v>
                </c:pt>
                <c:pt idx="1">
                  <c:v>0.2</c:v>
                </c:pt>
                <c:pt idx="2">
                  <c:v>0.77777777777777779</c:v>
                </c:pt>
                <c:pt idx="3">
                  <c:v>0.25</c:v>
                </c:pt>
                <c:pt idx="4">
                  <c:v>0.45454545454545453</c:v>
                </c:pt>
                <c:pt idx="5">
                  <c:v>0.5</c:v>
                </c:pt>
                <c:pt idx="6">
                  <c:v>0.6</c:v>
                </c:pt>
              </c:numCache>
            </c:numRef>
          </c:val>
          <c:extLst>
            <c:ext xmlns:c16="http://schemas.microsoft.com/office/drawing/2014/chart" uri="{C3380CC4-5D6E-409C-BE32-E72D297353CC}">
              <c16:uniqueId val="{0000009E-D28B-440E-B72C-83E3E1F5B110}"/>
            </c:ext>
          </c:extLst>
        </c:ser>
        <c:ser>
          <c:idx val="11"/>
          <c:order val="11"/>
          <c:tx>
            <c:strRef>
              <c:f>'% coverage'!$N$31</c:f>
              <c:strCache>
                <c:ptCount val="1"/>
                <c:pt idx="0">
                  <c:v>2012</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A0-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A2-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A4-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A6-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A8-D28B-440E-B72C-83E3E1F5B110}"/>
              </c:ext>
            </c:extLst>
          </c:dPt>
          <c:dPt>
            <c:idx val="5"/>
            <c:invertIfNegative val="0"/>
            <c:bubble3D val="0"/>
            <c:spPr>
              <a:solidFill>
                <a:srgbClr val="7167FF"/>
              </a:solidFill>
              <a:ln>
                <a:noFill/>
              </a:ln>
              <a:effectLst/>
            </c:spPr>
            <c:extLst>
              <c:ext xmlns:c16="http://schemas.microsoft.com/office/drawing/2014/chart" uri="{C3380CC4-5D6E-409C-BE32-E72D297353CC}">
                <c16:uniqueId val="{000000AA-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AC-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coverage'!$N$32:$N$38</c:f>
              <c:numCache>
                <c:formatCode>0%</c:formatCode>
                <c:ptCount val="7"/>
                <c:pt idx="0">
                  <c:v>0.22</c:v>
                </c:pt>
                <c:pt idx="1">
                  <c:v>0.1</c:v>
                </c:pt>
                <c:pt idx="2">
                  <c:v>0.77777777777777779</c:v>
                </c:pt>
                <c:pt idx="3">
                  <c:v>0.25</c:v>
                </c:pt>
                <c:pt idx="4">
                  <c:v>0.72727272727272729</c:v>
                </c:pt>
                <c:pt idx="5">
                  <c:v>1</c:v>
                </c:pt>
                <c:pt idx="6">
                  <c:v>0.6</c:v>
                </c:pt>
              </c:numCache>
            </c:numRef>
          </c:val>
          <c:extLst>
            <c:ext xmlns:c16="http://schemas.microsoft.com/office/drawing/2014/chart" uri="{C3380CC4-5D6E-409C-BE32-E72D297353CC}">
              <c16:uniqueId val="{000000AD-D28B-440E-B72C-83E3E1F5B110}"/>
            </c:ext>
          </c:extLst>
        </c:ser>
        <c:ser>
          <c:idx val="12"/>
          <c:order val="12"/>
          <c:tx>
            <c:strRef>
              <c:f>'% coverage'!$O$31</c:f>
              <c:strCache>
                <c:ptCount val="1"/>
                <c:pt idx="0">
                  <c:v>2013</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AF-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B1-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B3-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B5-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B7-D28B-440E-B72C-83E3E1F5B110}"/>
              </c:ext>
            </c:extLst>
          </c:dPt>
          <c:dPt>
            <c:idx val="5"/>
            <c:invertIfNegative val="0"/>
            <c:bubble3D val="0"/>
            <c:spPr>
              <a:solidFill>
                <a:srgbClr val="7167FF"/>
              </a:solidFill>
              <a:ln>
                <a:noFill/>
              </a:ln>
              <a:effectLst/>
            </c:spPr>
            <c:extLst>
              <c:ext xmlns:c16="http://schemas.microsoft.com/office/drawing/2014/chart" uri="{C3380CC4-5D6E-409C-BE32-E72D297353CC}">
                <c16:uniqueId val="{000000B9-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BB-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coverage'!$O$32:$O$38</c:f>
              <c:numCache>
                <c:formatCode>0%</c:formatCode>
                <c:ptCount val="7"/>
                <c:pt idx="0">
                  <c:v>0.1111111111111111</c:v>
                </c:pt>
                <c:pt idx="1">
                  <c:v>0.1</c:v>
                </c:pt>
                <c:pt idx="2">
                  <c:v>0.44444444444444442</c:v>
                </c:pt>
                <c:pt idx="3">
                  <c:v>0.25</c:v>
                </c:pt>
                <c:pt idx="4">
                  <c:v>0.40909090909090912</c:v>
                </c:pt>
                <c:pt idx="5">
                  <c:v>0.875</c:v>
                </c:pt>
                <c:pt idx="6">
                  <c:v>0.8</c:v>
                </c:pt>
              </c:numCache>
            </c:numRef>
          </c:val>
          <c:extLst>
            <c:ext xmlns:c16="http://schemas.microsoft.com/office/drawing/2014/chart" uri="{C3380CC4-5D6E-409C-BE32-E72D297353CC}">
              <c16:uniqueId val="{000000BC-D28B-440E-B72C-83E3E1F5B110}"/>
            </c:ext>
          </c:extLst>
        </c:ser>
        <c:ser>
          <c:idx val="13"/>
          <c:order val="13"/>
          <c:tx>
            <c:strRef>
              <c:f>'% coverage'!$P$31</c:f>
              <c:strCache>
                <c:ptCount val="1"/>
                <c:pt idx="0">
                  <c:v>2014</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BE-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C0-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C2-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C4-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C6-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C8-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CA-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coverage'!$P$32:$P$38</c:f>
              <c:numCache>
                <c:formatCode>0%</c:formatCode>
                <c:ptCount val="7"/>
                <c:pt idx="0">
                  <c:v>0.44444444444444442</c:v>
                </c:pt>
                <c:pt idx="1">
                  <c:v>0.1</c:v>
                </c:pt>
                <c:pt idx="2">
                  <c:v>0.77777777777777779</c:v>
                </c:pt>
                <c:pt idx="3">
                  <c:v>0.25</c:v>
                </c:pt>
                <c:pt idx="4">
                  <c:v>0.68181818181818177</c:v>
                </c:pt>
                <c:pt idx="5">
                  <c:v>0.88</c:v>
                </c:pt>
                <c:pt idx="6">
                  <c:v>0.8</c:v>
                </c:pt>
              </c:numCache>
            </c:numRef>
          </c:val>
          <c:extLst>
            <c:ext xmlns:c16="http://schemas.microsoft.com/office/drawing/2014/chart" uri="{C3380CC4-5D6E-409C-BE32-E72D297353CC}">
              <c16:uniqueId val="{000000CB-D28B-440E-B72C-83E3E1F5B110}"/>
            </c:ext>
          </c:extLst>
        </c:ser>
        <c:ser>
          <c:idx val="14"/>
          <c:order val="14"/>
          <c:tx>
            <c:strRef>
              <c:f>'% coverage'!$Q$31</c:f>
              <c:strCache>
                <c:ptCount val="1"/>
                <c:pt idx="0">
                  <c:v>2015</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CD-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CF-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D1-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D3-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D5-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D7-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D9-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coverage'!$Q$32:$Q$38</c:f>
              <c:numCache>
                <c:formatCode>0%</c:formatCode>
                <c:ptCount val="7"/>
                <c:pt idx="0">
                  <c:v>0.1111111111111111</c:v>
                </c:pt>
                <c:pt idx="1">
                  <c:v>0.1</c:v>
                </c:pt>
                <c:pt idx="2">
                  <c:v>0.77777777777777779</c:v>
                </c:pt>
                <c:pt idx="3">
                  <c:v>0.25</c:v>
                </c:pt>
                <c:pt idx="4">
                  <c:v>0.40909090909090912</c:v>
                </c:pt>
                <c:pt idx="5">
                  <c:v>0.88</c:v>
                </c:pt>
                <c:pt idx="6">
                  <c:v>0.8</c:v>
                </c:pt>
              </c:numCache>
            </c:numRef>
          </c:val>
          <c:extLst>
            <c:ext xmlns:c16="http://schemas.microsoft.com/office/drawing/2014/chart" uri="{C3380CC4-5D6E-409C-BE32-E72D297353CC}">
              <c16:uniqueId val="{000000DA-D28B-440E-B72C-83E3E1F5B110}"/>
            </c:ext>
          </c:extLst>
        </c:ser>
        <c:ser>
          <c:idx val="15"/>
          <c:order val="15"/>
          <c:tx>
            <c:strRef>
              <c:f>'% coverage'!$R$31</c:f>
              <c:strCache>
                <c:ptCount val="1"/>
                <c:pt idx="0">
                  <c:v>2016</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0DC-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DE-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E0-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E2-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E4-D28B-440E-B72C-83E3E1F5B110}"/>
              </c:ext>
            </c:extLst>
          </c:dPt>
          <c:dPt>
            <c:idx val="5"/>
            <c:invertIfNegative val="0"/>
            <c:bubble3D val="0"/>
            <c:spPr>
              <a:solidFill>
                <a:srgbClr val="7167FF"/>
              </a:solidFill>
              <a:ln>
                <a:noFill/>
              </a:ln>
              <a:effectLst/>
            </c:spPr>
            <c:extLst>
              <c:ext xmlns:c16="http://schemas.microsoft.com/office/drawing/2014/chart" uri="{C3380CC4-5D6E-409C-BE32-E72D297353CC}">
                <c16:uniqueId val="{000000E6-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E8-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coverage'!$R$32:$R$38</c:f>
              <c:numCache>
                <c:formatCode>0%</c:formatCode>
                <c:ptCount val="7"/>
                <c:pt idx="0">
                  <c:v>0.1111111111111111</c:v>
                </c:pt>
                <c:pt idx="1">
                  <c:v>0.1</c:v>
                </c:pt>
                <c:pt idx="2">
                  <c:v>0.44444444444444442</c:v>
                </c:pt>
                <c:pt idx="3">
                  <c:v>0.25</c:v>
                </c:pt>
                <c:pt idx="4">
                  <c:v>0.40909090909090912</c:v>
                </c:pt>
                <c:pt idx="5">
                  <c:v>0.3125</c:v>
                </c:pt>
                <c:pt idx="6">
                  <c:v>0.8</c:v>
                </c:pt>
              </c:numCache>
            </c:numRef>
          </c:val>
          <c:extLst>
            <c:ext xmlns:c16="http://schemas.microsoft.com/office/drawing/2014/chart" uri="{C3380CC4-5D6E-409C-BE32-E72D297353CC}">
              <c16:uniqueId val="{000000E9-D28B-440E-B72C-83E3E1F5B110}"/>
            </c:ext>
          </c:extLst>
        </c:ser>
        <c:ser>
          <c:idx val="16"/>
          <c:order val="16"/>
          <c:tx>
            <c:strRef>
              <c:f>'% coverage'!$S$31</c:f>
              <c:strCache>
                <c:ptCount val="1"/>
                <c:pt idx="0">
                  <c:v>2017</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EB-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ED-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EF-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F1-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0F3-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F5-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0F7-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coverage'!$S$32:$S$38</c:f>
              <c:numCache>
                <c:formatCode>0%</c:formatCode>
                <c:ptCount val="7"/>
                <c:pt idx="0">
                  <c:v>0.11</c:v>
                </c:pt>
                <c:pt idx="1">
                  <c:v>0.1</c:v>
                </c:pt>
                <c:pt idx="2">
                  <c:v>0.44444444444444442</c:v>
                </c:pt>
                <c:pt idx="3">
                  <c:v>0.25</c:v>
                </c:pt>
                <c:pt idx="4">
                  <c:v>0.40909090909090912</c:v>
                </c:pt>
                <c:pt idx="5">
                  <c:v>0.31</c:v>
                </c:pt>
                <c:pt idx="6">
                  <c:v>0.8</c:v>
                </c:pt>
              </c:numCache>
            </c:numRef>
          </c:val>
          <c:extLst>
            <c:ext xmlns:c16="http://schemas.microsoft.com/office/drawing/2014/chart" uri="{C3380CC4-5D6E-409C-BE32-E72D297353CC}">
              <c16:uniqueId val="{000000F8-D28B-440E-B72C-83E3E1F5B110}"/>
            </c:ext>
          </c:extLst>
        </c:ser>
        <c:ser>
          <c:idx val="17"/>
          <c:order val="17"/>
          <c:tx>
            <c:strRef>
              <c:f>'% coverage'!$T$31</c:f>
              <c:strCache>
                <c:ptCount val="1"/>
                <c:pt idx="0">
                  <c:v>2018</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FA-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0FC-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0FE-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100-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102-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104-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106-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coverage'!$T$32:$T$38</c:f>
              <c:numCache>
                <c:formatCode>0%</c:formatCode>
                <c:ptCount val="7"/>
                <c:pt idx="0">
                  <c:v>0.11</c:v>
                </c:pt>
                <c:pt idx="1">
                  <c:v>0.1</c:v>
                </c:pt>
                <c:pt idx="2">
                  <c:v>0.33333333333333331</c:v>
                </c:pt>
                <c:pt idx="3">
                  <c:v>0.25</c:v>
                </c:pt>
                <c:pt idx="4">
                  <c:v>0.40909090909090912</c:v>
                </c:pt>
                <c:pt idx="5">
                  <c:v>0.31</c:v>
                </c:pt>
                <c:pt idx="6">
                  <c:v>1</c:v>
                </c:pt>
              </c:numCache>
            </c:numRef>
          </c:val>
          <c:extLst>
            <c:ext xmlns:c16="http://schemas.microsoft.com/office/drawing/2014/chart" uri="{C3380CC4-5D6E-409C-BE32-E72D297353CC}">
              <c16:uniqueId val="{00000107-D28B-440E-B72C-83E3E1F5B110}"/>
            </c:ext>
          </c:extLst>
        </c:ser>
        <c:ser>
          <c:idx val="18"/>
          <c:order val="18"/>
          <c:tx>
            <c:strRef>
              <c:f>'% coverage'!$U$31</c:f>
              <c:strCache>
                <c:ptCount val="1"/>
                <c:pt idx="0">
                  <c:v>2019</c:v>
                </c:pt>
              </c:strCache>
            </c:strRef>
          </c:tx>
          <c:spPr>
            <a:solidFill>
              <a:schemeClr val="tx1">
                <a:lumMod val="50000"/>
                <a:lumOff val="50000"/>
              </a:schemeClr>
            </a:solidFill>
            <a:ln>
              <a:noFill/>
            </a:ln>
            <a:effectLst/>
          </c:spPr>
          <c:invertIfNegative val="0"/>
          <c:dPt>
            <c:idx val="0"/>
            <c:invertIfNegative val="0"/>
            <c:bubble3D val="0"/>
            <c:spPr>
              <a:solidFill>
                <a:srgbClr val="F96C00"/>
              </a:solidFill>
              <a:ln>
                <a:noFill/>
              </a:ln>
              <a:effectLst/>
            </c:spPr>
            <c:extLst>
              <c:ext xmlns:c16="http://schemas.microsoft.com/office/drawing/2014/chart" uri="{C3380CC4-5D6E-409C-BE32-E72D297353CC}">
                <c16:uniqueId val="{00000109-D28B-440E-B72C-83E3E1F5B110}"/>
              </c:ext>
            </c:extLst>
          </c:dPt>
          <c:dPt>
            <c:idx val="1"/>
            <c:invertIfNegative val="0"/>
            <c:bubble3D val="0"/>
            <c:spPr>
              <a:solidFill>
                <a:srgbClr val="F04A4A"/>
              </a:solidFill>
              <a:ln>
                <a:noFill/>
              </a:ln>
              <a:effectLst/>
            </c:spPr>
            <c:extLst>
              <c:ext xmlns:c16="http://schemas.microsoft.com/office/drawing/2014/chart" uri="{C3380CC4-5D6E-409C-BE32-E72D297353CC}">
                <c16:uniqueId val="{0000010B-D28B-440E-B72C-83E3E1F5B110}"/>
              </c:ext>
            </c:extLst>
          </c:dPt>
          <c:dPt>
            <c:idx val="2"/>
            <c:invertIfNegative val="0"/>
            <c:bubble3D val="0"/>
            <c:spPr>
              <a:solidFill>
                <a:srgbClr val="41C0CA"/>
              </a:solidFill>
              <a:ln>
                <a:noFill/>
              </a:ln>
              <a:effectLst/>
            </c:spPr>
            <c:extLst>
              <c:ext xmlns:c16="http://schemas.microsoft.com/office/drawing/2014/chart" uri="{C3380CC4-5D6E-409C-BE32-E72D297353CC}">
                <c16:uniqueId val="{0000010D-D28B-440E-B72C-83E3E1F5B110}"/>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10F-D28B-440E-B72C-83E3E1F5B110}"/>
              </c:ext>
            </c:extLst>
          </c:dPt>
          <c:dPt>
            <c:idx val="4"/>
            <c:invertIfNegative val="0"/>
            <c:bubble3D val="0"/>
            <c:spPr>
              <a:solidFill>
                <a:srgbClr val="88CE00"/>
              </a:solidFill>
              <a:ln>
                <a:noFill/>
              </a:ln>
              <a:effectLst/>
            </c:spPr>
            <c:extLst>
              <c:ext xmlns:c16="http://schemas.microsoft.com/office/drawing/2014/chart" uri="{C3380CC4-5D6E-409C-BE32-E72D297353CC}">
                <c16:uniqueId val="{00000111-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113-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115-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coverage'!$U$32:$U$38</c:f>
              <c:numCache>
                <c:formatCode>0%</c:formatCode>
                <c:ptCount val="7"/>
                <c:pt idx="0">
                  <c:v>0.22222222222222221</c:v>
                </c:pt>
                <c:pt idx="1">
                  <c:v>0.1</c:v>
                </c:pt>
                <c:pt idx="2">
                  <c:v>0.33333333333333331</c:v>
                </c:pt>
                <c:pt idx="3">
                  <c:v>0.25</c:v>
                </c:pt>
                <c:pt idx="4">
                  <c:v>9.0909090909090912E-2</c:v>
                </c:pt>
                <c:pt idx="5">
                  <c:v>0.31</c:v>
                </c:pt>
                <c:pt idx="6">
                  <c:v>0.8</c:v>
                </c:pt>
              </c:numCache>
            </c:numRef>
          </c:val>
          <c:extLst>
            <c:ext xmlns:c16="http://schemas.microsoft.com/office/drawing/2014/chart" uri="{C3380CC4-5D6E-409C-BE32-E72D297353CC}">
              <c16:uniqueId val="{00000116-D28B-440E-B72C-83E3E1F5B110}"/>
            </c:ext>
          </c:extLst>
        </c:ser>
        <c:ser>
          <c:idx val="19"/>
          <c:order val="19"/>
          <c:tx>
            <c:strRef>
              <c:f>'% coverage'!$V$31</c:f>
              <c:strCache>
                <c:ptCount val="1"/>
                <c:pt idx="0">
                  <c:v>2020</c:v>
                </c:pt>
              </c:strCache>
            </c:strRef>
          </c:tx>
          <c:spPr>
            <a:solidFill>
              <a:schemeClr val="tx1">
                <a:lumMod val="50000"/>
                <a:lumOff val="50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118-D28B-440E-B72C-83E3E1F5B110}"/>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11A-D28B-440E-B72C-83E3E1F5B110}"/>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11C-D28B-440E-B72C-83E3E1F5B110}"/>
              </c:ext>
            </c:extLst>
          </c:dPt>
          <c:dPt>
            <c:idx val="3"/>
            <c:invertIfNegative val="0"/>
            <c:bubble3D val="0"/>
            <c:spPr>
              <a:solidFill>
                <a:schemeClr val="accent2">
                  <a:lumMod val="75000"/>
                </a:schemeClr>
              </a:solidFill>
              <a:ln>
                <a:noFill/>
              </a:ln>
              <a:effectLst/>
            </c:spPr>
            <c:extLst>
              <c:ext xmlns:c16="http://schemas.microsoft.com/office/drawing/2014/chart" uri="{C3380CC4-5D6E-409C-BE32-E72D297353CC}">
                <c16:uniqueId val="{00000113-759C-4687-9988-A5F3AB9227F4}"/>
              </c:ext>
            </c:extLst>
          </c:dPt>
          <c:dPt>
            <c:idx val="4"/>
            <c:invertIfNegative val="0"/>
            <c:bubble3D val="0"/>
            <c:spPr>
              <a:solidFill>
                <a:schemeClr val="bg1">
                  <a:lumMod val="75000"/>
                </a:schemeClr>
              </a:solidFill>
              <a:ln>
                <a:noFill/>
              </a:ln>
              <a:effectLst/>
            </c:spPr>
            <c:extLst>
              <c:ext xmlns:c16="http://schemas.microsoft.com/office/drawing/2014/chart" uri="{C3380CC4-5D6E-409C-BE32-E72D297353CC}">
                <c16:uniqueId val="{0000011E-D28B-440E-B72C-83E3E1F5B110}"/>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120-D28B-440E-B72C-83E3E1F5B110}"/>
              </c:ext>
            </c:extLst>
          </c:dPt>
          <c:dPt>
            <c:idx val="6"/>
            <c:invertIfNegative val="0"/>
            <c:bubble3D val="0"/>
            <c:spPr>
              <a:solidFill>
                <a:srgbClr val="2D81C8"/>
              </a:solidFill>
              <a:ln>
                <a:noFill/>
              </a:ln>
              <a:effectLst/>
            </c:spPr>
            <c:extLst>
              <c:ext xmlns:c16="http://schemas.microsoft.com/office/drawing/2014/chart" uri="{C3380CC4-5D6E-409C-BE32-E72D297353CC}">
                <c16:uniqueId val="{00000122-D28B-440E-B72C-83E3E1F5B110}"/>
              </c:ext>
            </c:extLst>
          </c:dPt>
          <c:cat>
            <c:strRef>
              <c:f>'% coverage'!$B$32:$B$38</c:f>
              <c:strCache>
                <c:ptCount val="7"/>
                <c:pt idx="0">
                  <c:v>Pacific Islands</c:v>
                </c:pt>
                <c:pt idx="1">
                  <c:v>Alaska</c:v>
                </c:pt>
                <c:pt idx="2">
                  <c:v>Northwest</c:v>
                </c:pt>
                <c:pt idx="3">
                  <c:v>Southwest</c:v>
                </c:pt>
                <c:pt idx="4">
                  <c:v>Southeast</c:v>
                </c:pt>
                <c:pt idx="5">
                  <c:v>Northeast</c:v>
                </c:pt>
                <c:pt idx="6">
                  <c:v>Atlantic HMS</c:v>
                </c:pt>
              </c:strCache>
            </c:strRef>
          </c:cat>
          <c:val>
            <c:numRef>
              <c:f>'% coverage'!$V$32:$V$38</c:f>
              <c:numCache>
                <c:formatCode>0%</c:formatCode>
                <c:ptCount val="7"/>
                <c:pt idx="0">
                  <c:v>0.22</c:v>
                </c:pt>
                <c:pt idx="1">
                  <c:v>0.1</c:v>
                </c:pt>
                <c:pt idx="2">
                  <c:v>0.33</c:v>
                </c:pt>
                <c:pt idx="3">
                  <c:v>0.25</c:v>
                </c:pt>
                <c:pt idx="4">
                  <c:v>0.09</c:v>
                </c:pt>
                <c:pt idx="5">
                  <c:v>0.31</c:v>
                </c:pt>
                <c:pt idx="6">
                  <c:v>0.8</c:v>
                </c:pt>
              </c:numCache>
            </c:numRef>
          </c:val>
          <c:extLst>
            <c:ext xmlns:c16="http://schemas.microsoft.com/office/drawing/2014/chart" uri="{C3380CC4-5D6E-409C-BE32-E72D297353CC}">
              <c16:uniqueId val="{00000123-D28B-440E-B72C-83E3E1F5B110}"/>
            </c:ext>
          </c:extLst>
        </c:ser>
        <c:dLbls>
          <c:showLegendKey val="0"/>
          <c:showVal val="0"/>
          <c:showCatName val="0"/>
          <c:showSerName val="0"/>
          <c:showPercent val="0"/>
          <c:showBubbleSize val="0"/>
        </c:dLbls>
        <c:gapWidth val="200"/>
        <c:overlap val="-20"/>
        <c:axId val="526533936"/>
        <c:axId val="526532296"/>
      </c:barChart>
      <c:catAx>
        <c:axId val="526533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526532296"/>
        <c:crosses val="autoZero"/>
        <c:auto val="1"/>
        <c:lblAlgn val="ctr"/>
        <c:lblOffset val="100"/>
        <c:noMultiLvlLbl val="0"/>
      </c:catAx>
      <c:valAx>
        <c:axId val="526532296"/>
        <c:scaling>
          <c:orientation val="minMax"/>
          <c:max val="1"/>
        </c:scaling>
        <c:delete val="0"/>
        <c:axPos val="l"/>
        <c:majorGridlines>
          <c:spPr>
            <a:ln w="9525" cap="flat" cmpd="sng" algn="ctr">
              <a:solidFill>
                <a:schemeClr val="bg1">
                  <a:lumMod val="85000"/>
                </a:schemeClr>
              </a:solidFill>
              <a:round/>
            </a:ln>
            <a:effectLst/>
          </c:spPr>
        </c:majorGridlines>
        <c:numFmt formatCode="0%" sourceLinked="1"/>
        <c:majorTickMark val="none"/>
        <c:minorTickMark val="none"/>
        <c:tickLblPos val="nextTo"/>
        <c:spPr>
          <a:solidFill>
            <a:schemeClr val="bg1"/>
          </a:solid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526533936"/>
        <c:crosses val="autoZero"/>
        <c:crossBetween val="between"/>
        <c:majorUnit val="0.2"/>
      </c:valAx>
      <c:spPr>
        <a:noFill/>
        <a:ln>
          <a:noFill/>
        </a:ln>
        <a:effectLst/>
      </c:spPr>
    </c:plotArea>
    <c:plotVisOnly val="1"/>
    <c:dispBlanksAs val="gap"/>
    <c:showDLblsOverMax val="0"/>
  </c:chart>
  <c:spPr>
    <a:noFill/>
    <a:ln w="9525" cap="flat" cmpd="sng" algn="ctr">
      <a:noFill/>
      <a:round/>
    </a:ln>
    <a:effectLst/>
  </c:spPr>
  <c:txPr>
    <a:bodyPr/>
    <a:lstStyle/>
    <a:p>
      <a:pPr>
        <a:defRPr sz="1200">
          <a:latin typeface="Arial Narrow" panose="020B0606020202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Any</a:t>
            </a:r>
            <a:r>
              <a:rPr lang="en-US" baseline="0"/>
              <a:t> Role in Economic Data Collection</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Sheet1!$B$1:$D$1</c:f>
              <c:strCache>
                <c:ptCount val="3"/>
                <c:pt idx="0">
                  <c:v>Council</c:v>
                </c:pt>
                <c:pt idx="1">
                  <c:v>Region</c:v>
                </c:pt>
                <c:pt idx="2">
                  <c:v>Center</c:v>
                </c:pt>
              </c:strCache>
            </c:strRef>
          </c:cat>
          <c:val>
            <c:numRef>
              <c:f>Sheet1!$B$2:$D$2</c:f>
              <c:numCache>
                <c:formatCode>General</c:formatCode>
                <c:ptCount val="3"/>
                <c:pt idx="0">
                  <c:v>10</c:v>
                </c:pt>
                <c:pt idx="1">
                  <c:v>3</c:v>
                </c:pt>
                <c:pt idx="2">
                  <c:v>49</c:v>
                </c:pt>
              </c:numCache>
            </c:numRef>
          </c:val>
          <c:extLst>
            <c:ext xmlns:c16="http://schemas.microsoft.com/office/drawing/2014/chart" uri="{C3380CC4-5D6E-409C-BE32-E72D297353CC}">
              <c16:uniqueId val="{00000000-478A-441A-AFD3-4CA81748F9CC}"/>
            </c:ext>
          </c:extLst>
        </c:ser>
        <c:dLbls>
          <c:showLegendKey val="0"/>
          <c:showVal val="0"/>
          <c:showCatName val="0"/>
          <c:showSerName val="0"/>
          <c:showPercent val="0"/>
          <c:showBubbleSize val="0"/>
        </c:dLbls>
        <c:gapWidth val="182"/>
        <c:axId val="9428687"/>
        <c:axId val="9427023"/>
      </c:barChart>
      <c:catAx>
        <c:axId val="94286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427023"/>
        <c:crosses val="autoZero"/>
        <c:auto val="1"/>
        <c:lblAlgn val="ctr"/>
        <c:lblOffset val="100"/>
        <c:noMultiLvlLbl val="0"/>
      </c:catAx>
      <c:valAx>
        <c:axId val="94270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428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39473-4935-4D1D-A67D-66EABFA8F2C1}" type="datetimeFigureOut">
              <a:rPr lang="en-US" smtClean="0"/>
              <a:t>3/3/2021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2BD865-D81D-4191-B224-FEB55E5D8479}" type="slidenum">
              <a:rPr lang="en-US" smtClean="0"/>
              <a:t>‹#›</a:t>
            </a:fld>
            <a:endParaRPr lang="en-US"/>
          </a:p>
        </p:txBody>
      </p:sp>
    </p:spTree>
    <p:extLst>
      <p:ext uri="{BB962C8B-B14F-4D97-AF65-F5344CB8AC3E}">
        <p14:creationId xmlns:p14="http://schemas.microsoft.com/office/powerpoint/2010/main" val="2048440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FF68CC5-9B2F-654B-A985-9D92985445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9742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2B7DB-3184-4ABA-AA0B-E9F60D6FA6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6AAB78-F8FB-4A5A-8FEA-704B252665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949E84-F06E-44B7-9598-293A02F06E8A}"/>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5" name="Footer Placeholder 4">
            <a:extLst>
              <a:ext uri="{FF2B5EF4-FFF2-40B4-BE49-F238E27FC236}">
                <a16:creationId xmlns:a16="http://schemas.microsoft.com/office/drawing/2014/main" id="{8F1BB9CA-C4CF-4058-933E-D3B8806C30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01C495-1AB8-4210-AFE9-6A734F20DD31}"/>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1681308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A5FE3-6AEA-45EE-ABD5-9DDDBB87E3D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81EC2B-F413-4224-AB7E-58B31CFA85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0DE10-31DA-4056-B2BB-F6752819507F}"/>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5" name="Footer Placeholder 4">
            <a:extLst>
              <a:ext uri="{FF2B5EF4-FFF2-40B4-BE49-F238E27FC236}">
                <a16:creationId xmlns:a16="http://schemas.microsoft.com/office/drawing/2014/main" id="{1B18C1AD-18C9-4DDF-8BFF-99CD9DB5D5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4111C2-011B-424B-913B-235FA30E1AF0}"/>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101094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133BF2-DE5E-49F4-8B2C-3F59105427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2E5507-74F1-4174-A5FE-C3424A3B4C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C815B4-1D70-4081-97CF-E8BA4E4A842D}"/>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5" name="Footer Placeholder 4">
            <a:extLst>
              <a:ext uri="{FF2B5EF4-FFF2-40B4-BE49-F238E27FC236}">
                <a16:creationId xmlns:a16="http://schemas.microsoft.com/office/drawing/2014/main" id="{82B93298-B8D0-440B-B15E-FC6B75DF9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8FD6E4-3A13-4852-AB40-477863193FAA}"/>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327475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284064"/>
            <a:ext cx="10379824" cy="602405"/>
          </a:xfrm>
          <a:prstGeom prst="rect">
            <a:avLst/>
          </a:prstGeom>
        </p:spPr>
        <p:txBody>
          <a:bodyPr lIns="0" tIns="0" rIns="0" bIns="0" anchor="b">
            <a:noAutofit/>
          </a:bodyPr>
          <a:lstStyle>
            <a:lvl1pPr>
              <a:defRPr sz="4000" b="0" i="0">
                <a:solidFill>
                  <a:srgbClr val="13B9C2"/>
                </a:solidFill>
                <a:latin typeface="Cambria" charset="0"/>
                <a:ea typeface="Cambria" charset="0"/>
                <a:cs typeface="Cambria" charset="0"/>
              </a:defRPr>
            </a:lvl1pPr>
          </a:lstStyle>
          <a:p>
            <a:r>
              <a:rPr lang="en-US" dirty="0"/>
              <a:t>Click to edit Master title style</a:t>
            </a:r>
          </a:p>
        </p:txBody>
      </p:sp>
      <p:sp>
        <p:nvSpPr>
          <p:cNvPr id="4" name="Text Placeholder 3"/>
          <p:cNvSpPr>
            <a:spLocks noGrp="1"/>
          </p:cNvSpPr>
          <p:nvPr>
            <p:ph type="body" sz="half" idx="2"/>
          </p:nvPr>
        </p:nvSpPr>
        <p:spPr>
          <a:xfrm>
            <a:off x="914401" y="1068332"/>
            <a:ext cx="10379824" cy="597011"/>
          </a:xfrm>
          <a:prstGeom prst="rect">
            <a:avLst/>
          </a:prstGeom>
        </p:spPr>
        <p:txBody>
          <a:bodyPr lIns="0" tIns="0" rIns="0" bIns="0">
            <a:noAutofit/>
          </a:bodyPr>
          <a:lstStyle>
            <a:lvl1pPr marL="0" indent="0">
              <a:lnSpc>
                <a:spcPct val="85000"/>
              </a:lnSpc>
              <a:spcBef>
                <a:spcPts val="800"/>
              </a:spcBef>
              <a:buNone/>
              <a:defRPr sz="2800">
                <a:solidFill>
                  <a:schemeClr val="bg1">
                    <a:lumMod val="50000"/>
                  </a:schemeClr>
                </a:solidFill>
                <a:latin typeface="Cambria" charset="0"/>
                <a:ea typeface="Cambria" charset="0"/>
                <a:cs typeface="Cambria"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13" name="Slide Number Placeholder 5"/>
          <p:cNvSpPr txBox="1">
            <a:spLocks/>
          </p:cNvSpPr>
          <p:nvPr userDrawn="1"/>
        </p:nvSpPr>
        <p:spPr>
          <a:xfrm>
            <a:off x="914402" y="6317619"/>
            <a:ext cx="8930391"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14" name="TextBox 13"/>
          <p:cNvSpPr txBox="1"/>
          <p:nvPr userDrawn="1"/>
        </p:nvSpPr>
        <p:spPr>
          <a:xfrm>
            <a:off x="168165" y="6304131"/>
            <a:ext cx="746235"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extLst>
      <p:ext uri="{BB962C8B-B14F-4D97-AF65-F5344CB8AC3E}">
        <p14:creationId xmlns:p14="http://schemas.microsoft.com/office/powerpoint/2010/main" val="2326734134"/>
      </p:ext>
    </p:extLst>
  </p:cSld>
  <p:clrMapOvr>
    <a:masterClrMapping/>
  </p:clrMapOvr>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lide Number Placeholder 5"/>
          <p:cNvSpPr txBox="1">
            <a:spLocks/>
          </p:cNvSpPr>
          <p:nvPr userDrawn="1"/>
        </p:nvSpPr>
        <p:spPr>
          <a:xfrm>
            <a:off x="914402" y="6317619"/>
            <a:ext cx="8930391" cy="540383"/>
          </a:xfrm>
          <a:prstGeom prst="rect">
            <a:avLst/>
          </a:prstGeom>
          <a:ln>
            <a:noFill/>
          </a:ln>
          <a:effectLst/>
        </p:spPr>
        <p:txBody>
          <a:bodyPr vert="horz" lIns="0" tIns="45720" rIns="0" bIns="45720" rtlCol="0" anchor="ctr"/>
          <a:lstStyle>
            <a:defPPr>
              <a:defRPr lang="en-US"/>
            </a:defPPr>
            <a:lvl1pPr marL="0" algn="r" defTabSz="914400" rtl="0" eaLnBrk="1" latinLnBrk="0" hangingPunct="1">
              <a:defRPr sz="1100" kern="1200">
                <a:solidFill>
                  <a:schemeClr val="bg1"/>
                </a:solidFill>
                <a:latin typeface="Arial Narrow" charset="0"/>
                <a:ea typeface="Arial Narrow" charset="0"/>
                <a:cs typeface="Arial Narrow"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dirty="0">
                <a:solidFill>
                  <a:schemeClr val="bg2">
                    <a:lumMod val="25000"/>
                  </a:schemeClr>
                </a:solidFill>
              </a:rPr>
              <a:t>U.S. Department of Commerce | National Oceanic and Atmospheric Administration | National Marine Fisheries Service</a:t>
            </a:r>
          </a:p>
        </p:txBody>
      </p:sp>
      <p:sp>
        <p:nvSpPr>
          <p:cNvPr id="3" name="TextBox 2"/>
          <p:cNvSpPr txBox="1"/>
          <p:nvPr userDrawn="1"/>
        </p:nvSpPr>
        <p:spPr>
          <a:xfrm>
            <a:off x="168165" y="6304131"/>
            <a:ext cx="746235" cy="553871"/>
          </a:xfrm>
          <a:prstGeom prst="rect">
            <a:avLst/>
          </a:prstGeom>
          <a:noFill/>
        </p:spPr>
        <p:txBody>
          <a:bodyPr wrap="square" lIns="0" tIns="0" rIns="0" bIns="0" rtlCol="0" anchor="ctr" anchorCtr="0">
            <a:noAutofit/>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200" b="1" i="0" dirty="0">
                <a:solidFill>
                  <a:srgbClr val="13B9C2"/>
                </a:solidFill>
                <a:latin typeface="Arial Narrow" charset="0"/>
                <a:ea typeface="Arial Narrow" charset="0"/>
                <a:cs typeface="Arial Narrow" charset="0"/>
              </a:rPr>
              <a:t>Page </a:t>
            </a:r>
            <a:fld id="{632D3AEB-7CBE-3049-91AC-335C6B4F5BF6}" type="slidenum">
              <a:rPr lang="en-US" sz="1200" b="1" i="0" smtClean="0">
                <a:solidFill>
                  <a:srgbClr val="13B9C2"/>
                </a:solidFill>
                <a:latin typeface="Arial Narrow" charset="0"/>
                <a:ea typeface="Arial Narrow" charset="0"/>
                <a:cs typeface="Arial Narrow" charset="0"/>
              </a:rPr>
              <a:pPr marL="0" marR="0" indent="0" algn="l" defTabSz="914377" rtl="0" eaLnBrk="1" fontAlgn="auto" latinLnBrk="0" hangingPunct="1">
                <a:lnSpc>
                  <a:spcPct val="100000"/>
                </a:lnSpc>
                <a:spcBef>
                  <a:spcPts val="0"/>
                </a:spcBef>
                <a:spcAft>
                  <a:spcPts val="0"/>
                </a:spcAft>
                <a:buClrTx/>
                <a:buSzTx/>
                <a:buFontTx/>
                <a:buNone/>
                <a:tabLst/>
                <a:defRPr/>
              </a:pPr>
              <a:t>‹#›</a:t>
            </a:fld>
            <a:endParaRPr lang="en-US" sz="1200" b="1" i="0" dirty="0">
              <a:solidFill>
                <a:srgbClr val="13B9C2"/>
              </a:solidFill>
              <a:latin typeface="Arial Narrow" charset="0"/>
              <a:ea typeface="Arial Narrow" charset="0"/>
              <a:cs typeface="Arial Narrow" charset="0"/>
            </a:endParaRPr>
          </a:p>
        </p:txBody>
      </p:sp>
    </p:spTree>
    <p:extLst>
      <p:ext uri="{BB962C8B-B14F-4D97-AF65-F5344CB8AC3E}">
        <p14:creationId xmlns:p14="http://schemas.microsoft.com/office/powerpoint/2010/main" val="3101795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B835D-CA5C-4E34-ADD0-AB9508775B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23FA58-246D-48F0-ABD0-A8B67A46B8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94B3AB-4928-4D02-9D30-2260904946F1}"/>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5" name="Footer Placeholder 4">
            <a:extLst>
              <a:ext uri="{FF2B5EF4-FFF2-40B4-BE49-F238E27FC236}">
                <a16:creationId xmlns:a16="http://schemas.microsoft.com/office/drawing/2014/main" id="{A4B08296-7BA0-4AD5-A35D-575C8AE4B3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7C9AA4-05FE-40C1-BB22-D44D5BF6383C}"/>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2879432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7AB69-B9C1-49FB-810F-8E7C1039C6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C35CE4-A5BA-4BA0-858E-4675C529F4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3FEC35-B60C-4301-9743-9157FF0C10E8}"/>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5" name="Footer Placeholder 4">
            <a:extLst>
              <a:ext uri="{FF2B5EF4-FFF2-40B4-BE49-F238E27FC236}">
                <a16:creationId xmlns:a16="http://schemas.microsoft.com/office/drawing/2014/main" id="{0E65536A-48E8-4CF8-BDBE-475D95C516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2368BB-7F94-4B83-98CC-09C9F0649D30}"/>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43957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D88A-995C-416E-B0D7-F46BC42CFE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B8DC2D-588C-496D-A108-3CAAE063E9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9AFB32-1E2F-48E2-A7E8-E8BBFAE16D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F8794A-F674-4B0C-B50B-0A441F9A7D06}"/>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6" name="Footer Placeholder 5">
            <a:extLst>
              <a:ext uri="{FF2B5EF4-FFF2-40B4-BE49-F238E27FC236}">
                <a16:creationId xmlns:a16="http://schemas.microsoft.com/office/drawing/2014/main" id="{3D1F97EA-62EB-4DE5-90AE-25DF00BB57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1D3E2A-7C53-4728-AF87-E6E36371E90B}"/>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97647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801F2-D9B1-4BBE-B477-C8B69380FE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1E84ED-12F3-459A-89BD-BD682D4EB5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96E442-95AB-4EA1-A315-2EF6903503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103D7B-156C-4C51-8310-97D9C58498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3F4D71-D851-41C4-8F38-A724A2D141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1DEDB1-2DA4-4886-9616-AAFB9F31D6A9}"/>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8" name="Footer Placeholder 7">
            <a:extLst>
              <a:ext uri="{FF2B5EF4-FFF2-40B4-BE49-F238E27FC236}">
                <a16:creationId xmlns:a16="http://schemas.microsoft.com/office/drawing/2014/main" id="{A5865AA1-646E-484F-B328-79CA26773A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CDE5C6-EB87-478E-97B1-866C8398A632}"/>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2775458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50A1-E5C3-411D-8B0B-C115070DF5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54E0B6-48A8-45B2-B4C5-2921B13FA2A9}"/>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4" name="Footer Placeholder 3">
            <a:extLst>
              <a:ext uri="{FF2B5EF4-FFF2-40B4-BE49-F238E27FC236}">
                <a16:creationId xmlns:a16="http://schemas.microsoft.com/office/drawing/2014/main" id="{ADFB8073-102F-4469-A38B-C56DC187A9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6E0F39-8852-4269-80FC-EA5C3FB60983}"/>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2306200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87370C-0DA4-4068-A08D-56D66622769E}"/>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3" name="Footer Placeholder 2">
            <a:extLst>
              <a:ext uri="{FF2B5EF4-FFF2-40B4-BE49-F238E27FC236}">
                <a16:creationId xmlns:a16="http://schemas.microsoft.com/office/drawing/2014/main" id="{47B65C0A-3A3B-4539-92A7-7419581BE6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C61A1C-C767-4A8D-9BF6-74D94A484B07}"/>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244784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DB8CC-E8C6-44CC-9314-277F3BF610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78BC6A-81EB-40FB-A2EF-4A983545F1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62774A-323B-442A-82ED-B0077D6F05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1BF0F4-172F-4AC8-A596-CF6E66FC6CDF}"/>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6" name="Footer Placeholder 5">
            <a:extLst>
              <a:ext uri="{FF2B5EF4-FFF2-40B4-BE49-F238E27FC236}">
                <a16:creationId xmlns:a16="http://schemas.microsoft.com/office/drawing/2014/main" id="{963DFCEB-2B36-4F02-B036-30CB660C27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CDD664-79AD-4390-85BB-243E72192E11}"/>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1630492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2DD43-D8E9-4D87-810D-3503ED436D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74CA82-A67A-421C-A98F-897F885359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1C4581-C002-4214-82FA-58F143E729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495585-D5E1-4088-B75B-5F9402679595}"/>
              </a:ext>
            </a:extLst>
          </p:cNvPr>
          <p:cNvSpPr>
            <a:spLocks noGrp="1"/>
          </p:cNvSpPr>
          <p:nvPr>
            <p:ph type="dt" sz="half" idx="10"/>
          </p:nvPr>
        </p:nvSpPr>
        <p:spPr/>
        <p:txBody>
          <a:bodyPr/>
          <a:lstStyle/>
          <a:p>
            <a:fld id="{C07C3854-1157-4835-B719-A50891C37110}" type="datetimeFigureOut">
              <a:rPr lang="en-US" smtClean="0"/>
              <a:t>3/3/2021</a:t>
            </a:fld>
            <a:endParaRPr lang="en-US"/>
          </a:p>
        </p:txBody>
      </p:sp>
      <p:sp>
        <p:nvSpPr>
          <p:cNvPr id="6" name="Footer Placeholder 5">
            <a:extLst>
              <a:ext uri="{FF2B5EF4-FFF2-40B4-BE49-F238E27FC236}">
                <a16:creationId xmlns:a16="http://schemas.microsoft.com/office/drawing/2014/main" id="{2AB0E115-D142-4A4C-B900-0515F82074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DC2B3C-49D6-4DC5-87F5-B48A5E892200}"/>
              </a:ext>
            </a:extLst>
          </p:cNvPr>
          <p:cNvSpPr>
            <a:spLocks noGrp="1"/>
          </p:cNvSpPr>
          <p:nvPr>
            <p:ph type="sldNum" sz="quarter" idx="12"/>
          </p:nvPr>
        </p:nvSpPr>
        <p:spPr/>
        <p:txBody>
          <a:bodyPr/>
          <a:lstStyle/>
          <a:p>
            <a:fld id="{39C7B18C-F1E1-4521-9650-DDBF364A4806}" type="slidenum">
              <a:rPr lang="en-US" smtClean="0"/>
              <a:t>‹#›</a:t>
            </a:fld>
            <a:endParaRPr lang="en-US"/>
          </a:p>
        </p:txBody>
      </p:sp>
    </p:spTree>
    <p:extLst>
      <p:ext uri="{BB962C8B-B14F-4D97-AF65-F5344CB8AC3E}">
        <p14:creationId xmlns:p14="http://schemas.microsoft.com/office/powerpoint/2010/main" val="916883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F7F246-DA91-4E87-B117-30A3E77EC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3AC0D5-1327-4EDC-BAA3-95FDE2396E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09E9D6-C028-4160-9F28-C03C705F62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C3854-1157-4835-B719-A50891C37110}" type="datetimeFigureOut">
              <a:rPr lang="en-US" smtClean="0"/>
              <a:t>3/3/2021</a:t>
            </a:fld>
            <a:endParaRPr lang="en-US"/>
          </a:p>
        </p:txBody>
      </p:sp>
      <p:sp>
        <p:nvSpPr>
          <p:cNvPr id="5" name="Footer Placeholder 4">
            <a:extLst>
              <a:ext uri="{FF2B5EF4-FFF2-40B4-BE49-F238E27FC236}">
                <a16:creationId xmlns:a16="http://schemas.microsoft.com/office/drawing/2014/main" id="{783CBEC6-D843-43D7-8B7F-7A5EDCD105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934D8A-1954-447E-A7EE-381143DAE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7B18C-F1E1-4521-9650-DDBF364A4806}" type="slidenum">
              <a:rPr lang="en-US" smtClean="0"/>
              <a:t>‹#›</a:t>
            </a:fld>
            <a:endParaRPr lang="en-US"/>
          </a:p>
        </p:txBody>
      </p:sp>
    </p:spTree>
    <p:extLst>
      <p:ext uri="{BB962C8B-B14F-4D97-AF65-F5344CB8AC3E}">
        <p14:creationId xmlns:p14="http://schemas.microsoft.com/office/powerpoint/2010/main" val="3027274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reeform 7"/>
          <p:cNvSpPr/>
          <p:nvPr userDrawn="1"/>
        </p:nvSpPr>
        <p:spPr>
          <a:xfrm rot="10800000">
            <a:off x="1" y="8212"/>
            <a:ext cx="2928119" cy="6849789"/>
          </a:xfrm>
          <a:custGeom>
            <a:avLst/>
            <a:gdLst>
              <a:gd name="connsiteX0" fmla="*/ 2196089 w 2196089"/>
              <a:gd name="connsiteY0" fmla="*/ 0 h 6849789"/>
              <a:gd name="connsiteX1" fmla="*/ 2196089 w 2196089"/>
              <a:gd name="connsiteY1" fmla="*/ 6849789 h 6849789"/>
              <a:gd name="connsiteX2" fmla="*/ 0 w 2196089"/>
              <a:gd name="connsiteY2" fmla="*/ 6849789 h 6849789"/>
              <a:gd name="connsiteX3" fmla="*/ 169765 w 2196089"/>
              <a:gd name="connsiteY3" fmla="*/ 6755526 h 6849789"/>
              <a:gd name="connsiteX4" fmla="*/ 2161421 w 2196089"/>
              <a:gd name="connsiteY4" fmla="*/ 408410 h 6849789"/>
              <a:gd name="connsiteX5" fmla="*/ 2196089 w 2196089"/>
              <a:gd name="connsiteY5" fmla="*/ 0 h 68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6089" h="6849789">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41946322"/>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advClick="0" advTm="5000">
        <p:push dir="u"/>
      </p:transition>
    </mc:Choice>
    <mc:Fallback xmlns="">
      <p:transition spd="slow" advClick="0" advTm="5000">
        <p:push dir="u"/>
      </p:transition>
    </mc:Fallback>
  </mc:AlternateContent>
  <p:txStyles>
    <p:titleStyle>
      <a:lvl1pPr algn="l" defTabSz="914377" rtl="0" eaLnBrk="1" latinLnBrk="0" hangingPunct="1">
        <a:lnSpc>
          <a:spcPct val="90000"/>
        </a:lnSpc>
        <a:spcBef>
          <a:spcPct val="0"/>
        </a:spcBef>
        <a:buNone/>
        <a:defRPr sz="4400" kern="1200" spc="-51" baseline="0">
          <a:solidFill>
            <a:schemeClr val="tx1"/>
          </a:solidFill>
          <a:latin typeface="+mj-lt"/>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7DC6A-8D93-4D30-B957-79DDDC96D6FC}"/>
              </a:ext>
            </a:extLst>
          </p:cNvPr>
          <p:cNvSpPr>
            <a:spLocks noGrp="1"/>
          </p:cNvSpPr>
          <p:nvPr>
            <p:ph type="ctrTitle"/>
          </p:nvPr>
        </p:nvSpPr>
        <p:spPr/>
        <p:txBody>
          <a:bodyPr/>
          <a:lstStyle/>
          <a:p>
            <a:r>
              <a:rPr lang="en-US"/>
              <a:t>NMFS Economic Data Collections</a:t>
            </a:r>
            <a:endParaRPr lang="en-US" dirty="0"/>
          </a:p>
        </p:txBody>
      </p:sp>
      <p:sp>
        <p:nvSpPr>
          <p:cNvPr id="3" name="Subtitle 2">
            <a:extLst>
              <a:ext uri="{FF2B5EF4-FFF2-40B4-BE49-F238E27FC236}">
                <a16:creationId xmlns:a16="http://schemas.microsoft.com/office/drawing/2014/main" id="{3C36848D-83EA-4D99-87F7-9ABFDCA6725E}"/>
              </a:ext>
            </a:extLst>
          </p:cNvPr>
          <p:cNvSpPr>
            <a:spLocks noGrp="1"/>
          </p:cNvSpPr>
          <p:nvPr>
            <p:ph type="subTitle" idx="1"/>
          </p:nvPr>
        </p:nvSpPr>
        <p:spPr/>
        <p:txBody>
          <a:bodyPr>
            <a:normAutofit fontScale="55000" lnSpcReduction="20000"/>
          </a:bodyPr>
          <a:lstStyle/>
          <a:p>
            <a:r>
              <a:rPr lang="en-US"/>
              <a:t>Presented to North Pacific Fishery Management Council</a:t>
            </a:r>
          </a:p>
          <a:p>
            <a:r>
              <a:rPr lang="en-US"/>
              <a:t> Social Sciences Planning Team</a:t>
            </a:r>
          </a:p>
          <a:p>
            <a:r>
              <a:rPr lang="en-US"/>
              <a:t>March 4, 2021</a:t>
            </a:r>
          </a:p>
          <a:p>
            <a:endParaRPr lang="en-US"/>
          </a:p>
          <a:p>
            <a:r>
              <a:rPr lang="en-US"/>
              <a:t>Doug Lipton</a:t>
            </a:r>
          </a:p>
          <a:p>
            <a:r>
              <a:rPr lang="en-US"/>
              <a:t>NOAA Fisheries Senior Scientist for Economics</a:t>
            </a:r>
            <a:endParaRPr lang="en-US" dirty="0"/>
          </a:p>
        </p:txBody>
      </p:sp>
    </p:spTree>
    <p:extLst>
      <p:ext uri="{BB962C8B-B14F-4D97-AF65-F5344CB8AC3E}">
        <p14:creationId xmlns:p14="http://schemas.microsoft.com/office/powerpoint/2010/main" val="2975030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3BC9E-5F2E-4744-8D45-BA682952462D}"/>
              </a:ext>
            </a:extLst>
          </p:cNvPr>
          <p:cNvSpPr>
            <a:spLocks noGrp="1"/>
          </p:cNvSpPr>
          <p:nvPr>
            <p:ph type="title"/>
          </p:nvPr>
        </p:nvSpPr>
        <p:spPr/>
        <p:txBody>
          <a:bodyPr>
            <a:normAutofit fontScale="90000"/>
          </a:bodyPr>
          <a:lstStyle/>
          <a:p>
            <a:r>
              <a:rPr lang="en-US" dirty="0"/>
              <a:t>Council, Region and Center Roles in Economic Data Collection (Initiate, Design, Collect or Analyze)</a:t>
            </a:r>
          </a:p>
        </p:txBody>
      </p:sp>
      <p:graphicFrame>
        <p:nvGraphicFramePr>
          <p:cNvPr id="4" name="Content Placeholder 3">
            <a:extLst>
              <a:ext uri="{FF2B5EF4-FFF2-40B4-BE49-F238E27FC236}">
                <a16:creationId xmlns:a16="http://schemas.microsoft.com/office/drawing/2014/main" id="{4F91BCA0-A271-4CA7-A503-BF3EC834F3FD}"/>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54637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61C63-5D0F-42B0-B99E-4CF11B90DE40}"/>
              </a:ext>
            </a:extLst>
          </p:cNvPr>
          <p:cNvSpPr>
            <a:spLocks noGrp="1"/>
          </p:cNvSpPr>
          <p:nvPr>
            <p:ph type="title"/>
          </p:nvPr>
        </p:nvSpPr>
        <p:spPr/>
        <p:txBody>
          <a:bodyPr/>
          <a:lstStyle/>
          <a:p>
            <a:r>
              <a:rPr lang="en-US" dirty="0"/>
              <a:t>Summary of NMFS Economic Data Collections in other Regions</a:t>
            </a:r>
          </a:p>
        </p:txBody>
      </p:sp>
      <p:sp>
        <p:nvSpPr>
          <p:cNvPr id="3" name="Content Placeholder 2">
            <a:extLst>
              <a:ext uri="{FF2B5EF4-FFF2-40B4-BE49-F238E27FC236}">
                <a16:creationId xmlns:a16="http://schemas.microsoft.com/office/drawing/2014/main" id="{59DAD950-ED02-4913-9AEF-24B5EE3AB751}"/>
              </a:ext>
            </a:extLst>
          </p:cNvPr>
          <p:cNvSpPr>
            <a:spLocks noGrp="1"/>
          </p:cNvSpPr>
          <p:nvPr>
            <p:ph idx="1"/>
          </p:nvPr>
        </p:nvSpPr>
        <p:spPr/>
        <p:txBody>
          <a:bodyPr>
            <a:normAutofit fontScale="92500"/>
          </a:bodyPr>
          <a:lstStyle/>
          <a:p>
            <a:r>
              <a:rPr lang="en-US" dirty="0"/>
              <a:t>Most economic data collections are initiated, designed, collected and analyzed by the Fishery Science Center</a:t>
            </a:r>
          </a:p>
          <a:p>
            <a:pPr lvl="1"/>
            <a:r>
              <a:rPr lang="en-US" dirty="0"/>
              <a:t>Some co-designed or co-initiated with the Council</a:t>
            </a:r>
          </a:p>
          <a:p>
            <a:r>
              <a:rPr lang="en-US" dirty="0"/>
              <a:t>Economic data collections are used extensively in the fishery management process to analyze impacts and conduct regulatory impact reviews</a:t>
            </a:r>
          </a:p>
          <a:p>
            <a:r>
              <a:rPr lang="en-US" dirty="0"/>
              <a:t>Economic data collections enable research and program review such as:</a:t>
            </a:r>
          </a:p>
          <a:p>
            <a:pPr lvl="1"/>
            <a:r>
              <a:rPr lang="en-US" dirty="0"/>
              <a:t>Catch shares</a:t>
            </a:r>
          </a:p>
          <a:p>
            <a:pPr lvl="1"/>
            <a:r>
              <a:rPr lang="en-US" dirty="0"/>
              <a:t>Bycatch reduction</a:t>
            </a:r>
          </a:p>
          <a:p>
            <a:pPr lvl="1"/>
            <a:r>
              <a:rPr lang="en-US" dirty="0"/>
              <a:t>Rebuilding</a:t>
            </a:r>
          </a:p>
          <a:p>
            <a:pPr lvl="1"/>
            <a:r>
              <a:rPr lang="en-US" dirty="0"/>
              <a:t>Conflicting ocean uses</a:t>
            </a:r>
          </a:p>
          <a:p>
            <a:pPr lvl="1"/>
            <a:r>
              <a:rPr lang="en-US" dirty="0"/>
              <a:t>Climate impacts</a:t>
            </a:r>
          </a:p>
          <a:p>
            <a:endParaRPr lang="en-US" dirty="0"/>
          </a:p>
        </p:txBody>
      </p:sp>
    </p:spTree>
    <p:extLst>
      <p:ext uri="{BB962C8B-B14F-4D97-AF65-F5344CB8AC3E}">
        <p14:creationId xmlns:p14="http://schemas.microsoft.com/office/powerpoint/2010/main" val="170605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690FB-32F6-48C3-B848-2018FD0B4A1C}"/>
              </a:ext>
            </a:extLst>
          </p:cNvPr>
          <p:cNvSpPr>
            <a:spLocks noGrp="1"/>
          </p:cNvSpPr>
          <p:nvPr>
            <p:ph type="title"/>
          </p:nvPr>
        </p:nvSpPr>
        <p:spPr/>
        <p:txBody>
          <a:bodyPr>
            <a:normAutofit fontScale="90000"/>
          </a:bodyPr>
          <a:lstStyle/>
          <a:p>
            <a:r>
              <a:rPr lang="en-US" dirty="0"/>
              <a:t>My own experience – unanticipated value of economic data collections</a:t>
            </a:r>
            <a:br>
              <a:rPr lang="en-US" dirty="0"/>
            </a:br>
            <a:endParaRPr lang="en-US" dirty="0"/>
          </a:p>
        </p:txBody>
      </p:sp>
      <p:sp>
        <p:nvSpPr>
          <p:cNvPr id="3" name="Content Placeholder 2">
            <a:extLst>
              <a:ext uri="{FF2B5EF4-FFF2-40B4-BE49-F238E27FC236}">
                <a16:creationId xmlns:a16="http://schemas.microsoft.com/office/drawing/2014/main" id="{6C5327B4-9993-41E0-BA3B-A90EB07C8828}"/>
              </a:ext>
            </a:extLst>
          </p:cNvPr>
          <p:cNvSpPr>
            <a:spLocks noGrp="1"/>
          </p:cNvSpPr>
          <p:nvPr>
            <p:ph idx="1"/>
          </p:nvPr>
        </p:nvSpPr>
        <p:spPr/>
        <p:txBody>
          <a:bodyPr/>
          <a:lstStyle/>
          <a:p>
            <a:r>
              <a:rPr lang="en-US" dirty="0"/>
              <a:t>Recreational boating expenditures</a:t>
            </a:r>
          </a:p>
          <a:p>
            <a:pPr lvl="2"/>
            <a:r>
              <a:rPr lang="en-US" dirty="0"/>
              <a:t>Original intent: I/O</a:t>
            </a:r>
          </a:p>
          <a:p>
            <a:pPr lvl="2"/>
            <a:r>
              <a:rPr lang="en-US" dirty="0"/>
              <a:t>Unanticipated:	Boat excise tax, transient boaters</a:t>
            </a:r>
          </a:p>
          <a:p>
            <a:r>
              <a:rPr lang="en-US" dirty="0"/>
              <a:t>Chesapeake Bay blue crab fishery</a:t>
            </a:r>
          </a:p>
          <a:p>
            <a:pPr lvl="2"/>
            <a:r>
              <a:rPr lang="en-US" dirty="0"/>
              <a:t>Original Intent: Descriptive</a:t>
            </a:r>
          </a:p>
          <a:p>
            <a:pPr lvl="2"/>
            <a:r>
              <a:rPr lang="en-US" dirty="0"/>
              <a:t>Unanticipated: Differential impact of regulations</a:t>
            </a:r>
          </a:p>
          <a:p>
            <a:r>
              <a:rPr lang="en-US" dirty="0"/>
              <a:t>Crabmeat processing industry</a:t>
            </a:r>
          </a:p>
          <a:p>
            <a:pPr lvl="2"/>
            <a:r>
              <a:rPr lang="en-US" dirty="0"/>
              <a:t>Original Intent: I/O, Imports</a:t>
            </a:r>
          </a:p>
          <a:p>
            <a:pPr lvl="2"/>
            <a:r>
              <a:rPr lang="en-US" dirty="0"/>
              <a:t>Unanticipated: H2-B Visa quotas</a:t>
            </a:r>
          </a:p>
        </p:txBody>
      </p:sp>
    </p:spTree>
    <p:extLst>
      <p:ext uri="{BB962C8B-B14F-4D97-AF65-F5344CB8AC3E}">
        <p14:creationId xmlns:p14="http://schemas.microsoft.com/office/powerpoint/2010/main" val="461315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A3234-1C76-4845-A243-36794E5BF490}"/>
              </a:ext>
            </a:extLst>
          </p:cNvPr>
          <p:cNvSpPr>
            <a:spLocks noGrp="1"/>
          </p:cNvSpPr>
          <p:nvPr>
            <p:ph type="title"/>
          </p:nvPr>
        </p:nvSpPr>
        <p:spPr/>
        <p:txBody>
          <a:bodyPr/>
          <a:lstStyle/>
          <a:p>
            <a:r>
              <a:rPr lang="en-US" dirty="0"/>
              <a:t>Lessons to Consider</a:t>
            </a:r>
          </a:p>
        </p:txBody>
      </p:sp>
      <p:sp>
        <p:nvSpPr>
          <p:cNvPr id="3" name="Content Placeholder 2">
            <a:extLst>
              <a:ext uri="{FF2B5EF4-FFF2-40B4-BE49-F238E27FC236}">
                <a16:creationId xmlns:a16="http://schemas.microsoft.com/office/drawing/2014/main" id="{C69671EA-6A5B-4840-ABA0-182B9581A39F}"/>
              </a:ext>
            </a:extLst>
          </p:cNvPr>
          <p:cNvSpPr>
            <a:spLocks noGrp="1"/>
          </p:cNvSpPr>
          <p:nvPr>
            <p:ph idx="1"/>
          </p:nvPr>
        </p:nvSpPr>
        <p:spPr/>
        <p:txBody>
          <a:bodyPr>
            <a:normAutofit lnSpcReduction="10000"/>
          </a:bodyPr>
          <a:lstStyle/>
          <a:p>
            <a:r>
              <a:rPr lang="en-US" dirty="0"/>
              <a:t>Collaborative design – Council/Region/Center</a:t>
            </a:r>
          </a:p>
          <a:p>
            <a:r>
              <a:rPr lang="en-US" dirty="0"/>
              <a:t>Fisheries may require different surveys but should be coordinated to allow comparison</a:t>
            </a:r>
          </a:p>
          <a:p>
            <a:r>
              <a:rPr lang="en-US" dirty="0"/>
              <a:t>Well-designed standardized periodic economic data collections</a:t>
            </a:r>
          </a:p>
          <a:p>
            <a:pPr lvl="1"/>
            <a:r>
              <a:rPr lang="en-US" dirty="0"/>
              <a:t>Inform current management</a:t>
            </a:r>
          </a:p>
          <a:p>
            <a:pPr lvl="1"/>
            <a:r>
              <a:rPr lang="en-US" dirty="0"/>
              <a:t>Provide baseline and ability to project for:</a:t>
            </a:r>
          </a:p>
          <a:p>
            <a:pPr lvl="2"/>
            <a:r>
              <a:rPr lang="en-US" dirty="0"/>
              <a:t>Disaster assistance need</a:t>
            </a:r>
          </a:p>
          <a:p>
            <a:pPr lvl="2"/>
            <a:r>
              <a:rPr lang="en-US" dirty="0"/>
              <a:t>Ecosystem trade-off analysis</a:t>
            </a:r>
          </a:p>
          <a:p>
            <a:pPr lvl="2"/>
            <a:r>
              <a:rPr lang="en-US" dirty="0"/>
              <a:t>Climate change</a:t>
            </a:r>
          </a:p>
          <a:p>
            <a:pPr lvl="2"/>
            <a:r>
              <a:rPr lang="en-US" dirty="0"/>
              <a:t>Differential impacts among sectors, sub-sectors</a:t>
            </a:r>
          </a:p>
          <a:p>
            <a:pPr lvl="2"/>
            <a:r>
              <a:rPr lang="en-US" dirty="0"/>
              <a:t>Environmental justice and equity</a:t>
            </a:r>
          </a:p>
          <a:p>
            <a:pPr lvl="2"/>
            <a:endParaRPr lang="en-US" dirty="0"/>
          </a:p>
        </p:txBody>
      </p:sp>
    </p:spTree>
    <p:extLst>
      <p:ext uri="{BB962C8B-B14F-4D97-AF65-F5344CB8AC3E}">
        <p14:creationId xmlns:p14="http://schemas.microsoft.com/office/powerpoint/2010/main" val="1788340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94C540-4C29-4F42-9965-F8635CCCDD7D}"/>
              </a:ext>
            </a:extLst>
          </p:cNvPr>
          <p:cNvSpPr>
            <a:spLocks noGrp="1"/>
          </p:cNvSpPr>
          <p:nvPr>
            <p:ph type="ctrTitle"/>
          </p:nvPr>
        </p:nvSpPr>
        <p:spPr/>
        <p:txBody>
          <a:bodyPr/>
          <a:lstStyle/>
          <a:p>
            <a:r>
              <a:rPr lang="en-US" dirty="0"/>
              <a:t>Thank You</a:t>
            </a:r>
          </a:p>
        </p:txBody>
      </p:sp>
      <p:sp>
        <p:nvSpPr>
          <p:cNvPr id="5" name="Subtitle 4">
            <a:extLst>
              <a:ext uri="{FF2B5EF4-FFF2-40B4-BE49-F238E27FC236}">
                <a16:creationId xmlns:a16="http://schemas.microsoft.com/office/drawing/2014/main" id="{65F18B47-B182-4EDD-9621-32FB610C03C9}"/>
              </a:ext>
            </a:extLst>
          </p:cNvPr>
          <p:cNvSpPr>
            <a:spLocks noGrp="1"/>
          </p:cNvSpPr>
          <p:nvPr>
            <p:ph type="subTitle" idx="1"/>
          </p:nvPr>
        </p:nvSpPr>
        <p:spPr/>
        <p:txBody>
          <a:bodyPr/>
          <a:lstStyle/>
          <a:p>
            <a:r>
              <a:rPr lang="en-US" dirty="0"/>
              <a:t>Questions? Comments?</a:t>
            </a:r>
          </a:p>
        </p:txBody>
      </p:sp>
    </p:spTree>
    <p:extLst>
      <p:ext uri="{BB962C8B-B14F-4D97-AF65-F5344CB8AC3E}">
        <p14:creationId xmlns:p14="http://schemas.microsoft.com/office/powerpoint/2010/main" val="2958069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2D22EA-155F-4A6C-849F-92C036D6EC41}"/>
              </a:ext>
            </a:extLst>
          </p:cNvPr>
          <p:cNvPicPr>
            <a:picLocks noChangeAspect="1"/>
          </p:cNvPicPr>
          <p:nvPr/>
        </p:nvPicPr>
        <p:blipFill>
          <a:blip r:embed="rId2"/>
          <a:stretch>
            <a:fillRect/>
          </a:stretch>
        </p:blipFill>
        <p:spPr>
          <a:xfrm>
            <a:off x="132993" y="1575881"/>
            <a:ext cx="11909849" cy="3701215"/>
          </a:xfrm>
          <a:prstGeom prst="rect">
            <a:avLst/>
          </a:prstGeom>
        </p:spPr>
      </p:pic>
    </p:spTree>
    <p:extLst>
      <p:ext uri="{BB962C8B-B14F-4D97-AF65-F5344CB8AC3E}">
        <p14:creationId xmlns:p14="http://schemas.microsoft.com/office/powerpoint/2010/main" val="1022450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85092-12AE-40F6-9048-4C7716BF79CE}"/>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8550642A-271D-4332-B838-C938DBAFC5A9}"/>
              </a:ext>
            </a:extLst>
          </p:cNvPr>
          <p:cNvSpPr>
            <a:spLocks noGrp="1"/>
          </p:cNvSpPr>
          <p:nvPr>
            <p:ph idx="1"/>
          </p:nvPr>
        </p:nvSpPr>
        <p:spPr/>
        <p:txBody>
          <a:bodyPr>
            <a:normAutofit lnSpcReduction="10000"/>
          </a:bodyPr>
          <a:lstStyle/>
          <a:p>
            <a:r>
              <a:rPr lang="en-US" dirty="0"/>
              <a:t>National Overview of Commercial Data Collections (CFEAI)</a:t>
            </a:r>
          </a:p>
          <a:p>
            <a:r>
              <a:rPr lang="en-US" dirty="0"/>
              <a:t>Regional Economic Data Collections Snapshots</a:t>
            </a:r>
          </a:p>
          <a:p>
            <a:r>
              <a:rPr lang="en-US" dirty="0"/>
              <a:t>Applications From Economic Data Collections</a:t>
            </a:r>
          </a:p>
          <a:p>
            <a:pPr lvl="1"/>
            <a:r>
              <a:rPr lang="en-US" dirty="0"/>
              <a:t>Management Actions</a:t>
            </a:r>
          </a:p>
          <a:p>
            <a:pPr lvl="1"/>
            <a:r>
              <a:rPr lang="en-US" dirty="0"/>
              <a:t>Program/Policy Evaluation (</a:t>
            </a:r>
            <a:r>
              <a:rPr lang="en-US" dirty="0" err="1"/>
              <a:t>e.g</a:t>
            </a:r>
            <a:r>
              <a:rPr lang="en-US" dirty="0"/>
              <a:t>, catch shares, bycatch)</a:t>
            </a:r>
          </a:p>
          <a:p>
            <a:pPr lvl="1"/>
            <a:r>
              <a:rPr lang="en-US" dirty="0"/>
              <a:t>Non-MSFCMA Uses</a:t>
            </a:r>
          </a:p>
          <a:p>
            <a:pPr lvl="2"/>
            <a:r>
              <a:rPr lang="en-US" dirty="0"/>
              <a:t>User Conflicts (e.g., wind, aquaculture, oil &amp; gas)</a:t>
            </a:r>
          </a:p>
          <a:p>
            <a:pPr lvl="1"/>
            <a:r>
              <a:rPr lang="en-US" dirty="0"/>
              <a:t>Research</a:t>
            </a:r>
          </a:p>
          <a:p>
            <a:r>
              <a:rPr lang="en-US" dirty="0"/>
              <a:t>Reflections</a:t>
            </a:r>
          </a:p>
          <a:p>
            <a:r>
              <a:rPr lang="en-US" dirty="0"/>
              <a:t>Summing Up</a:t>
            </a:r>
          </a:p>
        </p:txBody>
      </p:sp>
    </p:spTree>
    <p:extLst>
      <p:ext uri="{BB962C8B-B14F-4D97-AF65-F5344CB8AC3E}">
        <p14:creationId xmlns:p14="http://schemas.microsoft.com/office/powerpoint/2010/main" val="50261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1" y="284064"/>
            <a:ext cx="8266175" cy="602405"/>
          </a:xfrm>
        </p:spPr>
        <p:txBody>
          <a:bodyPr anchor="t"/>
          <a:lstStyle/>
          <a:p>
            <a:r>
              <a:rPr lang="en-US" b="1" dirty="0"/>
              <a:t>Commercial Fisheries Economic Assessment Index 2001-2020</a:t>
            </a:r>
          </a:p>
        </p:txBody>
      </p:sp>
      <p:cxnSp>
        <p:nvCxnSpPr>
          <p:cNvPr id="54" name="Straight Connector 53"/>
          <p:cNvCxnSpPr/>
          <p:nvPr/>
        </p:nvCxnSpPr>
        <p:spPr>
          <a:xfrm>
            <a:off x="1514856" y="5580063"/>
            <a:ext cx="1161288"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7239000" y="5932912"/>
            <a:ext cx="3127252" cy="511651"/>
            <a:chOff x="5586984" y="5852573"/>
            <a:chExt cx="3127252" cy="511651"/>
          </a:xfrm>
        </p:grpSpPr>
        <p:sp>
          <p:nvSpPr>
            <p:cNvPr id="33" name="Rectangle 32"/>
            <p:cNvSpPr/>
            <p:nvPr/>
          </p:nvSpPr>
          <p:spPr>
            <a:xfrm>
              <a:off x="5586984" y="5872447"/>
              <a:ext cx="3127252" cy="4917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grpSp>
          <p:nvGrpSpPr>
            <p:cNvPr id="28" name="Group 27"/>
            <p:cNvGrpSpPr/>
            <p:nvPr/>
          </p:nvGrpSpPr>
          <p:grpSpPr>
            <a:xfrm>
              <a:off x="5731676" y="5852573"/>
              <a:ext cx="2909408" cy="502334"/>
              <a:chOff x="261356" y="5856445"/>
              <a:chExt cx="2909408" cy="502334"/>
            </a:xfrm>
          </p:grpSpPr>
          <p:sp>
            <p:nvSpPr>
              <p:cNvPr id="29" name="Oval 28"/>
              <p:cNvSpPr/>
              <p:nvPr/>
            </p:nvSpPr>
            <p:spPr>
              <a:xfrm>
                <a:off x="261356" y="5929764"/>
                <a:ext cx="130362" cy="130362"/>
              </a:xfrm>
              <a:prstGeom prst="ellipse">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i="1">
                  <a:solidFill>
                    <a:srgbClr val="FFFFFF"/>
                  </a:solidFill>
                  <a:latin typeface="Century Schoolbook" panose="02040604050505020304"/>
                </a:endParaRPr>
              </a:p>
            </p:txBody>
          </p:sp>
          <p:sp>
            <p:nvSpPr>
              <p:cNvPr id="30" name="TextBox 29"/>
              <p:cNvSpPr txBox="1"/>
              <p:nvPr/>
            </p:nvSpPr>
            <p:spPr>
              <a:xfrm>
                <a:off x="357854" y="5856445"/>
                <a:ext cx="1088136" cy="276999"/>
              </a:xfrm>
              <a:prstGeom prst="rect">
                <a:avLst/>
              </a:prstGeom>
              <a:noFill/>
            </p:spPr>
            <p:txBody>
              <a:bodyPr wrap="square" rtlCol="0">
                <a:spAutoFit/>
              </a:bodyPr>
              <a:lstStyle/>
              <a:p>
                <a:pPr defTabSz="685800"/>
                <a:r>
                  <a:rPr lang="en-US" sz="1200" i="1" dirty="0">
                    <a:solidFill>
                      <a:srgbClr val="595959"/>
                    </a:solidFill>
                    <a:latin typeface="Arial Narrow" panose="020B0606020202030204" pitchFamily="34" charset="0"/>
                  </a:rPr>
                  <a:t>No data</a:t>
                </a:r>
              </a:p>
            </p:txBody>
          </p:sp>
          <p:sp>
            <p:nvSpPr>
              <p:cNvPr id="31" name="TextBox 30"/>
              <p:cNvSpPr txBox="1"/>
              <p:nvPr/>
            </p:nvSpPr>
            <p:spPr>
              <a:xfrm>
                <a:off x="357854" y="6081780"/>
                <a:ext cx="2812910" cy="276999"/>
              </a:xfrm>
              <a:prstGeom prst="rect">
                <a:avLst/>
              </a:prstGeom>
              <a:noFill/>
            </p:spPr>
            <p:txBody>
              <a:bodyPr wrap="square" rtlCol="0">
                <a:spAutoFit/>
              </a:bodyPr>
              <a:lstStyle/>
              <a:p>
                <a:pPr defTabSz="685800"/>
                <a:r>
                  <a:rPr lang="en-US" sz="1200" i="1" dirty="0">
                    <a:solidFill>
                      <a:srgbClr val="595959"/>
                    </a:solidFill>
                    <a:latin typeface="Arial Narrow" panose="020B0606020202030204" pitchFamily="34" charset="0"/>
                  </a:rPr>
                  <a:t>No data (value carried over from previous year)</a:t>
                </a:r>
              </a:p>
            </p:txBody>
          </p:sp>
          <p:sp>
            <p:nvSpPr>
              <p:cNvPr id="32" name="Rectangle 31"/>
              <p:cNvSpPr/>
              <p:nvPr/>
            </p:nvSpPr>
            <p:spPr>
              <a:xfrm>
                <a:off x="261356" y="6133444"/>
                <a:ext cx="130362" cy="182689"/>
              </a:xfrm>
              <a:prstGeom prst="rect">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i="1">
                  <a:solidFill>
                    <a:srgbClr val="FFFFFF"/>
                  </a:solidFill>
                  <a:latin typeface="Century Schoolbook" panose="02040604050505020304"/>
                </a:endParaRPr>
              </a:p>
            </p:txBody>
          </p:sp>
        </p:grpSp>
      </p:grpSp>
      <p:sp>
        <p:nvSpPr>
          <p:cNvPr id="3" name="Rectangle 2"/>
          <p:cNvSpPr/>
          <p:nvPr/>
        </p:nvSpPr>
        <p:spPr>
          <a:xfrm rot="16200000">
            <a:off x="813153" y="3326259"/>
            <a:ext cx="3198311" cy="276999"/>
          </a:xfrm>
          <a:prstGeom prst="rect">
            <a:avLst/>
          </a:prstGeom>
        </p:spPr>
        <p:txBody>
          <a:bodyPr wrap="none">
            <a:spAutoFit/>
          </a:bodyPr>
          <a:lstStyle/>
          <a:p>
            <a:pPr algn="ctr" defTabSz="685800">
              <a:defRPr sz="1200" b="0" i="0" u="none" strike="noStrike" kern="1200" baseline="0">
                <a:solidFill>
                  <a:srgbClr val="000000">
                    <a:lumMod val="65000"/>
                    <a:lumOff val="35000"/>
                  </a:srgbClr>
                </a:solidFill>
                <a:latin typeface="Arial Narrow" panose="020B0606020202030204" pitchFamily="34" charset="0"/>
                <a:ea typeface="+mn-ea"/>
                <a:cs typeface="+mn-cs"/>
              </a:defRPr>
            </a:pPr>
            <a:r>
              <a:rPr lang="en-US" sz="1200" dirty="0">
                <a:solidFill>
                  <a:srgbClr val="000000">
                    <a:lumMod val="65000"/>
                    <a:lumOff val="35000"/>
                  </a:srgbClr>
                </a:solidFill>
                <a:latin typeface="Arial Narrow" panose="020B0606020202030204" pitchFamily="34" charset="0"/>
              </a:rPr>
              <a:t>Percentage of Regional Fisheries with Data Coverage</a:t>
            </a:r>
            <a:endParaRPr lang="en-US" sz="1000" dirty="0">
              <a:solidFill>
                <a:srgbClr val="000000">
                  <a:lumMod val="65000"/>
                  <a:lumOff val="35000"/>
                </a:srgbClr>
              </a:solidFill>
              <a:latin typeface="Arial Narrow" panose="020B0606020202030204" pitchFamily="34" charset="0"/>
            </a:endParaRPr>
          </a:p>
        </p:txBody>
      </p:sp>
      <p:sp>
        <p:nvSpPr>
          <p:cNvPr id="5" name="Rectangle 4"/>
          <p:cNvSpPr/>
          <p:nvPr/>
        </p:nvSpPr>
        <p:spPr>
          <a:xfrm>
            <a:off x="3821460" y="5925354"/>
            <a:ext cx="2751779" cy="276999"/>
          </a:xfrm>
          <a:prstGeom prst="rect">
            <a:avLst/>
          </a:prstGeom>
        </p:spPr>
        <p:txBody>
          <a:bodyPr wrap="none">
            <a:spAutoFit/>
          </a:bodyPr>
          <a:lstStyle/>
          <a:p>
            <a:pPr algn="ctr" defTabSz="685800">
              <a:defRPr sz="1400" b="0" i="0" u="none" strike="noStrike" kern="1200" baseline="0">
                <a:solidFill>
                  <a:srgbClr val="000000">
                    <a:lumMod val="65000"/>
                    <a:lumOff val="35000"/>
                  </a:srgbClr>
                </a:solidFill>
                <a:latin typeface="Arial Narrow" panose="020B0606020202030204" pitchFamily="34" charset="0"/>
                <a:ea typeface="+mn-ea"/>
                <a:cs typeface="+mn-cs"/>
              </a:defRPr>
            </a:pPr>
            <a:r>
              <a:rPr lang="en-US" sz="1200" dirty="0">
                <a:solidFill>
                  <a:srgbClr val="000000">
                    <a:lumMod val="65000"/>
                    <a:lumOff val="35000"/>
                  </a:srgbClr>
                </a:solidFill>
                <a:latin typeface="Arial Narrow" panose="020B0606020202030204" pitchFamily="34" charset="0"/>
              </a:rPr>
              <a:t>Regional Data Coverage by Year (2001-2020)</a:t>
            </a:r>
          </a:p>
        </p:txBody>
      </p:sp>
      <p:sp>
        <p:nvSpPr>
          <p:cNvPr id="49" name="Rectangle 48"/>
          <p:cNvSpPr/>
          <p:nvPr/>
        </p:nvSpPr>
        <p:spPr>
          <a:xfrm rot="16200000">
            <a:off x="1072586" y="2412158"/>
            <a:ext cx="1611659" cy="215444"/>
          </a:xfrm>
          <a:prstGeom prst="rect">
            <a:avLst/>
          </a:prstGeom>
        </p:spPr>
        <p:txBody>
          <a:bodyPr wrap="square" lIns="0" tIns="0" rIns="0" bIns="0">
            <a:spAutoFit/>
          </a:bodyPr>
          <a:lstStyle/>
          <a:p>
            <a:pPr algn="ctr" defTabSz="685800">
              <a:defRPr sz="1400" b="0" i="0" u="none" strike="noStrike" kern="1200" baseline="0">
                <a:solidFill>
                  <a:srgbClr val="000000">
                    <a:lumMod val="65000"/>
                    <a:lumOff val="35000"/>
                  </a:srgbClr>
                </a:solidFill>
                <a:latin typeface="Arial Narrow" panose="020B0606020202030204" pitchFamily="34" charset="0"/>
                <a:ea typeface="+mn-ea"/>
                <a:cs typeface="+mn-cs"/>
              </a:defRPr>
            </a:pPr>
            <a:r>
              <a:rPr lang="en-US" b="1" dirty="0">
                <a:solidFill>
                  <a:srgbClr val="000000">
                    <a:lumMod val="65000"/>
                    <a:lumOff val="35000"/>
                  </a:srgbClr>
                </a:solidFill>
                <a:latin typeface="Arial Narrow" panose="020B0606020202030204" pitchFamily="34" charset="0"/>
              </a:rPr>
              <a:t>Operating Costs</a:t>
            </a:r>
          </a:p>
        </p:txBody>
      </p:sp>
      <p:sp>
        <p:nvSpPr>
          <p:cNvPr id="50" name="Rectangle 49"/>
          <p:cNvSpPr/>
          <p:nvPr/>
        </p:nvSpPr>
        <p:spPr>
          <a:xfrm rot="16200000">
            <a:off x="1319475" y="4471231"/>
            <a:ext cx="1166345" cy="215444"/>
          </a:xfrm>
          <a:prstGeom prst="rect">
            <a:avLst/>
          </a:prstGeom>
        </p:spPr>
        <p:txBody>
          <a:bodyPr wrap="square" lIns="0" tIns="0" rIns="0" bIns="0">
            <a:spAutoFit/>
          </a:bodyPr>
          <a:lstStyle/>
          <a:p>
            <a:pPr algn="ctr" defTabSz="685800">
              <a:defRPr sz="1400" b="0" i="0" u="none" strike="noStrike" kern="1200" baseline="0">
                <a:solidFill>
                  <a:srgbClr val="000000">
                    <a:lumMod val="65000"/>
                    <a:lumOff val="35000"/>
                  </a:srgbClr>
                </a:solidFill>
                <a:latin typeface="Arial Narrow" panose="020B0606020202030204" pitchFamily="34" charset="0"/>
                <a:ea typeface="+mn-ea"/>
                <a:cs typeface="+mn-cs"/>
              </a:defRPr>
            </a:pPr>
            <a:r>
              <a:rPr lang="en-US" b="1" dirty="0">
                <a:solidFill>
                  <a:srgbClr val="000000">
                    <a:lumMod val="65000"/>
                    <a:lumOff val="35000"/>
                  </a:srgbClr>
                </a:solidFill>
                <a:latin typeface="Arial Narrow" panose="020B0606020202030204" pitchFamily="34" charset="0"/>
              </a:rPr>
              <a:t>Fixed Costs</a:t>
            </a:r>
          </a:p>
        </p:txBody>
      </p:sp>
      <p:cxnSp>
        <p:nvCxnSpPr>
          <p:cNvPr id="20" name="Straight Connector 19"/>
          <p:cNvCxnSpPr/>
          <p:nvPr/>
        </p:nvCxnSpPr>
        <p:spPr>
          <a:xfrm>
            <a:off x="1524001" y="3575304"/>
            <a:ext cx="625033"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1524002" y="1472324"/>
            <a:ext cx="9143999"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18" name="Group 117"/>
          <p:cNvGrpSpPr/>
          <p:nvPr/>
        </p:nvGrpSpPr>
        <p:grpSpPr>
          <a:xfrm>
            <a:off x="2573280" y="1676551"/>
            <a:ext cx="7837165" cy="1707926"/>
            <a:chOff x="1049279" y="1676551"/>
            <a:chExt cx="7837165" cy="1707926"/>
          </a:xfrm>
        </p:grpSpPr>
        <p:graphicFrame>
          <p:nvGraphicFramePr>
            <p:cNvPr id="4" name="Chart 3"/>
            <p:cNvGraphicFramePr>
              <a:graphicFrameLocks/>
            </p:cNvGraphicFramePr>
            <p:nvPr/>
          </p:nvGraphicFramePr>
          <p:xfrm>
            <a:off x="1049279" y="1676551"/>
            <a:ext cx="7837165" cy="1707926"/>
          </p:xfrm>
          <a:graphic>
            <a:graphicData uri="http://schemas.openxmlformats.org/drawingml/2006/chart">
              <c:chart xmlns:c="http://schemas.openxmlformats.org/drawingml/2006/chart" xmlns:r="http://schemas.openxmlformats.org/officeDocument/2006/relationships" r:id="rId3"/>
            </a:graphicData>
          </a:graphic>
        </p:graphicFrame>
        <p:grpSp>
          <p:nvGrpSpPr>
            <p:cNvPr id="96" name="Group 95"/>
            <p:cNvGrpSpPr/>
            <p:nvPr/>
          </p:nvGrpSpPr>
          <p:grpSpPr>
            <a:xfrm>
              <a:off x="3659133" y="3232051"/>
              <a:ext cx="96916" cy="45719"/>
              <a:chOff x="3659133" y="3243103"/>
              <a:chExt cx="96916" cy="45719"/>
            </a:xfrm>
          </p:grpSpPr>
          <p:sp>
            <p:nvSpPr>
              <p:cNvPr id="86" name="Oval 85"/>
              <p:cNvSpPr/>
              <p:nvPr/>
            </p:nvSpPr>
            <p:spPr>
              <a:xfrm>
                <a:off x="3710330" y="3243103"/>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sp>
            <p:nvSpPr>
              <p:cNvPr id="87" name="Oval 86"/>
              <p:cNvSpPr/>
              <p:nvPr/>
            </p:nvSpPr>
            <p:spPr>
              <a:xfrm>
                <a:off x="3659133" y="3243103"/>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grpSp>
      </p:grpSp>
      <p:grpSp>
        <p:nvGrpSpPr>
          <p:cNvPr id="117" name="Group 116"/>
          <p:cNvGrpSpPr/>
          <p:nvPr/>
        </p:nvGrpSpPr>
        <p:grpSpPr>
          <a:xfrm>
            <a:off x="2608306" y="3830156"/>
            <a:ext cx="7818689" cy="2007405"/>
            <a:chOff x="1084305" y="3830155"/>
            <a:chExt cx="7818689" cy="2007405"/>
          </a:xfrm>
        </p:grpSpPr>
        <p:graphicFrame>
          <p:nvGraphicFramePr>
            <p:cNvPr id="24" name="Chart 23"/>
            <p:cNvGraphicFramePr>
              <a:graphicFrameLocks/>
            </p:cNvGraphicFramePr>
            <p:nvPr/>
          </p:nvGraphicFramePr>
          <p:xfrm>
            <a:off x="1084305" y="3830155"/>
            <a:ext cx="7818689" cy="2007405"/>
          </p:xfrm>
          <a:graphic>
            <a:graphicData uri="http://schemas.openxmlformats.org/drawingml/2006/chart">
              <c:chart xmlns:c="http://schemas.openxmlformats.org/drawingml/2006/chart" xmlns:r="http://schemas.openxmlformats.org/officeDocument/2006/relationships" r:id="rId4"/>
            </a:graphicData>
          </a:graphic>
        </p:graphicFrame>
        <p:grpSp>
          <p:nvGrpSpPr>
            <p:cNvPr id="100" name="Group 99"/>
            <p:cNvGrpSpPr/>
            <p:nvPr/>
          </p:nvGrpSpPr>
          <p:grpSpPr>
            <a:xfrm>
              <a:off x="3687525" y="5418973"/>
              <a:ext cx="96916" cy="45719"/>
              <a:chOff x="3659133" y="3243103"/>
              <a:chExt cx="96916" cy="45719"/>
            </a:xfrm>
          </p:grpSpPr>
          <p:sp>
            <p:nvSpPr>
              <p:cNvPr id="115" name="Oval 114"/>
              <p:cNvSpPr/>
              <p:nvPr/>
            </p:nvSpPr>
            <p:spPr>
              <a:xfrm>
                <a:off x="3710330" y="3243103"/>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sp>
            <p:nvSpPr>
              <p:cNvPr id="116" name="Oval 115"/>
              <p:cNvSpPr/>
              <p:nvPr/>
            </p:nvSpPr>
            <p:spPr>
              <a:xfrm>
                <a:off x="3659133" y="3243103"/>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grpSp>
        <p:grpSp>
          <p:nvGrpSpPr>
            <p:cNvPr id="102" name="Group 101"/>
            <p:cNvGrpSpPr/>
            <p:nvPr/>
          </p:nvGrpSpPr>
          <p:grpSpPr>
            <a:xfrm>
              <a:off x="6830414" y="5418973"/>
              <a:ext cx="250507" cy="45719"/>
              <a:chOff x="4637665" y="5621214"/>
              <a:chExt cx="250507" cy="45719"/>
            </a:xfrm>
          </p:grpSpPr>
          <p:sp>
            <p:nvSpPr>
              <p:cNvPr id="103" name="Oval 102"/>
              <p:cNvSpPr/>
              <p:nvPr/>
            </p:nvSpPr>
            <p:spPr>
              <a:xfrm>
                <a:off x="4842453" y="5621214"/>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sp>
            <p:nvSpPr>
              <p:cNvPr id="104" name="Oval 103"/>
              <p:cNvSpPr/>
              <p:nvPr/>
            </p:nvSpPr>
            <p:spPr>
              <a:xfrm>
                <a:off x="4791256" y="5621214"/>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sp>
            <p:nvSpPr>
              <p:cNvPr id="105" name="Oval 104"/>
              <p:cNvSpPr/>
              <p:nvPr/>
            </p:nvSpPr>
            <p:spPr>
              <a:xfrm>
                <a:off x="4740059" y="5621214"/>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sp>
            <p:nvSpPr>
              <p:cNvPr id="106" name="Oval 105"/>
              <p:cNvSpPr/>
              <p:nvPr/>
            </p:nvSpPr>
            <p:spPr>
              <a:xfrm>
                <a:off x="4688862" y="5621214"/>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sp>
            <p:nvSpPr>
              <p:cNvPr id="107" name="Oval 106"/>
              <p:cNvSpPr/>
              <p:nvPr/>
            </p:nvSpPr>
            <p:spPr>
              <a:xfrm>
                <a:off x="4637665" y="5621214"/>
                <a:ext cx="45719" cy="45719"/>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entury Schoolbook" panose="02040604050505020304"/>
                </a:endParaRPr>
              </a:p>
            </p:txBody>
          </p:sp>
        </p:grpSp>
      </p:grpSp>
    </p:spTree>
    <p:extLst>
      <p:ext uri="{BB962C8B-B14F-4D97-AF65-F5344CB8AC3E}">
        <p14:creationId xmlns:p14="http://schemas.microsoft.com/office/powerpoint/2010/main" val="341538747"/>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100C-246A-4C4A-8096-FB38417D511D}"/>
              </a:ext>
            </a:extLst>
          </p:cNvPr>
          <p:cNvSpPr>
            <a:spLocks noGrp="1"/>
          </p:cNvSpPr>
          <p:nvPr>
            <p:ph type="title"/>
          </p:nvPr>
        </p:nvSpPr>
        <p:spPr/>
        <p:txBody>
          <a:bodyPr/>
          <a:lstStyle/>
          <a:p>
            <a:r>
              <a:rPr lang="en-US" dirty="0"/>
              <a:t>A Diversity of Approaches</a:t>
            </a:r>
          </a:p>
        </p:txBody>
      </p:sp>
      <p:sp>
        <p:nvSpPr>
          <p:cNvPr id="3" name="Content Placeholder 2">
            <a:extLst>
              <a:ext uri="{FF2B5EF4-FFF2-40B4-BE49-F238E27FC236}">
                <a16:creationId xmlns:a16="http://schemas.microsoft.com/office/drawing/2014/main" id="{A870B3CE-F2E4-4391-8A3C-4DE2D80B6CC0}"/>
              </a:ext>
            </a:extLst>
          </p:cNvPr>
          <p:cNvSpPr>
            <a:spLocks noGrp="1"/>
          </p:cNvSpPr>
          <p:nvPr>
            <p:ph idx="1"/>
          </p:nvPr>
        </p:nvSpPr>
        <p:spPr/>
        <p:txBody>
          <a:bodyPr>
            <a:normAutofit lnSpcReduction="10000"/>
          </a:bodyPr>
          <a:lstStyle/>
          <a:p>
            <a:r>
              <a:rPr lang="en-US" dirty="0"/>
              <a:t>Methods</a:t>
            </a:r>
          </a:p>
          <a:p>
            <a:pPr lvl="1"/>
            <a:r>
              <a:rPr lang="en-US" dirty="0"/>
              <a:t>Mail</a:t>
            </a:r>
          </a:p>
          <a:p>
            <a:pPr lvl="1"/>
            <a:r>
              <a:rPr lang="en-US" dirty="0"/>
              <a:t>In-person</a:t>
            </a:r>
          </a:p>
          <a:p>
            <a:pPr lvl="1"/>
            <a:r>
              <a:rPr lang="en-US" dirty="0"/>
              <a:t>Telephone</a:t>
            </a:r>
          </a:p>
          <a:p>
            <a:pPr lvl="1"/>
            <a:r>
              <a:rPr lang="en-US" dirty="0"/>
              <a:t>Web</a:t>
            </a:r>
          </a:p>
          <a:p>
            <a:pPr lvl="1"/>
            <a:r>
              <a:rPr lang="en-US" dirty="0"/>
              <a:t>Logbook add-ons</a:t>
            </a:r>
          </a:p>
          <a:p>
            <a:pPr lvl="1"/>
            <a:r>
              <a:rPr lang="en-US" dirty="0"/>
              <a:t>Observer add-ons</a:t>
            </a:r>
          </a:p>
          <a:p>
            <a:r>
              <a:rPr lang="en-US" dirty="0"/>
              <a:t>Mandatory – Yes/No</a:t>
            </a:r>
          </a:p>
          <a:p>
            <a:r>
              <a:rPr lang="en-US" dirty="0"/>
              <a:t>Census/Survey</a:t>
            </a:r>
          </a:p>
          <a:p>
            <a:r>
              <a:rPr lang="en-US" dirty="0"/>
              <a:t>Ongoing/Periodic (1-7 years)</a:t>
            </a:r>
          </a:p>
        </p:txBody>
      </p:sp>
    </p:spTree>
    <p:extLst>
      <p:ext uri="{BB962C8B-B14F-4D97-AF65-F5344CB8AC3E}">
        <p14:creationId xmlns:p14="http://schemas.microsoft.com/office/powerpoint/2010/main" val="1394129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E99F5-2AA1-4298-A668-F0DBEA31B11F}"/>
              </a:ext>
            </a:extLst>
          </p:cNvPr>
          <p:cNvSpPr>
            <a:spLocks noGrp="1"/>
          </p:cNvSpPr>
          <p:nvPr>
            <p:ph type="title"/>
          </p:nvPr>
        </p:nvSpPr>
        <p:spPr/>
        <p:txBody>
          <a:bodyPr/>
          <a:lstStyle/>
          <a:p>
            <a:r>
              <a:rPr lang="en-US" dirty="0"/>
              <a:t>A Diversity of Uses</a:t>
            </a:r>
          </a:p>
        </p:txBody>
      </p:sp>
      <p:sp>
        <p:nvSpPr>
          <p:cNvPr id="3" name="Content Placeholder 2">
            <a:extLst>
              <a:ext uri="{FF2B5EF4-FFF2-40B4-BE49-F238E27FC236}">
                <a16:creationId xmlns:a16="http://schemas.microsoft.com/office/drawing/2014/main" id="{769E670B-094C-4C7B-ACD4-780214A7ED2B}"/>
              </a:ext>
            </a:extLst>
          </p:cNvPr>
          <p:cNvSpPr>
            <a:spLocks noGrp="1"/>
          </p:cNvSpPr>
          <p:nvPr>
            <p:ph idx="1"/>
          </p:nvPr>
        </p:nvSpPr>
        <p:spPr/>
        <p:txBody>
          <a:bodyPr>
            <a:normAutofit fontScale="70000" lnSpcReduction="20000"/>
          </a:bodyPr>
          <a:lstStyle/>
          <a:p>
            <a:r>
              <a:rPr lang="en-US" dirty="0"/>
              <a:t>Estimate Net Revenue and Profits</a:t>
            </a:r>
          </a:p>
          <a:p>
            <a:r>
              <a:rPr lang="en-US" dirty="0"/>
              <a:t>Cash Flow Assessments</a:t>
            </a:r>
          </a:p>
          <a:p>
            <a:r>
              <a:rPr lang="en-US" dirty="0"/>
              <a:t>Economic Impact Analysis (e.g., jobs, sales, etc.)</a:t>
            </a:r>
          </a:p>
          <a:p>
            <a:r>
              <a:rPr lang="en-US" dirty="0"/>
              <a:t>Regulatory Benefit/Cost Analysis</a:t>
            </a:r>
          </a:p>
          <a:p>
            <a:pPr lvl="1"/>
            <a:r>
              <a:rPr lang="en-US" dirty="0"/>
              <a:t>Gear restrictions</a:t>
            </a:r>
          </a:p>
          <a:p>
            <a:pPr lvl="1"/>
            <a:r>
              <a:rPr lang="en-US" dirty="0"/>
              <a:t>Time and area closures</a:t>
            </a:r>
          </a:p>
          <a:p>
            <a:pPr lvl="1"/>
            <a:r>
              <a:rPr lang="en-US" dirty="0"/>
              <a:t>Bycatch limits</a:t>
            </a:r>
          </a:p>
          <a:p>
            <a:pPr lvl="1"/>
            <a:r>
              <a:rPr lang="en-US" dirty="0"/>
              <a:t>Rebuilding </a:t>
            </a:r>
          </a:p>
          <a:p>
            <a:r>
              <a:rPr lang="en-US" dirty="0"/>
              <a:t>Benefit/Cost Analysis of Proposed Projects Impacting Fisheries</a:t>
            </a:r>
          </a:p>
          <a:p>
            <a:pPr lvl="1"/>
            <a:r>
              <a:rPr lang="en-US" dirty="0"/>
              <a:t>Dam Removal</a:t>
            </a:r>
          </a:p>
          <a:p>
            <a:pPr lvl="1"/>
            <a:r>
              <a:rPr lang="en-US" dirty="0"/>
              <a:t>Offshore Energy</a:t>
            </a:r>
          </a:p>
          <a:p>
            <a:pPr lvl="1"/>
            <a:r>
              <a:rPr lang="en-US" dirty="0"/>
              <a:t>Aquaculture</a:t>
            </a:r>
          </a:p>
          <a:p>
            <a:r>
              <a:rPr lang="en-US" dirty="0"/>
              <a:t>Natural Resource Damage Assessments</a:t>
            </a:r>
          </a:p>
          <a:p>
            <a:r>
              <a:rPr lang="en-US" dirty="0"/>
              <a:t>Ecosystem Modeling and Climate Impacts</a:t>
            </a:r>
          </a:p>
        </p:txBody>
      </p:sp>
    </p:spTree>
    <p:extLst>
      <p:ext uri="{BB962C8B-B14F-4D97-AF65-F5344CB8AC3E}">
        <p14:creationId xmlns:p14="http://schemas.microsoft.com/office/powerpoint/2010/main" val="4051499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1572D-BDD3-4AC6-BB2F-42BEB35BC0F7}"/>
              </a:ext>
            </a:extLst>
          </p:cNvPr>
          <p:cNvSpPr>
            <a:spLocks noGrp="1"/>
          </p:cNvSpPr>
          <p:nvPr>
            <p:ph type="title"/>
          </p:nvPr>
        </p:nvSpPr>
        <p:spPr/>
        <p:txBody>
          <a:bodyPr/>
          <a:lstStyle/>
          <a:p>
            <a:r>
              <a:rPr lang="en-US" dirty="0"/>
              <a:t>Quick Survey of Fishery Science Centers Economic Data Collections</a:t>
            </a:r>
          </a:p>
        </p:txBody>
      </p:sp>
      <p:sp>
        <p:nvSpPr>
          <p:cNvPr id="3" name="Content Placeholder 2">
            <a:extLst>
              <a:ext uri="{FF2B5EF4-FFF2-40B4-BE49-F238E27FC236}">
                <a16:creationId xmlns:a16="http://schemas.microsoft.com/office/drawing/2014/main" id="{D3606882-7AE2-4D69-84D9-0214CA936742}"/>
              </a:ext>
            </a:extLst>
          </p:cNvPr>
          <p:cNvSpPr>
            <a:spLocks noGrp="1"/>
          </p:cNvSpPr>
          <p:nvPr>
            <p:ph idx="1"/>
          </p:nvPr>
        </p:nvSpPr>
        <p:spPr/>
        <p:txBody>
          <a:bodyPr/>
          <a:lstStyle/>
          <a:p>
            <a:r>
              <a:rPr lang="en-US" dirty="0"/>
              <a:t>Document usage of economic data collections in fishery management actions</a:t>
            </a:r>
          </a:p>
          <a:p>
            <a:r>
              <a:rPr lang="en-US" dirty="0"/>
              <a:t>Document program evaluations and other research that utilize economic data collections</a:t>
            </a:r>
          </a:p>
          <a:p>
            <a:r>
              <a:rPr lang="en-US" dirty="0"/>
              <a:t>Other uses</a:t>
            </a:r>
          </a:p>
          <a:p>
            <a:r>
              <a:rPr lang="en-US" dirty="0"/>
              <a:t>Specify role of Fishery Management Councils, Regional Office, Science Centers, others in economic data collections</a:t>
            </a:r>
          </a:p>
        </p:txBody>
      </p:sp>
    </p:spTree>
    <p:extLst>
      <p:ext uri="{BB962C8B-B14F-4D97-AF65-F5344CB8AC3E}">
        <p14:creationId xmlns:p14="http://schemas.microsoft.com/office/powerpoint/2010/main" val="7022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F486D-E26F-4795-BE63-052A07BB10F2}"/>
              </a:ext>
            </a:extLst>
          </p:cNvPr>
          <p:cNvSpPr>
            <a:spLocks noGrp="1"/>
          </p:cNvSpPr>
          <p:nvPr>
            <p:ph type="title"/>
          </p:nvPr>
        </p:nvSpPr>
        <p:spPr/>
        <p:txBody>
          <a:bodyPr/>
          <a:lstStyle/>
          <a:p>
            <a:r>
              <a:rPr lang="en-US" dirty="0"/>
              <a:t>Economic Data Collections in Fisheries Management Actions</a:t>
            </a:r>
          </a:p>
        </p:txBody>
      </p:sp>
      <p:sp>
        <p:nvSpPr>
          <p:cNvPr id="3" name="Content Placeholder 2">
            <a:extLst>
              <a:ext uri="{FF2B5EF4-FFF2-40B4-BE49-F238E27FC236}">
                <a16:creationId xmlns:a16="http://schemas.microsoft.com/office/drawing/2014/main" id="{B8EB626C-69CB-49D0-B2AC-F82C33B8435C}"/>
              </a:ext>
            </a:extLst>
          </p:cNvPr>
          <p:cNvSpPr>
            <a:spLocks noGrp="1"/>
          </p:cNvSpPr>
          <p:nvPr>
            <p:ph idx="1"/>
          </p:nvPr>
        </p:nvSpPr>
        <p:spPr/>
        <p:txBody>
          <a:bodyPr/>
          <a:lstStyle/>
          <a:p>
            <a:r>
              <a:rPr lang="en-US" dirty="0"/>
              <a:t>23 Examples of utilizing economic data collections in fishery management actions, </a:t>
            </a:r>
          </a:p>
          <a:p>
            <a:pPr lvl="1"/>
            <a:r>
              <a:rPr lang="en-US" dirty="0"/>
              <a:t>NE – cost-efficiency of alternative catch monitoring programs</a:t>
            </a:r>
          </a:p>
          <a:p>
            <a:pPr lvl="1"/>
            <a:r>
              <a:rPr lang="en-US" dirty="0"/>
              <a:t>NW - Estimate jobs and income related to in-season trip limit changes (both fixed and variable costs)</a:t>
            </a:r>
          </a:p>
          <a:p>
            <a:pPr lvl="1"/>
            <a:r>
              <a:rPr lang="en-US" dirty="0"/>
              <a:t>PI - Analysis used trip level operating costs and expected revenue to estimate the effects on net revenue of reaching the trip turtle limit at various points in time during the trip (first, 5th, or 10th set) </a:t>
            </a:r>
          </a:p>
          <a:p>
            <a:pPr lvl="1"/>
            <a:r>
              <a:rPr lang="en-US" dirty="0"/>
              <a:t>SE – Reduction in effort constraints in Gulf shrimp fishery leads to change in net revenues</a:t>
            </a:r>
          </a:p>
        </p:txBody>
      </p:sp>
    </p:spTree>
    <p:extLst>
      <p:ext uri="{BB962C8B-B14F-4D97-AF65-F5344CB8AC3E}">
        <p14:creationId xmlns:p14="http://schemas.microsoft.com/office/powerpoint/2010/main" val="1981922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EBED1-2545-4C88-93EC-F104352B32C1}"/>
              </a:ext>
            </a:extLst>
          </p:cNvPr>
          <p:cNvSpPr>
            <a:spLocks noGrp="1"/>
          </p:cNvSpPr>
          <p:nvPr>
            <p:ph type="title"/>
          </p:nvPr>
        </p:nvSpPr>
        <p:spPr/>
        <p:txBody>
          <a:bodyPr/>
          <a:lstStyle/>
          <a:p>
            <a:r>
              <a:rPr lang="en-US" dirty="0"/>
              <a:t>Economic Data Collections in Support of Program Evaluation and Research</a:t>
            </a:r>
          </a:p>
        </p:txBody>
      </p:sp>
      <p:sp>
        <p:nvSpPr>
          <p:cNvPr id="3" name="Content Placeholder 2">
            <a:extLst>
              <a:ext uri="{FF2B5EF4-FFF2-40B4-BE49-F238E27FC236}">
                <a16:creationId xmlns:a16="http://schemas.microsoft.com/office/drawing/2014/main" id="{13C9420B-901E-4381-BCCC-0EF6AD99EC50}"/>
              </a:ext>
            </a:extLst>
          </p:cNvPr>
          <p:cNvSpPr>
            <a:spLocks noGrp="1"/>
          </p:cNvSpPr>
          <p:nvPr>
            <p:ph idx="1"/>
          </p:nvPr>
        </p:nvSpPr>
        <p:spPr/>
        <p:txBody>
          <a:bodyPr/>
          <a:lstStyle/>
          <a:p>
            <a:r>
              <a:rPr lang="en-US" dirty="0"/>
              <a:t>44 Examples of Unique Research Output</a:t>
            </a:r>
          </a:p>
          <a:p>
            <a:pPr lvl="1"/>
            <a:r>
              <a:rPr lang="en-US" dirty="0"/>
              <a:t>NE – Use of cost data in input-output modeling</a:t>
            </a:r>
          </a:p>
          <a:p>
            <a:pPr lvl="1"/>
            <a:r>
              <a:rPr lang="en-US" dirty="0"/>
              <a:t>NE multispecies catch share review</a:t>
            </a:r>
          </a:p>
          <a:p>
            <a:pPr lvl="1"/>
            <a:r>
              <a:rPr lang="en-US" dirty="0"/>
              <a:t>NW – Five year review of the trawl catch share program</a:t>
            </a:r>
          </a:p>
          <a:p>
            <a:pPr lvl="1"/>
            <a:r>
              <a:rPr lang="en-US" dirty="0"/>
              <a:t>PI  - </a:t>
            </a:r>
            <a:r>
              <a:rPr lang="en-US" sz="1800" b="0" i="0" dirty="0">
                <a:solidFill>
                  <a:srgbClr val="000000"/>
                </a:solidFill>
                <a:effectLst/>
                <a:latin typeface="Arial" panose="020B0604020202020204" pitchFamily="34" charset="0"/>
              </a:rPr>
              <a:t> </a:t>
            </a:r>
            <a:r>
              <a:rPr lang="en-US" dirty="0"/>
              <a:t>Competition, and Distributional Equity in Hawai‘i’s Largest Commercial Fishery</a:t>
            </a:r>
          </a:p>
          <a:p>
            <a:pPr lvl="1"/>
            <a:r>
              <a:rPr lang="en-US" dirty="0"/>
              <a:t>NE – Impacts of wind energy siting</a:t>
            </a:r>
          </a:p>
        </p:txBody>
      </p:sp>
    </p:spTree>
    <p:extLst>
      <p:ext uri="{BB962C8B-B14F-4D97-AF65-F5344CB8AC3E}">
        <p14:creationId xmlns:p14="http://schemas.microsoft.com/office/powerpoint/2010/main" val="4016057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iew 3 (no swoosh)">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Presentation2" id="{0B78B8ED-9773-4005-8290-9AADFCC78CEA}" vid="{E92DA4BC-D4DE-4085-B961-770E963ABA7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2109</TotalTime>
  <Words>651</Words>
  <Application>Microsoft Office PowerPoint</Application>
  <PresentationFormat>Widescreen</PresentationFormat>
  <Paragraphs>105</Paragraphs>
  <Slides>14</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Arial</vt:lpstr>
      <vt:lpstr>Arial Narrow</vt:lpstr>
      <vt:lpstr>Calibri</vt:lpstr>
      <vt:lpstr>Calibri Light</vt:lpstr>
      <vt:lpstr>Cambria</vt:lpstr>
      <vt:lpstr>Century Schoolbook</vt:lpstr>
      <vt:lpstr>Wingdings 2</vt:lpstr>
      <vt:lpstr>Office Theme</vt:lpstr>
      <vt:lpstr>View 3 (no swoosh)</vt:lpstr>
      <vt:lpstr>NMFS Economic Data Collections</vt:lpstr>
      <vt:lpstr>PowerPoint Presentation</vt:lpstr>
      <vt:lpstr>Outline</vt:lpstr>
      <vt:lpstr>Commercial Fisheries Economic Assessment Index 2001-2020</vt:lpstr>
      <vt:lpstr>A Diversity of Approaches</vt:lpstr>
      <vt:lpstr>A Diversity of Uses</vt:lpstr>
      <vt:lpstr>Quick Survey of Fishery Science Centers Economic Data Collections</vt:lpstr>
      <vt:lpstr>Economic Data Collections in Fisheries Management Actions</vt:lpstr>
      <vt:lpstr>Economic Data Collections in Support of Program Evaluation and Research</vt:lpstr>
      <vt:lpstr>Council, Region and Center Roles in Economic Data Collection (Initiate, Design, Collect or Analyze)</vt:lpstr>
      <vt:lpstr>Summary of NMFS Economic Data Collections in other Regions</vt:lpstr>
      <vt:lpstr>My own experience – unanticipated value of economic data collections </vt:lpstr>
      <vt:lpstr>Lessons to Consider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NMFS Economic Data Collections</dc:title>
  <dc:creator>Douglas Lipton</dc:creator>
  <cp:lastModifiedBy>Sarah Marrinan</cp:lastModifiedBy>
  <cp:revision>19</cp:revision>
  <dcterms:created xsi:type="dcterms:W3CDTF">2021-02-12T14:48:26Z</dcterms:created>
  <dcterms:modified xsi:type="dcterms:W3CDTF">2021-03-04T01:13:04Z</dcterms:modified>
</cp:coreProperties>
</file>