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2"/>
  </p:notesMasterIdLst>
  <p:sldIdLst>
    <p:sldId id="256" r:id="rId2"/>
    <p:sldId id="257" r:id="rId3"/>
    <p:sldId id="262" r:id="rId4"/>
    <p:sldId id="277" r:id="rId5"/>
    <p:sldId id="266" r:id="rId6"/>
    <p:sldId id="265" r:id="rId7"/>
    <p:sldId id="280" r:id="rId8"/>
    <p:sldId id="281" r:id="rId9"/>
    <p:sldId id="282" r:id="rId10"/>
    <p:sldId id="261" r:id="rId11"/>
    <p:sldId id="275" r:id="rId12"/>
    <p:sldId id="285" r:id="rId13"/>
    <p:sldId id="263" r:id="rId14"/>
    <p:sldId id="264" r:id="rId15"/>
    <p:sldId id="268" r:id="rId16"/>
    <p:sldId id="279" r:id="rId17"/>
    <p:sldId id="267" r:id="rId18"/>
    <p:sldId id="269" r:id="rId19"/>
    <p:sldId id="286" r:id="rId20"/>
    <p:sldId id="270" r:id="rId21"/>
    <p:sldId id="271" r:id="rId22"/>
    <p:sldId id="272" r:id="rId23"/>
    <p:sldId id="273" r:id="rId24"/>
    <p:sldId id="274" r:id="rId25"/>
    <p:sldId id="276" r:id="rId26"/>
    <p:sldId id="287" r:id="rId27"/>
    <p:sldId id="278" r:id="rId28"/>
    <p:sldId id="290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1657" autoAdjust="0"/>
  </p:normalViewPr>
  <p:slideViewPr>
    <p:cSldViewPr snapToGrid="0">
      <p:cViewPr varScale="1">
        <p:scale>
          <a:sx n="104" d="100"/>
          <a:sy n="104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258CA-7C72-4FD5-B942-51EA23C96B2F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59A2E-7224-4E77-A960-0FBC2743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4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weighting of surveys (lambda of 2 for both) to see if you can force better survey fit.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91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Proj</a:t>
            </a:r>
            <a:r>
              <a:rPr lang="en-US" dirty="0"/>
              <a:t> 1 a vs. b</a:t>
            </a:r>
          </a:p>
          <a:p>
            <a:r>
              <a:rPr lang="en-US" dirty="0"/>
              <a:t>Probability of recovery is being above </a:t>
            </a:r>
            <a:r>
              <a:rPr lang="en-US" dirty="0" err="1"/>
              <a:t>Bmsy</a:t>
            </a:r>
            <a:r>
              <a:rPr lang="en-US" dirty="0"/>
              <a:t> for 2 consecutive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8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6: Comparison on by catch mortality on rebuilding probabilities using F = 0 and F = 0.18 projections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assumptions of average recruitment for the entire time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77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6: Comparison on by catch mortality on rebuilding probabilities using F = 0 and F = 0.18 projections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assumptions of average recruitment for the entire time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4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A7. Computed B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proxy (average mature male biomass) for the corresponding year ranges based on the 2018 assessment model with GMACS code updates.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93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is </a:t>
            </a:r>
            <a:r>
              <a:rPr lang="en-US" dirty="0" err="1"/>
              <a:t>ricker</a:t>
            </a:r>
            <a:r>
              <a:rPr lang="en-US" dirty="0"/>
              <a:t> S-R relationship, 4 is “random” recruitment from 1996- 2017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Projection 1 </a:t>
            </a:r>
            <a:r>
              <a:rPr lang="en-US" dirty="0" err="1"/>
              <a:t>mcmc</a:t>
            </a:r>
            <a:r>
              <a:rPr lang="en-US" dirty="0"/>
              <a:t>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8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Gray are 95 % confidence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Punt, A.E., C.S. Szuwalski, and W. Stockhausen. 2014. An evaluation of stock-recruitment proxies and environmental change points for implementing the US Sustainable Fisheries Act. Fisheries Research 157:28-40.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5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Ricker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A7. Computed B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proxy (average mature male biomass) for the corresponding year ranges based on the 2018 assessment model with GMACS code updates.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4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# is catch under F bigger than ABC, if so use ABC, is state catch bigger than ABC - use ABC otherwise use TAC</a:t>
            </a:r>
          </a:p>
          <a:p>
            <a:r>
              <a:rPr lang="en-US" sz="1200" dirty="0"/>
              <a:t># ABC total, TAC is retained catch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present version d for the projections.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59A2E-7224-4E77-A960-0FBC274393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3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57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7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7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7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48A34-6E15-4761-8865-E75004EF96F4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DE08C-D5E6-4320-AF3F-2D65767A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7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ED753-E76C-4001-B3DA-6C4B890A5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Saint Matthew blue king crab stock status and rebuilding projections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494FB-AC11-499E-AD24-FCA302E34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010" y="4149724"/>
            <a:ext cx="7539989" cy="11080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Katie Palof, Jie Zheng, Jim Ianelli, and André Punt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89061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5F578C-A6B6-4DB8-AF32-18BB1472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02119"/>
            <a:ext cx="9906000" cy="11170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Survey fit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78FA2-CCC9-4B66-8AC0-8A41FB492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6500" y="2249487"/>
            <a:ext cx="9840911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64541-3AE2-4B64-952F-D52389093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" y="1066799"/>
            <a:ext cx="6021494" cy="5017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032E66-5CE7-4CB3-83DB-D1C8E5810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5" y="1066799"/>
            <a:ext cx="6021495" cy="50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50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9C4A-3F8F-4610-8C79-51B5E620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Breakpoint analysis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0DF96-A850-48E4-916D-6A5DFA4CD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67" y="2097088"/>
            <a:ext cx="9905999" cy="3541714"/>
          </a:xfrm>
        </p:spPr>
        <p:txBody>
          <a:bodyPr/>
          <a:lstStyle/>
          <a:p>
            <a:r>
              <a:rPr lang="en-US" dirty="0"/>
              <a:t>Same approach as BBRKC and others (Punt et al. 2014)</a:t>
            </a:r>
          </a:p>
          <a:p>
            <a:r>
              <a:rPr lang="en-US" dirty="0"/>
              <a:t>Use S-R relationship to look for breakpoints in productivity</a:t>
            </a:r>
          </a:p>
          <a:p>
            <a:r>
              <a:rPr lang="en-US" dirty="0"/>
              <a:t>Decision points:</a:t>
            </a:r>
          </a:p>
          <a:p>
            <a:pPr lvl="1"/>
            <a:r>
              <a:rPr lang="en-US" dirty="0"/>
              <a:t>Lag of 7 years to from brood year to recruitment</a:t>
            </a:r>
          </a:p>
          <a:p>
            <a:pPr lvl="1"/>
            <a:r>
              <a:rPr lang="en-US" dirty="0"/>
              <a:t>Minimum number of years in a group - 5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7DE7B-5D47-4756-BDE9-CA939EB2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09" y="3239867"/>
            <a:ext cx="4171351" cy="347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3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00DF-1936-4588-A86F-FB40ABB5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0" y="1950430"/>
            <a:ext cx="2277484" cy="1478570"/>
          </a:xfrm>
        </p:spPr>
        <p:txBody>
          <a:bodyPr/>
          <a:lstStyle/>
          <a:p>
            <a:r>
              <a:rPr lang="en-US" dirty="0"/>
              <a:t>Ricker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600E2-BE29-4ED0-9781-DF00808F1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7236" r="9526"/>
          <a:stretch/>
        </p:blipFill>
        <p:spPr>
          <a:xfrm>
            <a:off x="181985" y="0"/>
            <a:ext cx="8224261" cy="115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7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99294D-CC6E-48CB-8B6A-6DAEBEBB3F73}"/>
              </a:ext>
            </a:extLst>
          </p:cNvPr>
          <p:cNvSpPr/>
          <p:nvPr/>
        </p:nvSpPr>
        <p:spPr>
          <a:xfrm>
            <a:off x="6344816" y="1354667"/>
            <a:ext cx="4966651" cy="35785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400D9-9956-4457-8074-196848E6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0518"/>
            <a:ext cx="9905998" cy="1478570"/>
          </a:xfrm>
        </p:spPr>
        <p:txBody>
          <a:bodyPr/>
          <a:lstStyle/>
          <a:p>
            <a:r>
              <a:rPr lang="en-US" dirty="0"/>
              <a:t>Recruitment breakpoint / productivity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24AA9B-EB35-4293-8365-DCFAAD851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10302" r="11845" b="36501"/>
          <a:stretch/>
        </p:blipFill>
        <p:spPr>
          <a:xfrm>
            <a:off x="356914" y="1241779"/>
            <a:ext cx="5739661" cy="49977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1FA43-1978-4FE9-A2FB-11E9DB083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9958" r="10378" b="8482"/>
          <a:stretch/>
        </p:blipFill>
        <p:spPr>
          <a:xfrm>
            <a:off x="6716890" y="1399822"/>
            <a:ext cx="4585000" cy="3228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4D46A3-C598-43FC-9526-AED664B7FB8B}"/>
              </a:ext>
            </a:extLst>
          </p:cNvPr>
          <p:cNvSpPr txBox="1"/>
          <p:nvPr/>
        </p:nvSpPr>
        <p:spPr>
          <a:xfrm>
            <a:off x="7628459" y="4532106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MMB (1000’s 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5EEC7-E3DF-4B0B-8C88-034232260925}"/>
              </a:ext>
            </a:extLst>
          </p:cNvPr>
          <p:cNvSpPr txBox="1"/>
          <p:nvPr/>
        </p:nvSpPr>
        <p:spPr>
          <a:xfrm rot="16200000">
            <a:off x="5334834" y="2829466"/>
            <a:ext cx="239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ln (R/MMB)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7E545-4ED9-4C95-92B8-C1DC5A348DED}"/>
              </a:ext>
            </a:extLst>
          </p:cNvPr>
          <p:cNvSpPr txBox="1"/>
          <p:nvPr/>
        </p:nvSpPr>
        <p:spPr>
          <a:xfrm>
            <a:off x="6572249" y="5400675"/>
            <a:ext cx="447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1989 brood year – 1996 recruitment </a:t>
            </a:r>
          </a:p>
        </p:txBody>
      </p:sp>
    </p:spTree>
    <p:extLst>
      <p:ext uri="{BB962C8B-B14F-4D97-AF65-F5344CB8AC3E}">
        <p14:creationId xmlns:p14="http://schemas.microsoft.com/office/powerpoint/2010/main" val="405379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3EF3-5A08-489B-B4B5-DDE9C929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F8BB031-ED5B-4373-8818-58B2B2737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008038"/>
              </p:ext>
            </p:extLst>
          </p:nvPr>
        </p:nvGraphicFramePr>
        <p:xfrm>
          <a:off x="275188" y="5390110"/>
          <a:ext cx="7592461" cy="1055624"/>
        </p:xfrm>
        <a:graphic>
          <a:graphicData uri="http://schemas.openxmlformats.org/drawingml/2006/table">
            <a:tbl>
              <a:tblPr firstRow="1" firstCol="1" bandRow="1"/>
              <a:tblGrid>
                <a:gridCol w="899848">
                  <a:extLst>
                    <a:ext uri="{9D8B030D-6E8A-4147-A177-3AD203B41FA5}">
                      <a16:colId xmlns:a16="http://schemas.microsoft.com/office/drawing/2014/main" val="3179134366"/>
                    </a:ext>
                  </a:extLst>
                </a:gridCol>
                <a:gridCol w="1459440">
                  <a:extLst>
                    <a:ext uri="{9D8B030D-6E8A-4147-A177-3AD203B41FA5}">
                      <a16:colId xmlns:a16="http://schemas.microsoft.com/office/drawing/2014/main" val="3150042914"/>
                    </a:ext>
                  </a:extLst>
                </a:gridCol>
                <a:gridCol w="1434131">
                  <a:extLst>
                    <a:ext uri="{9D8B030D-6E8A-4147-A177-3AD203B41FA5}">
                      <a16:colId xmlns:a16="http://schemas.microsoft.com/office/drawing/2014/main" val="731744831"/>
                    </a:ext>
                  </a:extLst>
                </a:gridCol>
                <a:gridCol w="763933">
                  <a:extLst>
                    <a:ext uri="{9D8B030D-6E8A-4147-A177-3AD203B41FA5}">
                      <a16:colId xmlns:a16="http://schemas.microsoft.com/office/drawing/2014/main" val="3168800387"/>
                    </a:ext>
                  </a:extLst>
                </a:gridCol>
                <a:gridCol w="2022781">
                  <a:extLst>
                    <a:ext uri="{9D8B030D-6E8A-4147-A177-3AD203B41FA5}">
                      <a16:colId xmlns:a16="http://schemas.microsoft.com/office/drawing/2014/main" val="192771788"/>
                    </a:ext>
                  </a:extLst>
                </a:gridCol>
                <a:gridCol w="1012328">
                  <a:extLst>
                    <a:ext uri="{9D8B030D-6E8A-4147-A177-3AD203B41FA5}">
                      <a16:colId xmlns:a16="http://schemas.microsoft.com/office/drawing/2014/main" val="393224780"/>
                    </a:ext>
                  </a:extLst>
                </a:gridCol>
              </a:tblGrid>
              <a:tr h="26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Basis for </a:t>
                      </a:r>
                      <a:r>
                        <a:rPr lang="en-US" sz="1600" i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i="1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MSY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i="1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MSY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proxy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MSST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Biomass (MMB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mating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B/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i="1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29693"/>
                  </a:ext>
                </a:extLst>
              </a:tr>
              <a:tr h="26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1978-2017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3.48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1.74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1.09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53285"/>
                  </a:ext>
                </a:extLst>
              </a:tr>
              <a:tr h="26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1996-2017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2.03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1.015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1.09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73958"/>
                  </a:ext>
                </a:extLst>
              </a:tr>
              <a:tr h="26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1888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C22D368-D752-41E1-8782-02B79BAB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08719" y="-1121419"/>
            <a:ext cx="155363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A5. Estimates of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12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proxy using the entire time series and model suggested breakpoint years for recruitment. 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5CE976-6ACF-4508-9737-67D8D9D22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54" y="320682"/>
            <a:ext cx="5725911" cy="477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6A28A9-BED0-4678-B08B-1E3F419F6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3" y="320682"/>
            <a:ext cx="5725910" cy="47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1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36F8-8EAA-4E4E-BA1B-F56306B8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Rebuilding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261F-E9F2-4A34-9CC0-57F7A177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Gmacs</a:t>
            </a:r>
            <a:r>
              <a:rPr lang="en-US" dirty="0"/>
              <a:t> projection module developed in Jan – uses </a:t>
            </a:r>
            <a:r>
              <a:rPr lang="en-US" dirty="0" err="1"/>
              <a:t>mcmc</a:t>
            </a:r>
            <a:r>
              <a:rPr lang="en-US" dirty="0"/>
              <a:t> output (.</a:t>
            </a:r>
            <a:r>
              <a:rPr lang="en-US" dirty="0" err="1"/>
              <a:t>psv</a:t>
            </a:r>
            <a:r>
              <a:rPr lang="en-US" dirty="0"/>
              <a:t> file)</a:t>
            </a:r>
          </a:p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Bycatch (does not influence rebuilding time)</a:t>
            </a:r>
          </a:p>
          <a:p>
            <a:pPr lvl="1"/>
            <a:r>
              <a:rPr lang="en-US" dirty="0"/>
              <a:t>State harvest policy</a:t>
            </a:r>
          </a:p>
          <a:p>
            <a:pPr lvl="1"/>
            <a:r>
              <a:rPr lang="en-US" dirty="0"/>
              <a:t>Future recruitment – </a:t>
            </a:r>
            <a:r>
              <a:rPr lang="en-US" dirty="0">
                <a:solidFill>
                  <a:srgbClr val="FFC000"/>
                </a:solidFill>
              </a:rPr>
              <a:t>KEY ASSUMPTION</a:t>
            </a:r>
          </a:p>
          <a:p>
            <a:pPr lvl="2"/>
            <a:r>
              <a:rPr lang="en-US" dirty="0"/>
              <a:t>S-R (A. Punt) – Ricker or B-H</a:t>
            </a:r>
          </a:p>
          <a:p>
            <a:pPr lvl="2"/>
            <a:r>
              <a:rPr lang="en-US" dirty="0"/>
              <a:t>“mean” recruitment or “random” recruitment draws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3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10387-3E5D-4EB6-8219-5BE42D755DB0}"/>
              </a:ext>
            </a:extLst>
          </p:cNvPr>
          <p:cNvSpPr/>
          <p:nvPr/>
        </p:nvSpPr>
        <p:spPr>
          <a:xfrm>
            <a:off x="1217467" y="86916"/>
            <a:ext cx="114196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                          # Compute MSY? (1=Yes)</a:t>
            </a:r>
          </a:p>
          <a:p>
            <a:r>
              <a:rPr lang="en-US" sz="1400" dirty="0"/>
              <a:t>0 1 1 1 1                  # Set to 0 if F35% applied to this fleet; 1 if F is to be fixed</a:t>
            </a:r>
          </a:p>
          <a:p>
            <a:r>
              <a:rPr lang="en-US" sz="1400" dirty="0"/>
              <a:t>1978 2017                  # First and last year for average recruitment/MMB for </a:t>
            </a:r>
            <a:r>
              <a:rPr lang="en-US" sz="1400" dirty="0" err="1"/>
              <a:t>Bspr</a:t>
            </a:r>
            <a:r>
              <a:rPr lang="en-US" sz="1400" dirty="0"/>
              <a:t> calculation (Tier 3 or Tier 4)</a:t>
            </a:r>
          </a:p>
          <a:p>
            <a:r>
              <a:rPr lang="en-US" sz="1400" dirty="0"/>
              <a:t>2013 2017                  # First and last year for average F for discards (computing reference points and projections)</a:t>
            </a:r>
          </a:p>
          <a:p>
            <a:endParaRPr lang="en-US" sz="1400" dirty="0"/>
          </a:p>
          <a:p>
            <a:r>
              <a:rPr lang="en-US" sz="1400" dirty="0"/>
              <a:t># OFL specifications</a:t>
            </a:r>
          </a:p>
          <a:p>
            <a:r>
              <a:rPr lang="en-US" sz="1400" dirty="0"/>
              <a:t>0.35                       # Target SPR ratio for </a:t>
            </a:r>
            <a:r>
              <a:rPr lang="en-US" sz="1400" dirty="0" err="1"/>
              <a:t>Bmsy</a:t>
            </a:r>
            <a:r>
              <a:rPr lang="en-US" sz="1400" dirty="0"/>
              <a:t> proxy.</a:t>
            </a:r>
          </a:p>
          <a:p>
            <a:r>
              <a:rPr lang="en-US" sz="1400" dirty="0"/>
              <a:t>4                            # Tier</a:t>
            </a:r>
          </a:p>
          <a:p>
            <a:r>
              <a:rPr lang="en-US" sz="1400" dirty="0"/>
              <a:t>0.10                       # Alpha (cut-off)</a:t>
            </a:r>
          </a:p>
          <a:p>
            <a:r>
              <a:rPr lang="en-US" sz="1400" dirty="0"/>
              <a:t>0.25                       # Beta (limit)</a:t>
            </a:r>
          </a:p>
          <a:p>
            <a:r>
              <a:rPr lang="en-US" sz="1400" dirty="0"/>
              <a:t>1.00                       # Gamma</a:t>
            </a:r>
          </a:p>
          <a:p>
            <a:r>
              <a:rPr lang="en-US" sz="1400" dirty="0"/>
              <a:t>0.80                       # ABC-OFL buffer</a:t>
            </a:r>
          </a:p>
          <a:p>
            <a:r>
              <a:rPr lang="en-US" sz="1400" dirty="0"/>
              <a:t>0                            # Produce a yield curve (1=yes; 0=no)</a:t>
            </a:r>
          </a:p>
          <a:p>
            <a:r>
              <a:rPr lang="en-US" sz="1400" dirty="0"/>
              <a:t># Projection material</a:t>
            </a:r>
          </a:p>
          <a:p>
            <a:r>
              <a:rPr lang="en-US" sz="1400" dirty="0"/>
              <a:t>2067                       # Last year of projection</a:t>
            </a:r>
          </a:p>
          <a:p>
            <a:r>
              <a:rPr lang="en-US" sz="1400" dirty="0"/>
              <a:t>2                             # Number of strategies (0 for no projections)</a:t>
            </a:r>
          </a:p>
          <a:p>
            <a:r>
              <a:rPr lang="en-US" sz="1400" dirty="0"/>
              <a:t>0  0.18                     # Range of F values</a:t>
            </a:r>
          </a:p>
          <a:p>
            <a:r>
              <a:rPr lang="en-US" sz="1400" dirty="0">
                <a:highlight>
                  <a:srgbClr val="000080"/>
                </a:highlight>
              </a:rPr>
              <a:t>1                             # 0 for no mortality for non-directed fleets (see input #1 above); 1=Yes</a:t>
            </a:r>
          </a:p>
          <a:p>
            <a:r>
              <a:rPr lang="en-US" sz="1400" dirty="0"/>
              <a:t>2                             # </a:t>
            </a:r>
            <a:r>
              <a:rPr lang="en-US" sz="1400" dirty="0" err="1"/>
              <a:t>Mcmc</a:t>
            </a:r>
            <a:r>
              <a:rPr lang="en-US" sz="1400" dirty="0"/>
              <a:t> replicates per draw, 2,000 projections if </a:t>
            </a:r>
            <a:r>
              <a:rPr lang="en-US" sz="1400" dirty="0" err="1"/>
              <a:t>mcmc</a:t>
            </a:r>
            <a:r>
              <a:rPr lang="en-US" sz="1400" dirty="0"/>
              <a:t> is 1,000</a:t>
            </a:r>
          </a:p>
          <a:p>
            <a:r>
              <a:rPr lang="en-US" sz="1400" dirty="0"/>
              <a:t>-3423.8                   # Fixed BMSY (negative number for replicate-specific) negative ignores input</a:t>
            </a:r>
          </a:p>
          <a:p>
            <a:r>
              <a:rPr lang="en-US" sz="1400" dirty="0"/>
              <a:t># Recruitment</a:t>
            </a:r>
          </a:p>
          <a:p>
            <a:r>
              <a:rPr lang="en-US" sz="1400" dirty="0">
                <a:highlight>
                  <a:srgbClr val="000080"/>
                </a:highlight>
              </a:rPr>
              <a:t>2                             # Stock-recruitment option (1=Mean Rec;2=Ricker;3=</a:t>
            </a:r>
            <a:r>
              <a:rPr lang="en-US" sz="1400" dirty="0" err="1">
                <a:highlight>
                  <a:srgbClr val="000080"/>
                </a:highlight>
              </a:rPr>
              <a:t>Beverton</a:t>
            </a:r>
            <a:r>
              <a:rPr lang="en-US" sz="1400" dirty="0">
                <a:highlight>
                  <a:srgbClr val="000080"/>
                </a:highlight>
              </a:rPr>
              <a:t>-Holt)</a:t>
            </a:r>
          </a:p>
          <a:p>
            <a:r>
              <a:rPr lang="en-US" sz="1400" dirty="0"/>
              <a:t>7                             # Time to recruitment</a:t>
            </a:r>
          </a:p>
          <a:p>
            <a:r>
              <a:rPr lang="en-US" sz="1400" dirty="0">
                <a:highlight>
                  <a:srgbClr val="000080"/>
                </a:highlight>
              </a:rPr>
              <a:t>1978 2017              # First and last years for generating future recruitment (only used if </a:t>
            </a:r>
            <a:r>
              <a:rPr lang="en-US" sz="1400" dirty="0" err="1">
                <a:highlight>
                  <a:srgbClr val="000080"/>
                </a:highlight>
              </a:rPr>
              <a:t>Stock_recruitment</a:t>
            </a:r>
            <a:r>
              <a:rPr lang="en-US" sz="1400" dirty="0">
                <a:highlight>
                  <a:srgbClr val="000080"/>
                </a:highlight>
              </a:rPr>
              <a:t> option = 1), </a:t>
            </a:r>
          </a:p>
          <a:p>
            <a:r>
              <a:rPr lang="en-US" sz="1400" dirty="0"/>
              <a:t>0.6                          # </a:t>
            </a:r>
            <a:r>
              <a:rPr lang="en-US" sz="1400" dirty="0" err="1"/>
              <a:t>SigmaR</a:t>
            </a:r>
            <a:r>
              <a:rPr lang="en-US" sz="1400" dirty="0"/>
              <a:t> (only used if </a:t>
            </a:r>
            <a:r>
              <a:rPr lang="en-US" sz="1400" dirty="0" err="1"/>
              <a:t>Stock_recruitment</a:t>
            </a:r>
            <a:r>
              <a:rPr lang="en-US" sz="1400" dirty="0"/>
              <a:t> option = 2) [0.6] –</a:t>
            </a:r>
          </a:p>
          <a:p>
            <a:endParaRPr lang="en-US" sz="1400" dirty="0"/>
          </a:p>
          <a:p>
            <a:r>
              <a:rPr lang="en-US" sz="1400" dirty="0"/>
              <a:t># State strategy			#state harvest control rule - hard coded </a:t>
            </a:r>
          </a:p>
          <a:p>
            <a:r>
              <a:rPr lang="en-US" sz="1400" dirty="0">
                <a:highlight>
                  <a:srgbClr val="000080"/>
                </a:highlight>
              </a:rPr>
              <a:t>0                              # Apply strategies [OFL, ABC] (1=yes;0=no), also state harvest rule if 1</a:t>
            </a:r>
          </a:p>
          <a:p>
            <a:r>
              <a:rPr lang="en-US" sz="1400" dirty="0"/>
              <a:t>0.001729630                # Mean weight to use (mature) - w is the same for mature/ legal</a:t>
            </a:r>
          </a:p>
          <a:p>
            <a:r>
              <a:rPr lang="en-US" sz="1400" dirty="0"/>
              <a:t>0.001930932                # Mean weight to use (legal)</a:t>
            </a:r>
          </a:p>
        </p:txBody>
      </p:sp>
    </p:spTree>
    <p:extLst>
      <p:ext uri="{BB962C8B-B14F-4D97-AF65-F5344CB8AC3E}">
        <p14:creationId xmlns:p14="http://schemas.microsoft.com/office/powerpoint/2010/main" val="296520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CF38-FBAA-4E66-A14F-82063F69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F9590B-0A9E-44FC-A829-7A17F33FD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990573"/>
              </p:ext>
            </p:extLst>
          </p:nvPr>
        </p:nvGraphicFramePr>
        <p:xfrm>
          <a:off x="1141413" y="1106972"/>
          <a:ext cx="7088188" cy="25241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3649">
                  <a:extLst>
                    <a:ext uri="{9D8B030D-6E8A-4147-A177-3AD203B41FA5}">
                      <a16:colId xmlns:a16="http://schemas.microsoft.com/office/drawing/2014/main" val="3862095101"/>
                    </a:ext>
                  </a:extLst>
                </a:gridCol>
                <a:gridCol w="2244688">
                  <a:extLst>
                    <a:ext uri="{9D8B030D-6E8A-4147-A177-3AD203B41FA5}">
                      <a16:colId xmlns:a16="http://schemas.microsoft.com/office/drawing/2014/main" val="2450966376"/>
                    </a:ext>
                  </a:extLst>
                </a:gridCol>
                <a:gridCol w="2056202">
                  <a:extLst>
                    <a:ext uri="{9D8B030D-6E8A-4147-A177-3AD203B41FA5}">
                      <a16:colId xmlns:a16="http://schemas.microsoft.com/office/drawing/2014/main" val="1924582736"/>
                    </a:ext>
                  </a:extLst>
                </a:gridCol>
                <a:gridCol w="1393649">
                  <a:extLst>
                    <a:ext uri="{9D8B030D-6E8A-4147-A177-3AD203B41FA5}">
                      <a16:colId xmlns:a16="http://schemas.microsoft.com/office/drawing/2014/main" val="2684196478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Table 4: Projections performed with associated recruitment assumptions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4843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Projection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recruitment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US" sz="1600" u="none" strike="noStrike" baseline="-25000" dirty="0">
                          <a:solidFill>
                            <a:schemeClr val="bg1"/>
                          </a:solidFill>
                          <a:effectLst/>
                        </a:rPr>
                        <a:t>MSY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proxy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recruitment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67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random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27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Ricker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19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Beverton-Holt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432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random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1996-2017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22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random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1996-2017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1996-2017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992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random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1999-2008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8729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random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1989-2017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249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18F6C6-6DE4-45BD-884A-7C773BB46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854411"/>
              </p:ext>
            </p:extLst>
          </p:nvPr>
        </p:nvGraphicFramePr>
        <p:xfrm>
          <a:off x="1141413" y="4009800"/>
          <a:ext cx="6669606" cy="1562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32281">
                  <a:extLst>
                    <a:ext uri="{9D8B030D-6E8A-4147-A177-3AD203B41FA5}">
                      <a16:colId xmlns:a16="http://schemas.microsoft.com/office/drawing/2014/main" val="818133145"/>
                    </a:ext>
                  </a:extLst>
                </a:gridCol>
                <a:gridCol w="2629041">
                  <a:extLst>
                    <a:ext uri="{9D8B030D-6E8A-4147-A177-3AD203B41FA5}">
                      <a16:colId xmlns:a16="http://schemas.microsoft.com/office/drawing/2014/main" val="2266997534"/>
                    </a:ext>
                  </a:extLst>
                </a:gridCol>
                <a:gridCol w="2408284">
                  <a:extLst>
                    <a:ext uri="{9D8B030D-6E8A-4147-A177-3AD203B41FA5}">
                      <a16:colId xmlns:a16="http://schemas.microsoft.com/office/drawing/2014/main" val="184586119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Table 5: Versions for each of the projections in Table 4.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703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Version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Bycatch mortality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SOA harvest policy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31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75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present (2013-2017)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0339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3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present (2013-2017)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273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2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B8B54-DE64-46A3-8BAB-05FF759B0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06" y="1049447"/>
            <a:ext cx="9518212" cy="47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3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87B0A5-39EE-4634-A7BE-0C128A17A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68" y="3343271"/>
            <a:ext cx="6858014" cy="342900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9531C81-9274-4159-9E41-8B4B6407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425" y="618518"/>
            <a:ext cx="3455986" cy="1162657"/>
          </a:xfrm>
        </p:spPr>
        <p:txBody>
          <a:bodyPr>
            <a:normAutofit/>
          </a:bodyPr>
          <a:lstStyle/>
          <a:p>
            <a:r>
              <a:rPr lang="en-US" dirty="0"/>
              <a:t>State harvest policy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83EF7-AC25-4AF3-98D1-FFC77E93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" y="85722"/>
            <a:ext cx="6858014" cy="3429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162ED5-980B-43E9-A612-A398CED311C6}"/>
              </a:ext>
            </a:extLst>
          </p:cNvPr>
          <p:cNvSpPr txBox="1"/>
          <p:nvPr/>
        </p:nvSpPr>
        <p:spPr>
          <a:xfrm>
            <a:off x="1113558" y="4012334"/>
            <a:ext cx="360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– off</a:t>
            </a:r>
          </a:p>
          <a:p>
            <a:r>
              <a:rPr lang="en-US" dirty="0"/>
              <a:t>d - on</a:t>
            </a:r>
          </a:p>
        </p:txBody>
      </p:sp>
    </p:spTree>
    <p:extLst>
      <p:ext uri="{BB962C8B-B14F-4D97-AF65-F5344CB8AC3E}">
        <p14:creationId xmlns:p14="http://schemas.microsoft.com/office/powerpoint/2010/main" val="211636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6C7A1B-0866-4E1E-B8E6-E2824EDF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7AD2E-2E1B-4549-946D-2257CE867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Stock status – Fall 2018</a:t>
            </a:r>
          </a:p>
          <a:p>
            <a:pPr lvl="1"/>
            <a:r>
              <a:rPr lang="en-US" dirty="0"/>
              <a:t>Model in </a:t>
            </a:r>
            <a:r>
              <a:rPr lang="en-US" dirty="0" err="1"/>
              <a:t>Gmacs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Overfished but not overfishing</a:t>
            </a:r>
          </a:p>
          <a:p>
            <a:pPr lvl="1"/>
            <a:r>
              <a:rPr lang="en-US" dirty="0"/>
              <a:t>Sept 2019 models – Base, 2019 data, “fit survey”, and VAST (?)</a:t>
            </a:r>
          </a:p>
          <a:p>
            <a:pPr lvl="1"/>
            <a:r>
              <a:rPr lang="en-US" dirty="0"/>
              <a:t>Recruitment breakpoint analysis results</a:t>
            </a:r>
          </a:p>
          <a:p>
            <a:r>
              <a:rPr lang="en-US" dirty="0"/>
              <a:t>Rebuilding projections</a:t>
            </a:r>
          </a:p>
          <a:p>
            <a:pPr lvl="1"/>
            <a:r>
              <a:rPr lang="en-US" dirty="0"/>
              <a:t>Assumptions and methods – RECUITMENT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min</a:t>
            </a:r>
            <a:r>
              <a:rPr lang="en-US" dirty="0"/>
              <a:t> and T</a:t>
            </a:r>
            <a:r>
              <a:rPr lang="en-US" baseline="-25000" dirty="0"/>
              <a:t>max 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657102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FCFB-34FB-4A52-9C8D-406613CB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Ricker S-R relationship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1D243-4A51-4D4D-B640-AC40FFD38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919770"/>
            <a:ext cx="9033082" cy="45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9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FCFB-34FB-4A52-9C8D-406613CB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Recruitment (1978-2017)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DBE77-040E-4C5D-86C5-42CA2DC90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928412"/>
            <a:ext cx="8962530" cy="44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80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5B01-32B1-45A0-A4CB-4242971C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Recruitment (1996-2017)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0F9A1-6022-40DE-B6DB-63F673830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960896"/>
            <a:ext cx="9032397" cy="45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88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5B01-32B1-45A0-A4CB-4242971C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Recruitment (1996-2017) and B</a:t>
            </a:r>
            <a:r>
              <a:rPr lang="en-US" baseline="-25000" dirty="0"/>
              <a:t>MSY</a:t>
            </a:r>
            <a:r>
              <a:rPr lang="en-US" dirty="0"/>
              <a:t> proxy (1996-2017)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0AF8B-EA51-49C6-AC4A-161305E82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097088"/>
            <a:ext cx="8828210" cy="44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72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B90B-EF62-4AD8-9005-ED626708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min</a:t>
            </a:r>
            <a:r>
              <a:rPr lang="en-US" dirty="0"/>
              <a:t> and T</a:t>
            </a:r>
            <a:r>
              <a:rPr lang="en-US" baseline="-25000" dirty="0"/>
              <a:t>max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44F7DA-7E08-4C93-A01E-1F651F2D2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444696"/>
              </p:ext>
            </p:extLst>
          </p:nvPr>
        </p:nvGraphicFramePr>
        <p:xfrm>
          <a:off x="1141413" y="2166506"/>
          <a:ext cx="8310497" cy="29844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7856">
                  <a:extLst>
                    <a:ext uri="{9D8B030D-6E8A-4147-A177-3AD203B41FA5}">
                      <a16:colId xmlns:a16="http://schemas.microsoft.com/office/drawing/2014/main" val="3429737139"/>
                    </a:ext>
                  </a:extLst>
                </a:gridCol>
                <a:gridCol w="1913227">
                  <a:extLst>
                    <a:ext uri="{9D8B030D-6E8A-4147-A177-3AD203B41FA5}">
                      <a16:colId xmlns:a16="http://schemas.microsoft.com/office/drawing/2014/main" val="1737620752"/>
                    </a:ext>
                  </a:extLst>
                </a:gridCol>
                <a:gridCol w="1752574">
                  <a:extLst>
                    <a:ext uri="{9D8B030D-6E8A-4147-A177-3AD203B41FA5}">
                      <a16:colId xmlns:a16="http://schemas.microsoft.com/office/drawing/2014/main" val="4141008277"/>
                    </a:ext>
                  </a:extLst>
                </a:gridCol>
                <a:gridCol w="2029257">
                  <a:extLst>
                    <a:ext uri="{9D8B030D-6E8A-4147-A177-3AD203B41FA5}">
                      <a16:colId xmlns:a16="http://schemas.microsoft.com/office/drawing/2014/main" val="2870363944"/>
                    </a:ext>
                  </a:extLst>
                </a:gridCol>
                <a:gridCol w="1427583">
                  <a:extLst>
                    <a:ext uri="{9D8B030D-6E8A-4147-A177-3AD203B41FA5}">
                      <a16:colId xmlns:a16="http://schemas.microsoft.com/office/drawing/2014/main" val="2160989767"/>
                    </a:ext>
                  </a:extLst>
                </a:gridCol>
              </a:tblGrid>
              <a:tr h="23938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Table 7: T</a:t>
                      </a:r>
                      <a:r>
                        <a:rPr lang="en-US" sz="1600" u="none" strike="noStrike" baseline="-25000">
                          <a:solidFill>
                            <a:schemeClr val="bg1"/>
                          </a:solidFill>
                          <a:effectLst/>
                        </a:rPr>
                        <a:t>min</a:t>
                      </a: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 for each projection version d with no directed fishing (F=0).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401777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Projection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recruitment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US" sz="1600" u="none" strike="noStrike" baseline="-25000" dirty="0">
                          <a:solidFill>
                            <a:schemeClr val="bg1"/>
                          </a:solidFill>
                          <a:effectLst/>
                        </a:rPr>
                        <a:t>MSY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proxy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recruitment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en-US" sz="1600" u="none" strike="noStrike" baseline="-25000" dirty="0">
                          <a:solidFill>
                            <a:schemeClr val="bg1"/>
                          </a:solidFill>
                          <a:effectLst/>
                        </a:rPr>
                        <a:t>min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078779"/>
                  </a:ext>
                </a:extLst>
              </a:tr>
              <a:tr h="199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random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7.5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987138"/>
                  </a:ext>
                </a:extLst>
              </a:tr>
              <a:tr h="361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Ricker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16.5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26781"/>
                  </a:ext>
                </a:extLst>
              </a:tr>
              <a:tr h="361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Beverton-Holt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14.5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721067"/>
                  </a:ext>
                </a:extLst>
              </a:tr>
              <a:tr h="361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random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1996-2017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100+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91455"/>
                  </a:ext>
                </a:extLst>
              </a:tr>
              <a:tr h="361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random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1996-2017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1996-2017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10.5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72005"/>
                  </a:ext>
                </a:extLst>
              </a:tr>
              <a:tr h="361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random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1999-2008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100+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71168"/>
                  </a:ext>
                </a:extLst>
              </a:tr>
              <a:tr h="199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random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1989-2017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1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596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B082-46BE-47F9-A79A-A4645383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points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8FA56-1B91-428E-9A42-D9C0C3E1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probably assumption on recruitment?</a:t>
            </a:r>
          </a:p>
          <a:p>
            <a:r>
              <a:rPr lang="en-US" dirty="0"/>
              <a:t>Change B</a:t>
            </a:r>
            <a:r>
              <a:rPr lang="en-US" baseline="-25000" dirty="0"/>
              <a:t>MSY</a:t>
            </a:r>
            <a:r>
              <a:rPr lang="en-US" dirty="0"/>
              <a:t> proxy years? Evidence for this?</a:t>
            </a:r>
          </a:p>
          <a:p>
            <a:r>
              <a:rPr lang="en-US" dirty="0"/>
              <a:t>T</a:t>
            </a:r>
            <a:r>
              <a:rPr lang="en-US" baseline="-25000" dirty="0"/>
              <a:t>MIN</a:t>
            </a:r>
            <a:r>
              <a:rPr lang="en-US" dirty="0"/>
              <a:t> based on these choices</a:t>
            </a:r>
          </a:p>
          <a:p>
            <a:r>
              <a:rPr lang="en-US" dirty="0"/>
              <a:t>Weighed combinations of projections?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6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3EF3-5A08-489B-B4B5-DDE9C929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F8BB031-ED5B-4373-8818-58B2B2737C9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5188" y="5390110"/>
          <a:ext cx="7592461" cy="1055624"/>
        </p:xfrm>
        <a:graphic>
          <a:graphicData uri="http://schemas.openxmlformats.org/drawingml/2006/table">
            <a:tbl>
              <a:tblPr firstRow="1" firstCol="1" bandRow="1"/>
              <a:tblGrid>
                <a:gridCol w="899848">
                  <a:extLst>
                    <a:ext uri="{9D8B030D-6E8A-4147-A177-3AD203B41FA5}">
                      <a16:colId xmlns:a16="http://schemas.microsoft.com/office/drawing/2014/main" val="3179134366"/>
                    </a:ext>
                  </a:extLst>
                </a:gridCol>
                <a:gridCol w="1459440">
                  <a:extLst>
                    <a:ext uri="{9D8B030D-6E8A-4147-A177-3AD203B41FA5}">
                      <a16:colId xmlns:a16="http://schemas.microsoft.com/office/drawing/2014/main" val="3150042914"/>
                    </a:ext>
                  </a:extLst>
                </a:gridCol>
                <a:gridCol w="1434131">
                  <a:extLst>
                    <a:ext uri="{9D8B030D-6E8A-4147-A177-3AD203B41FA5}">
                      <a16:colId xmlns:a16="http://schemas.microsoft.com/office/drawing/2014/main" val="731744831"/>
                    </a:ext>
                  </a:extLst>
                </a:gridCol>
                <a:gridCol w="763933">
                  <a:extLst>
                    <a:ext uri="{9D8B030D-6E8A-4147-A177-3AD203B41FA5}">
                      <a16:colId xmlns:a16="http://schemas.microsoft.com/office/drawing/2014/main" val="3168800387"/>
                    </a:ext>
                  </a:extLst>
                </a:gridCol>
                <a:gridCol w="2022781">
                  <a:extLst>
                    <a:ext uri="{9D8B030D-6E8A-4147-A177-3AD203B41FA5}">
                      <a16:colId xmlns:a16="http://schemas.microsoft.com/office/drawing/2014/main" val="192771788"/>
                    </a:ext>
                  </a:extLst>
                </a:gridCol>
                <a:gridCol w="1012328">
                  <a:extLst>
                    <a:ext uri="{9D8B030D-6E8A-4147-A177-3AD203B41FA5}">
                      <a16:colId xmlns:a16="http://schemas.microsoft.com/office/drawing/2014/main" val="393224780"/>
                    </a:ext>
                  </a:extLst>
                </a:gridCol>
              </a:tblGrid>
              <a:tr h="26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Basis for </a:t>
                      </a:r>
                      <a:r>
                        <a:rPr lang="en-US" sz="1600" i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i="1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MSY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i="1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MSY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proxy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MSST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Biomass (MMB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mating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B/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i="1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29693"/>
                  </a:ext>
                </a:extLst>
              </a:tr>
              <a:tr h="26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1978-2017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3.48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1.74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1.09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53285"/>
                  </a:ext>
                </a:extLst>
              </a:tr>
              <a:tr h="26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1996-2017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2.03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1.015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1.09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73958"/>
                  </a:ext>
                </a:extLst>
              </a:tr>
              <a:tr h="26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1888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C22D368-D752-41E1-8782-02B79BAB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08719" y="-1121419"/>
            <a:ext cx="155363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A5. Estimates of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12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proxy using the entire time series and model suggested breakpoint years for recruitment. 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5CE976-6ACF-4508-9737-67D8D9D22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54" y="320682"/>
            <a:ext cx="5725911" cy="477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6A28A9-BED0-4678-B08B-1E3F419F6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3" y="320682"/>
            <a:ext cx="5725910" cy="47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4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1A40-246A-4E0D-9C86-E9295A92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max</a:t>
            </a:r>
            <a:r>
              <a:rPr lang="en-US" dirty="0"/>
              <a:t> / Generation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811C8-168A-4B4A-B8D7-EE40847D8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of recruitment – 7  : Generation time – 13.59</a:t>
            </a:r>
          </a:p>
          <a:p>
            <a:endParaRPr lang="en-US" dirty="0"/>
          </a:p>
          <a:p>
            <a:r>
              <a:rPr lang="en-US" dirty="0"/>
              <a:t>Age of recruitment – 6  : Generation time – 12.59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81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341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502E-D518-4908-91D7-94C7F00B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D93BD-D5F8-4781-B2A2-8F43CE702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4" y="618518"/>
            <a:ext cx="10021514" cy="50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9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7A1B-0866-4E1E-B8E6-E2824EDF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Current Status of 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7AD2E-2E1B-4549-946D-2257CE867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18856"/>
            <a:ext cx="9797304" cy="2364367"/>
          </a:xfrm>
        </p:spPr>
        <p:txBody>
          <a:bodyPr>
            <a:normAutofit/>
          </a:bodyPr>
          <a:lstStyle/>
          <a:p>
            <a:r>
              <a:rPr lang="en-US" dirty="0"/>
              <a:t>Overfished but not overfishing</a:t>
            </a:r>
          </a:p>
          <a:p>
            <a:r>
              <a:rPr lang="en-US" dirty="0"/>
              <a:t>Poor recruitment in recent years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0C006D-7380-410A-85FE-67806CE67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13824"/>
              </p:ext>
            </p:extLst>
          </p:nvPr>
        </p:nvGraphicFramePr>
        <p:xfrm>
          <a:off x="1253283" y="4149889"/>
          <a:ext cx="8646496" cy="18400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8166">
                  <a:extLst>
                    <a:ext uri="{9D8B030D-6E8A-4147-A177-3AD203B41FA5}">
                      <a16:colId xmlns:a16="http://schemas.microsoft.com/office/drawing/2014/main" val="1542153315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3958873781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303873374"/>
                    </a:ext>
                  </a:extLst>
                </a:gridCol>
                <a:gridCol w="1154127">
                  <a:extLst>
                    <a:ext uri="{9D8B030D-6E8A-4147-A177-3AD203B41FA5}">
                      <a16:colId xmlns:a16="http://schemas.microsoft.com/office/drawing/2014/main" val="1593824625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316844421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009576500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3562973842"/>
                    </a:ext>
                  </a:extLst>
                </a:gridCol>
                <a:gridCol w="1135207">
                  <a:extLst>
                    <a:ext uri="{9D8B030D-6E8A-4147-A177-3AD203B41FA5}">
                      <a16:colId xmlns:a16="http://schemas.microsoft.com/office/drawing/2014/main" val="2948376260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973215233"/>
                    </a:ext>
                  </a:extLst>
                </a:gridCol>
              </a:tblGrid>
              <a:tr h="467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Tier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US" sz="1400" u="none" strike="noStrike" baseline="-25000" dirty="0">
                          <a:solidFill>
                            <a:schemeClr val="bg1"/>
                          </a:solidFill>
                          <a:effectLst/>
                        </a:rPr>
                        <a:t>MSY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Biomass (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MMB</a:t>
                      </a:r>
                      <a:r>
                        <a:rPr lang="en-US" sz="1400" u="none" strike="noStrike" baseline="-25000" dirty="0" err="1">
                          <a:solidFill>
                            <a:schemeClr val="bg1"/>
                          </a:solidFill>
                          <a:effectLst/>
                        </a:rPr>
                        <a:t>mating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B/B</a:t>
                      </a:r>
                      <a:r>
                        <a:rPr lang="en-US" sz="1400" u="none" strike="noStrike" baseline="-25000" dirty="0">
                          <a:solidFill>
                            <a:schemeClr val="bg1"/>
                          </a:solidFill>
                          <a:effectLst/>
                        </a:rPr>
                        <a:t>MSY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r>
                        <a:rPr lang="en-US" sz="1400" u="none" strike="noStrike" baseline="-25000" dirty="0">
                          <a:solidFill>
                            <a:schemeClr val="bg1"/>
                          </a:solidFill>
                          <a:effectLst/>
                        </a:rPr>
                        <a:t>OFL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ϒ</a:t>
                      </a:r>
                      <a:endParaRPr lang="el-G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Basis for B</a:t>
                      </a:r>
                      <a:r>
                        <a:rPr lang="en-US" sz="1400" u="none" strike="noStrike" baseline="-25000" dirty="0">
                          <a:solidFill>
                            <a:schemeClr val="bg1"/>
                          </a:solidFill>
                          <a:effectLst/>
                        </a:rPr>
                        <a:t>MSY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Natural mortality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22944"/>
                  </a:ext>
                </a:extLst>
              </a:tr>
              <a:tr h="22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2013/14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4b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3.06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3.01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0.98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1978-2013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49150"/>
                  </a:ext>
                </a:extLst>
              </a:tr>
              <a:tr h="22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2014/15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4b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3.28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2.71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1978-2014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97816"/>
                  </a:ext>
                </a:extLst>
              </a:tr>
              <a:tr h="22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2015/16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4b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3.71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2.45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0.66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0.11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1978-2015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41737"/>
                  </a:ext>
                </a:extLst>
              </a:tr>
              <a:tr h="22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2016/17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4b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3.67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2.23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0.61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1978-2016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38966"/>
                  </a:ext>
                </a:extLst>
              </a:tr>
              <a:tr h="22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2017/18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4b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3.86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2.05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0.53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1978-2017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2896"/>
                  </a:ext>
                </a:extLst>
              </a:tr>
              <a:tr h="22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2018/19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4b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3.48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1.09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0.31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0.041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1978-2018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2422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A40B27-8502-4DD9-B779-DBDED998BA45}"/>
              </a:ext>
            </a:extLst>
          </p:cNvPr>
          <p:cNvSpPr txBox="1"/>
          <p:nvPr/>
        </p:nvSpPr>
        <p:spPr>
          <a:xfrm>
            <a:off x="1253284" y="3785056"/>
            <a:ext cx="86464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Table 3: Basis for OFL (1000 t) from the reference model. </a:t>
            </a:r>
          </a:p>
        </p:txBody>
      </p:sp>
    </p:spTree>
    <p:extLst>
      <p:ext uri="{BB962C8B-B14F-4D97-AF65-F5344CB8AC3E}">
        <p14:creationId xmlns:p14="http://schemas.microsoft.com/office/powerpoint/2010/main" val="3597648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3171E-7672-424E-B024-06C9B7F78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7" y="190048"/>
            <a:ext cx="10183646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8494-CD40-4ADC-89CC-F42EA394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763" y="2689715"/>
            <a:ext cx="2661947" cy="1478570"/>
          </a:xfrm>
        </p:spPr>
        <p:txBody>
          <a:bodyPr/>
          <a:lstStyle/>
          <a:p>
            <a:pPr algn="ctr"/>
            <a:r>
              <a:rPr lang="en-US" dirty="0"/>
              <a:t>Catch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0246FB-93D2-42E0-A9E6-9A88E955A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3" y="223259"/>
            <a:ext cx="7695404" cy="6412837"/>
          </a:xfrm>
        </p:spPr>
      </p:pic>
    </p:spTree>
    <p:extLst>
      <p:ext uri="{BB962C8B-B14F-4D97-AF65-F5344CB8AC3E}">
        <p14:creationId xmlns:p14="http://schemas.microsoft.com/office/powerpoint/2010/main" val="313448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5F578C-A6B6-4DB8-AF32-18BB1472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111" y="1831974"/>
            <a:ext cx="3664478" cy="27061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Mature male biomass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BC8BF-91B1-41D5-AB8D-1380F45E8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3" y="146025"/>
            <a:ext cx="7809231" cy="65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7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5F578C-A6B6-4DB8-AF32-18BB1472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135" y="2728011"/>
            <a:ext cx="3661113" cy="11170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Recruitment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78FA2-CCC9-4B66-8AC0-8A41FB492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6500" y="2249487"/>
            <a:ext cx="9840911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Show fit to surveys, etc.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99DD6-69E4-40B9-8D5E-90CA74132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4" y="218868"/>
            <a:ext cx="7762941" cy="64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4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1607-DEFD-497A-A4F5-423C76EB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52AA1-64A6-4CFF-AF2F-F31CD5ADF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30" y="319448"/>
            <a:ext cx="9950563" cy="6219103"/>
          </a:xfrm>
        </p:spPr>
      </p:pic>
    </p:spTree>
    <p:extLst>
      <p:ext uri="{BB962C8B-B14F-4D97-AF65-F5344CB8AC3E}">
        <p14:creationId xmlns:p14="http://schemas.microsoft.com/office/powerpoint/2010/main" val="240400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1607-DEFD-497A-A4F5-423C76EB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7EF267-99D8-4F04-B8B9-00993A1AA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7" y="223521"/>
            <a:ext cx="10257529" cy="6410957"/>
          </a:xfrm>
        </p:spPr>
      </p:pic>
    </p:spTree>
    <p:extLst>
      <p:ext uri="{BB962C8B-B14F-4D97-AF65-F5344CB8AC3E}">
        <p14:creationId xmlns:p14="http://schemas.microsoft.com/office/powerpoint/2010/main" val="52855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78EDF-C18A-40D4-A5B8-B60E42262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391132"/>
            <a:ext cx="9240982" cy="57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1204</TotalTime>
  <Words>1175</Words>
  <Application>Microsoft Office PowerPoint</Application>
  <PresentationFormat>Widescreen</PresentationFormat>
  <Paragraphs>319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Tw Cen MT</vt:lpstr>
      <vt:lpstr>Circuit</vt:lpstr>
      <vt:lpstr>Saint Matthew blue king crab stock status and rebuilding projections</vt:lpstr>
      <vt:lpstr>Outline</vt:lpstr>
      <vt:lpstr>Current Status of Stock</vt:lpstr>
      <vt:lpstr>Catch </vt:lpstr>
      <vt:lpstr>Mature male biomass</vt:lpstr>
      <vt:lpstr>Recruitment</vt:lpstr>
      <vt:lpstr>PowerPoint Presentation</vt:lpstr>
      <vt:lpstr>PowerPoint Presentation</vt:lpstr>
      <vt:lpstr>PowerPoint Presentation</vt:lpstr>
      <vt:lpstr>Survey fit </vt:lpstr>
      <vt:lpstr>Recruitment Breakpoint analysis </vt:lpstr>
      <vt:lpstr>Ricker model</vt:lpstr>
      <vt:lpstr>Recruitment breakpoint / productivity </vt:lpstr>
      <vt:lpstr>PowerPoint Presentation</vt:lpstr>
      <vt:lpstr>Rebuilding projections</vt:lpstr>
      <vt:lpstr>PowerPoint Presentation</vt:lpstr>
      <vt:lpstr>PowerPoint Presentation</vt:lpstr>
      <vt:lpstr>PowerPoint Presentation</vt:lpstr>
      <vt:lpstr>State harvest policy </vt:lpstr>
      <vt:lpstr>Ricker S-R relationship</vt:lpstr>
      <vt:lpstr>Random Recruitment (1978-2017)</vt:lpstr>
      <vt:lpstr>Random Recruitment (1996-2017)</vt:lpstr>
      <vt:lpstr>Random Recruitment (1996-2017) and BMSY proxy (1996-2017)</vt:lpstr>
      <vt:lpstr>Tmin and Tmax</vt:lpstr>
      <vt:lpstr>Decision points </vt:lpstr>
      <vt:lpstr>PowerPoint Presentation</vt:lpstr>
      <vt:lpstr>Tmax / Generation time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Matthew blue king crab stock status and rebuilding projections</dc:title>
  <dc:creator>Palof, Katie J (DFG)</dc:creator>
  <cp:lastModifiedBy>Palof, Katie J (DFG)</cp:lastModifiedBy>
  <cp:revision>42</cp:revision>
  <dcterms:created xsi:type="dcterms:W3CDTF">2019-04-24T22:22:50Z</dcterms:created>
  <dcterms:modified xsi:type="dcterms:W3CDTF">2019-05-02T05:31:51Z</dcterms:modified>
</cp:coreProperties>
</file>