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notesMasterIdLst>
    <p:notesMasterId r:id="rId32"/>
  </p:notesMasterIdLst>
  <p:sldIdLst>
    <p:sldId id="256" r:id="rId2"/>
    <p:sldId id="257" r:id="rId3"/>
    <p:sldId id="262" r:id="rId4"/>
    <p:sldId id="277" r:id="rId5"/>
    <p:sldId id="266" r:id="rId6"/>
    <p:sldId id="265" r:id="rId7"/>
    <p:sldId id="280" r:id="rId8"/>
    <p:sldId id="281" r:id="rId9"/>
    <p:sldId id="282" r:id="rId10"/>
    <p:sldId id="261" r:id="rId11"/>
    <p:sldId id="275" r:id="rId12"/>
    <p:sldId id="285" r:id="rId13"/>
    <p:sldId id="263" r:id="rId14"/>
    <p:sldId id="264" r:id="rId15"/>
    <p:sldId id="268" r:id="rId16"/>
    <p:sldId id="279" r:id="rId17"/>
    <p:sldId id="267" r:id="rId18"/>
    <p:sldId id="269" r:id="rId19"/>
    <p:sldId id="286" r:id="rId20"/>
    <p:sldId id="270" r:id="rId21"/>
    <p:sldId id="271" r:id="rId22"/>
    <p:sldId id="272" r:id="rId23"/>
    <p:sldId id="273" r:id="rId24"/>
    <p:sldId id="274" r:id="rId25"/>
    <p:sldId id="276" r:id="rId26"/>
    <p:sldId id="287" r:id="rId27"/>
    <p:sldId id="278" r:id="rId28"/>
    <p:sldId id="290" r:id="rId29"/>
    <p:sldId id="288" r:id="rId30"/>
    <p:sldId id="289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81" autoAdjust="0"/>
    <p:restoredTop sz="91657" autoAdjust="0"/>
  </p:normalViewPr>
  <p:slideViewPr>
    <p:cSldViewPr snapToGrid="0">
      <p:cViewPr varScale="1">
        <p:scale>
          <a:sx n="104" d="100"/>
          <a:sy n="104" d="100"/>
        </p:scale>
        <p:origin x="70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9258CA-7C72-4FD5-B942-51EA23C96B2F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659A2E-7224-4E77-A960-0FBC27439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748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 weighting of surveys (lambda of 2 for both) to see if you can force better survey fit.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59A2E-7224-4E77-A960-0FBC2743937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5912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Proj</a:t>
            </a:r>
            <a:r>
              <a:rPr lang="en-US" dirty="0"/>
              <a:t> 1 a vs. b</a:t>
            </a:r>
          </a:p>
          <a:p>
            <a:r>
              <a:rPr lang="en-US" dirty="0"/>
              <a:t>Probability of recovery is being above </a:t>
            </a:r>
            <a:r>
              <a:rPr lang="en-US" dirty="0" err="1"/>
              <a:t>Bmsy</a:t>
            </a:r>
            <a:r>
              <a:rPr lang="en-US" dirty="0"/>
              <a:t> for 2 consecutive years.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59A2E-7224-4E77-A960-0FBC2743937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8988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6: Comparison on by catch mortality on rebuilding probabilities using F = 0 and F = 0.18 projections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assumptions of average recruitment for the entire time series.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59A2E-7224-4E77-A960-0FBC2743937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2774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6: Comparison on by catch mortality on rebuilding probabilities using F = 0 and F = 0.18 projections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assumptions of average recruitment for the entire time series.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59A2E-7224-4E77-A960-0FBC2743937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742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Figure A7. Computed B</a:t>
            </a:r>
            <a:r>
              <a:rPr lang="en-US" sz="1200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MSY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proxy (average mature male biomass) for the corresponding year ranges based on the 2018 assessment model with GMACS code updates.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59A2E-7224-4E77-A960-0FBC2743937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2933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 is </a:t>
            </a:r>
            <a:r>
              <a:rPr lang="en-US" dirty="0" err="1"/>
              <a:t>ricker</a:t>
            </a:r>
            <a:r>
              <a:rPr lang="en-US" dirty="0"/>
              <a:t> S-R relationship, 4 is “random” recruitment from 1996- 2017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59A2E-7224-4E77-A960-0FBC2743937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0479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Projection 1 </a:t>
            </a:r>
            <a:r>
              <a:rPr lang="en-US" dirty="0" err="1"/>
              <a:t>mcmc</a:t>
            </a:r>
            <a:r>
              <a:rPr lang="en-US" dirty="0"/>
              <a:t> output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59A2E-7224-4E77-A960-0FBC27439379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180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59A2E-7224-4E77-A960-0FBC2743937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821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Gray are 95 % confidence intervals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59A2E-7224-4E77-A960-0FBC2743937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2818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59A2E-7224-4E77-A960-0FBC2743937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1539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Punt, A.E., C.S. Szuwalski, and W. Stockhausen. 2014. An evaluation of stock-recruitment proxies and environmental change points for implementing the US Sustainable Fisheries Act. Fisheries Research 157:28-40.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59A2E-7224-4E77-A960-0FBC2743937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3558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Ricker model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59A2E-7224-4E77-A960-0FBC2743937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7220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Figure A7. Computed B</a:t>
            </a:r>
            <a:r>
              <a:rPr lang="en-US" sz="1200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MSY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proxy (average mature male biomass) for the corresponding year ranges based on the 2018 assessment model with GMACS code updates.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59A2E-7224-4E77-A960-0FBC2743937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4445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# is catch under F bigger than ABC, if so use ABC, is state catch bigger than ABC - use ABC otherwise use TAC</a:t>
            </a:r>
          </a:p>
          <a:p>
            <a:r>
              <a:rPr lang="en-US" sz="1200" dirty="0"/>
              <a:t># ABC total, TAC is retained catch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59A2E-7224-4E77-A960-0FBC2743937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1002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Will present version d for the projections.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59A2E-7224-4E77-A960-0FBC2743937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935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8EC48A34-6E15-4761-8865-E75004EF96F4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3B3DE08C-D5E6-4320-AF3F-2D65767AA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499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48A34-6E15-4761-8865-E75004EF96F4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DE08C-D5E6-4320-AF3F-2D65767AA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945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48A34-6E15-4761-8865-E75004EF96F4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DE08C-D5E6-4320-AF3F-2D65767AA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9100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48A34-6E15-4761-8865-E75004EF96F4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DE08C-D5E6-4320-AF3F-2D65767AAEE8}" type="slidenum">
              <a:rPr lang="en-US" smtClean="0"/>
              <a:t>‹#›</a:t>
            </a:fld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695798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48A34-6E15-4761-8865-E75004EF96F4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DE08C-D5E6-4320-AF3F-2D65767AA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19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48A34-6E15-4761-8865-E75004EF96F4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DE08C-D5E6-4320-AF3F-2D65767AA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7779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48A34-6E15-4761-8865-E75004EF96F4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DE08C-D5E6-4320-AF3F-2D65767AA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3754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48A34-6E15-4761-8865-E75004EF96F4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DE08C-D5E6-4320-AF3F-2D65767AA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2650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48A34-6E15-4761-8865-E75004EF96F4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DE08C-D5E6-4320-AF3F-2D65767AA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690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48A34-6E15-4761-8865-E75004EF96F4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DE08C-D5E6-4320-AF3F-2D65767AA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808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48A34-6E15-4761-8865-E75004EF96F4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DE08C-D5E6-4320-AF3F-2D65767AA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137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48A34-6E15-4761-8865-E75004EF96F4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DE08C-D5E6-4320-AF3F-2D65767AA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765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48A34-6E15-4761-8865-E75004EF96F4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DE08C-D5E6-4320-AF3F-2D65767AA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802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48A34-6E15-4761-8865-E75004EF96F4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DE08C-D5E6-4320-AF3F-2D65767AA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737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48A34-6E15-4761-8865-E75004EF96F4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DE08C-D5E6-4320-AF3F-2D65767AA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16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48A34-6E15-4761-8865-E75004EF96F4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DE08C-D5E6-4320-AF3F-2D65767AA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891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48A34-6E15-4761-8865-E75004EF96F4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DE08C-D5E6-4320-AF3F-2D65767AA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170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48A34-6E15-4761-8865-E75004EF96F4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DE08C-D5E6-4320-AF3F-2D65767AA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6477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  <p:sldLayoutId id="2147483816" r:id="rId13"/>
    <p:sldLayoutId id="2147483817" r:id="rId14"/>
    <p:sldLayoutId id="2147483818" r:id="rId15"/>
    <p:sldLayoutId id="2147483819" r:id="rId16"/>
    <p:sldLayoutId id="2147483820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A070EAD-1DCD-4F3D-BA84-799B891A0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AED753-E76C-4001-B3DA-6C4B890A5C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08960" y="1122363"/>
            <a:ext cx="7559039" cy="3027360"/>
          </a:xfrm>
        </p:spPr>
        <p:txBody>
          <a:bodyPr>
            <a:normAutofit fontScale="90000"/>
          </a:bodyPr>
          <a:lstStyle/>
          <a:p>
            <a:r>
              <a:rPr lang="en-US" sz="5400" dirty="0"/>
              <a:t>Saint Matthew blue king crab stock status and rebuilding projections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A494FB-AC11-499E-AD24-FCA302E348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28010" y="4149724"/>
            <a:ext cx="7539989" cy="1108075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Katie Palof, Jie Zheng, Jim Ianelli, and André Punt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E471E13-6104-4637-8A8F-B545529B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>
                  <a:alpha val="60000"/>
                </a:schemeClr>
              </a:gs>
              <a:gs pos="100000">
                <a:schemeClr val="bg2">
                  <a:lumMod val="60000"/>
                  <a:lumOff val="40000"/>
                  <a:alpha val="80000"/>
                </a:schemeClr>
              </a:gs>
            </a:gsLst>
            <a:lin ang="5400000" scaled="0"/>
            <a:tileRect/>
          </a:gradFill>
        </p:grpSpPr>
        <p:sp>
          <p:nvSpPr>
            <p:cNvPr id="11" name="Rectangle 5">
              <a:extLst>
                <a:ext uri="{FF2B5EF4-FFF2-40B4-BE49-F238E27FC236}">
                  <a16:creationId xmlns:a16="http://schemas.microsoft.com/office/drawing/2014/main" id="{802F412D-6781-427D-AB79-09FD610CCE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8471B962-D824-43CE-B5DD-704B305B28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ED60EBD3-FA75-460B-AFBD-3F234A0CAA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Rectangle 8">
              <a:extLst>
                <a:ext uri="{FF2B5EF4-FFF2-40B4-BE49-F238E27FC236}">
                  <a16:creationId xmlns:a16="http://schemas.microsoft.com/office/drawing/2014/main" id="{D0791244-FBF2-49D9-BDBC-E2E58C86B4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FEE4C4B1-195C-40F5-A78F-2EB7ED6E6F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22766AF8-3850-41E4-80D0-321D9A13D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8834F8EE-AB04-42FE-AE7B-3E9C6ACA0E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C86BB534-4617-4275-908E-357CF2246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B6DEB58B-8D28-4BE9-9CA9-F4B3A083BC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25A772BC-4720-4EC2-AD61-A7B74E915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60D6B27E-FAC5-4267-80A9-DE4D2E02B8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1F39FA83-D8C8-4CE3-9C62-10375FD041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E09B4CF3-A51F-4787-81FE-F5C79BA426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6695CB35-74E4-43C0-89F5-9FDA59B3AC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945450CE-FB13-4C46-825F-5BB1917033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E80AA0B2-7FE7-4B75-AC25-E0F6C0FE4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2E81F7C1-AD8F-41A0-91A8-E05F66CB0E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F4E8A538-9FFA-4C76-BCE2-D54F56A115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3C412824-3CBA-4E74-B2FD-936EA70486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E28DC1F0-74FF-4D97-BD4D-FD42DE4AC6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77CEC4FA-6FD3-4ABF-BF98-94E7947A55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6">
              <a:extLst>
                <a:ext uri="{FF2B5EF4-FFF2-40B4-BE49-F238E27FC236}">
                  <a16:creationId xmlns:a16="http://schemas.microsoft.com/office/drawing/2014/main" id="{D4E61DA7-BFA9-48AF-BD6F-EBB15C2359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7">
              <a:extLst>
                <a:ext uri="{FF2B5EF4-FFF2-40B4-BE49-F238E27FC236}">
                  <a16:creationId xmlns:a16="http://schemas.microsoft.com/office/drawing/2014/main" id="{57164D6A-1DD9-43AE-878F-A413DC26FB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8">
              <a:extLst>
                <a:ext uri="{FF2B5EF4-FFF2-40B4-BE49-F238E27FC236}">
                  <a16:creationId xmlns:a16="http://schemas.microsoft.com/office/drawing/2014/main" id="{4949EBA6-53D9-4F2D-91DB-EA7AE260F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9">
              <a:extLst>
                <a:ext uri="{FF2B5EF4-FFF2-40B4-BE49-F238E27FC236}">
                  <a16:creationId xmlns:a16="http://schemas.microsoft.com/office/drawing/2014/main" id="{0AFEA5FA-F759-441C-A0BC-7EDC79A67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30">
              <a:extLst>
                <a:ext uri="{FF2B5EF4-FFF2-40B4-BE49-F238E27FC236}">
                  <a16:creationId xmlns:a16="http://schemas.microsoft.com/office/drawing/2014/main" id="{5B913AE0-5DC8-4244-8C26-ED97F834E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1">
              <a:extLst>
                <a:ext uri="{FF2B5EF4-FFF2-40B4-BE49-F238E27FC236}">
                  <a16:creationId xmlns:a16="http://schemas.microsoft.com/office/drawing/2014/main" id="{A87DB58A-25D2-46F1-85E3-06F964D016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2">
              <a:extLst>
                <a:ext uri="{FF2B5EF4-FFF2-40B4-BE49-F238E27FC236}">
                  <a16:creationId xmlns:a16="http://schemas.microsoft.com/office/drawing/2014/main" id="{E7AE8209-F3E7-4ACA-98D0-90B282A147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Rectangle 33">
              <a:extLst>
                <a:ext uri="{FF2B5EF4-FFF2-40B4-BE49-F238E27FC236}">
                  <a16:creationId xmlns:a16="http://schemas.microsoft.com/office/drawing/2014/main" id="{1CED7927-A7C7-444A-A8F3-6348852AEF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0" name="Freeform 34">
              <a:extLst>
                <a:ext uri="{FF2B5EF4-FFF2-40B4-BE49-F238E27FC236}">
                  <a16:creationId xmlns:a16="http://schemas.microsoft.com/office/drawing/2014/main" id="{08BEDF90-F9A6-4DE4-94B6-43E4160394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1" name="Freeform 35">
              <a:extLst>
                <a:ext uri="{FF2B5EF4-FFF2-40B4-BE49-F238E27FC236}">
                  <a16:creationId xmlns:a16="http://schemas.microsoft.com/office/drawing/2014/main" id="{36540D5F-1C77-438A-BF12-56455C4720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6">
              <a:extLst>
                <a:ext uri="{FF2B5EF4-FFF2-40B4-BE49-F238E27FC236}">
                  <a16:creationId xmlns:a16="http://schemas.microsoft.com/office/drawing/2014/main" id="{52FC779A-BC55-40AC-8FFD-E014F8C05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7">
              <a:extLst>
                <a:ext uri="{FF2B5EF4-FFF2-40B4-BE49-F238E27FC236}">
                  <a16:creationId xmlns:a16="http://schemas.microsoft.com/office/drawing/2014/main" id="{63E42DE5-DC0E-4043-8A35-20C53074A2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8">
              <a:extLst>
                <a:ext uri="{FF2B5EF4-FFF2-40B4-BE49-F238E27FC236}">
                  <a16:creationId xmlns:a16="http://schemas.microsoft.com/office/drawing/2014/main" id="{41581FA6-993A-4899-ADF1-0A83A6234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9">
              <a:extLst>
                <a:ext uri="{FF2B5EF4-FFF2-40B4-BE49-F238E27FC236}">
                  <a16:creationId xmlns:a16="http://schemas.microsoft.com/office/drawing/2014/main" id="{33C4FDB9-01D2-4CB0-BFED-216CAC7EB8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40">
              <a:extLst>
                <a:ext uri="{FF2B5EF4-FFF2-40B4-BE49-F238E27FC236}">
                  <a16:creationId xmlns:a16="http://schemas.microsoft.com/office/drawing/2014/main" id="{34E715AB-2B68-41C4-A61F-02C413F242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1">
              <a:extLst>
                <a:ext uri="{FF2B5EF4-FFF2-40B4-BE49-F238E27FC236}">
                  <a16:creationId xmlns:a16="http://schemas.microsoft.com/office/drawing/2014/main" id="{D3861C35-D060-408D-9871-4DA2D0547B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2">
              <a:extLst>
                <a:ext uri="{FF2B5EF4-FFF2-40B4-BE49-F238E27FC236}">
                  <a16:creationId xmlns:a16="http://schemas.microsoft.com/office/drawing/2014/main" id="{B4F4F38F-33FE-48A0-986D-FB771F18BE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3">
              <a:extLst>
                <a:ext uri="{FF2B5EF4-FFF2-40B4-BE49-F238E27FC236}">
                  <a16:creationId xmlns:a16="http://schemas.microsoft.com/office/drawing/2014/main" id="{50FCFC8E-2DC3-4F27-9E02-196830E78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4">
              <a:extLst>
                <a:ext uri="{FF2B5EF4-FFF2-40B4-BE49-F238E27FC236}">
                  <a16:creationId xmlns:a16="http://schemas.microsoft.com/office/drawing/2014/main" id="{3A6EE414-1500-4144-B453-BA950E5107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Rectangle 45">
              <a:extLst>
                <a:ext uri="{FF2B5EF4-FFF2-40B4-BE49-F238E27FC236}">
                  <a16:creationId xmlns:a16="http://schemas.microsoft.com/office/drawing/2014/main" id="{0C1A9D8A-5515-4C84-AE17-A6D512438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2" name="Freeform 46">
              <a:extLst>
                <a:ext uri="{FF2B5EF4-FFF2-40B4-BE49-F238E27FC236}">
                  <a16:creationId xmlns:a16="http://schemas.microsoft.com/office/drawing/2014/main" id="{E8E7C8C7-FE85-4C8F-960C-3748511E08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3" name="Freeform 47">
              <a:extLst>
                <a:ext uri="{FF2B5EF4-FFF2-40B4-BE49-F238E27FC236}">
                  <a16:creationId xmlns:a16="http://schemas.microsoft.com/office/drawing/2014/main" id="{33DF2ED7-F601-4A9F-AA50-822ED85D56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8">
              <a:extLst>
                <a:ext uri="{FF2B5EF4-FFF2-40B4-BE49-F238E27FC236}">
                  <a16:creationId xmlns:a16="http://schemas.microsoft.com/office/drawing/2014/main" id="{FEDB3A05-6FDD-4E87-B800-8F99752444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9">
              <a:extLst>
                <a:ext uri="{FF2B5EF4-FFF2-40B4-BE49-F238E27FC236}">
                  <a16:creationId xmlns:a16="http://schemas.microsoft.com/office/drawing/2014/main" id="{AD6225C0-E391-49D5-9A7B-57C5ED60E1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50">
              <a:extLst>
                <a:ext uri="{FF2B5EF4-FFF2-40B4-BE49-F238E27FC236}">
                  <a16:creationId xmlns:a16="http://schemas.microsoft.com/office/drawing/2014/main" id="{B814B458-45E5-451C-9CBD-027E3776A4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1">
              <a:extLst>
                <a:ext uri="{FF2B5EF4-FFF2-40B4-BE49-F238E27FC236}">
                  <a16:creationId xmlns:a16="http://schemas.microsoft.com/office/drawing/2014/main" id="{59167140-9A0D-4FE7-8E37-2CD6130116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2">
              <a:extLst>
                <a:ext uri="{FF2B5EF4-FFF2-40B4-BE49-F238E27FC236}">
                  <a16:creationId xmlns:a16="http://schemas.microsoft.com/office/drawing/2014/main" id="{2D38B213-991B-495D-8886-04CAD44C7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3">
              <a:extLst>
                <a:ext uri="{FF2B5EF4-FFF2-40B4-BE49-F238E27FC236}">
                  <a16:creationId xmlns:a16="http://schemas.microsoft.com/office/drawing/2014/main" id="{67C1C3DA-3972-4D98-9D9E-390461B288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4">
              <a:extLst>
                <a:ext uri="{FF2B5EF4-FFF2-40B4-BE49-F238E27FC236}">
                  <a16:creationId xmlns:a16="http://schemas.microsoft.com/office/drawing/2014/main" id="{972F8941-61DB-48E1-B9C1-E732470563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5">
              <a:extLst>
                <a:ext uri="{FF2B5EF4-FFF2-40B4-BE49-F238E27FC236}">
                  <a16:creationId xmlns:a16="http://schemas.microsoft.com/office/drawing/2014/main" id="{857B495F-5C9B-435F-8D39-45CC57471F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6">
              <a:extLst>
                <a:ext uri="{FF2B5EF4-FFF2-40B4-BE49-F238E27FC236}">
                  <a16:creationId xmlns:a16="http://schemas.microsoft.com/office/drawing/2014/main" id="{B607428B-B7C9-4017-84F8-19C9B2134A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7">
              <a:extLst>
                <a:ext uri="{FF2B5EF4-FFF2-40B4-BE49-F238E27FC236}">
                  <a16:creationId xmlns:a16="http://schemas.microsoft.com/office/drawing/2014/main" id="{A20C5139-2108-4F5E-B892-64F1D8605E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8">
              <a:extLst>
                <a:ext uri="{FF2B5EF4-FFF2-40B4-BE49-F238E27FC236}">
                  <a16:creationId xmlns:a16="http://schemas.microsoft.com/office/drawing/2014/main" id="{C2A51623-F2F3-4584-93F5-598E56A5F4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</p:spTree>
    <p:extLst>
      <p:ext uri="{BB962C8B-B14F-4D97-AF65-F5344CB8AC3E}">
        <p14:creationId xmlns:p14="http://schemas.microsoft.com/office/powerpoint/2010/main" val="2890617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B5F578C-A6B6-4DB8-AF32-18BB14729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1" y="102119"/>
            <a:ext cx="9906000" cy="111707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dirty="0"/>
              <a:t>Survey fit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F78FA2-CCC9-4B66-8AC0-8A41FB4925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06500" y="2249487"/>
            <a:ext cx="9840911" cy="354171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 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164541-3AE2-4B64-952F-D523890933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4" y="1066799"/>
            <a:ext cx="6021494" cy="50179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5032E66-5CE7-4CB3-83DB-D1C8E5810C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2125" y="1066799"/>
            <a:ext cx="6021495" cy="501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250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A9C4A-3F8F-4610-8C79-51B5E620A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Recruitment Breakpoint analysis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0DF96-A850-48E4-916D-6A5DFA4CD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467" y="2097088"/>
            <a:ext cx="9905999" cy="3541714"/>
          </a:xfrm>
        </p:spPr>
        <p:txBody>
          <a:bodyPr/>
          <a:lstStyle/>
          <a:p>
            <a:r>
              <a:rPr lang="en-US" dirty="0"/>
              <a:t>Same approach as BBRKC and others (Punt et al. 2014)</a:t>
            </a:r>
          </a:p>
          <a:p>
            <a:r>
              <a:rPr lang="en-US" dirty="0"/>
              <a:t>Use S-R relationship to look for breakpoints in productivity</a:t>
            </a:r>
          </a:p>
          <a:p>
            <a:r>
              <a:rPr lang="en-US" dirty="0"/>
              <a:t>Decision points:</a:t>
            </a:r>
          </a:p>
          <a:p>
            <a:pPr lvl="1"/>
            <a:r>
              <a:rPr lang="en-US" dirty="0"/>
              <a:t>Lag of 7 years to from brood year to recruitment</a:t>
            </a:r>
          </a:p>
          <a:p>
            <a:pPr lvl="1"/>
            <a:r>
              <a:rPr lang="en-US" dirty="0"/>
              <a:t>Minimum number of years in a group - 5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E7DE7B-5D47-4756-BDE9-CA939EB2BA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6309" y="3239867"/>
            <a:ext cx="4171351" cy="3476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0364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B00DF-1936-4588-A86F-FB40ABB55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58300" y="1950430"/>
            <a:ext cx="2277484" cy="1478570"/>
          </a:xfrm>
        </p:spPr>
        <p:txBody>
          <a:bodyPr/>
          <a:lstStyle/>
          <a:p>
            <a:r>
              <a:rPr lang="en-US" dirty="0"/>
              <a:t>Ricker model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B600E2-BE29-4ED0-9781-DF00808F10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0" t="7236" r="9526"/>
          <a:stretch/>
        </p:blipFill>
        <p:spPr>
          <a:xfrm>
            <a:off x="181985" y="0"/>
            <a:ext cx="8224261" cy="1159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076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599294D-CC6E-48CB-8B6A-6DAEBEBB3F73}"/>
              </a:ext>
            </a:extLst>
          </p:cNvPr>
          <p:cNvSpPr/>
          <p:nvPr/>
        </p:nvSpPr>
        <p:spPr>
          <a:xfrm>
            <a:off x="6344816" y="1354667"/>
            <a:ext cx="4966651" cy="357857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9400D9-9956-4457-8074-196848E6E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110518"/>
            <a:ext cx="9905998" cy="1478570"/>
          </a:xfrm>
        </p:spPr>
        <p:txBody>
          <a:bodyPr/>
          <a:lstStyle/>
          <a:p>
            <a:r>
              <a:rPr lang="en-US" dirty="0"/>
              <a:t>Recruitment breakpoint / productivity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E24AA9B-EB35-4293-8365-DCFAAD8514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0" t="10302" r="11845" b="36501"/>
          <a:stretch/>
        </p:blipFill>
        <p:spPr>
          <a:xfrm>
            <a:off x="356914" y="1241779"/>
            <a:ext cx="5739661" cy="4997704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E1FA43-1978-4FE9-A2FB-11E9DB083E9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69958" r="10378" b="8482"/>
          <a:stretch/>
        </p:blipFill>
        <p:spPr>
          <a:xfrm>
            <a:off x="6716890" y="1399822"/>
            <a:ext cx="4585000" cy="322862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54D46A3-C598-43FC-9526-AED664B7FB8B}"/>
              </a:ext>
            </a:extLst>
          </p:cNvPr>
          <p:cNvSpPr txBox="1"/>
          <p:nvPr/>
        </p:nvSpPr>
        <p:spPr>
          <a:xfrm>
            <a:off x="7628459" y="4532106"/>
            <a:ext cx="2761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MMB (1000’s t)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F5EEC7-E3DF-4B0B-8C88-034232260925}"/>
              </a:ext>
            </a:extLst>
          </p:cNvPr>
          <p:cNvSpPr txBox="1"/>
          <p:nvPr/>
        </p:nvSpPr>
        <p:spPr>
          <a:xfrm rot="16200000">
            <a:off x="5334834" y="2829466"/>
            <a:ext cx="2394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ln (R/MMB)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87E545-4ED9-4C95-92B8-C1DC5A348DED}"/>
              </a:ext>
            </a:extLst>
          </p:cNvPr>
          <p:cNvSpPr txBox="1"/>
          <p:nvPr/>
        </p:nvSpPr>
        <p:spPr>
          <a:xfrm>
            <a:off x="6572249" y="5400675"/>
            <a:ext cx="44767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1989 brood year – 1996 recruitment </a:t>
            </a:r>
          </a:p>
        </p:txBody>
      </p:sp>
    </p:spTree>
    <p:extLst>
      <p:ext uri="{BB962C8B-B14F-4D97-AF65-F5344CB8AC3E}">
        <p14:creationId xmlns:p14="http://schemas.microsoft.com/office/powerpoint/2010/main" val="40537953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53EF3-5A08-489B-B4B5-DDE9C9290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9F8BB031-ED5B-4373-8818-58B2B2737C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2008038"/>
              </p:ext>
            </p:extLst>
          </p:nvPr>
        </p:nvGraphicFramePr>
        <p:xfrm>
          <a:off x="275188" y="5390110"/>
          <a:ext cx="7592461" cy="1055624"/>
        </p:xfrm>
        <a:graphic>
          <a:graphicData uri="http://schemas.openxmlformats.org/drawingml/2006/table">
            <a:tbl>
              <a:tblPr firstRow="1" firstCol="1" bandRow="1"/>
              <a:tblGrid>
                <a:gridCol w="899848">
                  <a:extLst>
                    <a:ext uri="{9D8B030D-6E8A-4147-A177-3AD203B41FA5}">
                      <a16:colId xmlns:a16="http://schemas.microsoft.com/office/drawing/2014/main" val="3179134366"/>
                    </a:ext>
                  </a:extLst>
                </a:gridCol>
                <a:gridCol w="1459440">
                  <a:extLst>
                    <a:ext uri="{9D8B030D-6E8A-4147-A177-3AD203B41FA5}">
                      <a16:colId xmlns:a16="http://schemas.microsoft.com/office/drawing/2014/main" val="3150042914"/>
                    </a:ext>
                  </a:extLst>
                </a:gridCol>
                <a:gridCol w="1434131">
                  <a:extLst>
                    <a:ext uri="{9D8B030D-6E8A-4147-A177-3AD203B41FA5}">
                      <a16:colId xmlns:a16="http://schemas.microsoft.com/office/drawing/2014/main" val="731744831"/>
                    </a:ext>
                  </a:extLst>
                </a:gridCol>
                <a:gridCol w="763933">
                  <a:extLst>
                    <a:ext uri="{9D8B030D-6E8A-4147-A177-3AD203B41FA5}">
                      <a16:colId xmlns:a16="http://schemas.microsoft.com/office/drawing/2014/main" val="3168800387"/>
                    </a:ext>
                  </a:extLst>
                </a:gridCol>
                <a:gridCol w="2022781">
                  <a:extLst>
                    <a:ext uri="{9D8B030D-6E8A-4147-A177-3AD203B41FA5}">
                      <a16:colId xmlns:a16="http://schemas.microsoft.com/office/drawing/2014/main" val="192771788"/>
                    </a:ext>
                  </a:extLst>
                </a:gridCol>
                <a:gridCol w="1012328">
                  <a:extLst>
                    <a:ext uri="{9D8B030D-6E8A-4147-A177-3AD203B41FA5}">
                      <a16:colId xmlns:a16="http://schemas.microsoft.com/office/drawing/2014/main" val="393224780"/>
                    </a:ext>
                  </a:extLst>
                </a:gridCol>
              </a:tblGrid>
              <a:tr h="2621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Basis for </a:t>
                      </a:r>
                      <a:r>
                        <a:rPr lang="en-US" sz="1600" i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sz="1600" i="1" baseline="-250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MSY</a:t>
                      </a:r>
                      <a:endParaRPr lang="en-US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i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sz="1600" i="1" baseline="-250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MSY</a:t>
                      </a: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proxy</a:t>
                      </a:r>
                      <a:endParaRPr lang="en-US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MSST</a:t>
                      </a:r>
                      <a:endParaRPr lang="en-US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Biomass (MMB</a:t>
                      </a:r>
                      <a:r>
                        <a:rPr lang="en-US" sz="1600" baseline="-250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mating</a:t>
                      </a: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B/</a:t>
                      </a:r>
                      <a:r>
                        <a:rPr lang="en-US" sz="1600" i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sz="1600" i="1" baseline="-250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MSY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3829693"/>
                  </a:ext>
                </a:extLst>
              </a:tr>
              <a:tr h="2621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2018/19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1978-2017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3.48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1.74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1.09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0.31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1053285"/>
                  </a:ext>
                </a:extLst>
              </a:tr>
              <a:tr h="2621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2018/19</a:t>
                      </a:r>
                      <a:endParaRPr lang="en-US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1996-2017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2.03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1.015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1.09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0.53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6673958"/>
                  </a:ext>
                </a:extLst>
              </a:tr>
              <a:tr h="2621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1718887"/>
                  </a:ext>
                </a:extLst>
              </a:tr>
            </a:tbl>
          </a:graphicData>
        </a:graphic>
      </p:graphicFrame>
      <p:sp>
        <p:nvSpPr>
          <p:cNvPr id="8" name="Rectangle 2">
            <a:extLst>
              <a:ext uri="{FF2B5EF4-FFF2-40B4-BE49-F238E27FC236}">
                <a16:creationId xmlns:a16="http://schemas.microsoft.com/office/drawing/2014/main" id="{FC22D368-D752-41E1-8782-02B79BABE5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108719" y="-1121419"/>
            <a:ext cx="1553635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-457200" algn="l"/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-457200" algn="l"/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-457200" algn="l"/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-457200" algn="l"/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-457200" algn="l"/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-457200" algn="l"/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-457200" algn="l"/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-457200" algn="l"/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-457200" algn="l"/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0" algn="l"/>
              </a:tabLst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A5. Estimates of </a:t>
            </a:r>
            <a:r>
              <a:rPr kumimoji="0" lang="en-US" altLang="en-US" sz="1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en-US" sz="1200" b="0" i="1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MSY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proxy using the entire time series and model suggested breakpoint years for recruitment. </a:t>
            </a:r>
            <a:endParaRPr kumimoji="0" lang="en-US" altLang="en-US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0" algn="l"/>
              </a:tabLst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D5CE976-6ACF-4508-9737-67D8D9D224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954" y="320682"/>
            <a:ext cx="5725911" cy="47715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D6A28A9-BED0-4678-B08B-1E3F419F69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03" y="320682"/>
            <a:ext cx="5725910" cy="477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4159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E36F8-8EAA-4E4E-BA1B-F56306B86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Rebuilding projections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0E261F-E9F2-4A34-9CC0-57F7A17754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Gmacs</a:t>
            </a:r>
            <a:r>
              <a:rPr lang="en-US" dirty="0"/>
              <a:t> projection module developed in Jan – uses </a:t>
            </a:r>
            <a:r>
              <a:rPr lang="en-US" dirty="0" err="1"/>
              <a:t>mcmc</a:t>
            </a:r>
            <a:r>
              <a:rPr lang="en-US" dirty="0"/>
              <a:t> output (.</a:t>
            </a:r>
            <a:r>
              <a:rPr lang="en-US" dirty="0" err="1"/>
              <a:t>psv</a:t>
            </a:r>
            <a:r>
              <a:rPr lang="en-US" dirty="0"/>
              <a:t> file)</a:t>
            </a:r>
          </a:p>
          <a:p>
            <a:r>
              <a:rPr lang="en-US" dirty="0"/>
              <a:t>Assumptions:</a:t>
            </a:r>
          </a:p>
          <a:p>
            <a:pPr lvl="1"/>
            <a:r>
              <a:rPr lang="en-US" dirty="0"/>
              <a:t>Bycatch (does not influence rebuilding time)</a:t>
            </a:r>
          </a:p>
          <a:p>
            <a:pPr lvl="1"/>
            <a:r>
              <a:rPr lang="en-US" dirty="0"/>
              <a:t>State harvest policy</a:t>
            </a:r>
          </a:p>
          <a:p>
            <a:pPr lvl="1"/>
            <a:r>
              <a:rPr lang="en-US" dirty="0"/>
              <a:t>Future recruitment – </a:t>
            </a:r>
            <a:r>
              <a:rPr lang="en-US" dirty="0">
                <a:solidFill>
                  <a:srgbClr val="FFC000"/>
                </a:solidFill>
              </a:rPr>
              <a:t>KEY ASSUMPTION</a:t>
            </a:r>
          </a:p>
          <a:p>
            <a:pPr lvl="2"/>
            <a:r>
              <a:rPr lang="en-US" dirty="0"/>
              <a:t>S-R (A. Punt) – Ricker or B-H</a:t>
            </a:r>
          </a:p>
          <a:p>
            <a:pPr lvl="2"/>
            <a:r>
              <a:rPr lang="en-US" dirty="0"/>
              <a:t>“mean” recruitment or “random” recruitment draws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6374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310387-3E5D-4EB6-8219-5BE42D755DB0}"/>
              </a:ext>
            </a:extLst>
          </p:cNvPr>
          <p:cNvSpPr/>
          <p:nvPr/>
        </p:nvSpPr>
        <p:spPr>
          <a:xfrm>
            <a:off x="1217467" y="86916"/>
            <a:ext cx="11419609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1                          # Compute MSY? (1=Yes)</a:t>
            </a:r>
          </a:p>
          <a:p>
            <a:r>
              <a:rPr lang="en-US" sz="1400" dirty="0"/>
              <a:t>0 1 1 1 1                  # Set to 0 if F35% applied to this fleet; 1 if F is to be fixed</a:t>
            </a:r>
          </a:p>
          <a:p>
            <a:r>
              <a:rPr lang="en-US" sz="1400" dirty="0"/>
              <a:t>1978 2017                  # First and last year for average recruitment/MMB for </a:t>
            </a:r>
            <a:r>
              <a:rPr lang="en-US" sz="1400" dirty="0" err="1"/>
              <a:t>Bspr</a:t>
            </a:r>
            <a:r>
              <a:rPr lang="en-US" sz="1400" dirty="0"/>
              <a:t> calculation (Tier 3 or Tier 4)</a:t>
            </a:r>
          </a:p>
          <a:p>
            <a:r>
              <a:rPr lang="en-US" sz="1400" dirty="0"/>
              <a:t>2013 2017                  # First and last year for average F for discards (computing reference points and projections)</a:t>
            </a:r>
          </a:p>
          <a:p>
            <a:endParaRPr lang="en-US" sz="1400" dirty="0"/>
          </a:p>
          <a:p>
            <a:r>
              <a:rPr lang="en-US" sz="1400" dirty="0"/>
              <a:t># OFL specifications</a:t>
            </a:r>
          </a:p>
          <a:p>
            <a:r>
              <a:rPr lang="en-US" sz="1400" dirty="0"/>
              <a:t>0.35                       # Target SPR ratio for </a:t>
            </a:r>
            <a:r>
              <a:rPr lang="en-US" sz="1400" dirty="0" err="1"/>
              <a:t>Bmsy</a:t>
            </a:r>
            <a:r>
              <a:rPr lang="en-US" sz="1400" dirty="0"/>
              <a:t> proxy.</a:t>
            </a:r>
          </a:p>
          <a:p>
            <a:r>
              <a:rPr lang="en-US" sz="1400" dirty="0"/>
              <a:t>4                            # Tier</a:t>
            </a:r>
          </a:p>
          <a:p>
            <a:r>
              <a:rPr lang="en-US" sz="1400" dirty="0"/>
              <a:t>0.10                       # Alpha (cut-off)</a:t>
            </a:r>
          </a:p>
          <a:p>
            <a:r>
              <a:rPr lang="en-US" sz="1400" dirty="0"/>
              <a:t>0.25                       # Beta (limit)</a:t>
            </a:r>
          </a:p>
          <a:p>
            <a:r>
              <a:rPr lang="en-US" sz="1400" dirty="0"/>
              <a:t>1.00                       # Gamma</a:t>
            </a:r>
          </a:p>
          <a:p>
            <a:r>
              <a:rPr lang="en-US" sz="1400" dirty="0"/>
              <a:t>0.80                       # ABC-OFL buffer</a:t>
            </a:r>
          </a:p>
          <a:p>
            <a:r>
              <a:rPr lang="en-US" sz="1400" dirty="0"/>
              <a:t>0                            # Produce a yield curve (1=yes; 0=no)</a:t>
            </a:r>
          </a:p>
          <a:p>
            <a:r>
              <a:rPr lang="en-US" sz="1400" dirty="0"/>
              <a:t># Projection material</a:t>
            </a:r>
          </a:p>
          <a:p>
            <a:r>
              <a:rPr lang="en-US" sz="1400" dirty="0"/>
              <a:t>2067                       # Last year of projection</a:t>
            </a:r>
          </a:p>
          <a:p>
            <a:r>
              <a:rPr lang="en-US" sz="1400" dirty="0"/>
              <a:t>2                             # Number of strategies (0 for no projections)</a:t>
            </a:r>
          </a:p>
          <a:p>
            <a:r>
              <a:rPr lang="en-US" sz="1400" dirty="0"/>
              <a:t>0  0.18                     # Range of F values</a:t>
            </a:r>
          </a:p>
          <a:p>
            <a:r>
              <a:rPr lang="en-US" sz="1400" dirty="0">
                <a:highlight>
                  <a:srgbClr val="000080"/>
                </a:highlight>
              </a:rPr>
              <a:t>1                             # 0 for no mortality for non-directed fleets (see input #1 above); 1=Yes</a:t>
            </a:r>
          </a:p>
          <a:p>
            <a:r>
              <a:rPr lang="en-US" sz="1400" dirty="0"/>
              <a:t>2                             # </a:t>
            </a:r>
            <a:r>
              <a:rPr lang="en-US" sz="1400" dirty="0" err="1"/>
              <a:t>Mcmc</a:t>
            </a:r>
            <a:r>
              <a:rPr lang="en-US" sz="1400" dirty="0"/>
              <a:t> replicates per draw, 2,000 projections if </a:t>
            </a:r>
            <a:r>
              <a:rPr lang="en-US" sz="1400" dirty="0" err="1"/>
              <a:t>mcmc</a:t>
            </a:r>
            <a:r>
              <a:rPr lang="en-US" sz="1400" dirty="0"/>
              <a:t> is 1,000</a:t>
            </a:r>
          </a:p>
          <a:p>
            <a:r>
              <a:rPr lang="en-US" sz="1400" dirty="0"/>
              <a:t>-3423.8                   # Fixed BMSY (negative number for replicate-specific) negative ignores input</a:t>
            </a:r>
          </a:p>
          <a:p>
            <a:r>
              <a:rPr lang="en-US" sz="1400" dirty="0"/>
              <a:t># Recruitment</a:t>
            </a:r>
          </a:p>
          <a:p>
            <a:r>
              <a:rPr lang="en-US" sz="1400" dirty="0">
                <a:highlight>
                  <a:srgbClr val="000080"/>
                </a:highlight>
              </a:rPr>
              <a:t>2                             # Stock-recruitment option (1=Mean Rec;2=Ricker;3=</a:t>
            </a:r>
            <a:r>
              <a:rPr lang="en-US" sz="1400" dirty="0" err="1">
                <a:highlight>
                  <a:srgbClr val="000080"/>
                </a:highlight>
              </a:rPr>
              <a:t>Beverton</a:t>
            </a:r>
            <a:r>
              <a:rPr lang="en-US" sz="1400" dirty="0">
                <a:highlight>
                  <a:srgbClr val="000080"/>
                </a:highlight>
              </a:rPr>
              <a:t>-Holt)</a:t>
            </a:r>
          </a:p>
          <a:p>
            <a:r>
              <a:rPr lang="en-US" sz="1400" dirty="0"/>
              <a:t>7                             # Time to recruitment</a:t>
            </a:r>
          </a:p>
          <a:p>
            <a:r>
              <a:rPr lang="en-US" sz="1400" dirty="0">
                <a:highlight>
                  <a:srgbClr val="000080"/>
                </a:highlight>
              </a:rPr>
              <a:t>1978 2017              # First and last years for generating future recruitment (only used if </a:t>
            </a:r>
            <a:r>
              <a:rPr lang="en-US" sz="1400" dirty="0" err="1">
                <a:highlight>
                  <a:srgbClr val="000080"/>
                </a:highlight>
              </a:rPr>
              <a:t>Stock_recruitment</a:t>
            </a:r>
            <a:r>
              <a:rPr lang="en-US" sz="1400" dirty="0">
                <a:highlight>
                  <a:srgbClr val="000080"/>
                </a:highlight>
              </a:rPr>
              <a:t> option = 1), </a:t>
            </a:r>
          </a:p>
          <a:p>
            <a:r>
              <a:rPr lang="en-US" sz="1400" dirty="0"/>
              <a:t>0.6                          # </a:t>
            </a:r>
            <a:r>
              <a:rPr lang="en-US" sz="1400" dirty="0" err="1"/>
              <a:t>SigmaR</a:t>
            </a:r>
            <a:r>
              <a:rPr lang="en-US" sz="1400" dirty="0"/>
              <a:t> (only used if </a:t>
            </a:r>
            <a:r>
              <a:rPr lang="en-US" sz="1400" dirty="0" err="1"/>
              <a:t>Stock_recruitment</a:t>
            </a:r>
            <a:r>
              <a:rPr lang="en-US" sz="1400" dirty="0"/>
              <a:t> option = 2) [0.6] –</a:t>
            </a:r>
          </a:p>
          <a:p>
            <a:endParaRPr lang="en-US" sz="1400" dirty="0"/>
          </a:p>
          <a:p>
            <a:r>
              <a:rPr lang="en-US" sz="1400" dirty="0"/>
              <a:t># State strategy			#state harvest control rule - hard coded </a:t>
            </a:r>
          </a:p>
          <a:p>
            <a:r>
              <a:rPr lang="en-US" sz="1400" dirty="0">
                <a:highlight>
                  <a:srgbClr val="000080"/>
                </a:highlight>
              </a:rPr>
              <a:t>0                              # Apply strategies [OFL, ABC] (1=yes;0=no), also state harvest rule if 1</a:t>
            </a:r>
          </a:p>
          <a:p>
            <a:r>
              <a:rPr lang="en-US" sz="1400" dirty="0"/>
              <a:t>0.001729630                # Mean weight to use (mature) - w is the same for mature/ legal</a:t>
            </a:r>
          </a:p>
          <a:p>
            <a:r>
              <a:rPr lang="en-US" sz="1400" dirty="0"/>
              <a:t>0.001930932                # Mean weight to use (legal)</a:t>
            </a:r>
          </a:p>
        </p:txBody>
      </p:sp>
    </p:spTree>
    <p:extLst>
      <p:ext uri="{BB962C8B-B14F-4D97-AF65-F5344CB8AC3E}">
        <p14:creationId xmlns:p14="http://schemas.microsoft.com/office/powerpoint/2010/main" val="29652084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FCF38-FBAA-4E66-A14F-82063F691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DF9590B-0A9E-44FC-A829-7A17F33FD5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5990573"/>
              </p:ext>
            </p:extLst>
          </p:nvPr>
        </p:nvGraphicFramePr>
        <p:xfrm>
          <a:off x="1141413" y="1106972"/>
          <a:ext cx="7088188" cy="252412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393649">
                  <a:extLst>
                    <a:ext uri="{9D8B030D-6E8A-4147-A177-3AD203B41FA5}">
                      <a16:colId xmlns:a16="http://schemas.microsoft.com/office/drawing/2014/main" val="3862095101"/>
                    </a:ext>
                  </a:extLst>
                </a:gridCol>
                <a:gridCol w="2244688">
                  <a:extLst>
                    <a:ext uri="{9D8B030D-6E8A-4147-A177-3AD203B41FA5}">
                      <a16:colId xmlns:a16="http://schemas.microsoft.com/office/drawing/2014/main" val="2450966376"/>
                    </a:ext>
                  </a:extLst>
                </a:gridCol>
                <a:gridCol w="2056202">
                  <a:extLst>
                    <a:ext uri="{9D8B030D-6E8A-4147-A177-3AD203B41FA5}">
                      <a16:colId xmlns:a16="http://schemas.microsoft.com/office/drawing/2014/main" val="1924582736"/>
                    </a:ext>
                  </a:extLst>
                </a:gridCol>
                <a:gridCol w="1393649">
                  <a:extLst>
                    <a:ext uri="{9D8B030D-6E8A-4147-A177-3AD203B41FA5}">
                      <a16:colId xmlns:a16="http://schemas.microsoft.com/office/drawing/2014/main" val="2684196478"/>
                    </a:ext>
                  </a:extLst>
                </a:gridCol>
              </a:tblGrid>
              <a:tr h="190500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Table 4: Projections performed with associated recruitment assumptions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6048438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Projection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recruitment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B</a:t>
                      </a:r>
                      <a:r>
                        <a:rPr lang="en-US" sz="1600" u="none" strike="noStrike" baseline="-25000" dirty="0">
                          <a:solidFill>
                            <a:schemeClr val="bg1"/>
                          </a:solidFill>
                          <a:effectLst/>
                        </a:rPr>
                        <a:t>MSY</a:t>
                      </a:r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proxy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recruitment years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766705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random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</a:rPr>
                        <a:t>1978-2017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1978-2017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22273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Ricker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1978-2017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6219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</a:rPr>
                        <a:t>Beverton-Holt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1978-2017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543225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</a:rPr>
                        <a:t>random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</a:rPr>
                        <a:t>1978-2017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1996-2017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112219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random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1996-2017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1996-2017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799925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</a:rPr>
                        <a:t>random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1978-2017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1999-2008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872948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7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random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</a:rPr>
                        <a:t>1978-2017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1989-2017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062495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A18F6C6-6DE4-45BD-884A-7C773BB46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9854411"/>
              </p:ext>
            </p:extLst>
          </p:nvPr>
        </p:nvGraphicFramePr>
        <p:xfrm>
          <a:off x="1141413" y="4009800"/>
          <a:ext cx="6669606" cy="15621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632281">
                  <a:extLst>
                    <a:ext uri="{9D8B030D-6E8A-4147-A177-3AD203B41FA5}">
                      <a16:colId xmlns:a16="http://schemas.microsoft.com/office/drawing/2014/main" val="818133145"/>
                    </a:ext>
                  </a:extLst>
                </a:gridCol>
                <a:gridCol w="2629041">
                  <a:extLst>
                    <a:ext uri="{9D8B030D-6E8A-4147-A177-3AD203B41FA5}">
                      <a16:colId xmlns:a16="http://schemas.microsoft.com/office/drawing/2014/main" val="2266997534"/>
                    </a:ext>
                  </a:extLst>
                </a:gridCol>
                <a:gridCol w="2408284">
                  <a:extLst>
                    <a:ext uri="{9D8B030D-6E8A-4147-A177-3AD203B41FA5}">
                      <a16:colId xmlns:a16="http://schemas.microsoft.com/office/drawing/2014/main" val="1845861192"/>
                    </a:ext>
                  </a:extLst>
                </a:gridCol>
              </a:tblGrid>
              <a:tr h="190500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Table 5: Versions for each of the projections in Table 4. 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07036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Version 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Bycatch mortality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SOA harvest policy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203128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</a:rPr>
                        <a:t>a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no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927547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</a:rPr>
                        <a:t>b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</a:rPr>
                        <a:t>present (2013-2017)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no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503395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</a:rPr>
                        <a:t>c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yes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2230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</a:rPr>
                        <a:t>d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</a:rPr>
                        <a:t>present (2013-2017)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yes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52739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26205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91B8B54-DE64-46A3-8BAB-05FF759B0E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306" y="1049447"/>
            <a:ext cx="9518212" cy="4759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6396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C87B0A5-39EE-4634-A7BE-0C128A17AC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268" y="3343271"/>
            <a:ext cx="6858014" cy="3429007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69531C81-9274-4159-9E41-8B4B64075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1425" y="618518"/>
            <a:ext cx="3455986" cy="1162657"/>
          </a:xfrm>
        </p:spPr>
        <p:txBody>
          <a:bodyPr>
            <a:normAutofit/>
          </a:bodyPr>
          <a:lstStyle/>
          <a:p>
            <a:r>
              <a:rPr lang="en-US" dirty="0"/>
              <a:t>State harvest policy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E83EF7-AC25-4AF3-98D1-FFC77E930D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18" y="85722"/>
            <a:ext cx="6858014" cy="342900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9162ED5-980B-43E9-A612-A398CED311C6}"/>
              </a:ext>
            </a:extLst>
          </p:cNvPr>
          <p:cNvSpPr txBox="1"/>
          <p:nvPr/>
        </p:nvSpPr>
        <p:spPr>
          <a:xfrm>
            <a:off x="1113558" y="4012334"/>
            <a:ext cx="36062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 – off</a:t>
            </a:r>
          </a:p>
          <a:p>
            <a:r>
              <a:rPr lang="en-US" dirty="0"/>
              <a:t>d - on</a:t>
            </a:r>
          </a:p>
        </p:txBody>
      </p:sp>
    </p:spTree>
    <p:extLst>
      <p:ext uri="{BB962C8B-B14F-4D97-AF65-F5344CB8AC3E}">
        <p14:creationId xmlns:p14="http://schemas.microsoft.com/office/powerpoint/2010/main" val="2116368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1375F2-60B1-44ED-B60A-019C4BD5A6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ADB9295-9645-4BF2-ADFD-75800B7FAD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4288" y="0"/>
            <a:ext cx="1220788" cy="6858001"/>
            <a:chOff x="-14288" y="0"/>
            <a:chExt cx="1220788" cy="6858001"/>
          </a:xfrm>
          <a:gradFill flip="none" rotWithShape="1">
            <a:gsLst>
              <a:gs pos="0">
                <a:schemeClr val="tx2">
                  <a:alpha val="60000"/>
                </a:schemeClr>
              </a:gs>
              <a:gs pos="100000">
                <a:schemeClr val="bg2">
                  <a:lumMod val="60000"/>
                  <a:lumOff val="40000"/>
                  <a:alpha val="80000"/>
                </a:schemeClr>
              </a:gs>
            </a:gsLst>
            <a:lin ang="5400000" scaled="0"/>
            <a:tileRect/>
          </a:gradFill>
        </p:grpSpPr>
        <p:sp>
          <p:nvSpPr>
            <p:cNvPr id="11" name="Rectangle 5">
              <a:extLst>
                <a:ext uri="{FF2B5EF4-FFF2-40B4-BE49-F238E27FC236}">
                  <a16:creationId xmlns:a16="http://schemas.microsoft.com/office/drawing/2014/main" id="{95B061E9-E435-4E1B-B160-96584A1166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300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3CD7972E-7D38-40EE-A80B-E2A848811E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4A3B55-746F-419F-8CFF-5F3A4BE143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9C63219B-AD72-4494-935E-F5C70DB549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0025" y="4763"/>
              <a:ext cx="369888" cy="1811338"/>
            </a:xfrm>
            <a:custGeom>
              <a:avLst/>
              <a:gdLst/>
              <a:ahLst/>
              <a:cxnLst/>
              <a:rect l="0" t="0" r="r" b="b"/>
              <a:pathLst>
                <a:path w="233" h="1141">
                  <a:moveTo>
                    <a:pt x="218" y="1141"/>
                  </a:moveTo>
                  <a:lnTo>
                    <a:pt x="0" y="626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623"/>
                  </a:lnTo>
                  <a:lnTo>
                    <a:pt x="233" y="1135"/>
                  </a:lnTo>
                  <a:lnTo>
                    <a:pt x="218" y="1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15B41FD2-05E2-44E7-8760-09E65D1C60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3237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6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FE6D63D0-3347-4EE2-8F65-F1C32168FA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0" y="4763"/>
              <a:ext cx="369888" cy="1430338"/>
            </a:xfrm>
            <a:custGeom>
              <a:avLst/>
              <a:gdLst/>
              <a:ahLst/>
              <a:cxnLst/>
              <a:rect l="0" t="0" r="r" b="b"/>
              <a:pathLst>
                <a:path w="233" h="901">
                  <a:moveTo>
                    <a:pt x="221" y="901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380"/>
                  </a:lnTo>
                  <a:lnTo>
                    <a:pt x="233" y="895"/>
                  </a:lnTo>
                  <a:lnTo>
                    <a:pt x="221" y="9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538A46A3-DB16-45D5-B636-03EFE39FE9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6100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0B8A2B0E-823F-4BE8-9359-45143BB124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7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44516B3C-A8BE-46FC-B643-3DFEB7F283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59FD699C-3920-4E57-BE27-165A3F036C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1350" y="0"/>
              <a:ext cx="422275" cy="527050"/>
            </a:xfrm>
            <a:custGeom>
              <a:avLst/>
              <a:gdLst/>
              <a:ahLst/>
              <a:cxnLst/>
              <a:rect l="0" t="0" r="r" b="b"/>
              <a:pathLst>
                <a:path w="266" h="332">
                  <a:moveTo>
                    <a:pt x="257" y="332"/>
                  </a:moveTo>
                  <a:lnTo>
                    <a:pt x="48" y="123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3" y="114"/>
                  </a:lnTo>
                  <a:lnTo>
                    <a:pt x="266" y="320"/>
                  </a:lnTo>
                  <a:lnTo>
                    <a:pt x="257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0FB0C02E-3F53-4889-8ADF-80DBC43F69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0762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Line 16">
              <a:extLst>
                <a:ext uri="{FF2B5EF4-FFF2-40B4-BE49-F238E27FC236}">
                  <a16:creationId xmlns:a16="http://schemas.microsoft.com/office/drawing/2014/main" id="{F8A0C89C-946F-4BCD-8A27-BB73E37FE5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763" y="9525"/>
              <a:ext cx="0" cy="0"/>
            </a:xfrm>
            <a:prstGeom prst="line">
              <a:avLst/>
            </a:prstGeom>
            <a:grpFill/>
            <a:ln w="1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70C83EAF-4E92-4849-A240-B257871DC0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" y="1801813"/>
              <a:ext cx="123825" cy="127000"/>
            </a:xfrm>
            <a:custGeom>
              <a:avLst/>
              <a:gdLst/>
              <a:ahLst/>
              <a:cxnLst/>
              <a:rect l="0" t="0" r="r" b="b"/>
              <a:pathLst>
                <a:path w="78" h="80">
                  <a:moveTo>
                    <a:pt x="6" y="80"/>
                  </a:moveTo>
                  <a:lnTo>
                    <a:pt x="0" y="71"/>
                  </a:lnTo>
                  <a:lnTo>
                    <a:pt x="69" y="0"/>
                  </a:lnTo>
                  <a:lnTo>
                    <a:pt x="78" y="9"/>
                  </a:lnTo>
                  <a:lnTo>
                    <a:pt x="6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320FD164-4D7A-469C-B3F4-B926BFACF5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9525" y="3549650"/>
              <a:ext cx="147638" cy="481013"/>
            </a:xfrm>
            <a:custGeom>
              <a:avLst/>
              <a:gdLst/>
              <a:ahLst/>
              <a:cxnLst/>
              <a:rect l="0" t="0" r="r" b="b"/>
              <a:pathLst>
                <a:path w="93" h="303">
                  <a:moveTo>
                    <a:pt x="93" y="303"/>
                  </a:moveTo>
                  <a:lnTo>
                    <a:pt x="78" y="303"/>
                  </a:lnTo>
                  <a:lnTo>
                    <a:pt x="78" y="78"/>
                  </a:lnTo>
                  <a:lnTo>
                    <a:pt x="0" y="12"/>
                  </a:lnTo>
                  <a:lnTo>
                    <a:pt x="12" y="0"/>
                  </a:lnTo>
                  <a:lnTo>
                    <a:pt x="93" y="69"/>
                  </a:lnTo>
                  <a:lnTo>
                    <a:pt x="93" y="3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F6E14D9A-4E63-48FF-95C5-9E8DDFF86C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8587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F3DCD24F-3CA8-4404-B22C-E4C928995F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4787" y="1849438"/>
              <a:ext cx="114300" cy="107950"/>
            </a:xfrm>
            <a:custGeom>
              <a:avLst/>
              <a:gdLst/>
              <a:ahLst/>
              <a:cxnLst/>
              <a:rect l="0" t="0" r="r" b="b"/>
              <a:pathLst>
                <a:path w="24" h="23">
                  <a:moveTo>
                    <a:pt x="12" y="23"/>
                  </a:moveTo>
                  <a:cubicBezTo>
                    <a:pt x="6" y="23"/>
                    <a:pt x="0" y="18"/>
                    <a:pt x="0" y="12"/>
                  </a:cubicBezTo>
                  <a:cubicBezTo>
                    <a:pt x="0" y="5"/>
                    <a:pt x="6" y="0"/>
                    <a:pt x="12" y="0"/>
                  </a:cubicBezTo>
                  <a:cubicBezTo>
                    <a:pt x="18" y="0"/>
                    <a:pt x="24" y="5"/>
                    <a:pt x="24" y="12"/>
                  </a:cubicBezTo>
                  <a:cubicBezTo>
                    <a:pt x="24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20" y="16"/>
                    <a:pt x="20" y="12"/>
                  </a:cubicBezTo>
                  <a:cubicBezTo>
                    <a:pt x="20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Rectangle 21">
              <a:extLst>
                <a:ext uri="{FF2B5EF4-FFF2-40B4-BE49-F238E27FC236}">
                  <a16:creationId xmlns:a16="http://schemas.microsoft.com/office/drawing/2014/main" id="{8AD2E827-32A3-4BE4-9CC6-8315629177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3350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47FB2CCC-1230-494F-B2D1-F05E5B8EDF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23837" y="5041900"/>
              <a:ext cx="369888" cy="1801813"/>
            </a:xfrm>
            <a:custGeom>
              <a:avLst/>
              <a:gdLst/>
              <a:ahLst/>
              <a:cxnLst/>
              <a:rect l="0" t="0" r="r" b="b"/>
              <a:pathLst>
                <a:path w="233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8" y="0"/>
                  </a:lnTo>
                  <a:lnTo>
                    <a:pt x="233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A5F44514-9274-47E3-9243-CA9356C166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7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D06192CD-AD86-4DCA-8B53-4ACCA46583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4288" y="5627688"/>
              <a:ext cx="85725" cy="1216025"/>
            </a:xfrm>
            <a:custGeom>
              <a:avLst/>
              <a:gdLst/>
              <a:ahLst/>
              <a:cxnLst/>
              <a:rect l="0" t="0" r="r" b="b"/>
              <a:pathLst>
                <a:path w="54" h="766">
                  <a:moveTo>
                    <a:pt x="54" y="766"/>
                  </a:moveTo>
                  <a:lnTo>
                    <a:pt x="36" y="766"/>
                  </a:lnTo>
                  <a:lnTo>
                    <a:pt x="36" y="149"/>
                  </a:lnTo>
                  <a:lnTo>
                    <a:pt x="0" y="3"/>
                  </a:lnTo>
                  <a:lnTo>
                    <a:pt x="18" y="0"/>
                  </a:lnTo>
                  <a:lnTo>
                    <a:pt x="54" y="146"/>
                  </a:lnTo>
                  <a:lnTo>
                    <a:pt x="54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99E9203A-21E4-46D8-981A-4B28CA320A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7050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6">
              <a:extLst>
                <a:ext uri="{FF2B5EF4-FFF2-40B4-BE49-F238E27FC236}">
                  <a16:creationId xmlns:a16="http://schemas.microsoft.com/office/drawing/2014/main" id="{32FCE9B6-FB52-4045-8DCC-E5959B9A4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09562" y="5422900"/>
              <a:ext cx="374650" cy="1425575"/>
            </a:xfrm>
            <a:custGeom>
              <a:avLst/>
              <a:gdLst/>
              <a:ahLst/>
              <a:cxnLst/>
              <a:rect l="0" t="0" r="r" b="b"/>
              <a:pathLst>
                <a:path w="236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3" y="512"/>
                  </a:lnTo>
                  <a:lnTo>
                    <a:pt x="221" y="0"/>
                  </a:lnTo>
                  <a:lnTo>
                    <a:pt x="236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7">
              <a:extLst>
                <a:ext uri="{FF2B5EF4-FFF2-40B4-BE49-F238E27FC236}">
                  <a16:creationId xmlns:a16="http://schemas.microsoft.com/office/drawing/2014/main" id="{E4A7025C-CDE8-429A-BBB9-E7380C9623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9912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8">
              <a:extLst>
                <a:ext uri="{FF2B5EF4-FFF2-40B4-BE49-F238E27FC236}">
                  <a16:creationId xmlns:a16="http://schemas.microsoft.com/office/drawing/2014/main" id="{A4EA0256-5DF5-437A-98A7-B79F3E6BB8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9">
              <a:extLst>
                <a:ext uri="{FF2B5EF4-FFF2-40B4-BE49-F238E27FC236}">
                  <a16:creationId xmlns:a16="http://schemas.microsoft.com/office/drawing/2014/main" id="{90C9433D-9E1C-493B-BEBD-C3081FFA32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30">
              <a:extLst>
                <a:ext uri="{FF2B5EF4-FFF2-40B4-BE49-F238E27FC236}">
                  <a16:creationId xmlns:a16="http://schemas.microsoft.com/office/drawing/2014/main" id="{352B39BB-F298-4285-A709-1FBA0CB72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9925" y="6330950"/>
              <a:ext cx="417513" cy="517525"/>
            </a:xfrm>
            <a:custGeom>
              <a:avLst/>
              <a:gdLst/>
              <a:ahLst/>
              <a:cxnLst/>
              <a:rect l="0" t="0" r="r" b="b"/>
              <a:pathLst>
                <a:path w="263" h="326">
                  <a:moveTo>
                    <a:pt x="15" y="326"/>
                  </a:moveTo>
                  <a:lnTo>
                    <a:pt x="0" y="320"/>
                  </a:lnTo>
                  <a:lnTo>
                    <a:pt x="45" y="206"/>
                  </a:lnTo>
                  <a:lnTo>
                    <a:pt x="48" y="206"/>
                  </a:lnTo>
                  <a:lnTo>
                    <a:pt x="254" y="0"/>
                  </a:lnTo>
                  <a:lnTo>
                    <a:pt x="263" y="12"/>
                  </a:lnTo>
                  <a:lnTo>
                    <a:pt x="60" y="215"/>
                  </a:lnTo>
                  <a:lnTo>
                    <a:pt x="15" y="3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1">
              <a:extLst>
                <a:ext uri="{FF2B5EF4-FFF2-40B4-BE49-F238E27FC236}">
                  <a16:creationId xmlns:a16="http://schemas.microsoft.com/office/drawing/2014/main" id="{31CAF2A0-CBA0-4E86-AA87-8750EC1AFB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337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F6C7A1B-0866-4E1E-B8E6-E2824EDF8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</p:spPr>
        <p:txBody>
          <a:bodyPr>
            <a:normAutofit/>
          </a:bodyPr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7AD2E-2E1B-4549-946D-2257CE867C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3541714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Stock status – Fall 2018</a:t>
            </a:r>
          </a:p>
          <a:p>
            <a:pPr lvl="1"/>
            <a:r>
              <a:rPr lang="en-US" dirty="0"/>
              <a:t>Model in </a:t>
            </a:r>
            <a:r>
              <a:rPr lang="en-US" dirty="0" err="1"/>
              <a:t>Gmacs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Overfished but not overfishing</a:t>
            </a:r>
          </a:p>
          <a:p>
            <a:pPr lvl="1"/>
            <a:r>
              <a:rPr lang="en-US" dirty="0"/>
              <a:t>Sept 2019 models – Base, 2019 data, “fit survey”, and VAST (?)</a:t>
            </a:r>
          </a:p>
          <a:p>
            <a:pPr lvl="1"/>
            <a:r>
              <a:rPr lang="en-US" dirty="0"/>
              <a:t>Recruitment breakpoint analysis results</a:t>
            </a:r>
          </a:p>
          <a:p>
            <a:r>
              <a:rPr lang="en-US" dirty="0"/>
              <a:t>Rebuilding projections</a:t>
            </a:r>
          </a:p>
          <a:p>
            <a:pPr lvl="1"/>
            <a:r>
              <a:rPr lang="en-US" dirty="0"/>
              <a:t>Assumptions and methods – RECUITMENT</a:t>
            </a:r>
          </a:p>
          <a:p>
            <a:pPr lvl="1"/>
            <a:r>
              <a:rPr lang="en-US" dirty="0"/>
              <a:t>Results</a:t>
            </a:r>
          </a:p>
          <a:p>
            <a:pPr lvl="1"/>
            <a:r>
              <a:rPr lang="en-US" dirty="0"/>
              <a:t>T</a:t>
            </a:r>
            <a:r>
              <a:rPr lang="en-US" baseline="-25000" dirty="0"/>
              <a:t>min</a:t>
            </a:r>
            <a:r>
              <a:rPr lang="en-US" dirty="0"/>
              <a:t> and T</a:t>
            </a:r>
            <a:r>
              <a:rPr lang="en-US" baseline="-25000" dirty="0"/>
              <a:t>max </a:t>
            </a:r>
            <a:r>
              <a:rPr lang="en-US" dirty="0"/>
              <a:t>?</a:t>
            </a:r>
          </a:p>
          <a:p>
            <a:endParaRPr lang="en-US" dirty="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485B3F6-654D-4842-A2DE-677D12FED4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364912" y="0"/>
            <a:ext cx="674688" cy="6848476"/>
            <a:chOff x="11364912" y="0"/>
            <a:chExt cx="674688" cy="6848476"/>
          </a:xfrm>
          <a:gradFill flip="none" rotWithShape="1">
            <a:gsLst>
              <a:gs pos="0">
                <a:schemeClr val="tx2">
                  <a:alpha val="60000"/>
                </a:schemeClr>
              </a:gs>
              <a:gs pos="100000">
                <a:schemeClr val="bg2">
                  <a:lumMod val="60000"/>
                  <a:lumOff val="40000"/>
                  <a:alpha val="60000"/>
                </a:schemeClr>
              </a:gs>
            </a:gsLst>
            <a:lin ang="5400000" scaled="0"/>
            <a:tileRect/>
          </a:gradFill>
        </p:grpSpPr>
        <p:sp>
          <p:nvSpPr>
            <p:cNvPr id="40" name="Freeform 32">
              <a:extLst>
                <a:ext uri="{FF2B5EF4-FFF2-40B4-BE49-F238E27FC236}">
                  <a16:creationId xmlns:a16="http://schemas.microsoft.com/office/drawing/2014/main" id="{BF4365F4-C63C-4FC2-907B-1F7D414B95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83975" y="0"/>
              <a:ext cx="417513" cy="512763"/>
            </a:xfrm>
            <a:custGeom>
              <a:avLst/>
              <a:gdLst/>
              <a:ahLst/>
              <a:cxnLst/>
              <a:rect l="0" t="0" r="r" b="b"/>
              <a:pathLst>
                <a:path w="263" h="323">
                  <a:moveTo>
                    <a:pt x="12" y="323"/>
                  </a:moveTo>
                  <a:lnTo>
                    <a:pt x="0" y="314"/>
                  </a:lnTo>
                  <a:lnTo>
                    <a:pt x="203" y="108"/>
                  </a:lnTo>
                  <a:lnTo>
                    <a:pt x="248" y="0"/>
                  </a:lnTo>
                  <a:lnTo>
                    <a:pt x="263" y="6"/>
                  </a:lnTo>
                  <a:lnTo>
                    <a:pt x="218" y="117"/>
                  </a:lnTo>
                  <a:lnTo>
                    <a:pt x="218" y="117"/>
                  </a:lnTo>
                  <a:lnTo>
                    <a:pt x="12" y="3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1" name="Freeform 33">
              <a:extLst>
                <a:ext uri="{FF2B5EF4-FFF2-40B4-BE49-F238E27FC236}">
                  <a16:creationId xmlns:a16="http://schemas.microsoft.com/office/drawing/2014/main" id="{B0538225-01AB-41C4-9A02-FE1BD81D62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64912" y="474663"/>
              <a:ext cx="157163" cy="152400"/>
            </a:xfrm>
            <a:custGeom>
              <a:avLst/>
              <a:gdLst/>
              <a:ahLst/>
              <a:cxnLst/>
              <a:rect l="0" t="0" r="r" b="b"/>
              <a:pathLst>
                <a:path w="33" h="32">
                  <a:moveTo>
                    <a:pt x="17" y="32"/>
                  </a:moveTo>
                  <a:cubicBezTo>
                    <a:pt x="13" y="32"/>
                    <a:pt x="9" y="30"/>
                    <a:pt x="6" y="27"/>
                  </a:cubicBezTo>
                  <a:cubicBezTo>
                    <a:pt x="0" y="21"/>
                    <a:pt x="0" y="11"/>
                    <a:pt x="6" y="5"/>
                  </a:cubicBezTo>
                  <a:cubicBezTo>
                    <a:pt x="9" y="2"/>
                    <a:pt x="13" y="0"/>
                    <a:pt x="17" y="0"/>
                  </a:cubicBezTo>
                  <a:cubicBezTo>
                    <a:pt x="21" y="0"/>
                    <a:pt x="25" y="2"/>
                    <a:pt x="28" y="5"/>
                  </a:cubicBezTo>
                  <a:cubicBezTo>
                    <a:pt x="31" y="8"/>
                    <a:pt x="33" y="12"/>
                    <a:pt x="33" y="16"/>
                  </a:cubicBezTo>
                  <a:cubicBezTo>
                    <a:pt x="33" y="20"/>
                    <a:pt x="31" y="24"/>
                    <a:pt x="28" y="27"/>
                  </a:cubicBezTo>
                  <a:cubicBezTo>
                    <a:pt x="25" y="30"/>
                    <a:pt x="21" y="32"/>
                    <a:pt x="17" y="32"/>
                  </a:cubicBezTo>
                  <a:close/>
                  <a:moveTo>
                    <a:pt x="17" y="4"/>
                  </a:moveTo>
                  <a:cubicBezTo>
                    <a:pt x="14" y="4"/>
                    <a:pt x="11" y="6"/>
                    <a:pt x="9" y="8"/>
                  </a:cubicBezTo>
                  <a:cubicBezTo>
                    <a:pt x="4" y="12"/>
                    <a:pt x="4" y="20"/>
                    <a:pt x="9" y="24"/>
                  </a:cubicBezTo>
                  <a:cubicBezTo>
                    <a:pt x="11" y="27"/>
                    <a:pt x="14" y="28"/>
                    <a:pt x="17" y="28"/>
                  </a:cubicBezTo>
                  <a:cubicBezTo>
                    <a:pt x="20" y="28"/>
                    <a:pt x="23" y="27"/>
                    <a:pt x="26" y="24"/>
                  </a:cubicBezTo>
                  <a:cubicBezTo>
                    <a:pt x="30" y="20"/>
                    <a:pt x="30" y="12"/>
                    <a:pt x="26" y="8"/>
                  </a:cubicBezTo>
                  <a:cubicBezTo>
                    <a:pt x="23" y="6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4">
              <a:extLst>
                <a:ext uri="{FF2B5EF4-FFF2-40B4-BE49-F238E27FC236}">
                  <a16:creationId xmlns:a16="http://schemas.microsoft.com/office/drawing/2014/main" id="{66942F07-D7CC-49EB-BF73-8B94D5F4FC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31612" y="1539875"/>
              <a:ext cx="188913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5">
              <a:extLst>
                <a:ext uri="{FF2B5EF4-FFF2-40B4-BE49-F238E27FC236}">
                  <a16:creationId xmlns:a16="http://schemas.microsoft.com/office/drawing/2014/main" id="{4D3CACE0-3AC7-4A9F-9A3F-1694ACCD47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31600" y="5694363"/>
              <a:ext cx="298450" cy="1154113"/>
            </a:xfrm>
            <a:custGeom>
              <a:avLst/>
              <a:gdLst/>
              <a:ahLst/>
              <a:cxnLst/>
              <a:rect l="0" t="0" r="r" b="b"/>
              <a:pathLst>
                <a:path w="188" h="727">
                  <a:moveTo>
                    <a:pt x="15" y="727"/>
                  </a:moveTo>
                  <a:lnTo>
                    <a:pt x="0" y="727"/>
                  </a:lnTo>
                  <a:lnTo>
                    <a:pt x="0" y="407"/>
                  </a:lnTo>
                  <a:lnTo>
                    <a:pt x="0" y="407"/>
                  </a:lnTo>
                  <a:lnTo>
                    <a:pt x="176" y="0"/>
                  </a:lnTo>
                  <a:lnTo>
                    <a:pt x="188" y="6"/>
                  </a:lnTo>
                  <a:lnTo>
                    <a:pt x="15" y="410"/>
                  </a:lnTo>
                  <a:lnTo>
                    <a:pt x="15" y="7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6">
              <a:extLst>
                <a:ext uri="{FF2B5EF4-FFF2-40B4-BE49-F238E27FC236}">
                  <a16:creationId xmlns:a16="http://schemas.microsoft.com/office/drawing/2014/main" id="{19063B47-FBFB-4EA1-A3FB-BECE005F48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72900" y="5551488"/>
              <a:ext cx="157163" cy="155575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5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9"/>
                    <a:pt x="4" y="16"/>
                  </a:cubicBezTo>
                  <a:cubicBezTo>
                    <a:pt x="4" y="23"/>
                    <a:pt x="10" y="29"/>
                    <a:pt x="17" y="29"/>
                  </a:cubicBezTo>
                  <a:cubicBezTo>
                    <a:pt x="23" y="29"/>
                    <a:pt x="29" y="23"/>
                    <a:pt x="29" y="16"/>
                  </a:cubicBezTo>
                  <a:cubicBezTo>
                    <a:pt x="29" y="9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7">
              <a:extLst>
                <a:ext uri="{FF2B5EF4-FFF2-40B4-BE49-F238E27FC236}">
                  <a16:creationId xmlns:a16="http://schemas.microsoft.com/office/drawing/2014/main" id="{B856863B-C809-4C31-94D0-659A918513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10987" y="4763"/>
              <a:ext cx="304800" cy="1544638"/>
            </a:xfrm>
            <a:custGeom>
              <a:avLst/>
              <a:gdLst/>
              <a:ahLst/>
              <a:cxnLst/>
              <a:rect l="0" t="0" r="r" b="b"/>
              <a:pathLst>
                <a:path w="192" h="973">
                  <a:moveTo>
                    <a:pt x="15" y="973"/>
                  </a:moveTo>
                  <a:lnTo>
                    <a:pt x="0" y="973"/>
                  </a:lnTo>
                  <a:lnTo>
                    <a:pt x="0" y="790"/>
                  </a:lnTo>
                  <a:lnTo>
                    <a:pt x="174" y="614"/>
                  </a:lnTo>
                  <a:lnTo>
                    <a:pt x="174" y="0"/>
                  </a:lnTo>
                  <a:lnTo>
                    <a:pt x="192" y="0"/>
                  </a:lnTo>
                  <a:lnTo>
                    <a:pt x="192" y="620"/>
                  </a:lnTo>
                  <a:lnTo>
                    <a:pt x="15" y="796"/>
                  </a:lnTo>
                  <a:lnTo>
                    <a:pt x="15" y="9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8">
              <a:extLst>
                <a:ext uri="{FF2B5EF4-FFF2-40B4-BE49-F238E27FC236}">
                  <a16:creationId xmlns:a16="http://schemas.microsoft.com/office/drawing/2014/main" id="{298CB3D7-7373-4AC6-9E2C-4AFDDE2802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36375" y="4867275"/>
              <a:ext cx="188913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39">
              <a:extLst>
                <a:ext uri="{FF2B5EF4-FFF2-40B4-BE49-F238E27FC236}">
                  <a16:creationId xmlns:a16="http://schemas.microsoft.com/office/drawing/2014/main" id="{7DE09F1B-2326-4ED3-B63B-A30815DDEC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41112" y="5046663"/>
              <a:ext cx="307975" cy="1801813"/>
            </a:xfrm>
            <a:custGeom>
              <a:avLst/>
              <a:gdLst/>
              <a:ahLst/>
              <a:cxnLst/>
              <a:rect l="0" t="0" r="r" b="b"/>
              <a:pathLst>
                <a:path w="194" h="1135">
                  <a:moveTo>
                    <a:pt x="18" y="1135"/>
                  </a:moveTo>
                  <a:lnTo>
                    <a:pt x="0" y="1135"/>
                  </a:lnTo>
                  <a:lnTo>
                    <a:pt x="0" y="354"/>
                  </a:lnTo>
                  <a:lnTo>
                    <a:pt x="176" y="177"/>
                  </a:lnTo>
                  <a:lnTo>
                    <a:pt x="176" y="0"/>
                  </a:lnTo>
                  <a:lnTo>
                    <a:pt x="194" y="0"/>
                  </a:lnTo>
                  <a:lnTo>
                    <a:pt x="194" y="183"/>
                  </a:lnTo>
                  <a:lnTo>
                    <a:pt x="18" y="360"/>
                  </a:lnTo>
                  <a:lnTo>
                    <a:pt x="18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0">
              <a:extLst>
                <a:ext uri="{FF2B5EF4-FFF2-40B4-BE49-F238E27FC236}">
                  <a16:creationId xmlns:a16="http://schemas.microsoft.com/office/drawing/2014/main" id="{2498F244-3CE6-4D90-B5CF-5189DB17D0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849100" y="64166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Rectangle 41">
              <a:extLst>
                <a:ext uri="{FF2B5EF4-FFF2-40B4-BE49-F238E27FC236}">
                  <a16:creationId xmlns:a16="http://schemas.microsoft.com/office/drawing/2014/main" id="{9A30DD13-FA10-4B9F-8B4D-97B7287B82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39587" y="6596063"/>
              <a:ext cx="23813" cy="2524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6="http://schemas.microsoft.com/office/drawing/2014/main" xmlns:p14="http://schemas.microsoft.com/office/powerpoint/2010/main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</p:grpSp>
    </p:spTree>
    <p:extLst>
      <p:ext uri="{BB962C8B-B14F-4D97-AF65-F5344CB8AC3E}">
        <p14:creationId xmlns:p14="http://schemas.microsoft.com/office/powerpoint/2010/main" val="6571029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1FCFB-34FB-4A52-9C8D-406613CBF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</p:spPr>
        <p:txBody>
          <a:bodyPr/>
          <a:lstStyle/>
          <a:p>
            <a:r>
              <a:rPr lang="en-US" dirty="0"/>
              <a:t>Ricker S-R relationship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E1D243-4A51-4D4D-B640-AC40FFD384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413" y="1919770"/>
            <a:ext cx="9033082" cy="4516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1987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1FCFB-34FB-4A52-9C8D-406613CBF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Random Recruitment (1978-2017)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8DBE77-040E-4C5D-86C5-42CA2DC90E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413" y="1928412"/>
            <a:ext cx="8962530" cy="448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8808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85B01-32B1-45A0-A4CB-4242971C7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Random Recruitment (1996-2017)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20F9A1-6022-40DE-B6DB-63F673830F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413" y="1960896"/>
            <a:ext cx="9032397" cy="451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9880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85B01-32B1-45A0-A4CB-4242971C7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Random Recruitment (1996-2017) and B</a:t>
            </a:r>
            <a:r>
              <a:rPr lang="en-US" baseline="-25000" dirty="0"/>
              <a:t>MSY</a:t>
            </a:r>
            <a:r>
              <a:rPr lang="en-US" dirty="0"/>
              <a:t> proxy (1996-2017)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60AF8B-EA51-49C6-AC4A-161305E825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413" y="2097088"/>
            <a:ext cx="8828210" cy="4414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3721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6B90B-EF62-4AD8-9005-ED6267085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en-US" baseline="-25000" dirty="0"/>
              <a:t>min</a:t>
            </a:r>
            <a:r>
              <a:rPr lang="en-US" dirty="0"/>
              <a:t> and T</a:t>
            </a:r>
            <a:r>
              <a:rPr lang="en-US" baseline="-25000" dirty="0"/>
              <a:t>max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844F7DA-7E08-4C93-A01E-1F651F2D26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1444696"/>
              </p:ext>
            </p:extLst>
          </p:nvPr>
        </p:nvGraphicFramePr>
        <p:xfrm>
          <a:off x="1141413" y="2166506"/>
          <a:ext cx="8310497" cy="298441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187856">
                  <a:extLst>
                    <a:ext uri="{9D8B030D-6E8A-4147-A177-3AD203B41FA5}">
                      <a16:colId xmlns:a16="http://schemas.microsoft.com/office/drawing/2014/main" val="3429737139"/>
                    </a:ext>
                  </a:extLst>
                </a:gridCol>
                <a:gridCol w="1913227">
                  <a:extLst>
                    <a:ext uri="{9D8B030D-6E8A-4147-A177-3AD203B41FA5}">
                      <a16:colId xmlns:a16="http://schemas.microsoft.com/office/drawing/2014/main" val="1737620752"/>
                    </a:ext>
                  </a:extLst>
                </a:gridCol>
                <a:gridCol w="1752574">
                  <a:extLst>
                    <a:ext uri="{9D8B030D-6E8A-4147-A177-3AD203B41FA5}">
                      <a16:colId xmlns:a16="http://schemas.microsoft.com/office/drawing/2014/main" val="4141008277"/>
                    </a:ext>
                  </a:extLst>
                </a:gridCol>
                <a:gridCol w="2029257">
                  <a:extLst>
                    <a:ext uri="{9D8B030D-6E8A-4147-A177-3AD203B41FA5}">
                      <a16:colId xmlns:a16="http://schemas.microsoft.com/office/drawing/2014/main" val="2870363944"/>
                    </a:ext>
                  </a:extLst>
                </a:gridCol>
                <a:gridCol w="1427583">
                  <a:extLst>
                    <a:ext uri="{9D8B030D-6E8A-4147-A177-3AD203B41FA5}">
                      <a16:colId xmlns:a16="http://schemas.microsoft.com/office/drawing/2014/main" val="2160989767"/>
                    </a:ext>
                  </a:extLst>
                </a:gridCol>
              </a:tblGrid>
              <a:tr h="239389"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</a:rPr>
                        <a:t>Table 7: T</a:t>
                      </a:r>
                      <a:r>
                        <a:rPr lang="en-US" sz="1600" u="none" strike="noStrike" baseline="-25000">
                          <a:solidFill>
                            <a:schemeClr val="bg1"/>
                          </a:solidFill>
                          <a:effectLst/>
                        </a:rPr>
                        <a:t>min</a:t>
                      </a:r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</a:rPr>
                        <a:t> for each projection version d with no directed fishing (F=0).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2401777"/>
                  </a:ext>
                </a:extLst>
              </a:tr>
              <a:tr h="418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Projection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recruitment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B</a:t>
                      </a:r>
                      <a:r>
                        <a:rPr lang="en-US" sz="1600" u="none" strike="noStrike" baseline="-25000" dirty="0">
                          <a:solidFill>
                            <a:schemeClr val="bg1"/>
                          </a:solidFill>
                          <a:effectLst/>
                        </a:rPr>
                        <a:t>MSY</a:t>
                      </a:r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proxy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recruitment years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T</a:t>
                      </a:r>
                      <a:r>
                        <a:rPr lang="en-US" sz="1600" u="none" strike="noStrike" baseline="-25000" dirty="0">
                          <a:solidFill>
                            <a:schemeClr val="bg1"/>
                          </a:solidFill>
                          <a:effectLst/>
                        </a:rPr>
                        <a:t>min 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0078779"/>
                  </a:ext>
                </a:extLst>
              </a:tr>
              <a:tr h="19949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random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1978-2017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</a:rPr>
                        <a:t>1978-2017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7.5 years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987138"/>
                  </a:ext>
                </a:extLst>
              </a:tr>
              <a:tr h="36107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Ricker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1978-2017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16.5 years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726781"/>
                  </a:ext>
                </a:extLst>
              </a:tr>
              <a:tr h="36107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</a:rPr>
                        <a:t>Beverton-Holt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</a:rPr>
                        <a:t>1978-2017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14.5 years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5721067"/>
                  </a:ext>
                </a:extLst>
              </a:tr>
              <a:tr h="36107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</a:rPr>
                        <a:t>random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</a:rPr>
                        <a:t>1978-2017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1996-2017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100+ years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1691455"/>
                  </a:ext>
                </a:extLst>
              </a:tr>
              <a:tr h="36107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</a:rPr>
                        <a:t>random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</a:rPr>
                        <a:t>1996-2017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1996-2017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10.5 years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2472005"/>
                  </a:ext>
                </a:extLst>
              </a:tr>
              <a:tr h="36107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</a:rPr>
                        <a:t>random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</a:rPr>
                        <a:t>1978-2017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1999-2008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100+ years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71168"/>
                  </a:ext>
                </a:extLst>
              </a:tr>
              <a:tr h="19949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</a:rPr>
                        <a:t>7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</a:rPr>
                        <a:t>random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chemeClr val="bg1"/>
                          </a:solidFill>
                          <a:effectLst/>
                        </a:rPr>
                        <a:t>1978-2017</a:t>
                      </a:r>
                      <a:endParaRPr lang="en-US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1989-2017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10 years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7170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55962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AB082-46BE-47F9-A79A-A46453838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Decision points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08FA56-1B91-428E-9A42-D9C0C3E149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probably assumption on recruitment?</a:t>
            </a:r>
          </a:p>
          <a:p>
            <a:r>
              <a:rPr lang="en-US" dirty="0"/>
              <a:t>Change B</a:t>
            </a:r>
            <a:r>
              <a:rPr lang="en-US" baseline="-25000" dirty="0"/>
              <a:t>MSY</a:t>
            </a:r>
            <a:r>
              <a:rPr lang="en-US" dirty="0"/>
              <a:t> proxy years? Evidence for this?</a:t>
            </a:r>
          </a:p>
          <a:p>
            <a:r>
              <a:rPr lang="en-US" dirty="0"/>
              <a:t>T</a:t>
            </a:r>
            <a:r>
              <a:rPr lang="en-US" baseline="-25000" dirty="0"/>
              <a:t>MIN</a:t>
            </a:r>
            <a:r>
              <a:rPr lang="en-US" dirty="0"/>
              <a:t> based on these choices</a:t>
            </a:r>
          </a:p>
          <a:p>
            <a:r>
              <a:rPr lang="en-US" dirty="0"/>
              <a:t>Weighed combinations of projections?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568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53EF3-5A08-489B-B4B5-DDE9C9290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9F8BB031-ED5B-4373-8818-58B2B2737C95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275188" y="5390110"/>
          <a:ext cx="7592461" cy="1055624"/>
        </p:xfrm>
        <a:graphic>
          <a:graphicData uri="http://schemas.openxmlformats.org/drawingml/2006/table">
            <a:tbl>
              <a:tblPr firstRow="1" firstCol="1" bandRow="1"/>
              <a:tblGrid>
                <a:gridCol w="899848">
                  <a:extLst>
                    <a:ext uri="{9D8B030D-6E8A-4147-A177-3AD203B41FA5}">
                      <a16:colId xmlns:a16="http://schemas.microsoft.com/office/drawing/2014/main" val="3179134366"/>
                    </a:ext>
                  </a:extLst>
                </a:gridCol>
                <a:gridCol w="1459440">
                  <a:extLst>
                    <a:ext uri="{9D8B030D-6E8A-4147-A177-3AD203B41FA5}">
                      <a16:colId xmlns:a16="http://schemas.microsoft.com/office/drawing/2014/main" val="3150042914"/>
                    </a:ext>
                  </a:extLst>
                </a:gridCol>
                <a:gridCol w="1434131">
                  <a:extLst>
                    <a:ext uri="{9D8B030D-6E8A-4147-A177-3AD203B41FA5}">
                      <a16:colId xmlns:a16="http://schemas.microsoft.com/office/drawing/2014/main" val="731744831"/>
                    </a:ext>
                  </a:extLst>
                </a:gridCol>
                <a:gridCol w="763933">
                  <a:extLst>
                    <a:ext uri="{9D8B030D-6E8A-4147-A177-3AD203B41FA5}">
                      <a16:colId xmlns:a16="http://schemas.microsoft.com/office/drawing/2014/main" val="3168800387"/>
                    </a:ext>
                  </a:extLst>
                </a:gridCol>
                <a:gridCol w="2022781">
                  <a:extLst>
                    <a:ext uri="{9D8B030D-6E8A-4147-A177-3AD203B41FA5}">
                      <a16:colId xmlns:a16="http://schemas.microsoft.com/office/drawing/2014/main" val="192771788"/>
                    </a:ext>
                  </a:extLst>
                </a:gridCol>
                <a:gridCol w="1012328">
                  <a:extLst>
                    <a:ext uri="{9D8B030D-6E8A-4147-A177-3AD203B41FA5}">
                      <a16:colId xmlns:a16="http://schemas.microsoft.com/office/drawing/2014/main" val="393224780"/>
                    </a:ext>
                  </a:extLst>
                </a:gridCol>
              </a:tblGrid>
              <a:tr h="2621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Basis for </a:t>
                      </a:r>
                      <a:r>
                        <a:rPr lang="en-US" sz="1600" i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sz="1600" i="1" baseline="-250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MSY</a:t>
                      </a:r>
                      <a:endParaRPr lang="en-US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i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sz="1600" i="1" baseline="-250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MSY</a:t>
                      </a: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proxy</a:t>
                      </a:r>
                      <a:endParaRPr lang="en-US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MSST</a:t>
                      </a:r>
                      <a:endParaRPr lang="en-US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Biomass (MMB</a:t>
                      </a:r>
                      <a:r>
                        <a:rPr lang="en-US" sz="1600" baseline="-250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mating</a:t>
                      </a: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B/</a:t>
                      </a:r>
                      <a:r>
                        <a:rPr lang="en-US" sz="1600" i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sz="1600" i="1" baseline="-250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MSY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3829693"/>
                  </a:ext>
                </a:extLst>
              </a:tr>
              <a:tr h="2621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2018/19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1978-2017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3.48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1.74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1.09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0.31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1053285"/>
                  </a:ext>
                </a:extLst>
              </a:tr>
              <a:tr h="2621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2018/19</a:t>
                      </a:r>
                      <a:endParaRPr lang="en-US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1996-2017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2.03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1.015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1.09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0.53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6673958"/>
                  </a:ext>
                </a:extLst>
              </a:tr>
              <a:tr h="2621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1718887"/>
                  </a:ext>
                </a:extLst>
              </a:tr>
            </a:tbl>
          </a:graphicData>
        </a:graphic>
      </p:graphicFrame>
      <p:sp>
        <p:nvSpPr>
          <p:cNvPr id="8" name="Rectangle 2">
            <a:extLst>
              <a:ext uri="{FF2B5EF4-FFF2-40B4-BE49-F238E27FC236}">
                <a16:creationId xmlns:a16="http://schemas.microsoft.com/office/drawing/2014/main" id="{FC22D368-D752-41E1-8782-02B79BABE5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108719" y="-1121419"/>
            <a:ext cx="1553635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-457200" algn="l"/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-457200" algn="l"/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-457200" algn="l"/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-457200" algn="l"/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-457200" algn="l"/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-457200" algn="l"/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-457200" algn="l"/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-457200" algn="l"/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-457200" algn="l"/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0" algn="l"/>
              </a:tabLst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A5. Estimates of </a:t>
            </a:r>
            <a:r>
              <a:rPr kumimoji="0" lang="en-US" altLang="en-US" sz="1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en-US" sz="1200" b="0" i="1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MSY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proxy using the entire time series and model suggested breakpoint years for recruitment. </a:t>
            </a:r>
            <a:endParaRPr kumimoji="0" lang="en-US" altLang="en-US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7200" algn="l"/>
                <a:tab pos="0" algn="l"/>
              </a:tabLst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D5CE976-6ACF-4508-9737-67D8D9D224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954" y="320682"/>
            <a:ext cx="5725911" cy="47715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D6A28A9-BED0-4678-B08B-1E3F419F69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03" y="320682"/>
            <a:ext cx="5725910" cy="477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342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31A40-246A-4E0D-9C86-E9295A927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en-US" baseline="-25000" dirty="0"/>
              <a:t>max</a:t>
            </a:r>
            <a:r>
              <a:rPr lang="en-US" dirty="0"/>
              <a:t> / Generation time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1811C8-168A-4B4A-B8D7-EE40847D8B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Age of recruitment – 7  : Generation time – 13.59</a:t>
            </a:r>
          </a:p>
          <a:p>
            <a:endParaRPr lang="en-US" dirty="0"/>
          </a:p>
          <a:p>
            <a:r>
              <a:rPr lang="en-US" dirty="0"/>
              <a:t>Age of recruitment – 6  : Generation time – 12.59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4818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63417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F502E-D518-4908-91D7-94C7F00B4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AD93BD-D5F8-4781-B2A2-8F43CE7028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684" y="618518"/>
            <a:ext cx="10021514" cy="5010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393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C7A1B-0866-4E1E-B8E6-E2824EDF8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</p:spPr>
        <p:txBody>
          <a:bodyPr>
            <a:normAutofit/>
          </a:bodyPr>
          <a:lstStyle/>
          <a:p>
            <a:r>
              <a:rPr lang="en-US" dirty="0"/>
              <a:t>Current Status of Stock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7AD2E-2E1B-4549-946D-2257CE867C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118856"/>
            <a:ext cx="9797304" cy="2364367"/>
          </a:xfrm>
        </p:spPr>
        <p:txBody>
          <a:bodyPr>
            <a:normAutofit/>
          </a:bodyPr>
          <a:lstStyle/>
          <a:p>
            <a:r>
              <a:rPr lang="en-US" dirty="0"/>
              <a:t>Overfished but not overfishing</a:t>
            </a:r>
          </a:p>
          <a:p>
            <a:r>
              <a:rPr lang="en-US" dirty="0"/>
              <a:t>Poor recruitment in recent years</a:t>
            </a:r>
          </a:p>
          <a:p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30C006D-7380-410A-85FE-67806CE67F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0513824"/>
              </p:ext>
            </p:extLst>
          </p:nvPr>
        </p:nvGraphicFramePr>
        <p:xfrm>
          <a:off x="1253283" y="4149889"/>
          <a:ext cx="8646496" cy="184007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908166">
                  <a:extLst>
                    <a:ext uri="{9D8B030D-6E8A-4147-A177-3AD203B41FA5}">
                      <a16:colId xmlns:a16="http://schemas.microsoft.com/office/drawing/2014/main" val="1542153315"/>
                    </a:ext>
                  </a:extLst>
                </a:gridCol>
                <a:gridCol w="908166">
                  <a:extLst>
                    <a:ext uri="{9D8B030D-6E8A-4147-A177-3AD203B41FA5}">
                      <a16:colId xmlns:a16="http://schemas.microsoft.com/office/drawing/2014/main" val="3958873781"/>
                    </a:ext>
                  </a:extLst>
                </a:gridCol>
                <a:gridCol w="908166">
                  <a:extLst>
                    <a:ext uri="{9D8B030D-6E8A-4147-A177-3AD203B41FA5}">
                      <a16:colId xmlns:a16="http://schemas.microsoft.com/office/drawing/2014/main" val="2303873374"/>
                    </a:ext>
                  </a:extLst>
                </a:gridCol>
                <a:gridCol w="1154127">
                  <a:extLst>
                    <a:ext uri="{9D8B030D-6E8A-4147-A177-3AD203B41FA5}">
                      <a16:colId xmlns:a16="http://schemas.microsoft.com/office/drawing/2014/main" val="1593824625"/>
                    </a:ext>
                  </a:extLst>
                </a:gridCol>
                <a:gridCol w="908166">
                  <a:extLst>
                    <a:ext uri="{9D8B030D-6E8A-4147-A177-3AD203B41FA5}">
                      <a16:colId xmlns:a16="http://schemas.microsoft.com/office/drawing/2014/main" val="2316844421"/>
                    </a:ext>
                  </a:extLst>
                </a:gridCol>
                <a:gridCol w="908166">
                  <a:extLst>
                    <a:ext uri="{9D8B030D-6E8A-4147-A177-3AD203B41FA5}">
                      <a16:colId xmlns:a16="http://schemas.microsoft.com/office/drawing/2014/main" val="2009576500"/>
                    </a:ext>
                  </a:extLst>
                </a:gridCol>
                <a:gridCol w="908166">
                  <a:extLst>
                    <a:ext uri="{9D8B030D-6E8A-4147-A177-3AD203B41FA5}">
                      <a16:colId xmlns:a16="http://schemas.microsoft.com/office/drawing/2014/main" val="3562973842"/>
                    </a:ext>
                  </a:extLst>
                </a:gridCol>
                <a:gridCol w="1135207">
                  <a:extLst>
                    <a:ext uri="{9D8B030D-6E8A-4147-A177-3AD203B41FA5}">
                      <a16:colId xmlns:a16="http://schemas.microsoft.com/office/drawing/2014/main" val="2948376260"/>
                    </a:ext>
                  </a:extLst>
                </a:gridCol>
                <a:gridCol w="908166">
                  <a:extLst>
                    <a:ext uri="{9D8B030D-6E8A-4147-A177-3AD203B41FA5}">
                      <a16:colId xmlns:a16="http://schemas.microsoft.com/office/drawing/2014/main" val="973215233"/>
                    </a:ext>
                  </a:extLst>
                </a:gridCol>
              </a:tblGrid>
              <a:tr h="46799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Year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Tier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B</a:t>
                      </a:r>
                      <a:r>
                        <a:rPr lang="en-US" sz="1400" u="none" strike="noStrike" baseline="-25000" dirty="0">
                          <a:solidFill>
                            <a:schemeClr val="bg1"/>
                          </a:solidFill>
                          <a:effectLst/>
                        </a:rPr>
                        <a:t>MSY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Biomass (</a:t>
                      </a:r>
                      <a:r>
                        <a:rPr lang="en-US" sz="1400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MMB</a:t>
                      </a:r>
                      <a:r>
                        <a:rPr lang="en-US" sz="1400" u="none" strike="noStrike" baseline="-25000" dirty="0" err="1">
                          <a:solidFill>
                            <a:schemeClr val="bg1"/>
                          </a:solidFill>
                          <a:effectLst/>
                        </a:rPr>
                        <a:t>mating</a:t>
                      </a:r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)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B/B</a:t>
                      </a:r>
                      <a:r>
                        <a:rPr lang="en-US" sz="1400" u="none" strike="noStrike" baseline="-25000" dirty="0">
                          <a:solidFill>
                            <a:schemeClr val="bg1"/>
                          </a:solidFill>
                          <a:effectLst/>
                        </a:rPr>
                        <a:t>MSY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F</a:t>
                      </a:r>
                      <a:r>
                        <a:rPr lang="en-US" sz="1400" u="none" strike="noStrike" baseline="-25000" dirty="0">
                          <a:solidFill>
                            <a:schemeClr val="bg1"/>
                          </a:solidFill>
                          <a:effectLst/>
                        </a:rPr>
                        <a:t>OFL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ϒ</a:t>
                      </a:r>
                      <a:endParaRPr lang="el-G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Basis for B</a:t>
                      </a:r>
                      <a:r>
                        <a:rPr lang="en-US" sz="1400" u="none" strike="noStrike" baseline="-25000" dirty="0">
                          <a:solidFill>
                            <a:schemeClr val="bg1"/>
                          </a:solidFill>
                          <a:effectLst/>
                        </a:rPr>
                        <a:t>MSY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Natural mortality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9222944"/>
                  </a:ext>
                </a:extLst>
              </a:tr>
              <a:tr h="22868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2013/14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4b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3.06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3.01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0.98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0.18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1978-2013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0.18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3249150"/>
                  </a:ext>
                </a:extLst>
              </a:tr>
              <a:tr h="22868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2014/15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4b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3.28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2.71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0.82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0.14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1978-2014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0.18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497816"/>
                  </a:ext>
                </a:extLst>
              </a:tr>
              <a:tr h="22868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2015/16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4b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3.71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2.45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0.66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0.11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1978-2015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0.18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741737"/>
                  </a:ext>
                </a:extLst>
              </a:tr>
              <a:tr h="22868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2016/17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4b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3.67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2.23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0.61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0.09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1978-2016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0.18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6538966"/>
                  </a:ext>
                </a:extLst>
              </a:tr>
              <a:tr h="22868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2017/18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4b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3.86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2.05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0.53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0.08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1978-2017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0.18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132896"/>
                  </a:ext>
                </a:extLst>
              </a:tr>
              <a:tr h="22868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2018/19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4b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3.48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1.09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0.31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0.041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bg1"/>
                          </a:solidFill>
                          <a:effectLst/>
                        </a:rPr>
                        <a:t>1978-2018</a:t>
                      </a:r>
                      <a:endParaRPr lang="en-US" sz="1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0.18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224223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DA40B27-8502-4DD9-B779-DBDED998BA45}"/>
              </a:ext>
            </a:extLst>
          </p:cNvPr>
          <p:cNvSpPr txBox="1"/>
          <p:nvPr/>
        </p:nvSpPr>
        <p:spPr>
          <a:xfrm>
            <a:off x="1253284" y="3785056"/>
            <a:ext cx="8646496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Table 3: Basis for OFL (1000 t) from the reference model. </a:t>
            </a:r>
          </a:p>
        </p:txBody>
      </p:sp>
    </p:spTree>
    <p:extLst>
      <p:ext uri="{BB962C8B-B14F-4D97-AF65-F5344CB8AC3E}">
        <p14:creationId xmlns:p14="http://schemas.microsoft.com/office/powerpoint/2010/main" val="35976480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23171E-7672-424E-B024-06C9B7F782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177" y="190048"/>
            <a:ext cx="10183646" cy="6477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038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F8494-CD40-4ADC-89CC-F42EA3948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9763" y="2689715"/>
            <a:ext cx="2661947" cy="1478570"/>
          </a:xfrm>
        </p:spPr>
        <p:txBody>
          <a:bodyPr/>
          <a:lstStyle/>
          <a:p>
            <a:pPr algn="ctr"/>
            <a:r>
              <a:rPr lang="en-US" dirty="0"/>
              <a:t>Catch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B0246FB-93D2-42E0-A9E6-9A88E955A1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23" y="223259"/>
            <a:ext cx="7695404" cy="6412837"/>
          </a:xfrm>
        </p:spPr>
      </p:pic>
    </p:spTree>
    <p:extLst>
      <p:ext uri="{BB962C8B-B14F-4D97-AF65-F5344CB8AC3E}">
        <p14:creationId xmlns:p14="http://schemas.microsoft.com/office/powerpoint/2010/main" val="3134484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B5F578C-A6B6-4DB8-AF32-18BB14729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5111" y="1831974"/>
            <a:ext cx="3664478" cy="27061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dirty="0"/>
              <a:t>Mature male biomass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9BC8BF-91B1-41D5-AB8D-1380F45E83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83" y="146025"/>
            <a:ext cx="7809231" cy="650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775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B5F578C-A6B6-4DB8-AF32-18BB14729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6135" y="2728011"/>
            <a:ext cx="3661113" cy="111707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dirty="0"/>
              <a:t>Recruitment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F78FA2-CCC9-4B66-8AC0-8A41FB4925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06500" y="2249487"/>
            <a:ext cx="9840911" cy="3541714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Show fit to surveys, etc. 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F99DD6-69E4-40B9-8D5E-90CA741323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94" y="218868"/>
            <a:ext cx="7762941" cy="6469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149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E1607-DEFD-497A-A4F5-423C76EBE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2F52AA1-64A6-4CFF-AF2F-F31CD5ADF6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130" y="319448"/>
            <a:ext cx="9950563" cy="6219103"/>
          </a:xfrm>
        </p:spPr>
      </p:pic>
    </p:spTree>
    <p:extLst>
      <p:ext uri="{BB962C8B-B14F-4D97-AF65-F5344CB8AC3E}">
        <p14:creationId xmlns:p14="http://schemas.microsoft.com/office/powerpoint/2010/main" val="2404008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E1607-DEFD-497A-A4F5-423C76EBE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67EF267-99D8-4F04-B8B9-00993A1AA8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647" y="223521"/>
            <a:ext cx="10257529" cy="6410957"/>
          </a:xfrm>
        </p:spPr>
      </p:pic>
    </p:spTree>
    <p:extLst>
      <p:ext uri="{BB962C8B-B14F-4D97-AF65-F5344CB8AC3E}">
        <p14:creationId xmlns:p14="http://schemas.microsoft.com/office/powerpoint/2010/main" val="528556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278EDF-C18A-40D4-A5B8-B60E422626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618" y="391132"/>
            <a:ext cx="9240982" cy="5775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987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1204</TotalTime>
  <Words>1175</Words>
  <Application>Microsoft Office PowerPoint</Application>
  <PresentationFormat>Widescreen</PresentationFormat>
  <Paragraphs>319</Paragraphs>
  <Slides>30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Calibri</vt:lpstr>
      <vt:lpstr>Tw Cen MT</vt:lpstr>
      <vt:lpstr>Circuit</vt:lpstr>
      <vt:lpstr>Saint Matthew blue king crab stock status and rebuilding projections</vt:lpstr>
      <vt:lpstr>Outline</vt:lpstr>
      <vt:lpstr>Current Status of Stock</vt:lpstr>
      <vt:lpstr>Catch </vt:lpstr>
      <vt:lpstr>Mature male biomass</vt:lpstr>
      <vt:lpstr>Recruitment</vt:lpstr>
      <vt:lpstr>PowerPoint Presentation</vt:lpstr>
      <vt:lpstr>PowerPoint Presentation</vt:lpstr>
      <vt:lpstr>PowerPoint Presentation</vt:lpstr>
      <vt:lpstr>Survey fit </vt:lpstr>
      <vt:lpstr>Recruitment Breakpoint analysis </vt:lpstr>
      <vt:lpstr>Ricker model</vt:lpstr>
      <vt:lpstr>Recruitment breakpoint / productivity </vt:lpstr>
      <vt:lpstr>PowerPoint Presentation</vt:lpstr>
      <vt:lpstr>Rebuilding projections</vt:lpstr>
      <vt:lpstr>PowerPoint Presentation</vt:lpstr>
      <vt:lpstr>PowerPoint Presentation</vt:lpstr>
      <vt:lpstr>PowerPoint Presentation</vt:lpstr>
      <vt:lpstr>State harvest policy </vt:lpstr>
      <vt:lpstr>Ricker S-R relationship</vt:lpstr>
      <vt:lpstr>Random Recruitment (1978-2017)</vt:lpstr>
      <vt:lpstr>Random Recruitment (1996-2017)</vt:lpstr>
      <vt:lpstr>Random Recruitment (1996-2017) and BMSY proxy (1996-2017)</vt:lpstr>
      <vt:lpstr>Tmin and Tmax</vt:lpstr>
      <vt:lpstr>Decision points </vt:lpstr>
      <vt:lpstr>PowerPoint Presentation</vt:lpstr>
      <vt:lpstr>Tmax / Generation time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Saint Matthew blue king crab stock status and rebuilding projections</dc:title>
  <dc:creator>Palof, Katie J (DFG)</dc:creator>
  <cp:lastModifiedBy>Palof, Katie J (DFG)</cp:lastModifiedBy>
  <cp:revision>42</cp:revision>
  <dcterms:created xsi:type="dcterms:W3CDTF">2019-04-24T22:22:50Z</dcterms:created>
  <dcterms:modified xsi:type="dcterms:W3CDTF">2019-05-02T05:31:51Z</dcterms:modified>
</cp:coreProperties>
</file>