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2" r:id="rId2"/>
    <p:sldId id="494" r:id="rId3"/>
    <p:sldId id="490" r:id="rId4"/>
    <p:sldId id="483" r:id="rId5"/>
    <p:sldId id="495" r:id="rId6"/>
    <p:sldId id="482" r:id="rId7"/>
    <p:sldId id="484" r:id="rId8"/>
    <p:sldId id="485" r:id="rId9"/>
    <p:sldId id="486" r:id="rId10"/>
    <p:sldId id="487" r:id="rId11"/>
    <p:sldId id="488" r:id="rId12"/>
    <p:sldId id="489" r:id="rId13"/>
    <p:sldId id="491" r:id="rId14"/>
    <p:sldId id="4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B465-532A-4F2C-A3BF-2520216A9A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56358-C22D-4564-93BC-0FA496C9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EAD12-EDEB-4CFB-B33B-B94575E233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1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052A-9FCE-4B74-8E2D-0C4AEC05C68A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DF54-6669-4F27-9EE8-F11EE31E5DAC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9113-E943-46DC-BA23-A269E4C1DA55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EBE1-E147-4F45-933F-9DC69846E09E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767-35B9-4624-AF1C-BA0AE7F14E4D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884-E289-49EB-8FE1-5DA610D6D9AE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E9E1-C84F-447A-A20A-4A0504892549}" type="datetime1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1ECC-6034-413A-BA39-F3364FA229B2}" type="datetime1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D12-DA1D-42C2-973C-D525CD8E1A44}" type="datetime1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FA-110A-4E66-8E89-6D561FEBC0EC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478-4DB1-4EA1-BD4D-C14CB7CD995E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7612-4EC8-430B-BDE7-9E5CC9E00944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DE04-DB9A-4276-9B0D-516C5FE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3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9382" y="1016874"/>
            <a:ext cx="476806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Research and Data Needs for Bering Sea Crab </a:t>
            </a:r>
            <a:br>
              <a:rPr lang="en-US" sz="320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SSC Research Priorities Workshop</a:t>
            </a:r>
            <a:br>
              <a:rPr lang="en-US" sz="240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Jan 29,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2020</a:t>
            </a:r>
            <a:br>
              <a:rPr lang="en-US" sz="2400" dirty="0">
                <a:solidFill>
                  <a:srgbClr val="000000"/>
                </a:solidFill>
                <a:latin typeface="+mn-lt"/>
              </a:rPr>
            </a:b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Seattle, WA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0E5FB-A97E-410F-8F40-14641AD5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1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70657" y="365833"/>
            <a:ext cx="8417062" cy="6006392"/>
            <a:chOff x="1813658" y="537283"/>
            <a:chExt cx="5943600" cy="4241336"/>
          </a:xfrm>
        </p:grpSpPr>
        <p:pic>
          <p:nvPicPr>
            <p:cNvPr id="7" name="Picture 6" descr="\\AKC0SS-N086\REFM_Users\martin.dorn\Desktop\crab boat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658" y="537283"/>
              <a:ext cx="1460500" cy="2665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Y:\_Current\CPT2019\Crab images\crab habitat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658" y="3368919"/>
              <a:ext cx="5943600" cy="14097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0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Develop projection models to evaluate management strategies under varying climate, ecological, and economic conditions and evaluate impacts to managed resources and coastal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83" y="4758894"/>
            <a:ext cx="3753880" cy="1918001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Effects of eliminating corner stations around Pribilof and Saint Matthew Islands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0915"/>
          <a:stretch/>
        </p:blipFill>
        <p:spPr bwMode="auto">
          <a:xfrm>
            <a:off x="4357816" y="1919417"/>
            <a:ext cx="5198076" cy="45091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96491" y="2817471"/>
            <a:ext cx="20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a typeface="Cambria" panose="02040503050406030204" pitchFamily="18" charset="0"/>
              </a:rPr>
              <a:t>Primarily affects uncertainty estimates in Snow and Tanner Crab stock estimates</a:t>
            </a:r>
            <a:endParaRPr lang="en-US" i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8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74" y="183894"/>
            <a:ext cx="7886700" cy="75358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Studies on physiological responses to climate stressors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374" y="5939073"/>
            <a:ext cx="3753880" cy="74565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Ocean Acidification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096" y="2200052"/>
            <a:ext cx="2333626" cy="158655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8" y="4139883"/>
            <a:ext cx="2183394" cy="16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7375" y="1595792"/>
            <a:ext cx="7205534" cy="4188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OA isn’t the only thing changing; we need to understand interactions with:</a:t>
            </a:r>
          </a:p>
          <a:p>
            <a:pPr lvl="1"/>
            <a:r>
              <a:rPr lang="en-US" i="1" dirty="0" smtClean="0"/>
              <a:t>Temperature</a:t>
            </a:r>
          </a:p>
          <a:p>
            <a:pPr lvl="1"/>
            <a:r>
              <a:rPr lang="en-US" i="1" dirty="0" smtClean="0"/>
              <a:t>Dissolved oxygen</a:t>
            </a:r>
          </a:p>
          <a:p>
            <a:pPr lvl="1"/>
            <a:r>
              <a:rPr lang="en-US" i="1" dirty="0" smtClean="0"/>
              <a:t>Other stressors?</a:t>
            </a:r>
          </a:p>
          <a:p>
            <a:r>
              <a:rPr lang="en-US" i="1" dirty="0" smtClean="0"/>
              <a:t>What are the physiological mechanisms</a:t>
            </a:r>
          </a:p>
          <a:p>
            <a:r>
              <a:rPr lang="en-US" i="1" dirty="0" smtClean="0"/>
              <a:t>Can crabs adapt?</a:t>
            </a:r>
          </a:p>
          <a:p>
            <a:pPr lvl="1"/>
            <a:r>
              <a:rPr lang="en-US" i="1" dirty="0" smtClean="0"/>
              <a:t>Why do some crabs do better than others?</a:t>
            </a:r>
          </a:p>
          <a:p>
            <a:pPr lvl="2"/>
            <a:r>
              <a:rPr lang="en-US" i="1" dirty="0" smtClean="0"/>
              <a:t>Within a species</a:t>
            </a:r>
          </a:p>
          <a:p>
            <a:pPr lvl="2"/>
            <a:r>
              <a:rPr lang="en-US" i="1" dirty="0" smtClean="0"/>
              <a:t>Among species</a:t>
            </a:r>
          </a:p>
          <a:p>
            <a:pPr lvl="1"/>
            <a:r>
              <a:rPr lang="en-US" i="1" dirty="0" smtClean="0"/>
              <a:t>Is there evolutionary potential within populations?</a:t>
            </a:r>
          </a:p>
          <a:p>
            <a:r>
              <a:rPr lang="en-US" i="1" dirty="0" smtClean="0"/>
              <a:t>Are there indirect effects?</a:t>
            </a:r>
          </a:p>
          <a:p>
            <a:pPr lvl="1"/>
            <a:r>
              <a:rPr lang="en-US" i="1" dirty="0" smtClean="0"/>
              <a:t>Feeding</a:t>
            </a:r>
          </a:p>
          <a:p>
            <a:pPr lvl="1"/>
            <a:r>
              <a:rPr lang="en-US" i="1" dirty="0" smtClean="0"/>
              <a:t>Predation</a:t>
            </a:r>
          </a:p>
          <a:p>
            <a:r>
              <a:rPr lang="en-US" i="1" dirty="0" smtClean="0"/>
              <a:t>How will the ecosystem respond?</a:t>
            </a:r>
            <a:endParaRPr lang="en-US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973" y="958125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Future direction for OA research on crabs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4128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94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Eastern and Northern Bering Sea Trawl Surveys</a:t>
            </a:r>
            <a:endParaRPr lang="en-US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01" y="1482811"/>
            <a:ext cx="6796217" cy="525162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666" y="5634681"/>
            <a:ext cx="3566984" cy="101183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Continue to add NBS survey to understand range shifts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22120" y="2534838"/>
            <a:ext cx="20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a typeface="Cambria" panose="02040503050406030204" pitchFamily="18" charset="0"/>
              </a:rPr>
              <a:t>Legal sized snow crab now found at </a:t>
            </a:r>
            <a:r>
              <a:rPr lang="en-US" i="1" smtClean="0">
                <a:ea typeface="Cambria" panose="02040503050406030204" pitchFamily="18" charset="0"/>
              </a:rPr>
              <a:t>the border </a:t>
            </a:r>
            <a:r>
              <a:rPr lang="en-US" i="1" dirty="0" smtClean="0">
                <a:ea typeface="Cambria" panose="02040503050406030204" pitchFamily="18" charset="0"/>
              </a:rPr>
              <a:t>of the EBS-NBS surveys</a:t>
            </a:r>
            <a:endParaRPr lang="en-US" i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064-2604-48DE-8AAB-788C8A1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Presenters prerogative: 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roposal for a hierarchical approach for research on crab stocks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F4E-65ED-4760-A5D3-63FFE7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7" y="1339234"/>
            <a:ext cx="6965164" cy="52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064-2604-48DE-8AAB-788C8A16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0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hierarchical approach for research on crab stocks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F4E-65ED-4760-A5D3-63FFE7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48" y="1253640"/>
            <a:ext cx="7645002" cy="51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4845-27E8-4C8A-9CFE-47E91A17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CPT discussion from Jan 2020  CPT meeting</a:t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8019-E874-48CC-AEA7-C9F7CAC9D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36" y="1379057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Council staff </a:t>
            </a:r>
            <a:r>
              <a:rPr lang="en-US" sz="2400" dirty="0" smtClean="0"/>
              <a:t>categorized the </a:t>
            </a:r>
            <a:r>
              <a:rPr lang="en-US" sz="2400" dirty="0"/>
              <a:t>existing research priorities into </a:t>
            </a:r>
            <a:r>
              <a:rPr lang="en-US" sz="2400" dirty="0" smtClean="0"/>
              <a:t>ten </a:t>
            </a:r>
            <a:r>
              <a:rPr lang="en-US" sz="2400" dirty="0"/>
              <a:t>larger </a:t>
            </a:r>
            <a:r>
              <a:rPr lang="en-US" sz="2400" dirty="0" smtClean="0"/>
              <a:t>groups (themes).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CPT reviewed the 10 larger </a:t>
            </a:r>
            <a:r>
              <a:rPr lang="en-US" sz="2400" dirty="0" smtClean="0"/>
              <a:t>groups </a:t>
            </a:r>
            <a:r>
              <a:rPr lang="en-US" sz="2400" dirty="0"/>
              <a:t>and their </a:t>
            </a:r>
            <a:r>
              <a:rPr lang="en-US" sz="2400" dirty="0" smtClean="0"/>
              <a:t>subgroups.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CPT </a:t>
            </a:r>
            <a:r>
              <a:rPr lang="en-US" sz="2400" dirty="0" smtClean="0"/>
              <a:t>liked </a:t>
            </a:r>
            <a:r>
              <a:rPr lang="en-US" sz="2400" dirty="0"/>
              <a:t>this categorization and suggested ways to improve it, including evaluating potential </a:t>
            </a:r>
            <a:r>
              <a:rPr lang="en-US" sz="2400" dirty="0" smtClean="0"/>
              <a:t>redundancy.</a:t>
            </a:r>
          </a:p>
          <a:p>
            <a:r>
              <a:rPr lang="en-US" sz="2400" dirty="0" smtClean="0"/>
              <a:t>CPT updated priority </a:t>
            </a:r>
            <a:r>
              <a:rPr lang="en-US" sz="2400" dirty="0"/>
              <a:t>categories for items in the database that had not yet been prioritized by </a:t>
            </a:r>
            <a:r>
              <a:rPr lang="en-US" sz="2400" dirty="0" smtClean="0"/>
              <a:t>CPT</a:t>
            </a:r>
          </a:p>
          <a:p>
            <a:r>
              <a:rPr lang="en-US" sz="2400" dirty="0" smtClean="0"/>
              <a:t>Discrepancies in prioritization between CPT and SSC were resolved by matching SSC priority (in most cases).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86F06-7742-44BA-A76A-113AA35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0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064-2604-48DE-8AAB-788C8A1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CTP discussed other high priority topics: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7505-518C-404E-B211-E2538AE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6767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Estimation </a:t>
            </a:r>
            <a:r>
              <a:rPr lang="en-US" sz="2400" dirty="0"/>
              <a:t>of discard </a:t>
            </a:r>
            <a:r>
              <a:rPr lang="en-US" sz="2400" dirty="0" smtClean="0"/>
              <a:t>mortality (borrowing across assessments is extensive)</a:t>
            </a:r>
            <a:endParaRPr lang="en-US" sz="2400" dirty="0"/>
          </a:p>
          <a:p>
            <a:r>
              <a:rPr lang="en-US" sz="2400" dirty="0"/>
              <a:t>Management strategy </a:t>
            </a:r>
            <a:r>
              <a:rPr lang="en-US" sz="2400" dirty="0" smtClean="0"/>
              <a:t>evaluations</a:t>
            </a:r>
            <a:r>
              <a:rPr lang="en-US" sz="2400" dirty="0"/>
              <a:t> </a:t>
            </a:r>
            <a:r>
              <a:rPr lang="en-US" sz="2400" dirty="0" smtClean="0"/>
              <a:t>(very </a:t>
            </a:r>
            <a:r>
              <a:rPr lang="en-US" sz="2400" dirty="0"/>
              <a:t>important both for evaluating current and proposed harvest strategies for crab, and for evaluating the effect of climate stressors on crab </a:t>
            </a:r>
            <a:r>
              <a:rPr lang="en-US" sz="2400" dirty="0" smtClean="0"/>
              <a:t>stocks) </a:t>
            </a:r>
            <a:endParaRPr lang="en-US" sz="2400" dirty="0"/>
          </a:p>
          <a:p>
            <a:r>
              <a:rPr lang="en-US" sz="2400" dirty="0" smtClean="0"/>
              <a:t>Growth estimation (remains priority for parameterizing stock assessments)</a:t>
            </a:r>
            <a:endParaRPr lang="en-US" sz="2400" dirty="0"/>
          </a:p>
          <a:p>
            <a:r>
              <a:rPr lang="en-US" sz="2400" dirty="0"/>
              <a:t>Radiometric aging for natural mortality </a:t>
            </a:r>
            <a:r>
              <a:rPr lang="en-US" sz="2400" dirty="0" smtClean="0"/>
              <a:t>estimation (</a:t>
            </a:r>
            <a:r>
              <a:rPr lang="en-US" sz="2400" dirty="0" err="1" smtClean="0"/>
              <a:t>Fedewa</a:t>
            </a:r>
            <a:r>
              <a:rPr lang="en-US" sz="2400" dirty="0" smtClean="0"/>
              <a:t> proposal partially funded)</a:t>
            </a:r>
            <a:endParaRPr lang="en-US" sz="2400" dirty="0"/>
          </a:p>
          <a:p>
            <a:r>
              <a:rPr lang="en-US" sz="2400" dirty="0"/>
              <a:t>Impacts of trawling on benthic </a:t>
            </a:r>
            <a:r>
              <a:rPr lang="en-US" sz="2400" dirty="0" smtClean="0"/>
              <a:t>habitat (are crabs </a:t>
            </a:r>
            <a:r>
              <a:rPr lang="en-US" sz="2400" dirty="0"/>
              <a:t>are disturbed by the gear or are moving into areas that are disturbed as food is uncovered by the </a:t>
            </a:r>
            <a:r>
              <a:rPr lang="en-US" sz="2400" dirty="0" smtClean="0"/>
              <a:t>trawls?)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F4E-65ED-4760-A5D3-63FFE7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064-2604-48DE-8AAB-788C8A1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CPT revisited its top </a:t>
            </a:r>
            <a:r>
              <a:rPr lang="en-US" sz="2800" dirty="0">
                <a:latin typeface="+mn-lt"/>
              </a:rPr>
              <a:t>5 priorities: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7505-518C-404E-B211-E2538AE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3611"/>
            <a:ext cx="78867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148--Spatial distribution and movement of crabs relative to life history events and fishing.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225--Develop projection models to evaluate management strategies under varying climate, ecological, and economic conditions and evaluate impacts to managed resources and coastal communities.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592--Maturity estimates for Bering Sea and Aleutian Island crab stocks.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147/171--Acquire basic life history information (e.g., natural mortality through radiometric aging or other methods, growth, size at maturity) needed to inform the crab assessment models.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New research priority called “Studies on physiological responses to climate stressors”. Description: “Investigate how observed environmental changes (temperature, OA, etc.) affect physiological condition &amp; survival of multiple life stages and reproductive output. Consider interactions among multiple stressors.”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F4E-65ED-4760-A5D3-63FFE7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064-2604-48DE-8AAB-788C8A1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CTP comments on overall approach: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7505-518C-404E-B211-E2538AE6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long </a:t>
            </a:r>
            <a:r>
              <a:rPr lang="en-US" sz="2400" dirty="0"/>
              <a:t>list of research priorities is difficult to </a:t>
            </a:r>
            <a:r>
              <a:rPr lang="en-US" sz="2400" dirty="0" smtClean="0"/>
              <a:t>manage.</a:t>
            </a:r>
          </a:p>
          <a:p>
            <a:r>
              <a:rPr lang="en-US" sz="2400" dirty="0" smtClean="0"/>
              <a:t>There are a </a:t>
            </a:r>
            <a:r>
              <a:rPr lang="en-US" sz="2400" dirty="0"/>
              <a:t>number of priorities that are overlapping (for example 147 and 171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priorities are broader and some are more specific. </a:t>
            </a:r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might be beneficial to assign Council staff or a small working group to develop a hierarchical approach to listing research </a:t>
            </a:r>
            <a:r>
              <a:rPr lang="en-US" sz="2400" dirty="0" smtClean="0"/>
              <a:t>priorities</a:t>
            </a:r>
          </a:p>
          <a:p>
            <a:r>
              <a:rPr lang="en-US" sz="2400" dirty="0" smtClean="0"/>
              <a:t>Also condense </a:t>
            </a:r>
            <a:r>
              <a:rPr lang="en-US" sz="2400" dirty="0"/>
              <a:t>the list by removing redundancies and overlaps.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F4E-65ED-4760-A5D3-63FFE7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4845-27E8-4C8A-9CFE-47E91A17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Research</a:t>
            </a:r>
            <a:r>
              <a:rPr lang="en-US" sz="2800" dirty="0" smtClean="0">
                <a:latin typeface="+mn-lt"/>
              </a:rPr>
              <a:t> aligned with research priorities at </a:t>
            </a:r>
            <a:r>
              <a:rPr lang="en-US" sz="2800" dirty="0" smtClean="0">
                <a:latin typeface="+mn-lt"/>
              </a:rPr>
              <a:t>RACE Shellfish Assessment Program (Kodiak lab)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86F06-7742-44BA-A76A-113AA35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8" y="358782"/>
            <a:ext cx="7922741" cy="3939746"/>
          </a:xfrm>
        </p:spPr>
        <p:txBody>
          <a:bodyPr/>
          <a:lstStyle/>
          <a:p>
            <a:pPr algn="l"/>
            <a:r>
              <a:rPr lang="en-US" dirty="0" smtClean="0"/>
              <a:t>Spatial </a:t>
            </a:r>
            <a:r>
              <a:rPr lang="en-US" dirty="0"/>
              <a:t>distribution and movement of crabs relative to life history events and </a:t>
            </a:r>
            <a:r>
              <a:rPr lang="en-US" dirty="0" smtClean="0"/>
              <a:t>fishing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37" y="1023919"/>
            <a:ext cx="2827341" cy="212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0715E-EBFF-4291-9F31-DB26B543B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17547" r="8096" b="13511"/>
          <a:stretch/>
        </p:blipFill>
        <p:spPr>
          <a:xfrm>
            <a:off x="5560541" y="4684564"/>
            <a:ext cx="3385752" cy="2173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 rotWithShape="1">
          <a:blip r:embed="rId4"/>
          <a:srcRect l="12677" t="32494" r="34433" b="2446"/>
          <a:stretch/>
        </p:blipFill>
        <p:spPr bwMode="auto">
          <a:xfrm>
            <a:off x="617837" y="1367482"/>
            <a:ext cx="4250723" cy="392121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038" y="5881893"/>
            <a:ext cx="467909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Seasonal habitat use and movement of Bristol Bay red king crab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206311" y="3314330"/>
            <a:ext cx="3937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i="1" dirty="0"/>
              <a:t>Determine distribution, movement, essential habitat use, bottom temperature, use of trawl closures ALL outside summer surveys</a:t>
            </a:r>
          </a:p>
        </p:txBody>
      </p:sp>
    </p:spTree>
    <p:extLst>
      <p:ext uri="{BB962C8B-B14F-4D97-AF65-F5344CB8AC3E}">
        <p14:creationId xmlns:p14="http://schemas.microsoft.com/office/powerpoint/2010/main" val="117528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n-lt"/>
              </a:rPr>
              <a:t>Acquire </a:t>
            </a:r>
            <a:r>
              <a:rPr lang="en-US" sz="2400" dirty="0">
                <a:latin typeface="+mn-lt"/>
              </a:rPr>
              <a:t>basic life history information (e.g., natural mortality through radiometric </a:t>
            </a:r>
            <a:r>
              <a:rPr lang="en-US" sz="2400" dirty="0" smtClean="0">
                <a:latin typeface="+mn-lt"/>
              </a:rPr>
              <a:t>aging or </a:t>
            </a:r>
            <a:r>
              <a:rPr lang="en-US" sz="2400" dirty="0">
                <a:latin typeface="+mn-lt"/>
              </a:rPr>
              <a:t>other methods, growth, size at maturity) needed to inform the crab assessment </a:t>
            </a:r>
            <a:r>
              <a:rPr lang="en-US" sz="2400" dirty="0" smtClean="0">
                <a:latin typeface="+mn-lt"/>
              </a:rPr>
              <a:t>models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69" y="5593491"/>
            <a:ext cx="3885685" cy="101183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Growth per molt of eastern Bering Sea Tanner and snow crab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43" y="4799164"/>
            <a:ext cx="3294751" cy="1943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411" y="1603310"/>
            <a:ext cx="2641987" cy="260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30" t="1515" r="3330" b="2623"/>
          <a:stretch/>
        </p:blipFill>
        <p:spPr>
          <a:xfrm>
            <a:off x="628650" y="1764829"/>
            <a:ext cx="3274360" cy="3754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010" y="2403032"/>
            <a:ext cx="20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a typeface="Cambria" panose="02040503050406030204" pitchFamily="18" charset="0"/>
              </a:rPr>
              <a:t>Pre- and post-molt length data used to estimate growth per molt function in assessment models </a:t>
            </a:r>
            <a:endParaRPr lang="en-US" i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5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30" y="0"/>
            <a:ext cx="830374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Maturity estimates for Bering Sea and Aleutian Island crab 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58" y="5488769"/>
            <a:ext cx="4470572" cy="10695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Tanner </a:t>
            </a:r>
            <a:r>
              <a:rPr lang="en-US" sz="2400" dirty="0"/>
              <a:t>c</a:t>
            </a:r>
            <a:r>
              <a:rPr lang="en-US" sz="2400" dirty="0" smtClean="0"/>
              <a:t>rab </a:t>
            </a:r>
            <a:r>
              <a:rPr lang="en-US" sz="2400" dirty="0"/>
              <a:t>m</a:t>
            </a:r>
            <a:r>
              <a:rPr lang="en-US" sz="2400" dirty="0" smtClean="0"/>
              <a:t>aturity among years in the eastern Bering Sea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52" y="1325563"/>
            <a:ext cx="4892918" cy="3907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6491" y="2817471"/>
            <a:ext cx="20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a typeface="Cambria" panose="02040503050406030204" pitchFamily="18" charset="0"/>
              </a:rPr>
              <a:t>Variation among years in size at maturity </a:t>
            </a:r>
            <a:endParaRPr lang="en-US" i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3880</TotalTime>
  <Words>757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Research and Data Needs for Bering Sea Crab  SSC Research Priorities Workshop Jan 29, 2020 Seattle, WA</vt:lpstr>
      <vt:lpstr>CPT discussion from Jan 2020  CPT meeting </vt:lpstr>
      <vt:lpstr>CTP discussed other high priority topics: </vt:lpstr>
      <vt:lpstr>CPT revisited its top 5 priorities: </vt:lpstr>
      <vt:lpstr>CTP comments on overall approach: </vt:lpstr>
      <vt:lpstr>Research aligned with research priorities at RACE Shellfish Assessment Program (Kodiak lab) </vt:lpstr>
      <vt:lpstr>PowerPoint Presentation</vt:lpstr>
      <vt:lpstr>Acquire basic life history information (e.g., natural mortality through radiometric aging or other methods, growth, size at maturity) needed to inform the crab assessment models</vt:lpstr>
      <vt:lpstr>Maturity estimates for Bering Sea and Aleutian Island crab stocks</vt:lpstr>
      <vt:lpstr>Develop projection models to evaluate management strategies under varying climate, ecological, and economic conditions and evaluate impacts to managed resources and coastal communities</vt:lpstr>
      <vt:lpstr>Studies on physiological responses to climate stressors</vt:lpstr>
      <vt:lpstr>Eastern and Northern Bering Sea Trawl Surveys</vt:lpstr>
      <vt:lpstr>Presenters prerogative: a proposal for a hierarchical approach for research on crab stocks </vt:lpstr>
      <vt:lpstr>A hierarchical approach for research on crab stocks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Daly, Ben J (DFG)</dc:creator>
  <cp:lastModifiedBy>Martin.Dorn</cp:lastModifiedBy>
  <cp:revision>187</cp:revision>
  <dcterms:created xsi:type="dcterms:W3CDTF">2018-08-21T17:57:08Z</dcterms:created>
  <dcterms:modified xsi:type="dcterms:W3CDTF">2020-01-29T20:14:10Z</dcterms:modified>
</cp:coreProperties>
</file>