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76" r:id="rId3"/>
    <p:sldId id="377" r:id="rId4"/>
    <p:sldId id="378" r:id="rId5"/>
    <p:sldId id="361" r:id="rId6"/>
    <p:sldId id="372" r:id="rId7"/>
    <p:sldId id="374" r:id="rId8"/>
    <p:sldId id="375" r:id="rId9"/>
    <p:sldId id="371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9" autoAdjust="0"/>
    <p:restoredTop sz="94660"/>
  </p:normalViewPr>
  <p:slideViewPr>
    <p:cSldViewPr snapToGrid="0">
      <p:cViewPr varScale="1">
        <p:scale>
          <a:sx n="158" d="100"/>
          <a:sy n="158" d="100"/>
        </p:scale>
        <p:origin x="216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64149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694377"/>
            <a:ext cx="6858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704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3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28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5186516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383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2316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9035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70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2869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9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7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8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8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253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8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9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4" y="4873767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3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2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9" y="4873765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118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1934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1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73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64149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693677"/>
            <a:ext cx="6858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932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613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/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1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1" y="2505075"/>
            <a:ext cx="377666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41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422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842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1" y="2057400"/>
            <a:ext cx="2739019" cy="3811588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201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1" y="2057400"/>
            <a:ext cx="2739019" cy="3811588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65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1086411-C32C-4BB3-8927-0DAB48735D12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7728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5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47A690B-DE55-4274-B33B-C91FD647EB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36492" y="1132116"/>
            <a:ext cx="4578857" cy="4593770"/>
          </a:xfrm>
        </p:spPr>
        <p:txBody>
          <a:bodyPr wrap="square" anchor="ctr">
            <a:normAutofit/>
          </a:bodyPr>
          <a:lstStyle/>
          <a:p>
            <a:pPr algn="l"/>
            <a:r>
              <a:rPr lang="en-US" sz="6000">
                <a:solidFill>
                  <a:schemeClr val="tx1">
                    <a:lumMod val="85000"/>
                    <a:lumOff val="15000"/>
                  </a:schemeClr>
                </a:solidFill>
              </a:rPr>
              <a:t>Research Priorities</a:t>
            </a:r>
            <a:br>
              <a:rPr lang="en-US" sz="52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en-US" sz="52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5200">
                <a:solidFill>
                  <a:schemeClr val="tx1">
                    <a:lumMod val="85000"/>
                    <a:lumOff val="15000"/>
                  </a:schemeClr>
                </a:solidFill>
              </a:rPr>
              <a:t>2021</a:t>
            </a:r>
            <a:endParaRPr lang="en-US" sz="5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9CD390-6DB5-4AEA-8D13-BC6CEF344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3490080" cy="6858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50" y="1132115"/>
            <a:ext cx="2718707" cy="4593770"/>
          </a:xfrm>
        </p:spPr>
        <p:txBody>
          <a:bodyPr anchor="ctr">
            <a:normAutofit/>
          </a:bodyPr>
          <a:lstStyle/>
          <a:p>
            <a:pPr algn="ctr"/>
            <a:r>
              <a:rPr lang="en-US">
                <a:solidFill>
                  <a:srgbClr val="F2F2F2"/>
                </a:solidFill>
              </a:rPr>
              <a:t>Triennial Review and Recommendations</a:t>
            </a:r>
            <a:endParaRPr lang="en-US" dirty="0">
              <a:solidFill>
                <a:srgbClr val="F2F2F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FA69C6-0A69-4994-9F32-C4497B8B4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82600" cy="685800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6" descr="picture of Jim Armstrong Council staff lead for Scallop FMP">
            <a:extLst>
              <a:ext uri="{FF2B5EF4-FFF2-40B4-BE49-F238E27FC236}">
                <a16:creationId xmlns:a16="http://schemas.microsoft.com/office/drawing/2014/main" id="{2115258B-5FD6-446C-9D7B-CBCF097B87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r="8333"/>
          <a:stretch>
            <a:fillRect/>
          </a:stretch>
        </p:blipFill>
        <p:spPr>
          <a:xfrm>
            <a:off x="482600" y="5943600"/>
            <a:ext cx="762000" cy="914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EC63229-DE69-4CF2-8997-55D045D667D4}"/>
              </a:ext>
            </a:extLst>
          </p:cNvPr>
          <p:cNvSpPr txBox="1"/>
          <p:nvPr/>
        </p:nvSpPr>
        <p:spPr>
          <a:xfrm>
            <a:off x="1182129" y="6550223"/>
            <a:ext cx="14884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Jim Armstrong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2364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E1479-0B63-4042-97E6-3A2BED931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Ten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F808B4-AD96-4317-AB8B-B57DD8EDF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7482"/>
            <a:ext cx="9144000" cy="4735502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9DFCB2B-A672-4814-9F32-C7A68BE5CA85}"/>
              </a:ext>
            </a:extLst>
          </p:cNvPr>
          <p:cNvSpPr/>
          <p:nvPr/>
        </p:nvSpPr>
        <p:spPr>
          <a:xfrm>
            <a:off x="19372" y="3875281"/>
            <a:ext cx="466283" cy="705255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1D62D0E-3F40-4C64-88DC-903E651864A2}"/>
              </a:ext>
            </a:extLst>
          </p:cNvPr>
          <p:cNvSpPr/>
          <p:nvPr/>
        </p:nvSpPr>
        <p:spPr>
          <a:xfrm>
            <a:off x="25427" y="2630091"/>
            <a:ext cx="466283" cy="7052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95B85-D4EC-4299-B1B3-D98A80F6D186}"/>
              </a:ext>
            </a:extLst>
          </p:cNvPr>
          <p:cNvSpPr/>
          <p:nvPr/>
        </p:nvSpPr>
        <p:spPr>
          <a:xfrm>
            <a:off x="19371" y="4661537"/>
            <a:ext cx="466283" cy="705255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8FFFB6B-EE75-4FE8-BC88-0D5C1E35225F}"/>
              </a:ext>
            </a:extLst>
          </p:cNvPr>
          <p:cNvSpPr/>
          <p:nvPr/>
        </p:nvSpPr>
        <p:spPr>
          <a:xfrm>
            <a:off x="19371" y="5656820"/>
            <a:ext cx="466283" cy="705255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769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C83674-6DAE-41B0-A400-C214FBE41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7482"/>
            <a:ext cx="9144000" cy="49545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3E1479-0B63-4042-97E6-3A2BED931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Ten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0A66662-ACD8-44E2-968A-85D16CFABE22}"/>
              </a:ext>
            </a:extLst>
          </p:cNvPr>
          <p:cNvSpPr/>
          <p:nvPr/>
        </p:nvSpPr>
        <p:spPr>
          <a:xfrm>
            <a:off x="0" y="4434741"/>
            <a:ext cx="466283" cy="705255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66D7D77-022A-45C1-8F78-D7B893CCB6B7}"/>
              </a:ext>
            </a:extLst>
          </p:cNvPr>
          <p:cNvSpPr/>
          <p:nvPr/>
        </p:nvSpPr>
        <p:spPr>
          <a:xfrm>
            <a:off x="0" y="6009132"/>
            <a:ext cx="466283" cy="7052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403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40798F-2717-41A8-AE06-E8FA2C30F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7482"/>
            <a:ext cx="9144000" cy="47267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3E1479-0B63-4042-97E6-3A2BED931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Ten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CFFB5E4-5577-4B1E-B3CE-DF691029D27E}"/>
              </a:ext>
            </a:extLst>
          </p:cNvPr>
          <p:cNvSpPr/>
          <p:nvPr/>
        </p:nvSpPr>
        <p:spPr>
          <a:xfrm>
            <a:off x="0" y="5022064"/>
            <a:ext cx="466283" cy="7052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653BBDC-9F23-446B-ACAB-7E72D32CB74D}"/>
              </a:ext>
            </a:extLst>
          </p:cNvPr>
          <p:cNvSpPr/>
          <p:nvPr/>
        </p:nvSpPr>
        <p:spPr>
          <a:xfrm>
            <a:off x="0" y="2207278"/>
            <a:ext cx="466283" cy="705255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243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7E517-DBD9-48E9-8794-49EE5BCCC555}"/>
              </a:ext>
            </a:extLst>
          </p:cNvPr>
          <p:cNvSpPr txBox="1">
            <a:spLocks/>
          </p:cNvSpPr>
          <p:nvPr/>
        </p:nvSpPr>
        <p:spPr>
          <a:xfrm>
            <a:off x="350090" y="62343"/>
            <a:ext cx="8610495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5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/>
                </a:solidFill>
              </a:rPr>
              <a:t>NPFMC Triennial Research Priority Review Process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F10DCD-FAC5-4988-998C-03D25D4DA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50" y="1259815"/>
            <a:ext cx="8777173" cy="5446077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1159522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0DE519-64AC-40BF-9DA4-C317680C8309}"/>
              </a:ext>
            </a:extLst>
          </p:cNvPr>
          <p:cNvSpPr txBox="1"/>
          <p:nvPr/>
        </p:nvSpPr>
        <p:spPr>
          <a:xfrm>
            <a:off x="641748" y="1420676"/>
            <a:ext cx="7944985" cy="5159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u="none" strike="noStrike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Triennial</a:t>
            </a:r>
            <a:r>
              <a:rPr lang="en-US" sz="2400" b="1" u="none" strike="noStrike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FMP Plan Teams, BSFEP Team, SSPT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○"/>
            </a:pPr>
            <a:r>
              <a:rPr lang="en-US" u="none" strike="noStrike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Research status, priority ranking, changes to titles and descriptions, new projects, completed projects and report availability, consolidations, deletions, </a:t>
            </a:r>
            <a:r>
              <a:rPr lang="en-US" dirty="0"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any other project-specific comments, as possible.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○"/>
            </a:pPr>
            <a:r>
              <a:rPr lang="en-US" u="none" strike="noStrike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Recommendations for top ten</a:t>
            </a:r>
          </a:p>
          <a:p>
            <a:pPr marL="0" lvl="2">
              <a:lnSpc>
                <a:spcPct val="150000"/>
              </a:lnSpc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Non-Plan Team “on-ramps”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○"/>
            </a:pPr>
            <a:r>
              <a:rPr lang="en-US" u="none" strike="noStrike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marine mammals, seabirds, salmon</a:t>
            </a:r>
            <a:endParaRPr lang="en-US" dirty="0">
              <a:latin typeface="Calibri" panose="020F0502020204030204" pitchFamily="34" charset="0"/>
              <a:ea typeface="Georgia" panose="02040502050405020303" pitchFamily="18" charset="0"/>
              <a:cs typeface="Calibri" panose="020F0502020204030204" pitchFamily="34" charset="0"/>
            </a:endParaRPr>
          </a:p>
          <a:p>
            <a:pPr marL="0" lvl="2">
              <a:lnSpc>
                <a:spcPct val="150000"/>
              </a:lnSpc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Council 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○"/>
            </a:pPr>
            <a:r>
              <a:rPr lang="en-US" u="none" strike="noStrike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3-year outlook of emerging management issues</a:t>
            </a:r>
          </a:p>
          <a:p>
            <a:pPr marL="0" marR="0"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Public comment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794626B-70B6-47CC-9497-02310D3EDA21}"/>
              </a:ext>
            </a:extLst>
          </p:cNvPr>
          <p:cNvSpPr txBox="1">
            <a:spLocks/>
          </p:cNvSpPr>
          <p:nvPr/>
        </p:nvSpPr>
        <p:spPr>
          <a:xfrm>
            <a:off x="696398" y="333000"/>
            <a:ext cx="7835686" cy="1028539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5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/>
                </a:solidFill>
              </a:rPr>
              <a:t>Process</a:t>
            </a:r>
          </a:p>
        </p:txBody>
      </p:sp>
    </p:spTree>
    <p:extLst>
      <p:ext uri="{BB962C8B-B14F-4D97-AF65-F5344CB8AC3E}">
        <p14:creationId xmlns:p14="http://schemas.microsoft.com/office/powerpoint/2010/main" val="3125362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121380-19E5-4B25-818A-46ECC018CA01}"/>
              </a:ext>
            </a:extLst>
          </p:cNvPr>
          <p:cNvSpPr txBox="1"/>
          <p:nvPr/>
        </p:nvSpPr>
        <p:spPr>
          <a:xfrm>
            <a:off x="548033" y="1454814"/>
            <a:ext cx="7723955" cy="503535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 sz="2400" b="1" u="none" strike="noStrike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defRPr>
            </a:lvl1pPr>
            <a:lvl2pPr marL="742950" marR="0" lvl="1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○"/>
              <a:defRPr u="none" strike="noStrike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defRPr>
            </a:lvl2pPr>
            <a:lvl3pPr marL="1200150" lvl="2" indent="-285750">
              <a:lnSpc>
                <a:spcPct val="150000"/>
              </a:lnSpc>
              <a:buFont typeface="Arial" panose="020B0604020202020204" pitchFamily="34" charset="0"/>
              <a:buChar char="○"/>
              <a:defRPr u="none" strike="noStrike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defRPr>
            </a:lvl3pPr>
          </a:lstStyle>
          <a:p>
            <a:r>
              <a:rPr lang="en-US" dirty="0"/>
              <a:t>SSC subgroup</a:t>
            </a:r>
          </a:p>
          <a:p>
            <a:pPr lvl="1"/>
            <a:r>
              <a:rPr lang="en-US" b="1" dirty="0"/>
              <a:t>2 meetings out </a:t>
            </a:r>
          </a:p>
          <a:p>
            <a:pPr lvl="2"/>
            <a:r>
              <a:rPr lang="en-US" dirty="0"/>
              <a:t>Subgroup formation </a:t>
            </a:r>
          </a:p>
          <a:p>
            <a:pPr lvl="2"/>
            <a:r>
              <a:rPr lang="en-US" dirty="0"/>
              <a:t>Distribute </a:t>
            </a:r>
          </a:p>
          <a:p>
            <a:pPr lvl="3"/>
            <a:r>
              <a:rPr lang="en-US" dirty="0"/>
              <a:t>-Previous Top Ten </a:t>
            </a:r>
          </a:p>
          <a:p>
            <a:pPr lvl="3"/>
            <a:r>
              <a:rPr lang="en-US" dirty="0"/>
              <a:t>-Plan Team recommendations</a:t>
            </a:r>
          </a:p>
          <a:p>
            <a:pPr lvl="3"/>
            <a:r>
              <a:rPr lang="en-US" dirty="0"/>
              <a:t>-Emerging management issues</a:t>
            </a:r>
          </a:p>
          <a:p>
            <a:pPr lvl="1"/>
            <a:r>
              <a:rPr lang="en-US" b="1" dirty="0"/>
              <a:t>1 meeting out </a:t>
            </a:r>
          </a:p>
          <a:p>
            <a:pPr lvl="2"/>
            <a:r>
              <a:rPr lang="en-US" dirty="0"/>
              <a:t>Subgroup member recommendations</a:t>
            </a:r>
          </a:p>
          <a:p>
            <a:pPr lvl="2"/>
            <a:r>
              <a:rPr lang="en-US" dirty="0"/>
              <a:t>Draft new top ten</a:t>
            </a:r>
          </a:p>
          <a:p>
            <a:pPr lvl="3"/>
            <a:r>
              <a:rPr lang="en-US" dirty="0"/>
              <a:t>Relevance to Council’s emerging management issues </a:t>
            </a:r>
          </a:p>
          <a:p>
            <a:pPr lvl="2"/>
            <a:r>
              <a:rPr lang="en-US" dirty="0"/>
              <a:t>Draft summary statements, statistics for overall list</a:t>
            </a:r>
          </a:p>
          <a:p>
            <a:pPr lvl="2"/>
            <a:r>
              <a:rPr lang="en-US" dirty="0"/>
              <a:t>Any other draft recommendations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64DE222-CBA5-4308-A7B1-34F5B2FB79DD}"/>
              </a:ext>
            </a:extLst>
          </p:cNvPr>
          <p:cNvSpPr txBox="1">
            <a:spLocks/>
          </p:cNvSpPr>
          <p:nvPr/>
        </p:nvSpPr>
        <p:spPr>
          <a:xfrm>
            <a:off x="696398" y="333000"/>
            <a:ext cx="7835686" cy="1028539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5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/>
                </a:solidFill>
              </a:rPr>
              <a:t>Process</a:t>
            </a:r>
          </a:p>
        </p:txBody>
      </p:sp>
    </p:spTree>
    <p:extLst>
      <p:ext uri="{BB962C8B-B14F-4D97-AF65-F5344CB8AC3E}">
        <p14:creationId xmlns:p14="http://schemas.microsoft.com/office/powerpoint/2010/main" val="1373709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121380-19E5-4B25-818A-46ECC018CA01}"/>
              </a:ext>
            </a:extLst>
          </p:cNvPr>
          <p:cNvSpPr txBox="1"/>
          <p:nvPr/>
        </p:nvSpPr>
        <p:spPr>
          <a:xfrm>
            <a:off x="548033" y="1454814"/>
            <a:ext cx="7723955" cy="268086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 sz="2400" b="1" u="none" strike="noStrike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defRPr>
            </a:lvl1pPr>
            <a:lvl2pPr marL="742950" marR="0" lvl="1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○"/>
              <a:defRPr u="none" strike="noStrike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defRPr>
            </a:lvl2pPr>
            <a:lvl3pPr marL="1200150" lvl="2" indent="-285750">
              <a:lnSpc>
                <a:spcPct val="150000"/>
              </a:lnSpc>
              <a:buFont typeface="Arial" panose="020B0604020202020204" pitchFamily="34" charset="0"/>
              <a:buChar char="○"/>
              <a:defRPr u="none" strike="noStrike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defRPr>
            </a:lvl3pPr>
          </a:lstStyle>
          <a:p>
            <a:r>
              <a:rPr lang="en-US" dirty="0"/>
              <a:t>SSC (at triennial review meeting)</a:t>
            </a:r>
          </a:p>
          <a:p>
            <a:pPr lvl="1"/>
            <a:r>
              <a:rPr lang="en-US" dirty="0"/>
              <a:t>Review recommendations from</a:t>
            </a:r>
          </a:p>
          <a:p>
            <a:pPr lvl="2"/>
            <a:r>
              <a:rPr lang="en-US" dirty="0"/>
              <a:t>Previous SSC review</a:t>
            </a:r>
          </a:p>
          <a:p>
            <a:pPr lvl="2"/>
            <a:r>
              <a:rPr lang="en-US" dirty="0"/>
              <a:t>Current Plan Team</a:t>
            </a:r>
          </a:p>
          <a:p>
            <a:pPr lvl="2"/>
            <a:r>
              <a:rPr lang="en-US" dirty="0"/>
              <a:t>Subgroup</a:t>
            </a:r>
          </a:p>
          <a:p>
            <a:pPr lvl="2"/>
            <a:r>
              <a:rPr lang="en-US" dirty="0"/>
              <a:t>Public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64DE222-CBA5-4308-A7B1-34F5B2FB79DD}"/>
              </a:ext>
            </a:extLst>
          </p:cNvPr>
          <p:cNvSpPr txBox="1">
            <a:spLocks/>
          </p:cNvSpPr>
          <p:nvPr/>
        </p:nvSpPr>
        <p:spPr>
          <a:xfrm>
            <a:off x="696398" y="333000"/>
            <a:ext cx="7835686" cy="1028539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5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/>
                </a:solidFill>
              </a:rPr>
              <a:t>Process</a:t>
            </a:r>
          </a:p>
        </p:txBody>
      </p:sp>
    </p:spTree>
    <p:extLst>
      <p:ext uri="{BB962C8B-B14F-4D97-AF65-F5344CB8AC3E}">
        <p14:creationId xmlns:p14="http://schemas.microsoft.com/office/powerpoint/2010/main" val="1089565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3350" y="72667"/>
            <a:ext cx="5111426" cy="477465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78693" y="405668"/>
            <a:ext cx="2464344" cy="1028539"/>
          </a:xfrm>
        </p:spPr>
        <p:txBody>
          <a:bodyPr anchor="t"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Database Updates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EFB7B3-AA18-4F85-9D87-704D01B5559D}"/>
              </a:ext>
            </a:extLst>
          </p:cNvPr>
          <p:cNvSpPr txBox="1"/>
          <p:nvPr/>
        </p:nvSpPr>
        <p:spPr>
          <a:xfrm>
            <a:off x="0" y="2153101"/>
            <a:ext cx="4148891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Date added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Funding date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Estimated project duration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Estimated completion date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Point of Contact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14968A-29F5-4D73-9835-83EBAEFAE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9015" y="2252525"/>
            <a:ext cx="290859" cy="261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862071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1871</TotalTime>
  <Words>173</Words>
  <Application>Microsoft Office PowerPoint</Application>
  <PresentationFormat>On-screen Show (4:3)</PresentationFormat>
  <Paragraphs>44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Corbel</vt:lpstr>
      <vt:lpstr>Depth</vt:lpstr>
      <vt:lpstr>Research Priorities  2021</vt:lpstr>
      <vt:lpstr>Top Ten</vt:lpstr>
      <vt:lpstr>Top Ten</vt:lpstr>
      <vt:lpstr>Top Ten</vt:lpstr>
      <vt:lpstr>PowerPoint Presentation</vt:lpstr>
      <vt:lpstr>PowerPoint Presentation</vt:lpstr>
      <vt:lpstr>PowerPoint Presentation</vt:lpstr>
      <vt:lpstr>PowerPoint Presentation</vt:lpstr>
      <vt:lpstr>Database Updates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Priorities</dc:title>
  <dc:creator>Jim Armstrong</dc:creator>
  <cp:lastModifiedBy>Jim Armstrong</cp:lastModifiedBy>
  <cp:revision>101</cp:revision>
  <dcterms:created xsi:type="dcterms:W3CDTF">2016-06-01T22:20:41Z</dcterms:created>
  <dcterms:modified xsi:type="dcterms:W3CDTF">2021-05-19T16:48:58Z</dcterms:modified>
</cp:coreProperties>
</file>