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Average" panose="020B0604020202020204" charset="0"/>
      <p:regular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Oswal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78" y="9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18a72bdf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7718a72bdf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cc8bef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cc8bef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18a72bdf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18a72bdf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718a72bd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718a72bdf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18a72bdf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18a72bdf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18a72bdf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18a72bdf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7"/>
          <p:cNvGrpSpPr/>
          <p:nvPr/>
        </p:nvGrpSpPr>
        <p:grpSpPr>
          <a:xfrm>
            <a:off x="4350277" y="2855378"/>
            <a:ext cx="443589" cy="105632"/>
            <a:chOff x="4137525" y="2915950"/>
            <a:chExt cx="869100" cy="207000"/>
          </a:xfrm>
        </p:grpSpPr>
        <p:sp>
          <p:nvSpPr>
            <p:cNvPr id="69" name="Google Shape;69;p17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7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1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kate.haapala@noa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arah.wise@noaa.gov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118350" y="141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Local Knowledge, Traditional Knowledge, and Subsistence Taskforce </a:t>
            </a:r>
            <a:endParaRPr sz="3600"/>
          </a:p>
        </p:txBody>
      </p:sp>
      <p:pic>
        <p:nvPicPr>
          <p:cNvPr id="111" name="Google Shape;1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050" y="782075"/>
            <a:ext cx="3121951" cy="4361424"/>
          </a:xfrm>
          <a:prstGeom prst="rect">
            <a:avLst/>
          </a:prstGeom>
          <a:noFill/>
          <a:ln w="12700" cap="flat" cmpd="sng">
            <a:solidFill>
              <a:srgbClr val="455F5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2" name="Google Shape;112;p26"/>
          <p:cNvSpPr txBox="1"/>
          <p:nvPr/>
        </p:nvSpPr>
        <p:spPr>
          <a:xfrm>
            <a:off x="6353550" y="1192475"/>
            <a:ext cx="1845300" cy="3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Fishcamp- Graveyard, AK </a:t>
            </a:r>
            <a:endParaRPr sz="1000" b="0" i="0" u="none" strike="noStrike" cap="non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7447143" y="4703651"/>
            <a:ext cx="2971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rbel"/>
              <a:buNone/>
            </a:pPr>
            <a:r>
              <a:rPr lang="en" sz="10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Photo: Judy Jo Matsun</a:t>
            </a:r>
            <a:endParaRPr sz="10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4" name="Google Shape;114;p26"/>
          <p:cNvPicPr preferRelativeResize="0"/>
          <p:nvPr/>
        </p:nvPicPr>
        <p:blipFill rotWithShape="1">
          <a:blip r:embed="rId4">
            <a:alphaModFix/>
          </a:blip>
          <a:srcRect t="20952" b="8926"/>
          <a:stretch/>
        </p:blipFill>
        <p:spPr>
          <a:xfrm>
            <a:off x="3585600" y="3630750"/>
            <a:ext cx="2430850" cy="1468550"/>
          </a:xfrm>
          <a:prstGeom prst="rect">
            <a:avLst/>
          </a:prstGeom>
          <a:noFill/>
          <a:ln w="12700" cap="flat" cmpd="sng">
            <a:solidFill>
              <a:srgbClr val="455F5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5" name="Google Shape;11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5600" y="2190500"/>
            <a:ext cx="2430850" cy="1440251"/>
          </a:xfrm>
          <a:prstGeom prst="rect">
            <a:avLst/>
          </a:prstGeom>
          <a:noFill/>
          <a:ln w="12700" cap="flat" cmpd="sng">
            <a:solidFill>
              <a:srgbClr val="455F5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Google Shape;116;p26"/>
          <p:cNvSpPr txBox="1"/>
          <p:nvPr/>
        </p:nvSpPr>
        <p:spPr>
          <a:xfrm>
            <a:off x="240500" y="1496400"/>
            <a:ext cx="3698700" cy="3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94D7E4"/>
                </a:solidFill>
                <a:latin typeface="Oswald"/>
                <a:ea typeface="Oswald"/>
                <a:cs typeface="Oswald"/>
                <a:sym typeface="Oswald"/>
              </a:rPr>
              <a:t>Update for the Crab Plan Team</a:t>
            </a:r>
            <a:endParaRPr sz="2100">
              <a:solidFill>
                <a:srgbClr val="94D7E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94D7E4"/>
                </a:solidFill>
                <a:latin typeface="Oswald"/>
                <a:ea typeface="Oswald"/>
                <a:cs typeface="Oswald"/>
                <a:sym typeface="Oswald"/>
              </a:rPr>
              <a:t>May 7th, 2020</a:t>
            </a:r>
            <a:endParaRPr sz="2100">
              <a:solidFill>
                <a:srgbClr val="94D7E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94D7E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>
                <a:solidFill>
                  <a:srgbClr val="94D7E4"/>
                </a:solidFill>
                <a:latin typeface="Oswald"/>
                <a:ea typeface="Oswald"/>
                <a:cs typeface="Oswald"/>
                <a:sym typeface="Oswald"/>
              </a:rPr>
              <a:t>Co-chairs: Sarah Wise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sng" strike="noStrike" cap="none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6"/>
              </a:rPr>
              <a:t>sarah.wise@noaa.gov</a:t>
            </a:r>
            <a:r>
              <a:rPr lang="en" sz="2100" i="0" u="none" strike="noStrike" cap="none">
                <a:solidFill>
                  <a:srgbClr val="94D7E4"/>
                </a:solidFill>
                <a:latin typeface="Oswald"/>
                <a:ea typeface="Oswald"/>
                <a:cs typeface="Oswald"/>
                <a:sym typeface="Oswald"/>
              </a:rPr>
              <a:t> and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94D7E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none" strike="noStrike" cap="none">
                <a:solidFill>
                  <a:srgbClr val="94D7E4"/>
                </a:solidFill>
                <a:latin typeface="Oswald"/>
                <a:ea typeface="Oswald"/>
                <a:cs typeface="Oswald"/>
                <a:sym typeface="Oswald"/>
              </a:rPr>
              <a:t>Kate Haapala </a:t>
            </a:r>
            <a:endParaRPr sz="210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0" u="sng" strike="noStrike" cap="none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7"/>
              </a:rPr>
              <a:t>kate.haapala@noaa.gov</a:t>
            </a:r>
            <a:endParaRPr sz="2100" i="0" u="none" strike="noStrike" cap="none">
              <a:solidFill>
                <a:srgbClr val="94D7E4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94D7E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Action Module Goal</a:t>
            </a:r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466275" y="1103400"/>
            <a:ext cx="373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rPr>
              <a:t>Develop protocols for operationalizing Local Knowledge (LK), Traditional Knowledge (TK) in management and formulate methods for assessing the likelihood a given Council action may affect subsistence resources and users. (BS FEP 2019, pg. 9)</a:t>
            </a:r>
            <a:endParaRPr sz="2400">
              <a:solidFill>
                <a:schemeClr val="accent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3" name="Google Shape;1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600" y="0"/>
            <a:ext cx="3693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/>
        </p:nvSpPr>
        <p:spPr>
          <a:xfrm>
            <a:off x="1565600" y="2788950"/>
            <a:ext cx="6615000" cy="2259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Goal of case study:</a:t>
            </a:r>
            <a:endParaRPr sz="20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To groundtruth proposed framework for using LKTK in council process</a:t>
            </a:r>
            <a:endParaRPr sz="16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Related questions </a:t>
            </a:r>
            <a:endParaRPr i="1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3716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-"/>
            </a:pPr>
            <a:r>
              <a:rPr lang="en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How to identify LKTK?</a:t>
            </a: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3716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-"/>
            </a:pPr>
            <a:r>
              <a:rPr lang="en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What are the appropriate pathways for collaboration? with LK and TK holders?</a:t>
            </a: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3716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-"/>
            </a:pPr>
            <a:r>
              <a:rPr lang="en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What are the social and cultural connections to the fishery? </a:t>
            </a: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3716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Oswald"/>
              <a:buChar char="-"/>
            </a:pPr>
            <a:r>
              <a:rPr lang="en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Mechanism to identify and communicate “Red Flags” in fishery/community?</a:t>
            </a: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311700" y="190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Council minutes February 2020</a:t>
            </a:r>
            <a:endParaRPr/>
          </a:p>
        </p:txBody>
      </p:sp>
      <p:sp>
        <p:nvSpPr>
          <p:cNvPr id="130" name="Google Shape;130;p28"/>
          <p:cNvSpPr txBox="1"/>
          <p:nvPr/>
        </p:nvSpPr>
        <p:spPr>
          <a:xfrm>
            <a:off x="311700" y="763025"/>
            <a:ext cx="82884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“The SSC suggests that joint efforts could be focused on a case study designed to address </a:t>
            </a:r>
            <a:r>
              <a:rPr lang="en" sz="2000" u="sng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the primary goals </a:t>
            </a:r>
            <a:r>
              <a:rPr lang="en"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of both the CCTF and LK/TK TF. One example may be a case study focused on Norton Sound red king crab. This case </a:t>
            </a:r>
            <a:r>
              <a:rPr lang="en" sz="2000" u="sng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combines the need for long-term, strategic recommendations on how to adapt to climate change with a need to involve a variety of local stakeholders.</a:t>
            </a:r>
            <a:r>
              <a:rPr lang="en" sz="20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rPr>
              <a:t>”</a:t>
            </a:r>
            <a:endParaRPr sz="2000">
              <a:solidFill>
                <a:schemeClr val="accent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171950" y="2036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 - </a:t>
            </a:r>
            <a:r>
              <a:rPr lang="en" sz="2000" i="1">
                <a:solidFill>
                  <a:schemeClr val="accent3"/>
                </a:solidFill>
              </a:rPr>
              <a:t>Council suggested</a:t>
            </a:r>
            <a:endParaRPr sz="2000" i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241875" y="2571750"/>
            <a:ext cx="5408400" cy="3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CC4125"/>
                </a:solidFill>
                <a:latin typeface="Oswald"/>
                <a:ea typeface="Oswald"/>
                <a:cs typeface="Oswald"/>
                <a:sym typeface="Oswald"/>
              </a:rPr>
              <a:t>Norton Sound Red King Crab </a:t>
            </a:r>
            <a:endParaRPr sz="2000" dirty="0">
              <a:solidFill>
                <a:srgbClr val="CC412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Important fishery across scale (time, region, type)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Small fishery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Active commercial and subsistence fisheries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Experiencing significant change</a:t>
            </a:r>
            <a:endParaRPr sz="18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50" y="211000"/>
            <a:ext cx="5214500" cy="1825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100" y="1294225"/>
            <a:ext cx="1601325" cy="1031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9" name="Google Shape;139;p29"/>
          <p:cNvSpPr txBox="1"/>
          <p:nvPr/>
        </p:nvSpPr>
        <p:spPr>
          <a:xfrm>
            <a:off x="5650275" y="0"/>
            <a:ext cx="3507600" cy="5143500"/>
          </a:xfrm>
          <a:prstGeom prst="rect">
            <a:avLst/>
          </a:prstGeom>
          <a:solidFill>
            <a:srgbClr val="76A5A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endParaRPr sz="3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AutoNum type="arabicPeriod"/>
            </a:pP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we want to get out of the case study?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AutoNum type="arabicPeriod"/>
            </a:pP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AutoNum type="arabicPeriod"/>
            </a:pP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it support     Goals 1&amp;2?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AutoNum type="arabicPeriod"/>
            </a:pP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AutoNum type="arabicPeriod"/>
            </a:pP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limits?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lphaLcPeriod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Jointly managed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lphaLcPeriod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Secondary data exists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lphaLcPeriod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Budgetary constraints</a:t>
            </a:r>
            <a:endParaRPr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lphaLcPeriod"/>
            </a:pPr>
            <a:r>
              <a:rPr lang="en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constraints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AutoNum type="alphaLcPeriod"/>
            </a:pP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AutoNum type="arabicPeriod"/>
            </a:pPr>
            <a:r>
              <a:rPr lang="en" sz="20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Norton Sound RKC do this?</a:t>
            </a:r>
            <a:endParaRPr sz="2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title"/>
          </p:nvPr>
        </p:nvSpPr>
        <p:spPr>
          <a:xfrm>
            <a:off x="4078050" y="200100"/>
            <a:ext cx="33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Outcomes </a:t>
            </a:r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3889500" y="863550"/>
            <a:ext cx="5206200" cy="4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Positive feedback from Taskforce members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marL="8001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Timely given ongoing climate and economic impacts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8001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NS RKC is an important fishery experiencing dramatic change, especially in last 5 years. 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Case study on hold until 2021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marL="8001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Pause in all travel and research in-region until 2021 due to Covid-19.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8001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Important to develop a </a:t>
            </a:r>
            <a:r>
              <a:rPr lang="en" sz="1600" i="1">
                <a:latin typeface="Oswald"/>
                <a:ea typeface="Oswald"/>
                <a:cs typeface="Oswald"/>
                <a:sym typeface="Oswald"/>
              </a:rPr>
              <a:t>community-driven 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case study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8001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Timing of case study in relation to Taskforce protocol development</a:t>
            </a:r>
            <a:endParaRPr sz="600"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swald"/>
              <a:ea typeface="Oswald"/>
              <a:cs typeface="Oswald"/>
              <a:sym typeface="Oswald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Will revisit case study next Taskforce meeting</a:t>
            </a:r>
            <a:r>
              <a:rPr lang="en" sz="1600">
                <a:latin typeface="Oswald"/>
                <a:ea typeface="Oswald"/>
                <a:cs typeface="Oswald"/>
                <a:sym typeface="Oswald"/>
              </a:rPr>
              <a:t> 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8001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swald"/>
              <a:buChar char="○"/>
            </a:pPr>
            <a:r>
              <a:rPr lang="en" sz="1600">
                <a:latin typeface="Oswald"/>
                <a:ea typeface="Oswald"/>
                <a:cs typeface="Oswald"/>
                <a:sym typeface="Oswald"/>
              </a:rPr>
              <a:t>October - December 2020?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38566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64590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Questions, Feedback and 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389</Words>
  <Application>Microsoft Office PowerPoint</Application>
  <PresentationFormat>On-screen Show (16:9)</PresentationFormat>
  <Paragraphs>54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Oswald</vt:lpstr>
      <vt:lpstr>Average</vt:lpstr>
      <vt:lpstr>Times New Roman</vt:lpstr>
      <vt:lpstr>Corbel</vt:lpstr>
      <vt:lpstr>Arial</vt:lpstr>
      <vt:lpstr>Simple Light</vt:lpstr>
      <vt:lpstr>Slate</vt:lpstr>
      <vt:lpstr>Local Knowledge, Traditional Knowledge, and Subsistence Taskforce </vt:lpstr>
      <vt:lpstr>Review of Action Module Goal</vt:lpstr>
      <vt:lpstr>Council minutes February 2020</vt:lpstr>
      <vt:lpstr>Ideas - Council suggested </vt:lpstr>
      <vt:lpstr>Meeting Outcomes </vt:lpstr>
      <vt:lpstr>Questions, Feedback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Knowledge, Traditional Knowledge, and Subsistence Taskforce </dc:title>
  <dc:creator>Kate Haapala</dc:creator>
  <cp:lastModifiedBy>Jim Armstrong</cp:lastModifiedBy>
  <cp:revision>3</cp:revision>
  <dcterms:modified xsi:type="dcterms:W3CDTF">2020-05-06T18:42:58Z</dcterms:modified>
</cp:coreProperties>
</file>