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1" r:id="rId1"/>
    <p:sldMasterId id="2147483672" r:id="rId2"/>
  </p:sldMasterIdLst>
  <p:notesMasterIdLst>
    <p:notesMasterId r:id="rId9"/>
  </p:notesMasterIdLst>
  <p:sldIdLst>
    <p:sldId id="256" r:id="rId3"/>
    <p:sldId id="257" r:id="rId4"/>
    <p:sldId id="258" r:id="rId5"/>
    <p:sldId id="259" r:id="rId6"/>
    <p:sldId id="260" r:id="rId7"/>
    <p:sldId id="261" r:id="rId8"/>
  </p:sldIdLst>
  <p:sldSz cx="9144000" cy="5143500" type="screen16x9"/>
  <p:notesSz cx="6858000" cy="9144000"/>
  <p:embeddedFontLst>
    <p:embeddedFont>
      <p:font typeface="Average" panose="020B0604020202020204" charset="0"/>
      <p:regular r:id="rId10"/>
    </p:embeddedFont>
    <p:embeddedFont>
      <p:font typeface="Corbel" panose="020B0503020204020204" pitchFamily="34" charset="0"/>
      <p:regular r:id="rId11"/>
      <p:bold r:id="rId12"/>
      <p:italic r:id="rId13"/>
      <p:boldItalic r:id="rId14"/>
    </p:embeddedFont>
    <p:embeddedFont>
      <p:font typeface="Oswald" panose="020B0604020202020204" charset="0"/>
      <p:regular r:id="rId15"/>
      <p:bold r:id="rId16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99" d="100"/>
          <a:sy n="99" d="100"/>
        </p:scale>
        <p:origin x="78" y="92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font" Target="fonts/font4.fntdata"/><Relationship Id="rId18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font" Target="fonts/font3.fntdata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font" Target="fonts/font7.fntdata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font" Target="fonts/font2.fntdata"/><Relationship Id="rId5" Type="http://schemas.openxmlformats.org/officeDocument/2006/relationships/slide" Target="slides/slide3.xml"/><Relationship Id="rId15" Type="http://schemas.openxmlformats.org/officeDocument/2006/relationships/font" Target="fonts/font6.fntdata"/><Relationship Id="rId10" Type="http://schemas.openxmlformats.org/officeDocument/2006/relationships/font" Target="fonts/font1.fntdata"/><Relationship Id="rId19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notesMaster" Target="notesMasters/notesMaster1.xml"/><Relationship Id="rId14" Type="http://schemas.openxmlformats.org/officeDocument/2006/relationships/font" Target="fonts/font5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g7718a72bdf_0_3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8" name="Google Shape;108;g7718a72bdf_0_3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g84cc8befa7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9" name="Google Shape;119;g84cc8befa7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g7718a72bdf_0_1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6" name="Google Shape;126;g7718a72bdf_0_13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g7718a72bdf_0_19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3" name="Google Shape;133;g7718a72bdf_0_19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g7718a72bdf_0_39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2" name="Google Shape;142;g7718a72bdf_0_39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g7718a72bdf_0_39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9" name="Google Shape;149;g7718a72bdf_0_39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1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57" name="Google Shape;57;p14"/>
          <p:cNvSpPr txBox="1">
            <a:spLocks noGrp="1"/>
          </p:cNvSpPr>
          <p:nvPr>
            <p:ph type="sldNum" idx="12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5"/>
          <p:cNvSpPr txBox="1">
            <a:spLocks noGrp="1"/>
          </p:cNvSpPr>
          <p:nvPr>
            <p:ph type="title"/>
          </p:nvPr>
        </p:nvSpPr>
        <p:spPr>
          <a:xfrm>
            <a:off x="671250" y="2141250"/>
            <a:ext cx="7852200" cy="86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60" name="Google Shape;60;p15"/>
          <p:cNvSpPr txBox="1">
            <a:spLocks noGrp="1"/>
          </p:cNvSpPr>
          <p:nvPr>
            <p:ph type="sldNum" idx="12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6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64" name="Google Shape;64;p16"/>
          <p:cNvSpPr txBox="1">
            <a:spLocks noGrp="1"/>
          </p:cNvSpPr>
          <p:nvPr>
            <p:ph type="dt" idx="10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5" name="Google Shape;65;p16"/>
          <p:cNvSpPr txBox="1">
            <a:spLocks noGrp="1"/>
          </p:cNvSpPr>
          <p:nvPr>
            <p:ph type="ftr" idx="11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6" name="Google Shape;66;p16"/>
          <p:cNvSpPr txBox="1">
            <a:spLocks noGrp="1"/>
          </p:cNvSpPr>
          <p:nvPr>
            <p:ph type="sldNum" idx="12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1pPr>
            <a:lvl2pPr marL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2pPr>
            <a:lvl3pPr marL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3pPr>
            <a:lvl4pPr marL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4pPr>
            <a:lvl5pPr marL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5pPr>
            <a:lvl6pPr marL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6pPr>
            <a:lvl7pPr marL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7pPr>
            <a:lvl8pPr marL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8pPr>
            <a:lvl9pPr marL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8" name="Google Shape;68;p17"/>
          <p:cNvGrpSpPr/>
          <p:nvPr/>
        </p:nvGrpSpPr>
        <p:grpSpPr>
          <a:xfrm>
            <a:off x="4350277" y="2855378"/>
            <a:ext cx="443589" cy="105632"/>
            <a:chOff x="4137525" y="2915950"/>
            <a:chExt cx="869100" cy="207000"/>
          </a:xfrm>
        </p:grpSpPr>
        <p:sp>
          <p:nvSpPr>
            <p:cNvPr id="69" name="Google Shape;69;p17"/>
            <p:cNvSpPr/>
            <p:nvPr/>
          </p:nvSpPr>
          <p:spPr>
            <a:xfrm>
              <a:off x="4468575" y="2915950"/>
              <a:ext cx="207000" cy="207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" name="Google Shape;70;p17"/>
            <p:cNvSpPr/>
            <p:nvPr/>
          </p:nvSpPr>
          <p:spPr>
            <a:xfrm>
              <a:off x="4799625" y="2915950"/>
              <a:ext cx="207000" cy="207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" name="Google Shape;71;p17"/>
            <p:cNvSpPr/>
            <p:nvPr/>
          </p:nvSpPr>
          <p:spPr>
            <a:xfrm>
              <a:off x="4137525" y="2915950"/>
              <a:ext cx="207000" cy="207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72" name="Google Shape;72;p17"/>
          <p:cNvSpPr txBox="1">
            <a:spLocks noGrp="1"/>
          </p:cNvSpPr>
          <p:nvPr>
            <p:ph type="ctrTitle"/>
          </p:nvPr>
        </p:nvSpPr>
        <p:spPr>
          <a:xfrm>
            <a:off x="671258" y="990800"/>
            <a:ext cx="7801500" cy="173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73" name="Google Shape;73;p17"/>
          <p:cNvSpPr txBox="1">
            <a:spLocks noGrp="1"/>
          </p:cNvSpPr>
          <p:nvPr>
            <p:ph type="subTitle" idx="1"/>
          </p:nvPr>
        </p:nvSpPr>
        <p:spPr>
          <a:xfrm>
            <a:off x="671250" y="3174876"/>
            <a:ext cx="7801500" cy="7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74" name="Google Shape;74;p17"/>
          <p:cNvSpPr txBox="1">
            <a:spLocks noGrp="1"/>
          </p:cNvSpPr>
          <p:nvPr>
            <p:ph type="sldNum" idx="12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18"/>
          <p:cNvSpPr/>
          <p:nvPr/>
        </p:nvSpPr>
        <p:spPr>
          <a:xfrm>
            <a:off x="4572000" y="0"/>
            <a:ext cx="45720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77" name="Google Shape;77;p18"/>
          <p:cNvCxnSpPr/>
          <p:nvPr/>
        </p:nvCxnSpPr>
        <p:spPr>
          <a:xfrm>
            <a:off x="5029675" y="4495500"/>
            <a:ext cx="468300" cy="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78" name="Google Shape;78;p18"/>
          <p:cNvSpPr txBox="1">
            <a:spLocks noGrp="1"/>
          </p:cNvSpPr>
          <p:nvPr>
            <p:ph type="title"/>
          </p:nvPr>
        </p:nvSpPr>
        <p:spPr>
          <a:xfrm>
            <a:off x="265500" y="1081400"/>
            <a:ext cx="4045200" cy="171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79" name="Google Shape;79;p18"/>
          <p:cNvSpPr txBox="1">
            <a:spLocks noGrp="1"/>
          </p:cNvSpPr>
          <p:nvPr>
            <p:ph type="subTitle" idx="1"/>
          </p:nvPr>
        </p:nvSpPr>
        <p:spPr>
          <a:xfrm>
            <a:off x="265500" y="2845201"/>
            <a:ext cx="4045200" cy="134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80" name="Google Shape;80;p18"/>
          <p:cNvSpPr txBox="1">
            <a:spLocks noGrp="1"/>
          </p:cNvSpPr>
          <p:nvPr>
            <p:ph type="body" idx="2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1pPr>
            <a:lvl2pPr marL="914400" lvl="1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marL="1371600" lvl="2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marL="1828800" lvl="3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marL="2286000" lvl="4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marL="2743200" lvl="5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marL="3200400" lvl="6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marL="3657600" lvl="7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marL="4114800" lvl="8" indent="-3175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81" name="Google Shape;81;p18"/>
          <p:cNvSpPr txBox="1">
            <a:spLocks noGrp="1"/>
          </p:cNvSpPr>
          <p:nvPr>
            <p:ph type="sldNum" idx="12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Average"/>
                <a:ea typeface="Average"/>
                <a:cs typeface="Average"/>
                <a:sym typeface="Average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Average"/>
                <a:ea typeface="Average"/>
                <a:cs typeface="Average"/>
                <a:sym typeface="Average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Average"/>
                <a:ea typeface="Average"/>
                <a:cs typeface="Average"/>
                <a:sym typeface="Average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Average"/>
                <a:ea typeface="Average"/>
                <a:cs typeface="Average"/>
                <a:sym typeface="Average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Average"/>
                <a:ea typeface="Average"/>
                <a:cs typeface="Average"/>
                <a:sym typeface="Average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Average"/>
                <a:ea typeface="Average"/>
                <a:cs typeface="Average"/>
                <a:sym typeface="Average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Average"/>
                <a:ea typeface="Average"/>
                <a:cs typeface="Average"/>
                <a:sym typeface="Average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Average"/>
                <a:ea typeface="Average"/>
                <a:cs typeface="Average"/>
                <a:sym typeface="Average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Average"/>
                <a:ea typeface="Average"/>
                <a:cs typeface="Average"/>
                <a:sym typeface="Average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19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84" name="Google Shape;84;p19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85" name="Google Shape;85;p19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86" name="Google Shape;86;p19"/>
          <p:cNvSpPr txBox="1">
            <a:spLocks noGrp="1"/>
          </p:cNvSpPr>
          <p:nvPr>
            <p:ph type="sldNum" idx="12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20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89" name="Google Shape;89;p20"/>
          <p:cNvSpPr txBox="1">
            <a:spLocks noGrp="1"/>
          </p:cNvSpPr>
          <p:nvPr>
            <p:ph type="sldNum" idx="12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21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92" name="Google Shape;92;p21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93" name="Google Shape;93;p21"/>
          <p:cNvSpPr txBox="1">
            <a:spLocks noGrp="1"/>
          </p:cNvSpPr>
          <p:nvPr>
            <p:ph type="sldNum" idx="12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bg>
      <p:bgPr>
        <a:solidFill>
          <a:schemeClr val="lt2"/>
        </a:solidFill>
        <a:effectLst/>
      </p:bgPr>
    </p:bg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22"/>
          <p:cNvSpPr txBox="1">
            <a:spLocks noGrp="1"/>
          </p:cNvSpPr>
          <p:nvPr>
            <p:ph type="title"/>
          </p:nvPr>
        </p:nvSpPr>
        <p:spPr>
          <a:xfrm>
            <a:off x="490250" y="526350"/>
            <a:ext cx="6227100" cy="409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96" name="Google Shape;96;p22"/>
          <p:cNvSpPr txBox="1">
            <a:spLocks noGrp="1"/>
          </p:cNvSpPr>
          <p:nvPr>
            <p:ph type="sldNum" idx="12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Average"/>
                <a:ea typeface="Average"/>
                <a:cs typeface="Average"/>
                <a:sym typeface="Average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Average"/>
                <a:ea typeface="Average"/>
                <a:cs typeface="Average"/>
                <a:sym typeface="Average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Average"/>
                <a:ea typeface="Average"/>
                <a:cs typeface="Average"/>
                <a:sym typeface="Average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Average"/>
                <a:ea typeface="Average"/>
                <a:cs typeface="Average"/>
                <a:sym typeface="Average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Average"/>
                <a:ea typeface="Average"/>
                <a:cs typeface="Average"/>
                <a:sym typeface="Average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Average"/>
                <a:ea typeface="Average"/>
                <a:cs typeface="Average"/>
                <a:sym typeface="Average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Average"/>
                <a:ea typeface="Average"/>
                <a:cs typeface="Average"/>
                <a:sym typeface="Average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Average"/>
                <a:ea typeface="Average"/>
                <a:cs typeface="Average"/>
                <a:sym typeface="Average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Average"/>
                <a:ea typeface="Average"/>
                <a:cs typeface="Average"/>
                <a:sym typeface="Average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3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Oswald"/>
              <a:buNone/>
              <a:defRPr sz="21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1pPr>
          </a:lstStyle>
          <a:p>
            <a:endParaRPr/>
          </a:p>
        </p:txBody>
      </p:sp>
      <p:sp>
        <p:nvSpPr>
          <p:cNvPr id="99" name="Google Shape;99;p23"/>
          <p:cNvSpPr txBox="1">
            <a:spLocks noGrp="1"/>
          </p:cNvSpPr>
          <p:nvPr>
            <p:ph type="sldNum" idx="12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24"/>
          <p:cNvSpPr txBox="1">
            <a:spLocks noGrp="1"/>
          </p:cNvSpPr>
          <p:nvPr>
            <p:ph type="title" hasCustomPrompt="1"/>
          </p:nvPr>
        </p:nvSpPr>
        <p:spPr>
          <a:xfrm>
            <a:off x="311700" y="1255275"/>
            <a:ext cx="8520600" cy="189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102" name="Google Shape;102;p24"/>
          <p:cNvSpPr txBox="1">
            <a:spLocks noGrp="1"/>
          </p:cNvSpPr>
          <p:nvPr>
            <p:ph type="body" idx="1"/>
          </p:nvPr>
        </p:nvSpPr>
        <p:spPr>
          <a:xfrm>
            <a:off x="311700" y="3228425"/>
            <a:ext cx="8520600" cy="130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03" name="Google Shape;103;p24"/>
          <p:cNvSpPr txBox="1">
            <a:spLocks noGrp="1"/>
          </p:cNvSpPr>
          <p:nvPr>
            <p:ph type="sldNum" idx="12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25"/>
          <p:cNvSpPr txBox="1">
            <a:spLocks noGrp="1"/>
          </p:cNvSpPr>
          <p:nvPr>
            <p:ph type="sldNum" idx="12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late">
    <p:bg>
      <p:bgPr>
        <a:solidFill>
          <a:schemeClr val="lt1"/>
        </a:solidFill>
        <a:effectLst/>
      </p:bgPr>
    </p:bg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swald"/>
              <a:buNone/>
              <a:defRPr sz="3000" b="0" i="0" u="none" strike="noStrike" cap="none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swald"/>
              <a:buNone/>
              <a:defRPr sz="3000" b="0" i="0" u="none" strike="noStrike" cap="none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swald"/>
              <a:buNone/>
              <a:defRPr sz="3000" b="0" i="0" u="none" strike="noStrike" cap="none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swald"/>
              <a:buNone/>
              <a:defRPr sz="3000" b="0" i="0" u="none" strike="noStrike" cap="none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swald"/>
              <a:buNone/>
              <a:defRPr sz="3000" b="0" i="0" u="none" strike="noStrike" cap="none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swald"/>
              <a:buNone/>
              <a:defRPr sz="3000" b="0" i="0" u="none" strike="noStrike" cap="none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swald"/>
              <a:buNone/>
              <a:defRPr sz="3000" b="0" i="0" u="none" strike="noStrike" cap="none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swald"/>
              <a:buNone/>
              <a:defRPr sz="3000" b="0" i="0" u="none" strike="noStrike" cap="none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swald"/>
              <a:buNone/>
              <a:defRPr sz="3000" b="0" i="0" u="none" strike="noStrike" cap="none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9pPr>
          </a:lstStyle>
          <a:p>
            <a:endParaRPr/>
          </a:p>
        </p:txBody>
      </p:sp>
      <p:sp>
        <p:nvSpPr>
          <p:cNvPr id="52" name="Google Shape;52;p13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800"/>
              <a:buFont typeface="Average"/>
              <a:buChar char="●"/>
              <a:defRPr sz="1800" b="0" i="0" u="none" strike="noStrike" cap="none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Average"/>
              <a:buChar char="○"/>
              <a:defRPr sz="1400" b="0" i="0" u="none" strike="noStrike" cap="none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Average"/>
              <a:buChar char="■"/>
              <a:defRPr sz="1400" b="0" i="0" u="none" strike="noStrike" cap="none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Average"/>
              <a:buChar char="●"/>
              <a:defRPr sz="1400" b="0" i="0" u="none" strike="noStrike" cap="none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Average"/>
              <a:buChar char="○"/>
              <a:defRPr sz="1400" b="0" i="0" u="none" strike="noStrike" cap="none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Average"/>
              <a:buChar char="■"/>
              <a:defRPr sz="1400" b="0" i="0" u="none" strike="noStrike" cap="none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Average"/>
              <a:buChar char="●"/>
              <a:defRPr sz="1400" b="0" i="0" u="none" strike="noStrike" cap="none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Average"/>
              <a:buChar char="○"/>
              <a:defRPr sz="1400" b="0" i="0" u="none" strike="noStrike" cap="none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accent3"/>
              </a:buClr>
              <a:buSzPts val="1400"/>
              <a:buFont typeface="Average"/>
              <a:buChar char="■"/>
              <a:defRPr sz="1400" b="0" i="0" u="none" strike="noStrike" cap="none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9pPr>
          </a:lstStyle>
          <a:p>
            <a:endParaRPr/>
          </a:p>
        </p:txBody>
      </p:sp>
      <p:sp>
        <p:nvSpPr>
          <p:cNvPr id="53" name="Google Shape;53;p13"/>
          <p:cNvSpPr txBox="1">
            <a:spLocks noGrp="1"/>
          </p:cNvSpPr>
          <p:nvPr>
            <p:ph type="sldNum" idx="12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  <p:sldLayoutId id="2147483670" r:id="rId1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7" Type="http://schemas.openxmlformats.org/officeDocument/2006/relationships/hyperlink" Target="mailto:kate.haapala@noaa.gov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6" Type="http://schemas.openxmlformats.org/officeDocument/2006/relationships/hyperlink" Target="mailto:sarah.wise@noaa.gov" TargetMode="External"/><Relationship Id="rId5" Type="http://schemas.openxmlformats.org/officeDocument/2006/relationships/image" Target="../media/image3.jpg"/><Relationship Id="rId4" Type="http://schemas.openxmlformats.org/officeDocument/2006/relationships/image" Target="../media/image2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26"/>
          <p:cNvSpPr txBox="1">
            <a:spLocks noGrp="1"/>
          </p:cNvSpPr>
          <p:nvPr>
            <p:ph type="title"/>
          </p:nvPr>
        </p:nvSpPr>
        <p:spPr>
          <a:xfrm>
            <a:off x="118350" y="141150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</a:pPr>
            <a:r>
              <a:rPr lang="en" sz="3600"/>
              <a:t>Local Knowledge, Traditional Knowledge, and Subsistence Taskforce </a:t>
            </a:r>
            <a:endParaRPr sz="3600"/>
          </a:p>
        </p:txBody>
      </p:sp>
      <p:pic>
        <p:nvPicPr>
          <p:cNvPr id="111" name="Google Shape;111;p2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022050" y="782075"/>
            <a:ext cx="3121951" cy="4361424"/>
          </a:xfrm>
          <a:prstGeom prst="rect">
            <a:avLst/>
          </a:prstGeom>
          <a:noFill/>
          <a:ln w="12700" cap="flat" cmpd="sng">
            <a:solidFill>
              <a:srgbClr val="455F51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112" name="Google Shape;112;p26"/>
          <p:cNvSpPr txBox="1"/>
          <p:nvPr/>
        </p:nvSpPr>
        <p:spPr>
          <a:xfrm>
            <a:off x="6353550" y="1192475"/>
            <a:ext cx="1845300" cy="37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en" sz="1000" b="0" i="0" u="none" strike="noStrike" cap="none">
                <a:solidFill>
                  <a:srgbClr val="000000"/>
                </a:solidFill>
                <a:latin typeface="Average"/>
                <a:ea typeface="Average"/>
                <a:cs typeface="Average"/>
                <a:sym typeface="Average"/>
              </a:rPr>
              <a:t>Fishcamp- Graveyard, AK </a:t>
            </a:r>
            <a:endParaRPr sz="1000" b="0" i="0" u="none" strike="noStrike" cap="none">
              <a:solidFill>
                <a:srgbClr val="000000"/>
              </a:solidFill>
              <a:latin typeface="Average"/>
              <a:ea typeface="Average"/>
              <a:cs typeface="Average"/>
              <a:sym typeface="Average"/>
            </a:endParaRPr>
          </a:p>
        </p:txBody>
      </p:sp>
      <p:sp>
        <p:nvSpPr>
          <p:cNvPr id="113" name="Google Shape;113;p26"/>
          <p:cNvSpPr txBox="1"/>
          <p:nvPr/>
        </p:nvSpPr>
        <p:spPr>
          <a:xfrm>
            <a:off x="7447143" y="4703651"/>
            <a:ext cx="29718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Corbel"/>
              <a:buNone/>
            </a:pPr>
            <a:r>
              <a:rPr lang="en" sz="1000" b="0" i="0" u="none" strike="noStrike" cap="none">
                <a:solidFill>
                  <a:srgbClr val="FFFFFF"/>
                </a:solidFill>
                <a:latin typeface="Corbel"/>
                <a:ea typeface="Corbel"/>
                <a:cs typeface="Corbel"/>
                <a:sym typeface="Corbel"/>
              </a:rPr>
              <a:t>Photo: Judy Jo Matsun</a:t>
            </a:r>
            <a:endParaRPr sz="1000" b="0" i="0" u="none" strike="noStrike" cap="none">
              <a:solidFill>
                <a:srgbClr val="FFFFF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pic>
        <p:nvPicPr>
          <p:cNvPr id="114" name="Google Shape;114;p26"/>
          <p:cNvPicPr preferRelativeResize="0"/>
          <p:nvPr/>
        </p:nvPicPr>
        <p:blipFill rotWithShape="1">
          <a:blip r:embed="rId4">
            <a:alphaModFix/>
          </a:blip>
          <a:srcRect t="20952" b="8926"/>
          <a:stretch/>
        </p:blipFill>
        <p:spPr>
          <a:xfrm>
            <a:off x="3585600" y="3630750"/>
            <a:ext cx="2430850" cy="1468550"/>
          </a:xfrm>
          <a:prstGeom prst="rect">
            <a:avLst/>
          </a:prstGeom>
          <a:noFill/>
          <a:ln w="12700" cap="flat" cmpd="sng">
            <a:solidFill>
              <a:srgbClr val="455F51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115" name="Google Shape;115;p26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585600" y="2190500"/>
            <a:ext cx="2430850" cy="1440251"/>
          </a:xfrm>
          <a:prstGeom prst="rect">
            <a:avLst/>
          </a:prstGeom>
          <a:noFill/>
          <a:ln w="12700" cap="flat" cmpd="sng">
            <a:solidFill>
              <a:srgbClr val="455F51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116" name="Google Shape;116;p26"/>
          <p:cNvSpPr txBox="1"/>
          <p:nvPr/>
        </p:nvSpPr>
        <p:spPr>
          <a:xfrm>
            <a:off x="240500" y="1496400"/>
            <a:ext cx="3698700" cy="320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>
                <a:solidFill>
                  <a:srgbClr val="94D7E4"/>
                </a:solidFill>
                <a:latin typeface="Oswald"/>
                <a:ea typeface="Oswald"/>
                <a:cs typeface="Oswald"/>
                <a:sym typeface="Oswald"/>
              </a:rPr>
              <a:t>Update for the Crab Plan Team</a:t>
            </a:r>
            <a:endParaRPr sz="2100">
              <a:solidFill>
                <a:srgbClr val="94D7E4"/>
              </a:solidFill>
              <a:latin typeface="Oswald"/>
              <a:ea typeface="Oswald"/>
              <a:cs typeface="Oswald"/>
              <a:sym typeface="Oswal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>
                <a:solidFill>
                  <a:srgbClr val="94D7E4"/>
                </a:solidFill>
                <a:latin typeface="Oswald"/>
                <a:ea typeface="Oswald"/>
                <a:cs typeface="Oswald"/>
                <a:sym typeface="Oswald"/>
              </a:rPr>
              <a:t>May 7th, 2020</a:t>
            </a:r>
            <a:endParaRPr sz="2100">
              <a:solidFill>
                <a:srgbClr val="94D7E4"/>
              </a:solidFill>
              <a:latin typeface="Oswald"/>
              <a:ea typeface="Oswald"/>
              <a:cs typeface="Oswald"/>
              <a:sym typeface="Oswal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100">
              <a:solidFill>
                <a:srgbClr val="94D7E4"/>
              </a:solidFill>
              <a:latin typeface="Oswald"/>
              <a:ea typeface="Oswald"/>
              <a:cs typeface="Oswald"/>
              <a:sym typeface="Oswal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 i="0" u="none" strike="noStrike" cap="none">
                <a:solidFill>
                  <a:srgbClr val="94D7E4"/>
                </a:solidFill>
                <a:latin typeface="Oswald"/>
                <a:ea typeface="Oswald"/>
                <a:cs typeface="Oswald"/>
                <a:sym typeface="Oswald"/>
              </a:rPr>
              <a:t>Co-chairs: Sarah Wise</a:t>
            </a:r>
            <a:endParaRPr sz="170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 i="0" u="sng" strike="noStrike" cap="none">
                <a:solidFill>
                  <a:schemeClr val="hlink"/>
                </a:solidFill>
                <a:latin typeface="Oswald"/>
                <a:ea typeface="Oswald"/>
                <a:cs typeface="Oswald"/>
                <a:sym typeface="Oswald"/>
                <a:hlinkClick r:id="rId6"/>
              </a:rPr>
              <a:t>sarah.wise@noaa.gov</a:t>
            </a:r>
            <a:r>
              <a:rPr lang="en" sz="2100" i="0" u="none" strike="noStrike" cap="none">
                <a:solidFill>
                  <a:srgbClr val="94D7E4"/>
                </a:solidFill>
                <a:latin typeface="Oswald"/>
                <a:ea typeface="Oswald"/>
                <a:cs typeface="Oswald"/>
                <a:sym typeface="Oswald"/>
              </a:rPr>
              <a:t> and</a:t>
            </a:r>
            <a:endParaRPr sz="170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100">
              <a:solidFill>
                <a:srgbClr val="94D7E4"/>
              </a:solidFill>
              <a:latin typeface="Oswald"/>
              <a:ea typeface="Oswald"/>
              <a:cs typeface="Oswald"/>
              <a:sym typeface="Oswal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 i="0" u="none" strike="noStrike" cap="none">
                <a:solidFill>
                  <a:srgbClr val="94D7E4"/>
                </a:solidFill>
                <a:latin typeface="Oswald"/>
                <a:ea typeface="Oswald"/>
                <a:cs typeface="Oswald"/>
                <a:sym typeface="Oswald"/>
              </a:rPr>
              <a:t>Kate Haapala </a:t>
            </a:r>
            <a:endParaRPr sz="2100" i="0" u="none" strike="noStrike" cap="none">
              <a:solidFill>
                <a:srgbClr val="000000"/>
              </a:solidFill>
              <a:latin typeface="Oswald"/>
              <a:ea typeface="Oswald"/>
              <a:cs typeface="Oswald"/>
              <a:sym typeface="Oswal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 i="0" u="sng" strike="noStrike" cap="none">
                <a:solidFill>
                  <a:schemeClr val="hlink"/>
                </a:solidFill>
                <a:latin typeface="Oswald"/>
                <a:ea typeface="Oswald"/>
                <a:cs typeface="Oswald"/>
                <a:sym typeface="Oswald"/>
                <a:hlinkClick r:id="rId7"/>
              </a:rPr>
              <a:t>kate.haapala@noaa.gov</a:t>
            </a:r>
            <a:endParaRPr sz="2100" i="0" u="none" strike="noStrike" cap="none">
              <a:solidFill>
                <a:srgbClr val="94D7E4"/>
              </a:solidFill>
              <a:latin typeface="Oswald"/>
              <a:ea typeface="Oswald"/>
              <a:cs typeface="Oswald"/>
              <a:sym typeface="Oswal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1" i="0" u="none" strike="noStrike" cap="none">
              <a:solidFill>
                <a:srgbClr val="94D7E4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2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Review of Action Module Goal</a:t>
            </a:r>
            <a:endParaRPr/>
          </a:p>
        </p:txBody>
      </p:sp>
      <p:sp>
        <p:nvSpPr>
          <p:cNvPr id="122" name="Google Shape;122;p27"/>
          <p:cNvSpPr txBox="1">
            <a:spLocks noGrp="1"/>
          </p:cNvSpPr>
          <p:nvPr>
            <p:ph type="body" idx="1"/>
          </p:nvPr>
        </p:nvSpPr>
        <p:spPr>
          <a:xfrm>
            <a:off x="466275" y="1103400"/>
            <a:ext cx="37371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" sz="2400">
                <a:solidFill>
                  <a:schemeClr val="accent6"/>
                </a:solidFill>
                <a:latin typeface="Oswald"/>
                <a:ea typeface="Oswald"/>
                <a:cs typeface="Oswald"/>
                <a:sym typeface="Oswald"/>
              </a:rPr>
              <a:t>Develop protocols for operationalizing Local Knowledge (LK), Traditional Knowledge (TK) in management and formulate methods for assessing the likelihood a given Council action may affect subsistence resources and users. (BS FEP 2019, pg. 9)</a:t>
            </a:r>
            <a:endParaRPr sz="2400">
              <a:solidFill>
                <a:schemeClr val="accent6"/>
              </a:solidFill>
              <a:latin typeface="Oswald"/>
              <a:ea typeface="Oswald"/>
              <a:cs typeface="Oswald"/>
              <a:sym typeface="Oswa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pic>
        <p:nvPicPr>
          <p:cNvPr id="123" name="Google Shape;123;p2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450600" y="0"/>
            <a:ext cx="36934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28"/>
          <p:cNvSpPr txBox="1"/>
          <p:nvPr/>
        </p:nvSpPr>
        <p:spPr>
          <a:xfrm>
            <a:off x="1565600" y="2788950"/>
            <a:ext cx="6615000" cy="22599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chemeClr val="accent3"/>
                </a:solidFill>
                <a:latin typeface="Oswald"/>
                <a:ea typeface="Oswald"/>
                <a:cs typeface="Oswald"/>
                <a:sym typeface="Oswald"/>
              </a:rPr>
              <a:t>Goal of case study:</a:t>
            </a:r>
            <a:endParaRPr sz="2000">
              <a:solidFill>
                <a:schemeClr val="accent3"/>
              </a:solidFill>
              <a:latin typeface="Oswald"/>
              <a:ea typeface="Oswald"/>
              <a:cs typeface="Oswald"/>
              <a:sym typeface="Oswald"/>
            </a:endParaRPr>
          </a:p>
          <a:p>
            <a:pPr marL="0" marR="0" lvl="0" indent="4572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chemeClr val="accent3"/>
                </a:solidFill>
                <a:latin typeface="Oswald"/>
                <a:ea typeface="Oswald"/>
                <a:cs typeface="Oswald"/>
                <a:sym typeface="Oswald"/>
              </a:rPr>
              <a:t>To groundtruth proposed framework for using LKTK in council process</a:t>
            </a:r>
            <a:endParaRPr sz="1600">
              <a:solidFill>
                <a:schemeClr val="accent3"/>
              </a:solidFill>
              <a:latin typeface="Oswald"/>
              <a:ea typeface="Oswald"/>
              <a:cs typeface="Oswald"/>
              <a:sym typeface="Oswald"/>
            </a:endParaRPr>
          </a:p>
          <a:p>
            <a:pPr marL="91440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i="1">
                <a:solidFill>
                  <a:schemeClr val="accent3"/>
                </a:solidFill>
                <a:latin typeface="Oswald"/>
                <a:ea typeface="Oswald"/>
                <a:cs typeface="Oswald"/>
                <a:sym typeface="Oswald"/>
              </a:rPr>
              <a:t>Related questions </a:t>
            </a:r>
            <a:endParaRPr i="1">
              <a:solidFill>
                <a:schemeClr val="accent3"/>
              </a:solidFill>
              <a:latin typeface="Oswald"/>
              <a:ea typeface="Oswald"/>
              <a:cs typeface="Oswald"/>
              <a:sym typeface="Oswald"/>
            </a:endParaRPr>
          </a:p>
          <a:p>
            <a:pPr marL="1371600" marR="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Oswald"/>
              <a:buChar char="-"/>
            </a:pPr>
            <a:r>
              <a:rPr lang="en">
                <a:solidFill>
                  <a:schemeClr val="accent3"/>
                </a:solidFill>
                <a:latin typeface="Oswald"/>
                <a:ea typeface="Oswald"/>
                <a:cs typeface="Oswald"/>
                <a:sym typeface="Oswald"/>
              </a:rPr>
              <a:t>How to identify LKTK?</a:t>
            </a:r>
            <a:endParaRPr>
              <a:solidFill>
                <a:schemeClr val="accent3"/>
              </a:solidFill>
              <a:latin typeface="Oswald"/>
              <a:ea typeface="Oswald"/>
              <a:cs typeface="Oswald"/>
              <a:sym typeface="Oswald"/>
            </a:endParaRPr>
          </a:p>
          <a:p>
            <a:pPr marL="1371600" marR="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Oswald"/>
              <a:buChar char="-"/>
            </a:pPr>
            <a:r>
              <a:rPr lang="en">
                <a:solidFill>
                  <a:schemeClr val="accent3"/>
                </a:solidFill>
                <a:latin typeface="Oswald"/>
                <a:ea typeface="Oswald"/>
                <a:cs typeface="Oswald"/>
                <a:sym typeface="Oswald"/>
              </a:rPr>
              <a:t>What are the appropriate pathways for collaboration? with LK and TK holders?</a:t>
            </a:r>
            <a:endParaRPr>
              <a:solidFill>
                <a:schemeClr val="accent3"/>
              </a:solidFill>
              <a:latin typeface="Oswald"/>
              <a:ea typeface="Oswald"/>
              <a:cs typeface="Oswald"/>
              <a:sym typeface="Oswald"/>
            </a:endParaRPr>
          </a:p>
          <a:p>
            <a:pPr marL="1371600" marR="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Oswald"/>
              <a:buChar char="-"/>
            </a:pPr>
            <a:r>
              <a:rPr lang="en">
                <a:solidFill>
                  <a:schemeClr val="accent3"/>
                </a:solidFill>
                <a:latin typeface="Oswald"/>
                <a:ea typeface="Oswald"/>
                <a:cs typeface="Oswald"/>
                <a:sym typeface="Oswald"/>
              </a:rPr>
              <a:t>What are the social and cultural connections to the fishery? </a:t>
            </a:r>
            <a:endParaRPr>
              <a:solidFill>
                <a:schemeClr val="accent3"/>
              </a:solidFill>
              <a:latin typeface="Oswald"/>
              <a:ea typeface="Oswald"/>
              <a:cs typeface="Oswald"/>
              <a:sym typeface="Oswald"/>
            </a:endParaRPr>
          </a:p>
          <a:p>
            <a:pPr marL="1371600" marR="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Oswald"/>
              <a:buChar char="-"/>
            </a:pPr>
            <a:r>
              <a:rPr lang="en">
                <a:solidFill>
                  <a:schemeClr val="accent3"/>
                </a:solidFill>
                <a:latin typeface="Oswald"/>
                <a:ea typeface="Oswald"/>
                <a:cs typeface="Oswald"/>
                <a:sym typeface="Oswald"/>
              </a:rPr>
              <a:t>Mechanism to identify and communicate “Red Flags” in fishery/community?</a:t>
            </a:r>
            <a:endParaRPr>
              <a:solidFill>
                <a:schemeClr val="accent3"/>
              </a:solidFill>
              <a:latin typeface="Oswald"/>
              <a:ea typeface="Oswald"/>
              <a:cs typeface="Oswald"/>
              <a:sym typeface="Oswald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accent3"/>
              </a:solidFill>
              <a:latin typeface="Oswald"/>
              <a:ea typeface="Oswald"/>
              <a:cs typeface="Oswald"/>
              <a:sym typeface="Oswald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accent3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  <p:sp>
        <p:nvSpPr>
          <p:cNvPr id="129" name="Google Shape;129;p28"/>
          <p:cNvSpPr txBox="1">
            <a:spLocks noGrp="1"/>
          </p:cNvSpPr>
          <p:nvPr>
            <p:ph type="title"/>
          </p:nvPr>
        </p:nvSpPr>
        <p:spPr>
          <a:xfrm>
            <a:off x="311700" y="1903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Council minutes February 2020</a:t>
            </a:r>
            <a:endParaRPr/>
          </a:p>
        </p:txBody>
      </p:sp>
      <p:sp>
        <p:nvSpPr>
          <p:cNvPr id="130" name="Google Shape;130;p28"/>
          <p:cNvSpPr txBox="1"/>
          <p:nvPr/>
        </p:nvSpPr>
        <p:spPr>
          <a:xfrm>
            <a:off x="311700" y="763025"/>
            <a:ext cx="8288400" cy="185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chemeClr val="accent3"/>
                </a:solidFill>
                <a:latin typeface="Oswald"/>
                <a:ea typeface="Oswald"/>
                <a:cs typeface="Oswald"/>
                <a:sym typeface="Oswald"/>
              </a:rPr>
              <a:t>“The SSC suggests that joint efforts could be focused on a case study designed to address </a:t>
            </a:r>
            <a:r>
              <a:rPr lang="en" sz="2000" u="sng">
                <a:solidFill>
                  <a:schemeClr val="accent3"/>
                </a:solidFill>
                <a:latin typeface="Oswald"/>
                <a:ea typeface="Oswald"/>
                <a:cs typeface="Oswald"/>
                <a:sym typeface="Oswald"/>
              </a:rPr>
              <a:t>the primary goals </a:t>
            </a:r>
            <a:r>
              <a:rPr lang="en" sz="2000">
                <a:solidFill>
                  <a:schemeClr val="accent3"/>
                </a:solidFill>
                <a:latin typeface="Oswald"/>
                <a:ea typeface="Oswald"/>
                <a:cs typeface="Oswald"/>
                <a:sym typeface="Oswald"/>
              </a:rPr>
              <a:t>of both the CCTF and LK/TK TF. One example may be a case study focused on Norton Sound red king crab. This case </a:t>
            </a:r>
            <a:r>
              <a:rPr lang="en" sz="2000" u="sng">
                <a:solidFill>
                  <a:schemeClr val="accent3"/>
                </a:solidFill>
                <a:latin typeface="Oswald"/>
                <a:ea typeface="Oswald"/>
                <a:cs typeface="Oswald"/>
                <a:sym typeface="Oswald"/>
              </a:rPr>
              <a:t>combines the need for long-term, strategic recommendations on how to adapt to climate change with a need to involve a variety of local stakeholders.</a:t>
            </a:r>
            <a:r>
              <a:rPr lang="en" sz="2000">
                <a:solidFill>
                  <a:schemeClr val="accent3"/>
                </a:solidFill>
                <a:latin typeface="Oswald"/>
                <a:ea typeface="Oswald"/>
                <a:cs typeface="Oswald"/>
                <a:sym typeface="Oswald"/>
              </a:rPr>
              <a:t>”</a:t>
            </a:r>
            <a:endParaRPr sz="2000">
              <a:solidFill>
                <a:schemeClr val="accent3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29"/>
          <p:cNvSpPr txBox="1">
            <a:spLocks noGrp="1"/>
          </p:cNvSpPr>
          <p:nvPr>
            <p:ph type="title"/>
          </p:nvPr>
        </p:nvSpPr>
        <p:spPr>
          <a:xfrm>
            <a:off x="171950" y="203607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Ideas - </a:t>
            </a:r>
            <a:r>
              <a:rPr lang="en" sz="2000" i="1">
                <a:solidFill>
                  <a:schemeClr val="accent3"/>
                </a:solidFill>
              </a:rPr>
              <a:t>Council suggested</a:t>
            </a:r>
            <a:endParaRPr sz="2000" i="1">
              <a:solidFill>
                <a:schemeClr val="accent3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Google Shape;136;p29"/>
          <p:cNvSpPr txBox="1">
            <a:spLocks noGrp="1"/>
          </p:cNvSpPr>
          <p:nvPr>
            <p:ph type="body" idx="1"/>
          </p:nvPr>
        </p:nvSpPr>
        <p:spPr>
          <a:xfrm>
            <a:off x="241875" y="2571750"/>
            <a:ext cx="5408400" cy="3894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dirty="0">
                <a:solidFill>
                  <a:srgbClr val="CC4125"/>
                </a:solidFill>
                <a:latin typeface="Oswald"/>
                <a:ea typeface="Oswald"/>
                <a:cs typeface="Oswald"/>
                <a:sym typeface="Oswald"/>
              </a:rPr>
              <a:t>Norton Sound Red King Crab </a:t>
            </a:r>
            <a:endParaRPr sz="2000" dirty="0">
              <a:solidFill>
                <a:srgbClr val="CC4125"/>
              </a:solidFill>
              <a:latin typeface="Oswald"/>
              <a:ea typeface="Oswald"/>
              <a:cs typeface="Oswald"/>
              <a:sym typeface="Oswald"/>
            </a:endParaRPr>
          </a:p>
          <a:p>
            <a:pPr marL="45720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Font typeface="Oswald"/>
              <a:buChar char="●"/>
            </a:pPr>
            <a:r>
              <a:rPr lang="en" sz="1800" dirty="0">
                <a:latin typeface="Oswald"/>
                <a:ea typeface="Oswald"/>
                <a:cs typeface="Oswald"/>
                <a:sym typeface="Oswald"/>
              </a:rPr>
              <a:t>Important fishery across scale (time, region, type)</a:t>
            </a:r>
            <a:endParaRPr sz="1800" dirty="0">
              <a:latin typeface="Oswald"/>
              <a:ea typeface="Oswald"/>
              <a:cs typeface="Oswald"/>
              <a:sym typeface="Oswald"/>
            </a:endParaRPr>
          </a:p>
          <a:p>
            <a:pPr marL="45720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Font typeface="Oswald"/>
              <a:buChar char="●"/>
            </a:pPr>
            <a:r>
              <a:rPr lang="en" sz="1800" dirty="0">
                <a:latin typeface="Oswald"/>
                <a:ea typeface="Oswald"/>
                <a:cs typeface="Oswald"/>
                <a:sym typeface="Oswald"/>
              </a:rPr>
              <a:t>Small fishery</a:t>
            </a:r>
            <a:endParaRPr sz="1800" dirty="0">
              <a:latin typeface="Oswald"/>
              <a:ea typeface="Oswald"/>
              <a:cs typeface="Oswald"/>
              <a:sym typeface="Oswald"/>
            </a:endParaRPr>
          </a:p>
          <a:p>
            <a:pPr marL="45720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Font typeface="Oswald"/>
              <a:buChar char="●"/>
            </a:pPr>
            <a:r>
              <a:rPr lang="en" sz="1800" dirty="0">
                <a:latin typeface="Oswald"/>
                <a:ea typeface="Oswald"/>
                <a:cs typeface="Oswald"/>
                <a:sym typeface="Oswald"/>
              </a:rPr>
              <a:t>Active commercial and subsistence fisheries</a:t>
            </a:r>
            <a:endParaRPr sz="1800" dirty="0">
              <a:latin typeface="Oswald"/>
              <a:ea typeface="Oswald"/>
              <a:cs typeface="Oswald"/>
              <a:sym typeface="Oswald"/>
            </a:endParaRPr>
          </a:p>
          <a:p>
            <a:pPr marL="45720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Font typeface="Oswald"/>
              <a:buChar char="●"/>
            </a:pPr>
            <a:r>
              <a:rPr lang="en" sz="1800" dirty="0">
                <a:latin typeface="Oswald"/>
                <a:ea typeface="Oswald"/>
                <a:cs typeface="Oswald"/>
                <a:sym typeface="Oswald"/>
              </a:rPr>
              <a:t>Experiencing significant change</a:t>
            </a:r>
            <a:endParaRPr sz="1800" dirty="0">
              <a:latin typeface="Oswald"/>
              <a:ea typeface="Oswald"/>
              <a:cs typeface="Oswald"/>
              <a:sym typeface="Oswald"/>
            </a:endParaRPr>
          </a:p>
          <a:p>
            <a:pPr marL="45720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latin typeface="Oswald"/>
              <a:ea typeface="Oswald"/>
              <a:cs typeface="Oswald"/>
              <a:sym typeface="Oswald"/>
            </a:endParaRPr>
          </a:p>
        </p:txBody>
      </p:sp>
      <p:pic>
        <p:nvPicPr>
          <p:cNvPr id="137" name="Google Shape;137;p2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37550" y="211000"/>
            <a:ext cx="5214500" cy="1825075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  <p:pic>
        <p:nvPicPr>
          <p:cNvPr id="138" name="Google Shape;138;p2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681100" y="1294225"/>
            <a:ext cx="1601325" cy="1031975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  <p:sp>
        <p:nvSpPr>
          <p:cNvPr id="139" name="Google Shape;139;p29"/>
          <p:cNvSpPr txBox="1"/>
          <p:nvPr/>
        </p:nvSpPr>
        <p:spPr>
          <a:xfrm>
            <a:off x="5650275" y="0"/>
            <a:ext cx="3507600" cy="5143500"/>
          </a:xfrm>
          <a:prstGeom prst="rect">
            <a:avLst/>
          </a:prstGeom>
          <a:solidFill>
            <a:srgbClr val="76A5AF"/>
          </a:solidFill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dirty="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Questions</a:t>
            </a:r>
            <a:endParaRPr sz="3000" dirty="0">
              <a:solidFill>
                <a:srgbClr val="FFFFFF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000" dirty="0">
              <a:solidFill>
                <a:srgbClr val="FFFFFF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457200" lvl="0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Times New Roman"/>
              <a:buAutoNum type="arabicPeriod"/>
            </a:pPr>
            <a:r>
              <a:rPr lang="en" sz="2000" dirty="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What do we want to get out of the case study?</a:t>
            </a:r>
          </a:p>
          <a:p>
            <a:pPr marL="457200" lvl="0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Times New Roman"/>
              <a:buAutoNum type="arabicPeriod"/>
            </a:pPr>
            <a:endParaRPr sz="2000" dirty="0">
              <a:solidFill>
                <a:srgbClr val="FFFFFF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457200" lvl="0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Times New Roman"/>
              <a:buAutoNum type="arabicPeriod"/>
            </a:pPr>
            <a:r>
              <a:rPr lang="en" sz="2000" dirty="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How will it support     Goals 1&amp;2?</a:t>
            </a:r>
          </a:p>
          <a:p>
            <a:pPr marL="457200" lvl="0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Times New Roman"/>
              <a:buAutoNum type="arabicPeriod"/>
            </a:pPr>
            <a:endParaRPr sz="2000" dirty="0">
              <a:solidFill>
                <a:srgbClr val="FFFFFF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457200" lvl="0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Times New Roman"/>
              <a:buAutoNum type="arabicPeriod"/>
            </a:pPr>
            <a:r>
              <a:rPr lang="en" sz="2000" dirty="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What are some limits?</a:t>
            </a:r>
            <a:endParaRPr sz="2000" dirty="0">
              <a:solidFill>
                <a:srgbClr val="FFFFFF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914400" lvl="1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Times New Roman"/>
              <a:buAutoNum type="alphaLcPeriod"/>
            </a:pPr>
            <a:r>
              <a:rPr lang="en" dirty="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Jointly managed</a:t>
            </a:r>
            <a:endParaRPr dirty="0">
              <a:solidFill>
                <a:srgbClr val="FFFFFF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914400" lvl="1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Times New Roman"/>
              <a:buAutoNum type="alphaLcPeriod"/>
            </a:pPr>
            <a:r>
              <a:rPr lang="en" dirty="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Secondary data exists</a:t>
            </a:r>
            <a:endParaRPr dirty="0">
              <a:solidFill>
                <a:srgbClr val="FFFFFF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914400" lvl="1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Times New Roman"/>
              <a:buAutoNum type="alphaLcPeriod"/>
            </a:pPr>
            <a:r>
              <a:rPr lang="en" dirty="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Budgetary constraints</a:t>
            </a:r>
            <a:endParaRPr dirty="0">
              <a:solidFill>
                <a:srgbClr val="FFFFFF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914400" lvl="1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Times New Roman"/>
              <a:buAutoNum type="alphaLcPeriod"/>
            </a:pPr>
            <a:r>
              <a:rPr lang="en" dirty="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Time constraints</a:t>
            </a:r>
          </a:p>
          <a:p>
            <a:pPr marL="914400" lvl="1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Times New Roman"/>
              <a:buAutoNum type="alphaLcPeriod"/>
            </a:pPr>
            <a:endParaRPr sz="2000" dirty="0">
              <a:solidFill>
                <a:srgbClr val="FFFFFF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457200" lvl="0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Times New Roman"/>
              <a:buAutoNum type="arabicPeriod"/>
            </a:pPr>
            <a:r>
              <a:rPr lang="en" sz="2000" dirty="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Will Norton Sound RKC do this?</a:t>
            </a:r>
            <a:endParaRPr sz="2000" dirty="0">
              <a:solidFill>
                <a:srgbClr val="FFFFFF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30"/>
          <p:cNvSpPr txBox="1">
            <a:spLocks noGrp="1"/>
          </p:cNvSpPr>
          <p:nvPr>
            <p:ph type="title"/>
          </p:nvPr>
        </p:nvSpPr>
        <p:spPr>
          <a:xfrm>
            <a:off x="4078050" y="200100"/>
            <a:ext cx="33432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Meeting Outcomes </a:t>
            </a:r>
            <a:endParaRPr/>
          </a:p>
        </p:txBody>
      </p:sp>
      <p:sp>
        <p:nvSpPr>
          <p:cNvPr id="145" name="Google Shape;145;p30"/>
          <p:cNvSpPr txBox="1">
            <a:spLocks noGrp="1"/>
          </p:cNvSpPr>
          <p:nvPr>
            <p:ph type="body" idx="1"/>
          </p:nvPr>
        </p:nvSpPr>
        <p:spPr>
          <a:xfrm>
            <a:off x="3889500" y="863550"/>
            <a:ext cx="5206200" cy="4159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55600" algn="l" rtl="0">
              <a:spcBef>
                <a:spcPts val="0"/>
              </a:spcBef>
              <a:spcAft>
                <a:spcPts val="0"/>
              </a:spcAft>
              <a:buSzPts val="2000"/>
              <a:buFont typeface="Oswald"/>
              <a:buChar char="●"/>
            </a:pPr>
            <a:r>
              <a:rPr lang="en" sz="2000">
                <a:latin typeface="Oswald"/>
                <a:ea typeface="Oswald"/>
                <a:cs typeface="Oswald"/>
                <a:sym typeface="Oswald"/>
              </a:rPr>
              <a:t>Positive feedback from Taskforce members </a:t>
            </a:r>
            <a:endParaRPr sz="2000">
              <a:latin typeface="Oswald"/>
              <a:ea typeface="Oswald"/>
              <a:cs typeface="Oswald"/>
              <a:sym typeface="Oswald"/>
            </a:endParaRPr>
          </a:p>
          <a:p>
            <a:pPr marL="800100" lvl="1" indent="-330200" algn="l" rtl="0">
              <a:spcBef>
                <a:spcPts val="0"/>
              </a:spcBef>
              <a:spcAft>
                <a:spcPts val="0"/>
              </a:spcAft>
              <a:buSzPts val="1600"/>
              <a:buFont typeface="Oswald"/>
              <a:buChar char="○"/>
            </a:pPr>
            <a:r>
              <a:rPr lang="en" sz="1600">
                <a:latin typeface="Oswald"/>
                <a:ea typeface="Oswald"/>
                <a:cs typeface="Oswald"/>
                <a:sym typeface="Oswald"/>
              </a:rPr>
              <a:t>Timely given ongoing climate and economic impacts</a:t>
            </a:r>
            <a:endParaRPr sz="1600">
              <a:latin typeface="Oswald"/>
              <a:ea typeface="Oswald"/>
              <a:cs typeface="Oswald"/>
              <a:sym typeface="Oswald"/>
            </a:endParaRPr>
          </a:p>
          <a:p>
            <a:pPr marL="800100" lvl="1" indent="-330200" algn="l" rtl="0">
              <a:spcBef>
                <a:spcPts val="0"/>
              </a:spcBef>
              <a:spcAft>
                <a:spcPts val="0"/>
              </a:spcAft>
              <a:buSzPts val="1600"/>
              <a:buFont typeface="Oswald"/>
              <a:buChar char="○"/>
            </a:pPr>
            <a:r>
              <a:rPr lang="en" sz="1600">
                <a:latin typeface="Oswald"/>
                <a:ea typeface="Oswald"/>
                <a:cs typeface="Oswald"/>
                <a:sym typeface="Oswald"/>
              </a:rPr>
              <a:t>NS RKC is an important fishery experiencing dramatic change, especially in last 5 years. </a:t>
            </a:r>
            <a:endParaRPr sz="1600">
              <a:latin typeface="Oswald"/>
              <a:ea typeface="Oswald"/>
              <a:cs typeface="Oswald"/>
              <a:sym typeface="Oswald"/>
            </a:endParaRPr>
          </a:p>
          <a:p>
            <a:pPr marL="9144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600">
              <a:latin typeface="Oswald"/>
              <a:ea typeface="Oswald"/>
              <a:cs typeface="Oswald"/>
              <a:sym typeface="Oswald"/>
            </a:endParaRPr>
          </a:p>
          <a:p>
            <a:pPr marL="457200" lvl="0" indent="-355600" algn="l" rtl="0">
              <a:spcBef>
                <a:spcPts val="0"/>
              </a:spcBef>
              <a:spcAft>
                <a:spcPts val="0"/>
              </a:spcAft>
              <a:buSzPts val="2000"/>
              <a:buFont typeface="Oswald"/>
              <a:buChar char="●"/>
            </a:pPr>
            <a:r>
              <a:rPr lang="en" sz="2000">
                <a:latin typeface="Oswald"/>
                <a:ea typeface="Oswald"/>
                <a:cs typeface="Oswald"/>
                <a:sym typeface="Oswald"/>
              </a:rPr>
              <a:t>Case study on hold until 2021</a:t>
            </a:r>
            <a:endParaRPr sz="2000">
              <a:latin typeface="Oswald"/>
              <a:ea typeface="Oswald"/>
              <a:cs typeface="Oswald"/>
              <a:sym typeface="Oswald"/>
            </a:endParaRPr>
          </a:p>
          <a:p>
            <a:pPr marL="800100" marR="0" lvl="1" indent="-3302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Font typeface="Oswald"/>
              <a:buChar char="○"/>
            </a:pPr>
            <a:r>
              <a:rPr lang="en" sz="1600">
                <a:latin typeface="Oswald"/>
                <a:ea typeface="Oswald"/>
                <a:cs typeface="Oswald"/>
                <a:sym typeface="Oswald"/>
              </a:rPr>
              <a:t>Pause in all travel and research in-region until 2021 due to Covid-19.</a:t>
            </a:r>
            <a:endParaRPr sz="1600">
              <a:latin typeface="Oswald"/>
              <a:ea typeface="Oswald"/>
              <a:cs typeface="Oswald"/>
              <a:sym typeface="Oswald"/>
            </a:endParaRPr>
          </a:p>
          <a:p>
            <a:pPr marL="800100" marR="0" lvl="1" indent="-3302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Font typeface="Oswald"/>
              <a:buChar char="○"/>
            </a:pPr>
            <a:r>
              <a:rPr lang="en" sz="1600">
                <a:latin typeface="Oswald"/>
                <a:ea typeface="Oswald"/>
                <a:cs typeface="Oswald"/>
                <a:sym typeface="Oswald"/>
              </a:rPr>
              <a:t>Important to develop a </a:t>
            </a:r>
            <a:r>
              <a:rPr lang="en" sz="1600" i="1">
                <a:latin typeface="Oswald"/>
                <a:ea typeface="Oswald"/>
                <a:cs typeface="Oswald"/>
                <a:sym typeface="Oswald"/>
              </a:rPr>
              <a:t>community-driven </a:t>
            </a:r>
            <a:r>
              <a:rPr lang="en" sz="1600">
                <a:latin typeface="Oswald"/>
                <a:ea typeface="Oswald"/>
                <a:cs typeface="Oswald"/>
                <a:sym typeface="Oswald"/>
              </a:rPr>
              <a:t>case study</a:t>
            </a:r>
            <a:endParaRPr sz="1600">
              <a:latin typeface="Oswald"/>
              <a:ea typeface="Oswald"/>
              <a:cs typeface="Oswald"/>
              <a:sym typeface="Oswald"/>
            </a:endParaRPr>
          </a:p>
          <a:p>
            <a:pPr marL="800100" marR="0" lvl="1" indent="-3302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Font typeface="Oswald"/>
              <a:buChar char="○"/>
            </a:pPr>
            <a:r>
              <a:rPr lang="en" sz="1600">
                <a:latin typeface="Oswald"/>
                <a:ea typeface="Oswald"/>
                <a:cs typeface="Oswald"/>
                <a:sym typeface="Oswald"/>
              </a:rPr>
              <a:t>Timing of case study in relation to Taskforce protocol development</a:t>
            </a:r>
            <a:endParaRPr sz="600">
              <a:latin typeface="Oswald"/>
              <a:ea typeface="Oswald"/>
              <a:cs typeface="Oswald"/>
              <a:sym typeface="Oswald"/>
            </a:endParaRPr>
          </a:p>
          <a:p>
            <a:pPr marL="45720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600">
              <a:latin typeface="Oswald"/>
              <a:ea typeface="Oswald"/>
              <a:cs typeface="Oswald"/>
              <a:sym typeface="Oswald"/>
            </a:endParaRPr>
          </a:p>
          <a:p>
            <a:pPr marL="457200" marR="0" lvl="0" indent="-3556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Font typeface="Oswald"/>
              <a:buChar char="●"/>
            </a:pPr>
            <a:r>
              <a:rPr lang="en" sz="2000">
                <a:latin typeface="Oswald"/>
                <a:ea typeface="Oswald"/>
                <a:cs typeface="Oswald"/>
                <a:sym typeface="Oswald"/>
              </a:rPr>
              <a:t>Will revisit case study next Taskforce meeting</a:t>
            </a:r>
            <a:r>
              <a:rPr lang="en" sz="1600">
                <a:latin typeface="Oswald"/>
                <a:ea typeface="Oswald"/>
                <a:cs typeface="Oswald"/>
                <a:sym typeface="Oswald"/>
              </a:rPr>
              <a:t> </a:t>
            </a:r>
            <a:endParaRPr sz="1600">
              <a:latin typeface="Oswald"/>
              <a:ea typeface="Oswald"/>
              <a:cs typeface="Oswald"/>
              <a:sym typeface="Oswald"/>
            </a:endParaRPr>
          </a:p>
          <a:p>
            <a:pPr marL="800100" marR="0" lvl="1" indent="-3302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Font typeface="Oswald"/>
              <a:buChar char="○"/>
            </a:pPr>
            <a:r>
              <a:rPr lang="en" sz="1600">
                <a:latin typeface="Oswald"/>
                <a:ea typeface="Oswald"/>
                <a:cs typeface="Oswald"/>
                <a:sym typeface="Oswald"/>
              </a:rPr>
              <a:t>October - December 2020?</a:t>
            </a:r>
            <a:endParaRPr sz="1600">
              <a:latin typeface="Oswald"/>
              <a:ea typeface="Oswald"/>
              <a:cs typeface="Oswald"/>
              <a:sym typeface="Oswa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000"/>
          </a:p>
        </p:txBody>
      </p:sp>
      <p:pic>
        <p:nvPicPr>
          <p:cNvPr id="146" name="Google Shape;146;p3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2" y="0"/>
            <a:ext cx="3856653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p31"/>
          <p:cNvSpPr txBox="1">
            <a:spLocks noGrp="1"/>
          </p:cNvSpPr>
          <p:nvPr>
            <p:ph type="title"/>
          </p:nvPr>
        </p:nvSpPr>
        <p:spPr>
          <a:xfrm>
            <a:off x="645900" y="2141250"/>
            <a:ext cx="7852200" cy="861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Questions, Feedback and Discussion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Slate">
  <a:themeElements>
    <a:clrScheme name="Slate">
      <a:dk1>
        <a:srgbClr val="FFFFFF"/>
      </a:dk1>
      <a:lt1>
        <a:srgbClr val="37474F"/>
      </a:lt1>
      <a:dk2>
        <a:srgbClr val="9E9E9E"/>
      </a:dk2>
      <a:lt2>
        <a:srgbClr val="E0E0E0"/>
      </a:lt2>
      <a:accent1>
        <a:srgbClr val="616161"/>
      </a:accent1>
      <a:accent2>
        <a:srgbClr val="78909C"/>
      </a:accent2>
      <a:accent3>
        <a:srgbClr val="CACACA"/>
      </a:accent3>
      <a:accent4>
        <a:srgbClr val="64FFDA"/>
      </a:accent4>
      <a:accent5>
        <a:srgbClr val="FFD966"/>
      </a:accent5>
      <a:accent6>
        <a:srgbClr val="F5F5F5"/>
      </a:accent6>
      <a:hlink>
        <a:srgbClr val="FFD966"/>
      </a:hlink>
      <a:folHlink>
        <a:srgbClr val="FFD966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389</Words>
  <Application>Microsoft Office PowerPoint</Application>
  <PresentationFormat>On-screen Show (16:9)</PresentationFormat>
  <Paragraphs>54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6</vt:i4>
      </vt:variant>
    </vt:vector>
  </HeadingPairs>
  <TitlesOfParts>
    <vt:vector size="13" baseType="lpstr">
      <vt:lpstr>Oswald</vt:lpstr>
      <vt:lpstr>Average</vt:lpstr>
      <vt:lpstr>Times New Roman</vt:lpstr>
      <vt:lpstr>Corbel</vt:lpstr>
      <vt:lpstr>Arial</vt:lpstr>
      <vt:lpstr>Simple Light</vt:lpstr>
      <vt:lpstr>Slate</vt:lpstr>
      <vt:lpstr>Local Knowledge, Traditional Knowledge, and Subsistence Taskforce </vt:lpstr>
      <vt:lpstr>Review of Action Module Goal</vt:lpstr>
      <vt:lpstr>Council minutes February 2020</vt:lpstr>
      <vt:lpstr>Ideas - Council suggested </vt:lpstr>
      <vt:lpstr>Meeting Outcomes </vt:lpstr>
      <vt:lpstr>Questions, Feedback and Discussion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Local Knowledge, Traditional Knowledge, and Subsistence Taskforce </dc:title>
  <dc:creator>Kate Haapala</dc:creator>
  <cp:lastModifiedBy>Jim Armstrong</cp:lastModifiedBy>
  <cp:revision>3</cp:revision>
  <dcterms:modified xsi:type="dcterms:W3CDTF">2020-05-06T18:42:58Z</dcterms:modified>
</cp:coreProperties>
</file>