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 id="2147483662" r:id="rId3"/>
  </p:sldMasterIdLst>
  <p:notesMasterIdLst>
    <p:notesMasterId r:id="rId29"/>
  </p:notesMasterIdLst>
  <p:handoutMasterIdLst>
    <p:handoutMasterId r:id="rId30"/>
  </p:handoutMasterIdLst>
  <p:sldIdLst>
    <p:sldId id="259" r:id="rId4"/>
    <p:sldId id="283" r:id="rId5"/>
    <p:sldId id="282" r:id="rId6"/>
    <p:sldId id="278" r:id="rId7"/>
    <p:sldId id="279" r:id="rId8"/>
    <p:sldId id="287" r:id="rId9"/>
    <p:sldId id="281" r:id="rId10"/>
    <p:sldId id="308" r:id="rId11"/>
    <p:sldId id="300" r:id="rId12"/>
    <p:sldId id="295" r:id="rId13"/>
    <p:sldId id="288" r:id="rId14"/>
    <p:sldId id="289" r:id="rId15"/>
    <p:sldId id="299" r:id="rId16"/>
    <p:sldId id="307" r:id="rId17"/>
    <p:sldId id="296" r:id="rId18"/>
    <p:sldId id="290" r:id="rId19"/>
    <p:sldId id="273" r:id="rId20"/>
    <p:sldId id="304" r:id="rId21"/>
    <p:sldId id="286" r:id="rId22"/>
    <p:sldId id="305" r:id="rId23"/>
    <p:sldId id="291" r:id="rId24"/>
    <p:sldId id="267" r:id="rId25"/>
    <p:sldId id="274" r:id="rId26"/>
    <p:sldId id="284" r:id="rId27"/>
    <p:sldId id="285"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85">
          <p15:clr>
            <a:srgbClr val="A4A3A4"/>
          </p15:clr>
        </p15:guide>
        <p15:guide id="2" orient="horz" pos="758">
          <p15:clr>
            <a:srgbClr val="A4A3A4"/>
          </p15:clr>
        </p15:guide>
        <p15:guide id="3" pos="28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FF66"/>
    <a:srgbClr val="0000FF"/>
    <a:srgbClr val="1E5C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61" autoAdjust="0"/>
    <p:restoredTop sz="73654" autoAdjust="0"/>
  </p:normalViewPr>
  <p:slideViewPr>
    <p:cSldViewPr snapToGrid="0" snapToObjects="1">
      <p:cViewPr varScale="1">
        <p:scale>
          <a:sx n="84" d="100"/>
          <a:sy n="84" d="100"/>
        </p:scale>
        <p:origin x="1450" y="72"/>
      </p:cViewPr>
      <p:guideLst>
        <p:guide orient="horz" pos="1885"/>
        <p:guide orient="horz" pos="758"/>
        <p:guide pos="286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75BF4A-9CB1-5747-B319-707DA98CEC20}" type="datetime1">
              <a:rPr lang="en-US" smtClean="0"/>
              <a:pPr/>
              <a:t>11/19/2020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A22459-1A81-CA4B-89BB-FCE38A3AE18F}" type="slidenum">
              <a:rPr lang="en-US" smtClean="0"/>
              <a:pPr/>
              <a:t>‹#›</a:t>
            </a:fld>
            <a:endParaRPr lang="en-US"/>
          </a:p>
        </p:txBody>
      </p:sp>
    </p:spTree>
    <p:extLst>
      <p:ext uri="{BB962C8B-B14F-4D97-AF65-F5344CB8AC3E}">
        <p14:creationId xmlns:p14="http://schemas.microsoft.com/office/powerpoint/2010/main" val="269203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C7567-D5EA-874F-8815-73DC5E77631E}" type="datetime1">
              <a:rPr lang="en-US" smtClean="0"/>
              <a:pPr/>
              <a:t>11/19/2020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DCC0E-7DBF-7C4A-B104-25FE08E3BB8F}" type="slidenum">
              <a:rPr lang="en-US" smtClean="0"/>
              <a:pPr/>
              <a:t>‹#›</a:t>
            </a:fld>
            <a:endParaRPr lang="en-US"/>
          </a:p>
        </p:txBody>
      </p:sp>
    </p:spTree>
    <p:extLst>
      <p:ext uri="{BB962C8B-B14F-4D97-AF65-F5344CB8AC3E}">
        <p14:creationId xmlns:p14="http://schemas.microsoft.com/office/powerpoint/2010/main" val="426032343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Early catch mainly trawl fishery</a:t>
            </a:r>
          </a:p>
          <a:p>
            <a:r>
              <a:rPr lang="en-US" sz="1200" dirty="0" smtClean="0"/>
              <a:t>Peaked in early 1970s</a:t>
            </a:r>
          </a:p>
          <a:p>
            <a:r>
              <a:rPr lang="en-US" sz="1200" dirty="0" smtClean="0"/>
              <a:t>Secondary peak in 1982</a:t>
            </a:r>
          </a:p>
          <a:p>
            <a:r>
              <a:rPr lang="en-US" sz="1200" dirty="0" smtClean="0"/>
              <a:t>Large decline mid-80s</a:t>
            </a:r>
          </a:p>
          <a:p>
            <a:r>
              <a:rPr lang="en-US" sz="1200" dirty="0" smtClean="0"/>
              <a:t>Starting in the1990s predominantly longline</a:t>
            </a:r>
          </a:p>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3</a:t>
            </a:fld>
            <a:endParaRPr lang="en-US"/>
          </a:p>
        </p:txBody>
      </p:sp>
    </p:spTree>
    <p:extLst>
      <p:ext uri="{BB962C8B-B14F-4D97-AF65-F5344CB8AC3E}">
        <p14:creationId xmlns:p14="http://schemas.microsoft.com/office/powerpoint/2010/main" val="2915850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 * Projections are based on model 16.4a (2020) and preliminary catches of 3,321 t was used in place of maximum permissible ABC for 2020. The preliminary catch for 2020 was estimated as the product of the average proportion of the TAC captured over the previous 5 years (2015-2019) and the 2020 TAC.  </a:t>
            </a:r>
          </a:p>
          <a:p>
            <a:endParaRPr lang="en-US" dirty="0" smtClean="0"/>
          </a:p>
          <a:p>
            <a:r>
              <a:rPr lang="en-US" sz="2800" dirty="0" smtClean="0"/>
              <a:t>Recruitment time-series:</a:t>
            </a:r>
            <a:r>
              <a:rPr lang="en-US" sz="2800" baseline="0" dirty="0" smtClean="0"/>
              <a:t> </a:t>
            </a:r>
            <a:r>
              <a:rPr lang="en-US" sz="2800" dirty="0" smtClean="0"/>
              <a:t>Age -1 recruits,</a:t>
            </a:r>
            <a:r>
              <a:rPr lang="en-US" sz="2800" baseline="0" dirty="0" smtClean="0"/>
              <a:t> </a:t>
            </a:r>
            <a:r>
              <a:rPr lang="en-US" sz="2800" dirty="0" smtClean="0"/>
              <a:t>1978 – 2018</a:t>
            </a:r>
          </a:p>
          <a:p>
            <a:endParaRPr lang="en-US" dirty="0" smtClean="0"/>
          </a:p>
          <a:p>
            <a:r>
              <a:rPr lang="en-US" dirty="0" smtClean="0"/>
              <a:t>24%</a:t>
            </a:r>
            <a:r>
              <a:rPr lang="en-US" baseline="0" dirty="0" smtClean="0"/>
              <a:t> reduction in OFL from 2020</a:t>
            </a:r>
          </a:p>
          <a:p>
            <a:r>
              <a:rPr lang="en-US" baseline="0" dirty="0" smtClean="0"/>
              <a:t>14% reduction in ABC from 2021</a:t>
            </a:r>
          </a:p>
          <a:p>
            <a:endParaRPr lang="en-US" baseline="0" dirty="0" smtClean="0"/>
          </a:p>
          <a:p>
            <a:r>
              <a:rPr lang="en-US" baseline="0" dirty="0" smtClean="0"/>
              <a:t>Estimates of numbers-at-age lower -&gt; lessening strength of the 2007-2010 cohorts so expected total biomass and spawning biomass are less than the previous projections and we seeing a decline in the OFL and ABC </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17</a:t>
            </a:fld>
            <a:endParaRPr lang="en-US"/>
          </a:p>
        </p:txBody>
      </p:sp>
    </p:spTree>
    <p:extLst>
      <p:ext uri="{BB962C8B-B14F-4D97-AF65-F5344CB8AC3E}">
        <p14:creationId xmlns:p14="http://schemas.microsoft.com/office/powerpoint/2010/main" val="2890455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RPN – relative</a:t>
            </a:r>
            <a:r>
              <a:rPr lang="en-US" baseline="0" dirty="0" smtClean="0"/>
              <a:t> population numbers</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4</a:t>
            </a:fld>
            <a:endParaRPr lang="en-US"/>
          </a:p>
        </p:txBody>
      </p:sp>
    </p:spTree>
    <p:extLst>
      <p:ext uri="{BB962C8B-B14F-4D97-AF65-F5344CB8AC3E}">
        <p14:creationId xmlns:p14="http://schemas.microsoft.com/office/powerpoint/2010/main" val="3144493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Age data not included</a:t>
            </a:r>
            <a:r>
              <a:rPr lang="en-US" baseline="0" dirty="0" smtClean="0"/>
              <a:t> in the model.</a:t>
            </a:r>
          </a:p>
          <a:p>
            <a:endParaRPr lang="en-US" dirty="0" smtClean="0"/>
          </a:p>
          <a:p>
            <a:r>
              <a:rPr lang="en-US" dirty="0" smtClean="0"/>
              <a:t>Length and age truncation</a:t>
            </a:r>
            <a:r>
              <a:rPr lang="en-US" baseline="0" dirty="0" smtClean="0"/>
              <a:t> at smaller sizes and younger ages</a:t>
            </a:r>
          </a:p>
          <a:p>
            <a:r>
              <a:rPr lang="en-US" dirty="0" smtClean="0"/>
              <a:t>Not seeing smaller/younger GT</a:t>
            </a:r>
            <a:r>
              <a:rPr lang="en-US" baseline="0" dirty="0" smtClean="0"/>
              <a:t> on the shelf</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6</a:t>
            </a:fld>
            <a:endParaRPr lang="en-US"/>
          </a:p>
        </p:txBody>
      </p:sp>
    </p:spTree>
    <p:extLst>
      <p:ext uri="{BB962C8B-B14F-4D97-AF65-F5344CB8AC3E}">
        <p14:creationId xmlns:p14="http://schemas.microsoft.com/office/powerpoint/2010/main" val="2247482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Likelihoods 12776.9 and 1277.2</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9</a:t>
            </a:fld>
            <a:endParaRPr lang="en-US"/>
          </a:p>
        </p:txBody>
      </p:sp>
    </p:spTree>
    <p:extLst>
      <p:ext uri="{BB962C8B-B14F-4D97-AF65-F5344CB8AC3E}">
        <p14:creationId xmlns:p14="http://schemas.microsoft.com/office/powerpoint/2010/main" val="807226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Estimated</a:t>
            </a:r>
            <a:r>
              <a:rPr lang="en-US" baseline="0" dirty="0" smtClean="0"/>
              <a:t> growth similar to previous assessment</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10</a:t>
            </a:fld>
            <a:endParaRPr lang="en-US"/>
          </a:p>
        </p:txBody>
      </p:sp>
    </p:spTree>
    <p:extLst>
      <p:ext uri="{BB962C8B-B14F-4D97-AF65-F5344CB8AC3E}">
        <p14:creationId xmlns:p14="http://schemas.microsoft.com/office/powerpoint/2010/main" val="205822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Changing</a:t>
            </a:r>
            <a:r>
              <a:rPr lang="en-US" baseline="0" dirty="0" smtClean="0"/>
              <a:t> units of AFSC longline the predicted RPN is now derived from Numbers not Numbers*Weight – see a large increase in the AFSC longline q.</a:t>
            </a:r>
          </a:p>
          <a:p>
            <a:r>
              <a:rPr lang="en-US" baseline="0" dirty="0" smtClean="0"/>
              <a:t>16.4a – 2.66</a:t>
            </a:r>
          </a:p>
          <a:p>
            <a:r>
              <a:rPr lang="en-US" baseline="0" dirty="0" smtClean="0"/>
              <a:t>16.4a(2020) – 2.2</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11</a:t>
            </a:fld>
            <a:endParaRPr lang="en-US"/>
          </a:p>
        </p:txBody>
      </p:sp>
    </p:spTree>
    <p:extLst>
      <p:ext uri="{BB962C8B-B14F-4D97-AF65-F5344CB8AC3E}">
        <p14:creationId xmlns:p14="http://schemas.microsoft.com/office/powerpoint/2010/main" val="2806363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656.8 (16.1b) and 653.9</a:t>
            </a:r>
            <a:r>
              <a:rPr lang="en-US" baseline="0" dirty="0" smtClean="0"/>
              <a:t> (16.1c)</a:t>
            </a:r>
          </a:p>
          <a:p>
            <a:endParaRPr lang="en-US" baseline="0" dirty="0" smtClean="0"/>
          </a:p>
          <a:p>
            <a:r>
              <a:rPr lang="en-US" b="1" baseline="0" dirty="0" smtClean="0"/>
              <a:t>Trade-off</a:t>
            </a:r>
            <a:r>
              <a:rPr lang="en-US" baseline="0" dirty="0" smtClean="0"/>
              <a:t> 16.1b fits LL and slope </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12</a:t>
            </a:fld>
            <a:endParaRPr lang="en-US"/>
          </a:p>
        </p:txBody>
      </p:sp>
    </p:spTree>
    <p:extLst>
      <p:ext uri="{BB962C8B-B14F-4D97-AF65-F5344CB8AC3E}">
        <p14:creationId xmlns:p14="http://schemas.microsoft.com/office/powerpoint/2010/main" val="138316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2000" dirty="0" smtClean="0">
                <a:solidFill>
                  <a:srgbClr val="002060"/>
                </a:solidFill>
              </a:rPr>
              <a:t>Large increase in spawning biomass is driven by the large recruitment events in early 1960s and 1970s</a:t>
            </a:r>
          </a:p>
          <a:p>
            <a:pPr marL="342900" indent="-342900">
              <a:buFont typeface="Arial" panose="020B0604020202020204" pitchFamily="34" charset="0"/>
              <a:buChar char="•"/>
            </a:pPr>
            <a:r>
              <a:rPr lang="en-US" sz="2000" dirty="0" smtClean="0">
                <a:solidFill>
                  <a:srgbClr val="002060"/>
                </a:solidFill>
              </a:rPr>
              <a:t>Estimated selectivity in early period in dome-shaped for model 16.1b</a:t>
            </a:r>
          </a:p>
          <a:p>
            <a:pPr marL="342900" indent="-342900">
              <a:buFont typeface="Arial" panose="020B0604020202020204" pitchFamily="34" charset="0"/>
              <a:buChar char="•"/>
            </a:pPr>
            <a:r>
              <a:rPr lang="en-US" sz="2000" dirty="0" smtClean="0">
                <a:solidFill>
                  <a:srgbClr val="002060"/>
                </a:solidFill>
              </a:rPr>
              <a:t>2018 spawning biomass estimate similar</a:t>
            </a:r>
            <a:endParaRPr lang="en-US" sz="2000" dirty="0">
              <a:solidFill>
                <a:srgbClr val="002060"/>
              </a:solidFill>
            </a:endParaRPr>
          </a:p>
        </p:txBody>
      </p:sp>
      <p:sp>
        <p:nvSpPr>
          <p:cNvPr id="4" name="Slide Number Placeholder 3"/>
          <p:cNvSpPr>
            <a:spLocks noGrp="1"/>
          </p:cNvSpPr>
          <p:nvPr>
            <p:ph type="sldNum" sz="quarter" idx="10"/>
          </p:nvPr>
        </p:nvSpPr>
        <p:spPr/>
        <p:txBody>
          <a:bodyPr/>
          <a:lstStyle/>
          <a:p>
            <a:fld id="{BB8DCC0E-7DBF-7C4A-B104-25FE08E3BB8F}" type="slidenum">
              <a:rPr lang="en-US" smtClean="0"/>
              <a:pPr/>
              <a:t>15</a:t>
            </a:fld>
            <a:endParaRPr lang="en-US"/>
          </a:p>
        </p:txBody>
      </p:sp>
    </p:spTree>
    <p:extLst>
      <p:ext uri="{BB962C8B-B14F-4D97-AF65-F5344CB8AC3E}">
        <p14:creationId xmlns:p14="http://schemas.microsoft.com/office/powerpoint/2010/main" val="2262521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a:t>
            </a:r>
            <a:r>
              <a:rPr lang="en-US" baseline="0" dirty="0" smtClean="0"/>
              <a:t> form Model 16.4a (2020)</a:t>
            </a:r>
          </a:p>
          <a:p>
            <a:endParaRPr lang="en-US" dirty="0" smtClean="0"/>
          </a:p>
          <a:p>
            <a:r>
              <a:rPr lang="en-US" dirty="0" smtClean="0"/>
              <a:t>2018</a:t>
            </a:r>
            <a:r>
              <a:rPr lang="en-US" baseline="0" dirty="0" smtClean="0"/>
              <a:t> assessment: SSB rho = 0.097 </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16</a:t>
            </a:fld>
            <a:endParaRPr lang="en-US"/>
          </a:p>
        </p:txBody>
      </p:sp>
    </p:spTree>
    <p:extLst>
      <p:ext uri="{BB962C8B-B14F-4D97-AF65-F5344CB8AC3E}">
        <p14:creationId xmlns:p14="http://schemas.microsoft.com/office/powerpoint/2010/main" val="4177912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7460483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109136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18610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55329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04455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817638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0519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1079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NOAA-Fisheries-horizonta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Lst>
  <p:hf hdr="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505" y="6419088"/>
            <a:ext cx="1643938" cy="388747"/>
          </a:xfrm>
          <a:prstGeom prst="rect">
            <a:avLst/>
          </a:prstGeom>
        </p:spPr>
      </p:pic>
    </p:spTree>
    <p:extLst>
      <p:ext uri="{BB962C8B-B14F-4D97-AF65-F5344CB8AC3E}">
        <p14:creationId xmlns:p14="http://schemas.microsoft.com/office/powerpoint/2010/main" val="3033586885"/>
      </p:ext>
    </p:extLst>
  </p:cSld>
  <p:clrMap bg1="lt1" tx1="dk1" bg2="lt2" tx2="dk2" accent1="accent1" accent2="accent2" accent3="accent3" accent4="accent4" accent5="accent5" accent6="accent6" hlink="hlink" folHlink="folHlink"/>
  <p:sldLayoutIdLst>
    <p:sldLayoutId id="2147483684" r:id="rId1"/>
    <p:sldLayoutId id="2147483685" r:id="rId2"/>
  </p:sldLayoutIdLst>
  <p:hf hdr="0"/>
  <p:txStyles>
    <p:titleStyle>
      <a:lvl1pPr algn="l" defTabSz="457200" rtl="0" eaLnBrk="1" latinLnBrk="0" hangingPunct="1">
        <a:spcBef>
          <a:spcPct val="0"/>
        </a:spcBef>
        <a:buNone/>
        <a:defRPr sz="3600" b="1" i="0" kern="1200">
          <a:solidFill>
            <a:srgbClr val="FFFFFF"/>
          </a:solidFill>
          <a:latin typeface="+mj-lt"/>
          <a:ea typeface="+mj-ea"/>
          <a:cs typeface="Arial Narrow Bold"/>
        </a:defRPr>
      </a:lvl1pPr>
    </p:titleStyle>
    <p:bodyStyle>
      <a:lvl1pPr marL="0" indent="0" algn="r" defTabSz="457200" rtl="0" eaLnBrk="1" latinLnBrk="0" hangingPunct="1">
        <a:spcBef>
          <a:spcPct val="20000"/>
        </a:spcBef>
        <a:buFont typeface="Arial"/>
        <a:buNone/>
        <a:defRPr sz="20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smtClean="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462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8" r:id="rId6"/>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Assessment of BSAI Greenland turbot</a:t>
            </a:r>
            <a:endParaRPr lang="en-US" dirty="0"/>
          </a:p>
        </p:txBody>
      </p:sp>
      <p:sp>
        <p:nvSpPr>
          <p:cNvPr id="11" name="Text Placeholder 10"/>
          <p:cNvSpPr>
            <a:spLocks noGrp="1"/>
          </p:cNvSpPr>
          <p:nvPr>
            <p:ph type="body" sz="quarter" idx="10"/>
          </p:nvPr>
        </p:nvSpPr>
        <p:spPr/>
        <p:txBody>
          <a:bodyPr/>
          <a:lstStyle/>
          <a:p>
            <a:r>
              <a:rPr lang="en-US" dirty="0" smtClean="0"/>
              <a:t>Meaghan D. Bryan, Steven J. </a:t>
            </a:r>
            <a:r>
              <a:rPr lang="en-US" dirty="0" err="1" smtClean="0"/>
              <a:t>Barbeaux</a:t>
            </a:r>
            <a:r>
              <a:rPr lang="en-US" dirty="0" smtClean="0"/>
              <a:t>,</a:t>
            </a:r>
          </a:p>
          <a:p>
            <a:r>
              <a:rPr lang="en-US" dirty="0" smtClean="0"/>
              <a:t>Jim </a:t>
            </a:r>
            <a:r>
              <a:rPr lang="en-US" dirty="0" err="1" smtClean="0"/>
              <a:t>Ianelli</a:t>
            </a:r>
            <a:r>
              <a:rPr lang="en-US" dirty="0" smtClean="0"/>
              <a:t>, </a:t>
            </a:r>
            <a:r>
              <a:rPr lang="en-US" dirty="0" err="1" smtClean="0"/>
              <a:t>Stephani</a:t>
            </a:r>
            <a:r>
              <a:rPr lang="en-US" dirty="0" smtClean="0"/>
              <a:t> </a:t>
            </a:r>
            <a:r>
              <a:rPr lang="en-US" dirty="0" err="1" smtClean="0"/>
              <a:t>Zador</a:t>
            </a:r>
            <a:r>
              <a:rPr lang="en-US" dirty="0" smtClean="0"/>
              <a:t>, Jerry Hoff</a:t>
            </a:r>
            <a:endParaRPr lang="en-US" dirty="0"/>
          </a:p>
        </p:txBody>
      </p:sp>
      <p:sp>
        <p:nvSpPr>
          <p:cNvPr id="13" name="Text Placeholder 12"/>
          <p:cNvSpPr>
            <a:spLocks noGrp="1"/>
          </p:cNvSpPr>
          <p:nvPr>
            <p:ph type="body" sz="quarter" idx="12"/>
          </p:nvPr>
        </p:nvSpPr>
        <p:spPr/>
        <p:txBody>
          <a:bodyPr/>
          <a:lstStyle/>
          <a:p>
            <a:r>
              <a:rPr lang="en-US" dirty="0" smtClean="0"/>
              <a:t>November 19, 2020</a:t>
            </a:r>
            <a:endParaRPr lang="en-US" dirty="0"/>
          </a:p>
        </p:txBody>
      </p:sp>
    </p:spTree>
    <p:extLst>
      <p:ext uri="{BB962C8B-B14F-4D97-AF65-F5344CB8AC3E}">
        <p14:creationId xmlns:p14="http://schemas.microsoft.com/office/powerpoint/2010/main" val="131033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estimates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10</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899153935"/>
              </p:ext>
            </p:extLst>
          </p:nvPr>
        </p:nvGraphicFramePr>
        <p:xfrm>
          <a:off x="632388" y="1141766"/>
          <a:ext cx="7853585" cy="3204669"/>
        </p:xfrm>
        <a:graphic>
          <a:graphicData uri="http://schemas.openxmlformats.org/drawingml/2006/table">
            <a:tbl>
              <a:tblPr firstRow="1" firstCol="1" bandRow="1">
                <a:tableStyleId>{5C22544A-7EE6-4342-B048-85BDC9FD1C3A}</a:tableStyleId>
              </a:tblPr>
              <a:tblGrid>
                <a:gridCol w="2857368">
                  <a:extLst>
                    <a:ext uri="{9D8B030D-6E8A-4147-A177-3AD203B41FA5}">
                      <a16:colId xmlns:a16="http://schemas.microsoft.com/office/drawing/2014/main" val="20000"/>
                    </a:ext>
                  </a:extLst>
                </a:gridCol>
                <a:gridCol w="1428684">
                  <a:extLst>
                    <a:ext uri="{9D8B030D-6E8A-4147-A177-3AD203B41FA5}">
                      <a16:colId xmlns:a16="http://schemas.microsoft.com/office/drawing/2014/main" val="20001"/>
                    </a:ext>
                  </a:extLst>
                </a:gridCol>
                <a:gridCol w="1052715">
                  <a:extLst>
                    <a:ext uri="{9D8B030D-6E8A-4147-A177-3AD203B41FA5}">
                      <a16:colId xmlns:a16="http://schemas.microsoft.com/office/drawing/2014/main" val="20002"/>
                    </a:ext>
                  </a:extLst>
                </a:gridCol>
                <a:gridCol w="1503878">
                  <a:extLst>
                    <a:ext uri="{9D8B030D-6E8A-4147-A177-3AD203B41FA5}">
                      <a16:colId xmlns:a16="http://schemas.microsoft.com/office/drawing/2014/main" val="20003"/>
                    </a:ext>
                  </a:extLst>
                </a:gridCol>
                <a:gridCol w="1010940">
                  <a:extLst>
                    <a:ext uri="{9D8B030D-6E8A-4147-A177-3AD203B41FA5}">
                      <a16:colId xmlns:a16="http://schemas.microsoft.com/office/drawing/2014/main" val="20004"/>
                    </a:ext>
                  </a:extLst>
                </a:gridCol>
              </a:tblGrid>
              <a:tr h="371813">
                <a:tc>
                  <a:txBody>
                    <a:bodyPr/>
                    <a:lstStyle/>
                    <a:p>
                      <a:pPr marL="0" marR="0">
                        <a:spcBef>
                          <a:spcPts val="0"/>
                        </a:spcBef>
                        <a:spcAft>
                          <a:spcPts val="0"/>
                        </a:spcAft>
                      </a:pPr>
                      <a:r>
                        <a:rPr lang="en-US" sz="2000">
                          <a:effectLst/>
                          <a:latin typeface="+mn-lt"/>
                        </a:rPr>
                        <a:t> </a:t>
                      </a:r>
                      <a:endParaRPr lang="en-US" sz="2000">
                        <a:effectLst/>
                        <a:latin typeface="+mn-lt"/>
                        <a:ea typeface="Calibri" panose="020F0502020204030204" pitchFamily="34" charset="0"/>
                      </a:endParaRPr>
                    </a:p>
                  </a:txBody>
                  <a:tcPr marL="68580" marR="68580" marT="0" marB="0" anchor="b"/>
                </a:tc>
                <a:tc gridSpan="2">
                  <a:txBody>
                    <a:bodyPr/>
                    <a:lstStyle/>
                    <a:p>
                      <a:pPr marL="0" marR="0" algn="ctr">
                        <a:spcBef>
                          <a:spcPts val="0"/>
                        </a:spcBef>
                        <a:spcAft>
                          <a:spcPts val="0"/>
                        </a:spcAft>
                      </a:pPr>
                      <a:r>
                        <a:rPr lang="en-US" sz="2000" dirty="0" smtClean="0">
                          <a:effectLst/>
                          <a:latin typeface="+mn-lt"/>
                        </a:rPr>
                        <a:t>16.4</a:t>
                      </a:r>
                      <a:endParaRPr lang="en-US" sz="2000" dirty="0">
                        <a:effectLst/>
                        <a:latin typeface="+mn-lt"/>
                        <a:ea typeface="Calibri" panose="020F0502020204030204" pitchFamily="34" charset="0"/>
                      </a:endParaRPr>
                    </a:p>
                  </a:txBody>
                  <a:tcPr marL="68580" marR="68580" marT="0" marB="0" anchor="b"/>
                </a:tc>
                <a:tc hMerge="1">
                  <a:txBody>
                    <a:bodyPr/>
                    <a:lstStyle/>
                    <a:p>
                      <a:endParaRPr lang="en-US"/>
                    </a:p>
                  </a:txBody>
                  <a:tcPr/>
                </a:tc>
                <a:tc gridSpan="2">
                  <a:txBody>
                    <a:bodyPr/>
                    <a:lstStyle/>
                    <a:p>
                      <a:pPr marL="0" marR="0" algn="ctr">
                        <a:spcBef>
                          <a:spcPts val="0"/>
                        </a:spcBef>
                        <a:spcAft>
                          <a:spcPts val="0"/>
                        </a:spcAft>
                      </a:pPr>
                      <a:r>
                        <a:rPr lang="en-US" sz="2000" dirty="0" smtClean="0">
                          <a:effectLst/>
                          <a:latin typeface="+mn-lt"/>
                        </a:rPr>
                        <a:t>16.4a</a:t>
                      </a:r>
                      <a:r>
                        <a:rPr lang="en-US" sz="2000" baseline="0" dirty="0" smtClean="0">
                          <a:effectLst/>
                          <a:latin typeface="+mn-lt"/>
                        </a:rPr>
                        <a:t> (2020)</a:t>
                      </a:r>
                      <a:endParaRPr lang="en-US" sz="2000" dirty="0">
                        <a:effectLst/>
                        <a:latin typeface="+mn-lt"/>
                        <a:ea typeface="Calibri" panose="020F0502020204030204" pitchFamily="34"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0000"/>
                  </a:ext>
                </a:extLst>
              </a:tr>
              <a:tr h="354107">
                <a:tc>
                  <a:txBody>
                    <a:bodyPr/>
                    <a:lstStyle/>
                    <a:p>
                      <a:pPr marL="0" marR="0">
                        <a:spcBef>
                          <a:spcPts val="0"/>
                        </a:spcBef>
                        <a:spcAft>
                          <a:spcPts val="0"/>
                        </a:spcAft>
                      </a:pPr>
                      <a:r>
                        <a:rPr lang="en-US" sz="2000">
                          <a:effectLst/>
                          <a:latin typeface="+mn-lt"/>
                        </a:rPr>
                        <a:t>Label</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Value</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StDev</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Value</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Stdev</a:t>
                      </a:r>
                      <a:endParaRPr lang="en-US" sz="2000">
                        <a:effectLst/>
                        <a:latin typeface="+mn-lt"/>
                        <a:ea typeface="Calibri" panose="020F0502020204030204" pitchFamily="34" charset="0"/>
                      </a:endParaRPr>
                    </a:p>
                  </a:txBody>
                  <a:tcPr marL="68580" marR="68580" marT="0" marB="0" anchor="b"/>
                </a:tc>
                <a:extLst>
                  <a:ext uri="{0D108BD9-81ED-4DB2-BD59-A6C34878D82A}">
                    <a16:rowId xmlns:a16="http://schemas.microsoft.com/office/drawing/2014/main" val="10001"/>
                  </a:ext>
                </a:extLst>
              </a:tr>
              <a:tr h="354107">
                <a:tc>
                  <a:txBody>
                    <a:bodyPr/>
                    <a:lstStyle/>
                    <a:p>
                      <a:pPr marL="0" marR="0">
                        <a:spcBef>
                          <a:spcPts val="0"/>
                        </a:spcBef>
                        <a:spcAft>
                          <a:spcPts val="0"/>
                        </a:spcAft>
                      </a:pPr>
                      <a:r>
                        <a:rPr lang="en-US" sz="2000">
                          <a:effectLst/>
                          <a:latin typeface="+mn-lt"/>
                        </a:rPr>
                        <a:t>Biology</a:t>
                      </a:r>
                      <a:endParaRPr lang="en-US" sz="2000">
                        <a:effectLst/>
                        <a:latin typeface="+mn-lt"/>
                        <a:ea typeface="Calibri" panose="020F0502020204030204" pitchFamily="34" charset="0"/>
                      </a:endParaRPr>
                    </a:p>
                  </a:txBody>
                  <a:tcPr marL="68580" marR="68580" marT="0" marB="0" anchor="b"/>
                </a:tc>
                <a:tc>
                  <a:txBody>
                    <a:bodyPr/>
                    <a:lstStyle/>
                    <a:p>
                      <a:endParaRPr lang="en-US" sz="2000">
                        <a:effectLst/>
                        <a:latin typeface="+mn-lt"/>
                      </a:endParaRPr>
                    </a:p>
                  </a:txBody>
                  <a:tcPr marL="68580" marR="68580" marT="0" marB="0" anchor="b"/>
                </a:tc>
                <a:tc>
                  <a:txBody>
                    <a:bodyPr/>
                    <a:lstStyle/>
                    <a:p>
                      <a:endParaRPr lang="en-US" sz="2000">
                        <a:effectLst/>
                        <a:latin typeface="+mn-lt"/>
                      </a:endParaRPr>
                    </a:p>
                  </a:txBody>
                  <a:tcPr marL="68580" marR="68580" marT="0" marB="0" anchor="b"/>
                </a:tc>
                <a:tc>
                  <a:txBody>
                    <a:bodyPr/>
                    <a:lstStyle/>
                    <a:p>
                      <a:endParaRPr lang="en-US" sz="2000">
                        <a:effectLst/>
                        <a:latin typeface="+mn-lt"/>
                      </a:endParaRPr>
                    </a:p>
                  </a:txBody>
                  <a:tcPr marL="68580" marR="68580" marT="0" marB="0" anchor="b"/>
                </a:tc>
                <a:tc>
                  <a:txBody>
                    <a:bodyPr/>
                    <a:lstStyle/>
                    <a:p>
                      <a:endParaRPr lang="en-US" sz="2000">
                        <a:effectLst/>
                        <a:latin typeface="+mn-lt"/>
                      </a:endParaRPr>
                    </a:p>
                  </a:txBody>
                  <a:tcPr marL="68580" marR="68580" marT="0" marB="0" anchor="b"/>
                </a:tc>
                <a:extLst>
                  <a:ext uri="{0D108BD9-81ED-4DB2-BD59-A6C34878D82A}">
                    <a16:rowId xmlns:a16="http://schemas.microsoft.com/office/drawing/2014/main" val="10002"/>
                  </a:ext>
                </a:extLst>
              </a:tr>
              <a:tr h="354107">
                <a:tc>
                  <a:txBody>
                    <a:bodyPr/>
                    <a:lstStyle/>
                    <a:p>
                      <a:pPr marL="0" marR="0" algn="r">
                        <a:spcBef>
                          <a:spcPts val="0"/>
                        </a:spcBef>
                        <a:spcAft>
                          <a:spcPts val="0"/>
                        </a:spcAft>
                      </a:pPr>
                      <a:r>
                        <a:rPr lang="en-US" sz="2000">
                          <a:effectLst/>
                          <a:latin typeface="+mn-lt"/>
                        </a:rPr>
                        <a:t>L Amin female</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15.06</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0.24</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rPr>
                        <a:t>14.92</a:t>
                      </a:r>
                      <a:endParaRPr lang="en-US" sz="2000" dirty="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ea typeface="+mn-ea"/>
                        </a:rPr>
                        <a:t>0.24</a:t>
                      </a:r>
                      <a:endParaRPr lang="en-US" sz="2000" dirty="0">
                        <a:effectLst/>
                        <a:latin typeface="+mn-lt"/>
                        <a:ea typeface="Calibri" panose="020F0502020204030204" pitchFamily="34" charset="0"/>
                      </a:endParaRPr>
                    </a:p>
                  </a:txBody>
                  <a:tcPr marL="68580" marR="68580" marT="0" marB="0" anchor="b"/>
                </a:tc>
                <a:extLst>
                  <a:ext uri="{0D108BD9-81ED-4DB2-BD59-A6C34878D82A}">
                    <a16:rowId xmlns:a16="http://schemas.microsoft.com/office/drawing/2014/main" val="10003"/>
                  </a:ext>
                </a:extLst>
              </a:tr>
              <a:tr h="354107">
                <a:tc>
                  <a:txBody>
                    <a:bodyPr/>
                    <a:lstStyle/>
                    <a:p>
                      <a:pPr marL="0" marR="0" algn="r">
                        <a:spcBef>
                          <a:spcPts val="0"/>
                        </a:spcBef>
                        <a:spcAft>
                          <a:spcPts val="0"/>
                        </a:spcAft>
                      </a:pPr>
                      <a:r>
                        <a:rPr lang="en-US" sz="2000">
                          <a:effectLst/>
                          <a:latin typeface="+mn-lt"/>
                        </a:rPr>
                        <a:t>L Amax female</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90.29</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0.43</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rPr>
                        <a:t>90.34</a:t>
                      </a:r>
                      <a:endParaRPr lang="en-US" sz="2000" dirty="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rPr>
                        <a:t>0.42</a:t>
                      </a:r>
                      <a:endParaRPr lang="en-US" sz="2000" dirty="0">
                        <a:effectLst/>
                        <a:latin typeface="+mn-lt"/>
                        <a:ea typeface="Calibri" panose="020F0502020204030204" pitchFamily="34" charset="0"/>
                      </a:endParaRPr>
                    </a:p>
                  </a:txBody>
                  <a:tcPr marL="68580" marR="68580" marT="0" marB="0" anchor="b"/>
                </a:tc>
                <a:extLst>
                  <a:ext uri="{0D108BD9-81ED-4DB2-BD59-A6C34878D82A}">
                    <a16:rowId xmlns:a16="http://schemas.microsoft.com/office/drawing/2014/main" val="10004"/>
                  </a:ext>
                </a:extLst>
              </a:tr>
              <a:tr h="354107">
                <a:tc>
                  <a:txBody>
                    <a:bodyPr/>
                    <a:lstStyle/>
                    <a:p>
                      <a:pPr marL="0" marR="0" algn="r">
                        <a:spcBef>
                          <a:spcPts val="0"/>
                        </a:spcBef>
                        <a:spcAft>
                          <a:spcPts val="0"/>
                        </a:spcAft>
                      </a:pPr>
                      <a:r>
                        <a:rPr lang="en-US" sz="2000" dirty="0">
                          <a:effectLst/>
                          <a:latin typeface="+mn-lt"/>
                        </a:rPr>
                        <a:t>von Bert k female</a:t>
                      </a:r>
                      <a:endParaRPr lang="en-US" sz="2000" dirty="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0.11</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0.00</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a:effectLst/>
                          <a:latin typeface="+mn-lt"/>
                        </a:rPr>
                        <a:t>0.11</a:t>
                      </a:r>
                      <a:endParaRPr lang="en-US" sz="2000" dirty="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0.00</a:t>
                      </a:r>
                      <a:endParaRPr lang="en-US" sz="2000">
                        <a:effectLst/>
                        <a:latin typeface="+mn-lt"/>
                        <a:ea typeface="Calibri" panose="020F0502020204030204" pitchFamily="34" charset="0"/>
                      </a:endParaRPr>
                    </a:p>
                  </a:txBody>
                  <a:tcPr marL="68580" marR="68580" marT="0" marB="0" anchor="b"/>
                </a:tc>
                <a:extLst>
                  <a:ext uri="{0D108BD9-81ED-4DB2-BD59-A6C34878D82A}">
                    <a16:rowId xmlns:a16="http://schemas.microsoft.com/office/drawing/2014/main" val="10005"/>
                  </a:ext>
                </a:extLst>
              </a:tr>
              <a:tr h="354107">
                <a:tc>
                  <a:txBody>
                    <a:bodyPr/>
                    <a:lstStyle/>
                    <a:p>
                      <a:pPr marL="0" marR="0" algn="r">
                        <a:spcBef>
                          <a:spcPts val="0"/>
                        </a:spcBef>
                        <a:spcAft>
                          <a:spcPts val="0"/>
                        </a:spcAft>
                      </a:pPr>
                      <a:r>
                        <a:rPr lang="en-US" sz="2000">
                          <a:effectLst/>
                          <a:latin typeface="+mn-lt"/>
                        </a:rPr>
                        <a:t>L Amin male</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14.13</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0.22</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rPr>
                        <a:t>14.06</a:t>
                      </a:r>
                      <a:endParaRPr lang="en-US" sz="2000" dirty="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rPr>
                        <a:t>0.23</a:t>
                      </a:r>
                      <a:endParaRPr lang="en-US" sz="2000" dirty="0">
                        <a:effectLst/>
                        <a:latin typeface="+mn-lt"/>
                        <a:ea typeface="Calibri" panose="020F0502020204030204" pitchFamily="34" charset="0"/>
                      </a:endParaRPr>
                    </a:p>
                  </a:txBody>
                  <a:tcPr marL="68580" marR="68580" marT="0" marB="0" anchor="b"/>
                </a:tc>
                <a:extLst>
                  <a:ext uri="{0D108BD9-81ED-4DB2-BD59-A6C34878D82A}">
                    <a16:rowId xmlns:a16="http://schemas.microsoft.com/office/drawing/2014/main" val="10006"/>
                  </a:ext>
                </a:extLst>
              </a:tr>
              <a:tr h="354107">
                <a:tc>
                  <a:txBody>
                    <a:bodyPr/>
                    <a:lstStyle/>
                    <a:p>
                      <a:pPr marL="0" marR="0" algn="r">
                        <a:spcBef>
                          <a:spcPts val="0"/>
                        </a:spcBef>
                        <a:spcAft>
                          <a:spcPts val="0"/>
                        </a:spcAft>
                      </a:pPr>
                      <a:r>
                        <a:rPr lang="en-US" sz="2000" dirty="0">
                          <a:effectLst/>
                          <a:latin typeface="+mn-lt"/>
                        </a:rPr>
                        <a:t>L Amax male</a:t>
                      </a:r>
                      <a:endParaRPr lang="en-US" sz="2000" dirty="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71.99</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0.35</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rPr>
                        <a:t>71.70</a:t>
                      </a:r>
                      <a:endParaRPr lang="en-US" sz="2000" dirty="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latin typeface="+mn-lt"/>
                        </a:rPr>
                        <a:t>0.33</a:t>
                      </a:r>
                      <a:endParaRPr lang="en-US" sz="2000" dirty="0">
                        <a:effectLst/>
                        <a:latin typeface="+mn-lt"/>
                        <a:ea typeface="Calibri" panose="020F0502020204030204" pitchFamily="34" charset="0"/>
                      </a:endParaRPr>
                    </a:p>
                  </a:txBody>
                  <a:tcPr marL="68580" marR="68580" marT="0" marB="0" anchor="b"/>
                </a:tc>
                <a:extLst>
                  <a:ext uri="{0D108BD9-81ED-4DB2-BD59-A6C34878D82A}">
                    <a16:rowId xmlns:a16="http://schemas.microsoft.com/office/drawing/2014/main" val="10007"/>
                  </a:ext>
                </a:extLst>
              </a:tr>
              <a:tr h="354107">
                <a:tc>
                  <a:txBody>
                    <a:bodyPr/>
                    <a:lstStyle/>
                    <a:p>
                      <a:pPr marL="0" marR="0" algn="r">
                        <a:spcBef>
                          <a:spcPts val="0"/>
                        </a:spcBef>
                        <a:spcAft>
                          <a:spcPts val="0"/>
                        </a:spcAft>
                      </a:pPr>
                      <a:r>
                        <a:rPr lang="en-US" sz="2000">
                          <a:effectLst/>
                          <a:latin typeface="+mn-lt"/>
                        </a:rPr>
                        <a:t>von Bert k male</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0.19</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0.00</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a:effectLst/>
                          <a:latin typeface="+mn-lt"/>
                        </a:rPr>
                        <a:t>0.19</a:t>
                      </a:r>
                      <a:endParaRPr lang="en-US" sz="2000">
                        <a:effectLst/>
                        <a:latin typeface="+mn-lt"/>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a:effectLst/>
                          <a:latin typeface="+mn-lt"/>
                        </a:rPr>
                        <a:t>0.00</a:t>
                      </a:r>
                      <a:endParaRPr lang="en-US" sz="2000" dirty="0">
                        <a:effectLst/>
                        <a:latin typeface="+mn-lt"/>
                        <a:ea typeface="Calibri" panose="020F0502020204030204" pitchFamily="34" charset="0"/>
                      </a:endParaRPr>
                    </a:p>
                  </a:txBody>
                  <a:tcPr marL="68580" marR="68580" marT="0" marB="0" anchor="b"/>
                </a:tc>
                <a:extLst>
                  <a:ext uri="{0D108BD9-81ED-4DB2-BD59-A6C34878D82A}">
                    <a16:rowId xmlns:a16="http://schemas.microsoft.com/office/drawing/2014/main" val="10008"/>
                  </a:ext>
                </a:extLst>
              </a:tr>
            </a:tbl>
          </a:graphicData>
        </a:graphic>
      </p:graphicFrame>
      <p:pic>
        <p:nvPicPr>
          <p:cNvPr id="12292" name="Picture 4" descr="C:\Users\meaghan.bryan\Assessment\BSAI\Greenland turbot\2018\SAFE_2018\NovemberModels\M16.1b\R_Plots\bio1_sizeat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279" y="4393678"/>
            <a:ext cx="3203618" cy="246432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4176" y="4389119"/>
            <a:ext cx="3209544" cy="2468880"/>
          </a:xfrm>
          <a:prstGeom prst="rect">
            <a:avLst/>
          </a:prstGeom>
        </p:spPr>
      </p:pic>
    </p:spTree>
    <p:extLst>
      <p:ext uri="{BB962C8B-B14F-4D97-AF65-F5344CB8AC3E}">
        <p14:creationId xmlns:p14="http://schemas.microsoft.com/office/powerpoint/2010/main" val="760058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tretch>
            <a:fillRect/>
          </a:stretch>
        </p:blipFill>
        <p:spPr>
          <a:xfrm>
            <a:off x="0" y="982292"/>
            <a:ext cx="5422080" cy="5875707"/>
          </a:xfrm>
          <a:prstGeom prst="rect">
            <a:avLst/>
          </a:prstGeom>
        </p:spPr>
      </p:pic>
      <p:sp>
        <p:nvSpPr>
          <p:cNvPr id="25" name="Rectangle 24"/>
          <p:cNvSpPr/>
          <p:nvPr/>
        </p:nvSpPr>
        <p:spPr>
          <a:xfrm>
            <a:off x="266329" y="982292"/>
            <a:ext cx="5264459" cy="3693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377298"/>
            <a:ext cx="8229600" cy="676014"/>
          </a:xfrm>
        </p:spPr>
        <p:txBody>
          <a:bodyPr/>
          <a:lstStyle/>
          <a:p>
            <a:r>
              <a:rPr lang="en-US" dirty="0" smtClean="0"/>
              <a:t>Model fit to indices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11</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636941244"/>
              </p:ext>
            </p:extLst>
          </p:nvPr>
        </p:nvGraphicFramePr>
        <p:xfrm>
          <a:off x="5648643" y="1461402"/>
          <a:ext cx="3326680" cy="1219200"/>
        </p:xfrm>
        <a:graphic>
          <a:graphicData uri="http://schemas.openxmlformats.org/drawingml/2006/table">
            <a:tbl>
              <a:tblPr firstRow="1" firstCol="1" bandRow="1">
                <a:tableStyleId>{2D5ABB26-0587-4C30-8999-92F81FD0307C}</a:tableStyleId>
              </a:tblPr>
              <a:tblGrid>
                <a:gridCol w="858689">
                  <a:extLst>
                    <a:ext uri="{9D8B030D-6E8A-4147-A177-3AD203B41FA5}">
                      <a16:colId xmlns:a16="http://schemas.microsoft.com/office/drawing/2014/main" val="4131378720"/>
                    </a:ext>
                  </a:extLst>
                </a:gridCol>
                <a:gridCol w="639192">
                  <a:extLst>
                    <a:ext uri="{9D8B030D-6E8A-4147-A177-3AD203B41FA5}">
                      <a16:colId xmlns:a16="http://schemas.microsoft.com/office/drawing/2014/main" val="3002828166"/>
                    </a:ext>
                  </a:extLst>
                </a:gridCol>
                <a:gridCol w="683581">
                  <a:extLst>
                    <a:ext uri="{9D8B030D-6E8A-4147-A177-3AD203B41FA5}">
                      <a16:colId xmlns:a16="http://schemas.microsoft.com/office/drawing/2014/main" val="2142882110"/>
                    </a:ext>
                  </a:extLst>
                </a:gridCol>
                <a:gridCol w="1145218">
                  <a:extLst>
                    <a:ext uri="{9D8B030D-6E8A-4147-A177-3AD203B41FA5}">
                      <a16:colId xmlns:a16="http://schemas.microsoft.com/office/drawing/2014/main" val="3037063133"/>
                    </a:ext>
                  </a:extLst>
                </a:gridCol>
              </a:tblGrid>
              <a:tr h="165100">
                <a:tc>
                  <a:txBody>
                    <a:bodyPr/>
                    <a:lstStyle/>
                    <a:p>
                      <a:pPr marL="0" marR="0">
                        <a:spcBef>
                          <a:spcPts val="0"/>
                        </a:spcBef>
                        <a:spcAft>
                          <a:spcPts val="0"/>
                        </a:spcAft>
                      </a:pPr>
                      <a:r>
                        <a:rPr lang="en-US" sz="1600" dirty="0" smtClean="0">
                          <a:effectLst/>
                        </a:rPr>
                        <a:t>LN(q)</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smtClean="0">
                          <a:effectLst/>
                        </a:rPr>
                        <a:t>16.4</a:t>
                      </a:r>
                      <a:endParaRPr lang="en-US" sz="1600" dirty="0">
                        <a:effectLst/>
                        <a:latin typeface="+mj-lt"/>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16.4a</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16.4a (2020)</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8171243"/>
                  </a:ext>
                </a:extLst>
              </a:tr>
              <a:tr h="165100">
                <a:tc>
                  <a:txBody>
                    <a:bodyPr/>
                    <a:lstStyle/>
                    <a:p>
                      <a:pPr marL="0" marR="0">
                        <a:spcBef>
                          <a:spcPts val="0"/>
                        </a:spcBef>
                        <a:spcAft>
                          <a:spcPts val="0"/>
                        </a:spcAft>
                      </a:pPr>
                      <a:r>
                        <a:rPr lang="en-US" sz="1600" dirty="0" smtClean="0">
                          <a:effectLst/>
                        </a:rPr>
                        <a:t>Shelf</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-0.49</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-0.49</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-0.49</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0415006"/>
                  </a:ext>
                </a:extLst>
              </a:tr>
              <a:tr h="165100">
                <a:tc>
                  <a:txBody>
                    <a:bodyPr/>
                    <a:lstStyle/>
                    <a:p>
                      <a:pPr marL="0" marR="0">
                        <a:spcBef>
                          <a:spcPts val="0"/>
                        </a:spcBef>
                        <a:spcAft>
                          <a:spcPts val="0"/>
                        </a:spcAft>
                      </a:pPr>
                      <a:r>
                        <a:rPr lang="en-US" sz="1600" dirty="0" smtClean="0">
                          <a:effectLst/>
                        </a:rPr>
                        <a:t>Slope</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-0.56</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-0.56</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-0.56</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7611677"/>
                  </a:ext>
                </a:extLst>
              </a:tr>
              <a:tr h="165100">
                <a:tc>
                  <a:txBody>
                    <a:bodyPr/>
                    <a:lstStyle/>
                    <a:p>
                      <a:pPr marL="0" marR="0">
                        <a:spcBef>
                          <a:spcPts val="0"/>
                        </a:spcBef>
                        <a:spcAft>
                          <a:spcPts val="0"/>
                        </a:spcAft>
                      </a:pPr>
                      <a:r>
                        <a:rPr lang="en-US" sz="1600" dirty="0" smtClean="0">
                          <a:effectLst/>
                        </a:rPr>
                        <a:t>AFSC Longline</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-0.54</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0.98</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0.79</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2374141"/>
                  </a:ext>
                </a:extLst>
              </a:tr>
            </a:tbl>
          </a:graphicData>
        </a:graphic>
      </p:graphicFrame>
      <p:grpSp>
        <p:nvGrpSpPr>
          <p:cNvPr id="20" name="Group 19"/>
          <p:cNvGrpSpPr/>
          <p:nvPr/>
        </p:nvGrpSpPr>
        <p:grpSpPr>
          <a:xfrm>
            <a:off x="3478568" y="982292"/>
            <a:ext cx="2170076" cy="369332"/>
            <a:chOff x="3478568" y="982292"/>
            <a:chExt cx="2170076" cy="369332"/>
          </a:xfrm>
        </p:grpSpPr>
        <p:cxnSp>
          <p:nvCxnSpPr>
            <p:cNvPr id="18" name="Straight Connector 17"/>
            <p:cNvCxnSpPr/>
            <p:nvPr/>
          </p:nvCxnSpPr>
          <p:spPr>
            <a:xfrm flipV="1">
              <a:off x="3478568" y="1162519"/>
              <a:ext cx="355106" cy="8878"/>
            </a:xfrm>
            <a:prstGeom prst="line">
              <a:avLst/>
            </a:prstGeom>
            <a:ln>
              <a:solidFill>
                <a:srgbClr val="66FF66"/>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808520" y="982292"/>
              <a:ext cx="1840124" cy="369332"/>
            </a:xfrm>
            <a:prstGeom prst="rect">
              <a:avLst/>
            </a:prstGeom>
            <a:solidFill>
              <a:schemeClr val="bg1"/>
            </a:solidFill>
          </p:spPr>
          <p:txBody>
            <a:bodyPr wrap="square" rtlCol="0">
              <a:spAutoFit/>
            </a:bodyPr>
            <a:lstStyle/>
            <a:p>
              <a:r>
                <a:rPr lang="en-US" dirty="0" smtClean="0"/>
                <a:t>Model 16.4a (2020)</a:t>
              </a:r>
              <a:endParaRPr lang="en-US" dirty="0"/>
            </a:p>
          </p:txBody>
        </p:sp>
      </p:grpSp>
      <p:grpSp>
        <p:nvGrpSpPr>
          <p:cNvPr id="23" name="Group 22"/>
          <p:cNvGrpSpPr/>
          <p:nvPr/>
        </p:nvGrpSpPr>
        <p:grpSpPr>
          <a:xfrm>
            <a:off x="1799576" y="982292"/>
            <a:ext cx="1578004" cy="369332"/>
            <a:chOff x="1822144" y="992648"/>
            <a:chExt cx="1578004" cy="369332"/>
          </a:xfrm>
        </p:grpSpPr>
        <p:cxnSp>
          <p:nvCxnSpPr>
            <p:cNvPr id="17" name="Straight Connector 16"/>
            <p:cNvCxnSpPr/>
            <p:nvPr/>
          </p:nvCxnSpPr>
          <p:spPr>
            <a:xfrm flipV="1">
              <a:off x="1822144" y="1172875"/>
              <a:ext cx="355106" cy="8878"/>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2114362" y="992648"/>
              <a:ext cx="1285786" cy="369332"/>
            </a:xfrm>
            <a:prstGeom prst="rect">
              <a:avLst/>
            </a:prstGeom>
            <a:solidFill>
              <a:schemeClr val="bg1"/>
            </a:solidFill>
          </p:spPr>
          <p:txBody>
            <a:bodyPr wrap="square" rtlCol="0">
              <a:spAutoFit/>
            </a:bodyPr>
            <a:lstStyle/>
            <a:p>
              <a:r>
                <a:rPr lang="en-US" dirty="0" smtClean="0"/>
                <a:t>Model 16.4a</a:t>
              </a:r>
              <a:endParaRPr lang="en-US" dirty="0"/>
            </a:p>
          </p:txBody>
        </p:sp>
      </p:grpSp>
      <p:grpSp>
        <p:nvGrpSpPr>
          <p:cNvPr id="24" name="Group 23"/>
          <p:cNvGrpSpPr/>
          <p:nvPr/>
        </p:nvGrpSpPr>
        <p:grpSpPr>
          <a:xfrm>
            <a:off x="266329" y="982292"/>
            <a:ext cx="1432260" cy="369332"/>
            <a:chOff x="266329" y="1003006"/>
            <a:chExt cx="1432260" cy="369332"/>
          </a:xfrm>
        </p:grpSpPr>
        <p:cxnSp>
          <p:nvCxnSpPr>
            <p:cNvPr id="14" name="Straight Connector 13"/>
            <p:cNvCxnSpPr/>
            <p:nvPr/>
          </p:nvCxnSpPr>
          <p:spPr>
            <a:xfrm flipV="1">
              <a:off x="266329" y="1183233"/>
              <a:ext cx="355106" cy="8878"/>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544492" y="1003006"/>
              <a:ext cx="1154097" cy="369332"/>
            </a:xfrm>
            <a:prstGeom prst="rect">
              <a:avLst/>
            </a:prstGeom>
            <a:solidFill>
              <a:schemeClr val="bg1"/>
            </a:solidFill>
          </p:spPr>
          <p:txBody>
            <a:bodyPr wrap="square" rtlCol="0">
              <a:spAutoFit/>
            </a:bodyPr>
            <a:lstStyle/>
            <a:p>
              <a:r>
                <a:rPr lang="en-US" dirty="0" smtClean="0"/>
                <a:t>Model 16.4</a:t>
              </a:r>
              <a:endParaRPr lang="en-US" dirty="0"/>
            </a:p>
          </p:txBody>
        </p:sp>
      </p:grpSp>
    </p:spTree>
    <p:extLst>
      <p:ext uri="{BB962C8B-B14F-4D97-AF65-F5344CB8AC3E}">
        <p14:creationId xmlns:p14="http://schemas.microsoft.com/office/powerpoint/2010/main" val="30385323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Fit to length composition estimates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12</a:t>
            </a:fld>
            <a:endParaRPr lang="en-US" dirty="0"/>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221943" y="1133213"/>
            <a:ext cx="4279036" cy="4015836"/>
          </a:xfrm>
          <a:prstGeom prst="rect">
            <a:avLst/>
          </a:prstGeom>
        </p:spPr>
      </p:pic>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4421080" y="1133213"/>
            <a:ext cx="4722920" cy="3953691"/>
          </a:xfrm>
          <a:prstGeom prst="rect">
            <a:avLst/>
          </a:prstGeom>
        </p:spPr>
      </p:pic>
    </p:spTree>
    <p:extLst>
      <p:ext uri="{BB962C8B-B14F-4D97-AF65-F5344CB8AC3E}">
        <p14:creationId xmlns:p14="http://schemas.microsoft.com/office/powerpoint/2010/main" val="4234129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p:nvPr/>
        </p:nvPicPr>
        <p:blipFill>
          <a:blip r:embed="rId2" cstate="print">
            <a:extLst>
              <a:ext uri="{28A0092B-C50C-407E-A947-70E740481C1C}">
                <a14:useLocalDpi xmlns:a14="http://schemas.microsoft.com/office/drawing/2010/main" val="0"/>
              </a:ext>
            </a:extLst>
          </a:blip>
          <a:stretch>
            <a:fillRect/>
          </a:stretch>
        </p:blipFill>
        <p:spPr>
          <a:xfrm>
            <a:off x="932472" y="3809430"/>
            <a:ext cx="3172968" cy="2560320"/>
          </a:xfrm>
          <a:prstGeom prst="rect">
            <a:avLst/>
          </a:prstGeom>
        </p:spPr>
      </p:pic>
      <p:sp>
        <p:nvSpPr>
          <p:cNvPr id="2" name="Title 1"/>
          <p:cNvSpPr>
            <a:spLocks noGrp="1"/>
          </p:cNvSpPr>
          <p:nvPr>
            <p:ph type="title"/>
          </p:nvPr>
        </p:nvSpPr>
        <p:spPr/>
        <p:txBody>
          <a:bodyPr/>
          <a:lstStyle/>
          <a:p>
            <a:r>
              <a:rPr lang="en-US" dirty="0" smtClean="0"/>
              <a:t>Selectivity: Longline fishery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13</a:t>
            </a:fld>
            <a:endParaRPr lang="en-US" dirty="0"/>
          </a:p>
        </p:txBody>
      </p:sp>
      <p:pic>
        <p:nvPicPr>
          <p:cNvPr id="5" name="Picture 4" descr="C:\Users\meaghan.bryan\Assessment\BSAI\Greenland turbot\2018\SAFE_2018\NovemberModels\M16.1b\R_Plots\sel03_len_timevary_surf_flt1sex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665" y="1133214"/>
            <a:ext cx="3450502" cy="2497226"/>
          </a:xfrm>
          <a:prstGeom prst="rect">
            <a:avLst/>
          </a:prstGeom>
          <a:noFill/>
          <a:ln>
            <a:noFill/>
          </a:ln>
        </p:spPr>
      </p:pic>
      <p:pic>
        <p:nvPicPr>
          <p:cNvPr id="9" name="Picture 8" descr="C:\Users\meaghan.bryan\Assessment\BSAI\Greenland turbot\2018\SAFE_2018\NovemberModels\M16.1b\R_Plots\sel03_len_timevary_surf_flt2sex1.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2472" y="1148514"/>
            <a:ext cx="3173616" cy="2560320"/>
          </a:xfrm>
          <a:prstGeom prst="rect">
            <a:avLst/>
          </a:prstGeom>
          <a:noFill/>
          <a:ln>
            <a:noFill/>
          </a:ln>
        </p:spPr>
      </p:pic>
      <p:pic>
        <p:nvPicPr>
          <p:cNvPr id="11" name="Picture 10" descr="C:\Users\meaghan.bryan\Assessment\BSAI\Greenland turbot\2018\SAFE_2018\NovemberModels\M16.1b\R_Plots\sel03_len_timevary_surf_flt2sex2.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8560" y="1148514"/>
            <a:ext cx="3172968" cy="2560320"/>
          </a:xfrm>
          <a:prstGeom prst="rect">
            <a:avLst/>
          </a:prstGeom>
          <a:noFill/>
          <a:ln>
            <a:noFill/>
          </a:ln>
        </p:spPr>
      </p:pic>
      <p:sp>
        <p:nvSpPr>
          <p:cNvPr id="13" name="TextBox 12"/>
          <p:cNvSpPr txBox="1"/>
          <p:nvPr/>
        </p:nvSpPr>
        <p:spPr>
          <a:xfrm>
            <a:off x="1403287" y="1133214"/>
            <a:ext cx="2027976" cy="400110"/>
          </a:xfrm>
          <a:prstGeom prst="rect">
            <a:avLst/>
          </a:prstGeom>
          <a:solidFill>
            <a:schemeClr val="bg1"/>
          </a:solidFill>
        </p:spPr>
        <p:txBody>
          <a:bodyPr wrap="square" rtlCol="0">
            <a:spAutoFit/>
          </a:bodyPr>
          <a:lstStyle/>
          <a:p>
            <a:pPr algn="ctr"/>
            <a:r>
              <a:rPr lang="en-US" sz="2000" dirty="0" smtClean="0"/>
              <a:t>Female</a:t>
            </a:r>
            <a:endParaRPr lang="en-US" sz="2000" dirty="0"/>
          </a:p>
        </p:txBody>
      </p:sp>
      <p:sp>
        <p:nvSpPr>
          <p:cNvPr id="14" name="TextBox 13"/>
          <p:cNvSpPr txBox="1"/>
          <p:nvPr/>
        </p:nvSpPr>
        <p:spPr>
          <a:xfrm>
            <a:off x="5684075" y="1131710"/>
            <a:ext cx="2027976" cy="400110"/>
          </a:xfrm>
          <a:prstGeom prst="rect">
            <a:avLst/>
          </a:prstGeom>
          <a:solidFill>
            <a:schemeClr val="bg1"/>
          </a:solidFill>
        </p:spPr>
        <p:txBody>
          <a:bodyPr wrap="square" rtlCol="0">
            <a:spAutoFit/>
          </a:bodyPr>
          <a:lstStyle/>
          <a:p>
            <a:pPr algn="ctr"/>
            <a:r>
              <a:rPr lang="en-US" sz="2000" dirty="0" smtClean="0"/>
              <a:t>Male</a:t>
            </a:r>
            <a:endParaRPr lang="en-US" sz="2000" dirty="0"/>
          </a:p>
        </p:txBody>
      </p:sp>
      <p:sp>
        <p:nvSpPr>
          <p:cNvPr id="15" name="TextBox 14"/>
          <p:cNvSpPr txBox="1"/>
          <p:nvPr/>
        </p:nvSpPr>
        <p:spPr>
          <a:xfrm>
            <a:off x="54323" y="2085850"/>
            <a:ext cx="1272012" cy="400110"/>
          </a:xfrm>
          <a:prstGeom prst="rect">
            <a:avLst/>
          </a:prstGeom>
          <a:solidFill>
            <a:schemeClr val="bg1"/>
          </a:solidFill>
        </p:spPr>
        <p:txBody>
          <a:bodyPr wrap="square" rtlCol="0">
            <a:spAutoFit/>
          </a:bodyPr>
          <a:lstStyle/>
          <a:p>
            <a:pPr algn="ctr"/>
            <a:r>
              <a:rPr lang="en-US" sz="2000" dirty="0" smtClean="0"/>
              <a:t>Model 16.4</a:t>
            </a:r>
            <a:endParaRPr lang="en-US" sz="2000" dirty="0"/>
          </a:p>
        </p:txBody>
      </p:sp>
      <p:sp>
        <p:nvSpPr>
          <p:cNvPr id="16" name="TextBox 15"/>
          <p:cNvSpPr txBox="1"/>
          <p:nvPr/>
        </p:nvSpPr>
        <p:spPr>
          <a:xfrm>
            <a:off x="45265" y="4628369"/>
            <a:ext cx="1272012" cy="1015663"/>
          </a:xfrm>
          <a:prstGeom prst="rect">
            <a:avLst/>
          </a:prstGeom>
          <a:solidFill>
            <a:schemeClr val="bg1"/>
          </a:solidFill>
        </p:spPr>
        <p:txBody>
          <a:bodyPr wrap="square" rtlCol="0">
            <a:spAutoFit/>
          </a:bodyPr>
          <a:lstStyle/>
          <a:p>
            <a:pPr algn="ctr"/>
            <a:r>
              <a:rPr lang="en-US" sz="2000" dirty="0" smtClean="0"/>
              <a:t>Model 16.4a (2020)</a:t>
            </a:r>
            <a:endParaRPr lang="en-US" sz="2000" dirty="0"/>
          </a:p>
        </p:txBody>
      </p:sp>
      <p:pic>
        <p:nvPicPr>
          <p:cNvPr id="18" name="Picture 17"/>
          <p:cNvPicPr/>
          <p:nvPr/>
        </p:nvPicPr>
        <p:blipFill>
          <a:blip r:embed="rId6" cstate="print">
            <a:extLst>
              <a:ext uri="{28A0092B-C50C-407E-A947-70E740481C1C}">
                <a14:useLocalDpi xmlns:a14="http://schemas.microsoft.com/office/drawing/2010/main" val="0"/>
              </a:ext>
            </a:extLst>
          </a:blip>
          <a:stretch>
            <a:fillRect/>
          </a:stretch>
        </p:blipFill>
        <p:spPr>
          <a:xfrm>
            <a:off x="5038560" y="3809430"/>
            <a:ext cx="3172968" cy="2560320"/>
          </a:xfrm>
          <a:prstGeom prst="rect">
            <a:avLst/>
          </a:prstGeom>
        </p:spPr>
      </p:pic>
    </p:spTree>
    <p:extLst>
      <p:ext uri="{BB962C8B-B14F-4D97-AF65-F5344CB8AC3E}">
        <p14:creationId xmlns:p14="http://schemas.microsoft.com/office/powerpoint/2010/main" val="3754553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C:\Users\meaghan.bryan\Assessment\BSAI\Greenland turbot\2018\SAFE_2018\NovemberModels\M16.1b\R_Plots\sel03_len_timevary_surf_flt4sex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187" y="1278064"/>
            <a:ext cx="3172968" cy="2560320"/>
          </a:xfrm>
          <a:prstGeom prst="rect">
            <a:avLst/>
          </a:prstGeom>
          <a:noFill/>
          <a:ln>
            <a:noFill/>
          </a:ln>
        </p:spPr>
      </p:pic>
      <p:pic>
        <p:nvPicPr>
          <p:cNvPr id="20" name="Picture 19" descr="C:\Users\meaghan.bryan\Assessment\BSAI\Greenland turbot\2018\SAFE_2018\NovemberModels\M16.1b\R_Plots\sel03_len_timevary_surf_flt4sex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9915" y="1278064"/>
            <a:ext cx="3172968" cy="2560320"/>
          </a:xfrm>
          <a:prstGeom prst="rect">
            <a:avLst/>
          </a:prstGeom>
          <a:noFill/>
          <a:ln>
            <a:noFill/>
          </a:ln>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979602" y="3844030"/>
            <a:ext cx="3172968" cy="2560320"/>
          </a:xfrm>
          <a:prstGeom prst="rect">
            <a:avLst/>
          </a:prstGeom>
        </p:spPr>
      </p:pic>
      <p:pic>
        <p:nvPicPr>
          <p:cNvPr id="22" name="Picture 21"/>
          <p:cNvPicPr/>
          <p:nvPr/>
        </p:nvPicPr>
        <p:blipFill>
          <a:blip r:embed="rId5" cstate="print">
            <a:extLst>
              <a:ext uri="{28A0092B-C50C-407E-A947-70E740481C1C}">
                <a14:useLocalDpi xmlns:a14="http://schemas.microsoft.com/office/drawing/2010/main" val="0"/>
              </a:ext>
            </a:extLst>
          </a:blip>
          <a:stretch>
            <a:fillRect/>
          </a:stretch>
        </p:blipFill>
        <p:spPr>
          <a:xfrm>
            <a:off x="4838330" y="3844030"/>
            <a:ext cx="3172968" cy="2560320"/>
          </a:xfrm>
          <a:prstGeom prst="rect">
            <a:avLst/>
          </a:prstGeom>
        </p:spPr>
      </p:pic>
      <p:sp>
        <p:nvSpPr>
          <p:cNvPr id="2" name="Title 1"/>
          <p:cNvSpPr>
            <a:spLocks noGrp="1"/>
          </p:cNvSpPr>
          <p:nvPr>
            <p:ph type="title"/>
          </p:nvPr>
        </p:nvSpPr>
        <p:spPr/>
        <p:txBody>
          <a:bodyPr/>
          <a:lstStyle/>
          <a:p>
            <a:r>
              <a:rPr lang="en-US" dirty="0" smtClean="0"/>
              <a:t>Selectivity: EBS slope survey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14</a:t>
            </a:fld>
            <a:endParaRPr lang="en-US" dirty="0"/>
          </a:p>
        </p:txBody>
      </p:sp>
      <p:sp>
        <p:nvSpPr>
          <p:cNvPr id="13" name="TextBox 12"/>
          <p:cNvSpPr txBox="1"/>
          <p:nvPr/>
        </p:nvSpPr>
        <p:spPr>
          <a:xfrm>
            <a:off x="1403287" y="1133214"/>
            <a:ext cx="2027976" cy="400110"/>
          </a:xfrm>
          <a:prstGeom prst="rect">
            <a:avLst/>
          </a:prstGeom>
          <a:solidFill>
            <a:schemeClr val="bg1"/>
          </a:solidFill>
        </p:spPr>
        <p:txBody>
          <a:bodyPr wrap="square" rtlCol="0">
            <a:spAutoFit/>
          </a:bodyPr>
          <a:lstStyle/>
          <a:p>
            <a:pPr algn="ctr"/>
            <a:r>
              <a:rPr lang="en-US" sz="2000" dirty="0" smtClean="0"/>
              <a:t>Female</a:t>
            </a:r>
            <a:endParaRPr lang="en-US" sz="2000" dirty="0"/>
          </a:p>
        </p:txBody>
      </p:sp>
      <p:sp>
        <p:nvSpPr>
          <p:cNvPr id="14" name="TextBox 13"/>
          <p:cNvSpPr txBox="1"/>
          <p:nvPr/>
        </p:nvSpPr>
        <p:spPr>
          <a:xfrm>
            <a:off x="5684075" y="1131710"/>
            <a:ext cx="2027976" cy="400110"/>
          </a:xfrm>
          <a:prstGeom prst="rect">
            <a:avLst/>
          </a:prstGeom>
          <a:solidFill>
            <a:schemeClr val="bg1"/>
          </a:solidFill>
        </p:spPr>
        <p:txBody>
          <a:bodyPr wrap="square" rtlCol="0">
            <a:spAutoFit/>
          </a:bodyPr>
          <a:lstStyle/>
          <a:p>
            <a:pPr algn="ctr"/>
            <a:r>
              <a:rPr lang="en-US" sz="2000" dirty="0" smtClean="0"/>
              <a:t>Male</a:t>
            </a:r>
            <a:endParaRPr lang="en-US" sz="2000" dirty="0"/>
          </a:p>
        </p:txBody>
      </p:sp>
      <p:sp>
        <p:nvSpPr>
          <p:cNvPr id="15" name="TextBox 14"/>
          <p:cNvSpPr txBox="1"/>
          <p:nvPr/>
        </p:nvSpPr>
        <p:spPr>
          <a:xfrm>
            <a:off x="54323" y="2085850"/>
            <a:ext cx="1272012" cy="400110"/>
          </a:xfrm>
          <a:prstGeom prst="rect">
            <a:avLst/>
          </a:prstGeom>
          <a:solidFill>
            <a:schemeClr val="bg1"/>
          </a:solidFill>
        </p:spPr>
        <p:txBody>
          <a:bodyPr wrap="square" rtlCol="0">
            <a:spAutoFit/>
          </a:bodyPr>
          <a:lstStyle/>
          <a:p>
            <a:pPr algn="ctr"/>
            <a:r>
              <a:rPr lang="en-US" sz="2000" dirty="0" smtClean="0"/>
              <a:t>Model 16.4</a:t>
            </a:r>
            <a:endParaRPr lang="en-US" sz="2000" dirty="0"/>
          </a:p>
        </p:txBody>
      </p:sp>
      <p:sp>
        <p:nvSpPr>
          <p:cNvPr id="16" name="TextBox 15"/>
          <p:cNvSpPr txBox="1"/>
          <p:nvPr/>
        </p:nvSpPr>
        <p:spPr>
          <a:xfrm>
            <a:off x="45265" y="4628369"/>
            <a:ext cx="1272012" cy="1015663"/>
          </a:xfrm>
          <a:prstGeom prst="rect">
            <a:avLst/>
          </a:prstGeom>
          <a:solidFill>
            <a:schemeClr val="bg1"/>
          </a:solidFill>
        </p:spPr>
        <p:txBody>
          <a:bodyPr wrap="square" rtlCol="0">
            <a:spAutoFit/>
          </a:bodyPr>
          <a:lstStyle/>
          <a:p>
            <a:pPr algn="ctr"/>
            <a:r>
              <a:rPr lang="en-US" sz="2000" dirty="0" smtClean="0"/>
              <a:t>Model 16.4a (2020)</a:t>
            </a:r>
            <a:endParaRPr lang="en-US" sz="2000" dirty="0"/>
          </a:p>
        </p:txBody>
      </p:sp>
    </p:spTree>
    <p:extLst>
      <p:ext uri="{BB962C8B-B14F-4D97-AF65-F5344CB8AC3E}">
        <p14:creationId xmlns:p14="http://schemas.microsoft.com/office/powerpoint/2010/main" val="35457361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15</a:t>
            </a:fld>
            <a:endParaRPr lang="en-US" dirty="0"/>
          </a:p>
        </p:txBody>
      </p:sp>
      <p:sp>
        <p:nvSpPr>
          <p:cNvPr id="3" name="Rectangle 2"/>
          <p:cNvSpPr/>
          <p:nvPr/>
        </p:nvSpPr>
        <p:spPr>
          <a:xfrm>
            <a:off x="0" y="89647"/>
            <a:ext cx="9144000" cy="676835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8228" y="457200"/>
            <a:ext cx="8754700" cy="676014"/>
          </a:xfrm>
        </p:spPr>
        <p:txBody>
          <a:bodyPr>
            <a:normAutofit/>
          </a:bodyPr>
          <a:lstStyle/>
          <a:p>
            <a:r>
              <a:rPr lang="en-US" dirty="0" smtClean="0"/>
              <a:t>Time series</a:t>
            </a:r>
            <a:endParaRPr lang="en-US" dirty="0"/>
          </a:p>
        </p:txBody>
      </p:sp>
      <p:pic>
        <p:nvPicPr>
          <p:cNvPr id="12" name="Picture 11"/>
          <p:cNvPicPr/>
          <p:nvPr/>
        </p:nvPicPr>
        <p:blipFill>
          <a:blip r:embed="rId3" cstate="print">
            <a:extLst>
              <a:ext uri="{28A0092B-C50C-407E-A947-70E740481C1C}">
                <a14:useLocalDpi xmlns:a14="http://schemas.microsoft.com/office/drawing/2010/main" val="0"/>
              </a:ext>
            </a:extLst>
          </a:blip>
          <a:stretch>
            <a:fillRect/>
          </a:stretch>
        </p:blipFill>
        <p:spPr>
          <a:xfrm>
            <a:off x="2286" y="1187823"/>
            <a:ext cx="3044952" cy="2743200"/>
          </a:xfrm>
          <a:prstGeom prst="rect">
            <a:avLst/>
          </a:prstGeom>
        </p:spPr>
      </p:pic>
      <p:pic>
        <p:nvPicPr>
          <p:cNvPr id="13" name="Picture 12"/>
          <p:cNvPicPr/>
          <p:nvPr/>
        </p:nvPicPr>
        <p:blipFill>
          <a:blip r:embed="rId4" cstate="print">
            <a:extLst>
              <a:ext uri="{28A0092B-C50C-407E-A947-70E740481C1C}">
                <a14:useLocalDpi xmlns:a14="http://schemas.microsoft.com/office/drawing/2010/main" val="0"/>
              </a:ext>
            </a:extLst>
          </a:blip>
          <a:stretch>
            <a:fillRect/>
          </a:stretch>
        </p:blipFill>
        <p:spPr>
          <a:xfrm>
            <a:off x="6096762" y="1187823"/>
            <a:ext cx="3044952" cy="2743200"/>
          </a:xfrm>
          <a:prstGeom prst="rect">
            <a:avLst/>
          </a:prstGeom>
        </p:spPr>
      </p:pic>
      <p:pic>
        <p:nvPicPr>
          <p:cNvPr id="14" name="Picture 13"/>
          <p:cNvPicPr/>
          <p:nvPr/>
        </p:nvPicPr>
        <p:blipFill>
          <a:blip r:embed="rId5" cstate="print">
            <a:extLst>
              <a:ext uri="{28A0092B-C50C-407E-A947-70E740481C1C}">
                <a14:useLocalDpi xmlns:a14="http://schemas.microsoft.com/office/drawing/2010/main" val="0"/>
              </a:ext>
            </a:extLst>
          </a:blip>
          <a:stretch>
            <a:fillRect/>
          </a:stretch>
        </p:blipFill>
        <p:spPr>
          <a:xfrm>
            <a:off x="2286" y="4008266"/>
            <a:ext cx="3044952" cy="2743200"/>
          </a:xfrm>
          <a:prstGeom prst="rect">
            <a:avLst/>
          </a:prstGeom>
        </p:spPr>
      </p:pic>
      <p:pic>
        <p:nvPicPr>
          <p:cNvPr id="15" name="Picture 14"/>
          <p:cNvPicPr/>
          <p:nvPr/>
        </p:nvPicPr>
        <p:blipFill>
          <a:blip r:embed="rId6" cstate="print">
            <a:extLst>
              <a:ext uri="{28A0092B-C50C-407E-A947-70E740481C1C}">
                <a14:useLocalDpi xmlns:a14="http://schemas.microsoft.com/office/drawing/2010/main" val="0"/>
              </a:ext>
            </a:extLst>
          </a:blip>
          <a:stretch>
            <a:fillRect/>
          </a:stretch>
        </p:blipFill>
        <p:spPr>
          <a:xfrm>
            <a:off x="3049524" y="1187823"/>
            <a:ext cx="3044952" cy="2743200"/>
          </a:xfrm>
          <a:prstGeom prst="rect">
            <a:avLst/>
          </a:prstGeom>
        </p:spPr>
      </p:pic>
      <p:pic>
        <p:nvPicPr>
          <p:cNvPr id="16" name="Picture 15"/>
          <p:cNvPicPr/>
          <p:nvPr/>
        </p:nvPicPr>
        <p:blipFill>
          <a:blip r:embed="rId7" cstate="print">
            <a:extLst>
              <a:ext uri="{28A0092B-C50C-407E-A947-70E740481C1C}">
                <a14:useLocalDpi xmlns:a14="http://schemas.microsoft.com/office/drawing/2010/main" val="0"/>
              </a:ext>
            </a:extLst>
          </a:blip>
          <a:stretch>
            <a:fillRect/>
          </a:stretch>
        </p:blipFill>
        <p:spPr>
          <a:xfrm>
            <a:off x="3049524" y="4008266"/>
            <a:ext cx="3044952" cy="2743200"/>
          </a:xfrm>
          <a:prstGeom prst="rect">
            <a:avLst/>
          </a:prstGeom>
        </p:spPr>
      </p:pic>
      <p:pic>
        <p:nvPicPr>
          <p:cNvPr id="17" name="Picture 16"/>
          <p:cNvPicPr/>
          <p:nvPr/>
        </p:nvPicPr>
        <p:blipFill>
          <a:blip r:embed="rId8" cstate="print">
            <a:extLst>
              <a:ext uri="{28A0092B-C50C-407E-A947-70E740481C1C}">
                <a14:useLocalDpi xmlns:a14="http://schemas.microsoft.com/office/drawing/2010/main" val="0"/>
              </a:ext>
            </a:extLst>
          </a:blip>
          <a:stretch>
            <a:fillRect/>
          </a:stretch>
        </p:blipFill>
        <p:spPr>
          <a:xfrm>
            <a:off x="6096762" y="4008266"/>
            <a:ext cx="3044952" cy="2743200"/>
          </a:xfrm>
          <a:prstGeom prst="rect">
            <a:avLst/>
          </a:prstGeom>
        </p:spPr>
      </p:pic>
    </p:spTree>
    <p:extLst>
      <p:ext uri="{BB962C8B-B14F-4D97-AF65-F5344CB8AC3E}">
        <p14:creationId xmlns:p14="http://schemas.microsoft.com/office/powerpoint/2010/main" val="27125467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16</a:t>
            </a:fld>
            <a:endParaRPr lang="en-US" dirty="0"/>
          </a:p>
        </p:txBody>
      </p:sp>
      <p:sp>
        <p:nvSpPr>
          <p:cNvPr id="9" name="Rectangle 8"/>
          <p:cNvSpPr/>
          <p:nvPr/>
        </p:nvSpPr>
        <p:spPr>
          <a:xfrm>
            <a:off x="0" y="168438"/>
            <a:ext cx="9144000" cy="668956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68438"/>
            <a:ext cx="8229600" cy="676014"/>
          </a:xfrm>
        </p:spPr>
        <p:txBody>
          <a:bodyPr/>
          <a:lstStyle/>
          <a:p>
            <a:r>
              <a:rPr lang="en-US" dirty="0" smtClean="0"/>
              <a:t>Retrospective analysis</a:t>
            </a:r>
            <a:endParaRPr lang="en-US" dirty="0"/>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605900" y="892075"/>
            <a:ext cx="7401757" cy="5588624"/>
          </a:xfrm>
          <a:prstGeom prst="rect">
            <a:avLst/>
          </a:prstGeom>
        </p:spPr>
      </p:pic>
      <p:sp>
        <p:nvSpPr>
          <p:cNvPr id="12" name="TextBox 11"/>
          <p:cNvSpPr txBox="1"/>
          <p:nvPr/>
        </p:nvSpPr>
        <p:spPr>
          <a:xfrm>
            <a:off x="3179685" y="1029810"/>
            <a:ext cx="1047565" cy="400110"/>
          </a:xfrm>
          <a:prstGeom prst="rect">
            <a:avLst/>
          </a:prstGeom>
          <a:noFill/>
        </p:spPr>
        <p:txBody>
          <a:bodyPr wrap="square" rtlCol="0">
            <a:spAutoFit/>
          </a:bodyPr>
          <a:lstStyle/>
          <a:p>
            <a:r>
              <a:rPr lang="el-GR" sz="2000" dirty="0" smtClean="0"/>
              <a:t>ρ</a:t>
            </a:r>
            <a:r>
              <a:rPr lang="en-US" sz="2000" dirty="0" smtClean="0"/>
              <a:t> = 0.04</a:t>
            </a:r>
            <a:endParaRPr lang="en-US" sz="2000" dirty="0"/>
          </a:p>
        </p:txBody>
      </p:sp>
      <p:sp>
        <p:nvSpPr>
          <p:cNvPr id="13" name="TextBox 12"/>
          <p:cNvSpPr txBox="1"/>
          <p:nvPr/>
        </p:nvSpPr>
        <p:spPr>
          <a:xfrm>
            <a:off x="6906825" y="982155"/>
            <a:ext cx="1047565" cy="400110"/>
          </a:xfrm>
          <a:prstGeom prst="rect">
            <a:avLst/>
          </a:prstGeom>
          <a:noFill/>
        </p:spPr>
        <p:txBody>
          <a:bodyPr wrap="square" rtlCol="0">
            <a:spAutoFit/>
          </a:bodyPr>
          <a:lstStyle/>
          <a:p>
            <a:r>
              <a:rPr lang="el-GR" sz="2000" dirty="0" smtClean="0"/>
              <a:t>ρ</a:t>
            </a:r>
            <a:r>
              <a:rPr lang="en-US" sz="2000" dirty="0" smtClean="0"/>
              <a:t> = 6.17</a:t>
            </a:r>
            <a:endParaRPr lang="en-US" sz="2000" dirty="0"/>
          </a:p>
        </p:txBody>
      </p:sp>
      <p:sp>
        <p:nvSpPr>
          <p:cNvPr id="14" name="TextBox 13"/>
          <p:cNvSpPr txBox="1"/>
          <p:nvPr/>
        </p:nvSpPr>
        <p:spPr>
          <a:xfrm>
            <a:off x="3179685" y="3818878"/>
            <a:ext cx="1047565" cy="400110"/>
          </a:xfrm>
          <a:prstGeom prst="rect">
            <a:avLst/>
          </a:prstGeom>
          <a:noFill/>
        </p:spPr>
        <p:txBody>
          <a:bodyPr wrap="square" rtlCol="0">
            <a:spAutoFit/>
          </a:bodyPr>
          <a:lstStyle/>
          <a:p>
            <a:r>
              <a:rPr lang="el-GR" sz="2000" dirty="0" smtClean="0"/>
              <a:t>ρ</a:t>
            </a:r>
            <a:r>
              <a:rPr lang="en-US" sz="2000" dirty="0" smtClean="0"/>
              <a:t> = -0.12</a:t>
            </a:r>
            <a:endParaRPr lang="en-US" sz="2000" dirty="0"/>
          </a:p>
        </p:txBody>
      </p:sp>
    </p:spTree>
    <p:extLst>
      <p:ext uri="{BB962C8B-B14F-4D97-AF65-F5344CB8AC3E}">
        <p14:creationId xmlns:p14="http://schemas.microsoft.com/office/powerpoint/2010/main" val="3904302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676014"/>
          </a:xfrm>
        </p:spPr>
        <p:txBody>
          <a:bodyPr/>
          <a:lstStyle/>
          <a:p>
            <a:r>
              <a:rPr lang="en-US" dirty="0" smtClean="0"/>
              <a:t>Harvest recommendations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17</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151289876"/>
              </p:ext>
            </p:extLst>
          </p:nvPr>
        </p:nvGraphicFramePr>
        <p:xfrm>
          <a:off x="333376" y="755090"/>
          <a:ext cx="8477250" cy="5927812"/>
        </p:xfrm>
        <a:graphic>
          <a:graphicData uri="http://schemas.openxmlformats.org/drawingml/2006/table">
            <a:tbl>
              <a:tblPr firstRow="1" firstCol="1" bandRow="1">
                <a:tableStyleId>{5C22544A-7EE6-4342-B048-85BDC9FD1C3A}</a:tableStyleId>
              </a:tblPr>
              <a:tblGrid>
                <a:gridCol w="3129671">
                  <a:extLst>
                    <a:ext uri="{9D8B030D-6E8A-4147-A177-3AD203B41FA5}">
                      <a16:colId xmlns:a16="http://schemas.microsoft.com/office/drawing/2014/main" val="20000"/>
                    </a:ext>
                  </a:extLst>
                </a:gridCol>
                <a:gridCol w="1420238">
                  <a:extLst>
                    <a:ext uri="{9D8B030D-6E8A-4147-A177-3AD203B41FA5}">
                      <a16:colId xmlns:a16="http://schemas.microsoft.com/office/drawing/2014/main" val="20001"/>
                    </a:ext>
                  </a:extLst>
                </a:gridCol>
                <a:gridCol w="1391055">
                  <a:extLst>
                    <a:ext uri="{9D8B030D-6E8A-4147-A177-3AD203B41FA5}">
                      <a16:colId xmlns:a16="http://schemas.microsoft.com/office/drawing/2014/main" val="20002"/>
                    </a:ext>
                  </a:extLst>
                </a:gridCol>
                <a:gridCol w="1254869">
                  <a:extLst>
                    <a:ext uri="{9D8B030D-6E8A-4147-A177-3AD203B41FA5}">
                      <a16:colId xmlns:a16="http://schemas.microsoft.com/office/drawing/2014/main" val="20003"/>
                    </a:ext>
                  </a:extLst>
                </a:gridCol>
                <a:gridCol w="1281417">
                  <a:extLst>
                    <a:ext uri="{9D8B030D-6E8A-4147-A177-3AD203B41FA5}">
                      <a16:colId xmlns:a16="http://schemas.microsoft.com/office/drawing/2014/main" val="20004"/>
                    </a:ext>
                  </a:extLst>
                </a:gridCol>
              </a:tblGrid>
              <a:tr h="543566">
                <a:tc rowSpan="2">
                  <a:txBody>
                    <a:bodyPr/>
                    <a:lstStyle/>
                    <a:p>
                      <a:pPr marL="0" marR="0" algn="just">
                        <a:spcBef>
                          <a:spcPts val="0"/>
                        </a:spcBef>
                        <a:spcAft>
                          <a:spcPts val="0"/>
                        </a:spcAft>
                      </a:pPr>
                      <a:r>
                        <a:rPr lang="en-US" sz="1600" dirty="0">
                          <a:solidFill>
                            <a:schemeClr val="tx1"/>
                          </a:solidFill>
                          <a:effectLst/>
                        </a:rPr>
                        <a:t>Quantity</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algn="ctr">
                        <a:spcBef>
                          <a:spcPts val="0"/>
                        </a:spcBef>
                        <a:spcAft>
                          <a:spcPts val="0"/>
                        </a:spcAft>
                      </a:pPr>
                      <a:r>
                        <a:rPr lang="en-US" sz="1600" dirty="0">
                          <a:solidFill>
                            <a:schemeClr val="tx1"/>
                          </a:solidFill>
                          <a:effectLst/>
                        </a:rPr>
                        <a:t>As estimated or</a:t>
                      </a:r>
                    </a:p>
                    <a:p>
                      <a:pPr marL="0" marR="0" algn="ctr">
                        <a:spcBef>
                          <a:spcPts val="0"/>
                        </a:spcBef>
                        <a:spcAft>
                          <a:spcPts val="0"/>
                        </a:spcAft>
                      </a:pPr>
                      <a:r>
                        <a:rPr lang="en-US" sz="1600" dirty="0">
                          <a:solidFill>
                            <a:schemeClr val="tx1"/>
                          </a:solidFill>
                          <a:effectLst/>
                        </a:rPr>
                        <a:t>specified last year for:</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tc gridSpan="2">
                  <a:txBody>
                    <a:bodyPr/>
                    <a:lstStyle/>
                    <a:p>
                      <a:pPr marL="0" marR="0" algn="ctr">
                        <a:spcBef>
                          <a:spcPts val="0"/>
                        </a:spcBef>
                        <a:spcAft>
                          <a:spcPts val="0"/>
                        </a:spcAft>
                      </a:pPr>
                      <a:r>
                        <a:rPr lang="en-US" sz="1600" dirty="0">
                          <a:solidFill>
                            <a:schemeClr val="tx1"/>
                          </a:solidFill>
                          <a:effectLst/>
                        </a:rPr>
                        <a:t>As estimated or</a:t>
                      </a:r>
                    </a:p>
                    <a:p>
                      <a:pPr marL="0" marR="0" algn="ctr">
                        <a:spcBef>
                          <a:spcPts val="0"/>
                        </a:spcBef>
                        <a:spcAft>
                          <a:spcPts val="0"/>
                        </a:spcAft>
                      </a:pPr>
                      <a:r>
                        <a:rPr lang="en-US" sz="1600" dirty="0">
                          <a:solidFill>
                            <a:schemeClr val="tx1"/>
                          </a:solidFill>
                          <a:effectLst/>
                        </a:rPr>
                        <a:t>recommended this </a:t>
                      </a:r>
                      <a:r>
                        <a:rPr lang="en-US" sz="1600" dirty="0" smtClean="0">
                          <a:solidFill>
                            <a:schemeClr val="tx1"/>
                          </a:solidFill>
                          <a:effectLst/>
                        </a:rPr>
                        <a:t>year </a:t>
                      </a:r>
                      <a:r>
                        <a:rPr lang="en-US" sz="1600" dirty="0">
                          <a:solidFill>
                            <a:schemeClr val="tx1"/>
                          </a:solidFill>
                          <a:effectLst/>
                        </a:rPr>
                        <a:t>for:</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extLst>
                  <a:ext uri="{0D108BD9-81ED-4DB2-BD59-A6C34878D82A}">
                    <a16:rowId xmlns:a16="http://schemas.microsoft.com/office/drawing/2014/main" val="10000"/>
                  </a:ext>
                </a:extLst>
              </a:tr>
              <a:tr h="271783">
                <a:tc vMerge="1">
                  <a:txBody>
                    <a:bodyPr/>
                    <a:lstStyle/>
                    <a:p>
                      <a:endParaRPr lang="en-US"/>
                    </a:p>
                  </a:txBody>
                  <a:tcPr/>
                </a:tc>
                <a:tc>
                  <a:txBody>
                    <a:bodyPr/>
                    <a:lstStyle/>
                    <a:p>
                      <a:pPr marL="0" marR="0" algn="ctr">
                        <a:spcBef>
                          <a:spcPts val="0"/>
                        </a:spcBef>
                        <a:spcAft>
                          <a:spcPts val="0"/>
                        </a:spcAft>
                      </a:pPr>
                      <a:r>
                        <a:rPr lang="en-US" sz="1600" dirty="0" smtClean="0">
                          <a:solidFill>
                            <a:schemeClr val="tx1"/>
                          </a:solidFill>
                          <a:effectLst/>
                        </a:rPr>
                        <a:t>2020</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600" dirty="0" smtClean="0">
                          <a:solidFill>
                            <a:schemeClr val="tx1"/>
                          </a:solidFill>
                          <a:effectLst/>
                        </a:rPr>
                        <a:t>2021</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600" dirty="0" smtClean="0">
                          <a:solidFill>
                            <a:schemeClr val="tx1"/>
                          </a:solidFill>
                          <a:effectLst/>
                        </a:rPr>
                        <a:t>2021</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600" dirty="0" smtClean="0">
                          <a:solidFill>
                            <a:schemeClr val="tx1"/>
                          </a:solidFill>
                          <a:effectLst/>
                        </a:rPr>
                        <a:t>2022</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71783">
                <a:tc>
                  <a:txBody>
                    <a:bodyPr/>
                    <a:lstStyle/>
                    <a:p>
                      <a:pPr marL="0" marR="0">
                        <a:spcBef>
                          <a:spcPts val="0"/>
                        </a:spcBef>
                        <a:spcAft>
                          <a:spcPts val="0"/>
                        </a:spcAft>
                      </a:pPr>
                      <a:r>
                        <a:rPr lang="en-US" sz="1600" dirty="0">
                          <a:solidFill>
                            <a:schemeClr val="tx1"/>
                          </a:solidFill>
                          <a:effectLst/>
                        </a:rPr>
                        <a:t>M (natural mortality rate)</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600" dirty="0">
                          <a:solidFill>
                            <a:schemeClr val="tx1"/>
                          </a:solidFill>
                          <a:effectLst/>
                        </a:rPr>
                        <a:t>0.112</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marR="0" algn="ctr">
                        <a:spcBef>
                          <a:spcPts val="0"/>
                        </a:spcBef>
                        <a:spcAft>
                          <a:spcPts val="0"/>
                        </a:spcAft>
                      </a:pPr>
                      <a:r>
                        <a:rPr lang="en-US" sz="1600" dirty="0">
                          <a:solidFill>
                            <a:schemeClr val="tx1"/>
                          </a:solidFill>
                          <a:effectLst/>
                        </a:rPr>
                        <a:t>0.112</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marR="0" algn="ctr">
                        <a:spcBef>
                          <a:spcPts val="0"/>
                        </a:spcBef>
                        <a:spcAft>
                          <a:spcPts val="0"/>
                        </a:spcAft>
                      </a:pPr>
                      <a:r>
                        <a:rPr lang="en-US" sz="1600">
                          <a:solidFill>
                            <a:schemeClr val="tx1"/>
                          </a:solidFill>
                          <a:effectLst/>
                        </a:rPr>
                        <a:t>0.112</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600" dirty="0">
                          <a:solidFill>
                            <a:schemeClr val="tx1"/>
                          </a:solidFill>
                          <a:effectLst/>
                        </a:rPr>
                        <a:t>0.112</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r h="271783">
                <a:tc>
                  <a:txBody>
                    <a:bodyPr/>
                    <a:lstStyle/>
                    <a:p>
                      <a:pPr marL="0" marR="0">
                        <a:spcBef>
                          <a:spcPts val="0"/>
                        </a:spcBef>
                        <a:spcAft>
                          <a:spcPts val="0"/>
                        </a:spcAft>
                      </a:pPr>
                      <a:r>
                        <a:rPr lang="en-US" sz="1600" dirty="0">
                          <a:solidFill>
                            <a:schemeClr val="tx1"/>
                          </a:solidFill>
                          <a:effectLst/>
                        </a:rPr>
                        <a:t>Tier</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dirty="0">
                          <a:solidFill>
                            <a:schemeClr val="tx1"/>
                          </a:solidFill>
                          <a:effectLst/>
                        </a:rPr>
                        <a:t>3a</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dirty="0">
                          <a:solidFill>
                            <a:schemeClr val="tx1"/>
                          </a:solidFill>
                          <a:effectLst/>
                        </a:rPr>
                        <a:t>3a</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0"/>
                        </a:spcAft>
                      </a:pPr>
                      <a:r>
                        <a:rPr lang="en-US" sz="1600" dirty="0">
                          <a:solidFill>
                            <a:schemeClr val="tx1"/>
                          </a:solidFill>
                          <a:effectLst/>
                        </a:rPr>
                        <a:t>3a</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0"/>
                        </a:spcAft>
                      </a:pPr>
                      <a:r>
                        <a:rPr lang="en-US" sz="1600" dirty="0">
                          <a:solidFill>
                            <a:schemeClr val="tx1"/>
                          </a:solidFill>
                          <a:effectLst/>
                        </a:rPr>
                        <a:t>3a</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84044">
                <a:tc>
                  <a:txBody>
                    <a:bodyPr/>
                    <a:lstStyle/>
                    <a:p>
                      <a:pPr marL="0" marR="0">
                        <a:spcBef>
                          <a:spcPts val="0"/>
                        </a:spcBef>
                        <a:spcAft>
                          <a:spcPts val="0"/>
                        </a:spcAft>
                      </a:pPr>
                      <a:r>
                        <a:rPr lang="en-US" sz="1600">
                          <a:solidFill>
                            <a:schemeClr val="tx1"/>
                          </a:solidFill>
                          <a:effectLst/>
                        </a:rPr>
                        <a:t>Projected total (age 1+) biomass (t)</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106,101</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98,532</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1000"/>
                        </a:spcAft>
                      </a:pPr>
                      <a:r>
                        <a:rPr lang="en-US" sz="1600" dirty="0">
                          <a:solidFill>
                            <a:srgbClr val="000000"/>
                          </a:solidFill>
                          <a:effectLst/>
                          <a:latin typeface="+mn-lt"/>
                          <a:ea typeface="Calibri" panose="020F0502020204030204" pitchFamily="34" charset="0"/>
                          <a:cs typeface="Times New Roman" panose="02020603050405020304" pitchFamily="18" charset="0"/>
                        </a:rPr>
                        <a:t>87,849</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1000"/>
                        </a:spcAft>
                      </a:pPr>
                      <a:r>
                        <a:rPr lang="en-US" sz="1600">
                          <a:solidFill>
                            <a:srgbClr val="000000"/>
                          </a:solidFill>
                          <a:effectLst/>
                          <a:latin typeface="+mn-lt"/>
                          <a:ea typeface="Calibri" panose="020F0502020204030204" pitchFamily="34" charset="0"/>
                          <a:cs typeface="Times New Roman" panose="02020603050405020304" pitchFamily="18" charset="0"/>
                        </a:rPr>
                        <a:t>79,382</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360164">
                <a:tc>
                  <a:txBody>
                    <a:bodyPr/>
                    <a:lstStyle/>
                    <a:p>
                      <a:pPr marL="0" marR="0">
                        <a:spcBef>
                          <a:spcPts val="0"/>
                        </a:spcBef>
                        <a:spcAft>
                          <a:spcPts val="0"/>
                        </a:spcAft>
                      </a:pPr>
                      <a:r>
                        <a:rPr lang="en-US" sz="1600" dirty="0">
                          <a:solidFill>
                            <a:schemeClr val="tx1"/>
                          </a:solidFill>
                          <a:effectLst/>
                        </a:rPr>
                        <a:t>Female spawning biomass (t)</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57,094</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53,617</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1000"/>
                        </a:spcAft>
                      </a:pPr>
                      <a:r>
                        <a:rPr lang="en-US" sz="1600">
                          <a:solidFill>
                            <a:srgbClr val="000000"/>
                          </a:solidFill>
                          <a:effectLst/>
                          <a:latin typeface="+mn-lt"/>
                          <a:ea typeface="Calibri" panose="020F0502020204030204" pitchFamily="34" charset="0"/>
                          <a:cs typeface="Times New Roman" panose="02020603050405020304" pitchFamily="18" charset="0"/>
                        </a:rPr>
                        <a:t>51,914</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1000"/>
                        </a:spcAft>
                      </a:pPr>
                      <a:r>
                        <a:rPr lang="en-US" sz="1600">
                          <a:solidFill>
                            <a:srgbClr val="000000"/>
                          </a:solidFill>
                          <a:effectLst/>
                          <a:latin typeface="+mn-lt"/>
                          <a:ea typeface="Calibri" panose="020F0502020204030204" pitchFamily="34" charset="0"/>
                          <a:cs typeface="Times New Roman" panose="02020603050405020304" pitchFamily="18" charset="0"/>
                        </a:rPr>
                        <a:t>47,197</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5"/>
                  </a:ext>
                </a:extLst>
              </a:tr>
              <a:tr h="271783">
                <a:tc>
                  <a:txBody>
                    <a:bodyPr/>
                    <a:lstStyle/>
                    <a:p>
                      <a:pPr marL="0" marR="0">
                        <a:spcBef>
                          <a:spcPts val="0"/>
                        </a:spcBef>
                        <a:spcAft>
                          <a:spcPts val="0"/>
                        </a:spcAft>
                      </a:pPr>
                      <a:r>
                        <a:rPr lang="en-US" sz="1600" dirty="0">
                          <a:solidFill>
                            <a:schemeClr val="tx1"/>
                          </a:solidFill>
                          <a:effectLst/>
                        </a:rPr>
                        <a:t>   B</a:t>
                      </a:r>
                      <a:r>
                        <a:rPr lang="en-US" sz="1600" baseline="-25000" dirty="0">
                          <a:solidFill>
                            <a:schemeClr val="tx1"/>
                          </a:solidFill>
                          <a:effectLst/>
                        </a:rPr>
                        <a:t>100%</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90,534</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90,534</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0"/>
                        </a:spcAft>
                      </a:pPr>
                      <a:r>
                        <a:rPr lang="en-US" sz="1600" dirty="0" smtClean="0">
                          <a:solidFill>
                            <a:srgbClr val="000000"/>
                          </a:solidFill>
                          <a:effectLst/>
                          <a:latin typeface="+mn-lt"/>
                          <a:ea typeface="Calibri" panose="020F0502020204030204" pitchFamily="34" charset="0"/>
                          <a:cs typeface="Times New Roman" panose="02020603050405020304" pitchFamily="18" charset="0"/>
                        </a:rPr>
                        <a:t>89,054</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0"/>
                        </a:spcAft>
                      </a:pPr>
                      <a:r>
                        <a:rPr lang="en-US" sz="1600" dirty="0" smtClean="0">
                          <a:solidFill>
                            <a:srgbClr val="000000"/>
                          </a:solidFill>
                          <a:effectLst/>
                          <a:latin typeface="+mn-lt"/>
                          <a:ea typeface="Calibri" panose="020F0502020204030204" pitchFamily="34" charset="0"/>
                          <a:cs typeface="Times New Roman" panose="02020603050405020304" pitchFamily="18" charset="0"/>
                        </a:rPr>
                        <a:t>89,054</a:t>
                      </a:r>
                      <a:r>
                        <a:rPr lang="en-US" sz="1600" dirty="0">
                          <a:effectLst/>
                          <a:latin typeface="+mn-lt"/>
                          <a:ea typeface="Calibri" panose="020F0502020204030204" pitchFamily="34" charset="0"/>
                          <a:cs typeface="Times New Roman" panose="02020603050405020304" pitchFamily="18" charset="0"/>
                        </a:rPr>
                        <a:t> </a:t>
                      </a:r>
                    </a:p>
                  </a:txBody>
                  <a:tcPr marL="73025" marR="73025"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6"/>
                  </a:ext>
                </a:extLst>
              </a:tr>
              <a:tr h="271783">
                <a:tc>
                  <a:txBody>
                    <a:bodyPr/>
                    <a:lstStyle/>
                    <a:p>
                      <a:pPr marL="0" marR="0">
                        <a:spcBef>
                          <a:spcPts val="0"/>
                        </a:spcBef>
                        <a:spcAft>
                          <a:spcPts val="0"/>
                        </a:spcAft>
                      </a:pPr>
                      <a:r>
                        <a:rPr lang="en-US" sz="1600" dirty="0">
                          <a:solidFill>
                            <a:schemeClr val="tx1"/>
                          </a:solidFill>
                          <a:effectLst/>
                        </a:rPr>
                        <a:t>   B</a:t>
                      </a:r>
                      <a:r>
                        <a:rPr lang="en-US" sz="1600" baseline="-25000" dirty="0">
                          <a:solidFill>
                            <a:schemeClr val="tx1"/>
                          </a:solidFill>
                          <a:effectLst/>
                        </a:rPr>
                        <a:t>40%</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a:solidFill>
                            <a:srgbClr val="000000"/>
                          </a:solidFill>
                          <a:effectLst/>
                          <a:latin typeface="+mn-lt"/>
                          <a:ea typeface="Calibri" panose="020F0502020204030204" pitchFamily="34" charset="0"/>
                          <a:cs typeface="Times New Roman" panose="02020603050405020304" pitchFamily="18" charset="0"/>
                        </a:rPr>
                        <a:t>36,213</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36,213</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0"/>
                        </a:spcAft>
                      </a:pPr>
                      <a:r>
                        <a:rPr lang="en-US" sz="1600" dirty="0" smtClean="0">
                          <a:solidFill>
                            <a:srgbClr val="000000"/>
                          </a:solidFill>
                          <a:effectLst/>
                          <a:latin typeface="+mn-lt"/>
                          <a:ea typeface="Calibri" panose="020F0502020204030204" pitchFamily="34" charset="0"/>
                          <a:cs typeface="Times New Roman" panose="02020603050405020304" pitchFamily="18" charset="0"/>
                        </a:rPr>
                        <a:t>35,622</a:t>
                      </a:r>
                      <a:r>
                        <a:rPr lang="en-US" sz="1600" dirty="0">
                          <a:effectLst/>
                          <a:latin typeface="+mn-lt"/>
                          <a:ea typeface="Calibri" panose="020F0502020204030204" pitchFamily="34" charset="0"/>
                          <a:cs typeface="Times New Roman" panose="02020603050405020304" pitchFamily="18" charset="0"/>
                        </a:rPr>
                        <a:t> </a:t>
                      </a:r>
                    </a:p>
                  </a:txBody>
                  <a:tcPr marL="73025" marR="73025" marT="0" marB="0">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0"/>
                        </a:spcAft>
                      </a:pPr>
                      <a:r>
                        <a:rPr lang="en-US" sz="1600" dirty="0" smtClean="0">
                          <a:solidFill>
                            <a:srgbClr val="000000"/>
                          </a:solidFill>
                          <a:effectLst/>
                          <a:latin typeface="+mn-lt"/>
                          <a:ea typeface="Calibri" panose="020F0502020204030204" pitchFamily="34" charset="0"/>
                          <a:cs typeface="Times New Roman" panose="02020603050405020304" pitchFamily="18" charset="0"/>
                        </a:rPr>
                        <a:t>35,622</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7"/>
                  </a:ext>
                </a:extLst>
              </a:tr>
              <a:tr h="271783">
                <a:tc>
                  <a:txBody>
                    <a:bodyPr/>
                    <a:lstStyle/>
                    <a:p>
                      <a:pPr marL="0" marR="0">
                        <a:spcBef>
                          <a:spcPts val="0"/>
                        </a:spcBef>
                        <a:spcAft>
                          <a:spcPts val="0"/>
                        </a:spcAft>
                      </a:pPr>
                      <a:r>
                        <a:rPr lang="en-US" sz="1600" dirty="0">
                          <a:solidFill>
                            <a:schemeClr val="tx1"/>
                          </a:solidFill>
                          <a:effectLst/>
                        </a:rPr>
                        <a:t>   B</a:t>
                      </a:r>
                      <a:r>
                        <a:rPr lang="en-US" sz="1600" baseline="-25000" dirty="0">
                          <a:solidFill>
                            <a:schemeClr val="tx1"/>
                          </a:solidFill>
                          <a:effectLst/>
                        </a:rPr>
                        <a:t>35%</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a:solidFill>
                            <a:srgbClr val="000000"/>
                          </a:solidFill>
                          <a:effectLst/>
                          <a:latin typeface="+mn-lt"/>
                          <a:ea typeface="Calibri" panose="020F0502020204030204" pitchFamily="34" charset="0"/>
                          <a:cs typeface="Times New Roman" panose="02020603050405020304" pitchFamily="18" charset="0"/>
                        </a:rPr>
                        <a:t>31,687</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31,687</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0"/>
                        </a:spcAft>
                      </a:pPr>
                      <a:r>
                        <a:rPr lang="en-US" sz="1600" dirty="0" smtClean="0">
                          <a:solidFill>
                            <a:srgbClr val="000000"/>
                          </a:solidFill>
                          <a:effectLst/>
                          <a:latin typeface="+mn-lt"/>
                          <a:ea typeface="Calibri" panose="020F0502020204030204" pitchFamily="34" charset="0"/>
                          <a:cs typeface="Times New Roman" panose="02020603050405020304" pitchFamily="18" charset="0"/>
                        </a:rPr>
                        <a:t>31,169</a:t>
                      </a:r>
                      <a:endParaRPr lang="en-US" sz="1600" dirty="0" smtClean="0">
                        <a:effectLst/>
                        <a:latin typeface="+mn-lt"/>
                        <a:ea typeface="Calibri" panose="020F0502020204030204" pitchFamily="34"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0"/>
                        </a:spcAft>
                      </a:pPr>
                      <a:r>
                        <a:rPr lang="en-US" sz="1600" dirty="0" smtClean="0">
                          <a:solidFill>
                            <a:srgbClr val="000000"/>
                          </a:solidFill>
                          <a:effectLst/>
                          <a:latin typeface="+mn-lt"/>
                          <a:ea typeface="Calibri" panose="020F0502020204030204" pitchFamily="34" charset="0"/>
                          <a:cs typeface="Times New Roman" panose="02020603050405020304" pitchFamily="18" charset="0"/>
                        </a:rPr>
                        <a:t>31,169</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8"/>
                  </a:ext>
                </a:extLst>
              </a:tr>
              <a:tr h="271783">
                <a:tc>
                  <a:txBody>
                    <a:bodyPr/>
                    <a:lstStyle/>
                    <a:p>
                      <a:pPr marL="0" marR="0">
                        <a:spcBef>
                          <a:spcPts val="0"/>
                        </a:spcBef>
                        <a:spcAft>
                          <a:spcPts val="0"/>
                        </a:spcAft>
                      </a:pPr>
                      <a:r>
                        <a:rPr lang="en-US" sz="1600">
                          <a:solidFill>
                            <a:schemeClr val="tx1"/>
                          </a:solidFill>
                          <a:effectLst/>
                        </a:rPr>
                        <a:t>F</a:t>
                      </a:r>
                      <a:r>
                        <a:rPr lang="en-US" sz="1600" baseline="-25000">
                          <a:solidFill>
                            <a:schemeClr val="tx1"/>
                          </a:solidFill>
                          <a:effectLst/>
                        </a:rPr>
                        <a:t>OFL</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0.21</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0.21</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1000"/>
                        </a:spcAft>
                      </a:pPr>
                      <a:r>
                        <a:rPr lang="en-US" sz="1600" dirty="0">
                          <a:effectLst/>
                          <a:latin typeface="+mn-lt"/>
                          <a:ea typeface="Times New Roman" panose="02020603050405020304" pitchFamily="18" charset="0"/>
                          <a:cs typeface="Times New Roman" panose="02020603050405020304" pitchFamily="18" charset="0"/>
                        </a:rPr>
                        <a:t>0.22</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1000"/>
                        </a:spcAft>
                      </a:pPr>
                      <a:r>
                        <a:rPr lang="en-US" sz="1600" dirty="0">
                          <a:effectLst/>
                          <a:latin typeface="+mn-lt"/>
                          <a:ea typeface="Times New Roman" panose="02020603050405020304" pitchFamily="18" charset="0"/>
                          <a:cs typeface="Times New Roman" panose="02020603050405020304" pitchFamily="18" charset="0"/>
                        </a:rPr>
                        <a:t>0.22</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09"/>
                  </a:ext>
                </a:extLst>
              </a:tr>
              <a:tr h="271783">
                <a:tc>
                  <a:txBody>
                    <a:bodyPr/>
                    <a:lstStyle/>
                    <a:p>
                      <a:pPr marL="0" marR="0">
                        <a:spcBef>
                          <a:spcPts val="0"/>
                        </a:spcBef>
                        <a:spcAft>
                          <a:spcPts val="0"/>
                        </a:spcAft>
                      </a:pPr>
                      <a:r>
                        <a:rPr lang="en-US" sz="1600">
                          <a:solidFill>
                            <a:schemeClr val="tx1"/>
                          </a:solidFill>
                          <a:effectLst/>
                        </a:rPr>
                        <a:t>maxF</a:t>
                      </a:r>
                      <a:r>
                        <a:rPr lang="en-US" sz="1600" baseline="-25000">
                          <a:solidFill>
                            <a:schemeClr val="tx1"/>
                          </a:solidFill>
                          <a:effectLst/>
                        </a:rPr>
                        <a:t>ABC</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a:solidFill>
                            <a:srgbClr val="000000"/>
                          </a:solidFill>
                          <a:effectLst/>
                          <a:latin typeface="+mn-lt"/>
                          <a:ea typeface="Calibri" panose="020F0502020204030204" pitchFamily="34" charset="0"/>
                          <a:cs typeface="Times New Roman" panose="02020603050405020304" pitchFamily="18" charset="0"/>
                        </a:rPr>
                        <a:t>0.18</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0.18</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1000"/>
                        </a:spcAft>
                      </a:pPr>
                      <a:r>
                        <a:rPr lang="en-US" sz="1600" dirty="0">
                          <a:effectLst/>
                          <a:latin typeface="+mn-lt"/>
                          <a:ea typeface="Times New Roman" panose="02020603050405020304" pitchFamily="18" charset="0"/>
                          <a:cs typeface="Times New Roman" panose="02020603050405020304" pitchFamily="18" charset="0"/>
                        </a:rPr>
                        <a:t>0.18</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1000"/>
                        </a:spcAft>
                      </a:pPr>
                      <a:r>
                        <a:rPr lang="en-US" sz="1600" dirty="0">
                          <a:effectLst/>
                          <a:latin typeface="+mn-lt"/>
                          <a:ea typeface="Times New Roman" panose="02020603050405020304" pitchFamily="18" charset="0"/>
                          <a:cs typeface="Times New Roman" panose="02020603050405020304" pitchFamily="18" charset="0"/>
                        </a:rPr>
                        <a:t>0.18</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10"/>
                  </a:ext>
                </a:extLst>
              </a:tr>
              <a:tr h="271783">
                <a:tc>
                  <a:txBody>
                    <a:bodyPr/>
                    <a:lstStyle/>
                    <a:p>
                      <a:pPr marL="0" marR="0">
                        <a:spcBef>
                          <a:spcPts val="0"/>
                        </a:spcBef>
                        <a:spcAft>
                          <a:spcPts val="0"/>
                        </a:spcAft>
                      </a:pPr>
                      <a:r>
                        <a:rPr lang="en-US" sz="1600">
                          <a:solidFill>
                            <a:schemeClr val="tx1"/>
                          </a:solidFill>
                          <a:effectLst/>
                        </a:rPr>
                        <a:t>F</a:t>
                      </a:r>
                      <a:r>
                        <a:rPr lang="en-US" sz="1600" baseline="-25000">
                          <a:solidFill>
                            <a:schemeClr val="tx1"/>
                          </a:solidFill>
                          <a:effectLst/>
                        </a:rPr>
                        <a:t>ABC</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a:solidFill>
                            <a:srgbClr val="000000"/>
                          </a:solidFill>
                          <a:effectLst/>
                          <a:latin typeface="+mn-lt"/>
                          <a:ea typeface="Calibri" panose="020F0502020204030204" pitchFamily="34" charset="0"/>
                          <a:cs typeface="Times New Roman" panose="02020603050405020304" pitchFamily="18" charset="0"/>
                        </a:rPr>
                        <a:t>0.18</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0.18</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1000"/>
                        </a:spcAft>
                      </a:pPr>
                      <a:r>
                        <a:rPr lang="en-US" sz="1600">
                          <a:effectLst/>
                          <a:latin typeface="+mn-lt"/>
                          <a:ea typeface="Times New Roman" panose="02020603050405020304" pitchFamily="18" charset="0"/>
                          <a:cs typeface="Times New Roman" panose="02020603050405020304" pitchFamily="18" charset="0"/>
                        </a:rPr>
                        <a:t>0.18</a:t>
                      </a:r>
                      <a:endParaRPr lang="en-US" sz="1600">
                        <a:effectLst/>
                        <a:latin typeface="+mn-lt"/>
                        <a:ea typeface="Calibri" panose="020F0502020204030204" pitchFamily="34"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1000"/>
                        </a:spcAft>
                      </a:pPr>
                      <a:r>
                        <a:rPr lang="en-US" sz="1600" dirty="0">
                          <a:effectLst/>
                          <a:latin typeface="+mn-lt"/>
                          <a:ea typeface="Calibri" panose="020F0502020204030204" pitchFamily="34" charset="0"/>
                          <a:cs typeface="Times New Roman" panose="02020603050405020304" pitchFamily="18" charset="0"/>
                        </a:rPr>
                        <a:t>0.18</a:t>
                      </a:r>
                    </a:p>
                  </a:txBody>
                  <a:tcPr marL="73025" marR="73025"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11"/>
                  </a:ext>
                </a:extLst>
              </a:tr>
              <a:tr h="271783">
                <a:tc>
                  <a:txBody>
                    <a:bodyPr/>
                    <a:lstStyle/>
                    <a:p>
                      <a:pPr marL="0" marR="0">
                        <a:spcBef>
                          <a:spcPts val="0"/>
                        </a:spcBef>
                        <a:spcAft>
                          <a:spcPts val="0"/>
                        </a:spcAft>
                      </a:pPr>
                      <a:r>
                        <a:rPr lang="en-US" sz="1600">
                          <a:solidFill>
                            <a:schemeClr val="tx1"/>
                          </a:solidFill>
                          <a:effectLst/>
                        </a:rPr>
                        <a:t>OFL (t)</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11,319</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Times New Roman" panose="02020603050405020304" pitchFamily="18" charset="0"/>
                          <a:cs typeface="Times New Roman" panose="02020603050405020304" pitchFamily="18" charset="0"/>
                        </a:rPr>
                        <a:t>10,006</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1000"/>
                        </a:spcAft>
                      </a:pPr>
                      <a:r>
                        <a:rPr lang="en-US" sz="1600" dirty="0">
                          <a:solidFill>
                            <a:srgbClr val="000000"/>
                          </a:solidFill>
                          <a:effectLst/>
                          <a:latin typeface="+mn-lt"/>
                          <a:ea typeface="Calibri" panose="020F0502020204030204" pitchFamily="34" charset="0"/>
                          <a:cs typeface="Times New Roman" panose="02020603050405020304" pitchFamily="18" charset="0"/>
                        </a:rPr>
                        <a:t>8,568</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1000"/>
                        </a:spcAft>
                      </a:pPr>
                      <a:r>
                        <a:rPr lang="en-US" sz="1600">
                          <a:solidFill>
                            <a:srgbClr val="000000"/>
                          </a:solidFill>
                          <a:effectLst/>
                          <a:latin typeface="+mn-lt"/>
                          <a:ea typeface="Calibri" panose="020F0502020204030204" pitchFamily="34" charset="0"/>
                          <a:cs typeface="Times New Roman" panose="02020603050405020304" pitchFamily="18" charset="0"/>
                        </a:rPr>
                        <a:t>7,181</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12"/>
                  </a:ext>
                </a:extLst>
              </a:tr>
              <a:tr h="271783">
                <a:tc>
                  <a:txBody>
                    <a:bodyPr/>
                    <a:lstStyle/>
                    <a:p>
                      <a:pPr marL="0" marR="0">
                        <a:spcBef>
                          <a:spcPts val="0"/>
                        </a:spcBef>
                        <a:spcAft>
                          <a:spcPts val="0"/>
                        </a:spcAft>
                      </a:pPr>
                      <a:r>
                        <a:rPr lang="en-US" sz="1600">
                          <a:solidFill>
                            <a:schemeClr val="tx1"/>
                          </a:solidFill>
                          <a:effectLst/>
                        </a:rPr>
                        <a:t>maxABC (t)</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9,625</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8,510</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1000"/>
                        </a:spcAft>
                      </a:pPr>
                      <a:r>
                        <a:rPr lang="en-US" sz="1600" dirty="0">
                          <a:solidFill>
                            <a:srgbClr val="000000"/>
                          </a:solidFill>
                          <a:effectLst/>
                          <a:latin typeface="+mn-lt"/>
                          <a:ea typeface="Calibri" panose="020F0502020204030204" pitchFamily="34" charset="0"/>
                          <a:cs typeface="Times New Roman" panose="02020603050405020304" pitchFamily="18" charset="0"/>
                        </a:rPr>
                        <a:t>7,326</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1000"/>
                        </a:spcAft>
                      </a:pPr>
                      <a:r>
                        <a:rPr lang="en-US" sz="1600" dirty="0">
                          <a:solidFill>
                            <a:srgbClr val="000000"/>
                          </a:solidFill>
                          <a:effectLst/>
                          <a:latin typeface="+mn-lt"/>
                          <a:ea typeface="Calibri" panose="020F0502020204030204" pitchFamily="34" charset="0"/>
                          <a:cs typeface="Times New Roman" panose="02020603050405020304" pitchFamily="18" charset="0"/>
                        </a:rPr>
                        <a:t>6,139</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13"/>
                  </a:ext>
                </a:extLst>
              </a:tr>
              <a:tr h="271783">
                <a:tc>
                  <a:txBody>
                    <a:bodyPr/>
                    <a:lstStyle/>
                    <a:p>
                      <a:pPr marL="0" marR="0">
                        <a:spcBef>
                          <a:spcPts val="0"/>
                        </a:spcBef>
                        <a:spcAft>
                          <a:spcPts val="0"/>
                        </a:spcAft>
                      </a:pPr>
                      <a:r>
                        <a:rPr lang="en-US" sz="1600">
                          <a:solidFill>
                            <a:schemeClr val="tx1"/>
                          </a:solidFill>
                          <a:effectLst/>
                        </a:rPr>
                        <a:t>ABC (t)</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kern="1200">
                          <a:solidFill>
                            <a:srgbClr val="000000"/>
                          </a:solidFill>
                          <a:effectLst/>
                          <a:latin typeface="+mn-lt"/>
                          <a:ea typeface="Calibri" panose="020F0502020204030204" pitchFamily="34" charset="0"/>
                          <a:cs typeface="Times New Roman" panose="02020603050405020304" pitchFamily="18" charset="0"/>
                        </a:rPr>
                        <a:t>9,625</a:t>
                      </a:r>
                      <a:endParaRPr lang="en-US" sz="160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0"/>
                        </a:spcAft>
                      </a:pPr>
                      <a:r>
                        <a:rPr lang="en-US" sz="1600" kern="1200" dirty="0">
                          <a:solidFill>
                            <a:srgbClr val="000000"/>
                          </a:solidFill>
                          <a:effectLst/>
                          <a:latin typeface="+mn-lt"/>
                          <a:ea typeface="Calibri" panose="020F0502020204030204" pitchFamily="34" charset="0"/>
                          <a:cs typeface="Times New Roman" panose="02020603050405020304" pitchFamily="18" charset="0"/>
                        </a:rPr>
                        <a:t>8,510</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1000"/>
                        </a:spcAft>
                      </a:pPr>
                      <a:r>
                        <a:rPr lang="en-US" sz="1600" dirty="0">
                          <a:solidFill>
                            <a:srgbClr val="000000"/>
                          </a:solidFill>
                          <a:effectLst/>
                          <a:latin typeface="+mn-lt"/>
                          <a:ea typeface="Calibri" panose="020F0502020204030204" pitchFamily="34" charset="0"/>
                          <a:cs typeface="Times New Roman" panose="02020603050405020304" pitchFamily="18" charset="0"/>
                        </a:rPr>
                        <a:t>7,326</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1000"/>
                        </a:spcAft>
                      </a:pPr>
                      <a:r>
                        <a:rPr lang="en-US" sz="1600" dirty="0">
                          <a:solidFill>
                            <a:srgbClr val="000000"/>
                          </a:solidFill>
                          <a:effectLst/>
                          <a:latin typeface="+mn-lt"/>
                          <a:ea typeface="Calibri" panose="020F0502020204030204" pitchFamily="34" charset="0"/>
                          <a:cs typeface="Times New Roman" panose="02020603050405020304" pitchFamily="18" charset="0"/>
                        </a:rPr>
                        <a:t>6,139</a:t>
                      </a:r>
                      <a:endParaRPr lang="en-US" sz="1600" dirty="0">
                        <a:effectLst/>
                        <a:latin typeface="+mn-lt"/>
                        <a:ea typeface="Calibri" panose="020F0502020204030204" pitchFamily="34" charset="0"/>
                        <a:cs typeface="Times New Roman" panose="02020603050405020304" pitchFamily="18" charset="0"/>
                      </a:endParaRPr>
                    </a:p>
                  </a:txBody>
                  <a:tcPr marL="73025" marR="73025"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4"/>
                  </a:ext>
                </a:extLst>
              </a:tr>
              <a:tr h="271783">
                <a:tc rowSpan="2">
                  <a:txBody>
                    <a:bodyPr/>
                    <a:lstStyle/>
                    <a:p>
                      <a:pPr marL="0" marR="0" algn="just">
                        <a:spcBef>
                          <a:spcPts val="0"/>
                        </a:spcBef>
                        <a:spcAft>
                          <a:spcPts val="0"/>
                        </a:spcAft>
                      </a:pPr>
                      <a:r>
                        <a:rPr lang="en-US" sz="1600" dirty="0">
                          <a:solidFill>
                            <a:schemeClr val="tx1"/>
                          </a:solidFill>
                          <a:effectLst/>
                        </a:rPr>
                        <a:t>Status</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algn="ctr">
                        <a:spcBef>
                          <a:spcPts val="0"/>
                        </a:spcBef>
                        <a:spcAft>
                          <a:spcPts val="0"/>
                        </a:spcAft>
                      </a:pPr>
                      <a:r>
                        <a:rPr lang="en-US" sz="1600" dirty="0">
                          <a:solidFill>
                            <a:schemeClr val="tx1"/>
                          </a:solidFill>
                          <a:effectLst/>
                        </a:rPr>
                        <a:t>As determined last year for:</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tc hMerge="1">
                  <a:txBody>
                    <a:bodyPr/>
                    <a:lstStyle/>
                    <a:p>
                      <a:endParaRPr lang="en-US"/>
                    </a:p>
                  </a:txBody>
                  <a:tcPr/>
                </a:tc>
                <a:tc gridSpan="2">
                  <a:txBody>
                    <a:bodyPr/>
                    <a:lstStyle/>
                    <a:p>
                      <a:pPr marL="0" marR="0" algn="ctr">
                        <a:spcBef>
                          <a:spcPts val="0"/>
                        </a:spcBef>
                        <a:spcAft>
                          <a:spcPts val="0"/>
                        </a:spcAft>
                      </a:pPr>
                      <a:r>
                        <a:rPr lang="en-US" sz="1600" dirty="0">
                          <a:solidFill>
                            <a:schemeClr val="tx1"/>
                          </a:solidFill>
                          <a:effectLst/>
                        </a:rPr>
                        <a:t>As determined this year for:</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hMerge="1">
                  <a:txBody>
                    <a:bodyPr/>
                    <a:lstStyle/>
                    <a:p>
                      <a:endParaRPr lang="en-US"/>
                    </a:p>
                  </a:txBody>
                  <a:tcPr/>
                </a:tc>
                <a:extLst>
                  <a:ext uri="{0D108BD9-81ED-4DB2-BD59-A6C34878D82A}">
                    <a16:rowId xmlns:a16="http://schemas.microsoft.com/office/drawing/2014/main" val="10015"/>
                  </a:ext>
                </a:extLst>
              </a:tr>
              <a:tr h="271783">
                <a:tc vMerge="1">
                  <a:txBody>
                    <a:bodyPr/>
                    <a:lstStyle/>
                    <a:p>
                      <a:endParaRPr lang="en-US"/>
                    </a:p>
                  </a:txBody>
                  <a:tcPr/>
                </a:tc>
                <a:tc>
                  <a:txBody>
                    <a:bodyPr/>
                    <a:lstStyle/>
                    <a:p>
                      <a:pPr marL="0" marR="0" algn="ctr">
                        <a:spcBef>
                          <a:spcPts val="0"/>
                        </a:spcBef>
                        <a:spcAft>
                          <a:spcPts val="0"/>
                        </a:spcAft>
                      </a:pPr>
                      <a:r>
                        <a:rPr lang="en-US" sz="1600" dirty="0" smtClean="0">
                          <a:solidFill>
                            <a:schemeClr val="tx1"/>
                          </a:solidFill>
                          <a:effectLst/>
                        </a:rPr>
                        <a:t>2018</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0"/>
                        </a:spcAft>
                      </a:pPr>
                      <a:r>
                        <a:rPr lang="en-US" sz="1600" dirty="0" smtClean="0">
                          <a:solidFill>
                            <a:schemeClr val="tx1"/>
                          </a:solidFill>
                          <a:effectLst/>
                        </a:rPr>
                        <a:t>2019</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0"/>
                        </a:spcAft>
                      </a:pPr>
                      <a:r>
                        <a:rPr lang="en-US" sz="1600" dirty="0" smtClean="0">
                          <a:solidFill>
                            <a:schemeClr val="tx1"/>
                          </a:solidFill>
                          <a:effectLst/>
                        </a:rPr>
                        <a:t>2019</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solidFill>
                            <a:schemeClr val="tx1"/>
                          </a:solidFill>
                          <a:effectLst/>
                        </a:rPr>
                        <a:t>2020</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6"/>
                  </a:ext>
                </a:extLst>
              </a:tr>
              <a:tr h="271783">
                <a:tc>
                  <a:txBody>
                    <a:bodyPr/>
                    <a:lstStyle/>
                    <a:p>
                      <a:pPr marL="0" marR="0">
                        <a:spcBef>
                          <a:spcPts val="0"/>
                        </a:spcBef>
                        <a:spcAft>
                          <a:spcPts val="0"/>
                        </a:spcAft>
                      </a:pPr>
                      <a:r>
                        <a:rPr lang="en-US" sz="1600">
                          <a:solidFill>
                            <a:schemeClr val="tx1"/>
                          </a:solidFill>
                          <a:effectLst/>
                        </a:rPr>
                        <a:t>Overfishing</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600" dirty="0">
                          <a:solidFill>
                            <a:schemeClr val="tx1"/>
                          </a:solidFill>
                          <a:effectLst/>
                        </a:rPr>
                        <a:t>No</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marR="0" algn="ctr">
                        <a:spcBef>
                          <a:spcPts val="0"/>
                        </a:spcBef>
                        <a:spcAft>
                          <a:spcPts val="0"/>
                        </a:spcAft>
                      </a:pPr>
                      <a:r>
                        <a:rPr lang="en-US" sz="1600" dirty="0">
                          <a:solidFill>
                            <a:schemeClr val="tx1"/>
                          </a:solidFill>
                          <a:effectLst/>
                        </a:rPr>
                        <a:t>n/a</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marR="0" algn="ctr">
                        <a:spcBef>
                          <a:spcPts val="0"/>
                        </a:spcBef>
                        <a:spcAft>
                          <a:spcPts val="0"/>
                        </a:spcAft>
                      </a:pPr>
                      <a:r>
                        <a:rPr lang="en-US" sz="1600">
                          <a:solidFill>
                            <a:schemeClr val="tx1"/>
                          </a:solidFill>
                          <a:effectLst/>
                        </a:rPr>
                        <a:t>No</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marL="0" marR="0" algn="ctr">
                        <a:spcBef>
                          <a:spcPts val="0"/>
                        </a:spcBef>
                        <a:spcAft>
                          <a:spcPts val="0"/>
                        </a:spcAft>
                      </a:pPr>
                      <a:r>
                        <a:rPr lang="en-US" sz="1600" dirty="0">
                          <a:solidFill>
                            <a:schemeClr val="tx1"/>
                          </a:solidFill>
                          <a:effectLst/>
                        </a:rPr>
                        <a:t>n/a</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17"/>
                  </a:ext>
                </a:extLst>
              </a:tr>
              <a:tr h="271783">
                <a:tc>
                  <a:txBody>
                    <a:bodyPr/>
                    <a:lstStyle/>
                    <a:p>
                      <a:pPr marL="0" marR="0">
                        <a:spcBef>
                          <a:spcPts val="0"/>
                        </a:spcBef>
                        <a:spcAft>
                          <a:spcPts val="0"/>
                        </a:spcAft>
                      </a:pPr>
                      <a:r>
                        <a:rPr lang="en-US" sz="1600">
                          <a:solidFill>
                            <a:schemeClr val="tx1"/>
                          </a:solidFill>
                          <a:effectLst/>
                        </a:rPr>
                        <a:t>Overfished</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spcBef>
                          <a:spcPts val="0"/>
                        </a:spcBef>
                        <a:spcAft>
                          <a:spcPts val="0"/>
                        </a:spcAft>
                      </a:pPr>
                      <a:r>
                        <a:rPr lang="en-US" sz="1600">
                          <a:solidFill>
                            <a:schemeClr val="tx1"/>
                          </a:solidFill>
                          <a:effectLst/>
                        </a:rPr>
                        <a:t>n/a</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algn="ctr">
                        <a:spcBef>
                          <a:spcPts val="0"/>
                        </a:spcBef>
                        <a:spcAft>
                          <a:spcPts val="0"/>
                        </a:spcAft>
                      </a:pPr>
                      <a:r>
                        <a:rPr lang="en-US" sz="1600" dirty="0">
                          <a:solidFill>
                            <a:schemeClr val="tx1"/>
                          </a:solidFill>
                          <a:effectLst/>
                        </a:rPr>
                        <a:t>No</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algn="ctr">
                        <a:spcBef>
                          <a:spcPts val="0"/>
                        </a:spcBef>
                        <a:spcAft>
                          <a:spcPts val="0"/>
                        </a:spcAft>
                      </a:pPr>
                      <a:r>
                        <a:rPr lang="en-US" sz="1600">
                          <a:solidFill>
                            <a:schemeClr val="tx1"/>
                          </a:solidFill>
                          <a:effectLst/>
                        </a:rPr>
                        <a:t>n/a</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solidFill>
                      <a:schemeClr val="bg1"/>
                    </a:solidFill>
                  </a:tcPr>
                </a:tc>
                <a:tc>
                  <a:txBody>
                    <a:bodyPr/>
                    <a:lstStyle/>
                    <a:p>
                      <a:pPr marL="0" marR="0" algn="ctr">
                        <a:spcBef>
                          <a:spcPts val="0"/>
                        </a:spcBef>
                        <a:spcAft>
                          <a:spcPts val="0"/>
                        </a:spcAft>
                      </a:pPr>
                      <a:r>
                        <a:rPr lang="en-US" sz="1600" dirty="0">
                          <a:solidFill>
                            <a:schemeClr val="tx1"/>
                          </a:solidFill>
                          <a:effectLst/>
                        </a:rPr>
                        <a:t>No</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018"/>
                  </a:ext>
                </a:extLst>
              </a:tr>
              <a:tr h="291510">
                <a:tc>
                  <a:txBody>
                    <a:bodyPr/>
                    <a:lstStyle/>
                    <a:p>
                      <a:pPr marL="0" marR="0">
                        <a:spcBef>
                          <a:spcPts val="0"/>
                        </a:spcBef>
                        <a:spcAft>
                          <a:spcPts val="0"/>
                        </a:spcAft>
                      </a:pPr>
                      <a:r>
                        <a:rPr lang="en-US" sz="1600">
                          <a:solidFill>
                            <a:schemeClr val="tx1"/>
                          </a:solidFill>
                          <a:effectLst/>
                        </a:rPr>
                        <a:t>Approaching overfished</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solidFill>
                            <a:schemeClr val="tx1"/>
                          </a:solidFill>
                          <a:effectLst/>
                        </a:rPr>
                        <a:t>n/a</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0"/>
                        </a:spcAft>
                      </a:pPr>
                      <a:r>
                        <a:rPr lang="en-US" sz="1600" dirty="0">
                          <a:solidFill>
                            <a:schemeClr val="tx1"/>
                          </a:solidFill>
                          <a:effectLst/>
                        </a:rPr>
                        <a:t>No</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0"/>
                        </a:spcAft>
                      </a:pPr>
                      <a:r>
                        <a:rPr lang="en-US" sz="1600">
                          <a:solidFill>
                            <a:schemeClr val="tx1"/>
                          </a:solidFill>
                          <a:effectLst/>
                        </a:rPr>
                        <a:t>n/a</a:t>
                      </a:r>
                      <a:endParaRPr lang="en-US" sz="1600">
                        <a:solidFill>
                          <a:schemeClr val="tx1"/>
                        </a:solidFill>
                        <a:effectLst/>
                        <a:latin typeface="Times New Roman" panose="02020603050405020304" pitchFamily="18" charset="0"/>
                        <a:ea typeface="Calibri" panose="020F0502020204030204" pitchFamily="34" charset="0"/>
                      </a:endParaRPr>
                    </a:p>
                  </a:txBody>
                  <a:tcPr marL="73025" marR="73025"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solidFill>
                            <a:schemeClr val="tx1"/>
                          </a:solidFill>
                          <a:effectLst/>
                        </a:rPr>
                        <a:t>No</a:t>
                      </a:r>
                      <a:endParaRPr lang="en-US" sz="1600" dirty="0">
                        <a:solidFill>
                          <a:schemeClr val="tx1"/>
                        </a:solidFill>
                        <a:effectLst/>
                        <a:latin typeface="Times New Roman" panose="02020603050405020304" pitchFamily="18" charset="0"/>
                        <a:ea typeface="Calibri" panose="020F0502020204030204" pitchFamily="34" charset="0"/>
                      </a:endParaRPr>
                    </a:p>
                  </a:txBody>
                  <a:tcPr marL="73025" marR="73025"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062053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Apportionment</a:t>
            </a:r>
            <a:endParaRPr lang="en-US" dirty="0"/>
          </a:p>
        </p:txBody>
      </p:sp>
      <p:sp>
        <p:nvSpPr>
          <p:cNvPr id="3" name="Content Placeholder 2"/>
          <p:cNvSpPr>
            <a:spLocks noGrp="1"/>
          </p:cNvSpPr>
          <p:nvPr>
            <p:ph idx="1"/>
          </p:nvPr>
        </p:nvSpPr>
        <p:spPr>
          <a:xfrm>
            <a:off x="457200" y="2779059"/>
            <a:ext cx="8229600" cy="2129444"/>
          </a:xfrm>
        </p:spPr>
        <p:txBody>
          <a:bodyPr>
            <a:normAutofit/>
          </a:bodyPr>
          <a:lstStyle/>
          <a:p>
            <a:r>
              <a:rPr lang="en-US" sz="2400" dirty="0" smtClean="0"/>
              <a:t>Determined from the proportion of adult biomass observed in the EBS slope survey estimates and the Aleutian Islands since 2010 (when they overlapped)</a:t>
            </a:r>
          </a:p>
          <a:p>
            <a:pPr lvl="1"/>
            <a:r>
              <a:rPr lang="en-US" sz="2400" dirty="0" smtClean="0"/>
              <a:t>15.7%</a:t>
            </a:r>
            <a:endParaRPr lang="en-US" sz="24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18</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469806104"/>
              </p:ext>
            </p:extLst>
          </p:nvPr>
        </p:nvGraphicFramePr>
        <p:xfrm>
          <a:off x="577664" y="1242646"/>
          <a:ext cx="7876053" cy="1219200"/>
        </p:xfrm>
        <a:graphic>
          <a:graphicData uri="http://schemas.openxmlformats.org/drawingml/2006/table">
            <a:tbl>
              <a:tblPr>
                <a:tableStyleId>{5C22544A-7EE6-4342-B048-85BDC9FD1C3A}</a:tableStyleId>
              </a:tblPr>
              <a:tblGrid>
                <a:gridCol w="2466239">
                  <a:extLst>
                    <a:ext uri="{9D8B030D-6E8A-4147-A177-3AD203B41FA5}">
                      <a16:colId xmlns:a16="http://schemas.microsoft.com/office/drawing/2014/main" val="20000"/>
                    </a:ext>
                  </a:extLst>
                </a:gridCol>
                <a:gridCol w="2704907">
                  <a:extLst>
                    <a:ext uri="{9D8B030D-6E8A-4147-A177-3AD203B41FA5}">
                      <a16:colId xmlns:a16="http://schemas.microsoft.com/office/drawing/2014/main" val="20001"/>
                    </a:ext>
                  </a:extLst>
                </a:gridCol>
                <a:gridCol w="2704907">
                  <a:extLst>
                    <a:ext uri="{9D8B030D-6E8A-4147-A177-3AD203B41FA5}">
                      <a16:colId xmlns:a16="http://schemas.microsoft.com/office/drawing/2014/main" val="20002"/>
                    </a:ext>
                  </a:extLst>
                </a:gridCol>
              </a:tblGrid>
              <a:tr h="296697">
                <a:tc>
                  <a:txBody>
                    <a:bodyPr/>
                    <a:lstStyle/>
                    <a:p>
                      <a:pPr marL="0" marR="0" algn="r">
                        <a:spcBef>
                          <a:spcPts val="0"/>
                        </a:spcBef>
                        <a:spcAft>
                          <a:spcPts val="0"/>
                        </a:spcAft>
                      </a:pPr>
                      <a:r>
                        <a:rPr lang="en-US" sz="2000" b="1" dirty="0" smtClean="0">
                          <a:solidFill>
                            <a:schemeClr val="bg1"/>
                          </a:solidFill>
                          <a:effectLst/>
                        </a:rPr>
                        <a:t>Area</a:t>
                      </a:r>
                      <a:r>
                        <a:rPr lang="en-US" sz="2000" b="1" dirty="0">
                          <a:solidFill>
                            <a:schemeClr val="bg1"/>
                          </a:solidFill>
                          <a:effectLst/>
                        </a:rPr>
                        <a:t> </a:t>
                      </a:r>
                      <a:endParaRPr lang="en-US" sz="2000" b="1" dirty="0">
                        <a:solidFill>
                          <a:schemeClr val="bg1"/>
                        </a:solidFill>
                        <a:effectLst/>
                        <a:latin typeface="Times New Roman" panose="02020603050405020304" pitchFamily="18" charset="0"/>
                        <a:ea typeface="Calibri" panose="020F0502020204030204" pitchFamily="34" charset="0"/>
                      </a:endParaRPr>
                    </a:p>
                  </a:txBody>
                  <a:tcPr marL="68580" marR="68580" marT="0" marB="0">
                    <a:solidFill>
                      <a:schemeClr val="accent1"/>
                    </a:solidFill>
                  </a:tcPr>
                </a:tc>
                <a:tc>
                  <a:txBody>
                    <a:bodyPr/>
                    <a:lstStyle/>
                    <a:p>
                      <a:pPr marL="0" marR="0" algn="ctr">
                        <a:spcBef>
                          <a:spcPts val="0"/>
                        </a:spcBef>
                        <a:spcAft>
                          <a:spcPts val="0"/>
                        </a:spcAft>
                      </a:pPr>
                      <a:r>
                        <a:rPr lang="en-US" sz="2000" b="1" dirty="0" smtClean="0">
                          <a:solidFill>
                            <a:schemeClr val="bg1"/>
                          </a:solidFill>
                          <a:effectLst/>
                        </a:rPr>
                        <a:t>2021 </a:t>
                      </a:r>
                      <a:r>
                        <a:rPr lang="en-US" sz="2000" b="1" dirty="0">
                          <a:solidFill>
                            <a:schemeClr val="bg1"/>
                          </a:solidFill>
                          <a:effectLst/>
                        </a:rPr>
                        <a:t>ABC </a:t>
                      </a:r>
                      <a:endParaRPr lang="en-US" sz="2000" b="1" dirty="0">
                        <a:solidFill>
                          <a:schemeClr val="bg1"/>
                        </a:solidFill>
                        <a:effectLst/>
                        <a:latin typeface="Times New Roman" panose="02020603050405020304" pitchFamily="18" charset="0"/>
                        <a:ea typeface="Calibri" panose="020F0502020204030204" pitchFamily="34" charset="0"/>
                      </a:endParaRPr>
                    </a:p>
                  </a:txBody>
                  <a:tcPr marL="68580" marR="68580" marT="0" marB="0" anchor="b">
                    <a:solidFill>
                      <a:schemeClr val="accent1"/>
                    </a:solidFill>
                  </a:tcPr>
                </a:tc>
                <a:tc>
                  <a:txBody>
                    <a:bodyPr/>
                    <a:lstStyle/>
                    <a:p>
                      <a:pPr marL="0" marR="0" algn="ctr">
                        <a:spcBef>
                          <a:spcPts val="0"/>
                        </a:spcBef>
                        <a:spcAft>
                          <a:spcPts val="0"/>
                        </a:spcAft>
                      </a:pPr>
                      <a:r>
                        <a:rPr lang="en-US" sz="2000" b="1" dirty="0" smtClean="0">
                          <a:solidFill>
                            <a:schemeClr val="bg1"/>
                          </a:solidFill>
                          <a:effectLst/>
                        </a:rPr>
                        <a:t>2022 </a:t>
                      </a:r>
                      <a:r>
                        <a:rPr lang="en-US" sz="2000" b="1" dirty="0">
                          <a:solidFill>
                            <a:schemeClr val="bg1"/>
                          </a:solidFill>
                          <a:effectLst/>
                        </a:rPr>
                        <a:t>ABC</a:t>
                      </a:r>
                      <a:endParaRPr lang="en-US" sz="2000" b="1" dirty="0">
                        <a:solidFill>
                          <a:schemeClr val="bg1"/>
                        </a:solidFill>
                        <a:effectLst/>
                        <a:latin typeface="Times New Roman" panose="02020603050405020304" pitchFamily="18" charset="0"/>
                        <a:ea typeface="Calibri" panose="020F0502020204030204" pitchFamily="34" charset="0"/>
                      </a:endParaRPr>
                    </a:p>
                  </a:txBody>
                  <a:tcPr marL="68580" marR="68580" marT="0" marB="0">
                    <a:solidFill>
                      <a:schemeClr val="accent1"/>
                    </a:solidFill>
                  </a:tcPr>
                </a:tc>
                <a:extLst>
                  <a:ext uri="{0D108BD9-81ED-4DB2-BD59-A6C34878D82A}">
                    <a16:rowId xmlns:a16="http://schemas.microsoft.com/office/drawing/2014/main" val="10000"/>
                  </a:ext>
                </a:extLst>
              </a:tr>
              <a:tr h="296697">
                <a:tc>
                  <a:txBody>
                    <a:bodyPr/>
                    <a:lstStyle/>
                    <a:p>
                      <a:pPr marL="0" marR="0" algn="r">
                        <a:spcBef>
                          <a:spcPts val="0"/>
                        </a:spcBef>
                        <a:spcAft>
                          <a:spcPts val="0"/>
                        </a:spcAft>
                      </a:pPr>
                      <a:r>
                        <a:rPr lang="en-US" sz="2000" b="1" dirty="0">
                          <a:solidFill>
                            <a:schemeClr val="bg1"/>
                          </a:solidFill>
                          <a:effectLst/>
                        </a:rPr>
                        <a:t>Aleutian </a:t>
                      </a:r>
                      <a:r>
                        <a:rPr lang="en-US" sz="2000" b="1" dirty="0" smtClean="0">
                          <a:solidFill>
                            <a:schemeClr val="bg1"/>
                          </a:solidFill>
                          <a:effectLst/>
                        </a:rPr>
                        <a:t>Islands</a:t>
                      </a:r>
                      <a:endParaRPr lang="en-US" sz="2000" b="1" dirty="0">
                        <a:solidFill>
                          <a:schemeClr val="bg1"/>
                        </a:solidFill>
                        <a:effectLst/>
                        <a:latin typeface="Times New Roman" panose="02020603050405020304" pitchFamily="18" charset="0"/>
                        <a:ea typeface="Calibri" panose="020F0502020204030204" pitchFamily="34" charset="0"/>
                      </a:endParaRPr>
                    </a:p>
                  </a:txBody>
                  <a:tcPr marL="68580" marR="68580" marT="0" marB="0">
                    <a:solidFill>
                      <a:schemeClr val="accent1"/>
                    </a:solidFill>
                  </a:tcPr>
                </a:tc>
                <a:tc>
                  <a:txBody>
                    <a:bodyPr/>
                    <a:lstStyle/>
                    <a:p>
                      <a:pPr marL="0" marR="0" algn="ctr">
                        <a:spcBef>
                          <a:spcPts val="0"/>
                        </a:spcBef>
                        <a:spcAft>
                          <a:spcPts val="0"/>
                        </a:spcAft>
                      </a:pPr>
                      <a:r>
                        <a:rPr lang="en-US" sz="2000" dirty="0" smtClean="0">
                          <a:effectLst/>
                        </a:rPr>
                        <a:t>1,150</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smtClean="0">
                          <a:effectLst/>
                        </a:rPr>
                        <a:t>964</a:t>
                      </a:r>
                      <a:endParaRPr lang="en-US" sz="20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0001"/>
                  </a:ext>
                </a:extLst>
              </a:tr>
              <a:tr h="296697">
                <a:tc>
                  <a:txBody>
                    <a:bodyPr/>
                    <a:lstStyle/>
                    <a:p>
                      <a:pPr marL="0" marR="0" algn="r">
                        <a:spcBef>
                          <a:spcPts val="0"/>
                        </a:spcBef>
                        <a:spcAft>
                          <a:spcPts val="0"/>
                        </a:spcAft>
                      </a:pPr>
                      <a:r>
                        <a:rPr lang="en-US" sz="2000" b="1" dirty="0">
                          <a:solidFill>
                            <a:schemeClr val="bg1"/>
                          </a:solidFill>
                          <a:effectLst/>
                        </a:rPr>
                        <a:t>Eastern Bering </a:t>
                      </a:r>
                      <a:r>
                        <a:rPr lang="en-US" sz="2000" b="1" dirty="0" smtClean="0">
                          <a:solidFill>
                            <a:schemeClr val="bg1"/>
                          </a:solidFill>
                          <a:effectLst/>
                        </a:rPr>
                        <a:t>Sea</a:t>
                      </a:r>
                      <a:endParaRPr lang="en-US" sz="2000" b="1" dirty="0">
                        <a:solidFill>
                          <a:schemeClr val="bg1"/>
                        </a:solidFill>
                        <a:effectLst/>
                        <a:latin typeface="Times New Roman" panose="02020603050405020304" pitchFamily="18" charset="0"/>
                        <a:ea typeface="Calibri" panose="020F0502020204030204" pitchFamily="34" charset="0"/>
                      </a:endParaRPr>
                    </a:p>
                  </a:txBody>
                  <a:tcPr marL="68580" marR="68580" marT="0" marB="0">
                    <a:solidFill>
                      <a:schemeClr val="accent1"/>
                    </a:solidFill>
                  </a:tcPr>
                </a:tc>
                <a:tc>
                  <a:txBody>
                    <a:bodyPr/>
                    <a:lstStyle/>
                    <a:p>
                      <a:pPr marL="0" marR="0" algn="ctr">
                        <a:spcBef>
                          <a:spcPts val="0"/>
                        </a:spcBef>
                        <a:spcAft>
                          <a:spcPts val="0"/>
                        </a:spcAft>
                      </a:pPr>
                      <a:r>
                        <a:rPr lang="en-US" sz="2000" dirty="0" smtClean="0">
                          <a:effectLst/>
                        </a:rPr>
                        <a:t>6,175</a:t>
                      </a:r>
                      <a:endParaRPr lang="en-US" sz="2000" dirty="0">
                        <a:effectLst/>
                        <a:latin typeface="Times New Roman" panose="02020603050405020304" pitchFamily="18"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000" dirty="0" smtClean="0">
                          <a:effectLst/>
                        </a:rPr>
                        <a:t>5,175</a:t>
                      </a:r>
                      <a:endParaRPr lang="en-US" sz="20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0002"/>
                  </a:ext>
                </a:extLst>
              </a:tr>
              <a:tr h="296697">
                <a:tc>
                  <a:txBody>
                    <a:bodyPr/>
                    <a:lstStyle/>
                    <a:p>
                      <a:pPr marL="0" marR="0" algn="r">
                        <a:spcBef>
                          <a:spcPts val="0"/>
                        </a:spcBef>
                        <a:spcAft>
                          <a:spcPts val="0"/>
                        </a:spcAft>
                      </a:pPr>
                      <a:r>
                        <a:rPr lang="en-US" sz="2000" b="1" dirty="0">
                          <a:solidFill>
                            <a:schemeClr val="bg1"/>
                          </a:solidFill>
                          <a:effectLst/>
                        </a:rPr>
                        <a:t>Total</a:t>
                      </a:r>
                      <a:endParaRPr lang="en-US" sz="2000" b="1" dirty="0">
                        <a:solidFill>
                          <a:schemeClr val="bg1"/>
                        </a:solidFill>
                        <a:effectLst/>
                        <a:latin typeface="Times New Roman" panose="02020603050405020304" pitchFamily="18" charset="0"/>
                        <a:ea typeface="Calibri" panose="020F0502020204030204" pitchFamily="34" charset="0"/>
                      </a:endParaRPr>
                    </a:p>
                  </a:txBody>
                  <a:tcPr marL="68580" marR="68580" marT="0" marB="0">
                    <a:solidFill>
                      <a:schemeClr val="accent1"/>
                    </a:solidFill>
                  </a:tcPr>
                </a:tc>
                <a:tc>
                  <a:txBody>
                    <a:bodyPr/>
                    <a:lstStyle/>
                    <a:p>
                      <a:pPr marL="0" marR="0" algn="ctr">
                        <a:spcBef>
                          <a:spcPts val="0"/>
                        </a:spcBef>
                        <a:spcAft>
                          <a:spcPts val="0"/>
                        </a:spcAft>
                      </a:pPr>
                      <a:r>
                        <a:rPr lang="en-US" sz="2000" dirty="0" smtClean="0">
                          <a:effectLst/>
                        </a:rPr>
                        <a:t>7,326</a:t>
                      </a:r>
                      <a:endParaRPr lang="en-US"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marL="0" marR="0" algn="ctr">
                        <a:spcBef>
                          <a:spcPts val="0"/>
                        </a:spcBef>
                        <a:spcAft>
                          <a:spcPts val="0"/>
                        </a:spcAft>
                      </a:pPr>
                      <a:r>
                        <a:rPr lang="en-US" sz="2000" dirty="0" smtClean="0">
                          <a:effectLst/>
                        </a:rPr>
                        <a:t>6,139</a:t>
                      </a:r>
                      <a:endParaRPr lang="en-US" sz="20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690905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stretch>
            <a:fillRect/>
          </a:stretch>
        </p:blipFill>
        <p:spPr>
          <a:xfrm>
            <a:off x="1600200" y="883284"/>
            <a:ext cx="6256538" cy="5471795"/>
          </a:xfrm>
          <a:prstGeom prst="rect">
            <a:avLst/>
          </a:prstGeom>
        </p:spPr>
      </p:pic>
      <p:sp>
        <p:nvSpPr>
          <p:cNvPr id="2" name="Title 1"/>
          <p:cNvSpPr>
            <a:spLocks noGrp="1"/>
          </p:cNvSpPr>
          <p:nvPr>
            <p:ph type="title"/>
          </p:nvPr>
        </p:nvSpPr>
        <p:spPr/>
        <p:txBody>
          <a:bodyPr/>
          <a:lstStyle/>
          <a:p>
            <a:r>
              <a:rPr lang="en-US" dirty="0" smtClean="0"/>
              <a:t>Phase plot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19</a:t>
            </a:fld>
            <a:endParaRPr lang="en-US" dirty="0"/>
          </a:p>
        </p:txBody>
      </p:sp>
      <p:sp>
        <p:nvSpPr>
          <p:cNvPr id="6" name="TextBox 5"/>
          <p:cNvSpPr txBox="1"/>
          <p:nvPr/>
        </p:nvSpPr>
        <p:spPr>
          <a:xfrm rot="16200000">
            <a:off x="645519" y="3346316"/>
            <a:ext cx="2052535" cy="369332"/>
          </a:xfrm>
          <a:prstGeom prst="rect">
            <a:avLst/>
          </a:prstGeom>
          <a:solidFill>
            <a:schemeClr val="bg1"/>
          </a:solidFill>
        </p:spPr>
        <p:txBody>
          <a:bodyPr wrap="square" rtlCol="0">
            <a:spAutoFit/>
          </a:bodyPr>
          <a:lstStyle/>
          <a:p>
            <a:pPr algn="ctr"/>
            <a:r>
              <a:rPr lang="en-US" dirty="0" smtClean="0"/>
              <a:t>Estimated F</a:t>
            </a:r>
            <a:endParaRPr lang="en-US" dirty="0"/>
          </a:p>
        </p:txBody>
      </p:sp>
      <p:sp>
        <p:nvSpPr>
          <p:cNvPr id="7" name="TextBox 6"/>
          <p:cNvSpPr txBox="1"/>
          <p:nvPr/>
        </p:nvSpPr>
        <p:spPr>
          <a:xfrm>
            <a:off x="3622090" y="5982293"/>
            <a:ext cx="2459740" cy="369332"/>
          </a:xfrm>
          <a:prstGeom prst="rect">
            <a:avLst/>
          </a:prstGeom>
          <a:solidFill>
            <a:schemeClr val="bg1"/>
          </a:solidFill>
        </p:spPr>
        <p:txBody>
          <a:bodyPr wrap="square" rtlCol="0">
            <a:spAutoFit/>
          </a:bodyPr>
          <a:lstStyle/>
          <a:p>
            <a:pPr algn="ctr"/>
            <a:r>
              <a:rPr lang="en-US" dirty="0" smtClean="0"/>
              <a:t>Estimated biomass (t)</a:t>
            </a:r>
            <a:endParaRPr lang="en-US" dirty="0"/>
          </a:p>
        </p:txBody>
      </p:sp>
    </p:spTree>
    <p:extLst>
      <p:ext uri="{BB962C8B-B14F-4D97-AF65-F5344CB8AC3E}">
        <p14:creationId xmlns:p14="http://schemas.microsoft.com/office/powerpoint/2010/main" val="3975357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6899"/>
            <a:ext cx="8229600" cy="676014"/>
          </a:xfrm>
        </p:spPr>
        <p:txBody>
          <a:bodyPr/>
          <a:lstStyle/>
          <a:p>
            <a:r>
              <a:rPr lang="en-US" dirty="0" smtClean="0"/>
              <a:t>Data and model structure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a:t>
            </a:fld>
            <a:endParaRPr lang="en-US" dirty="0"/>
          </a:p>
        </p:txBody>
      </p:sp>
      <p:sp>
        <p:nvSpPr>
          <p:cNvPr id="6" name="Rectangle 5"/>
          <p:cNvSpPr/>
          <p:nvPr/>
        </p:nvSpPr>
        <p:spPr>
          <a:xfrm>
            <a:off x="5892800" y="1367845"/>
            <a:ext cx="3251200" cy="2554545"/>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2060"/>
                </a:solidFill>
              </a:rPr>
              <a:t>Models developed in Stock </a:t>
            </a:r>
            <a:r>
              <a:rPr lang="en-US" sz="2000" dirty="0" smtClean="0">
                <a:solidFill>
                  <a:srgbClr val="002060"/>
                </a:solidFill>
              </a:rPr>
              <a:t>Synthesis</a:t>
            </a:r>
          </a:p>
          <a:p>
            <a:pPr marL="342900" indent="-342900">
              <a:buFont typeface="Arial" panose="020B0604020202020204" pitchFamily="34" charset="0"/>
              <a:buChar char="•"/>
            </a:pPr>
            <a:r>
              <a:rPr lang="en-US" sz="2000" dirty="0" smtClean="0">
                <a:solidFill>
                  <a:srgbClr val="002060"/>
                </a:solidFill>
              </a:rPr>
              <a:t>2 fleets, 3 surveys</a:t>
            </a:r>
          </a:p>
          <a:p>
            <a:pPr marL="800100" lvl="1" indent="-342900">
              <a:buFont typeface="Arial" panose="020B0604020202020204" pitchFamily="34" charset="0"/>
              <a:buChar char="•"/>
            </a:pPr>
            <a:r>
              <a:rPr lang="en-US" sz="2000" dirty="0" smtClean="0">
                <a:solidFill>
                  <a:srgbClr val="002060"/>
                </a:solidFill>
              </a:rPr>
              <a:t>Trawl fishery</a:t>
            </a:r>
          </a:p>
          <a:p>
            <a:pPr marL="800100" lvl="1" indent="-342900">
              <a:buFont typeface="Arial" panose="020B0604020202020204" pitchFamily="34" charset="0"/>
              <a:buChar char="•"/>
            </a:pPr>
            <a:r>
              <a:rPr lang="en-US" sz="2000" dirty="0" smtClean="0">
                <a:solidFill>
                  <a:srgbClr val="002060"/>
                </a:solidFill>
              </a:rPr>
              <a:t>Longline fishery</a:t>
            </a:r>
          </a:p>
          <a:p>
            <a:pPr marL="800100" lvl="1" indent="-342900">
              <a:buFont typeface="Arial" panose="020B0604020202020204" pitchFamily="34" charset="0"/>
              <a:buChar char="•"/>
            </a:pPr>
            <a:r>
              <a:rPr lang="en-US" sz="2000" dirty="0" smtClean="0">
                <a:solidFill>
                  <a:srgbClr val="002060"/>
                </a:solidFill>
              </a:rPr>
              <a:t>EBS shelf survey</a:t>
            </a:r>
          </a:p>
          <a:p>
            <a:pPr marL="800100" lvl="1" indent="-342900">
              <a:buFont typeface="Arial" panose="020B0604020202020204" pitchFamily="34" charset="0"/>
              <a:buChar char="•"/>
            </a:pPr>
            <a:r>
              <a:rPr lang="en-US" sz="2000" dirty="0" smtClean="0">
                <a:solidFill>
                  <a:srgbClr val="002060"/>
                </a:solidFill>
              </a:rPr>
              <a:t>EBS slope survey</a:t>
            </a:r>
          </a:p>
          <a:p>
            <a:pPr marL="800100" lvl="1" indent="-342900">
              <a:buFont typeface="Arial" panose="020B0604020202020204" pitchFamily="34" charset="0"/>
              <a:buChar char="•"/>
            </a:pPr>
            <a:r>
              <a:rPr lang="en-US" sz="2000" dirty="0" smtClean="0">
                <a:solidFill>
                  <a:srgbClr val="002060"/>
                </a:solidFill>
              </a:rPr>
              <a:t>ABL longline survey</a:t>
            </a:r>
            <a:endParaRPr lang="en-US" sz="2000" dirty="0">
              <a:solidFill>
                <a:srgbClr val="00206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451" y="932913"/>
            <a:ext cx="5617634" cy="4321257"/>
          </a:xfrm>
          <a:prstGeom prst="rect">
            <a:avLst/>
          </a:prstGeom>
        </p:spPr>
      </p:pic>
    </p:spTree>
    <p:extLst>
      <p:ext uri="{BB962C8B-B14F-4D97-AF65-F5344CB8AC3E}">
        <p14:creationId xmlns:p14="http://schemas.microsoft.com/office/powerpoint/2010/main" val="16345293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endParaRPr lang="en-US" dirty="0"/>
          </a:p>
        </p:txBody>
      </p:sp>
      <p:sp>
        <p:nvSpPr>
          <p:cNvPr id="3" name="Content Placeholder 2"/>
          <p:cNvSpPr>
            <a:spLocks noGrp="1"/>
          </p:cNvSpPr>
          <p:nvPr>
            <p:ph idx="1"/>
          </p:nvPr>
        </p:nvSpPr>
        <p:spPr>
          <a:xfrm>
            <a:off x="457200" y="1207293"/>
            <a:ext cx="8229600" cy="5147787"/>
          </a:xfrm>
        </p:spPr>
        <p:txBody>
          <a:bodyPr>
            <a:normAutofit/>
          </a:bodyPr>
          <a:lstStyle/>
          <a:p>
            <a:r>
              <a:rPr lang="en-US" sz="2000" dirty="0" smtClean="0"/>
              <a:t>Assessment considerations – Level 1</a:t>
            </a:r>
            <a:endParaRPr lang="en-US" sz="1800" dirty="0" smtClean="0"/>
          </a:p>
          <a:p>
            <a:pPr lvl="1"/>
            <a:r>
              <a:rPr lang="en-US" sz="1800" dirty="0" smtClean="0"/>
              <a:t>The EBS slope survey has not been conducted since </a:t>
            </a:r>
            <a:r>
              <a:rPr lang="en-US" sz="1800" dirty="0" smtClean="0"/>
              <a:t>2016.</a:t>
            </a:r>
          </a:p>
          <a:p>
            <a:pPr lvl="1"/>
            <a:r>
              <a:rPr lang="en-US" sz="1800" dirty="0" smtClean="0"/>
              <a:t>Last survey happened when the 2007-2010 were moving onto the slope</a:t>
            </a:r>
            <a:endParaRPr lang="en-US" sz="1800" dirty="0"/>
          </a:p>
          <a:p>
            <a:r>
              <a:rPr lang="en-US" sz="2000" dirty="0" smtClean="0"/>
              <a:t>Population dynamics – Level 1</a:t>
            </a:r>
          </a:p>
          <a:p>
            <a:pPr lvl="1"/>
            <a:r>
              <a:rPr lang="en-US" sz="1800" dirty="0" smtClean="0"/>
              <a:t>Recent increase in SSB and total biomass has been due to the growth of a strong year classes (2007-2010).</a:t>
            </a:r>
          </a:p>
          <a:p>
            <a:pPr lvl="1"/>
            <a:r>
              <a:rPr lang="en-US" sz="1800" dirty="0" smtClean="0"/>
              <a:t>Numbers are beginning to decline and there has been a lack of recruitment</a:t>
            </a:r>
          </a:p>
          <a:p>
            <a:r>
              <a:rPr lang="en-US" sz="2000" dirty="0" smtClean="0"/>
              <a:t>Environment/Ecosystem considerations – Level 2</a:t>
            </a:r>
          </a:p>
          <a:p>
            <a:pPr lvl="1"/>
            <a:r>
              <a:rPr lang="en-US" sz="1800" dirty="0" smtClean="0"/>
              <a:t>“The </a:t>
            </a:r>
            <a:r>
              <a:rPr lang="en-US" sz="1800" dirty="0"/>
              <a:t>cold pool extent in 2020 indicates average conditions for juvenile recruitment based on a previously established positive correlation between the cold pool and juvenile recruitment. Recent EBS shelf survey data indicates that the length distribution is truncating, with few to no young recruits in 2019. Although 2020 has an average cold pool extent, there is concern that with increased frequency of years with little to no cold pool there will be a continued lack of recruitment in the future</a:t>
            </a:r>
            <a:r>
              <a:rPr lang="en-US" sz="1800" dirty="0" smtClean="0"/>
              <a:t>.”</a:t>
            </a:r>
            <a:endParaRPr lang="en-US" sz="1800" dirty="0"/>
          </a:p>
          <a:p>
            <a:r>
              <a:rPr lang="en-US" sz="2000" dirty="0" smtClean="0"/>
              <a:t>Fishery performance – Level 1</a:t>
            </a:r>
            <a:endParaRPr lang="en-US" sz="20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20</a:t>
            </a:fld>
            <a:endParaRPr lang="en-US" dirty="0"/>
          </a:p>
        </p:txBody>
      </p:sp>
    </p:spTree>
    <p:extLst>
      <p:ext uri="{BB962C8B-B14F-4D97-AF65-F5344CB8AC3E}">
        <p14:creationId xmlns:p14="http://schemas.microsoft.com/office/powerpoint/2010/main" val="5811156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directions</a:t>
            </a:r>
            <a:endParaRPr lang="en-US" dirty="0"/>
          </a:p>
        </p:txBody>
      </p:sp>
      <p:sp>
        <p:nvSpPr>
          <p:cNvPr id="3" name="Content Placeholder 2"/>
          <p:cNvSpPr>
            <a:spLocks noGrp="1"/>
          </p:cNvSpPr>
          <p:nvPr>
            <p:ph idx="1"/>
          </p:nvPr>
        </p:nvSpPr>
        <p:spPr/>
        <p:txBody>
          <a:bodyPr>
            <a:normAutofit/>
          </a:bodyPr>
          <a:lstStyle/>
          <a:p>
            <a:r>
              <a:rPr lang="en-US" sz="2400" dirty="0"/>
              <a:t>An evaluation of non-binary environmental indices and methods for linking environmental covariates to </a:t>
            </a:r>
            <a:r>
              <a:rPr lang="en-US" sz="2400" dirty="0" smtClean="0"/>
              <a:t>recruitment</a:t>
            </a:r>
          </a:p>
          <a:p>
            <a:r>
              <a:rPr lang="en-US" sz="2400" dirty="0" smtClean="0"/>
              <a:t>Spatial considerations</a:t>
            </a:r>
          </a:p>
          <a:p>
            <a:pPr lvl="1"/>
            <a:r>
              <a:rPr lang="en-US" sz="2400" dirty="0" smtClean="0"/>
              <a:t>Given the ontogeny of the species, spatial models accounting for this should be explored</a:t>
            </a:r>
          </a:p>
          <a:p>
            <a:r>
              <a:rPr lang="en-US" sz="2400" dirty="0" smtClean="0"/>
              <a:t>Model’s ability to estimate selectivity parameters</a:t>
            </a:r>
          </a:p>
          <a:p>
            <a:pPr lvl="1"/>
            <a:r>
              <a:rPr lang="en-US" sz="2400" dirty="0" smtClean="0"/>
              <a:t>Investigate simplified time blocks</a:t>
            </a:r>
            <a:endParaRPr lang="en-US" sz="24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21</a:t>
            </a:fld>
            <a:endParaRPr lang="en-US" dirty="0"/>
          </a:p>
        </p:txBody>
      </p:sp>
    </p:spTree>
    <p:extLst>
      <p:ext uri="{BB962C8B-B14F-4D97-AF65-F5344CB8AC3E}">
        <p14:creationId xmlns:p14="http://schemas.microsoft.com/office/powerpoint/2010/main" val="40232807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Divider Title</a:t>
            </a:r>
            <a:endParaRPr lang="en-US" dirty="0"/>
          </a:p>
        </p:txBody>
      </p:sp>
      <p:sp>
        <p:nvSpPr>
          <p:cNvPr id="3" name="Text Placeholder 2"/>
          <p:cNvSpPr>
            <a:spLocks noGrp="1"/>
          </p:cNvSpPr>
          <p:nvPr>
            <p:ph type="body" idx="1"/>
          </p:nvPr>
        </p:nvSpPr>
        <p:spPr/>
        <p:txBody>
          <a:bodyPr/>
          <a:lstStyle/>
          <a:p>
            <a:r>
              <a:rPr lang="en-US" dirty="0" smtClean="0"/>
              <a:t>Additional Divider Information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22</a:t>
            </a:fld>
            <a:endParaRPr lang="en-US" dirty="0"/>
          </a:p>
        </p:txBody>
      </p:sp>
    </p:spTree>
    <p:extLst>
      <p:ext uri="{BB962C8B-B14F-4D97-AF65-F5344CB8AC3E}">
        <p14:creationId xmlns:p14="http://schemas.microsoft.com/office/powerpoint/2010/main" val="14524177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23</a:t>
            </a:fld>
            <a:endParaRPr lang="en-US" dirty="0"/>
          </a:p>
        </p:txBody>
      </p:sp>
      <p:sp>
        <p:nvSpPr>
          <p:cNvPr id="7" name="TextBox 6"/>
          <p:cNvSpPr txBox="1"/>
          <p:nvPr/>
        </p:nvSpPr>
        <p:spPr>
          <a:xfrm>
            <a:off x="232753" y="717575"/>
            <a:ext cx="8748285" cy="6140423"/>
          </a:xfrm>
          <a:prstGeom prst="rect">
            <a:avLst/>
          </a:prstGeom>
          <a:solidFill>
            <a:schemeClr val="bg1"/>
          </a:solidFill>
        </p:spPr>
        <p:txBody>
          <a:bodyPr wrap="square" rtlCol="0">
            <a:spAutoFit/>
          </a:bodyPr>
          <a:lstStyle/>
          <a:p>
            <a:endParaRPr lang="en-US" dirty="0"/>
          </a:p>
        </p:txBody>
      </p:sp>
      <p:sp>
        <p:nvSpPr>
          <p:cNvPr id="2" name="Title 1"/>
          <p:cNvSpPr>
            <a:spLocks noGrp="1"/>
          </p:cNvSpPr>
          <p:nvPr>
            <p:ph type="title"/>
          </p:nvPr>
        </p:nvSpPr>
        <p:spPr>
          <a:xfrm>
            <a:off x="457200" y="122231"/>
            <a:ext cx="8229600" cy="676014"/>
          </a:xfrm>
        </p:spPr>
        <p:txBody>
          <a:bodyPr/>
          <a:lstStyle/>
          <a:p>
            <a:r>
              <a:rPr lang="en-US" dirty="0" smtClean="0"/>
              <a:t>Model structure</a:t>
            </a:r>
            <a:endParaRPr lang="en-US" dirty="0"/>
          </a:p>
        </p:txBody>
      </p:sp>
      <p:sp>
        <p:nvSpPr>
          <p:cNvPr id="5" name="Content Placeholder 2"/>
          <p:cNvSpPr>
            <a:spLocks noGrp="1"/>
          </p:cNvSpPr>
          <p:nvPr>
            <p:ph idx="1"/>
          </p:nvPr>
        </p:nvSpPr>
        <p:spPr>
          <a:xfrm>
            <a:off x="232752" y="717575"/>
            <a:ext cx="7934703" cy="6140423"/>
          </a:xfrm>
          <a:solidFill>
            <a:schemeClr val="bg1"/>
          </a:solidFill>
        </p:spPr>
        <p:txBody>
          <a:bodyPr>
            <a:noAutofit/>
          </a:bodyPr>
          <a:lstStyle/>
          <a:p>
            <a:r>
              <a:rPr lang="en-US" sz="2000" dirty="0" smtClean="0"/>
              <a:t>Natural </a:t>
            </a:r>
            <a:r>
              <a:rPr lang="en-US" sz="2000" dirty="0"/>
              <a:t>mortality – Fixed </a:t>
            </a:r>
          </a:p>
          <a:p>
            <a:pPr lvl="1"/>
            <a:r>
              <a:rPr lang="en-US" sz="2000" dirty="0"/>
              <a:t>M = 0.112 (Cooper et al. 2007)</a:t>
            </a:r>
          </a:p>
          <a:p>
            <a:pPr lvl="1"/>
            <a:r>
              <a:rPr lang="en-US" sz="2000" dirty="0"/>
              <a:t>Same for females and </a:t>
            </a:r>
            <a:r>
              <a:rPr lang="en-US" sz="2000" dirty="0" smtClean="0"/>
              <a:t>males</a:t>
            </a:r>
            <a:endParaRPr lang="en-US" sz="2000" dirty="0"/>
          </a:p>
          <a:p>
            <a:r>
              <a:rPr lang="en-US" sz="2000" dirty="0" smtClean="0"/>
              <a:t>Maturity </a:t>
            </a:r>
            <a:r>
              <a:rPr lang="en-US" sz="2000" dirty="0"/>
              <a:t>at </a:t>
            </a:r>
            <a:r>
              <a:rPr lang="en-US" sz="2000" dirty="0" smtClean="0"/>
              <a:t>length </a:t>
            </a:r>
            <a:r>
              <a:rPr lang="en-US" sz="2000" dirty="0"/>
              <a:t>– </a:t>
            </a:r>
            <a:r>
              <a:rPr lang="en-US" sz="2000" dirty="0" smtClean="0"/>
              <a:t>fixed parameters </a:t>
            </a:r>
          </a:p>
          <a:p>
            <a:pPr lvl="1"/>
            <a:r>
              <a:rPr lang="en-US" sz="2000" dirty="0" smtClean="0"/>
              <a:t>L50: 60 cm (</a:t>
            </a:r>
            <a:r>
              <a:rPr lang="en-US" sz="2000" dirty="0" err="1"/>
              <a:t>D’yakov</a:t>
            </a:r>
            <a:r>
              <a:rPr lang="en-US" sz="2000" dirty="0"/>
              <a:t> </a:t>
            </a:r>
            <a:r>
              <a:rPr lang="en-US" sz="2000" dirty="0" smtClean="0"/>
              <a:t>1982)</a:t>
            </a:r>
          </a:p>
          <a:p>
            <a:pPr lvl="1"/>
            <a:r>
              <a:rPr lang="en-US" sz="2000" dirty="0" smtClean="0"/>
              <a:t>Slope:  </a:t>
            </a:r>
            <a:r>
              <a:rPr lang="en-US" sz="2000" dirty="0"/>
              <a:t>-0.25 (</a:t>
            </a:r>
            <a:r>
              <a:rPr lang="en-US" sz="2000" dirty="0" err="1"/>
              <a:t>D’yakov</a:t>
            </a:r>
            <a:r>
              <a:rPr lang="en-US" sz="2000" dirty="0"/>
              <a:t> 1982</a:t>
            </a:r>
            <a:r>
              <a:rPr lang="en-US" sz="2000" dirty="0" smtClean="0"/>
              <a:t>)</a:t>
            </a:r>
          </a:p>
          <a:p>
            <a:r>
              <a:rPr lang="en-US" sz="2000" dirty="0" smtClean="0"/>
              <a:t>Weight-length relationship – fixed parameters</a:t>
            </a:r>
          </a:p>
          <a:p>
            <a:pPr lvl="1"/>
            <a:r>
              <a:rPr lang="en-US" sz="2000" dirty="0" smtClean="0"/>
              <a:t>Males: W = 3.4 x10</a:t>
            </a:r>
            <a:r>
              <a:rPr lang="en-US" sz="2000" baseline="30000" dirty="0" smtClean="0"/>
              <a:t>-6</a:t>
            </a:r>
            <a:r>
              <a:rPr lang="en-US" sz="2000" dirty="0" smtClean="0"/>
              <a:t>L</a:t>
            </a:r>
            <a:r>
              <a:rPr lang="en-US" sz="2000" baseline="30000" dirty="0" smtClean="0"/>
              <a:t>3.2189</a:t>
            </a:r>
          </a:p>
          <a:p>
            <a:pPr lvl="1"/>
            <a:r>
              <a:rPr lang="en-US" sz="2000" dirty="0" smtClean="0"/>
              <a:t>Females: W = 2.43x10</a:t>
            </a:r>
            <a:r>
              <a:rPr lang="en-US" sz="2000" baseline="30000" dirty="0" smtClean="0"/>
              <a:t>-6</a:t>
            </a:r>
            <a:r>
              <a:rPr lang="en-US" sz="2000" dirty="0" smtClean="0"/>
              <a:t>L</a:t>
            </a:r>
            <a:r>
              <a:rPr lang="en-US" sz="2000" baseline="30000" dirty="0" smtClean="0"/>
              <a:t>3.325</a:t>
            </a:r>
          </a:p>
          <a:p>
            <a:pPr lvl="1"/>
            <a:r>
              <a:rPr lang="en-US" sz="2000" dirty="0" err="1" smtClean="0"/>
              <a:t>Barbeaux</a:t>
            </a:r>
            <a:r>
              <a:rPr lang="en-US" sz="2000" dirty="0" smtClean="0"/>
              <a:t> et al. (2012) </a:t>
            </a:r>
            <a:endParaRPr lang="en-US" sz="2000" dirty="0"/>
          </a:p>
          <a:p>
            <a:r>
              <a:rPr lang="en-US" sz="2000" dirty="0"/>
              <a:t>von </a:t>
            </a:r>
            <a:r>
              <a:rPr lang="en-US" sz="2000" dirty="0" err="1"/>
              <a:t>Bertalanffy</a:t>
            </a:r>
            <a:r>
              <a:rPr lang="en-US" sz="2000" dirty="0"/>
              <a:t> growth</a:t>
            </a:r>
          </a:p>
          <a:p>
            <a:pPr lvl="1"/>
            <a:r>
              <a:rPr lang="en-US" sz="2000" dirty="0"/>
              <a:t>Length at minimum age (estimated)</a:t>
            </a:r>
          </a:p>
          <a:p>
            <a:pPr lvl="1"/>
            <a:r>
              <a:rPr lang="en-US" sz="2000" dirty="0"/>
              <a:t>Length at maximum age (estimated)</a:t>
            </a:r>
          </a:p>
          <a:p>
            <a:pPr lvl="1"/>
            <a:r>
              <a:rPr lang="en-US" sz="2000" dirty="0"/>
              <a:t>Growth coefficient (estimated)</a:t>
            </a:r>
          </a:p>
          <a:p>
            <a:pPr lvl="1"/>
            <a:r>
              <a:rPr lang="en-US" sz="2000" dirty="0"/>
              <a:t>CVs at young and old age (fixed)</a:t>
            </a:r>
          </a:p>
          <a:p>
            <a:pPr lvl="2"/>
            <a:r>
              <a:rPr lang="en-US" sz="1600" dirty="0"/>
              <a:t>15% </a:t>
            </a:r>
            <a:r>
              <a:rPr lang="en-US" sz="1600" dirty="0" smtClean="0"/>
              <a:t>young and 9</a:t>
            </a:r>
            <a:r>
              <a:rPr lang="en-US" sz="1600" dirty="0"/>
              <a:t>% </a:t>
            </a:r>
            <a:r>
              <a:rPr lang="en-US" sz="1600" dirty="0" smtClean="0"/>
              <a:t>old</a:t>
            </a:r>
            <a:endParaRPr lang="en-US" sz="1600" dirty="0"/>
          </a:p>
        </p:txBody>
      </p:sp>
    </p:spTree>
    <p:extLst>
      <p:ext uri="{BB962C8B-B14F-4D97-AF65-F5344CB8AC3E}">
        <p14:creationId xmlns:p14="http://schemas.microsoft.com/office/powerpoint/2010/main" val="4020531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047"/>
            <a:ext cx="8229600" cy="676014"/>
          </a:xfrm>
        </p:spPr>
        <p:txBody>
          <a:bodyPr/>
          <a:lstStyle/>
          <a:p>
            <a:r>
              <a:rPr lang="en-US" dirty="0" smtClean="0"/>
              <a:t>Model structure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24</a:t>
            </a:fld>
            <a:endParaRPr lang="en-US" dirty="0"/>
          </a:p>
        </p:txBody>
      </p:sp>
      <p:sp>
        <p:nvSpPr>
          <p:cNvPr id="5" name="Content Placeholder 2"/>
          <p:cNvSpPr>
            <a:spLocks noGrp="1"/>
          </p:cNvSpPr>
          <p:nvPr>
            <p:ph idx="1"/>
          </p:nvPr>
        </p:nvSpPr>
        <p:spPr>
          <a:xfrm>
            <a:off x="417934" y="756488"/>
            <a:ext cx="8308132" cy="5585944"/>
          </a:xfrm>
          <a:solidFill>
            <a:schemeClr val="bg1"/>
          </a:solidFill>
        </p:spPr>
        <p:txBody>
          <a:bodyPr>
            <a:noAutofit/>
          </a:bodyPr>
          <a:lstStyle/>
          <a:p>
            <a:r>
              <a:rPr lang="en-US" sz="2400" dirty="0" smtClean="0"/>
              <a:t>Stock-recruitment (</a:t>
            </a:r>
            <a:r>
              <a:rPr lang="en-US" sz="2400" dirty="0" err="1" smtClean="0"/>
              <a:t>Beverton</a:t>
            </a:r>
            <a:r>
              <a:rPr lang="en-US" sz="2400" dirty="0" smtClean="0"/>
              <a:t>-Holt)</a:t>
            </a:r>
          </a:p>
          <a:p>
            <a:pPr lvl="1"/>
            <a:r>
              <a:rPr lang="en-US" sz="2400" dirty="0" smtClean="0"/>
              <a:t>R0 – Estimated</a:t>
            </a:r>
          </a:p>
          <a:p>
            <a:pPr lvl="1"/>
            <a:r>
              <a:rPr lang="en-US" sz="2400" dirty="0"/>
              <a:t>Steepness - Fixed = </a:t>
            </a:r>
            <a:r>
              <a:rPr lang="en-US" sz="2400" dirty="0" smtClean="0"/>
              <a:t>0.79 (Myers et al. 1999)</a:t>
            </a:r>
            <a:endParaRPr lang="en-US" sz="2400" dirty="0"/>
          </a:p>
          <a:p>
            <a:pPr lvl="1"/>
            <a:r>
              <a:rPr lang="en-US" sz="2400" dirty="0"/>
              <a:t>Sigma R - Fixed = </a:t>
            </a:r>
            <a:r>
              <a:rPr lang="en-US" sz="2400" dirty="0" smtClean="0"/>
              <a:t>0.6</a:t>
            </a:r>
          </a:p>
          <a:p>
            <a:pPr lvl="1"/>
            <a:r>
              <a:rPr lang="en-US" sz="2400" dirty="0" smtClean="0"/>
              <a:t>Autocorrelation – Estimated</a:t>
            </a:r>
          </a:p>
          <a:p>
            <a:pPr lvl="2"/>
            <a:r>
              <a:rPr lang="en-US" sz="1800" dirty="0"/>
              <a:t>N</a:t>
            </a:r>
            <a:r>
              <a:rPr lang="en-US" sz="1800" dirty="0" smtClean="0"/>
              <a:t>ormal prior</a:t>
            </a:r>
          </a:p>
          <a:p>
            <a:pPr lvl="2"/>
            <a:r>
              <a:rPr lang="en-US" sz="1800" dirty="0" smtClean="0"/>
              <a:t>Mean = 0.473 and </a:t>
            </a:r>
            <a:r>
              <a:rPr lang="en-US" sz="1800" dirty="0" err="1" smtClean="0"/>
              <a:t>Stdev</a:t>
            </a:r>
            <a:r>
              <a:rPr lang="en-US" sz="1800" dirty="0" smtClean="0"/>
              <a:t> = 0.265 (Thorson et al. 2014)</a:t>
            </a:r>
          </a:p>
          <a:p>
            <a:pPr lvl="1"/>
            <a:r>
              <a:rPr lang="en-US" sz="2400" dirty="0" smtClean="0"/>
              <a:t>Recruitment deviations - Estimated</a:t>
            </a:r>
          </a:p>
          <a:p>
            <a:pPr lvl="2"/>
            <a:r>
              <a:rPr lang="en-US" sz="1800" dirty="0" smtClean="0"/>
              <a:t>Early: 1945 - 1970 </a:t>
            </a:r>
          </a:p>
          <a:p>
            <a:pPr lvl="2"/>
            <a:r>
              <a:rPr lang="en-US" sz="1800" dirty="0" smtClean="0"/>
              <a:t>Main: 1970 - 2013</a:t>
            </a:r>
          </a:p>
          <a:p>
            <a:pPr lvl="2"/>
            <a:r>
              <a:rPr lang="en-US" sz="1800" dirty="0" smtClean="0"/>
              <a:t>Forecast: 2014 - 2019</a:t>
            </a:r>
            <a:endParaRPr lang="en-US" sz="2400" dirty="0" smtClean="0"/>
          </a:p>
        </p:txBody>
      </p:sp>
    </p:spTree>
    <p:extLst>
      <p:ext uri="{BB962C8B-B14F-4D97-AF65-F5344CB8AC3E}">
        <p14:creationId xmlns:p14="http://schemas.microsoft.com/office/powerpoint/2010/main" val="6293366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428"/>
            <a:ext cx="8229600" cy="676014"/>
          </a:xfrm>
        </p:spPr>
        <p:txBody>
          <a:bodyPr/>
          <a:lstStyle/>
          <a:p>
            <a:r>
              <a:rPr lang="en-US" dirty="0" smtClean="0"/>
              <a:t>Model structure</a:t>
            </a:r>
            <a:endParaRPr lang="en-US" dirty="0"/>
          </a:p>
        </p:txBody>
      </p:sp>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25</a:t>
            </a:fld>
            <a:endParaRPr lang="en-US" dirty="0"/>
          </a:p>
        </p:txBody>
      </p:sp>
      <p:sp>
        <p:nvSpPr>
          <p:cNvPr id="5" name="Content Placeholder 2"/>
          <p:cNvSpPr>
            <a:spLocks noGrp="1"/>
          </p:cNvSpPr>
          <p:nvPr>
            <p:ph idx="1"/>
          </p:nvPr>
        </p:nvSpPr>
        <p:spPr>
          <a:xfrm>
            <a:off x="417934" y="1135869"/>
            <a:ext cx="8308132" cy="4846645"/>
          </a:xfrm>
        </p:spPr>
        <p:txBody>
          <a:bodyPr>
            <a:noAutofit/>
          </a:bodyPr>
          <a:lstStyle/>
          <a:p>
            <a:r>
              <a:rPr lang="en-US" sz="2000" dirty="0" smtClean="0"/>
              <a:t>Selectivity</a:t>
            </a:r>
          </a:p>
          <a:p>
            <a:pPr lvl="1"/>
            <a:r>
              <a:rPr lang="en-US" sz="2000" dirty="0" smtClean="0"/>
              <a:t>Sex-specific, size-based</a:t>
            </a:r>
          </a:p>
          <a:p>
            <a:pPr lvl="1"/>
            <a:r>
              <a:rPr lang="en-US" sz="1800" dirty="0" smtClean="0"/>
              <a:t>ABL </a:t>
            </a:r>
            <a:r>
              <a:rPr lang="en-US" sz="1800" dirty="0"/>
              <a:t>longline survey: Fixed </a:t>
            </a:r>
            <a:r>
              <a:rPr lang="en-US" sz="1800" dirty="0" smtClean="0"/>
              <a:t>logistic</a:t>
            </a:r>
            <a:endParaRPr lang="en-US" sz="2000" dirty="0" smtClean="0"/>
          </a:p>
          <a:p>
            <a:pPr lvl="1"/>
            <a:r>
              <a:rPr lang="en-US" sz="2000" dirty="0" smtClean="0"/>
              <a:t>Double normal pattern</a:t>
            </a:r>
          </a:p>
          <a:p>
            <a:pPr lvl="2"/>
            <a:r>
              <a:rPr lang="en-US" sz="1800" dirty="0" smtClean="0"/>
              <a:t>Trawl fishery, longline fishery, EBS shelf and slope surveys</a:t>
            </a:r>
          </a:p>
          <a:p>
            <a:pPr lvl="2"/>
            <a:r>
              <a:rPr lang="en-US" sz="1800" dirty="0"/>
              <a:t>Slope selectivity is constrained to be logistic</a:t>
            </a:r>
          </a:p>
          <a:p>
            <a:pPr lvl="2"/>
            <a:r>
              <a:rPr lang="en-US" sz="1800" dirty="0"/>
              <a:t>Female </a:t>
            </a:r>
            <a:r>
              <a:rPr lang="en-US" sz="1800" dirty="0" smtClean="0"/>
              <a:t>selectivity </a:t>
            </a:r>
            <a:r>
              <a:rPr lang="en-US" sz="1800" dirty="0"/>
              <a:t>offset from </a:t>
            </a:r>
            <a:r>
              <a:rPr lang="en-US" sz="1800" dirty="0" smtClean="0"/>
              <a:t>males for longline fishery and slope survey</a:t>
            </a:r>
            <a:endParaRPr lang="en-US" sz="1800" dirty="0"/>
          </a:p>
          <a:p>
            <a:pPr lvl="2"/>
            <a:r>
              <a:rPr lang="en-US" sz="1800" dirty="0"/>
              <a:t>Male </a:t>
            </a:r>
            <a:r>
              <a:rPr lang="en-US" sz="1800" dirty="0" smtClean="0"/>
              <a:t>selectivity </a:t>
            </a:r>
            <a:r>
              <a:rPr lang="en-US" sz="1800" dirty="0"/>
              <a:t>were offset from </a:t>
            </a:r>
            <a:r>
              <a:rPr lang="en-US" sz="1800" dirty="0" smtClean="0"/>
              <a:t>female for </a:t>
            </a:r>
            <a:r>
              <a:rPr lang="en-US" sz="1800" dirty="0"/>
              <a:t>trawl </a:t>
            </a:r>
            <a:r>
              <a:rPr lang="en-US" sz="1800" dirty="0" smtClean="0"/>
              <a:t>fishery and </a:t>
            </a:r>
            <a:r>
              <a:rPr lang="en-US" sz="1800" dirty="0"/>
              <a:t>shelf </a:t>
            </a:r>
            <a:r>
              <a:rPr lang="en-US" sz="1800" dirty="0" smtClean="0"/>
              <a:t>survey</a:t>
            </a:r>
          </a:p>
          <a:p>
            <a:pPr lvl="1"/>
            <a:r>
              <a:rPr lang="en-US" sz="2000" dirty="0" smtClean="0"/>
              <a:t>Time-varying selectivity using time blocks</a:t>
            </a:r>
          </a:p>
          <a:p>
            <a:pPr lvl="2"/>
            <a:r>
              <a:rPr lang="en-US" sz="1800" dirty="0" smtClean="0"/>
              <a:t>Trawl fishery: pre-1989 (10), 1989-2005 (14), 2006 -2018 (11)</a:t>
            </a:r>
          </a:p>
          <a:p>
            <a:pPr lvl="2"/>
            <a:r>
              <a:rPr lang="en-US" sz="1800" dirty="0" smtClean="0"/>
              <a:t>Longline fishery: pre-1991 (7), 1991-2007 (15), 2008-2018 (11)</a:t>
            </a:r>
          </a:p>
          <a:p>
            <a:pPr lvl="2"/>
            <a:r>
              <a:rPr lang="en-US" sz="1800" dirty="0" smtClean="0"/>
              <a:t>EBS shelf survey: pre-1992(5), 1992-1995 (4), 1996-2000 (5), 2001-2018 (18)</a:t>
            </a:r>
          </a:p>
          <a:p>
            <a:pPr lvl="2"/>
            <a:r>
              <a:rPr lang="en-US" sz="1800" dirty="0" smtClean="0"/>
              <a:t>EBS slope survey: pre-2002 (6), 2002-2010 (4), 2011-2018 (2)</a:t>
            </a:r>
          </a:p>
        </p:txBody>
      </p:sp>
    </p:spTree>
    <p:extLst>
      <p:ext uri="{BB962C8B-B14F-4D97-AF65-F5344CB8AC3E}">
        <p14:creationId xmlns:p14="http://schemas.microsoft.com/office/powerpoint/2010/main" val="1737591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Fishery catch</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56" y="1529362"/>
            <a:ext cx="4401685" cy="3385911"/>
          </a:xfrm>
          <a:prstGeom prst="rect">
            <a:avLst/>
          </a:prstGeom>
        </p:spPr>
      </p:pic>
      <p:cxnSp>
        <p:nvCxnSpPr>
          <p:cNvPr id="10" name="Straight Connector 9"/>
          <p:cNvCxnSpPr/>
          <p:nvPr/>
        </p:nvCxnSpPr>
        <p:spPr>
          <a:xfrm flipV="1">
            <a:off x="2170542" y="1635045"/>
            <a:ext cx="0" cy="2699021"/>
          </a:xfrm>
          <a:prstGeom prst="line">
            <a:avLst/>
          </a:prstGeom>
          <a:ln w="19050"/>
          <a:effectLst/>
        </p:spPr>
        <p:style>
          <a:lnRef idx="2">
            <a:schemeClr val="dk1"/>
          </a:lnRef>
          <a:fillRef idx="0">
            <a:schemeClr val="dk1"/>
          </a:fillRef>
          <a:effectRef idx="1">
            <a:schemeClr val="dk1"/>
          </a:effectRef>
          <a:fontRef idx="minor">
            <a:schemeClr val="tx1"/>
          </a:fontRef>
        </p:style>
      </p:cxnSp>
      <p:sp>
        <p:nvSpPr>
          <p:cNvPr id="12" name="TextBox 11"/>
          <p:cNvSpPr txBox="1"/>
          <p:nvPr/>
        </p:nvSpPr>
        <p:spPr>
          <a:xfrm>
            <a:off x="1747835" y="1323974"/>
            <a:ext cx="1076325" cy="377826"/>
          </a:xfrm>
          <a:prstGeom prst="rect">
            <a:avLst/>
          </a:prstGeom>
          <a:noFill/>
        </p:spPr>
        <p:txBody>
          <a:bodyPr wrap="square" rtlCol="0">
            <a:spAutoFit/>
          </a:bodyPr>
          <a:lstStyle/>
          <a:p>
            <a:r>
              <a:rPr lang="en-US" dirty="0" smtClean="0"/>
              <a:t>MFCMA</a:t>
            </a:r>
            <a:endParaRPr lang="en-US" dirty="0"/>
          </a:p>
        </p:txBody>
      </p:sp>
      <p:sp>
        <p:nvSpPr>
          <p:cNvPr id="13" name="Rectangle 12"/>
          <p:cNvSpPr/>
          <p:nvPr/>
        </p:nvSpPr>
        <p:spPr>
          <a:xfrm>
            <a:off x="2750457" y="1635044"/>
            <a:ext cx="1357086" cy="26990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4"/>
          <a:stretch>
            <a:fillRect/>
          </a:stretch>
        </p:blipFill>
        <p:spPr>
          <a:xfrm>
            <a:off x="4255929" y="1512887"/>
            <a:ext cx="4833867" cy="3214594"/>
          </a:xfrm>
          <a:prstGeom prst="rect">
            <a:avLst/>
          </a:prstGeom>
        </p:spPr>
      </p:pic>
    </p:spTree>
    <p:extLst>
      <p:ext uri="{BB962C8B-B14F-4D97-AF65-F5344CB8AC3E}">
        <p14:creationId xmlns:p14="http://schemas.microsoft.com/office/powerpoint/2010/main" val="3665206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8025" y="1452287"/>
            <a:ext cx="3039897" cy="233838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7" y="1452287"/>
            <a:ext cx="3039897" cy="233838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2051" y="1452287"/>
            <a:ext cx="3039897" cy="2338382"/>
          </a:xfrm>
          <a:prstGeom prst="rect">
            <a:avLst/>
          </a:prstGeom>
        </p:spPr>
      </p:pic>
      <p:sp>
        <p:nvSpPr>
          <p:cNvPr id="2" name="Title 1"/>
          <p:cNvSpPr>
            <a:spLocks noGrp="1"/>
          </p:cNvSpPr>
          <p:nvPr>
            <p:ph type="title"/>
          </p:nvPr>
        </p:nvSpPr>
        <p:spPr/>
        <p:txBody>
          <a:bodyPr/>
          <a:lstStyle/>
          <a:p>
            <a:r>
              <a:rPr lang="en-US" dirty="0" smtClean="0"/>
              <a:t>Survey estimates</a:t>
            </a:r>
            <a:endParaRPr lang="en-US" dirty="0"/>
          </a:p>
        </p:txBody>
      </p:sp>
      <p:sp>
        <p:nvSpPr>
          <p:cNvPr id="3" name="Content Placeholder 2"/>
          <p:cNvSpPr>
            <a:spLocks noGrp="1"/>
          </p:cNvSpPr>
          <p:nvPr>
            <p:ph idx="1"/>
          </p:nvPr>
        </p:nvSpPr>
        <p:spPr>
          <a:xfrm>
            <a:off x="457200" y="3897086"/>
            <a:ext cx="8229600" cy="2195895"/>
          </a:xfrm>
        </p:spPr>
        <p:txBody>
          <a:bodyPr>
            <a:normAutofit lnSpcReduction="10000"/>
          </a:bodyPr>
          <a:lstStyle/>
          <a:p>
            <a:r>
              <a:rPr lang="en-US" sz="2400" dirty="0" smtClean="0"/>
              <a:t>Shelf </a:t>
            </a:r>
          </a:p>
          <a:p>
            <a:pPr lvl="1"/>
            <a:r>
              <a:rPr lang="en-US" sz="2400" dirty="0" smtClean="0"/>
              <a:t>Declined by 11% in 2019</a:t>
            </a:r>
          </a:p>
          <a:p>
            <a:r>
              <a:rPr lang="en-US" sz="2400" dirty="0" smtClean="0"/>
              <a:t>AFSC longline - RPN</a:t>
            </a:r>
          </a:p>
          <a:p>
            <a:pPr lvl="1"/>
            <a:r>
              <a:rPr lang="en-US" sz="2400" dirty="0" smtClean="0"/>
              <a:t>Declined by 33% in 2019 (Bering Sea surveyed)</a:t>
            </a:r>
          </a:p>
          <a:p>
            <a:pPr lvl="1"/>
            <a:r>
              <a:rPr lang="en-US" sz="2400" dirty="0" smtClean="0"/>
              <a:t>Increased by 50% in 2020 (Aleutian Islands surveyed)</a:t>
            </a: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a:t>
            </a:fld>
            <a:endParaRPr lang="en-US" dirty="0"/>
          </a:p>
        </p:txBody>
      </p:sp>
      <p:sp>
        <p:nvSpPr>
          <p:cNvPr id="5" name="TextBox 4"/>
          <p:cNvSpPr txBox="1"/>
          <p:nvPr/>
        </p:nvSpPr>
        <p:spPr>
          <a:xfrm>
            <a:off x="316869" y="1069843"/>
            <a:ext cx="2598345" cy="400110"/>
          </a:xfrm>
          <a:prstGeom prst="rect">
            <a:avLst/>
          </a:prstGeom>
          <a:noFill/>
        </p:spPr>
        <p:txBody>
          <a:bodyPr wrap="square" rtlCol="0">
            <a:spAutoFit/>
          </a:bodyPr>
          <a:lstStyle/>
          <a:p>
            <a:pPr algn="ctr"/>
            <a:r>
              <a:rPr lang="en-US" sz="2000" dirty="0" smtClean="0">
                <a:solidFill>
                  <a:srgbClr val="002060"/>
                </a:solidFill>
              </a:rPr>
              <a:t>Shelf</a:t>
            </a:r>
            <a:endParaRPr lang="en-US" sz="2000" dirty="0">
              <a:solidFill>
                <a:srgbClr val="002060"/>
              </a:solidFill>
            </a:endParaRPr>
          </a:p>
        </p:txBody>
      </p:sp>
      <p:sp>
        <p:nvSpPr>
          <p:cNvPr id="9" name="TextBox 8"/>
          <p:cNvSpPr txBox="1"/>
          <p:nvPr/>
        </p:nvSpPr>
        <p:spPr>
          <a:xfrm>
            <a:off x="3348266" y="1068338"/>
            <a:ext cx="2598345" cy="400110"/>
          </a:xfrm>
          <a:prstGeom prst="rect">
            <a:avLst/>
          </a:prstGeom>
          <a:noFill/>
        </p:spPr>
        <p:txBody>
          <a:bodyPr wrap="square" rtlCol="0">
            <a:spAutoFit/>
          </a:bodyPr>
          <a:lstStyle/>
          <a:p>
            <a:pPr algn="ctr"/>
            <a:r>
              <a:rPr lang="en-US" sz="2000" dirty="0" smtClean="0">
                <a:solidFill>
                  <a:srgbClr val="002060"/>
                </a:solidFill>
              </a:rPr>
              <a:t>Slope</a:t>
            </a:r>
            <a:endParaRPr lang="en-US" sz="2000" dirty="0">
              <a:solidFill>
                <a:srgbClr val="002060"/>
              </a:solidFill>
            </a:endParaRPr>
          </a:p>
        </p:txBody>
      </p:sp>
      <p:sp>
        <p:nvSpPr>
          <p:cNvPr id="10" name="TextBox 9"/>
          <p:cNvSpPr txBox="1"/>
          <p:nvPr/>
        </p:nvSpPr>
        <p:spPr>
          <a:xfrm>
            <a:off x="6379671" y="1066833"/>
            <a:ext cx="2598345" cy="400110"/>
          </a:xfrm>
          <a:prstGeom prst="rect">
            <a:avLst/>
          </a:prstGeom>
          <a:noFill/>
        </p:spPr>
        <p:txBody>
          <a:bodyPr wrap="square" rtlCol="0">
            <a:spAutoFit/>
          </a:bodyPr>
          <a:lstStyle/>
          <a:p>
            <a:pPr algn="ctr"/>
            <a:r>
              <a:rPr lang="en-US" sz="2000" dirty="0" smtClean="0">
                <a:solidFill>
                  <a:srgbClr val="002060"/>
                </a:solidFill>
              </a:rPr>
              <a:t>AFSC </a:t>
            </a:r>
            <a:r>
              <a:rPr lang="en-US" sz="2000" dirty="0">
                <a:solidFill>
                  <a:srgbClr val="002060"/>
                </a:solidFill>
              </a:rPr>
              <a:t>l</a:t>
            </a:r>
            <a:r>
              <a:rPr lang="en-US" sz="2000" dirty="0" smtClean="0">
                <a:solidFill>
                  <a:srgbClr val="002060"/>
                </a:solidFill>
              </a:rPr>
              <a:t>ongline</a:t>
            </a:r>
            <a:endParaRPr lang="en-US" sz="2000" dirty="0">
              <a:solidFill>
                <a:srgbClr val="002060"/>
              </a:solidFill>
            </a:endParaRPr>
          </a:p>
        </p:txBody>
      </p:sp>
      <p:sp>
        <p:nvSpPr>
          <p:cNvPr id="11" name="Oval 10"/>
          <p:cNvSpPr/>
          <p:nvPr/>
        </p:nvSpPr>
        <p:spPr>
          <a:xfrm>
            <a:off x="2750457" y="2924629"/>
            <a:ext cx="65314" cy="384628"/>
          </a:xfrm>
          <a:prstGeom prst="ellipse">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708572" y="3026229"/>
            <a:ext cx="225902" cy="384628"/>
          </a:xfrm>
          <a:prstGeom prst="ellipse">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4458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538"/>
            <a:ext cx="8229600" cy="676014"/>
          </a:xfrm>
        </p:spPr>
        <p:txBody>
          <a:bodyPr/>
          <a:lstStyle/>
          <a:p>
            <a:r>
              <a:rPr lang="en-US" dirty="0" smtClean="0"/>
              <a:t>Length composition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422" y="681346"/>
            <a:ext cx="8029649" cy="6176653"/>
          </a:xfrm>
          <a:prstGeom prst="rect">
            <a:avLst/>
          </a:prstGeom>
        </p:spPr>
      </p:pic>
      <p:sp>
        <p:nvSpPr>
          <p:cNvPr id="5" name="Oval 4"/>
          <p:cNvSpPr/>
          <p:nvPr/>
        </p:nvSpPr>
        <p:spPr>
          <a:xfrm>
            <a:off x="7720310" y="891249"/>
            <a:ext cx="370390" cy="1157468"/>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7722240" y="2340010"/>
            <a:ext cx="370390" cy="1157468"/>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7720310" y="3707751"/>
            <a:ext cx="219924" cy="1157468"/>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777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EBS shelf survey length and age composition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a:t>
            </a:fld>
            <a:endParaRPr 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50761" y="1377388"/>
            <a:ext cx="4341085" cy="3339295"/>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155" y="1377388"/>
            <a:ext cx="4346451" cy="3343424"/>
          </a:xfrm>
          <a:prstGeom prst="rect">
            <a:avLst/>
          </a:prstGeom>
        </p:spPr>
      </p:pic>
      <p:sp>
        <p:nvSpPr>
          <p:cNvPr id="9" name="Oval 8"/>
          <p:cNvSpPr/>
          <p:nvPr/>
        </p:nvSpPr>
        <p:spPr>
          <a:xfrm rot="18652680">
            <a:off x="2465121" y="3150168"/>
            <a:ext cx="2248629" cy="45856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rot="20361461">
            <a:off x="6545694" y="3539945"/>
            <a:ext cx="2385603" cy="369214"/>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082902" y="2009553"/>
            <a:ext cx="116958" cy="213714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562771" y="2023724"/>
            <a:ext cx="116958" cy="213714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560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 weight-at-age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922" y="1142995"/>
            <a:ext cx="5943612" cy="457200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8534" y="1142995"/>
            <a:ext cx="5943612" cy="4572009"/>
          </a:xfrm>
          <a:prstGeom prst="rect">
            <a:avLst/>
          </a:prstGeom>
        </p:spPr>
      </p:pic>
    </p:spTree>
    <p:extLst>
      <p:ext uri="{BB962C8B-B14F-4D97-AF65-F5344CB8AC3E}">
        <p14:creationId xmlns:p14="http://schemas.microsoft.com/office/powerpoint/2010/main" val="1962564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structure</a:t>
            </a:r>
            <a:endParaRPr lang="en-US" dirty="0"/>
          </a:p>
        </p:txBody>
      </p:sp>
      <p:sp>
        <p:nvSpPr>
          <p:cNvPr id="3" name="Content Placeholder 2"/>
          <p:cNvSpPr>
            <a:spLocks noGrp="1"/>
          </p:cNvSpPr>
          <p:nvPr>
            <p:ph idx="1"/>
          </p:nvPr>
        </p:nvSpPr>
        <p:spPr/>
        <p:txBody>
          <a:bodyPr>
            <a:normAutofit/>
          </a:bodyPr>
          <a:lstStyle/>
          <a:p>
            <a:r>
              <a:rPr lang="en-US" sz="2800" dirty="0" smtClean="0"/>
              <a:t>Model has remained relatively unchanged</a:t>
            </a:r>
          </a:p>
          <a:p>
            <a:r>
              <a:rPr lang="en-US" sz="2800" dirty="0" smtClean="0"/>
              <a:t>A minor correction was made – units of AFSC longline survey relative population numbers (RPN) correctly specified in numbers</a:t>
            </a:r>
          </a:p>
          <a:p>
            <a:r>
              <a:rPr lang="en-US" sz="2800" dirty="0" smtClean="0"/>
              <a:t>Model comparisons in report:</a:t>
            </a:r>
          </a:p>
          <a:p>
            <a:pPr lvl="1"/>
            <a:r>
              <a:rPr lang="en-US" sz="2800" dirty="0" smtClean="0"/>
              <a:t>Model 16.4 – 2018 assessment</a:t>
            </a:r>
          </a:p>
          <a:p>
            <a:pPr lvl="1"/>
            <a:r>
              <a:rPr lang="en-US" sz="2800" dirty="0" smtClean="0"/>
              <a:t>Model 16.4a – corrected 2018 assessment</a:t>
            </a:r>
          </a:p>
          <a:p>
            <a:pPr lvl="1"/>
            <a:r>
              <a:rPr lang="en-US" sz="2800" dirty="0" smtClean="0"/>
              <a:t>Model 16.4a (2020) – corrected model with data updates</a:t>
            </a:r>
            <a:endParaRPr lang="en-US" sz="28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a:t>
            </a:fld>
            <a:endParaRPr lang="en-US" dirty="0"/>
          </a:p>
        </p:txBody>
      </p:sp>
    </p:spTree>
    <p:extLst>
      <p:ext uri="{BB962C8B-B14F-4D97-AF65-F5344CB8AC3E}">
        <p14:creationId xmlns:p14="http://schemas.microsoft.com/office/powerpoint/2010/main" val="1476267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tretch>
            <a:fillRect/>
          </a:stretch>
        </p:blipFill>
        <p:spPr>
          <a:xfrm>
            <a:off x="4136985" y="1149663"/>
            <a:ext cx="4279392" cy="3465576"/>
          </a:xfrm>
          <a:prstGeom prst="rect">
            <a:avLst/>
          </a:prstGeom>
        </p:spPr>
      </p:pic>
      <p:sp>
        <p:nvSpPr>
          <p:cNvPr id="2" name="Title 1"/>
          <p:cNvSpPr>
            <a:spLocks noGrp="1"/>
          </p:cNvSpPr>
          <p:nvPr>
            <p:ph type="title"/>
          </p:nvPr>
        </p:nvSpPr>
        <p:spPr/>
        <p:txBody>
          <a:bodyPr/>
          <a:lstStyle/>
          <a:p>
            <a:r>
              <a:rPr lang="en-US" dirty="0" smtClean="0"/>
              <a:t>Model fit to mean size-at-age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a:t>
            </a:fld>
            <a:endParaRPr lang="en-US" dirty="0"/>
          </a:p>
        </p:txBody>
      </p:sp>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45140" y="1149663"/>
            <a:ext cx="4282366" cy="3466730"/>
          </a:xfrm>
          <a:prstGeom prst="rect">
            <a:avLst/>
          </a:prstGeom>
        </p:spPr>
      </p:pic>
      <p:pic>
        <p:nvPicPr>
          <p:cNvPr id="13" name="Picture 12"/>
          <p:cNvPicPr/>
          <p:nvPr/>
        </p:nvPicPr>
        <p:blipFill>
          <a:blip r:embed="rId5" cstate="print">
            <a:extLst>
              <a:ext uri="{28A0092B-C50C-407E-A947-70E740481C1C}">
                <a14:useLocalDpi xmlns:a14="http://schemas.microsoft.com/office/drawing/2010/main" val="0"/>
              </a:ext>
            </a:extLst>
          </a:blip>
          <a:stretch>
            <a:fillRect/>
          </a:stretch>
        </p:blipFill>
        <p:spPr>
          <a:xfrm>
            <a:off x="5513033" y="1149662"/>
            <a:ext cx="3630968" cy="3582135"/>
          </a:xfrm>
          <a:prstGeom prst="rect">
            <a:avLst/>
          </a:prstGeom>
        </p:spPr>
      </p:pic>
    </p:spTree>
    <p:extLst>
      <p:ext uri="{BB962C8B-B14F-4D97-AF65-F5344CB8AC3E}">
        <p14:creationId xmlns:p14="http://schemas.microsoft.com/office/powerpoint/2010/main" val="3280129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Divider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noaa_fisheries_presentation_template_final (1)</Template>
  <TotalTime>2374</TotalTime>
  <Words>1868</Words>
  <Application>Microsoft Office PowerPoint</Application>
  <PresentationFormat>On-screen Show (4:3)</PresentationFormat>
  <Paragraphs>352</Paragraphs>
  <Slides>25</Slides>
  <Notes>10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25</vt:i4>
      </vt:variant>
    </vt:vector>
  </HeadingPairs>
  <TitlesOfParts>
    <vt:vector size="33" baseType="lpstr">
      <vt:lpstr>Arial</vt:lpstr>
      <vt:lpstr>Arial Narrow</vt:lpstr>
      <vt:lpstr>Arial Narrow Bold</vt:lpstr>
      <vt:lpstr>Calibri</vt:lpstr>
      <vt:lpstr>Times New Roman</vt:lpstr>
      <vt:lpstr>NOAA Fisheries Content Slides</vt:lpstr>
      <vt:lpstr>NOAA Divider Slides</vt:lpstr>
      <vt:lpstr>NOAA Title Options</vt:lpstr>
      <vt:lpstr>Assessment of BSAI Greenland turbot</vt:lpstr>
      <vt:lpstr>Data and model structure</vt:lpstr>
      <vt:lpstr>Fishery catch</vt:lpstr>
      <vt:lpstr>Survey estimates</vt:lpstr>
      <vt:lpstr>Length composition</vt:lpstr>
      <vt:lpstr>EBS shelf survey length and age composition</vt:lpstr>
      <vt:lpstr>Mean weight-at-age</vt:lpstr>
      <vt:lpstr>Model structure</vt:lpstr>
      <vt:lpstr>Model fit to mean size-at-age</vt:lpstr>
      <vt:lpstr>Growth estimates</vt:lpstr>
      <vt:lpstr>Model fit to indices</vt:lpstr>
      <vt:lpstr>Fit to length composition estimates</vt:lpstr>
      <vt:lpstr>Selectivity: Longline fishery</vt:lpstr>
      <vt:lpstr>Selectivity: EBS slope survey</vt:lpstr>
      <vt:lpstr>Time series</vt:lpstr>
      <vt:lpstr>Retrospective analysis</vt:lpstr>
      <vt:lpstr>Harvest recommendations</vt:lpstr>
      <vt:lpstr>Apportionment</vt:lpstr>
      <vt:lpstr>Phase plot</vt:lpstr>
      <vt:lpstr>Risk table</vt:lpstr>
      <vt:lpstr>Future directions</vt:lpstr>
      <vt:lpstr>Divider Title</vt:lpstr>
      <vt:lpstr>Model structure</vt:lpstr>
      <vt:lpstr>Model structure</vt:lpstr>
      <vt:lpstr>Model structure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Title</dc:title>
  <dc:creator>Meaghan.Bryan</dc:creator>
  <cp:lastModifiedBy>Meaghan.Bryan</cp:lastModifiedBy>
  <cp:revision>186</cp:revision>
  <dcterms:created xsi:type="dcterms:W3CDTF">2018-11-08T20:32:45Z</dcterms:created>
  <dcterms:modified xsi:type="dcterms:W3CDTF">2020-11-19T15:33:36Z</dcterms:modified>
</cp:coreProperties>
</file>