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 id="2147483662" r:id="rId3"/>
  </p:sldMasterIdLst>
  <p:notesMasterIdLst>
    <p:notesMasterId r:id="rId29"/>
  </p:notesMasterIdLst>
  <p:handoutMasterIdLst>
    <p:handoutMasterId r:id="rId30"/>
  </p:handoutMasterIdLst>
  <p:sldIdLst>
    <p:sldId id="259" r:id="rId4"/>
    <p:sldId id="283" r:id="rId5"/>
    <p:sldId id="282" r:id="rId6"/>
    <p:sldId id="278" r:id="rId7"/>
    <p:sldId id="279" r:id="rId8"/>
    <p:sldId id="287" r:id="rId9"/>
    <p:sldId id="281" r:id="rId10"/>
    <p:sldId id="308" r:id="rId11"/>
    <p:sldId id="300" r:id="rId12"/>
    <p:sldId id="295" r:id="rId13"/>
    <p:sldId id="288" r:id="rId14"/>
    <p:sldId id="289" r:id="rId15"/>
    <p:sldId id="299" r:id="rId16"/>
    <p:sldId id="307" r:id="rId17"/>
    <p:sldId id="296" r:id="rId18"/>
    <p:sldId id="290" r:id="rId19"/>
    <p:sldId id="273" r:id="rId20"/>
    <p:sldId id="304" r:id="rId21"/>
    <p:sldId id="286" r:id="rId22"/>
    <p:sldId id="305" r:id="rId23"/>
    <p:sldId id="291" r:id="rId24"/>
    <p:sldId id="267" r:id="rId25"/>
    <p:sldId id="274" r:id="rId26"/>
    <p:sldId id="284" r:id="rId27"/>
    <p:sldId id="28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5">
          <p15:clr>
            <a:srgbClr val="A4A3A4"/>
          </p15:clr>
        </p15:guide>
        <p15:guide id="2" orient="horz" pos="758">
          <p15:clr>
            <a:srgbClr val="A4A3A4"/>
          </p15:clr>
        </p15:guide>
        <p15:guide id="3" pos="28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66"/>
    <a:srgbClr val="0000FF"/>
    <a:srgbClr val="1E5C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1" autoAdjust="0"/>
    <p:restoredTop sz="73654" autoAdjust="0"/>
  </p:normalViewPr>
  <p:slideViewPr>
    <p:cSldViewPr snapToGrid="0" snapToObjects="1">
      <p:cViewPr varScale="1">
        <p:scale>
          <a:sx n="84" d="100"/>
          <a:sy n="84" d="100"/>
        </p:scale>
        <p:origin x="1450" y="72"/>
      </p:cViewPr>
      <p:guideLst>
        <p:guide orient="horz" pos="1885"/>
        <p:guide orient="horz" pos="758"/>
        <p:guide pos="28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75BF4A-9CB1-5747-B319-707DA98CEC20}" type="datetime1">
              <a:rPr lang="en-US" smtClean="0"/>
              <a:pPr/>
              <a:t>11/19/2020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A22459-1A81-CA4B-89BB-FCE38A3AE18F}" type="slidenum">
              <a:rPr lang="en-US" smtClean="0"/>
              <a:pPr/>
              <a:t>‹#›</a:t>
            </a:fld>
            <a:endParaRPr lang="en-US"/>
          </a:p>
        </p:txBody>
      </p:sp>
    </p:spTree>
    <p:extLst>
      <p:ext uri="{BB962C8B-B14F-4D97-AF65-F5344CB8AC3E}">
        <p14:creationId xmlns:p14="http://schemas.microsoft.com/office/powerpoint/2010/main" val="269203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C7567-D5EA-874F-8815-73DC5E77631E}" type="datetime1">
              <a:rPr lang="en-US" smtClean="0"/>
              <a:pPr/>
              <a:t>11/19/2020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DCC0E-7DBF-7C4A-B104-25FE08E3BB8F}" type="slidenum">
              <a:rPr lang="en-US" smtClean="0"/>
              <a:pPr/>
              <a:t>‹#›</a:t>
            </a:fld>
            <a:endParaRPr lang="en-US"/>
          </a:p>
        </p:txBody>
      </p:sp>
    </p:spTree>
    <p:extLst>
      <p:ext uri="{BB962C8B-B14F-4D97-AF65-F5344CB8AC3E}">
        <p14:creationId xmlns:p14="http://schemas.microsoft.com/office/powerpoint/2010/main" val="42603234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Early catch mainly trawl fishery</a:t>
            </a:r>
          </a:p>
          <a:p>
            <a:r>
              <a:rPr lang="en-US" sz="1200" dirty="0" smtClean="0"/>
              <a:t>Peaked in early 1970s</a:t>
            </a:r>
          </a:p>
          <a:p>
            <a:r>
              <a:rPr lang="en-US" sz="1200" dirty="0" smtClean="0"/>
              <a:t>Secondary peak in 1982</a:t>
            </a:r>
          </a:p>
          <a:p>
            <a:r>
              <a:rPr lang="en-US" sz="1200" dirty="0" smtClean="0"/>
              <a:t>Large decline mid-80s</a:t>
            </a:r>
          </a:p>
          <a:p>
            <a:r>
              <a:rPr lang="en-US" sz="1200" dirty="0" smtClean="0"/>
              <a:t>Starting in the1990s predominantly longline</a:t>
            </a:r>
          </a:p>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3</a:t>
            </a:fld>
            <a:endParaRPr lang="en-US"/>
          </a:p>
        </p:txBody>
      </p:sp>
    </p:spTree>
    <p:extLst>
      <p:ext uri="{BB962C8B-B14F-4D97-AF65-F5344CB8AC3E}">
        <p14:creationId xmlns:p14="http://schemas.microsoft.com/office/powerpoint/2010/main" val="2915850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 * Projections are based on model 16.4a (2020) and preliminary catches of 3,321 t was used in place of maximum permissible ABC for 2020. The preliminary catch for 2020 was estimated as the product of the average proportion of the TAC captured over the previous 5 years (2015-2019) and the 2020 TAC.  </a:t>
            </a:r>
          </a:p>
          <a:p>
            <a:endParaRPr lang="en-US" dirty="0" smtClean="0"/>
          </a:p>
          <a:p>
            <a:r>
              <a:rPr lang="en-US" sz="2800" dirty="0" smtClean="0"/>
              <a:t>Recruitment time-series:</a:t>
            </a:r>
            <a:r>
              <a:rPr lang="en-US" sz="2800" baseline="0" dirty="0" smtClean="0"/>
              <a:t> </a:t>
            </a:r>
            <a:r>
              <a:rPr lang="en-US" sz="2800" dirty="0" smtClean="0"/>
              <a:t>Age -1 recruits,</a:t>
            </a:r>
            <a:r>
              <a:rPr lang="en-US" sz="2800" baseline="0" dirty="0" smtClean="0"/>
              <a:t> </a:t>
            </a:r>
            <a:r>
              <a:rPr lang="en-US" sz="2800" dirty="0" smtClean="0"/>
              <a:t>1978 – 2018</a:t>
            </a:r>
          </a:p>
          <a:p>
            <a:endParaRPr lang="en-US" dirty="0" smtClean="0"/>
          </a:p>
          <a:p>
            <a:r>
              <a:rPr lang="en-US" dirty="0" smtClean="0"/>
              <a:t>24%</a:t>
            </a:r>
            <a:r>
              <a:rPr lang="en-US" baseline="0" dirty="0" smtClean="0"/>
              <a:t> reduction in OFL from 2020</a:t>
            </a:r>
          </a:p>
          <a:p>
            <a:r>
              <a:rPr lang="en-US" baseline="0" dirty="0" smtClean="0"/>
              <a:t>14% reduction in ABC from 2021</a:t>
            </a:r>
          </a:p>
          <a:p>
            <a:endParaRPr lang="en-US" baseline="0" dirty="0" smtClean="0"/>
          </a:p>
          <a:p>
            <a:r>
              <a:rPr lang="en-US" baseline="0" dirty="0" smtClean="0"/>
              <a:t>Estimates of numbers-at-age lower -&gt; lessening strength of the 2007-2010 cohorts so expected total biomass and spawning biomass are less than the previous projections and we seeing a decline in the OFL and ABC </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17</a:t>
            </a:fld>
            <a:endParaRPr lang="en-US"/>
          </a:p>
        </p:txBody>
      </p:sp>
    </p:spTree>
    <p:extLst>
      <p:ext uri="{BB962C8B-B14F-4D97-AF65-F5344CB8AC3E}">
        <p14:creationId xmlns:p14="http://schemas.microsoft.com/office/powerpoint/2010/main" val="289045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RPN – relative</a:t>
            </a:r>
            <a:r>
              <a:rPr lang="en-US" baseline="0" dirty="0" smtClean="0"/>
              <a:t> population numbers</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4</a:t>
            </a:fld>
            <a:endParaRPr lang="en-US"/>
          </a:p>
        </p:txBody>
      </p:sp>
    </p:spTree>
    <p:extLst>
      <p:ext uri="{BB962C8B-B14F-4D97-AF65-F5344CB8AC3E}">
        <p14:creationId xmlns:p14="http://schemas.microsoft.com/office/powerpoint/2010/main" val="3144493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 data not included</a:t>
            </a:r>
            <a:r>
              <a:rPr lang="en-US" baseline="0" dirty="0" smtClean="0"/>
              <a:t> in the model.</a:t>
            </a:r>
          </a:p>
          <a:p>
            <a:endParaRPr lang="en-US" dirty="0" smtClean="0"/>
          </a:p>
          <a:p>
            <a:r>
              <a:rPr lang="en-US" dirty="0" smtClean="0"/>
              <a:t>Length and age truncation</a:t>
            </a:r>
            <a:r>
              <a:rPr lang="en-US" baseline="0" dirty="0" smtClean="0"/>
              <a:t> at smaller sizes and younger ages</a:t>
            </a:r>
          </a:p>
          <a:p>
            <a:r>
              <a:rPr lang="en-US" dirty="0" smtClean="0"/>
              <a:t>Not seeing smaller/younger GT</a:t>
            </a:r>
            <a:r>
              <a:rPr lang="en-US" baseline="0" dirty="0" smtClean="0"/>
              <a:t> on the shelf</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6</a:t>
            </a:fld>
            <a:endParaRPr lang="en-US"/>
          </a:p>
        </p:txBody>
      </p:sp>
    </p:spTree>
    <p:extLst>
      <p:ext uri="{BB962C8B-B14F-4D97-AF65-F5344CB8AC3E}">
        <p14:creationId xmlns:p14="http://schemas.microsoft.com/office/powerpoint/2010/main" val="2247482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Likelihoods 12776.9 and 1277.2</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9</a:t>
            </a:fld>
            <a:endParaRPr lang="en-US"/>
          </a:p>
        </p:txBody>
      </p:sp>
    </p:spTree>
    <p:extLst>
      <p:ext uri="{BB962C8B-B14F-4D97-AF65-F5344CB8AC3E}">
        <p14:creationId xmlns:p14="http://schemas.microsoft.com/office/powerpoint/2010/main" val="807226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Estimated</a:t>
            </a:r>
            <a:r>
              <a:rPr lang="en-US" baseline="0" dirty="0" smtClean="0"/>
              <a:t> growth similar to previous assessment</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10</a:t>
            </a:fld>
            <a:endParaRPr lang="en-US"/>
          </a:p>
        </p:txBody>
      </p:sp>
    </p:spTree>
    <p:extLst>
      <p:ext uri="{BB962C8B-B14F-4D97-AF65-F5344CB8AC3E}">
        <p14:creationId xmlns:p14="http://schemas.microsoft.com/office/powerpoint/2010/main" val="205822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Changing</a:t>
            </a:r>
            <a:r>
              <a:rPr lang="en-US" baseline="0" dirty="0" smtClean="0"/>
              <a:t> units of AFSC longline the predicted RPN is now derived from Numbers not Numbers*Weight – see a large increase in the AFSC longline q.</a:t>
            </a:r>
          </a:p>
          <a:p>
            <a:r>
              <a:rPr lang="en-US" baseline="0" dirty="0" smtClean="0"/>
              <a:t>16.4a – 2.66</a:t>
            </a:r>
          </a:p>
          <a:p>
            <a:r>
              <a:rPr lang="en-US" baseline="0" dirty="0" smtClean="0"/>
              <a:t>16.4a(2020) – 2.2</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11</a:t>
            </a:fld>
            <a:endParaRPr lang="en-US"/>
          </a:p>
        </p:txBody>
      </p:sp>
    </p:spTree>
    <p:extLst>
      <p:ext uri="{BB962C8B-B14F-4D97-AF65-F5344CB8AC3E}">
        <p14:creationId xmlns:p14="http://schemas.microsoft.com/office/powerpoint/2010/main" val="2806363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656.8 (16.1b) and 653.9</a:t>
            </a:r>
            <a:r>
              <a:rPr lang="en-US" baseline="0" dirty="0" smtClean="0"/>
              <a:t> (16.1c)</a:t>
            </a:r>
          </a:p>
          <a:p>
            <a:endParaRPr lang="en-US" baseline="0" dirty="0" smtClean="0"/>
          </a:p>
          <a:p>
            <a:r>
              <a:rPr lang="en-US" b="1" baseline="0" dirty="0" smtClean="0"/>
              <a:t>Trade-off</a:t>
            </a:r>
            <a:r>
              <a:rPr lang="en-US" baseline="0" dirty="0" smtClean="0"/>
              <a:t> 16.1b fits LL and slope </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12</a:t>
            </a:fld>
            <a:endParaRPr lang="en-US"/>
          </a:p>
        </p:txBody>
      </p:sp>
    </p:spTree>
    <p:extLst>
      <p:ext uri="{BB962C8B-B14F-4D97-AF65-F5344CB8AC3E}">
        <p14:creationId xmlns:p14="http://schemas.microsoft.com/office/powerpoint/2010/main" val="138316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smtClean="0">
                <a:solidFill>
                  <a:srgbClr val="002060"/>
                </a:solidFill>
              </a:rPr>
              <a:t>Large increase in spawning biomass is driven by the large recruitment events in early 1960s and 1970s</a:t>
            </a:r>
          </a:p>
          <a:p>
            <a:pPr marL="342900" indent="-342900">
              <a:buFont typeface="Arial" panose="020B0604020202020204" pitchFamily="34" charset="0"/>
              <a:buChar char="•"/>
            </a:pPr>
            <a:r>
              <a:rPr lang="en-US" sz="2000" dirty="0" smtClean="0">
                <a:solidFill>
                  <a:srgbClr val="002060"/>
                </a:solidFill>
              </a:rPr>
              <a:t>Estimated selectivity in early period in dome-shaped for model 16.1b</a:t>
            </a:r>
          </a:p>
          <a:p>
            <a:pPr marL="342900" indent="-342900">
              <a:buFont typeface="Arial" panose="020B0604020202020204" pitchFamily="34" charset="0"/>
              <a:buChar char="•"/>
            </a:pPr>
            <a:r>
              <a:rPr lang="en-US" sz="2000" dirty="0" smtClean="0">
                <a:solidFill>
                  <a:srgbClr val="002060"/>
                </a:solidFill>
              </a:rPr>
              <a:t>2018 spawning biomass estimate similar</a:t>
            </a:r>
            <a:endParaRPr lang="en-US" sz="2000" dirty="0">
              <a:solidFill>
                <a:srgbClr val="002060"/>
              </a:solidFill>
            </a:endParaRPr>
          </a:p>
        </p:txBody>
      </p:sp>
      <p:sp>
        <p:nvSpPr>
          <p:cNvPr id="4" name="Slide Number Placeholder 3"/>
          <p:cNvSpPr>
            <a:spLocks noGrp="1"/>
          </p:cNvSpPr>
          <p:nvPr>
            <p:ph type="sldNum" sz="quarter" idx="10"/>
          </p:nvPr>
        </p:nvSpPr>
        <p:spPr/>
        <p:txBody>
          <a:bodyPr/>
          <a:lstStyle/>
          <a:p>
            <a:fld id="{BB8DCC0E-7DBF-7C4A-B104-25FE08E3BB8F}" type="slidenum">
              <a:rPr lang="en-US" smtClean="0"/>
              <a:pPr/>
              <a:t>15</a:t>
            </a:fld>
            <a:endParaRPr lang="en-US"/>
          </a:p>
        </p:txBody>
      </p:sp>
    </p:spTree>
    <p:extLst>
      <p:ext uri="{BB962C8B-B14F-4D97-AF65-F5344CB8AC3E}">
        <p14:creationId xmlns:p14="http://schemas.microsoft.com/office/powerpoint/2010/main" val="2262521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a:t>
            </a:r>
            <a:r>
              <a:rPr lang="en-US" baseline="0" dirty="0" smtClean="0"/>
              <a:t> form Model 16.4a (2020)</a:t>
            </a:r>
          </a:p>
          <a:p>
            <a:endParaRPr lang="en-US" dirty="0" smtClean="0"/>
          </a:p>
          <a:p>
            <a:r>
              <a:rPr lang="en-US" dirty="0" smtClean="0"/>
              <a:t>2018</a:t>
            </a:r>
            <a:r>
              <a:rPr lang="en-US" baseline="0" dirty="0" smtClean="0"/>
              <a:t> assessment: SSB rho = 0.097 </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16</a:t>
            </a:fld>
            <a:endParaRPr lang="en-US"/>
          </a:p>
        </p:txBody>
      </p:sp>
    </p:spTree>
    <p:extLst>
      <p:ext uri="{BB962C8B-B14F-4D97-AF65-F5344CB8AC3E}">
        <p14:creationId xmlns:p14="http://schemas.microsoft.com/office/powerpoint/2010/main" val="417791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1E5C90"/>
        </a:solidFill>
        <a:effectLst/>
      </p:bgPr>
    </p:bg>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7460483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210913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18610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Boa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15532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ur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04455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Seafoo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81763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Fi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10519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bg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solidFill>
                  <a:srgbClr val="FFFFFF"/>
                </a:solidFill>
              </a:defRPr>
            </a:lvl1pPr>
          </a:lstStyle>
          <a:p>
            <a:pPr lvl="0"/>
            <a:r>
              <a:rPr lang="en-US" dirty="0" smtClean="0"/>
              <a:t>July 19, 2012</a:t>
            </a:r>
            <a:endParaRPr lang="en-US" dirty="0"/>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1079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
        <p:nvSpPr>
          <p:cNvPr id="7" name="Rectangle 6"/>
          <p:cNvSpPr/>
          <p:nvPr userDrawn="1"/>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OAA-Fisheries-horizont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4" y="6419088"/>
            <a:ext cx="1643940" cy="388747"/>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Lst>
  <p:hf hdr="0"/>
  <p:txStyles>
    <p:titleStyle>
      <a:lvl1pPr algn="l" defTabSz="457200" rtl="0" eaLnBrk="1" latinLnBrk="0" hangingPunct="1">
        <a:spcBef>
          <a:spcPct val="0"/>
        </a:spcBef>
        <a:buNone/>
        <a:defRPr sz="3600" b="1" i="0" kern="1200">
          <a:solidFill>
            <a:schemeClr val="accent1"/>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4505" y="6419088"/>
            <a:ext cx="1643938" cy="388747"/>
          </a:xfrm>
          <a:prstGeom prst="rect">
            <a:avLst/>
          </a:prstGeom>
        </p:spPr>
      </p:pic>
    </p:spTree>
    <p:extLst>
      <p:ext uri="{BB962C8B-B14F-4D97-AF65-F5344CB8AC3E}">
        <p14:creationId xmlns:p14="http://schemas.microsoft.com/office/powerpoint/2010/main" val="3033586885"/>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01682" y="2631403"/>
            <a:ext cx="5485117" cy="1277675"/>
          </a:xfrm>
          <a:prstGeom prst="rect">
            <a:avLst/>
          </a:prstGeom>
        </p:spPr>
        <p:txBody>
          <a:bodyPr vert="horz" lIns="91440" tIns="45720" rIns="91440" bIns="45720" rtlCol="0">
            <a:normAutofit/>
          </a:bodyPr>
          <a:lstStyle/>
          <a:p>
            <a:pPr lvl="0"/>
            <a:r>
              <a:rPr lang="en-US" dirty="0" smtClean="0"/>
              <a:t>Click to edit Master text styles</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4623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8" r:id="rId6"/>
  </p:sldLayoutIdLst>
  <p:hf hdr="0"/>
  <p:txStyles>
    <p:title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Assessment of BSAI Greenland turbot</a:t>
            </a:r>
            <a:endParaRPr lang="en-US" dirty="0"/>
          </a:p>
        </p:txBody>
      </p:sp>
      <p:sp>
        <p:nvSpPr>
          <p:cNvPr id="11" name="Text Placeholder 10"/>
          <p:cNvSpPr>
            <a:spLocks noGrp="1"/>
          </p:cNvSpPr>
          <p:nvPr>
            <p:ph type="body" sz="quarter" idx="10"/>
          </p:nvPr>
        </p:nvSpPr>
        <p:spPr/>
        <p:txBody>
          <a:bodyPr/>
          <a:lstStyle/>
          <a:p>
            <a:r>
              <a:rPr lang="en-US" dirty="0" smtClean="0"/>
              <a:t>Meaghan D. Bryan, Steven J. </a:t>
            </a:r>
            <a:r>
              <a:rPr lang="en-US" dirty="0" err="1" smtClean="0"/>
              <a:t>Barbeaux</a:t>
            </a:r>
            <a:r>
              <a:rPr lang="en-US" dirty="0" smtClean="0"/>
              <a:t>,</a:t>
            </a:r>
          </a:p>
          <a:p>
            <a:r>
              <a:rPr lang="en-US" dirty="0" smtClean="0"/>
              <a:t>Jim </a:t>
            </a:r>
            <a:r>
              <a:rPr lang="en-US" dirty="0" err="1" smtClean="0"/>
              <a:t>Ianelli</a:t>
            </a:r>
            <a:r>
              <a:rPr lang="en-US" dirty="0" smtClean="0"/>
              <a:t>, </a:t>
            </a:r>
            <a:r>
              <a:rPr lang="en-US" dirty="0" err="1" smtClean="0"/>
              <a:t>Stephani</a:t>
            </a:r>
            <a:r>
              <a:rPr lang="en-US" dirty="0" smtClean="0"/>
              <a:t> </a:t>
            </a:r>
            <a:r>
              <a:rPr lang="en-US" dirty="0" err="1" smtClean="0"/>
              <a:t>Zador</a:t>
            </a:r>
            <a:r>
              <a:rPr lang="en-US" dirty="0" smtClean="0"/>
              <a:t>, Jerry Hoff</a:t>
            </a:r>
            <a:endParaRPr lang="en-US" dirty="0"/>
          </a:p>
        </p:txBody>
      </p:sp>
      <p:sp>
        <p:nvSpPr>
          <p:cNvPr id="13" name="Text Placeholder 12"/>
          <p:cNvSpPr>
            <a:spLocks noGrp="1"/>
          </p:cNvSpPr>
          <p:nvPr>
            <p:ph type="body" sz="quarter" idx="12"/>
          </p:nvPr>
        </p:nvSpPr>
        <p:spPr/>
        <p:txBody>
          <a:bodyPr/>
          <a:lstStyle/>
          <a:p>
            <a:r>
              <a:rPr lang="en-US" dirty="0" smtClean="0"/>
              <a:t>November 19, 2020</a:t>
            </a:r>
            <a:endParaRPr lang="en-US" dirty="0"/>
          </a:p>
        </p:txBody>
      </p:sp>
    </p:spTree>
    <p:extLst>
      <p:ext uri="{BB962C8B-B14F-4D97-AF65-F5344CB8AC3E}">
        <p14:creationId xmlns:p14="http://schemas.microsoft.com/office/powerpoint/2010/main" val="131033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estimates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99153935"/>
              </p:ext>
            </p:extLst>
          </p:nvPr>
        </p:nvGraphicFramePr>
        <p:xfrm>
          <a:off x="632388" y="1141766"/>
          <a:ext cx="7853585" cy="3204669"/>
        </p:xfrm>
        <a:graphic>
          <a:graphicData uri="http://schemas.openxmlformats.org/drawingml/2006/table">
            <a:tbl>
              <a:tblPr firstRow="1" firstCol="1" bandRow="1">
                <a:tableStyleId>{5C22544A-7EE6-4342-B048-85BDC9FD1C3A}</a:tableStyleId>
              </a:tblPr>
              <a:tblGrid>
                <a:gridCol w="2857368">
                  <a:extLst>
                    <a:ext uri="{9D8B030D-6E8A-4147-A177-3AD203B41FA5}">
                      <a16:colId xmlns:a16="http://schemas.microsoft.com/office/drawing/2014/main" val="20000"/>
                    </a:ext>
                  </a:extLst>
                </a:gridCol>
                <a:gridCol w="1428684">
                  <a:extLst>
                    <a:ext uri="{9D8B030D-6E8A-4147-A177-3AD203B41FA5}">
                      <a16:colId xmlns:a16="http://schemas.microsoft.com/office/drawing/2014/main" val="20001"/>
                    </a:ext>
                  </a:extLst>
                </a:gridCol>
                <a:gridCol w="1052715">
                  <a:extLst>
                    <a:ext uri="{9D8B030D-6E8A-4147-A177-3AD203B41FA5}">
                      <a16:colId xmlns:a16="http://schemas.microsoft.com/office/drawing/2014/main" val="20002"/>
                    </a:ext>
                  </a:extLst>
                </a:gridCol>
                <a:gridCol w="1503878">
                  <a:extLst>
                    <a:ext uri="{9D8B030D-6E8A-4147-A177-3AD203B41FA5}">
                      <a16:colId xmlns:a16="http://schemas.microsoft.com/office/drawing/2014/main" val="20003"/>
                    </a:ext>
                  </a:extLst>
                </a:gridCol>
                <a:gridCol w="1010940">
                  <a:extLst>
                    <a:ext uri="{9D8B030D-6E8A-4147-A177-3AD203B41FA5}">
                      <a16:colId xmlns:a16="http://schemas.microsoft.com/office/drawing/2014/main" val="20004"/>
                    </a:ext>
                  </a:extLst>
                </a:gridCol>
              </a:tblGrid>
              <a:tr h="371813">
                <a:tc>
                  <a:txBody>
                    <a:bodyPr/>
                    <a:lstStyle/>
                    <a:p>
                      <a:pPr marL="0" marR="0">
                        <a:spcBef>
                          <a:spcPts val="0"/>
                        </a:spcBef>
                        <a:spcAft>
                          <a:spcPts val="0"/>
                        </a:spcAft>
                      </a:pPr>
                      <a:r>
                        <a:rPr lang="en-US" sz="2000">
                          <a:effectLst/>
                          <a:latin typeface="+mn-lt"/>
                        </a:rPr>
                        <a:t> </a:t>
                      </a:r>
                      <a:endParaRPr lang="en-US" sz="2000">
                        <a:effectLst/>
                        <a:latin typeface="+mn-lt"/>
                        <a:ea typeface="Calibri" panose="020F0502020204030204" pitchFamily="34" charset="0"/>
                      </a:endParaRPr>
                    </a:p>
                  </a:txBody>
                  <a:tcPr marL="68580" marR="68580" marT="0" marB="0" anchor="b"/>
                </a:tc>
                <a:tc gridSpan="2">
                  <a:txBody>
                    <a:bodyPr/>
                    <a:lstStyle/>
                    <a:p>
                      <a:pPr marL="0" marR="0" algn="ctr">
                        <a:spcBef>
                          <a:spcPts val="0"/>
                        </a:spcBef>
                        <a:spcAft>
                          <a:spcPts val="0"/>
                        </a:spcAft>
                      </a:pPr>
                      <a:r>
                        <a:rPr lang="en-US" sz="2000" dirty="0" smtClean="0">
                          <a:effectLst/>
                          <a:latin typeface="+mn-lt"/>
                        </a:rPr>
                        <a:t>16.4</a:t>
                      </a:r>
                      <a:endParaRPr lang="en-US" sz="2000" dirty="0">
                        <a:effectLst/>
                        <a:latin typeface="+mn-lt"/>
                        <a:ea typeface="Calibri" panose="020F0502020204030204" pitchFamily="34" charset="0"/>
                      </a:endParaRPr>
                    </a:p>
                  </a:txBody>
                  <a:tcPr marL="68580" marR="68580" marT="0" marB="0" anchor="b"/>
                </a:tc>
                <a:tc hMerge="1">
                  <a:txBody>
                    <a:bodyPr/>
                    <a:lstStyle/>
                    <a:p>
                      <a:endParaRPr lang="en-US"/>
                    </a:p>
                  </a:txBody>
                  <a:tcPr/>
                </a:tc>
                <a:tc gridSpan="2">
                  <a:txBody>
                    <a:bodyPr/>
                    <a:lstStyle/>
                    <a:p>
                      <a:pPr marL="0" marR="0" algn="ctr">
                        <a:spcBef>
                          <a:spcPts val="0"/>
                        </a:spcBef>
                        <a:spcAft>
                          <a:spcPts val="0"/>
                        </a:spcAft>
                      </a:pPr>
                      <a:r>
                        <a:rPr lang="en-US" sz="2000" dirty="0" smtClean="0">
                          <a:effectLst/>
                          <a:latin typeface="+mn-lt"/>
                        </a:rPr>
                        <a:t>16.4a</a:t>
                      </a:r>
                      <a:r>
                        <a:rPr lang="en-US" sz="2000" baseline="0" dirty="0" smtClean="0">
                          <a:effectLst/>
                          <a:latin typeface="+mn-lt"/>
                        </a:rPr>
                        <a:t> (2020)</a:t>
                      </a:r>
                      <a:endParaRPr lang="en-US" sz="2000" dirty="0">
                        <a:effectLst/>
                        <a:latin typeface="+mn-lt"/>
                        <a:ea typeface="Calibri" panose="020F0502020204030204" pitchFamily="34"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10000"/>
                  </a:ext>
                </a:extLst>
              </a:tr>
              <a:tr h="354107">
                <a:tc>
                  <a:txBody>
                    <a:bodyPr/>
                    <a:lstStyle/>
                    <a:p>
                      <a:pPr marL="0" marR="0">
                        <a:spcBef>
                          <a:spcPts val="0"/>
                        </a:spcBef>
                        <a:spcAft>
                          <a:spcPts val="0"/>
                        </a:spcAft>
                      </a:pPr>
                      <a:r>
                        <a:rPr lang="en-US" sz="2000">
                          <a:effectLst/>
                          <a:latin typeface="+mn-lt"/>
                        </a:rPr>
                        <a:t>Label</a:t>
                      </a:r>
                      <a:endParaRPr lang="en-US" sz="20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a:effectLst/>
                          <a:latin typeface="+mn-lt"/>
                        </a:rPr>
                        <a:t>Value</a:t>
                      </a:r>
                      <a:endParaRPr lang="en-US" sz="20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a:effectLst/>
                          <a:latin typeface="+mn-lt"/>
                        </a:rPr>
                        <a:t>StDev</a:t>
                      </a:r>
                      <a:endParaRPr lang="en-US" sz="20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a:effectLst/>
                          <a:latin typeface="+mn-lt"/>
                        </a:rPr>
                        <a:t>Value</a:t>
                      </a:r>
                      <a:endParaRPr lang="en-US" sz="20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a:effectLst/>
                          <a:latin typeface="+mn-lt"/>
                        </a:rPr>
                        <a:t>Stdev</a:t>
                      </a:r>
                      <a:endParaRPr lang="en-US" sz="200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10001"/>
                  </a:ext>
                </a:extLst>
              </a:tr>
              <a:tr h="354107">
                <a:tc>
                  <a:txBody>
                    <a:bodyPr/>
                    <a:lstStyle/>
                    <a:p>
                      <a:pPr marL="0" marR="0">
                        <a:spcBef>
                          <a:spcPts val="0"/>
                        </a:spcBef>
                        <a:spcAft>
                          <a:spcPts val="0"/>
                        </a:spcAft>
                      </a:pPr>
                      <a:r>
                        <a:rPr lang="en-US" sz="2000">
                          <a:effectLst/>
                          <a:latin typeface="+mn-lt"/>
                        </a:rPr>
                        <a:t>Biology</a:t>
                      </a:r>
                      <a:endParaRPr lang="en-US" sz="2000">
                        <a:effectLst/>
                        <a:latin typeface="+mn-lt"/>
                        <a:ea typeface="Calibri" panose="020F0502020204030204" pitchFamily="34" charset="0"/>
                      </a:endParaRPr>
                    </a:p>
                  </a:txBody>
                  <a:tcPr marL="68580" marR="68580" marT="0" marB="0" anchor="b"/>
                </a:tc>
                <a:tc>
                  <a:txBody>
                    <a:bodyPr/>
                    <a:lstStyle/>
                    <a:p>
                      <a:endParaRPr lang="en-US" sz="2000">
                        <a:effectLst/>
                        <a:latin typeface="+mn-lt"/>
                      </a:endParaRPr>
                    </a:p>
                  </a:txBody>
                  <a:tcPr marL="68580" marR="68580" marT="0" marB="0" anchor="b"/>
                </a:tc>
                <a:tc>
                  <a:txBody>
                    <a:bodyPr/>
                    <a:lstStyle/>
                    <a:p>
                      <a:endParaRPr lang="en-US" sz="2000">
                        <a:effectLst/>
                        <a:latin typeface="+mn-lt"/>
                      </a:endParaRPr>
                    </a:p>
                  </a:txBody>
                  <a:tcPr marL="68580" marR="68580" marT="0" marB="0" anchor="b"/>
                </a:tc>
                <a:tc>
                  <a:txBody>
                    <a:bodyPr/>
                    <a:lstStyle/>
                    <a:p>
                      <a:endParaRPr lang="en-US" sz="2000">
                        <a:effectLst/>
                        <a:latin typeface="+mn-lt"/>
                      </a:endParaRPr>
                    </a:p>
                  </a:txBody>
                  <a:tcPr marL="68580" marR="68580" marT="0" marB="0" anchor="b"/>
                </a:tc>
                <a:tc>
                  <a:txBody>
                    <a:bodyPr/>
                    <a:lstStyle/>
                    <a:p>
                      <a:endParaRPr lang="en-US" sz="2000">
                        <a:effectLst/>
                        <a:latin typeface="+mn-lt"/>
                      </a:endParaRPr>
                    </a:p>
                  </a:txBody>
                  <a:tcPr marL="68580" marR="68580" marT="0" marB="0" anchor="b"/>
                </a:tc>
                <a:extLst>
                  <a:ext uri="{0D108BD9-81ED-4DB2-BD59-A6C34878D82A}">
                    <a16:rowId xmlns:a16="http://schemas.microsoft.com/office/drawing/2014/main" val="10002"/>
                  </a:ext>
                </a:extLst>
              </a:tr>
              <a:tr h="354107">
                <a:tc>
                  <a:txBody>
                    <a:bodyPr/>
                    <a:lstStyle/>
                    <a:p>
                      <a:pPr marL="0" marR="0" algn="r">
                        <a:spcBef>
                          <a:spcPts val="0"/>
                        </a:spcBef>
                        <a:spcAft>
                          <a:spcPts val="0"/>
                        </a:spcAft>
                      </a:pPr>
                      <a:r>
                        <a:rPr lang="en-US" sz="2000">
                          <a:effectLst/>
                          <a:latin typeface="+mn-lt"/>
                        </a:rPr>
                        <a:t>L Amin female</a:t>
                      </a:r>
                      <a:endParaRPr lang="en-US" sz="20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a:effectLst/>
                          <a:latin typeface="+mn-lt"/>
                        </a:rPr>
                        <a:t>15.06</a:t>
                      </a:r>
                      <a:endParaRPr lang="en-US" sz="20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a:effectLst/>
                          <a:latin typeface="+mn-lt"/>
                        </a:rPr>
                        <a:t>0.24</a:t>
                      </a:r>
                      <a:endParaRPr lang="en-US" sz="20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smtClean="0">
                          <a:effectLst/>
                          <a:latin typeface="+mn-lt"/>
                        </a:rPr>
                        <a:t>14.92</a:t>
                      </a:r>
                      <a:endParaRPr lang="en-US" sz="2000" dirty="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smtClean="0">
                          <a:effectLst/>
                          <a:latin typeface="+mn-lt"/>
                          <a:ea typeface="+mn-ea"/>
                        </a:rPr>
                        <a:t>0.24</a:t>
                      </a:r>
                      <a:endParaRPr lang="en-US" sz="2000" dirty="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10003"/>
                  </a:ext>
                </a:extLst>
              </a:tr>
              <a:tr h="354107">
                <a:tc>
                  <a:txBody>
                    <a:bodyPr/>
                    <a:lstStyle/>
                    <a:p>
                      <a:pPr marL="0" marR="0" algn="r">
                        <a:spcBef>
                          <a:spcPts val="0"/>
                        </a:spcBef>
                        <a:spcAft>
                          <a:spcPts val="0"/>
                        </a:spcAft>
                      </a:pPr>
                      <a:r>
                        <a:rPr lang="en-US" sz="2000">
                          <a:effectLst/>
                          <a:latin typeface="+mn-lt"/>
                        </a:rPr>
                        <a:t>L Amax female</a:t>
                      </a:r>
                      <a:endParaRPr lang="en-US" sz="20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a:effectLst/>
                          <a:latin typeface="+mn-lt"/>
                        </a:rPr>
                        <a:t>90.29</a:t>
                      </a:r>
                      <a:endParaRPr lang="en-US" sz="20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a:effectLst/>
                          <a:latin typeface="+mn-lt"/>
                        </a:rPr>
                        <a:t>0.43</a:t>
                      </a:r>
                      <a:endParaRPr lang="en-US" sz="20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smtClean="0">
                          <a:effectLst/>
                          <a:latin typeface="+mn-lt"/>
                        </a:rPr>
                        <a:t>90.34</a:t>
                      </a:r>
                      <a:endParaRPr lang="en-US" sz="2000" dirty="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smtClean="0">
                          <a:effectLst/>
                          <a:latin typeface="+mn-lt"/>
                        </a:rPr>
                        <a:t>0.42</a:t>
                      </a:r>
                      <a:endParaRPr lang="en-US" sz="2000" dirty="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10004"/>
                  </a:ext>
                </a:extLst>
              </a:tr>
              <a:tr h="354107">
                <a:tc>
                  <a:txBody>
                    <a:bodyPr/>
                    <a:lstStyle/>
                    <a:p>
                      <a:pPr marL="0" marR="0" algn="r">
                        <a:spcBef>
                          <a:spcPts val="0"/>
                        </a:spcBef>
                        <a:spcAft>
                          <a:spcPts val="0"/>
                        </a:spcAft>
                      </a:pPr>
                      <a:r>
                        <a:rPr lang="en-US" sz="2000" dirty="0">
                          <a:effectLst/>
                          <a:latin typeface="+mn-lt"/>
                        </a:rPr>
                        <a:t>von Bert k female</a:t>
                      </a:r>
                      <a:endParaRPr lang="en-US" sz="2000" dirty="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a:effectLst/>
                          <a:latin typeface="+mn-lt"/>
                        </a:rPr>
                        <a:t>0.11</a:t>
                      </a:r>
                      <a:endParaRPr lang="en-US" sz="20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a:effectLst/>
                          <a:latin typeface="+mn-lt"/>
                        </a:rPr>
                        <a:t>0.00</a:t>
                      </a:r>
                      <a:endParaRPr lang="en-US" sz="20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a:effectLst/>
                          <a:latin typeface="+mn-lt"/>
                        </a:rPr>
                        <a:t>0.11</a:t>
                      </a:r>
                      <a:endParaRPr lang="en-US" sz="2000" dirty="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a:effectLst/>
                          <a:latin typeface="+mn-lt"/>
                        </a:rPr>
                        <a:t>0.00</a:t>
                      </a:r>
                      <a:endParaRPr lang="en-US" sz="200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10005"/>
                  </a:ext>
                </a:extLst>
              </a:tr>
              <a:tr h="354107">
                <a:tc>
                  <a:txBody>
                    <a:bodyPr/>
                    <a:lstStyle/>
                    <a:p>
                      <a:pPr marL="0" marR="0" algn="r">
                        <a:spcBef>
                          <a:spcPts val="0"/>
                        </a:spcBef>
                        <a:spcAft>
                          <a:spcPts val="0"/>
                        </a:spcAft>
                      </a:pPr>
                      <a:r>
                        <a:rPr lang="en-US" sz="2000">
                          <a:effectLst/>
                          <a:latin typeface="+mn-lt"/>
                        </a:rPr>
                        <a:t>L Amin male</a:t>
                      </a:r>
                      <a:endParaRPr lang="en-US" sz="20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a:effectLst/>
                          <a:latin typeface="+mn-lt"/>
                        </a:rPr>
                        <a:t>14.13</a:t>
                      </a:r>
                      <a:endParaRPr lang="en-US" sz="20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a:effectLst/>
                          <a:latin typeface="+mn-lt"/>
                        </a:rPr>
                        <a:t>0.22</a:t>
                      </a:r>
                      <a:endParaRPr lang="en-US" sz="20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smtClean="0">
                          <a:effectLst/>
                          <a:latin typeface="+mn-lt"/>
                        </a:rPr>
                        <a:t>14.06</a:t>
                      </a:r>
                      <a:endParaRPr lang="en-US" sz="2000" dirty="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smtClean="0">
                          <a:effectLst/>
                          <a:latin typeface="+mn-lt"/>
                        </a:rPr>
                        <a:t>0.23</a:t>
                      </a:r>
                      <a:endParaRPr lang="en-US" sz="2000" dirty="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10006"/>
                  </a:ext>
                </a:extLst>
              </a:tr>
              <a:tr h="354107">
                <a:tc>
                  <a:txBody>
                    <a:bodyPr/>
                    <a:lstStyle/>
                    <a:p>
                      <a:pPr marL="0" marR="0" algn="r">
                        <a:spcBef>
                          <a:spcPts val="0"/>
                        </a:spcBef>
                        <a:spcAft>
                          <a:spcPts val="0"/>
                        </a:spcAft>
                      </a:pPr>
                      <a:r>
                        <a:rPr lang="en-US" sz="2000" dirty="0">
                          <a:effectLst/>
                          <a:latin typeface="+mn-lt"/>
                        </a:rPr>
                        <a:t>L Amax male</a:t>
                      </a:r>
                      <a:endParaRPr lang="en-US" sz="2000" dirty="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a:effectLst/>
                          <a:latin typeface="+mn-lt"/>
                        </a:rPr>
                        <a:t>71.99</a:t>
                      </a:r>
                      <a:endParaRPr lang="en-US" sz="20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a:effectLst/>
                          <a:latin typeface="+mn-lt"/>
                        </a:rPr>
                        <a:t>0.35</a:t>
                      </a:r>
                      <a:endParaRPr lang="en-US" sz="20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smtClean="0">
                          <a:effectLst/>
                          <a:latin typeface="+mn-lt"/>
                        </a:rPr>
                        <a:t>71.70</a:t>
                      </a:r>
                      <a:endParaRPr lang="en-US" sz="2000" dirty="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smtClean="0">
                          <a:effectLst/>
                          <a:latin typeface="+mn-lt"/>
                        </a:rPr>
                        <a:t>0.33</a:t>
                      </a:r>
                      <a:endParaRPr lang="en-US" sz="2000" dirty="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10007"/>
                  </a:ext>
                </a:extLst>
              </a:tr>
              <a:tr h="354107">
                <a:tc>
                  <a:txBody>
                    <a:bodyPr/>
                    <a:lstStyle/>
                    <a:p>
                      <a:pPr marL="0" marR="0" algn="r">
                        <a:spcBef>
                          <a:spcPts val="0"/>
                        </a:spcBef>
                        <a:spcAft>
                          <a:spcPts val="0"/>
                        </a:spcAft>
                      </a:pPr>
                      <a:r>
                        <a:rPr lang="en-US" sz="2000">
                          <a:effectLst/>
                          <a:latin typeface="+mn-lt"/>
                        </a:rPr>
                        <a:t>von Bert k male</a:t>
                      </a:r>
                      <a:endParaRPr lang="en-US" sz="20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a:effectLst/>
                          <a:latin typeface="+mn-lt"/>
                        </a:rPr>
                        <a:t>0.19</a:t>
                      </a:r>
                      <a:endParaRPr lang="en-US" sz="20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a:effectLst/>
                          <a:latin typeface="+mn-lt"/>
                        </a:rPr>
                        <a:t>0.00</a:t>
                      </a:r>
                      <a:endParaRPr lang="en-US" sz="20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a:effectLst/>
                          <a:latin typeface="+mn-lt"/>
                        </a:rPr>
                        <a:t>0.19</a:t>
                      </a:r>
                      <a:endParaRPr lang="en-US" sz="20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a:effectLst/>
                          <a:latin typeface="+mn-lt"/>
                        </a:rPr>
                        <a:t>0.00</a:t>
                      </a:r>
                      <a:endParaRPr lang="en-US" sz="2000" dirty="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10008"/>
                  </a:ext>
                </a:extLst>
              </a:tr>
            </a:tbl>
          </a:graphicData>
        </a:graphic>
      </p:graphicFrame>
      <p:pic>
        <p:nvPicPr>
          <p:cNvPr id="12292" name="Picture 4" descr="C:\Users\meaghan.bryan\Assessment\BSAI\Greenland turbot\2018\SAFE_2018\NovemberModels\M16.1b\R_Plots\bio1_sizeat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279" y="4393678"/>
            <a:ext cx="3203618" cy="24643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176" y="4389119"/>
            <a:ext cx="3209544" cy="2468880"/>
          </a:xfrm>
          <a:prstGeom prst="rect">
            <a:avLst/>
          </a:prstGeom>
        </p:spPr>
      </p:pic>
    </p:spTree>
    <p:extLst>
      <p:ext uri="{BB962C8B-B14F-4D97-AF65-F5344CB8AC3E}">
        <p14:creationId xmlns:p14="http://schemas.microsoft.com/office/powerpoint/2010/main" val="760058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0" y="982292"/>
            <a:ext cx="5422080" cy="5875707"/>
          </a:xfrm>
          <a:prstGeom prst="rect">
            <a:avLst/>
          </a:prstGeom>
        </p:spPr>
      </p:pic>
      <p:sp>
        <p:nvSpPr>
          <p:cNvPr id="25" name="Rectangle 24"/>
          <p:cNvSpPr/>
          <p:nvPr/>
        </p:nvSpPr>
        <p:spPr>
          <a:xfrm>
            <a:off x="266329" y="982292"/>
            <a:ext cx="5264459"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77298"/>
            <a:ext cx="8229600" cy="676014"/>
          </a:xfrm>
        </p:spPr>
        <p:txBody>
          <a:bodyPr/>
          <a:lstStyle/>
          <a:p>
            <a:r>
              <a:rPr lang="en-US" dirty="0" smtClean="0"/>
              <a:t>Model fit to indices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36941244"/>
              </p:ext>
            </p:extLst>
          </p:nvPr>
        </p:nvGraphicFramePr>
        <p:xfrm>
          <a:off x="5648643" y="1461402"/>
          <a:ext cx="3326680" cy="1219200"/>
        </p:xfrm>
        <a:graphic>
          <a:graphicData uri="http://schemas.openxmlformats.org/drawingml/2006/table">
            <a:tbl>
              <a:tblPr firstRow="1" firstCol="1" bandRow="1">
                <a:tableStyleId>{2D5ABB26-0587-4C30-8999-92F81FD0307C}</a:tableStyleId>
              </a:tblPr>
              <a:tblGrid>
                <a:gridCol w="858689">
                  <a:extLst>
                    <a:ext uri="{9D8B030D-6E8A-4147-A177-3AD203B41FA5}">
                      <a16:colId xmlns:a16="http://schemas.microsoft.com/office/drawing/2014/main" val="4131378720"/>
                    </a:ext>
                  </a:extLst>
                </a:gridCol>
                <a:gridCol w="639192">
                  <a:extLst>
                    <a:ext uri="{9D8B030D-6E8A-4147-A177-3AD203B41FA5}">
                      <a16:colId xmlns:a16="http://schemas.microsoft.com/office/drawing/2014/main" val="3002828166"/>
                    </a:ext>
                  </a:extLst>
                </a:gridCol>
                <a:gridCol w="683581">
                  <a:extLst>
                    <a:ext uri="{9D8B030D-6E8A-4147-A177-3AD203B41FA5}">
                      <a16:colId xmlns:a16="http://schemas.microsoft.com/office/drawing/2014/main" val="2142882110"/>
                    </a:ext>
                  </a:extLst>
                </a:gridCol>
                <a:gridCol w="1145218">
                  <a:extLst>
                    <a:ext uri="{9D8B030D-6E8A-4147-A177-3AD203B41FA5}">
                      <a16:colId xmlns:a16="http://schemas.microsoft.com/office/drawing/2014/main" val="3037063133"/>
                    </a:ext>
                  </a:extLst>
                </a:gridCol>
              </a:tblGrid>
              <a:tr h="165100">
                <a:tc>
                  <a:txBody>
                    <a:bodyPr/>
                    <a:lstStyle/>
                    <a:p>
                      <a:pPr marL="0" marR="0">
                        <a:spcBef>
                          <a:spcPts val="0"/>
                        </a:spcBef>
                        <a:spcAft>
                          <a:spcPts val="0"/>
                        </a:spcAft>
                      </a:pPr>
                      <a:r>
                        <a:rPr lang="en-US" sz="1600" dirty="0" smtClean="0">
                          <a:effectLst/>
                        </a:rPr>
                        <a:t>LN(q)</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effectLst/>
                        </a:rPr>
                        <a:t>16.4</a:t>
                      </a:r>
                      <a:endParaRPr lang="en-US" sz="1600" dirty="0">
                        <a:effectLst/>
                        <a:latin typeface="+mj-lt"/>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effectLst/>
                        </a:rPr>
                        <a:t>16.4a</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effectLst/>
                        </a:rPr>
                        <a:t>16.4a (2020)</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8171243"/>
                  </a:ext>
                </a:extLst>
              </a:tr>
              <a:tr h="165100">
                <a:tc>
                  <a:txBody>
                    <a:bodyPr/>
                    <a:lstStyle/>
                    <a:p>
                      <a:pPr marL="0" marR="0">
                        <a:spcBef>
                          <a:spcPts val="0"/>
                        </a:spcBef>
                        <a:spcAft>
                          <a:spcPts val="0"/>
                        </a:spcAft>
                      </a:pPr>
                      <a:r>
                        <a:rPr lang="en-US" sz="1600" dirty="0" smtClean="0">
                          <a:effectLst/>
                        </a:rPr>
                        <a:t>Shelf</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effectLst/>
                        </a:rPr>
                        <a:t>-0.49</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-0.49</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-0.49</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0415006"/>
                  </a:ext>
                </a:extLst>
              </a:tr>
              <a:tr h="165100">
                <a:tc>
                  <a:txBody>
                    <a:bodyPr/>
                    <a:lstStyle/>
                    <a:p>
                      <a:pPr marL="0" marR="0">
                        <a:spcBef>
                          <a:spcPts val="0"/>
                        </a:spcBef>
                        <a:spcAft>
                          <a:spcPts val="0"/>
                        </a:spcAft>
                      </a:pPr>
                      <a:r>
                        <a:rPr lang="en-US" sz="1600" dirty="0" smtClean="0">
                          <a:effectLst/>
                        </a:rPr>
                        <a:t>Slope</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-0.56</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-0.56</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-0.56</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7611677"/>
                  </a:ext>
                </a:extLst>
              </a:tr>
              <a:tr h="165100">
                <a:tc>
                  <a:txBody>
                    <a:bodyPr/>
                    <a:lstStyle/>
                    <a:p>
                      <a:pPr marL="0" marR="0">
                        <a:spcBef>
                          <a:spcPts val="0"/>
                        </a:spcBef>
                        <a:spcAft>
                          <a:spcPts val="0"/>
                        </a:spcAft>
                      </a:pPr>
                      <a:r>
                        <a:rPr lang="en-US" sz="1600" dirty="0" smtClean="0">
                          <a:effectLst/>
                        </a:rPr>
                        <a:t>AFSC Longline</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effectLst/>
                        </a:rPr>
                        <a:t>-0.54</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effectLst/>
                        </a:rPr>
                        <a:t>0.98</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0.79</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2374141"/>
                  </a:ext>
                </a:extLst>
              </a:tr>
            </a:tbl>
          </a:graphicData>
        </a:graphic>
      </p:graphicFrame>
      <p:grpSp>
        <p:nvGrpSpPr>
          <p:cNvPr id="20" name="Group 19"/>
          <p:cNvGrpSpPr/>
          <p:nvPr/>
        </p:nvGrpSpPr>
        <p:grpSpPr>
          <a:xfrm>
            <a:off x="3478568" y="982292"/>
            <a:ext cx="2170076" cy="369332"/>
            <a:chOff x="3478568" y="982292"/>
            <a:chExt cx="2170076" cy="369332"/>
          </a:xfrm>
        </p:grpSpPr>
        <p:cxnSp>
          <p:nvCxnSpPr>
            <p:cNvPr id="18" name="Straight Connector 17"/>
            <p:cNvCxnSpPr/>
            <p:nvPr/>
          </p:nvCxnSpPr>
          <p:spPr>
            <a:xfrm flipV="1">
              <a:off x="3478568" y="1162519"/>
              <a:ext cx="355106" cy="8878"/>
            </a:xfrm>
            <a:prstGeom prst="line">
              <a:avLst/>
            </a:prstGeom>
            <a:ln>
              <a:solidFill>
                <a:srgbClr val="66FF66"/>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808520" y="982292"/>
              <a:ext cx="1840124" cy="369332"/>
            </a:xfrm>
            <a:prstGeom prst="rect">
              <a:avLst/>
            </a:prstGeom>
            <a:solidFill>
              <a:schemeClr val="bg1"/>
            </a:solidFill>
          </p:spPr>
          <p:txBody>
            <a:bodyPr wrap="square" rtlCol="0">
              <a:spAutoFit/>
            </a:bodyPr>
            <a:lstStyle/>
            <a:p>
              <a:r>
                <a:rPr lang="en-US" dirty="0" smtClean="0"/>
                <a:t>Model 16.4a (2020)</a:t>
              </a:r>
              <a:endParaRPr lang="en-US" dirty="0"/>
            </a:p>
          </p:txBody>
        </p:sp>
      </p:grpSp>
      <p:grpSp>
        <p:nvGrpSpPr>
          <p:cNvPr id="23" name="Group 22"/>
          <p:cNvGrpSpPr/>
          <p:nvPr/>
        </p:nvGrpSpPr>
        <p:grpSpPr>
          <a:xfrm>
            <a:off x="1799576" y="982292"/>
            <a:ext cx="1578004" cy="369332"/>
            <a:chOff x="1822144" y="992648"/>
            <a:chExt cx="1578004" cy="369332"/>
          </a:xfrm>
        </p:grpSpPr>
        <p:cxnSp>
          <p:nvCxnSpPr>
            <p:cNvPr id="17" name="Straight Connector 16"/>
            <p:cNvCxnSpPr/>
            <p:nvPr/>
          </p:nvCxnSpPr>
          <p:spPr>
            <a:xfrm flipV="1">
              <a:off x="1822144" y="1172875"/>
              <a:ext cx="355106" cy="887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114362" y="992648"/>
              <a:ext cx="1285786" cy="369332"/>
            </a:xfrm>
            <a:prstGeom prst="rect">
              <a:avLst/>
            </a:prstGeom>
            <a:solidFill>
              <a:schemeClr val="bg1"/>
            </a:solidFill>
          </p:spPr>
          <p:txBody>
            <a:bodyPr wrap="square" rtlCol="0">
              <a:spAutoFit/>
            </a:bodyPr>
            <a:lstStyle/>
            <a:p>
              <a:r>
                <a:rPr lang="en-US" dirty="0" smtClean="0"/>
                <a:t>Model 16.4a</a:t>
              </a:r>
              <a:endParaRPr lang="en-US" dirty="0"/>
            </a:p>
          </p:txBody>
        </p:sp>
      </p:grpSp>
      <p:grpSp>
        <p:nvGrpSpPr>
          <p:cNvPr id="24" name="Group 23"/>
          <p:cNvGrpSpPr/>
          <p:nvPr/>
        </p:nvGrpSpPr>
        <p:grpSpPr>
          <a:xfrm>
            <a:off x="266329" y="982292"/>
            <a:ext cx="1432260" cy="369332"/>
            <a:chOff x="266329" y="1003006"/>
            <a:chExt cx="1432260" cy="369332"/>
          </a:xfrm>
        </p:grpSpPr>
        <p:cxnSp>
          <p:nvCxnSpPr>
            <p:cNvPr id="14" name="Straight Connector 13"/>
            <p:cNvCxnSpPr/>
            <p:nvPr/>
          </p:nvCxnSpPr>
          <p:spPr>
            <a:xfrm flipV="1">
              <a:off x="266329" y="1183233"/>
              <a:ext cx="355106" cy="887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44492" y="1003006"/>
              <a:ext cx="1154097" cy="369332"/>
            </a:xfrm>
            <a:prstGeom prst="rect">
              <a:avLst/>
            </a:prstGeom>
            <a:solidFill>
              <a:schemeClr val="bg1"/>
            </a:solidFill>
          </p:spPr>
          <p:txBody>
            <a:bodyPr wrap="square" rtlCol="0">
              <a:spAutoFit/>
            </a:bodyPr>
            <a:lstStyle/>
            <a:p>
              <a:r>
                <a:rPr lang="en-US" dirty="0" smtClean="0"/>
                <a:t>Model 16.4</a:t>
              </a:r>
              <a:endParaRPr lang="en-US" dirty="0"/>
            </a:p>
          </p:txBody>
        </p:sp>
      </p:grpSp>
    </p:spTree>
    <p:extLst>
      <p:ext uri="{BB962C8B-B14F-4D97-AF65-F5344CB8AC3E}">
        <p14:creationId xmlns:p14="http://schemas.microsoft.com/office/powerpoint/2010/main" val="3038532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 to length composition estimates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12</a:t>
            </a:fld>
            <a:endParaRPr lang="en-US" dirty="0"/>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221943" y="1133213"/>
            <a:ext cx="4279036" cy="4015836"/>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4421080" y="1133213"/>
            <a:ext cx="4722920" cy="3953691"/>
          </a:xfrm>
          <a:prstGeom prst="rect">
            <a:avLst/>
          </a:prstGeom>
        </p:spPr>
      </p:pic>
    </p:spTree>
    <p:extLst>
      <p:ext uri="{BB962C8B-B14F-4D97-AF65-F5344CB8AC3E}">
        <p14:creationId xmlns:p14="http://schemas.microsoft.com/office/powerpoint/2010/main" val="423412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p:nvPr/>
        </p:nvPicPr>
        <p:blipFill>
          <a:blip r:embed="rId2" cstate="print">
            <a:extLst>
              <a:ext uri="{28A0092B-C50C-407E-A947-70E740481C1C}">
                <a14:useLocalDpi xmlns:a14="http://schemas.microsoft.com/office/drawing/2010/main" val="0"/>
              </a:ext>
            </a:extLst>
          </a:blip>
          <a:stretch>
            <a:fillRect/>
          </a:stretch>
        </p:blipFill>
        <p:spPr>
          <a:xfrm>
            <a:off x="932472" y="3809430"/>
            <a:ext cx="3172968" cy="2560320"/>
          </a:xfrm>
          <a:prstGeom prst="rect">
            <a:avLst/>
          </a:prstGeom>
        </p:spPr>
      </p:pic>
      <p:sp>
        <p:nvSpPr>
          <p:cNvPr id="2" name="Title 1"/>
          <p:cNvSpPr>
            <a:spLocks noGrp="1"/>
          </p:cNvSpPr>
          <p:nvPr>
            <p:ph type="title"/>
          </p:nvPr>
        </p:nvSpPr>
        <p:spPr/>
        <p:txBody>
          <a:bodyPr/>
          <a:lstStyle/>
          <a:p>
            <a:r>
              <a:rPr lang="en-US" dirty="0" smtClean="0"/>
              <a:t>Selectivity: Longline fishery</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13</a:t>
            </a:fld>
            <a:endParaRPr lang="en-US" dirty="0"/>
          </a:p>
        </p:txBody>
      </p:sp>
      <p:pic>
        <p:nvPicPr>
          <p:cNvPr id="5" name="Picture 4" descr="C:\Users\meaghan.bryan\Assessment\BSAI\Greenland turbot\2018\SAFE_2018\NovemberModels\M16.1b\R_Plots\sel03_len_timevary_surf_flt1sex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665" y="1133214"/>
            <a:ext cx="3450502" cy="2497226"/>
          </a:xfrm>
          <a:prstGeom prst="rect">
            <a:avLst/>
          </a:prstGeom>
          <a:noFill/>
          <a:ln>
            <a:noFill/>
          </a:ln>
        </p:spPr>
      </p:pic>
      <p:pic>
        <p:nvPicPr>
          <p:cNvPr id="9" name="Picture 8" descr="C:\Users\meaghan.bryan\Assessment\BSAI\Greenland turbot\2018\SAFE_2018\NovemberModels\M16.1b\R_Plots\sel03_len_timevary_surf_flt2sex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472" y="1148514"/>
            <a:ext cx="3173616" cy="2560320"/>
          </a:xfrm>
          <a:prstGeom prst="rect">
            <a:avLst/>
          </a:prstGeom>
          <a:noFill/>
          <a:ln>
            <a:noFill/>
          </a:ln>
        </p:spPr>
      </p:pic>
      <p:pic>
        <p:nvPicPr>
          <p:cNvPr id="11" name="Picture 10" descr="C:\Users\meaghan.bryan\Assessment\BSAI\Greenland turbot\2018\SAFE_2018\NovemberModels\M16.1b\R_Plots\sel03_len_timevary_surf_flt2sex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8560" y="1148514"/>
            <a:ext cx="3172968" cy="2560320"/>
          </a:xfrm>
          <a:prstGeom prst="rect">
            <a:avLst/>
          </a:prstGeom>
          <a:noFill/>
          <a:ln>
            <a:noFill/>
          </a:ln>
        </p:spPr>
      </p:pic>
      <p:sp>
        <p:nvSpPr>
          <p:cNvPr id="13" name="TextBox 12"/>
          <p:cNvSpPr txBox="1"/>
          <p:nvPr/>
        </p:nvSpPr>
        <p:spPr>
          <a:xfrm>
            <a:off x="1403287" y="1133214"/>
            <a:ext cx="2027976" cy="400110"/>
          </a:xfrm>
          <a:prstGeom prst="rect">
            <a:avLst/>
          </a:prstGeom>
          <a:solidFill>
            <a:schemeClr val="bg1"/>
          </a:solidFill>
        </p:spPr>
        <p:txBody>
          <a:bodyPr wrap="square" rtlCol="0">
            <a:spAutoFit/>
          </a:bodyPr>
          <a:lstStyle/>
          <a:p>
            <a:pPr algn="ctr"/>
            <a:r>
              <a:rPr lang="en-US" sz="2000" dirty="0" smtClean="0"/>
              <a:t>Female</a:t>
            </a:r>
            <a:endParaRPr lang="en-US" sz="2000" dirty="0"/>
          </a:p>
        </p:txBody>
      </p:sp>
      <p:sp>
        <p:nvSpPr>
          <p:cNvPr id="14" name="TextBox 13"/>
          <p:cNvSpPr txBox="1"/>
          <p:nvPr/>
        </p:nvSpPr>
        <p:spPr>
          <a:xfrm>
            <a:off x="5684075" y="1131710"/>
            <a:ext cx="2027976" cy="400110"/>
          </a:xfrm>
          <a:prstGeom prst="rect">
            <a:avLst/>
          </a:prstGeom>
          <a:solidFill>
            <a:schemeClr val="bg1"/>
          </a:solidFill>
        </p:spPr>
        <p:txBody>
          <a:bodyPr wrap="square" rtlCol="0">
            <a:spAutoFit/>
          </a:bodyPr>
          <a:lstStyle/>
          <a:p>
            <a:pPr algn="ctr"/>
            <a:r>
              <a:rPr lang="en-US" sz="2000" dirty="0" smtClean="0"/>
              <a:t>Male</a:t>
            </a:r>
            <a:endParaRPr lang="en-US" sz="2000" dirty="0"/>
          </a:p>
        </p:txBody>
      </p:sp>
      <p:sp>
        <p:nvSpPr>
          <p:cNvPr id="15" name="TextBox 14"/>
          <p:cNvSpPr txBox="1"/>
          <p:nvPr/>
        </p:nvSpPr>
        <p:spPr>
          <a:xfrm>
            <a:off x="54323" y="2085850"/>
            <a:ext cx="1272012" cy="400110"/>
          </a:xfrm>
          <a:prstGeom prst="rect">
            <a:avLst/>
          </a:prstGeom>
          <a:solidFill>
            <a:schemeClr val="bg1"/>
          </a:solidFill>
        </p:spPr>
        <p:txBody>
          <a:bodyPr wrap="square" rtlCol="0">
            <a:spAutoFit/>
          </a:bodyPr>
          <a:lstStyle/>
          <a:p>
            <a:pPr algn="ctr"/>
            <a:r>
              <a:rPr lang="en-US" sz="2000" dirty="0" smtClean="0"/>
              <a:t>Model 16.4</a:t>
            </a:r>
            <a:endParaRPr lang="en-US" sz="2000" dirty="0"/>
          </a:p>
        </p:txBody>
      </p:sp>
      <p:sp>
        <p:nvSpPr>
          <p:cNvPr id="16" name="TextBox 15"/>
          <p:cNvSpPr txBox="1"/>
          <p:nvPr/>
        </p:nvSpPr>
        <p:spPr>
          <a:xfrm>
            <a:off x="45265" y="4628369"/>
            <a:ext cx="1272012" cy="1015663"/>
          </a:xfrm>
          <a:prstGeom prst="rect">
            <a:avLst/>
          </a:prstGeom>
          <a:solidFill>
            <a:schemeClr val="bg1"/>
          </a:solidFill>
        </p:spPr>
        <p:txBody>
          <a:bodyPr wrap="square" rtlCol="0">
            <a:spAutoFit/>
          </a:bodyPr>
          <a:lstStyle/>
          <a:p>
            <a:pPr algn="ctr"/>
            <a:r>
              <a:rPr lang="en-US" sz="2000" dirty="0" smtClean="0"/>
              <a:t>Model 16.4a (2020)</a:t>
            </a:r>
            <a:endParaRPr lang="en-US" sz="2000" dirty="0"/>
          </a:p>
        </p:txBody>
      </p:sp>
      <p:pic>
        <p:nvPicPr>
          <p:cNvPr id="18" name="Picture 17"/>
          <p:cNvPicPr/>
          <p:nvPr/>
        </p:nvPicPr>
        <p:blipFill>
          <a:blip r:embed="rId6" cstate="print">
            <a:extLst>
              <a:ext uri="{28A0092B-C50C-407E-A947-70E740481C1C}">
                <a14:useLocalDpi xmlns:a14="http://schemas.microsoft.com/office/drawing/2010/main" val="0"/>
              </a:ext>
            </a:extLst>
          </a:blip>
          <a:stretch>
            <a:fillRect/>
          </a:stretch>
        </p:blipFill>
        <p:spPr>
          <a:xfrm>
            <a:off x="5038560" y="3809430"/>
            <a:ext cx="3172968" cy="2560320"/>
          </a:xfrm>
          <a:prstGeom prst="rect">
            <a:avLst/>
          </a:prstGeom>
        </p:spPr>
      </p:pic>
    </p:spTree>
    <p:extLst>
      <p:ext uri="{BB962C8B-B14F-4D97-AF65-F5344CB8AC3E}">
        <p14:creationId xmlns:p14="http://schemas.microsoft.com/office/powerpoint/2010/main" val="3754553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Users\meaghan.bryan\Assessment\BSAI\Greenland turbot\2018\SAFE_2018\NovemberModels\M16.1b\R_Plots\sel03_len_timevary_surf_flt4sex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187" y="1278064"/>
            <a:ext cx="3172968" cy="2560320"/>
          </a:xfrm>
          <a:prstGeom prst="rect">
            <a:avLst/>
          </a:prstGeom>
          <a:noFill/>
          <a:ln>
            <a:noFill/>
          </a:ln>
        </p:spPr>
      </p:pic>
      <p:pic>
        <p:nvPicPr>
          <p:cNvPr id="20" name="Picture 19" descr="C:\Users\meaghan.bryan\Assessment\BSAI\Greenland turbot\2018\SAFE_2018\NovemberModels\M16.1b\R_Plots\sel03_len_timevary_surf_flt4sex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9915" y="1278064"/>
            <a:ext cx="3172968" cy="2560320"/>
          </a:xfrm>
          <a:prstGeom prst="rect">
            <a:avLst/>
          </a:prstGeom>
          <a:noFill/>
          <a:ln>
            <a:noFill/>
          </a:ln>
        </p:spPr>
      </p:pic>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a:xfrm>
            <a:off x="979602" y="3844030"/>
            <a:ext cx="3172968" cy="2560320"/>
          </a:xfrm>
          <a:prstGeom prst="rect">
            <a:avLst/>
          </a:prstGeom>
        </p:spPr>
      </p:pic>
      <p:pic>
        <p:nvPicPr>
          <p:cNvPr id="22" name="Picture 21"/>
          <p:cNvPicPr/>
          <p:nvPr/>
        </p:nvPicPr>
        <p:blipFill>
          <a:blip r:embed="rId5" cstate="print">
            <a:extLst>
              <a:ext uri="{28A0092B-C50C-407E-A947-70E740481C1C}">
                <a14:useLocalDpi xmlns:a14="http://schemas.microsoft.com/office/drawing/2010/main" val="0"/>
              </a:ext>
            </a:extLst>
          </a:blip>
          <a:stretch>
            <a:fillRect/>
          </a:stretch>
        </p:blipFill>
        <p:spPr>
          <a:xfrm>
            <a:off x="4838330" y="3844030"/>
            <a:ext cx="3172968" cy="2560320"/>
          </a:xfrm>
          <a:prstGeom prst="rect">
            <a:avLst/>
          </a:prstGeom>
        </p:spPr>
      </p:pic>
      <p:sp>
        <p:nvSpPr>
          <p:cNvPr id="2" name="Title 1"/>
          <p:cNvSpPr>
            <a:spLocks noGrp="1"/>
          </p:cNvSpPr>
          <p:nvPr>
            <p:ph type="title"/>
          </p:nvPr>
        </p:nvSpPr>
        <p:spPr/>
        <p:txBody>
          <a:bodyPr/>
          <a:lstStyle/>
          <a:p>
            <a:r>
              <a:rPr lang="en-US" dirty="0" smtClean="0"/>
              <a:t>Selectivity: EBS slope survey</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14</a:t>
            </a:fld>
            <a:endParaRPr lang="en-US" dirty="0"/>
          </a:p>
        </p:txBody>
      </p:sp>
      <p:sp>
        <p:nvSpPr>
          <p:cNvPr id="13" name="TextBox 12"/>
          <p:cNvSpPr txBox="1"/>
          <p:nvPr/>
        </p:nvSpPr>
        <p:spPr>
          <a:xfrm>
            <a:off x="1403287" y="1133214"/>
            <a:ext cx="2027976" cy="400110"/>
          </a:xfrm>
          <a:prstGeom prst="rect">
            <a:avLst/>
          </a:prstGeom>
          <a:solidFill>
            <a:schemeClr val="bg1"/>
          </a:solidFill>
        </p:spPr>
        <p:txBody>
          <a:bodyPr wrap="square" rtlCol="0">
            <a:spAutoFit/>
          </a:bodyPr>
          <a:lstStyle/>
          <a:p>
            <a:pPr algn="ctr"/>
            <a:r>
              <a:rPr lang="en-US" sz="2000" dirty="0" smtClean="0"/>
              <a:t>Female</a:t>
            </a:r>
            <a:endParaRPr lang="en-US" sz="2000" dirty="0"/>
          </a:p>
        </p:txBody>
      </p:sp>
      <p:sp>
        <p:nvSpPr>
          <p:cNvPr id="14" name="TextBox 13"/>
          <p:cNvSpPr txBox="1"/>
          <p:nvPr/>
        </p:nvSpPr>
        <p:spPr>
          <a:xfrm>
            <a:off x="5684075" y="1131710"/>
            <a:ext cx="2027976" cy="400110"/>
          </a:xfrm>
          <a:prstGeom prst="rect">
            <a:avLst/>
          </a:prstGeom>
          <a:solidFill>
            <a:schemeClr val="bg1"/>
          </a:solidFill>
        </p:spPr>
        <p:txBody>
          <a:bodyPr wrap="square" rtlCol="0">
            <a:spAutoFit/>
          </a:bodyPr>
          <a:lstStyle/>
          <a:p>
            <a:pPr algn="ctr"/>
            <a:r>
              <a:rPr lang="en-US" sz="2000" dirty="0" smtClean="0"/>
              <a:t>Male</a:t>
            </a:r>
            <a:endParaRPr lang="en-US" sz="2000" dirty="0"/>
          </a:p>
        </p:txBody>
      </p:sp>
      <p:sp>
        <p:nvSpPr>
          <p:cNvPr id="15" name="TextBox 14"/>
          <p:cNvSpPr txBox="1"/>
          <p:nvPr/>
        </p:nvSpPr>
        <p:spPr>
          <a:xfrm>
            <a:off x="54323" y="2085850"/>
            <a:ext cx="1272012" cy="400110"/>
          </a:xfrm>
          <a:prstGeom prst="rect">
            <a:avLst/>
          </a:prstGeom>
          <a:solidFill>
            <a:schemeClr val="bg1"/>
          </a:solidFill>
        </p:spPr>
        <p:txBody>
          <a:bodyPr wrap="square" rtlCol="0">
            <a:spAutoFit/>
          </a:bodyPr>
          <a:lstStyle/>
          <a:p>
            <a:pPr algn="ctr"/>
            <a:r>
              <a:rPr lang="en-US" sz="2000" dirty="0" smtClean="0"/>
              <a:t>Model 16.4</a:t>
            </a:r>
            <a:endParaRPr lang="en-US" sz="2000" dirty="0"/>
          </a:p>
        </p:txBody>
      </p:sp>
      <p:sp>
        <p:nvSpPr>
          <p:cNvPr id="16" name="TextBox 15"/>
          <p:cNvSpPr txBox="1"/>
          <p:nvPr/>
        </p:nvSpPr>
        <p:spPr>
          <a:xfrm>
            <a:off x="45265" y="4628369"/>
            <a:ext cx="1272012" cy="1015663"/>
          </a:xfrm>
          <a:prstGeom prst="rect">
            <a:avLst/>
          </a:prstGeom>
          <a:solidFill>
            <a:schemeClr val="bg1"/>
          </a:solidFill>
        </p:spPr>
        <p:txBody>
          <a:bodyPr wrap="square" rtlCol="0">
            <a:spAutoFit/>
          </a:bodyPr>
          <a:lstStyle/>
          <a:p>
            <a:pPr algn="ctr"/>
            <a:r>
              <a:rPr lang="en-US" sz="2000" dirty="0" smtClean="0"/>
              <a:t>Model 16.4a (2020)</a:t>
            </a:r>
            <a:endParaRPr lang="en-US" sz="2000" dirty="0"/>
          </a:p>
        </p:txBody>
      </p:sp>
    </p:spTree>
    <p:extLst>
      <p:ext uri="{BB962C8B-B14F-4D97-AF65-F5344CB8AC3E}">
        <p14:creationId xmlns:p14="http://schemas.microsoft.com/office/powerpoint/2010/main" val="3545736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15</a:t>
            </a:fld>
            <a:endParaRPr lang="en-US" dirty="0"/>
          </a:p>
        </p:txBody>
      </p:sp>
      <p:sp>
        <p:nvSpPr>
          <p:cNvPr id="3" name="Rectangle 2"/>
          <p:cNvSpPr/>
          <p:nvPr/>
        </p:nvSpPr>
        <p:spPr>
          <a:xfrm>
            <a:off x="0" y="89647"/>
            <a:ext cx="9144000" cy="67683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8228" y="457200"/>
            <a:ext cx="8754700" cy="676014"/>
          </a:xfrm>
        </p:spPr>
        <p:txBody>
          <a:bodyPr>
            <a:normAutofit/>
          </a:bodyPr>
          <a:lstStyle/>
          <a:p>
            <a:r>
              <a:rPr lang="en-US" dirty="0" smtClean="0"/>
              <a:t>Time series</a:t>
            </a:r>
            <a:endParaRPr lang="en-US" dirty="0"/>
          </a:p>
        </p:txBody>
      </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2286" y="1187823"/>
            <a:ext cx="3044952" cy="2743200"/>
          </a:xfrm>
          <a:prstGeom prst="rect">
            <a:avLst/>
          </a:prstGeom>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6096762" y="1187823"/>
            <a:ext cx="3044952" cy="2743200"/>
          </a:xfrm>
          <a:prstGeom prst="rect">
            <a:avLst/>
          </a:prstGeom>
        </p:spPr>
      </p:pic>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2286" y="4008266"/>
            <a:ext cx="3044952" cy="2743200"/>
          </a:xfrm>
          <a:prstGeom prst="rect">
            <a:avLst/>
          </a:prstGeom>
        </p:spPr>
      </p:pic>
      <p:pic>
        <p:nvPicPr>
          <p:cNvPr id="15" name="Picture 14"/>
          <p:cNvPicPr/>
          <p:nvPr/>
        </p:nvPicPr>
        <p:blipFill>
          <a:blip r:embed="rId6" cstate="print">
            <a:extLst>
              <a:ext uri="{28A0092B-C50C-407E-A947-70E740481C1C}">
                <a14:useLocalDpi xmlns:a14="http://schemas.microsoft.com/office/drawing/2010/main" val="0"/>
              </a:ext>
            </a:extLst>
          </a:blip>
          <a:stretch>
            <a:fillRect/>
          </a:stretch>
        </p:blipFill>
        <p:spPr>
          <a:xfrm>
            <a:off x="3049524" y="1187823"/>
            <a:ext cx="3044952" cy="2743200"/>
          </a:xfrm>
          <a:prstGeom prst="rect">
            <a:avLst/>
          </a:prstGeom>
        </p:spPr>
      </p:pic>
      <p:pic>
        <p:nvPicPr>
          <p:cNvPr id="16" name="Picture 15"/>
          <p:cNvPicPr/>
          <p:nvPr/>
        </p:nvPicPr>
        <p:blipFill>
          <a:blip r:embed="rId7" cstate="print">
            <a:extLst>
              <a:ext uri="{28A0092B-C50C-407E-A947-70E740481C1C}">
                <a14:useLocalDpi xmlns:a14="http://schemas.microsoft.com/office/drawing/2010/main" val="0"/>
              </a:ext>
            </a:extLst>
          </a:blip>
          <a:stretch>
            <a:fillRect/>
          </a:stretch>
        </p:blipFill>
        <p:spPr>
          <a:xfrm>
            <a:off x="3049524" y="4008266"/>
            <a:ext cx="3044952" cy="2743200"/>
          </a:xfrm>
          <a:prstGeom prst="rect">
            <a:avLst/>
          </a:prstGeom>
        </p:spPr>
      </p:pic>
      <p:pic>
        <p:nvPicPr>
          <p:cNvPr id="17" name="Picture 16"/>
          <p:cNvPicPr/>
          <p:nvPr/>
        </p:nvPicPr>
        <p:blipFill>
          <a:blip r:embed="rId8" cstate="print">
            <a:extLst>
              <a:ext uri="{28A0092B-C50C-407E-A947-70E740481C1C}">
                <a14:useLocalDpi xmlns:a14="http://schemas.microsoft.com/office/drawing/2010/main" val="0"/>
              </a:ext>
            </a:extLst>
          </a:blip>
          <a:stretch>
            <a:fillRect/>
          </a:stretch>
        </p:blipFill>
        <p:spPr>
          <a:xfrm>
            <a:off x="6096762" y="4008266"/>
            <a:ext cx="3044952" cy="2743200"/>
          </a:xfrm>
          <a:prstGeom prst="rect">
            <a:avLst/>
          </a:prstGeom>
        </p:spPr>
      </p:pic>
    </p:spTree>
    <p:extLst>
      <p:ext uri="{BB962C8B-B14F-4D97-AF65-F5344CB8AC3E}">
        <p14:creationId xmlns:p14="http://schemas.microsoft.com/office/powerpoint/2010/main" val="2712546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16</a:t>
            </a:fld>
            <a:endParaRPr lang="en-US" dirty="0"/>
          </a:p>
        </p:txBody>
      </p:sp>
      <p:sp>
        <p:nvSpPr>
          <p:cNvPr id="9" name="Rectangle 8"/>
          <p:cNvSpPr/>
          <p:nvPr/>
        </p:nvSpPr>
        <p:spPr>
          <a:xfrm>
            <a:off x="0" y="168438"/>
            <a:ext cx="9144000" cy="668956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68438"/>
            <a:ext cx="8229600" cy="676014"/>
          </a:xfrm>
        </p:spPr>
        <p:txBody>
          <a:bodyPr/>
          <a:lstStyle/>
          <a:p>
            <a:r>
              <a:rPr lang="en-US" dirty="0" smtClean="0"/>
              <a:t>Retrospective analysis</a:t>
            </a:r>
            <a:endParaRPr lang="en-US" dirty="0"/>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605900" y="892075"/>
            <a:ext cx="7401757" cy="5588624"/>
          </a:xfrm>
          <a:prstGeom prst="rect">
            <a:avLst/>
          </a:prstGeom>
        </p:spPr>
      </p:pic>
      <p:sp>
        <p:nvSpPr>
          <p:cNvPr id="12" name="TextBox 11"/>
          <p:cNvSpPr txBox="1"/>
          <p:nvPr/>
        </p:nvSpPr>
        <p:spPr>
          <a:xfrm>
            <a:off x="3179685" y="1029810"/>
            <a:ext cx="1047565" cy="400110"/>
          </a:xfrm>
          <a:prstGeom prst="rect">
            <a:avLst/>
          </a:prstGeom>
          <a:noFill/>
        </p:spPr>
        <p:txBody>
          <a:bodyPr wrap="square" rtlCol="0">
            <a:spAutoFit/>
          </a:bodyPr>
          <a:lstStyle/>
          <a:p>
            <a:r>
              <a:rPr lang="el-GR" sz="2000" dirty="0" smtClean="0"/>
              <a:t>ρ</a:t>
            </a:r>
            <a:r>
              <a:rPr lang="en-US" sz="2000" dirty="0" smtClean="0"/>
              <a:t> = 0.04</a:t>
            </a:r>
            <a:endParaRPr lang="en-US" sz="2000" dirty="0"/>
          </a:p>
        </p:txBody>
      </p:sp>
      <p:sp>
        <p:nvSpPr>
          <p:cNvPr id="13" name="TextBox 12"/>
          <p:cNvSpPr txBox="1"/>
          <p:nvPr/>
        </p:nvSpPr>
        <p:spPr>
          <a:xfrm>
            <a:off x="6906825" y="982155"/>
            <a:ext cx="1047565" cy="400110"/>
          </a:xfrm>
          <a:prstGeom prst="rect">
            <a:avLst/>
          </a:prstGeom>
          <a:noFill/>
        </p:spPr>
        <p:txBody>
          <a:bodyPr wrap="square" rtlCol="0">
            <a:spAutoFit/>
          </a:bodyPr>
          <a:lstStyle/>
          <a:p>
            <a:r>
              <a:rPr lang="el-GR" sz="2000" dirty="0" smtClean="0"/>
              <a:t>ρ</a:t>
            </a:r>
            <a:r>
              <a:rPr lang="en-US" sz="2000" dirty="0" smtClean="0"/>
              <a:t> = 6.17</a:t>
            </a:r>
            <a:endParaRPr lang="en-US" sz="2000" dirty="0"/>
          </a:p>
        </p:txBody>
      </p:sp>
      <p:sp>
        <p:nvSpPr>
          <p:cNvPr id="14" name="TextBox 13"/>
          <p:cNvSpPr txBox="1"/>
          <p:nvPr/>
        </p:nvSpPr>
        <p:spPr>
          <a:xfrm>
            <a:off x="3179685" y="3818878"/>
            <a:ext cx="1047565" cy="400110"/>
          </a:xfrm>
          <a:prstGeom prst="rect">
            <a:avLst/>
          </a:prstGeom>
          <a:noFill/>
        </p:spPr>
        <p:txBody>
          <a:bodyPr wrap="square" rtlCol="0">
            <a:spAutoFit/>
          </a:bodyPr>
          <a:lstStyle/>
          <a:p>
            <a:r>
              <a:rPr lang="el-GR" sz="2000" dirty="0" smtClean="0"/>
              <a:t>ρ</a:t>
            </a:r>
            <a:r>
              <a:rPr lang="en-US" sz="2000" dirty="0" smtClean="0"/>
              <a:t> = -0.12</a:t>
            </a:r>
            <a:endParaRPr lang="en-US" sz="2000" dirty="0"/>
          </a:p>
        </p:txBody>
      </p:sp>
    </p:spTree>
    <p:extLst>
      <p:ext uri="{BB962C8B-B14F-4D97-AF65-F5344CB8AC3E}">
        <p14:creationId xmlns:p14="http://schemas.microsoft.com/office/powerpoint/2010/main" val="390430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8229600" cy="676014"/>
          </a:xfrm>
        </p:spPr>
        <p:txBody>
          <a:bodyPr/>
          <a:lstStyle/>
          <a:p>
            <a:r>
              <a:rPr lang="en-US" dirty="0" smtClean="0"/>
              <a:t>Harvest recommendations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51289876"/>
              </p:ext>
            </p:extLst>
          </p:nvPr>
        </p:nvGraphicFramePr>
        <p:xfrm>
          <a:off x="333376" y="755090"/>
          <a:ext cx="8477250" cy="5927812"/>
        </p:xfrm>
        <a:graphic>
          <a:graphicData uri="http://schemas.openxmlformats.org/drawingml/2006/table">
            <a:tbl>
              <a:tblPr firstRow="1" firstCol="1" bandRow="1">
                <a:tableStyleId>{5C22544A-7EE6-4342-B048-85BDC9FD1C3A}</a:tableStyleId>
              </a:tblPr>
              <a:tblGrid>
                <a:gridCol w="3129671">
                  <a:extLst>
                    <a:ext uri="{9D8B030D-6E8A-4147-A177-3AD203B41FA5}">
                      <a16:colId xmlns:a16="http://schemas.microsoft.com/office/drawing/2014/main" val="20000"/>
                    </a:ext>
                  </a:extLst>
                </a:gridCol>
                <a:gridCol w="1420238">
                  <a:extLst>
                    <a:ext uri="{9D8B030D-6E8A-4147-A177-3AD203B41FA5}">
                      <a16:colId xmlns:a16="http://schemas.microsoft.com/office/drawing/2014/main" val="20001"/>
                    </a:ext>
                  </a:extLst>
                </a:gridCol>
                <a:gridCol w="1391055">
                  <a:extLst>
                    <a:ext uri="{9D8B030D-6E8A-4147-A177-3AD203B41FA5}">
                      <a16:colId xmlns:a16="http://schemas.microsoft.com/office/drawing/2014/main" val="20002"/>
                    </a:ext>
                  </a:extLst>
                </a:gridCol>
                <a:gridCol w="1254869">
                  <a:extLst>
                    <a:ext uri="{9D8B030D-6E8A-4147-A177-3AD203B41FA5}">
                      <a16:colId xmlns:a16="http://schemas.microsoft.com/office/drawing/2014/main" val="20003"/>
                    </a:ext>
                  </a:extLst>
                </a:gridCol>
                <a:gridCol w="1281417">
                  <a:extLst>
                    <a:ext uri="{9D8B030D-6E8A-4147-A177-3AD203B41FA5}">
                      <a16:colId xmlns:a16="http://schemas.microsoft.com/office/drawing/2014/main" val="20004"/>
                    </a:ext>
                  </a:extLst>
                </a:gridCol>
              </a:tblGrid>
              <a:tr h="543566">
                <a:tc rowSpan="2">
                  <a:txBody>
                    <a:bodyPr/>
                    <a:lstStyle/>
                    <a:p>
                      <a:pPr marL="0" marR="0" algn="just">
                        <a:spcBef>
                          <a:spcPts val="0"/>
                        </a:spcBef>
                        <a:spcAft>
                          <a:spcPts val="0"/>
                        </a:spcAft>
                      </a:pPr>
                      <a:r>
                        <a:rPr lang="en-US" sz="1600" dirty="0">
                          <a:solidFill>
                            <a:schemeClr val="tx1"/>
                          </a:solidFill>
                          <a:effectLst/>
                        </a:rPr>
                        <a:t>Quantity</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gn="ctr">
                        <a:spcBef>
                          <a:spcPts val="0"/>
                        </a:spcBef>
                        <a:spcAft>
                          <a:spcPts val="0"/>
                        </a:spcAft>
                      </a:pPr>
                      <a:r>
                        <a:rPr lang="en-US" sz="1600" dirty="0">
                          <a:solidFill>
                            <a:schemeClr val="tx1"/>
                          </a:solidFill>
                          <a:effectLst/>
                        </a:rPr>
                        <a:t>As estimated or</a:t>
                      </a:r>
                    </a:p>
                    <a:p>
                      <a:pPr marL="0" marR="0" algn="ctr">
                        <a:spcBef>
                          <a:spcPts val="0"/>
                        </a:spcBef>
                        <a:spcAft>
                          <a:spcPts val="0"/>
                        </a:spcAft>
                      </a:pPr>
                      <a:r>
                        <a:rPr lang="en-US" sz="1600" dirty="0">
                          <a:solidFill>
                            <a:schemeClr val="tx1"/>
                          </a:solidFill>
                          <a:effectLst/>
                        </a:rPr>
                        <a:t>specified last year for:</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gridSpan="2">
                  <a:txBody>
                    <a:bodyPr/>
                    <a:lstStyle/>
                    <a:p>
                      <a:pPr marL="0" marR="0" algn="ctr">
                        <a:spcBef>
                          <a:spcPts val="0"/>
                        </a:spcBef>
                        <a:spcAft>
                          <a:spcPts val="0"/>
                        </a:spcAft>
                      </a:pPr>
                      <a:r>
                        <a:rPr lang="en-US" sz="1600" dirty="0">
                          <a:solidFill>
                            <a:schemeClr val="tx1"/>
                          </a:solidFill>
                          <a:effectLst/>
                        </a:rPr>
                        <a:t>As estimated or</a:t>
                      </a:r>
                    </a:p>
                    <a:p>
                      <a:pPr marL="0" marR="0" algn="ctr">
                        <a:spcBef>
                          <a:spcPts val="0"/>
                        </a:spcBef>
                        <a:spcAft>
                          <a:spcPts val="0"/>
                        </a:spcAft>
                      </a:pPr>
                      <a:r>
                        <a:rPr lang="en-US" sz="1600" dirty="0">
                          <a:solidFill>
                            <a:schemeClr val="tx1"/>
                          </a:solidFill>
                          <a:effectLst/>
                        </a:rPr>
                        <a:t>recommended this </a:t>
                      </a:r>
                      <a:r>
                        <a:rPr lang="en-US" sz="1600" dirty="0" smtClean="0">
                          <a:solidFill>
                            <a:schemeClr val="tx1"/>
                          </a:solidFill>
                          <a:effectLst/>
                        </a:rPr>
                        <a:t>year </a:t>
                      </a:r>
                      <a:r>
                        <a:rPr lang="en-US" sz="1600" dirty="0">
                          <a:solidFill>
                            <a:schemeClr val="tx1"/>
                          </a:solidFill>
                          <a:effectLst/>
                        </a:rPr>
                        <a:t>for:</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271783">
                <a:tc vMerge="1">
                  <a:txBody>
                    <a:bodyPr/>
                    <a:lstStyle/>
                    <a:p>
                      <a:endParaRPr lang="en-US"/>
                    </a:p>
                  </a:txBody>
                  <a:tcPr/>
                </a:tc>
                <a:tc>
                  <a:txBody>
                    <a:bodyPr/>
                    <a:lstStyle/>
                    <a:p>
                      <a:pPr marL="0" marR="0" algn="ctr">
                        <a:spcBef>
                          <a:spcPts val="0"/>
                        </a:spcBef>
                        <a:spcAft>
                          <a:spcPts val="0"/>
                        </a:spcAft>
                      </a:pPr>
                      <a:r>
                        <a:rPr lang="en-US" sz="1600" dirty="0" smtClean="0">
                          <a:solidFill>
                            <a:schemeClr val="tx1"/>
                          </a:solidFill>
                          <a:effectLst/>
                        </a:rPr>
                        <a:t>2020</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600" dirty="0" smtClean="0">
                          <a:solidFill>
                            <a:schemeClr val="tx1"/>
                          </a:solidFill>
                          <a:effectLst/>
                        </a:rPr>
                        <a:t>2021</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600" dirty="0" smtClean="0">
                          <a:solidFill>
                            <a:schemeClr val="tx1"/>
                          </a:solidFill>
                          <a:effectLst/>
                        </a:rPr>
                        <a:t>2021</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dirty="0" smtClean="0">
                          <a:solidFill>
                            <a:schemeClr val="tx1"/>
                          </a:solidFill>
                          <a:effectLst/>
                        </a:rPr>
                        <a:t>2022</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1783">
                <a:tc>
                  <a:txBody>
                    <a:bodyPr/>
                    <a:lstStyle/>
                    <a:p>
                      <a:pPr marL="0" marR="0">
                        <a:spcBef>
                          <a:spcPts val="0"/>
                        </a:spcBef>
                        <a:spcAft>
                          <a:spcPts val="0"/>
                        </a:spcAft>
                      </a:pPr>
                      <a:r>
                        <a:rPr lang="en-US" sz="1600" dirty="0">
                          <a:solidFill>
                            <a:schemeClr val="tx1"/>
                          </a:solidFill>
                          <a:effectLst/>
                        </a:rPr>
                        <a:t>M (natural mortality rate)</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1600" dirty="0">
                          <a:solidFill>
                            <a:schemeClr val="tx1"/>
                          </a:solidFill>
                          <a:effectLst/>
                        </a:rPr>
                        <a:t>0.112</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algn="ctr">
                        <a:spcBef>
                          <a:spcPts val="0"/>
                        </a:spcBef>
                        <a:spcAft>
                          <a:spcPts val="0"/>
                        </a:spcAft>
                      </a:pPr>
                      <a:r>
                        <a:rPr lang="en-US" sz="1600" dirty="0">
                          <a:solidFill>
                            <a:schemeClr val="tx1"/>
                          </a:solidFill>
                          <a:effectLst/>
                        </a:rPr>
                        <a:t>0.112</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algn="ctr">
                        <a:spcBef>
                          <a:spcPts val="0"/>
                        </a:spcBef>
                        <a:spcAft>
                          <a:spcPts val="0"/>
                        </a:spcAft>
                      </a:pPr>
                      <a:r>
                        <a:rPr lang="en-US" sz="1600">
                          <a:solidFill>
                            <a:schemeClr val="tx1"/>
                          </a:solidFill>
                          <a:effectLst/>
                        </a:rPr>
                        <a:t>0.112</a:t>
                      </a:r>
                      <a:endParaRPr lang="en-US" sz="160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1600" dirty="0">
                          <a:solidFill>
                            <a:schemeClr val="tx1"/>
                          </a:solidFill>
                          <a:effectLst/>
                        </a:rPr>
                        <a:t>0.112</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271783">
                <a:tc>
                  <a:txBody>
                    <a:bodyPr/>
                    <a:lstStyle/>
                    <a:p>
                      <a:pPr marL="0" marR="0">
                        <a:spcBef>
                          <a:spcPts val="0"/>
                        </a:spcBef>
                        <a:spcAft>
                          <a:spcPts val="0"/>
                        </a:spcAft>
                      </a:pPr>
                      <a:r>
                        <a:rPr lang="en-US" sz="1600" dirty="0">
                          <a:solidFill>
                            <a:schemeClr val="tx1"/>
                          </a:solidFill>
                          <a:effectLst/>
                        </a:rPr>
                        <a:t>Tier</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1600" dirty="0">
                          <a:solidFill>
                            <a:schemeClr val="tx1"/>
                          </a:solidFill>
                          <a:effectLst/>
                        </a:rPr>
                        <a:t>3a</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600" dirty="0">
                          <a:solidFill>
                            <a:schemeClr val="tx1"/>
                          </a:solidFill>
                          <a:effectLst/>
                        </a:rPr>
                        <a:t>3a</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600" dirty="0">
                          <a:solidFill>
                            <a:schemeClr val="tx1"/>
                          </a:solidFill>
                          <a:effectLst/>
                        </a:rPr>
                        <a:t>3a</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1600" dirty="0">
                          <a:solidFill>
                            <a:schemeClr val="tx1"/>
                          </a:solidFill>
                          <a:effectLst/>
                        </a:rPr>
                        <a:t>3a</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84044">
                <a:tc>
                  <a:txBody>
                    <a:bodyPr/>
                    <a:lstStyle/>
                    <a:p>
                      <a:pPr marL="0" marR="0">
                        <a:spcBef>
                          <a:spcPts val="0"/>
                        </a:spcBef>
                        <a:spcAft>
                          <a:spcPts val="0"/>
                        </a:spcAft>
                      </a:pPr>
                      <a:r>
                        <a:rPr lang="en-US" sz="1600">
                          <a:solidFill>
                            <a:schemeClr val="tx1"/>
                          </a:solidFill>
                          <a:effectLst/>
                        </a:rPr>
                        <a:t>Projected total (age 1+) biomass (t)</a:t>
                      </a:r>
                      <a:endParaRPr lang="en-US" sz="160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106,101</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nchor="b">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98,532</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nchor="b">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algn="ctr">
                        <a:spcBef>
                          <a:spcPts val="0"/>
                        </a:spcBef>
                        <a:spcAft>
                          <a:spcPts val="1000"/>
                        </a:spcAft>
                      </a:pPr>
                      <a:r>
                        <a:rPr lang="en-US" sz="1600" dirty="0">
                          <a:solidFill>
                            <a:srgbClr val="000000"/>
                          </a:solidFill>
                          <a:effectLst/>
                          <a:latin typeface="+mn-lt"/>
                          <a:ea typeface="Calibri" panose="020F0502020204030204" pitchFamily="34" charset="0"/>
                          <a:cs typeface="Times New Roman" panose="02020603050405020304" pitchFamily="18" charset="0"/>
                        </a:rPr>
                        <a:t>87,849</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nchor="b">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1000"/>
                        </a:spcAft>
                      </a:pPr>
                      <a:r>
                        <a:rPr lang="en-US" sz="1600">
                          <a:solidFill>
                            <a:srgbClr val="000000"/>
                          </a:solidFill>
                          <a:effectLst/>
                          <a:latin typeface="+mn-lt"/>
                          <a:ea typeface="Calibri" panose="020F0502020204030204" pitchFamily="34" charset="0"/>
                          <a:cs typeface="Times New Roman" panose="02020603050405020304" pitchFamily="18" charset="0"/>
                        </a:rPr>
                        <a:t>79,382</a:t>
                      </a:r>
                      <a:endParaRPr lang="en-US" sz="1600">
                        <a:effectLst/>
                        <a:latin typeface="+mn-lt"/>
                        <a:ea typeface="Calibri" panose="020F0502020204030204" pitchFamily="34" charset="0"/>
                        <a:cs typeface="Times New Roman" panose="02020603050405020304" pitchFamily="18" charset="0"/>
                      </a:endParaRPr>
                    </a:p>
                  </a:txBody>
                  <a:tcPr marL="73025" marR="73025" marT="0"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360164">
                <a:tc>
                  <a:txBody>
                    <a:bodyPr/>
                    <a:lstStyle/>
                    <a:p>
                      <a:pPr marL="0" marR="0">
                        <a:spcBef>
                          <a:spcPts val="0"/>
                        </a:spcBef>
                        <a:spcAft>
                          <a:spcPts val="0"/>
                        </a:spcAft>
                      </a:pPr>
                      <a:r>
                        <a:rPr lang="en-US" sz="1600" dirty="0">
                          <a:solidFill>
                            <a:schemeClr val="tx1"/>
                          </a:solidFill>
                          <a:effectLst/>
                        </a:rPr>
                        <a:t>Female spawning biomass (t)</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57,094</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nchor="b">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53,617</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nchor="b">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algn="ctr">
                        <a:spcBef>
                          <a:spcPts val="0"/>
                        </a:spcBef>
                        <a:spcAft>
                          <a:spcPts val="1000"/>
                        </a:spcAft>
                      </a:pPr>
                      <a:r>
                        <a:rPr lang="en-US" sz="1600">
                          <a:solidFill>
                            <a:srgbClr val="000000"/>
                          </a:solidFill>
                          <a:effectLst/>
                          <a:latin typeface="+mn-lt"/>
                          <a:ea typeface="Calibri" panose="020F0502020204030204" pitchFamily="34" charset="0"/>
                          <a:cs typeface="Times New Roman" panose="02020603050405020304" pitchFamily="18" charset="0"/>
                        </a:rPr>
                        <a:t>51,914</a:t>
                      </a:r>
                      <a:endParaRPr lang="en-US" sz="1600">
                        <a:effectLst/>
                        <a:latin typeface="+mn-lt"/>
                        <a:ea typeface="Calibri" panose="020F0502020204030204" pitchFamily="34" charset="0"/>
                        <a:cs typeface="Times New Roman" panose="02020603050405020304" pitchFamily="18" charset="0"/>
                      </a:endParaRPr>
                    </a:p>
                  </a:txBody>
                  <a:tcPr marL="73025" marR="73025" marT="0" marB="0" anchor="b">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1000"/>
                        </a:spcAft>
                      </a:pPr>
                      <a:r>
                        <a:rPr lang="en-US" sz="1600">
                          <a:solidFill>
                            <a:srgbClr val="000000"/>
                          </a:solidFill>
                          <a:effectLst/>
                          <a:latin typeface="+mn-lt"/>
                          <a:ea typeface="Calibri" panose="020F0502020204030204" pitchFamily="34" charset="0"/>
                          <a:cs typeface="Times New Roman" panose="02020603050405020304" pitchFamily="18" charset="0"/>
                        </a:rPr>
                        <a:t>47,197</a:t>
                      </a:r>
                      <a:endParaRPr lang="en-US" sz="1600">
                        <a:effectLst/>
                        <a:latin typeface="+mn-lt"/>
                        <a:ea typeface="Calibri" panose="020F0502020204030204" pitchFamily="34" charset="0"/>
                        <a:cs typeface="Times New Roman" panose="02020603050405020304" pitchFamily="18" charset="0"/>
                      </a:endParaRPr>
                    </a:p>
                  </a:txBody>
                  <a:tcPr marL="73025" marR="73025" marT="0"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271783">
                <a:tc>
                  <a:txBody>
                    <a:bodyPr/>
                    <a:lstStyle/>
                    <a:p>
                      <a:pPr marL="0" marR="0">
                        <a:spcBef>
                          <a:spcPts val="0"/>
                        </a:spcBef>
                        <a:spcAft>
                          <a:spcPts val="0"/>
                        </a:spcAft>
                      </a:pPr>
                      <a:r>
                        <a:rPr lang="en-US" sz="1600" dirty="0">
                          <a:solidFill>
                            <a:schemeClr val="tx1"/>
                          </a:solidFill>
                          <a:effectLst/>
                        </a:rPr>
                        <a:t>   B</a:t>
                      </a:r>
                      <a:r>
                        <a:rPr lang="en-US" sz="1600" baseline="-25000" dirty="0">
                          <a:solidFill>
                            <a:schemeClr val="tx1"/>
                          </a:solidFill>
                          <a:effectLst/>
                        </a:rPr>
                        <a:t>100%</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90,534</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nchor="b">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90,534</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nchor="b">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600" dirty="0" smtClean="0">
                          <a:solidFill>
                            <a:srgbClr val="000000"/>
                          </a:solidFill>
                          <a:effectLst/>
                          <a:latin typeface="+mn-lt"/>
                          <a:ea typeface="Calibri" panose="020F0502020204030204" pitchFamily="34" charset="0"/>
                          <a:cs typeface="Times New Roman" panose="02020603050405020304" pitchFamily="18" charset="0"/>
                        </a:rPr>
                        <a:t>89,054</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1600" dirty="0" smtClean="0">
                          <a:solidFill>
                            <a:srgbClr val="000000"/>
                          </a:solidFill>
                          <a:effectLst/>
                          <a:latin typeface="+mn-lt"/>
                          <a:ea typeface="Calibri" panose="020F0502020204030204" pitchFamily="34" charset="0"/>
                          <a:cs typeface="Times New Roman" panose="02020603050405020304" pitchFamily="18" charset="0"/>
                        </a:rPr>
                        <a:t>89,054</a:t>
                      </a:r>
                      <a:r>
                        <a:rPr lang="en-US" sz="1600" dirty="0">
                          <a:effectLst/>
                          <a:latin typeface="+mn-lt"/>
                          <a:ea typeface="Calibri" panose="020F0502020204030204" pitchFamily="34" charset="0"/>
                          <a:cs typeface="Times New Roman" panose="02020603050405020304" pitchFamily="18" charset="0"/>
                        </a:rPr>
                        <a:t> </a:t>
                      </a:r>
                    </a:p>
                  </a:txBody>
                  <a:tcPr marL="73025" marR="73025"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6"/>
                  </a:ext>
                </a:extLst>
              </a:tr>
              <a:tr h="271783">
                <a:tc>
                  <a:txBody>
                    <a:bodyPr/>
                    <a:lstStyle/>
                    <a:p>
                      <a:pPr marL="0" marR="0">
                        <a:spcBef>
                          <a:spcPts val="0"/>
                        </a:spcBef>
                        <a:spcAft>
                          <a:spcPts val="0"/>
                        </a:spcAft>
                      </a:pPr>
                      <a:r>
                        <a:rPr lang="en-US" sz="1600" dirty="0">
                          <a:solidFill>
                            <a:schemeClr val="tx1"/>
                          </a:solidFill>
                          <a:effectLst/>
                        </a:rPr>
                        <a:t>   B</a:t>
                      </a:r>
                      <a:r>
                        <a:rPr lang="en-US" sz="1600" baseline="-25000" dirty="0">
                          <a:solidFill>
                            <a:schemeClr val="tx1"/>
                          </a:solidFill>
                          <a:effectLst/>
                        </a:rPr>
                        <a:t>40%</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1600" kern="1200">
                          <a:solidFill>
                            <a:srgbClr val="000000"/>
                          </a:solidFill>
                          <a:effectLst/>
                          <a:latin typeface="+mn-lt"/>
                          <a:ea typeface="Calibri" panose="020F0502020204030204" pitchFamily="34" charset="0"/>
                          <a:cs typeface="Times New Roman" panose="02020603050405020304" pitchFamily="18" charset="0"/>
                        </a:rPr>
                        <a:t>36,213</a:t>
                      </a:r>
                      <a:endParaRPr lang="en-US" sz="1600">
                        <a:effectLst/>
                        <a:latin typeface="+mn-lt"/>
                        <a:ea typeface="Calibri" panose="020F0502020204030204" pitchFamily="34" charset="0"/>
                        <a:cs typeface="Times New Roman" panose="02020603050405020304" pitchFamily="18" charset="0"/>
                      </a:endParaRPr>
                    </a:p>
                  </a:txBody>
                  <a:tcPr marL="73025" marR="73025" marT="0" marB="0" anchor="b">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36,213</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nchor="b">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600" dirty="0" smtClean="0">
                          <a:solidFill>
                            <a:srgbClr val="000000"/>
                          </a:solidFill>
                          <a:effectLst/>
                          <a:latin typeface="+mn-lt"/>
                          <a:ea typeface="Calibri" panose="020F0502020204030204" pitchFamily="34" charset="0"/>
                          <a:cs typeface="Times New Roman" panose="02020603050405020304" pitchFamily="18" charset="0"/>
                        </a:rPr>
                        <a:t>35,622</a:t>
                      </a:r>
                      <a:r>
                        <a:rPr lang="en-US" sz="1600" dirty="0">
                          <a:effectLst/>
                          <a:latin typeface="+mn-lt"/>
                          <a:ea typeface="Calibri" panose="020F0502020204030204" pitchFamily="34" charset="0"/>
                          <a:cs typeface="Times New Roman" panose="02020603050405020304" pitchFamily="18" charset="0"/>
                        </a:rPr>
                        <a:t> </a:t>
                      </a:r>
                    </a:p>
                  </a:txBody>
                  <a:tcPr marL="73025" marR="73025"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1600" dirty="0" smtClean="0">
                          <a:solidFill>
                            <a:srgbClr val="000000"/>
                          </a:solidFill>
                          <a:effectLst/>
                          <a:latin typeface="+mn-lt"/>
                          <a:ea typeface="Calibri" panose="020F0502020204030204" pitchFamily="34" charset="0"/>
                          <a:cs typeface="Times New Roman" panose="02020603050405020304" pitchFamily="18" charset="0"/>
                        </a:rPr>
                        <a:t>35,622</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7"/>
                  </a:ext>
                </a:extLst>
              </a:tr>
              <a:tr h="271783">
                <a:tc>
                  <a:txBody>
                    <a:bodyPr/>
                    <a:lstStyle/>
                    <a:p>
                      <a:pPr marL="0" marR="0">
                        <a:spcBef>
                          <a:spcPts val="0"/>
                        </a:spcBef>
                        <a:spcAft>
                          <a:spcPts val="0"/>
                        </a:spcAft>
                      </a:pPr>
                      <a:r>
                        <a:rPr lang="en-US" sz="1600" dirty="0">
                          <a:solidFill>
                            <a:schemeClr val="tx1"/>
                          </a:solidFill>
                          <a:effectLst/>
                        </a:rPr>
                        <a:t>   B</a:t>
                      </a:r>
                      <a:r>
                        <a:rPr lang="en-US" sz="1600" baseline="-25000" dirty="0">
                          <a:solidFill>
                            <a:schemeClr val="tx1"/>
                          </a:solidFill>
                          <a:effectLst/>
                        </a:rPr>
                        <a:t>35%</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1600" kern="1200">
                          <a:solidFill>
                            <a:srgbClr val="000000"/>
                          </a:solidFill>
                          <a:effectLst/>
                          <a:latin typeface="+mn-lt"/>
                          <a:ea typeface="Calibri" panose="020F0502020204030204" pitchFamily="34" charset="0"/>
                          <a:cs typeface="Times New Roman" panose="02020603050405020304" pitchFamily="18" charset="0"/>
                        </a:rPr>
                        <a:t>31,687</a:t>
                      </a:r>
                      <a:endParaRPr lang="en-US" sz="1600">
                        <a:effectLst/>
                        <a:latin typeface="+mn-lt"/>
                        <a:ea typeface="Calibri" panose="020F0502020204030204" pitchFamily="34" charset="0"/>
                        <a:cs typeface="Times New Roman" panose="02020603050405020304" pitchFamily="18" charset="0"/>
                      </a:endParaRPr>
                    </a:p>
                  </a:txBody>
                  <a:tcPr marL="73025" marR="73025" marT="0" marB="0" anchor="b">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31,687</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nchor="b">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600" dirty="0" smtClean="0">
                          <a:solidFill>
                            <a:srgbClr val="000000"/>
                          </a:solidFill>
                          <a:effectLst/>
                          <a:latin typeface="+mn-lt"/>
                          <a:ea typeface="Calibri" panose="020F0502020204030204" pitchFamily="34" charset="0"/>
                          <a:cs typeface="Times New Roman" panose="02020603050405020304" pitchFamily="18" charset="0"/>
                        </a:rPr>
                        <a:t>31,169</a:t>
                      </a:r>
                      <a:endParaRPr lang="en-US" sz="1600" dirty="0" smtClean="0">
                        <a:effectLst/>
                        <a:latin typeface="+mn-lt"/>
                        <a:ea typeface="Calibri" panose="020F0502020204030204" pitchFamily="34" charset="0"/>
                        <a:cs typeface="Times New Roman" panose="02020603050405020304" pitchFamily="18" charset="0"/>
                      </a:endParaRPr>
                    </a:p>
                  </a:txBody>
                  <a:tcPr marL="73025" marR="73025"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1600" dirty="0" smtClean="0">
                          <a:solidFill>
                            <a:srgbClr val="000000"/>
                          </a:solidFill>
                          <a:effectLst/>
                          <a:latin typeface="+mn-lt"/>
                          <a:ea typeface="Calibri" panose="020F0502020204030204" pitchFamily="34" charset="0"/>
                          <a:cs typeface="Times New Roman" panose="02020603050405020304" pitchFamily="18" charset="0"/>
                        </a:rPr>
                        <a:t>31,169</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271783">
                <a:tc>
                  <a:txBody>
                    <a:bodyPr/>
                    <a:lstStyle/>
                    <a:p>
                      <a:pPr marL="0" marR="0">
                        <a:spcBef>
                          <a:spcPts val="0"/>
                        </a:spcBef>
                        <a:spcAft>
                          <a:spcPts val="0"/>
                        </a:spcAft>
                      </a:pPr>
                      <a:r>
                        <a:rPr lang="en-US" sz="1600">
                          <a:solidFill>
                            <a:schemeClr val="tx1"/>
                          </a:solidFill>
                          <a:effectLst/>
                        </a:rPr>
                        <a:t>F</a:t>
                      </a:r>
                      <a:r>
                        <a:rPr lang="en-US" sz="1600" baseline="-25000">
                          <a:solidFill>
                            <a:schemeClr val="tx1"/>
                          </a:solidFill>
                          <a:effectLst/>
                        </a:rPr>
                        <a:t>OFL</a:t>
                      </a:r>
                      <a:endParaRPr lang="en-US" sz="160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0.21</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nchor="b">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0.21</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nchor="b">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algn="ctr">
                        <a:spcBef>
                          <a:spcPts val="0"/>
                        </a:spcBef>
                        <a:spcAft>
                          <a:spcPts val="1000"/>
                        </a:spcAft>
                      </a:pPr>
                      <a:r>
                        <a:rPr lang="en-US" sz="1600" dirty="0">
                          <a:effectLst/>
                          <a:latin typeface="+mn-lt"/>
                          <a:ea typeface="Times New Roman" panose="02020603050405020304" pitchFamily="18" charset="0"/>
                          <a:cs typeface="Times New Roman" panose="02020603050405020304" pitchFamily="18" charset="0"/>
                        </a:rPr>
                        <a:t>0.22</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1000"/>
                        </a:spcAft>
                      </a:pPr>
                      <a:r>
                        <a:rPr lang="en-US" sz="1600" dirty="0">
                          <a:effectLst/>
                          <a:latin typeface="+mn-lt"/>
                          <a:ea typeface="Times New Roman" panose="02020603050405020304" pitchFamily="18" charset="0"/>
                          <a:cs typeface="Times New Roman" panose="02020603050405020304" pitchFamily="18" charset="0"/>
                        </a:rPr>
                        <a:t>0.22</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9"/>
                  </a:ext>
                </a:extLst>
              </a:tr>
              <a:tr h="271783">
                <a:tc>
                  <a:txBody>
                    <a:bodyPr/>
                    <a:lstStyle/>
                    <a:p>
                      <a:pPr marL="0" marR="0">
                        <a:spcBef>
                          <a:spcPts val="0"/>
                        </a:spcBef>
                        <a:spcAft>
                          <a:spcPts val="0"/>
                        </a:spcAft>
                      </a:pPr>
                      <a:r>
                        <a:rPr lang="en-US" sz="1600">
                          <a:solidFill>
                            <a:schemeClr val="tx1"/>
                          </a:solidFill>
                          <a:effectLst/>
                        </a:rPr>
                        <a:t>maxF</a:t>
                      </a:r>
                      <a:r>
                        <a:rPr lang="en-US" sz="1600" baseline="-25000">
                          <a:solidFill>
                            <a:schemeClr val="tx1"/>
                          </a:solidFill>
                          <a:effectLst/>
                        </a:rPr>
                        <a:t>ABC</a:t>
                      </a:r>
                      <a:endParaRPr lang="en-US" sz="160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1600" kern="1200">
                          <a:solidFill>
                            <a:srgbClr val="000000"/>
                          </a:solidFill>
                          <a:effectLst/>
                          <a:latin typeface="+mn-lt"/>
                          <a:ea typeface="Calibri" panose="020F0502020204030204" pitchFamily="34" charset="0"/>
                          <a:cs typeface="Times New Roman" panose="02020603050405020304" pitchFamily="18" charset="0"/>
                        </a:rPr>
                        <a:t>0.18</a:t>
                      </a:r>
                      <a:endParaRPr lang="en-US" sz="1600">
                        <a:effectLst/>
                        <a:latin typeface="+mn-lt"/>
                        <a:ea typeface="Calibri" panose="020F0502020204030204" pitchFamily="34" charset="0"/>
                        <a:cs typeface="Times New Roman" panose="02020603050405020304" pitchFamily="18" charset="0"/>
                      </a:endParaRPr>
                    </a:p>
                  </a:txBody>
                  <a:tcPr marL="73025" marR="73025" marT="0" marB="0" anchor="b">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0.18</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nchor="b">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algn="ctr">
                        <a:spcBef>
                          <a:spcPts val="0"/>
                        </a:spcBef>
                        <a:spcAft>
                          <a:spcPts val="1000"/>
                        </a:spcAft>
                      </a:pPr>
                      <a:r>
                        <a:rPr lang="en-US" sz="1600" dirty="0">
                          <a:effectLst/>
                          <a:latin typeface="+mn-lt"/>
                          <a:ea typeface="Times New Roman" panose="02020603050405020304" pitchFamily="18" charset="0"/>
                          <a:cs typeface="Times New Roman" panose="02020603050405020304" pitchFamily="18" charset="0"/>
                        </a:rPr>
                        <a:t>0.18</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1000"/>
                        </a:spcAft>
                      </a:pPr>
                      <a:r>
                        <a:rPr lang="en-US" sz="1600" dirty="0">
                          <a:effectLst/>
                          <a:latin typeface="+mn-lt"/>
                          <a:ea typeface="Times New Roman" panose="02020603050405020304" pitchFamily="18" charset="0"/>
                          <a:cs typeface="Times New Roman" panose="02020603050405020304" pitchFamily="18" charset="0"/>
                        </a:rPr>
                        <a:t>0.18</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10"/>
                  </a:ext>
                </a:extLst>
              </a:tr>
              <a:tr h="271783">
                <a:tc>
                  <a:txBody>
                    <a:bodyPr/>
                    <a:lstStyle/>
                    <a:p>
                      <a:pPr marL="0" marR="0">
                        <a:spcBef>
                          <a:spcPts val="0"/>
                        </a:spcBef>
                        <a:spcAft>
                          <a:spcPts val="0"/>
                        </a:spcAft>
                      </a:pPr>
                      <a:r>
                        <a:rPr lang="en-US" sz="1600">
                          <a:solidFill>
                            <a:schemeClr val="tx1"/>
                          </a:solidFill>
                          <a:effectLst/>
                        </a:rPr>
                        <a:t>F</a:t>
                      </a:r>
                      <a:r>
                        <a:rPr lang="en-US" sz="1600" baseline="-25000">
                          <a:solidFill>
                            <a:schemeClr val="tx1"/>
                          </a:solidFill>
                          <a:effectLst/>
                        </a:rPr>
                        <a:t>ABC</a:t>
                      </a:r>
                      <a:endParaRPr lang="en-US" sz="160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1600" kern="1200">
                          <a:solidFill>
                            <a:srgbClr val="000000"/>
                          </a:solidFill>
                          <a:effectLst/>
                          <a:latin typeface="+mn-lt"/>
                          <a:ea typeface="Calibri" panose="020F0502020204030204" pitchFamily="34" charset="0"/>
                          <a:cs typeface="Times New Roman" panose="02020603050405020304" pitchFamily="18" charset="0"/>
                        </a:rPr>
                        <a:t>0.18</a:t>
                      </a:r>
                      <a:endParaRPr lang="en-US" sz="1600">
                        <a:effectLst/>
                        <a:latin typeface="+mn-lt"/>
                        <a:ea typeface="Calibri" panose="020F0502020204030204" pitchFamily="34" charset="0"/>
                        <a:cs typeface="Times New Roman" panose="02020603050405020304" pitchFamily="18" charset="0"/>
                      </a:endParaRPr>
                    </a:p>
                  </a:txBody>
                  <a:tcPr marL="73025" marR="73025" marT="0" marB="0" anchor="b">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0.18</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nchor="b">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algn="ctr">
                        <a:spcBef>
                          <a:spcPts val="0"/>
                        </a:spcBef>
                        <a:spcAft>
                          <a:spcPts val="1000"/>
                        </a:spcAft>
                      </a:pPr>
                      <a:r>
                        <a:rPr lang="en-US" sz="1600">
                          <a:effectLst/>
                          <a:latin typeface="+mn-lt"/>
                          <a:ea typeface="Times New Roman" panose="02020603050405020304" pitchFamily="18" charset="0"/>
                          <a:cs typeface="Times New Roman" panose="02020603050405020304" pitchFamily="18" charset="0"/>
                        </a:rPr>
                        <a:t>0.18</a:t>
                      </a:r>
                      <a:endParaRPr lang="en-US" sz="1600">
                        <a:effectLst/>
                        <a:latin typeface="+mn-lt"/>
                        <a:ea typeface="Calibri" panose="020F0502020204030204" pitchFamily="34" charset="0"/>
                        <a:cs typeface="Times New Roman" panose="02020603050405020304" pitchFamily="18" charset="0"/>
                      </a:endParaRPr>
                    </a:p>
                  </a:txBody>
                  <a:tcPr marL="73025" marR="73025"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1000"/>
                        </a:spcAft>
                      </a:pPr>
                      <a:r>
                        <a:rPr lang="en-US" sz="1600" dirty="0">
                          <a:effectLst/>
                          <a:latin typeface="+mn-lt"/>
                          <a:ea typeface="Calibri" panose="020F0502020204030204" pitchFamily="34" charset="0"/>
                          <a:cs typeface="Times New Roman" panose="02020603050405020304" pitchFamily="18" charset="0"/>
                        </a:rPr>
                        <a:t>0.18</a:t>
                      </a:r>
                    </a:p>
                  </a:txBody>
                  <a:tcPr marL="73025" marR="73025"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11"/>
                  </a:ext>
                </a:extLst>
              </a:tr>
              <a:tr h="271783">
                <a:tc>
                  <a:txBody>
                    <a:bodyPr/>
                    <a:lstStyle/>
                    <a:p>
                      <a:pPr marL="0" marR="0">
                        <a:spcBef>
                          <a:spcPts val="0"/>
                        </a:spcBef>
                        <a:spcAft>
                          <a:spcPts val="0"/>
                        </a:spcAft>
                      </a:pPr>
                      <a:r>
                        <a:rPr lang="en-US" sz="1600">
                          <a:solidFill>
                            <a:schemeClr val="tx1"/>
                          </a:solidFill>
                          <a:effectLst/>
                        </a:rPr>
                        <a:t>OFL (t)</a:t>
                      </a:r>
                      <a:endParaRPr lang="en-US" sz="160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11,319</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nchor="b">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10,006</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nchor="b">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algn="ctr">
                        <a:spcBef>
                          <a:spcPts val="0"/>
                        </a:spcBef>
                        <a:spcAft>
                          <a:spcPts val="1000"/>
                        </a:spcAft>
                      </a:pPr>
                      <a:r>
                        <a:rPr lang="en-US" sz="1600" dirty="0">
                          <a:solidFill>
                            <a:srgbClr val="000000"/>
                          </a:solidFill>
                          <a:effectLst/>
                          <a:latin typeface="+mn-lt"/>
                          <a:ea typeface="Calibri" panose="020F0502020204030204" pitchFamily="34" charset="0"/>
                          <a:cs typeface="Times New Roman" panose="02020603050405020304" pitchFamily="18" charset="0"/>
                        </a:rPr>
                        <a:t>8,568</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nchor="b">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1000"/>
                        </a:spcAft>
                      </a:pPr>
                      <a:r>
                        <a:rPr lang="en-US" sz="1600">
                          <a:solidFill>
                            <a:srgbClr val="000000"/>
                          </a:solidFill>
                          <a:effectLst/>
                          <a:latin typeface="+mn-lt"/>
                          <a:ea typeface="Calibri" panose="020F0502020204030204" pitchFamily="34" charset="0"/>
                          <a:cs typeface="Times New Roman" panose="02020603050405020304" pitchFamily="18" charset="0"/>
                        </a:rPr>
                        <a:t>7,181</a:t>
                      </a:r>
                      <a:endParaRPr lang="en-US" sz="1600">
                        <a:effectLst/>
                        <a:latin typeface="+mn-lt"/>
                        <a:ea typeface="Calibri" panose="020F0502020204030204" pitchFamily="34" charset="0"/>
                        <a:cs typeface="Times New Roman" panose="02020603050405020304" pitchFamily="18" charset="0"/>
                      </a:endParaRPr>
                    </a:p>
                  </a:txBody>
                  <a:tcPr marL="73025" marR="73025" marT="0"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12"/>
                  </a:ext>
                </a:extLst>
              </a:tr>
              <a:tr h="271783">
                <a:tc>
                  <a:txBody>
                    <a:bodyPr/>
                    <a:lstStyle/>
                    <a:p>
                      <a:pPr marL="0" marR="0">
                        <a:spcBef>
                          <a:spcPts val="0"/>
                        </a:spcBef>
                        <a:spcAft>
                          <a:spcPts val="0"/>
                        </a:spcAft>
                      </a:pPr>
                      <a:r>
                        <a:rPr lang="en-US" sz="1600">
                          <a:solidFill>
                            <a:schemeClr val="tx1"/>
                          </a:solidFill>
                          <a:effectLst/>
                        </a:rPr>
                        <a:t>maxABC (t)</a:t>
                      </a:r>
                      <a:endParaRPr lang="en-US" sz="160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9,625</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nchor="b">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8,510</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nchor="b">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algn="ctr">
                        <a:spcBef>
                          <a:spcPts val="0"/>
                        </a:spcBef>
                        <a:spcAft>
                          <a:spcPts val="1000"/>
                        </a:spcAft>
                      </a:pPr>
                      <a:r>
                        <a:rPr lang="en-US" sz="1600" dirty="0">
                          <a:solidFill>
                            <a:srgbClr val="000000"/>
                          </a:solidFill>
                          <a:effectLst/>
                          <a:latin typeface="+mn-lt"/>
                          <a:ea typeface="Calibri" panose="020F0502020204030204" pitchFamily="34" charset="0"/>
                          <a:cs typeface="Times New Roman" panose="02020603050405020304" pitchFamily="18" charset="0"/>
                        </a:rPr>
                        <a:t>7,326</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nchor="b">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1000"/>
                        </a:spcAft>
                      </a:pPr>
                      <a:r>
                        <a:rPr lang="en-US" sz="1600" dirty="0">
                          <a:solidFill>
                            <a:srgbClr val="000000"/>
                          </a:solidFill>
                          <a:effectLst/>
                          <a:latin typeface="+mn-lt"/>
                          <a:ea typeface="Calibri" panose="020F0502020204030204" pitchFamily="34" charset="0"/>
                          <a:cs typeface="Times New Roman" panose="02020603050405020304" pitchFamily="18" charset="0"/>
                        </a:rPr>
                        <a:t>6,139</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13"/>
                  </a:ext>
                </a:extLst>
              </a:tr>
              <a:tr h="271783">
                <a:tc>
                  <a:txBody>
                    <a:bodyPr/>
                    <a:lstStyle/>
                    <a:p>
                      <a:pPr marL="0" marR="0">
                        <a:spcBef>
                          <a:spcPts val="0"/>
                        </a:spcBef>
                        <a:spcAft>
                          <a:spcPts val="0"/>
                        </a:spcAft>
                      </a:pPr>
                      <a:r>
                        <a:rPr lang="en-US" sz="1600">
                          <a:solidFill>
                            <a:schemeClr val="tx1"/>
                          </a:solidFill>
                          <a:effectLst/>
                        </a:rPr>
                        <a:t>ABC (t)</a:t>
                      </a:r>
                      <a:endParaRPr lang="en-US" sz="160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200">
                          <a:solidFill>
                            <a:srgbClr val="000000"/>
                          </a:solidFill>
                          <a:effectLst/>
                          <a:latin typeface="+mn-lt"/>
                          <a:ea typeface="Calibri" panose="020F0502020204030204" pitchFamily="34" charset="0"/>
                          <a:cs typeface="Times New Roman" panose="02020603050405020304" pitchFamily="18" charset="0"/>
                        </a:rPr>
                        <a:t>9,625</a:t>
                      </a:r>
                      <a:endParaRPr lang="en-US" sz="1600">
                        <a:effectLst/>
                        <a:latin typeface="+mn-lt"/>
                        <a:ea typeface="Calibri" panose="020F0502020204030204" pitchFamily="34" charset="0"/>
                        <a:cs typeface="Times New Roman" panose="02020603050405020304" pitchFamily="18" charset="0"/>
                      </a:endParaRPr>
                    </a:p>
                  </a:txBody>
                  <a:tcPr marL="73025" marR="73025"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8,510</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1000"/>
                        </a:spcAft>
                      </a:pPr>
                      <a:r>
                        <a:rPr lang="en-US" sz="1600" dirty="0">
                          <a:solidFill>
                            <a:srgbClr val="000000"/>
                          </a:solidFill>
                          <a:effectLst/>
                          <a:latin typeface="+mn-lt"/>
                          <a:ea typeface="Calibri" panose="020F0502020204030204" pitchFamily="34" charset="0"/>
                          <a:cs typeface="Times New Roman" panose="02020603050405020304" pitchFamily="18" charset="0"/>
                        </a:rPr>
                        <a:t>7,326</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1000"/>
                        </a:spcAft>
                      </a:pPr>
                      <a:r>
                        <a:rPr lang="en-US" sz="1600" dirty="0">
                          <a:solidFill>
                            <a:srgbClr val="000000"/>
                          </a:solidFill>
                          <a:effectLst/>
                          <a:latin typeface="+mn-lt"/>
                          <a:ea typeface="Calibri" panose="020F0502020204030204" pitchFamily="34" charset="0"/>
                          <a:cs typeface="Times New Roman" panose="02020603050405020304" pitchFamily="18" charset="0"/>
                        </a:rPr>
                        <a:t>6,139</a:t>
                      </a:r>
                      <a:endParaRPr lang="en-US" sz="1600" dirty="0">
                        <a:effectLst/>
                        <a:latin typeface="+mn-lt"/>
                        <a:ea typeface="Calibri" panose="020F0502020204030204" pitchFamily="34" charset="0"/>
                        <a:cs typeface="Times New Roman" panose="02020603050405020304" pitchFamily="18" charset="0"/>
                      </a:endParaRPr>
                    </a:p>
                  </a:txBody>
                  <a:tcPr marL="73025" marR="73025"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71783">
                <a:tc rowSpan="2">
                  <a:txBody>
                    <a:bodyPr/>
                    <a:lstStyle/>
                    <a:p>
                      <a:pPr marL="0" marR="0" algn="just">
                        <a:spcBef>
                          <a:spcPts val="0"/>
                        </a:spcBef>
                        <a:spcAft>
                          <a:spcPts val="0"/>
                        </a:spcAft>
                      </a:pPr>
                      <a:r>
                        <a:rPr lang="en-US" sz="1600" dirty="0">
                          <a:solidFill>
                            <a:schemeClr val="tx1"/>
                          </a:solidFill>
                          <a:effectLst/>
                        </a:rPr>
                        <a:t>Status</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600" dirty="0">
                          <a:solidFill>
                            <a:schemeClr val="tx1"/>
                          </a:solidFill>
                          <a:effectLst/>
                        </a:rPr>
                        <a:t>As determined last year for:</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lang="en-US"/>
                    </a:p>
                  </a:txBody>
                  <a:tcPr/>
                </a:tc>
                <a:tc gridSpan="2">
                  <a:txBody>
                    <a:bodyPr/>
                    <a:lstStyle/>
                    <a:p>
                      <a:pPr marL="0" marR="0" algn="ctr">
                        <a:spcBef>
                          <a:spcPts val="0"/>
                        </a:spcBef>
                        <a:spcAft>
                          <a:spcPts val="0"/>
                        </a:spcAft>
                      </a:pPr>
                      <a:r>
                        <a:rPr lang="en-US" sz="1600" dirty="0">
                          <a:solidFill>
                            <a:schemeClr val="tx1"/>
                          </a:solidFill>
                          <a:effectLst/>
                        </a:rPr>
                        <a:t>As determined this year for:</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extLst>
                  <a:ext uri="{0D108BD9-81ED-4DB2-BD59-A6C34878D82A}">
                    <a16:rowId xmlns:a16="http://schemas.microsoft.com/office/drawing/2014/main" val="10015"/>
                  </a:ext>
                </a:extLst>
              </a:tr>
              <a:tr h="271783">
                <a:tc vMerge="1">
                  <a:txBody>
                    <a:bodyPr/>
                    <a:lstStyle/>
                    <a:p>
                      <a:endParaRPr lang="en-US"/>
                    </a:p>
                  </a:txBody>
                  <a:tcPr/>
                </a:tc>
                <a:tc>
                  <a:txBody>
                    <a:bodyPr/>
                    <a:lstStyle/>
                    <a:p>
                      <a:pPr marL="0" marR="0" algn="ctr">
                        <a:spcBef>
                          <a:spcPts val="0"/>
                        </a:spcBef>
                        <a:spcAft>
                          <a:spcPts val="0"/>
                        </a:spcAft>
                      </a:pPr>
                      <a:r>
                        <a:rPr lang="en-US" sz="1600" dirty="0" smtClean="0">
                          <a:solidFill>
                            <a:schemeClr val="tx1"/>
                          </a:solidFill>
                          <a:effectLst/>
                        </a:rPr>
                        <a:t>2018</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600" dirty="0" smtClean="0">
                          <a:solidFill>
                            <a:schemeClr val="tx1"/>
                          </a:solidFill>
                          <a:effectLst/>
                        </a:rPr>
                        <a:t>2019</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600" dirty="0" smtClean="0">
                          <a:solidFill>
                            <a:schemeClr val="tx1"/>
                          </a:solidFill>
                          <a:effectLst/>
                        </a:rPr>
                        <a:t>2019</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solidFill>
                            <a:schemeClr val="tx1"/>
                          </a:solidFill>
                          <a:effectLst/>
                        </a:rPr>
                        <a:t>2020</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71783">
                <a:tc>
                  <a:txBody>
                    <a:bodyPr/>
                    <a:lstStyle/>
                    <a:p>
                      <a:pPr marL="0" marR="0">
                        <a:spcBef>
                          <a:spcPts val="0"/>
                        </a:spcBef>
                        <a:spcAft>
                          <a:spcPts val="0"/>
                        </a:spcAft>
                      </a:pPr>
                      <a:r>
                        <a:rPr lang="en-US" sz="1600">
                          <a:solidFill>
                            <a:schemeClr val="tx1"/>
                          </a:solidFill>
                          <a:effectLst/>
                        </a:rPr>
                        <a:t>Overfishing</a:t>
                      </a:r>
                      <a:endParaRPr lang="en-US" sz="160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1600" dirty="0">
                          <a:solidFill>
                            <a:schemeClr val="tx1"/>
                          </a:solidFill>
                          <a:effectLst/>
                        </a:rPr>
                        <a:t>No</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algn="ctr">
                        <a:spcBef>
                          <a:spcPts val="0"/>
                        </a:spcBef>
                        <a:spcAft>
                          <a:spcPts val="0"/>
                        </a:spcAft>
                      </a:pPr>
                      <a:r>
                        <a:rPr lang="en-US" sz="1600" dirty="0">
                          <a:solidFill>
                            <a:schemeClr val="tx1"/>
                          </a:solidFill>
                          <a:effectLst/>
                        </a:rPr>
                        <a:t>n/a</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algn="ctr">
                        <a:spcBef>
                          <a:spcPts val="0"/>
                        </a:spcBef>
                        <a:spcAft>
                          <a:spcPts val="0"/>
                        </a:spcAft>
                      </a:pPr>
                      <a:r>
                        <a:rPr lang="en-US" sz="1600">
                          <a:solidFill>
                            <a:schemeClr val="tx1"/>
                          </a:solidFill>
                          <a:effectLst/>
                        </a:rPr>
                        <a:t>No</a:t>
                      </a:r>
                      <a:endParaRPr lang="en-US" sz="160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1600" dirty="0">
                          <a:solidFill>
                            <a:schemeClr val="tx1"/>
                          </a:solidFill>
                          <a:effectLst/>
                        </a:rPr>
                        <a:t>n/a</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17"/>
                  </a:ext>
                </a:extLst>
              </a:tr>
              <a:tr h="271783">
                <a:tc>
                  <a:txBody>
                    <a:bodyPr/>
                    <a:lstStyle/>
                    <a:p>
                      <a:pPr marL="0" marR="0">
                        <a:spcBef>
                          <a:spcPts val="0"/>
                        </a:spcBef>
                        <a:spcAft>
                          <a:spcPts val="0"/>
                        </a:spcAft>
                      </a:pPr>
                      <a:r>
                        <a:rPr lang="en-US" sz="1600">
                          <a:solidFill>
                            <a:schemeClr val="tx1"/>
                          </a:solidFill>
                          <a:effectLst/>
                        </a:rPr>
                        <a:t>Overfished</a:t>
                      </a:r>
                      <a:endParaRPr lang="en-US" sz="160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1600">
                          <a:solidFill>
                            <a:schemeClr val="tx1"/>
                          </a:solidFill>
                          <a:effectLst/>
                        </a:rPr>
                        <a:t>n/a</a:t>
                      </a:r>
                      <a:endParaRPr lang="en-US" sz="160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600" dirty="0">
                          <a:solidFill>
                            <a:schemeClr val="tx1"/>
                          </a:solidFill>
                          <a:effectLst/>
                        </a:rPr>
                        <a:t>No</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600">
                          <a:solidFill>
                            <a:schemeClr val="tx1"/>
                          </a:solidFill>
                          <a:effectLst/>
                        </a:rPr>
                        <a:t>n/a</a:t>
                      </a:r>
                      <a:endParaRPr lang="en-US" sz="160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1600" dirty="0">
                          <a:solidFill>
                            <a:schemeClr val="tx1"/>
                          </a:solidFill>
                          <a:effectLst/>
                        </a:rPr>
                        <a:t>No</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18"/>
                  </a:ext>
                </a:extLst>
              </a:tr>
              <a:tr h="291510">
                <a:tc>
                  <a:txBody>
                    <a:bodyPr/>
                    <a:lstStyle/>
                    <a:p>
                      <a:pPr marL="0" marR="0">
                        <a:spcBef>
                          <a:spcPts val="0"/>
                        </a:spcBef>
                        <a:spcAft>
                          <a:spcPts val="0"/>
                        </a:spcAft>
                      </a:pPr>
                      <a:r>
                        <a:rPr lang="en-US" sz="1600">
                          <a:solidFill>
                            <a:schemeClr val="tx1"/>
                          </a:solidFill>
                          <a:effectLst/>
                        </a:rPr>
                        <a:t>Approaching overfished</a:t>
                      </a:r>
                      <a:endParaRPr lang="en-US" sz="160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rPr>
                        <a:t>n/a</a:t>
                      </a:r>
                      <a:endParaRPr lang="en-US" sz="160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600" dirty="0">
                          <a:solidFill>
                            <a:schemeClr val="tx1"/>
                          </a:solidFill>
                          <a:effectLst/>
                        </a:rPr>
                        <a:t>No</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600">
                          <a:solidFill>
                            <a:schemeClr val="tx1"/>
                          </a:solidFill>
                          <a:effectLst/>
                        </a:rPr>
                        <a:t>n/a</a:t>
                      </a:r>
                      <a:endParaRPr lang="en-US" sz="1600">
                        <a:solidFill>
                          <a:schemeClr val="tx1"/>
                        </a:solidFill>
                        <a:effectLst/>
                        <a:latin typeface="Times New Roman" panose="02020603050405020304" pitchFamily="18" charset="0"/>
                        <a:ea typeface="Calibri" panose="020F0502020204030204" pitchFamily="34" charset="0"/>
                      </a:endParaRPr>
                    </a:p>
                  </a:txBody>
                  <a:tcPr marL="73025" marR="73025"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rPr>
                        <a:t>No</a:t>
                      </a:r>
                      <a:endParaRPr lang="en-US" sz="1600" dirty="0">
                        <a:solidFill>
                          <a:schemeClr val="tx1"/>
                        </a:solidFill>
                        <a:effectLst/>
                        <a:latin typeface="Times New Roman" panose="02020603050405020304" pitchFamily="18" charset="0"/>
                        <a:ea typeface="Calibri" panose="020F0502020204030204" pitchFamily="34" charset="0"/>
                      </a:endParaRPr>
                    </a:p>
                  </a:txBody>
                  <a:tcPr marL="73025" marR="73025"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06205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Apportionment</a:t>
            </a:r>
            <a:endParaRPr lang="en-US" dirty="0"/>
          </a:p>
        </p:txBody>
      </p:sp>
      <p:sp>
        <p:nvSpPr>
          <p:cNvPr id="3" name="Content Placeholder 2"/>
          <p:cNvSpPr>
            <a:spLocks noGrp="1"/>
          </p:cNvSpPr>
          <p:nvPr>
            <p:ph idx="1"/>
          </p:nvPr>
        </p:nvSpPr>
        <p:spPr>
          <a:xfrm>
            <a:off x="457200" y="2779059"/>
            <a:ext cx="8229600" cy="2129444"/>
          </a:xfrm>
        </p:spPr>
        <p:txBody>
          <a:bodyPr>
            <a:normAutofit/>
          </a:bodyPr>
          <a:lstStyle/>
          <a:p>
            <a:r>
              <a:rPr lang="en-US" sz="2400" dirty="0" smtClean="0"/>
              <a:t>Determined from the proportion of adult biomass observed in the EBS slope survey estimates and the Aleutian Islands since 2010 (when they overlapped)</a:t>
            </a:r>
          </a:p>
          <a:p>
            <a:pPr lvl="1"/>
            <a:r>
              <a:rPr lang="en-US" sz="2400" dirty="0" smtClean="0"/>
              <a:t>15.7%</a:t>
            </a:r>
            <a:endParaRPr lang="en-US" sz="2400"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469806104"/>
              </p:ext>
            </p:extLst>
          </p:nvPr>
        </p:nvGraphicFramePr>
        <p:xfrm>
          <a:off x="577664" y="1242646"/>
          <a:ext cx="7876053" cy="1219200"/>
        </p:xfrm>
        <a:graphic>
          <a:graphicData uri="http://schemas.openxmlformats.org/drawingml/2006/table">
            <a:tbl>
              <a:tblPr>
                <a:tableStyleId>{5C22544A-7EE6-4342-B048-85BDC9FD1C3A}</a:tableStyleId>
              </a:tblPr>
              <a:tblGrid>
                <a:gridCol w="2466239">
                  <a:extLst>
                    <a:ext uri="{9D8B030D-6E8A-4147-A177-3AD203B41FA5}">
                      <a16:colId xmlns:a16="http://schemas.microsoft.com/office/drawing/2014/main" val="20000"/>
                    </a:ext>
                  </a:extLst>
                </a:gridCol>
                <a:gridCol w="2704907">
                  <a:extLst>
                    <a:ext uri="{9D8B030D-6E8A-4147-A177-3AD203B41FA5}">
                      <a16:colId xmlns:a16="http://schemas.microsoft.com/office/drawing/2014/main" val="20001"/>
                    </a:ext>
                  </a:extLst>
                </a:gridCol>
                <a:gridCol w="2704907">
                  <a:extLst>
                    <a:ext uri="{9D8B030D-6E8A-4147-A177-3AD203B41FA5}">
                      <a16:colId xmlns:a16="http://schemas.microsoft.com/office/drawing/2014/main" val="20002"/>
                    </a:ext>
                  </a:extLst>
                </a:gridCol>
              </a:tblGrid>
              <a:tr h="296697">
                <a:tc>
                  <a:txBody>
                    <a:bodyPr/>
                    <a:lstStyle/>
                    <a:p>
                      <a:pPr marL="0" marR="0" algn="r">
                        <a:spcBef>
                          <a:spcPts val="0"/>
                        </a:spcBef>
                        <a:spcAft>
                          <a:spcPts val="0"/>
                        </a:spcAft>
                      </a:pPr>
                      <a:r>
                        <a:rPr lang="en-US" sz="2000" b="1" dirty="0" smtClean="0">
                          <a:solidFill>
                            <a:schemeClr val="bg1"/>
                          </a:solidFill>
                          <a:effectLst/>
                        </a:rPr>
                        <a:t>Area</a:t>
                      </a:r>
                      <a:r>
                        <a:rPr lang="en-US" sz="2000" b="1" dirty="0">
                          <a:solidFill>
                            <a:schemeClr val="bg1"/>
                          </a:solidFill>
                          <a:effectLst/>
                        </a:rPr>
                        <a:t> </a:t>
                      </a:r>
                      <a:endParaRPr lang="en-US" sz="20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chemeClr val="accent1"/>
                    </a:solidFill>
                  </a:tcPr>
                </a:tc>
                <a:tc>
                  <a:txBody>
                    <a:bodyPr/>
                    <a:lstStyle/>
                    <a:p>
                      <a:pPr marL="0" marR="0" algn="ctr">
                        <a:spcBef>
                          <a:spcPts val="0"/>
                        </a:spcBef>
                        <a:spcAft>
                          <a:spcPts val="0"/>
                        </a:spcAft>
                      </a:pPr>
                      <a:r>
                        <a:rPr lang="en-US" sz="2000" b="1" dirty="0" smtClean="0">
                          <a:solidFill>
                            <a:schemeClr val="bg1"/>
                          </a:solidFill>
                          <a:effectLst/>
                        </a:rPr>
                        <a:t>2021 </a:t>
                      </a:r>
                      <a:r>
                        <a:rPr lang="en-US" sz="2000" b="1" dirty="0">
                          <a:solidFill>
                            <a:schemeClr val="bg1"/>
                          </a:solidFill>
                          <a:effectLst/>
                        </a:rPr>
                        <a:t>ABC </a:t>
                      </a:r>
                      <a:endParaRPr lang="en-US" sz="2000" b="1" dirty="0">
                        <a:solidFill>
                          <a:schemeClr val="bg1"/>
                        </a:solidFill>
                        <a:effectLst/>
                        <a:latin typeface="Times New Roman" panose="02020603050405020304" pitchFamily="18" charset="0"/>
                        <a:ea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2000" b="1" dirty="0" smtClean="0">
                          <a:solidFill>
                            <a:schemeClr val="bg1"/>
                          </a:solidFill>
                          <a:effectLst/>
                        </a:rPr>
                        <a:t>2022 </a:t>
                      </a:r>
                      <a:r>
                        <a:rPr lang="en-US" sz="2000" b="1" dirty="0">
                          <a:solidFill>
                            <a:schemeClr val="bg1"/>
                          </a:solidFill>
                          <a:effectLst/>
                        </a:rPr>
                        <a:t>ABC</a:t>
                      </a:r>
                      <a:endParaRPr lang="en-US" sz="20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chemeClr val="accent1"/>
                    </a:solidFill>
                  </a:tcPr>
                </a:tc>
                <a:extLst>
                  <a:ext uri="{0D108BD9-81ED-4DB2-BD59-A6C34878D82A}">
                    <a16:rowId xmlns:a16="http://schemas.microsoft.com/office/drawing/2014/main" val="10000"/>
                  </a:ext>
                </a:extLst>
              </a:tr>
              <a:tr h="296697">
                <a:tc>
                  <a:txBody>
                    <a:bodyPr/>
                    <a:lstStyle/>
                    <a:p>
                      <a:pPr marL="0" marR="0" algn="r">
                        <a:spcBef>
                          <a:spcPts val="0"/>
                        </a:spcBef>
                        <a:spcAft>
                          <a:spcPts val="0"/>
                        </a:spcAft>
                      </a:pPr>
                      <a:r>
                        <a:rPr lang="en-US" sz="2000" b="1" dirty="0">
                          <a:solidFill>
                            <a:schemeClr val="bg1"/>
                          </a:solidFill>
                          <a:effectLst/>
                        </a:rPr>
                        <a:t>Aleutian </a:t>
                      </a:r>
                      <a:r>
                        <a:rPr lang="en-US" sz="2000" b="1" dirty="0" smtClean="0">
                          <a:solidFill>
                            <a:schemeClr val="bg1"/>
                          </a:solidFill>
                          <a:effectLst/>
                        </a:rPr>
                        <a:t>Islands</a:t>
                      </a:r>
                      <a:endParaRPr lang="en-US" sz="20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chemeClr val="accent1"/>
                    </a:solidFill>
                  </a:tcPr>
                </a:tc>
                <a:tc>
                  <a:txBody>
                    <a:bodyPr/>
                    <a:lstStyle/>
                    <a:p>
                      <a:pPr marL="0" marR="0" algn="ctr">
                        <a:spcBef>
                          <a:spcPts val="0"/>
                        </a:spcBef>
                        <a:spcAft>
                          <a:spcPts val="0"/>
                        </a:spcAft>
                      </a:pPr>
                      <a:r>
                        <a:rPr lang="en-US" sz="2000" dirty="0" smtClean="0">
                          <a:effectLst/>
                        </a:rPr>
                        <a:t>1,150</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smtClean="0">
                          <a:effectLst/>
                        </a:rPr>
                        <a:t>964</a:t>
                      </a:r>
                      <a:endParaRPr lang="en-US"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1"/>
                  </a:ext>
                </a:extLst>
              </a:tr>
              <a:tr h="296697">
                <a:tc>
                  <a:txBody>
                    <a:bodyPr/>
                    <a:lstStyle/>
                    <a:p>
                      <a:pPr marL="0" marR="0" algn="r">
                        <a:spcBef>
                          <a:spcPts val="0"/>
                        </a:spcBef>
                        <a:spcAft>
                          <a:spcPts val="0"/>
                        </a:spcAft>
                      </a:pPr>
                      <a:r>
                        <a:rPr lang="en-US" sz="2000" b="1" dirty="0">
                          <a:solidFill>
                            <a:schemeClr val="bg1"/>
                          </a:solidFill>
                          <a:effectLst/>
                        </a:rPr>
                        <a:t>Eastern Bering </a:t>
                      </a:r>
                      <a:r>
                        <a:rPr lang="en-US" sz="2000" b="1" dirty="0" smtClean="0">
                          <a:solidFill>
                            <a:schemeClr val="bg1"/>
                          </a:solidFill>
                          <a:effectLst/>
                        </a:rPr>
                        <a:t>Sea</a:t>
                      </a:r>
                      <a:endParaRPr lang="en-US" sz="20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chemeClr val="accent1"/>
                    </a:solidFill>
                  </a:tcPr>
                </a:tc>
                <a:tc>
                  <a:txBody>
                    <a:bodyPr/>
                    <a:lstStyle/>
                    <a:p>
                      <a:pPr marL="0" marR="0" algn="ctr">
                        <a:spcBef>
                          <a:spcPts val="0"/>
                        </a:spcBef>
                        <a:spcAft>
                          <a:spcPts val="0"/>
                        </a:spcAft>
                      </a:pPr>
                      <a:r>
                        <a:rPr lang="en-US" sz="2000" dirty="0" smtClean="0">
                          <a:effectLst/>
                        </a:rPr>
                        <a:t>6,175</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smtClean="0">
                          <a:effectLst/>
                        </a:rPr>
                        <a:t>5,175</a:t>
                      </a:r>
                      <a:endParaRPr lang="en-US"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2"/>
                  </a:ext>
                </a:extLst>
              </a:tr>
              <a:tr h="296697">
                <a:tc>
                  <a:txBody>
                    <a:bodyPr/>
                    <a:lstStyle/>
                    <a:p>
                      <a:pPr marL="0" marR="0" algn="r">
                        <a:spcBef>
                          <a:spcPts val="0"/>
                        </a:spcBef>
                        <a:spcAft>
                          <a:spcPts val="0"/>
                        </a:spcAft>
                      </a:pPr>
                      <a:r>
                        <a:rPr lang="en-US" sz="2000" b="1" dirty="0">
                          <a:solidFill>
                            <a:schemeClr val="bg1"/>
                          </a:solidFill>
                          <a:effectLst/>
                        </a:rPr>
                        <a:t>Total</a:t>
                      </a:r>
                      <a:endParaRPr lang="en-US" sz="20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chemeClr val="accent1"/>
                    </a:solidFill>
                  </a:tcPr>
                </a:tc>
                <a:tc>
                  <a:txBody>
                    <a:bodyPr/>
                    <a:lstStyle/>
                    <a:p>
                      <a:pPr marL="0" marR="0" algn="ctr">
                        <a:spcBef>
                          <a:spcPts val="0"/>
                        </a:spcBef>
                        <a:spcAft>
                          <a:spcPts val="0"/>
                        </a:spcAft>
                      </a:pPr>
                      <a:r>
                        <a:rPr lang="en-US" sz="2000" dirty="0" smtClean="0">
                          <a:effectLst/>
                        </a:rPr>
                        <a:t>7,326</a:t>
                      </a:r>
                      <a:endParaRPr lang="en-US" sz="20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smtClean="0">
                          <a:effectLst/>
                        </a:rPr>
                        <a:t>6,139</a:t>
                      </a:r>
                      <a:endParaRPr lang="en-US"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69090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stretch>
            <a:fillRect/>
          </a:stretch>
        </p:blipFill>
        <p:spPr>
          <a:xfrm>
            <a:off x="1600200" y="883284"/>
            <a:ext cx="6256538" cy="5471795"/>
          </a:xfrm>
          <a:prstGeom prst="rect">
            <a:avLst/>
          </a:prstGeom>
        </p:spPr>
      </p:pic>
      <p:sp>
        <p:nvSpPr>
          <p:cNvPr id="2" name="Title 1"/>
          <p:cNvSpPr>
            <a:spLocks noGrp="1"/>
          </p:cNvSpPr>
          <p:nvPr>
            <p:ph type="title"/>
          </p:nvPr>
        </p:nvSpPr>
        <p:spPr/>
        <p:txBody>
          <a:bodyPr/>
          <a:lstStyle/>
          <a:p>
            <a:r>
              <a:rPr lang="en-US" dirty="0" smtClean="0"/>
              <a:t>Phase plot</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19</a:t>
            </a:fld>
            <a:endParaRPr lang="en-US" dirty="0"/>
          </a:p>
        </p:txBody>
      </p:sp>
      <p:sp>
        <p:nvSpPr>
          <p:cNvPr id="6" name="TextBox 5"/>
          <p:cNvSpPr txBox="1"/>
          <p:nvPr/>
        </p:nvSpPr>
        <p:spPr>
          <a:xfrm rot="16200000">
            <a:off x="645519" y="3346316"/>
            <a:ext cx="2052535" cy="369332"/>
          </a:xfrm>
          <a:prstGeom prst="rect">
            <a:avLst/>
          </a:prstGeom>
          <a:solidFill>
            <a:schemeClr val="bg1"/>
          </a:solidFill>
        </p:spPr>
        <p:txBody>
          <a:bodyPr wrap="square" rtlCol="0">
            <a:spAutoFit/>
          </a:bodyPr>
          <a:lstStyle/>
          <a:p>
            <a:pPr algn="ctr"/>
            <a:r>
              <a:rPr lang="en-US" dirty="0" smtClean="0"/>
              <a:t>Estimated F</a:t>
            </a:r>
            <a:endParaRPr lang="en-US" dirty="0"/>
          </a:p>
        </p:txBody>
      </p:sp>
      <p:sp>
        <p:nvSpPr>
          <p:cNvPr id="7" name="TextBox 6"/>
          <p:cNvSpPr txBox="1"/>
          <p:nvPr/>
        </p:nvSpPr>
        <p:spPr>
          <a:xfrm>
            <a:off x="3622090" y="5982293"/>
            <a:ext cx="2459740" cy="369332"/>
          </a:xfrm>
          <a:prstGeom prst="rect">
            <a:avLst/>
          </a:prstGeom>
          <a:solidFill>
            <a:schemeClr val="bg1"/>
          </a:solidFill>
        </p:spPr>
        <p:txBody>
          <a:bodyPr wrap="square" rtlCol="0">
            <a:spAutoFit/>
          </a:bodyPr>
          <a:lstStyle/>
          <a:p>
            <a:pPr algn="ctr"/>
            <a:r>
              <a:rPr lang="en-US" dirty="0" smtClean="0"/>
              <a:t>Estimated biomass (t)</a:t>
            </a:r>
            <a:endParaRPr lang="en-US" dirty="0"/>
          </a:p>
        </p:txBody>
      </p:sp>
    </p:spTree>
    <p:extLst>
      <p:ext uri="{BB962C8B-B14F-4D97-AF65-F5344CB8AC3E}">
        <p14:creationId xmlns:p14="http://schemas.microsoft.com/office/powerpoint/2010/main" val="3975357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899"/>
            <a:ext cx="8229600" cy="676014"/>
          </a:xfrm>
        </p:spPr>
        <p:txBody>
          <a:bodyPr/>
          <a:lstStyle/>
          <a:p>
            <a:r>
              <a:rPr lang="en-US" dirty="0" smtClean="0"/>
              <a:t>Data and model structure</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a:t>
            </a:fld>
            <a:endParaRPr lang="en-US" dirty="0"/>
          </a:p>
        </p:txBody>
      </p:sp>
      <p:sp>
        <p:nvSpPr>
          <p:cNvPr id="6" name="Rectangle 5"/>
          <p:cNvSpPr/>
          <p:nvPr/>
        </p:nvSpPr>
        <p:spPr>
          <a:xfrm>
            <a:off x="5892800" y="1367845"/>
            <a:ext cx="3251200" cy="2554545"/>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02060"/>
                </a:solidFill>
              </a:rPr>
              <a:t>Models developed in Stock </a:t>
            </a:r>
            <a:r>
              <a:rPr lang="en-US" sz="2000" dirty="0" smtClean="0">
                <a:solidFill>
                  <a:srgbClr val="002060"/>
                </a:solidFill>
              </a:rPr>
              <a:t>Synthesis</a:t>
            </a:r>
          </a:p>
          <a:p>
            <a:pPr marL="342900" indent="-342900">
              <a:buFont typeface="Arial" panose="020B0604020202020204" pitchFamily="34" charset="0"/>
              <a:buChar char="•"/>
            </a:pPr>
            <a:r>
              <a:rPr lang="en-US" sz="2000" dirty="0" smtClean="0">
                <a:solidFill>
                  <a:srgbClr val="002060"/>
                </a:solidFill>
              </a:rPr>
              <a:t>2 fleets, 3 surveys</a:t>
            </a:r>
          </a:p>
          <a:p>
            <a:pPr marL="800100" lvl="1" indent="-342900">
              <a:buFont typeface="Arial" panose="020B0604020202020204" pitchFamily="34" charset="0"/>
              <a:buChar char="•"/>
            </a:pPr>
            <a:r>
              <a:rPr lang="en-US" sz="2000" dirty="0" smtClean="0">
                <a:solidFill>
                  <a:srgbClr val="002060"/>
                </a:solidFill>
              </a:rPr>
              <a:t>Trawl fishery</a:t>
            </a:r>
          </a:p>
          <a:p>
            <a:pPr marL="800100" lvl="1" indent="-342900">
              <a:buFont typeface="Arial" panose="020B0604020202020204" pitchFamily="34" charset="0"/>
              <a:buChar char="•"/>
            </a:pPr>
            <a:r>
              <a:rPr lang="en-US" sz="2000" dirty="0" smtClean="0">
                <a:solidFill>
                  <a:srgbClr val="002060"/>
                </a:solidFill>
              </a:rPr>
              <a:t>Longline fishery</a:t>
            </a:r>
          </a:p>
          <a:p>
            <a:pPr marL="800100" lvl="1" indent="-342900">
              <a:buFont typeface="Arial" panose="020B0604020202020204" pitchFamily="34" charset="0"/>
              <a:buChar char="•"/>
            </a:pPr>
            <a:r>
              <a:rPr lang="en-US" sz="2000" dirty="0" smtClean="0">
                <a:solidFill>
                  <a:srgbClr val="002060"/>
                </a:solidFill>
              </a:rPr>
              <a:t>EBS shelf survey</a:t>
            </a:r>
          </a:p>
          <a:p>
            <a:pPr marL="800100" lvl="1" indent="-342900">
              <a:buFont typeface="Arial" panose="020B0604020202020204" pitchFamily="34" charset="0"/>
              <a:buChar char="•"/>
            </a:pPr>
            <a:r>
              <a:rPr lang="en-US" sz="2000" dirty="0" smtClean="0">
                <a:solidFill>
                  <a:srgbClr val="002060"/>
                </a:solidFill>
              </a:rPr>
              <a:t>EBS slope survey</a:t>
            </a:r>
          </a:p>
          <a:p>
            <a:pPr marL="800100" lvl="1" indent="-342900">
              <a:buFont typeface="Arial" panose="020B0604020202020204" pitchFamily="34" charset="0"/>
              <a:buChar char="•"/>
            </a:pPr>
            <a:r>
              <a:rPr lang="en-US" sz="2000" dirty="0" smtClean="0">
                <a:solidFill>
                  <a:srgbClr val="002060"/>
                </a:solidFill>
              </a:rPr>
              <a:t>ABL longline survey</a:t>
            </a:r>
            <a:endParaRPr lang="en-US" sz="2000"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51" y="932913"/>
            <a:ext cx="5617634" cy="4321257"/>
          </a:xfrm>
          <a:prstGeom prst="rect">
            <a:avLst/>
          </a:prstGeom>
        </p:spPr>
      </p:pic>
    </p:spTree>
    <p:extLst>
      <p:ext uri="{BB962C8B-B14F-4D97-AF65-F5344CB8AC3E}">
        <p14:creationId xmlns:p14="http://schemas.microsoft.com/office/powerpoint/2010/main" val="1634529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table</a:t>
            </a:r>
            <a:endParaRPr lang="en-US" dirty="0"/>
          </a:p>
        </p:txBody>
      </p:sp>
      <p:sp>
        <p:nvSpPr>
          <p:cNvPr id="3" name="Content Placeholder 2"/>
          <p:cNvSpPr>
            <a:spLocks noGrp="1"/>
          </p:cNvSpPr>
          <p:nvPr>
            <p:ph idx="1"/>
          </p:nvPr>
        </p:nvSpPr>
        <p:spPr>
          <a:xfrm>
            <a:off x="457200" y="1207293"/>
            <a:ext cx="8229600" cy="5147787"/>
          </a:xfrm>
        </p:spPr>
        <p:txBody>
          <a:bodyPr>
            <a:normAutofit/>
          </a:bodyPr>
          <a:lstStyle/>
          <a:p>
            <a:r>
              <a:rPr lang="en-US" sz="2000" dirty="0" smtClean="0"/>
              <a:t>Assessment considerations – Level 1</a:t>
            </a:r>
            <a:endParaRPr lang="en-US" sz="1800" dirty="0" smtClean="0"/>
          </a:p>
          <a:p>
            <a:pPr lvl="1"/>
            <a:r>
              <a:rPr lang="en-US" sz="1800" dirty="0" smtClean="0"/>
              <a:t>The EBS slope survey has not been conducted since </a:t>
            </a:r>
            <a:r>
              <a:rPr lang="en-US" sz="1800" dirty="0" smtClean="0"/>
              <a:t>2016.</a:t>
            </a:r>
          </a:p>
          <a:p>
            <a:pPr lvl="1"/>
            <a:r>
              <a:rPr lang="en-US" sz="1800" dirty="0" smtClean="0"/>
              <a:t>Last survey happened when the 2007-2010 were moving onto the slope</a:t>
            </a:r>
            <a:endParaRPr lang="en-US" sz="1800" dirty="0"/>
          </a:p>
          <a:p>
            <a:r>
              <a:rPr lang="en-US" sz="2000" dirty="0" smtClean="0"/>
              <a:t>Population dynamics – Level 1</a:t>
            </a:r>
          </a:p>
          <a:p>
            <a:pPr lvl="1"/>
            <a:r>
              <a:rPr lang="en-US" sz="1800" dirty="0" smtClean="0"/>
              <a:t>Recent increase in SSB and total biomass has been due to the growth of a strong year classes (2007-2010).</a:t>
            </a:r>
          </a:p>
          <a:p>
            <a:pPr lvl="1"/>
            <a:r>
              <a:rPr lang="en-US" sz="1800" dirty="0" smtClean="0"/>
              <a:t>Numbers are beginning to decline and there has been a lack of recruitment</a:t>
            </a:r>
          </a:p>
          <a:p>
            <a:r>
              <a:rPr lang="en-US" sz="2000" dirty="0" smtClean="0"/>
              <a:t>Environment/Ecosystem considerations – Level 2</a:t>
            </a:r>
          </a:p>
          <a:p>
            <a:pPr lvl="1"/>
            <a:r>
              <a:rPr lang="en-US" sz="1800" dirty="0" smtClean="0"/>
              <a:t>“The </a:t>
            </a:r>
            <a:r>
              <a:rPr lang="en-US" sz="1800" dirty="0"/>
              <a:t>cold pool extent in 2020 indicates average conditions for juvenile recruitment based on a previously established positive correlation between the cold pool and juvenile recruitment. Recent EBS shelf survey data indicates that the length distribution is truncating, with few to no young recruits in 2019. Although 2020 has an average cold pool extent, there is concern that with increased frequency of years with little to no cold pool there will be a continued lack of recruitment in the future</a:t>
            </a:r>
            <a:r>
              <a:rPr lang="en-US" sz="1800" dirty="0" smtClean="0"/>
              <a:t>.”</a:t>
            </a:r>
            <a:endParaRPr lang="en-US" sz="1800" dirty="0"/>
          </a:p>
          <a:p>
            <a:r>
              <a:rPr lang="en-US" sz="2000" dirty="0" smtClean="0"/>
              <a:t>Fishery performance – Level 1</a:t>
            </a:r>
            <a:endParaRPr lang="en-US" sz="2000"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20</a:t>
            </a:fld>
            <a:endParaRPr lang="en-US" dirty="0"/>
          </a:p>
        </p:txBody>
      </p:sp>
    </p:spTree>
    <p:extLst>
      <p:ext uri="{BB962C8B-B14F-4D97-AF65-F5344CB8AC3E}">
        <p14:creationId xmlns:p14="http://schemas.microsoft.com/office/powerpoint/2010/main" val="581115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normAutofit/>
          </a:bodyPr>
          <a:lstStyle/>
          <a:p>
            <a:r>
              <a:rPr lang="en-US" sz="2400" dirty="0"/>
              <a:t>An evaluation of non-binary environmental indices and methods for linking environmental covariates to </a:t>
            </a:r>
            <a:r>
              <a:rPr lang="en-US" sz="2400" dirty="0" smtClean="0"/>
              <a:t>recruitment</a:t>
            </a:r>
          </a:p>
          <a:p>
            <a:r>
              <a:rPr lang="en-US" sz="2400" dirty="0" smtClean="0"/>
              <a:t>Spatial considerations</a:t>
            </a:r>
          </a:p>
          <a:p>
            <a:pPr lvl="1"/>
            <a:r>
              <a:rPr lang="en-US" sz="2400" dirty="0" smtClean="0"/>
              <a:t>Given the ontogeny of the species, spatial models accounting for this should be explored</a:t>
            </a:r>
          </a:p>
          <a:p>
            <a:r>
              <a:rPr lang="en-US" sz="2400" dirty="0" smtClean="0"/>
              <a:t>Model’s ability to estimate selectivity parameters</a:t>
            </a:r>
          </a:p>
          <a:p>
            <a:pPr lvl="1"/>
            <a:r>
              <a:rPr lang="en-US" sz="2400" dirty="0" smtClean="0"/>
              <a:t>Investigate simplified time blocks</a:t>
            </a:r>
            <a:endParaRPr lang="en-US" sz="2400"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21</a:t>
            </a:fld>
            <a:endParaRPr lang="en-US" dirty="0"/>
          </a:p>
        </p:txBody>
      </p:sp>
    </p:spTree>
    <p:extLst>
      <p:ext uri="{BB962C8B-B14F-4D97-AF65-F5344CB8AC3E}">
        <p14:creationId xmlns:p14="http://schemas.microsoft.com/office/powerpoint/2010/main" val="4023280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Divider Title</a:t>
            </a:r>
            <a:endParaRPr lang="en-US" dirty="0"/>
          </a:p>
        </p:txBody>
      </p:sp>
      <p:sp>
        <p:nvSpPr>
          <p:cNvPr id="3" name="Text Placeholder 2"/>
          <p:cNvSpPr>
            <a:spLocks noGrp="1"/>
          </p:cNvSpPr>
          <p:nvPr>
            <p:ph type="body" idx="1"/>
          </p:nvPr>
        </p:nvSpPr>
        <p:spPr/>
        <p:txBody>
          <a:bodyPr/>
          <a:lstStyle/>
          <a:p>
            <a:r>
              <a:rPr lang="en-US" dirty="0" smtClean="0"/>
              <a:t>Additional Divider Information</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22</a:t>
            </a:fld>
            <a:endParaRPr lang="en-US" dirty="0"/>
          </a:p>
        </p:txBody>
      </p:sp>
    </p:spTree>
    <p:extLst>
      <p:ext uri="{BB962C8B-B14F-4D97-AF65-F5344CB8AC3E}">
        <p14:creationId xmlns:p14="http://schemas.microsoft.com/office/powerpoint/2010/main" val="1452417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23</a:t>
            </a:fld>
            <a:endParaRPr lang="en-US" dirty="0"/>
          </a:p>
        </p:txBody>
      </p:sp>
      <p:sp>
        <p:nvSpPr>
          <p:cNvPr id="7" name="TextBox 6"/>
          <p:cNvSpPr txBox="1"/>
          <p:nvPr/>
        </p:nvSpPr>
        <p:spPr>
          <a:xfrm>
            <a:off x="232753" y="717575"/>
            <a:ext cx="8748285" cy="6140423"/>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457200" y="122231"/>
            <a:ext cx="8229600" cy="676014"/>
          </a:xfrm>
        </p:spPr>
        <p:txBody>
          <a:bodyPr/>
          <a:lstStyle/>
          <a:p>
            <a:r>
              <a:rPr lang="en-US" dirty="0" smtClean="0"/>
              <a:t>Model structure</a:t>
            </a:r>
            <a:endParaRPr lang="en-US" dirty="0"/>
          </a:p>
        </p:txBody>
      </p:sp>
      <p:sp>
        <p:nvSpPr>
          <p:cNvPr id="5" name="Content Placeholder 2"/>
          <p:cNvSpPr>
            <a:spLocks noGrp="1"/>
          </p:cNvSpPr>
          <p:nvPr>
            <p:ph idx="1"/>
          </p:nvPr>
        </p:nvSpPr>
        <p:spPr>
          <a:xfrm>
            <a:off x="232752" y="717575"/>
            <a:ext cx="7934703" cy="6140423"/>
          </a:xfrm>
          <a:solidFill>
            <a:schemeClr val="bg1"/>
          </a:solidFill>
        </p:spPr>
        <p:txBody>
          <a:bodyPr>
            <a:noAutofit/>
          </a:bodyPr>
          <a:lstStyle/>
          <a:p>
            <a:r>
              <a:rPr lang="en-US" sz="2000" dirty="0" smtClean="0"/>
              <a:t>Natural </a:t>
            </a:r>
            <a:r>
              <a:rPr lang="en-US" sz="2000" dirty="0"/>
              <a:t>mortality – Fixed </a:t>
            </a:r>
          </a:p>
          <a:p>
            <a:pPr lvl="1"/>
            <a:r>
              <a:rPr lang="en-US" sz="2000" dirty="0"/>
              <a:t>M = 0.112 (Cooper et al. 2007)</a:t>
            </a:r>
          </a:p>
          <a:p>
            <a:pPr lvl="1"/>
            <a:r>
              <a:rPr lang="en-US" sz="2000" dirty="0"/>
              <a:t>Same for females and </a:t>
            </a:r>
            <a:r>
              <a:rPr lang="en-US" sz="2000" dirty="0" smtClean="0"/>
              <a:t>males</a:t>
            </a:r>
            <a:endParaRPr lang="en-US" sz="2000" dirty="0"/>
          </a:p>
          <a:p>
            <a:r>
              <a:rPr lang="en-US" sz="2000" dirty="0" smtClean="0"/>
              <a:t>Maturity </a:t>
            </a:r>
            <a:r>
              <a:rPr lang="en-US" sz="2000" dirty="0"/>
              <a:t>at </a:t>
            </a:r>
            <a:r>
              <a:rPr lang="en-US" sz="2000" dirty="0" smtClean="0"/>
              <a:t>length </a:t>
            </a:r>
            <a:r>
              <a:rPr lang="en-US" sz="2000" dirty="0"/>
              <a:t>– </a:t>
            </a:r>
            <a:r>
              <a:rPr lang="en-US" sz="2000" dirty="0" smtClean="0"/>
              <a:t>fixed parameters </a:t>
            </a:r>
          </a:p>
          <a:p>
            <a:pPr lvl="1"/>
            <a:r>
              <a:rPr lang="en-US" sz="2000" dirty="0" smtClean="0"/>
              <a:t>L50: 60 cm (</a:t>
            </a:r>
            <a:r>
              <a:rPr lang="en-US" sz="2000" dirty="0" err="1"/>
              <a:t>D’yakov</a:t>
            </a:r>
            <a:r>
              <a:rPr lang="en-US" sz="2000" dirty="0"/>
              <a:t> </a:t>
            </a:r>
            <a:r>
              <a:rPr lang="en-US" sz="2000" dirty="0" smtClean="0"/>
              <a:t>1982)</a:t>
            </a:r>
          </a:p>
          <a:p>
            <a:pPr lvl="1"/>
            <a:r>
              <a:rPr lang="en-US" sz="2000" dirty="0" smtClean="0"/>
              <a:t>Slope:  </a:t>
            </a:r>
            <a:r>
              <a:rPr lang="en-US" sz="2000" dirty="0"/>
              <a:t>-0.25 (</a:t>
            </a:r>
            <a:r>
              <a:rPr lang="en-US" sz="2000" dirty="0" err="1"/>
              <a:t>D’yakov</a:t>
            </a:r>
            <a:r>
              <a:rPr lang="en-US" sz="2000" dirty="0"/>
              <a:t> 1982</a:t>
            </a:r>
            <a:r>
              <a:rPr lang="en-US" sz="2000" dirty="0" smtClean="0"/>
              <a:t>)</a:t>
            </a:r>
          </a:p>
          <a:p>
            <a:r>
              <a:rPr lang="en-US" sz="2000" dirty="0" smtClean="0"/>
              <a:t>Weight-length relationship – fixed parameters</a:t>
            </a:r>
          </a:p>
          <a:p>
            <a:pPr lvl="1"/>
            <a:r>
              <a:rPr lang="en-US" sz="2000" dirty="0" smtClean="0"/>
              <a:t>Males: W = 3.4 x10</a:t>
            </a:r>
            <a:r>
              <a:rPr lang="en-US" sz="2000" baseline="30000" dirty="0" smtClean="0"/>
              <a:t>-6</a:t>
            </a:r>
            <a:r>
              <a:rPr lang="en-US" sz="2000" dirty="0" smtClean="0"/>
              <a:t>L</a:t>
            </a:r>
            <a:r>
              <a:rPr lang="en-US" sz="2000" baseline="30000" dirty="0" smtClean="0"/>
              <a:t>3.2189</a:t>
            </a:r>
          </a:p>
          <a:p>
            <a:pPr lvl="1"/>
            <a:r>
              <a:rPr lang="en-US" sz="2000" dirty="0" smtClean="0"/>
              <a:t>Females: W = 2.43x10</a:t>
            </a:r>
            <a:r>
              <a:rPr lang="en-US" sz="2000" baseline="30000" dirty="0" smtClean="0"/>
              <a:t>-6</a:t>
            </a:r>
            <a:r>
              <a:rPr lang="en-US" sz="2000" dirty="0" smtClean="0"/>
              <a:t>L</a:t>
            </a:r>
            <a:r>
              <a:rPr lang="en-US" sz="2000" baseline="30000" dirty="0" smtClean="0"/>
              <a:t>3.325</a:t>
            </a:r>
          </a:p>
          <a:p>
            <a:pPr lvl="1"/>
            <a:r>
              <a:rPr lang="en-US" sz="2000" dirty="0" err="1" smtClean="0"/>
              <a:t>Barbeaux</a:t>
            </a:r>
            <a:r>
              <a:rPr lang="en-US" sz="2000" dirty="0" smtClean="0"/>
              <a:t> et al. (2012) </a:t>
            </a:r>
            <a:endParaRPr lang="en-US" sz="2000" dirty="0"/>
          </a:p>
          <a:p>
            <a:r>
              <a:rPr lang="en-US" sz="2000" dirty="0"/>
              <a:t>von </a:t>
            </a:r>
            <a:r>
              <a:rPr lang="en-US" sz="2000" dirty="0" err="1"/>
              <a:t>Bertalanffy</a:t>
            </a:r>
            <a:r>
              <a:rPr lang="en-US" sz="2000" dirty="0"/>
              <a:t> growth</a:t>
            </a:r>
          </a:p>
          <a:p>
            <a:pPr lvl="1"/>
            <a:r>
              <a:rPr lang="en-US" sz="2000" dirty="0"/>
              <a:t>Length at minimum age (estimated)</a:t>
            </a:r>
          </a:p>
          <a:p>
            <a:pPr lvl="1"/>
            <a:r>
              <a:rPr lang="en-US" sz="2000" dirty="0"/>
              <a:t>Length at maximum age (estimated)</a:t>
            </a:r>
          </a:p>
          <a:p>
            <a:pPr lvl="1"/>
            <a:r>
              <a:rPr lang="en-US" sz="2000" dirty="0"/>
              <a:t>Growth coefficient (estimated)</a:t>
            </a:r>
          </a:p>
          <a:p>
            <a:pPr lvl="1"/>
            <a:r>
              <a:rPr lang="en-US" sz="2000" dirty="0"/>
              <a:t>CVs at young and old age (fixed)</a:t>
            </a:r>
          </a:p>
          <a:p>
            <a:pPr lvl="2"/>
            <a:r>
              <a:rPr lang="en-US" sz="1600" dirty="0"/>
              <a:t>15% </a:t>
            </a:r>
            <a:r>
              <a:rPr lang="en-US" sz="1600" dirty="0" smtClean="0"/>
              <a:t>young and 9</a:t>
            </a:r>
            <a:r>
              <a:rPr lang="en-US" sz="1600" dirty="0"/>
              <a:t>% </a:t>
            </a:r>
            <a:r>
              <a:rPr lang="en-US" sz="1600" dirty="0" smtClean="0"/>
              <a:t>old</a:t>
            </a:r>
            <a:endParaRPr lang="en-US" sz="1600" dirty="0"/>
          </a:p>
        </p:txBody>
      </p:sp>
    </p:spTree>
    <p:extLst>
      <p:ext uri="{BB962C8B-B14F-4D97-AF65-F5344CB8AC3E}">
        <p14:creationId xmlns:p14="http://schemas.microsoft.com/office/powerpoint/2010/main" val="4020531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047"/>
            <a:ext cx="8229600" cy="676014"/>
          </a:xfrm>
        </p:spPr>
        <p:txBody>
          <a:bodyPr/>
          <a:lstStyle/>
          <a:p>
            <a:r>
              <a:rPr lang="en-US" dirty="0" smtClean="0"/>
              <a:t>Model structure</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24</a:t>
            </a:fld>
            <a:endParaRPr lang="en-US" dirty="0"/>
          </a:p>
        </p:txBody>
      </p:sp>
      <p:sp>
        <p:nvSpPr>
          <p:cNvPr id="5" name="Content Placeholder 2"/>
          <p:cNvSpPr>
            <a:spLocks noGrp="1"/>
          </p:cNvSpPr>
          <p:nvPr>
            <p:ph idx="1"/>
          </p:nvPr>
        </p:nvSpPr>
        <p:spPr>
          <a:xfrm>
            <a:off x="417934" y="756488"/>
            <a:ext cx="8308132" cy="5585944"/>
          </a:xfrm>
          <a:solidFill>
            <a:schemeClr val="bg1"/>
          </a:solidFill>
        </p:spPr>
        <p:txBody>
          <a:bodyPr>
            <a:noAutofit/>
          </a:bodyPr>
          <a:lstStyle/>
          <a:p>
            <a:r>
              <a:rPr lang="en-US" sz="2400" dirty="0" smtClean="0"/>
              <a:t>Stock-recruitment (</a:t>
            </a:r>
            <a:r>
              <a:rPr lang="en-US" sz="2400" dirty="0" err="1" smtClean="0"/>
              <a:t>Beverton</a:t>
            </a:r>
            <a:r>
              <a:rPr lang="en-US" sz="2400" dirty="0" smtClean="0"/>
              <a:t>-Holt)</a:t>
            </a:r>
          </a:p>
          <a:p>
            <a:pPr lvl="1"/>
            <a:r>
              <a:rPr lang="en-US" sz="2400" dirty="0" smtClean="0"/>
              <a:t>R0 – Estimated</a:t>
            </a:r>
          </a:p>
          <a:p>
            <a:pPr lvl="1"/>
            <a:r>
              <a:rPr lang="en-US" sz="2400" dirty="0"/>
              <a:t>Steepness - Fixed = </a:t>
            </a:r>
            <a:r>
              <a:rPr lang="en-US" sz="2400" dirty="0" smtClean="0"/>
              <a:t>0.79 (Myers et al. 1999)</a:t>
            </a:r>
            <a:endParaRPr lang="en-US" sz="2400" dirty="0"/>
          </a:p>
          <a:p>
            <a:pPr lvl="1"/>
            <a:r>
              <a:rPr lang="en-US" sz="2400" dirty="0"/>
              <a:t>Sigma R - Fixed = </a:t>
            </a:r>
            <a:r>
              <a:rPr lang="en-US" sz="2400" dirty="0" smtClean="0"/>
              <a:t>0.6</a:t>
            </a:r>
          </a:p>
          <a:p>
            <a:pPr lvl="1"/>
            <a:r>
              <a:rPr lang="en-US" sz="2400" dirty="0" smtClean="0"/>
              <a:t>Autocorrelation – Estimated</a:t>
            </a:r>
          </a:p>
          <a:p>
            <a:pPr lvl="2"/>
            <a:r>
              <a:rPr lang="en-US" sz="1800" dirty="0"/>
              <a:t>N</a:t>
            </a:r>
            <a:r>
              <a:rPr lang="en-US" sz="1800" dirty="0" smtClean="0"/>
              <a:t>ormal prior</a:t>
            </a:r>
          </a:p>
          <a:p>
            <a:pPr lvl="2"/>
            <a:r>
              <a:rPr lang="en-US" sz="1800" dirty="0" smtClean="0"/>
              <a:t>Mean = 0.473 and </a:t>
            </a:r>
            <a:r>
              <a:rPr lang="en-US" sz="1800" dirty="0" err="1" smtClean="0"/>
              <a:t>Stdev</a:t>
            </a:r>
            <a:r>
              <a:rPr lang="en-US" sz="1800" dirty="0" smtClean="0"/>
              <a:t> = 0.265 (Thorson et al. 2014)</a:t>
            </a:r>
          </a:p>
          <a:p>
            <a:pPr lvl="1"/>
            <a:r>
              <a:rPr lang="en-US" sz="2400" dirty="0" smtClean="0"/>
              <a:t>Recruitment deviations - Estimated</a:t>
            </a:r>
          </a:p>
          <a:p>
            <a:pPr lvl="2"/>
            <a:r>
              <a:rPr lang="en-US" sz="1800" dirty="0" smtClean="0"/>
              <a:t>Early: 1945 - 1970 </a:t>
            </a:r>
          </a:p>
          <a:p>
            <a:pPr lvl="2"/>
            <a:r>
              <a:rPr lang="en-US" sz="1800" dirty="0" smtClean="0"/>
              <a:t>Main: 1970 - 2013</a:t>
            </a:r>
          </a:p>
          <a:p>
            <a:pPr lvl="2"/>
            <a:r>
              <a:rPr lang="en-US" sz="1800" dirty="0" smtClean="0"/>
              <a:t>Forecast: 2014 - 2019</a:t>
            </a:r>
            <a:endParaRPr lang="en-US" sz="2400" dirty="0" smtClean="0"/>
          </a:p>
        </p:txBody>
      </p:sp>
    </p:spTree>
    <p:extLst>
      <p:ext uri="{BB962C8B-B14F-4D97-AF65-F5344CB8AC3E}">
        <p14:creationId xmlns:p14="http://schemas.microsoft.com/office/powerpoint/2010/main" val="629336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28"/>
            <a:ext cx="8229600" cy="676014"/>
          </a:xfrm>
        </p:spPr>
        <p:txBody>
          <a:bodyPr/>
          <a:lstStyle/>
          <a:p>
            <a:r>
              <a:rPr lang="en-US" dirty="0" smtClean="0"/>
              <a:t>Model structure</a:t>
            </a:r>
            <a:endParaRPr lang="en-US" dirty="0"/>
          </a:p>
        </p:txBody>
      </p:sp>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25</a:t>
            </a:fld>
            <a:endParaRPr lang="en-US" dirty="0"/>
          </a:p>
        </p:txBody>
      </p:sp>
      <p:sp>
        <p:nvSpPr>
          <p:cNvPr id="5" name="Content Placeholder 2"/>
          <p:cNvSpPr>
            <a:spLocks noGrp="1"/>
          </p:cNvSpPr>
          <p:nvPr>
            <p:ph idx="1"/>
          </p:nvPr>
        </p:nvSpPr>
        <p:spPr>
          <a:xfrm>
            <a:off x="417934" y="1135869"/>
            <a:ext cx="8308132" cy="4846645"/>
          </a:xfrm>
        </p:spPr>
        <p:txBody>
          <a:bodyPr>
            <a:noAutofit/>
          </a:bodyPr>
          <a:lstStyle/>
          <a:p>
            <a:r>
              <a:rPr lang="en-US" sz="2000" dirty="0" smtClean="0"/>
              <a:t>Selectivity</a:t>
            </a:r>
          </a:p>
          <a:p>
            <a:pPr lvl="1"/>
            <a:r>
              <a:rPr lang="en-US" sz="2000" dirty="0" smtClean="0"/>
              <a:t>Sex-specific, size-based</a:t>
            </a:r>
          </a:p>
          <a:p>
            <a:pPr lvl="1"/>
            <a:r>
              <a:rPr lang="en-US" sz="1800" dirty="0" smtClean="0"/>
              <a:t>ABL </a:t>
            </a:r>
            <a:r>
              <a:rPr lang="en-US" sz="1800" dirty="0"/>
              <a:t>longline survey: Fixed </a:t>
            </a:r>
            <a:r>
              <a:rPr lang="en-US" sz="1800" dirty="0" smtClean="0"/>
              <a:t>logistic</a:t>
            </a:r>
            <a:endParaRPr lang="en-US" sz="2000" dirty="0" smtClean="0"/>
          </a:p>
          <a:p>
            <a:pPr lvl="1"/>
            <a:r>
              <a:rPr lang="en-US" sz="2000" dirty="0" smtClean="0"/>
              <a:t>Double normal pattern</a:t>
            </a:r>
          </a:p>
          <a:p>
            <a:pPr lvl="2"/>
            <a:r>
              <a:rPr lang="en-US" sz="1800" dirty="0" smtClean="0"/>
              <a:t>Trawl fishery, longline fishery, EBS shelf and slope surveys</a:t>
            </a:r>
          </a:p>
          <a:p>
            <a:pPr lvl="2"/>
            <a:r>
              <a:rPr lang="en-US" sz="1800" dirty="0"/>
              <a:t>Slope selectivity is constrained to be logistic</a:t>
            </a:r>
          </a:p>
          <a:p>
            <a:pPr lvl="2"/>
            <a:r>
              <a:rPr lang="en-US" sz="1800" dirty="0"/>
              <a:t>Female </a:t>
            </a:r>
            <a:r>
              <a:rPr lang="en-US" sz="1800" dirty="0" smtClean="0"/>
              <a:t>selectivity </a:t>
            </a:r>
            <a:r>
              <a:rPr lang="en-US" sz="1800" dirty="0"/>
              <a:t>offset from </a:t>
            </a:r>
            <a:r>
              <a:rPr lang="en-US" sz="1800" dirty="0" smtClean="0"/>
              <a:t>males for longline fishery and slope survey</a:t>
            </a:r>
            <a:endParaRPr lang="en-US" sz="1800" dirty="0"/>
          </a:p>
          <a:p>
            <a:pPr lvl="2"/>
            <a:r>
              <a:rPr lang="en-US" sz="1800" dirty="0"/>
              <a:t>Male </a:t>
            </a:r>
            <a:r>
              <a:rPr lang="en-US" sz="1800" dirty="0" smtClean="0"/>
              <a:t>selectivity </a:t>
            </a:r>
            <a:r>
              <a:rPr lang="en-US" sz="1800" dirty="0"/>
              <a:t>were offset from </a:t>
            </a:r>
            <a:r>
              <a:rPr lang="en-US" sz="1800" dirty="0" smtClean="0"/>
              <a:t>female for </a:t>
            </a:r>
            <a:r>
              <a:rPr lang="en-US" sz="1800" dirty="0"/>
              <a:t>trawl </a:t>
            </a:r>
            <a:r>
              <a:rPr lang="en-US" sz="1800" dirty="0" smtClean="0"/>
              <a:t>fishery and </a:t>
            </a:r>
            <a:r>
              <a:rPr lang="en-US" sz="1800" dirty="0"/>
              <a:t>shelf </a:t>
            </a:r>
            <a:r>
              <a:rPr lang="en-US" sz="1800" dirty="0" smtClean="0"/>
              <a:t>survey</a:t>
            </a:r>
          </a:p>
          <a:p>
            <a:pPr lvl="1"/>
            <a:r>
              <a:rPr lang="en-US" sz="2000" dirty="0" smtClean="0"/>
              <a:t>Time-varying selectivity using time blocks</a:t>
            </a:r>
          </a:p>
          <a:p>
            <a:pPr lvl="2"/>
            <a:r>
              <a:rPr lang="en-US" sz="1800" dirty="0" smtClean="0"/>
              <a:t>Trawl fishery: pre-1989 (10), 1989-2005 (14), 2006 -2018 (11)</a:t>
            </a:r>
          </a:p>
          <a:p>
            <a:pPr lvl="2"/>
            <a:r>
              <a:rPr lang="en-US" sz="1800" dirty="0" smtClean="0"/>
              <a:t>Longline fishery: pre-1991 (7), 1991-2007 (15), 2008-2018 (11)</a:t>
            </a:r>
          </a:p>
          <a:p>
            <a:pPr lvl="2"/>
            <a:r>
              <a:rPr lang="en-US" sz="1800" dirty="0" smtClean="0"/>
              <a:t>EBS shelf survey: pre-1992(5), 1992-1995 (4), 1996-2000 (5), 2001-2018 (18)</a:t>
            </a:r>
          </a:p>
          <a:p>
            <a:pPr lvl="2"/>
            <a:r>
              <a:rPr lang="en-US" sz="1800" dirty="0" smtClean="0"/>
              <a:t>EBS slope survey: pre-2002 (6), 2002-2010 (4), 2011-2018 (2)</a:t>
            </a:r>
          </a:p>
        </p:txBody>
      </p:sp>
    </p:spTree>
    <p:extLst>
      <p:ext uri="{BB962C8B-B14F-4D97-AF65-F5344CB8AC3E}">
        <p14:creationId xmlns:p14="http://schemas.microsoft.com/office/powerpoint/2010/main" val="1737591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Fishery catch</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56" y="1529362"/>
            <a:ext cx="4401685" cy="3385911"/>
          </a:xfrm>
          <a:prstGeom prst="rect">
            <a:avLst/>
          </a:prstGeom>
        </p:spPr>
      </p:pic>
      <p:cxnSp>
        <p:nvCxnSpPr>
          <p:cNvPr id="10" name="Straight Connector 9"/>
          <p:cNvCxnSpPr/>
          <p:nvPr/>
        </p:nvCxnSpPr>
        <p:spPr>
          <a:xfrm flipV="1">
            <a:off x="2170542" y="1635045"/>
            <a:ext cx="0" cy="2699021"/>
          </a:xfrm>
          <a:prstGeom prst="line">
            <a:avLst/>
          </a:prstGeom>
          <a:ln w="19050"/>
          <a:effectLst/>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1747835" y="1323974"/>
            <a:ext cx="1076325" cy="377826"/>
          </a:xfrm>
          <a:prstGeom prst="rect">
            <a:avLst/>
          </a:prstGeom>
          <a:noFill/>
        </p:spPr>
        <p:txBody>
          <a:bodyPr wrap="square" rtlCol="0">
            <a:spAutoFit/>
          </a:bodyPr>
          <a:lstStyle/>
          <a:p>
            <a:r>
              <a:rPr lang="en-US" dirty="0" smtClean="0"/>
              <a:t>MFCMA</a:t>
            </a:r>
            <a:endParaRPr lang="en-US" dirty="0"/>
          </a:p>
        </p:txBody>
      </p:sp>
      <p:sp>
        <p:nvSpPr>
          <p:cNvPr id="13" name="Rectangle 12"/>
          <p:cNvSpPr/>
          <p:nvPr/>
        </p:nvSpPr>
        <p:spPr>
          <a:xfrm>
            <a:off x="2750457" y="1635044"/>
            <a:ext cx="1357086" cy="269902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a:stretch>
            <a:fillRect/>
          </a:stretch>
        </p:blipFill>
        <p:spPr>
          <a:xfrm>
            <a:off x="4255929" y="1512887"/>
            <a:ext cx="4833867" cy="3214594"/>
          </a:xfrm>
          <a:prstGeom prst="rect">
            <a:avLst/>
          </a:prstGeom>
        </p:spPr>
      </p:pic>
    </p:spTree>
    <p:extLst>
      <p:ext uri="{BB962C8B-B14F-4D97-AF65-F5344CB8AC3E}">
        <p14:creationId xmlns:p14="http://schemas.microsoft.com/office/powerpoint/2010/main" val="3665206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025" y="1452287"/>
            <a:ext cx="3039897" cy="23383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7" y="1452287"/>
            <a:ext cx="3039897" cy="233838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2051" y="1452287"/>
            <a:ext cx="3039897" cy="2338382"/>
          </a:xfrm>
          <a:prstGeom prst="rect">
            <a:avLst/>
          </a:prstGeom>
        </p:spPr>
      </p:pic>
      <p:sp>
        <p:nvSpPr>
          <p:cNvPr id="2" name="Title 1"/>
          <p:cNvSpPr>
            <a:spLocks noGrp="1"/>
          </p:cNvSpPr>
          <p:nvPr>
            <p:ph type="title"/>
          </p:nvPr>
        </p:nvSpPr>
        <p:spPr/>
        <p:txBody>
          <a:bodyPr/>
          <a:lstStyle/>
          <a:p>
            <a:r>
              <a:rPr lang="en-US" dirty="0" smtClean="0"/>
              <a:t>Survey estimates</a:t>
            </a:r>
            <a:endParaRPr lang="en-US" dirty="0"/>
          </a:p>
        </p:txBody>
      </p:sp>
      <p:sp>
        <p:nvSpPr>
          <p:cNvPr id="3" name="Content Placeholder 2"/>
          <p:cNvSpPr>
            <a:spLocks noGrp="1"/>
          </p:cNvSpPr>
          <p:nvPr>
            <p:ph idx="1"/>
          </p:nvPr>
        </p:nvSpPr>
        <p:spPr>
          <a:xfrm>
            <a:off x="457200" y="3897086"/>
            <a:ext cx="8229600" cy="2195895"/>
          </a:xfrm>
        </p:spPr>
        <p:txBody>
          <a:bodyPr>
            <a:normAutofit lnSpcReduction="10000"/>
          </a:bodyPr>
          <a:lstStyle/>
          <a:p>
            <a:r>
              <a:rPr lang="en-US" sz="2400" dirty="0" smtClean="0"/>
              <a:t>Shelf </a:t>
            </a:r>
          </a:p>
          <a:p>
            <a:pPr lvl="1"/>
            <a:r>
              <a:rPr lang="en-US" sz="2400" dirty="0" smtClean="0"/>
              <a:t>Declined by 11% in 2019</a:t>
            </a:r>
          </a:p>
          <a:p>
            <a:r>
              <a:rPr lang="en-US" sz="2400" dirty="0" smtClean="0"/>
              <a:t>AFSC longline - RPN</a:t>
            </a:r>
          </a:p>
          <a:p>
            <a:pPr lvl="1"/>
            <a:r>
              <a:rPr lang="en-US" sz="2400" dirty="0" smtClean="0"/>
              <a:t>Declined by 33% in 2019 (Bering Sea surveyed)</a:t>
            </a:r>
          </a:p>
          <a:p>
            <a:pPr lvl="1"/>
            <a:r>
              <a:rPr lang="en-US" sz="2400" dirty="0" smtClean="0"/>
              <a:t>Increased by 50% in 2020 (Aleutian Islands surveyed)</a:t>
            </a: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a:t>
            </a:fld>
            <a:endParaRPr lang="en-US" dirty="0"/>
          </a:p>
        </p:txBody>
      </p:sp>
      <p:sp>
        <p:nvSpPr>
          <p:cNvPr id="5" name="TextBox 4"/>
          <p:cNvSpPr txBox="1"/>
          <p:nvPr/>
        </p:nvSpPr>
        <p:spPr>
          <a:xfrm>
            <a:off x="316869" y="1069843"/>
            <a:ext cx="2598345" cy="400110"/>
          </a:xfrm>
          <a:prstGeom prst="rect">
            <a:avLst/>
          </a:prstGeom>
          <a:noFill/>
        </p:spPr>
        <p:txBody>
          <a:bodyPr wrap="square" rtlCol="0">
            <a:spAutoFit/>
          </a:bodyPr>
          <a:lstStyle/>
          <a:p>
            <a:pPr algn="ctr"/>
            <a:r>
              <a:rPr lang="en-US" sz="2000" dirty="0" smtClean="0">
                <a:solidFill>
                  <a:srgbClr val="002060"/>
                </a:solidFill>
              </a:rPr>
              <a:t>Shelf</a:t>
            </a:r>
            <a:endParaRPr lang="en-US" sz="2000" dirty="0">
              <a:solidFill>
                <a:srgbClr val="002060"/>
              </a:solidFill>
            </a:endParaRPr>
          </a:p>
        </p:txBody>
      </p:sp>
      <p:sp>
        <p:nvSpPr>
          <p:cNvPr id="9" name="TextBox 8"/>
          <p:cNvSpPr txBox="1"/>
          <p:nvPr/>
        </p:nvSpPr>
        <p:spPr>
          <a:xfrm>
            <a:off x="3348266" y="1068338"/>
            <a:ext cx="2598345" cy="400110"/>
          </a:xfrm>
          <a:prstGeom prst="rect">
            <a:avLst/>
          </a:prstGeom>
          <a:noFill/>
        </p:spPr>
        <p:txBody>
          <a:bodyPr wrap="square" rtlCol="0">
            <a:spAutoFit/>
          </a:bodyPr>
          <a:lstStyle/>
          <a:p>
            <a:pPr algn="ctr"/>
            <a:r>
              <a:rPr lang="en-US" sz="2000" dirty="0" smtClean="0">
                <a:solidFill>
                  <a:srgbClr val="002060"/>
                </a:solidFill>
              </a:rPr>
              <a:t>Slope</a:t>
            </a:r>
            <a:endParaRPr lang="en-US" sz="2000" dirty="0">
              <a:solidFill>
                <a:srgbClr val="002060"/>
              </a:solidFill>
            </a:endParaRPr>
          </a:p>
        </p:txBody>
      </p:sp>
      <p:sp>
        <p:nvSpPr>
          <p:cNvPr id="10" name="TextBox 9"/>
          <p:cNvSpPr txBox="1"/>
          <p:nvPr/>
        </p:nvSpPr>
        <p:spPr>
          <a:xfrm>
            <a:off x="6379671" y="1066833"/>
            <a:ext cx="2598345" cy="400110"/>
          </a:xfrm>
          <a:prstGeom prst="rect">
            <a:avLst/>
          </a:prstGeom>
          <a:noFill/>
        </p:spPr>
        <p:txBody>
          <a:bodyPr wrap="square" rtlCol="0">
            <a:spAutoFit/>
          </a:bodyPr>
          <a:lstStyle/>
          <a:p>
            <a:pPr algn="ctr"/>
            <a:r>
              <a:rPr lang="en-US" sz="2000" dirty="0" smtClean="0">
                <a:solidFill>
                  <a:srgbClr val="002060"/>
                </a:solidFill>
              </a:rPr>
              <a:t>AFSC </a:t>
            </a:r>
            <a:r>
              <a:rPr lang="en-US" sz="2000" dirty="0">
                <a:solidFill>
                  <a:srgbClr val="002060"/>
                </a:solidFill>
              </a:rPr>
              <a:t>l</a:t>
            </a:r>
            <a:r>
              <a:rPr lang="en-US" sz="2000" dirty="0" smtClean="0">
                <a:solidFill>
                  <a:srgbClr val="002060"/>
                </a:solidFill>
              </a:rPr>
              <a:t>ongline</a:t>
            </a:r>
            <a:endParaRPr lang="en-US" sz="2000" dirty="0">
              <a:solidFill>
                <a:srgbClr val="002060"/>
              </a:solidFill>
            </a:endParaRPr>
          </a:p>
        </p:txBody>
      </p:sp>
      <p:sp>
        <p:nvSpPr>
          <p:cNvPr id="11" name="Oval 10"/>
          <p:cNvSpPr/>
          <p:nvPr/>
        </p:nvSpPr>
        <p:spPr>
          <a:xfrm>
            <a:off x="2750457" y="2924629"/>
            <a:ext cx="65314" cy="384628"/>
          </a:xfrm>
          <a:prstGeom prst="ellipse">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708572" y="3026229"/>
            <a:ext cx="225902" cy="384628"/>
          </a:xfrm>
          <a:prstGeom prst="ellipse">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458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538"/>
            <a:ext cx="8229600" cy="676014"/>
          </a:xfrm>
        </p:spPr>
        <p:txBody>
          <a:bodyPr/>
          <a:lstStyle/>
          <a:p>
            <a:r>
              <a:rPr lang="en-US" dirty="0" smtClean="0"/>
              <a:t>Length composition</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5</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22" y="681346"/>
            <a:ext cx="8029649" cy="6176653"/>
          </a:xfrm>
          <a:prstGeom prst="rect">
            <a:avLst/>
          </a:prstGeom>
        </p:spPr>
      </p:pic>
      <p:sp>
        <p:nvSpPr>
          <p:cNvPr id="5" name="Oval 4"/>
          <p:cNvSpPr/>
          <p:nvPr/>
        </p:nvSpPr>
        <p:spPr>
          <a:xfrm>
            <a:off x="7720310" y="891249"/>
            <a:ext cx="370390" cy="115746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7722240" y="2340010"/>
            <a:ext cx="370390" cy="115746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720310" y="3707751"/>
            <a:ext cx="219924" cy="115746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777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EBS shelf survey length and age composition</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50761" y="1377388"/>
            <a:ext cx="4341085" cy="3339295"/>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55" y="1377388"/>
            <a:ext cx="4346451" cy="3343424"/>
          </a:xfrm>
          <a:prstGeom prst="rect">
            <a:avLst/>
          </a:prstGeom>
        </p:spPr>
      </p:pic>
      <p:sp>
        <p:nvSpPr>
          <p:cNvPr id="9" name="Oval 8"/>
          <p:cNvSpPr/>
          <p:nvPr/>
        </p:nvSpPr>
        <p:spPr>
          <a:xfrm rot="18652680">
            <a:off x="2465121" y="3150168"/>
            <a:ext cx="2248629" cy="45856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rot="20361461">
            <a:off x="6545694" y="3539945"/>
            <a:ext cx="2385603" cy="36921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082902" y="2009553"/>
            <a:ext cx="116958" cy="213714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8562771" y="2023724"/>
            <a:ext cx="116958" cy="213714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60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weight-at-age</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7</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922" y="1142995"/>
            <a:ext cx="5943612" cy="45720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8534" y="1142995"/>
            <a:ext cx="5943612" cy="4572009"/>
          </a:xfrm>
          <a:prstGeom prst="rect">
            <a:avLst/>
          </a:prstGeom>
        </p:spPr>
      </p:pic>
    </p:spTree>
    <p:extLst>
      <p:ext uri="{BB962C8B-B14F-4D97-AF65-F5344CB8AC3E}">
        <p14:creationId xmlns:p14="http://schemas.microsoft.com/office/powerpoint/2010/main" val="1962564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structure</a:t>
            </a:r>
            <a:endParaRPr lang="en-US" dirty="0"/>
          </a:p>
        </p:txBody>
      </p:sp>
      <p:sp>
        <p:nvSpPr>
          <p:cNvPr id="3" name="Content Placeholder 2"/>
          <p:cNvSpPr>
            <a:spLocks noGrp="1"/>
          </p:cNvSpPr>
          <p:nvPr>
            <p:ph idx="1"/>
          </p:nvPr>
        </p:nvSpPr>
        <p:spPr/>
        <p:txBody>
          <a:bodyPr>
            <a:normAutofit/>
          </a:bodyPr>
          <a:lstStyle/>
          <a:p>
            <a:r>
              <a:rPr lang="en-US" sz="2800" dirty="0" smtClean="0"/>
              <a:t>Model has remained relatively unchanged</a:t>
            </a:r>
          </a:p>
          <a:p>
            <a:r>
              <a:rPr lang="en-US" sz="2800" dirty="0" smtClean="0"/>
              <a:t>A minor correction was made – units of AFSC longline survey relative population numbers (RPN) correctly specified in numbers</a:t>
            </a:r>
          </a:p>
          <a:p>
            <a:r>
              <a:rPr lang="en-US" sz="2800" dirty="0" smtClean="0"/>
              <a:t>Model comparisons in report:</a:t>
            </a:r>
          </a:p>
          <a:p>
            <a:pPr lvl="1"/>
            <a:r>
              <a:rPr lang="en-US" sz="2800" dirty="0" smtClean="0"/>
              <a:t>Model 16.4 – 2018 assessment</a:t>
            </a:r>
          </a:p>
          <a:p>
            <a:pPr lvl="1"/>
            <a:r>
              <a:rPr lang="en-US" sz="2800" dirty="0" smtClean="0"/>
              <a:t>Model 16.4a – corrected 2018 assessment</a:t>
            </a:r>
          </a:p>
          <a:p>
            <a:pPr lvl="1"/>
            <a:r>
              <a:rPr lang="en-US" sz="2800" dirty="0" smtClean="0"/>
              <a:t>Model 16.4a (2020) – corrected model with data updates</a:t>
            </a:r>
            <a:endParaRPr lang="en-US" sz="2800"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8</a:t>
            </a:fld>
            <a:endParaRPr lang="en-US" dirty="0"/>
          </a:p>
        </p:txBody>
      </p:sp>
    </p:spTree>
    <p:extLst>
      <p:ext uri="{BB962C8B-B14F-4D97-AF65-F5344CB8AC3E}">
        <p14:creationId xmlns:p14="http://schemas.microsoft.com/office/powerpoint/2010/main" val="1476267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4136985" y="1149663"/>
            <a:ext cx="4279392" cy="3465576"/>
          </a:xfrm>
          <a:prstGeom prst="rect">
            <a:avLst/>
          </a:prstGeom>
        </p:spPr>
      </p:pic>
      <p:sp>
        <p:nvSpPr>
          <p:cNvPr id="2" name="Title 1"/>
          <p:cNvSpPr>
            <a:spLocks noGrp="1"/>
          </p:cNvSpPr>
          <p:nvPr>
            <p:ph type="title"/>
          </p:nvPr>
        </p:nvSpPr>
        <p:spPr/>
        <p:txBody>
          <a:bodyPr/>
          <a:lstStyle/>
          <a:p>
            <a:r>
              <a:rPr lang="en-US" dirty="0" smtClean="0"/>
              <a:t>Model fit to mean size-at-age</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9</a:t>
            </a:fld>
            <a:endParaRPr lang="en-US" dirty="0"/>
          </a:p>
        </p:txBody>
      </p:sp>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45140" y="1149663"/>
            <a:ext cx="4282366" cy="3466730"/>
          </a:xfrm>
          <a:prstGeom prst="rect">
            <a:avLst/>
          </a:prstGeom>
        </p:spPr>
      </p:pic>
      <p:pic>
        <p:nvPicPr>
          <p:cNvPr id="13" name="Picture 12"/>
          <p:cNvPicPr/>
          <p:nvPr/>
        </p:nvPicPr>
        <p:blipFill>
          <a:blip r:embed="rId5" cstate="print">
            <a:extLst>
              <a:ext uri="{28A0092B-C50C-407E-A947-70E740481C1C}">
                <a14:useLocalDpi xmlns:a14="http://schemas.microsoft.com/office/drawing/2010/main" val="0"/>
              </a:ext>
            </a:extLst>
          </a:blip>
          <a:stretch>
            <a:fillRect/>
          </a:stretch>
        </p:blipFill>
        <p:spPr>
          <a:xfrm>
            <a:off x="5513033" y="1149662"/>
            <a:ext cx="3630968" cy="3582135"/>
          </a:xfrm>
          <a:prstGeom prst="rect">
            <a:avLst/>
          </a:prstGeom>
        </p:spPr>
      </p:pic>
    </p:spTree>
    <p:extLst>
      <p:ext uri="{BB962C8B-B14F-4D97-AF65-F5344CB8AC3E}">
        <p14:creationId xmlns:p14="http://schemas.microsoft.com/office/powerpoint/2010/main" val="3280129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AA Divider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noaa_fisheries_presentation_template_final (1)</Template>
  <TotalTime>2374</TotalTime>
  <Words>1868</Words>
  <Application>Microsoft Office PowerPoint</Application>
  <PresentationFormat>On-screen Show (4:3)</PresentationFormat>
  <Paragraphs>352</Paragraphs>
  <Slides>25</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Arial Narrow</vt:lpstr>
      <vt:lpstr>Arial Narrow Bold</vt:lpstr>
      <vt:lpstr>Calibri</vt:lpstr>
      <vt:lpstr>Times New Roman</vt:lpstr>
      <vt:lpstr>NOAA Fisheries Content Slides</vt:lpstr>
      <vt:lpstr>NOAA Divider Slides</vt:lpstr>
      <vt:lpstr>NOAA Title Options</vt:lpstr>
      <vt:lpstr>Assessment of BSAI Greenland turbot</vt:lpstr>
      <vt:lpstr>Data and model structure</vt:lpstr>
      <vt:lpstr>Fishery catch</vt:lpstr>
      <vt:lpstr>Survey estimates</vt:lpstr>
      <vt:lpstr>Length composition</vt:lpstr>
      <vt:lpstr>EBS shelf survey length and age composition</vt:lpstr>
      <vt:lpstr>Mean weight-at-age</vt:lpstr>
      <vt:lpstr>Model structure</vt:lpstr>
      <vt:lpstr>Model fit to mean size-at-age</vt:lpstr>
      <vt:lpstr>Growth estimates</vt:lpstr>
      <vt:lpstr>Model fit to indices</vt:lpstr>
      <vt:lpstr>Fit to length composition estimates</vt:lpstr>
      <vt:lpstr>Selectivity: Longline fishery</vt:lpstr>
      <vt:lpstr>Selectivity: EBS slope survey</vt:lpstr>
      <vt:lpstr>Time series</vt:lpstr>
      <vt:lpstr>Retrospective analysis</vt:lpstr>
      <vt:lpstr>Harvest recommendations</vt:lpstr>
      <vt:lpstr>Apportionment</vt:lpstr>
      <vt:lpstr>Phase plot</vt:lpstr>
      <vt:lpstr>Risk table</vt:lpstr>
      <vt:lpstr>Future directions</vt:lpstr>
      <vt:lpstr>Divider Title</vt:lpstr>
      <vt:lpstr>Model structure</vt:lpstr>
      <vt:lpstr>Model structure</vt:lpstr>
      <vt:lpstr>Model structure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dc:title>
  <dc:creator>Meaghan.Bryan</dc:creator>
  <cp:lastModifiedBy>Meaghan.Bryan</cp:lastModifiedBy>
  <cp:revision>186</cp:revision>
  <dcterms:created xsi:type="dcterms:W3CDTF">2018-11-08T20:32:45Z</dcterms:created>
  <dcterms:modified xsi:type="dcterms:W3CDTF">2020-11-19T15:33:36Z</dcterms:modified>
</cp:coreProperties>
</file>