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8"/>
  </p:notesMasterIdLst>
  <p:sldIdLst>
    <p:sldId id="304" r:id="rId4"/>
    <p:sldId id="815" r:id="rId5"/>
    <p:sldId id="828" r:id="rId6"/>
    <p:sldId id="831" r:id="rId7"/>
    <p:sldId id="836" r:id="rId8"/>
    <p:sldId id="833" r:id="rId9"/>
    <p:sldId id="830" r:id="rId10"/>
    <p:sldId id="260" r:id="rId11"/>
    <p:sldId id="811" r:id="rId12"/>
    <p:sldId id="827" r:id="rId13"/>
    <p:sldId id="307" r:id="rId14"/>
    <p:sldId id="819" r:id="rId15"/>
    <p:sldId id="305" r:id="rId16"/>
    <p:sldId id="838" r:id="rId17"/>
    <p:sldId id="257" r:id="rId18"/>
    <p:sldId id="835" r:id="rId19"/>
    <p:sldId id="818" r:id="rId20"/>
    <p:sldId id="262" r:id="rId21"/>
    <p:sldId id="837" r:id="rId22"/>
    <p:sldId id="839" r:id="rId23"/>
    <p:sldId id="823" r:id="rId24"/>
    <p:sldId id="824" r:id="rId25"/>
    <p:sldId id="825" r:id="rId26"/>
    <p:sldId id="82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4.svg"/><Relationship Id="rId1" Type="http://schemas.openxmlformats.org/officeDocument/2006/relationships/image" Target="../media/image11.png"/><Relationship Id="rId6" Type="http://schemas.openxmlformats.org/officeDocument/2006/relationships/image" Target="../media/image8.svg"/><Relationship Id="rId5" Type="http://schemas.openxmlformats.org/officeDocument/2006/relationships/image" Target="../media/image13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5F9BF2-5A49-4834-AEA3-6015E6500C9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CB61B78B-6E8A-40B0-B6EC-4A0A73C930DD}">
      <dgm:prSet/>
      <dgm:spPr/>
      <dgm:t>
        <a:bodyPr/>
        <a:lstStyle/>
        <a:p>
          <a:r>
            <a:rPr lang="en-US"/>
            <a:t>Oceanographic Data</a:t>
          </a:r>
        </a:p>
      </dgm:t>
    </dgm:pt>
    <dgm:pt modelId="{34B37D16-3C7B-469C-901C-420858AA0C04}" type="parTrans" cxnId="{A0E4EE59-0F0B-40E0-9DA5-E62A5B6F7AFB}">
      <dgm:prSet/>
      <dgm:spPr/>
      <dgm:t>
        <a:bodyPr/>
        <a:lstStyle/>
        <a:p>
          <a:endParaRPr lang="en-US"/>
        </a:p>
      </dgm:t>
    </dgm:pt>
    <dgm:pt modelId="{8556B64B-5E32-4A76-A814-2F9B0C9F9BCD}" type="sibTrans" cxnId="{A0E4EE59-0F0B-40E0-9DA5-E62A5B6F7AFB}">
      <dgm:prSet/>
      <dgm:spPr/>
      <dgm:t>
        <a:bodyPr/>
        <a:lstStyle/>
        <a:p>
          <a:endParaRPr lang="en-US"/>
        </a:p>
      </dgm:t>
    </dgm:pt>
    <dgm:pt modelId="{669C2164-DC42-48D0-8BB8-7CF9D0F0D208}">
      <dgm:prSet custT="1"/>
      <dgm:spPr/>
      <dgm:t>
        <a:bodyPr/>
        <a:lstStyle/>
        <a:p>
          <a:r>
            <a:rPr lang="en-US" sz="1400" dirty="0"/>
            <a:t>Temperature, Depth, Salinity, p</a:t>
          </a:r>
          <a:r>
            <a:rPr lang="en-US" sz="1100" dirty="0"/>
            <a:t>H</a:t>
          </a:r>
        </a:p>
      </dgm:t>
    </dgm:pt>
    <dgm:pt modelId="{8EBAE935-B458-41AA-9D3C-ADF48AC1D514}" type="parTrans" cxnId="{ECD2F15E-253F-43C5-8519-675E40216359}">
      <dgm:prSet/>
      <dgm:spPr/>
      <dgm:t>
        <a:bodyPr/>
        <a:lstStyle/>
        <a:p>
          <a:endParaRPr lang="en-US"/>
        </a:p>
      </dgm:t>
    </dgm:pt>
    <dgm:pt modelId="{CE61C322-8279-4C2D-BBE2-47EC4B68A58B}" type="sibTrans" cxnId="{ECD2F15E-253F-43C5-8519-675E40216359}">
      <dgm:prSet/>
      <dgm:spPr/>
      <dgm:t>
        <a:bodyPr/>
        <a:lstStyle/>
        <a:p>
          <a:endParaRPr lang="en-US"/>
        </a:p>
      </dgm:t>
    </dgm:pt>
    <dgm:pt modelId="{0C240DDF-703B-46AE-A23C-BFFD37723434}">
      <dgm:prSet/>
      <dgm:spPr/>
      <dgm:t>
        <a:bodyPr/>
        <a:lstStyle/>
        <a:p>
          <a:r>
            <a:rPr lang="en-US"/>
            <a:t>Crab Disease</a:t>
          </a:r>
        </a:p>
      </dgm:t>
    </dgm:pt>
    <dgm:pt modelId="{9DA060EE-B05B-417B-9257-5C1CB5C3879F}" type="parTrans" cxnId="{500641A4-D333-4CED-B529-EF7EBA965F76}">
      <dgm:prSet/>
      <dgm:spPr/>
      <dgm:t>
        <a:bodyPr/>
        <a:lstStyle/>
        <a:p>
          <a:endParaRPr lang="en-US"/>
        </a:p>
      </dgm:t>
    </dgm:pt>
    <dgm:pt modelId="{8CBC4A5B-8A96-4E16-89E0-DBED403A6187}" type="sibTrans" cxnId="{500641A4-D333-4CED-B529-EF7EBA965F76}">
      <dgm:prSet/>
      <dgm:spPr/>
      <dgm:t>
        <a:bodyPr/>
        <a:lstStyle/>
        <a:p>
          <a:endParaRPr lang="en-US"/>
        </a:p>
      </dgm:t>
    </dgm:pt>
    <dgm:pt modelId="{12618CCE-8B16-4897-9DC6-74FDB01EB76A}">
      <dgm:prSet custT="1"/>
      <dgm:spPr/>
      <dgm:t>
        <a:bodyPr/>
        <a:lstStyle/>
        <a:p>
          <a:r>
            <a:rPr lang="en-US" sz="1400" dirty="0"/>
            <a:t>Cottage Cheese Disease</a:t>
          </a:r>
        </a:p>
      </dgm:t>
    </dgm:pt>
    <dgm:pt modelId="{39CAA306-5C95-4E09-80C9-8BD1834E77F7}" type="parTrans" cxnId="{CADF7395-7AB4-4BFD-952C-83350645BC6F}">
      <dgm:prSet/>
      <dgm:spPr/>
      <dgm:t>
        <a:bodyPr/>
        <a:lstStyle/>
        <a:p>
          <a:endParaRPr lang="en-US"/>
        </a:p>
      </dgm:t>
    </dgm:pt>
    <dgm:pt modelId="{AB88D530-712E-4F9E-B9A0-C6EEF09AD6D1}" type="sibTrans" cxnId="{CADF7395-7AB4-4BFD-952C-83350645BC6F}">
      <dgm:prSet/>
      <dgm:spPr/>
      <dgm:t>
        <a:bodyPr/>
        <a:lstStyle/>
        <a:p>
          <a:endParaRPr lang="en-US"/>
        </a:p>
      </dgm:t>
    </dgm:pt>
    <dgm:pt modelId="{3D71A284-4A90-433F-8F9C-294B583BDDB2}">
      <dgm:prSet custT="1"/>
      <dgm:spPr/>
      <dgm:t>
        <a:bodyPr/>
        <a:lstStyle/>
        <a:p>
          <a:r>
            <a:rPr lang="en-US" sz="1400" dirty="0"/>
            <a:t>Bitter Crab Disease</a:t>
          </a:r>
        </a:p>
      </dgm:t>
    </dgm:pt>
    <dgm:pt modelId="{D80A6592-C38D-4D03-B1D4-47C78D532395}" type="parTrans" cxnId="{BACD8F4A-A992-485F-AD7B-4D4E6395A53A}">
      <dgm:prSet/>
      <dgm:spPr/>
      <dgm:t>
        <a:bodyPr/>
        <a:lstStyle/>
        <a:p>
          <a:endParaRPr lang="en-US"/>
        </a:p>
      </dgm:t>
    </dgm:pt>
    <dgm:pt modelId="{E0F5D5A3-BE60-4597-942E-DCE2C8DF2CA7}" type="sibTrans" cxnId="{BACD8F4A-A992-485F-AD7B-4D4E6395A53A}">
      <dgm:prSet/>
      <dgm:spPr/>
      <dgm:t>
        <a:bodyPr/>
        <a:lstStyle/>
        <a:p>
          <a:endParaRPr lang="en-US"/>
        </a:p>
      </dgm:t>
    </dgm:pt>
    <dgm:pt modelId="{1183B8AC-AC97-4667-81D1-3C81C96D8F9F}">
      <dgm:prSet custT="1"/>
      <dgm:spPr/>
      <dgm:t>
        <a:bodyPr/>
        <a:lstStyle/>
        <a:p>
          <a:r>
            <a:rPr lang="en-US" sz="1400" dirty="0"/>
            <a:t>Black Eye Condition</a:t>
          </a:r>
        </a:p>
      </dgm:t>
    </dgm:pt>
    <dgm:pt modelId="{E40AF3EF-8515-4FE5-A766-EC6BEBF03821}" type="parTrans" cxnId="{D4D04B8E-489D-4289-B810-E7062DF9B21F}">
      <dgm:prSet/>
      <dgm:spPr/>
      <dgm:t>
        <a:bodyPr/>
        <a:lstStyle/>
        <a:p>
          <a:endParaRPr lang="en-US"/>
        </a:p>
      </dgm:t>
    </dgm:pt>
    <dgm:pt modelId="{B8B99289-400B-4AAD-B79B-3ED3E4AEBF77}" type="sibTrans" cxnId="{D4D04B8E-489D-4289-B810-E7062DF9B21F}">
      <dgm:prSet/>
      <dgm:spPr/>
      <dgm:t>
        <a:bodyPr/>
        <a:lstStyle/>
        <a:p>
          <a:endParaRPr lang="en-US"/>
        </a:p>
      </dgm:t>
    </dgm:pt>
    <dgm:pt modelId="{1C5F8EC7-DA88-4551-91DD-5BBD8AB644A6}">
      <dgm:prSet/>
      <dgm:spPr/>
      <dgm:t>
        <a:bodyPr/>
        <a:lstStyle/>
        <a:p>
          <a:r>
            <a:rPr lang="en-US"/>
            <a:t>Genetics</a:t>
          </a:r>
        </a:p>
      </dgm:t>
    </dgm:pt>
    <dgm:pt modelId="{A23DAB9E-B3A6-42B1-987D-419B7761DD8C}" type="parTrans" cxnId="{D9F84C90-E5BA-4079-BC65-86972D5DDBBE}">
      <dgm:prSet/>
      <dgm:spPr/>
      <dgm:t>
        <a:bodyPr/>
        <a:lstStyle/>
        <a:p>
          <a:endParaRPr lang="en-US"/>
        </a:p>
      </dgm:t>
    </dgm:pt>
    <dgm:pt modelId="{BE448538-F36F-4FFA-BA9A-9521B6D35BA8}" type="sibTrans" cxnId="{D9F84C90-E5BA-4079-BC65-86972D5DDBBE}">
      <dgm:prSet/>
      <dgm:spPr/>
      <dgm:t>
        <a:bodyPr/>
        <a:lstStyle/>
        <a:p>
          <a:endParaRPr lang="en-US"/>
        </a:p>
      </dgm:t>
    </dgm:pt>
    <dgm:pt modelId="{1E823131-8CEA-4D68-AAE7-117F01C3812F}">
      <dgm:prSet/>
      <dgm:spPr/>
      <dgm:t>
        <a:bodyPr/>
        <a:lstStyle/>
        <a:p>
          <a:r>
            <a:rPr lang="en-US" dirty="0"/>
            <a:t>Collection of Live Crab or Teaching Specimens </a:t>
          </a:r>
        </a:p>
      </dgm:t>
    </dgm:pt>
    <dgm:pt modelId="{98D30E92-8991-4BCF-943C-F4A9F02E10EA}" type="parTrans" cxnId="{9E0F93A9-9122-40D0-A927-6BF2B85221D1}">
      <dgm:prSet/>
      <dgm:spPr/>
      <dgm:t>
        <a:bodyPr/>
        <a:lstStyle/>
        <a:p>
          <a:endParaRPr lang="en-US"/>
        </a:p>
      </dgm:t>
    </dgm:pt>
    <dgm:pt modelId="{3DEB2E44-BB4C-46C7-8AF7-37EAE88CBEE9}" type="sibTrans" cxnId="{9E0F93A9-9122-40D0-A927-6BF2B85221D1}">
      <dgm:prSet/>
      <dgm:spPr/>
      <dgm:t>
        <a:bodyPr/>
        <a:lstStyle/>
        <a:p>
          <a:endParaRPr lang="en-US"/>
        </a:p>
      </dgm:t>
    </dgm:pt>
    <dgm:pt modelId="{73123BF4-FE4C-41A5-8A8C-7EBC25F5D818}" type="pres">
      <dgm:prSet presAssocID="{395F9BF2-5A49-4834-AEA3-6015E6500C91}" presName="root" presStyleCnt="0">
        <dgm:presLayoutVars>
          <dgm:dir/>
          <dgm:resizeHandles val="exact"/>
        </dgm:presLayoutVars>
      </dgm:prSet>
      <dgm:spPr/>
    </dgm:pt>
    <dgm:pt modelId="{030191DE-41CF-4043-B4B3-9827F3544370}" type="pres">
      <dgm:prSet presAssocID="{CB61B78B-6E8A-40B0-B6EC-4A0A73C930DD}" presName="compNode" presStyleCnt="0"/>
      <dgm:spPr/>
    </dgm:pt>
    <dgm:pt modelId="{99327F4A-7D97-427F-94FC-3FD2535B3E54}" type="pres">
      <dgm:prSet presAssocID="{CB61B78B-6E8A-40B0-B6EC-4A0A73C930DD}" presName="bgRect" presStyleLbl="bgShp" presStyleIdx="0" presStyleCnt="4"/>
      <dgm:spPr/>
    </dgm:pt>
    <dgm:pt modelId="{967394FC-7B86-474B-BC73-0FC4E28C7ECE}" type="pres">
      <dgm:prSet presAssocID="{CB61B78B-6E8A-40B0-B6EC-4A0A73C930D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3B46C109-98BE-4399-9466-2CEA8C8CC23E}" type="pres">
      <dgm:prSet presAssocID="{CB61B78B-6E8A-40B0-B6EC-4A0A73C930DD}" presName="spaceRect" presStyleCnt="0"/>
      <dgm:spPr/>
    </dgm:pt>
    <dgm:pt modelId="{3790A600-AFAD-4732-9C02-2B4C3D569103}" type="pres">
      <dgm:prSet presAssocID="{CB61B78B-6E8A-40B0-B6EC-4A0A73C930DD}" presName="parTx" presStyleLbl="revTx" presStyleIdx="0" presStyleCnt="6">
        <dgm:presLayoutVars>
          <dgm:chMax val="0"/>
          <dgm:chPref val="0"/>
        </dgm:presLayoutVars>
      </dgm:prSet>
      <dgm:spPr/>
    </dgm:pt>
    <dgm:pt modelId="{7F380734-1417-4395-BCE1-2373C80D7397}" type="pres">
      <dgm:prSet presAssocID="{CB61B78B-6E8A-40B0-B6EC-4A0A73C930DD}" presName="desTx" presStyleLbl="revTx" presStyleIdx="1" presStyleCnt="6" custScaleX="134944">
        <dgm:presLayoutVars/>
      </dgm:prSet>
      <dgm:spPr/>
    </dgm:pt>
    <dgm:pt modelId="{7591EA9B-9C3B-487F-8FDB-6320CC3AF128}" type="pres">
      <dgm:prSet presAssocID="{8556B64B-5E32-4A76-A814-2F9B0C9F9BCD}" presName="sibTrans" presStyleCnt="0"/>
      <dgm:spPr/>
    </dgm:pt>
    <dgm:pt modelId="{BB944EAE-AECE-4054-B390-15FC0880C391}" type="pres">
      <dgm:prSet presAssocID="{0C240DDF-703B-46AE-A23C-BFFD37723434}" presName="compNode" presStyleCnt="0"/>
      <dgm:spPr/>
    </dgm:pt>
    <dgm:pt modelId="{66B42BB6-1C03-4667-82C5-CF26701500CB}" type="pres">
      <dgm:prSet presAssocID="{0C240DDF-703B-46AE-A23C-BFFD37723434}" presName="bgRect" presStyleLbl="bgShp" presStyleIdx="1" presStyleCnt="4"/>
      <dgm:spPr/>
    </dgm:pt>
    <dgm:pt modelId="{CE5D678D-53DE-4521-9C47-AF803A0807C3}" type="pres">
      <dgm:prSet presAssocID="{0C240DDF-703B-46AE-A23C-BFFD3772343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2695FB94-EBBF-46A6-97D3-E4B9A16AC0DF}" type="pres">
      <dgm:prSet presAssocID="{0C240DDF-703B-46AE-A23C-BFFD37723434}" presName="spaceRect" presStyleCnt="0"/>
      <dgm:spPr/>
    </dgm:pt>
    <dgm:pt modelId="{4CBCBBBC-E81B-4E12-B793-66982320CAB4}" type="pres">
      <dgm:prSet presAssocID="{0C240DDF-703B-46AE-A23C-BFFD37723434}" presName="parTx" presStyleLbl="revTx" presStyleIdx="2" presStyleCnt="6">
        <dgm:presLayoutVars>
          <dgm:chMax val="0"/>
          <dgm:chPref val="0"/>
        </dgm:presLayoutVars>
      </dgm:prSet>
      <dgm:spPr/>
    </dgm:pt>
    <dgm:pt modelId="{C23EC05C-4947-4178-98DA-9C06715216CE}" type="pres">
      <dgm:prSet presAssocID="{0C240DDF-703B-46AE-A23C-BFFD37723434}" presName="desTx" presStyleLbl="revTx" presStyleIdx="3" presStyleCnt="6" custScaleX="146459" custLinFactNeighborX="-19830" custLinFactNeighborY="772">
        <dgm:presLayoutVars/>
      </dgm:prSet>
      <dgm:spPr/>
    </dgm:pt>
    <dgm:pt modelId="{CE9CDA0B-66B8-47A0-9B02-FA82A2736996}" type="pres">
      <dgm:prSet presAssocID="{8CBC4A5B-8A96-4E16-89E0-DBED403A6187}" presName="sibTrans" presStyleCnt="0"/>
      <dgm:spPr/>
    </dgm:pt>
    <dgm:pt modelId="{EA24F110-894C-4C3C-9E55-B5E24DEE821D}" type="pres">
      <dgm:prSet presAssocID="{1C5F8EC7-DA88-4551-91DD-5BBD8AB644A6}" presName="compNode" presStyleCnt="0"/>
      <dgm:spPr/>
    </dgm:pt>
    <dgm:pt modelId="{72FEBBCA-3C02-44AB-A9D1-40535EDDE047}" type="pres">
      <dgm:prSet presAssocID="{1C5F8EC7-DA88-4551-91DD-5BBD8AB644A6}" presName="bgRect" presStyleLbl="bgShp" presStyleIdx="2" presStyleCnt="4"/>
      <dgm:spPr/>
    </dgm:pt>
    <dgm:pt modelId="{3C1D16D5-1701-41B4-AB3F-B362ACF148B7}" type="pres">
      <dgm:prSet presAssocID="{1C5F8EC7-DA88-4551-91DD-5BBD8AB644A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2CC8BC17-F4B1-4745-BEC4-B4DD02FBA9D5}" type="pres">
      <dgm:prSet presAssocID="{1C5F8EC7-DA88-4551-91DD-5BBD8AB644A6}" presName="spaceRect" presStyleCnt="0"/>
      <dgm:spPr/>
    </dgm:pt>
    <dgm:pt modelId="{BE90919C-1FA1-4E53-BC7A-E5B60FE41B13}" type="pres">
      <dgm:prSet presAssocID="{1C5F8EC7-DA88-4551-91DD-5BBD8AB644A6}" presName="parTx" presStyleLbl="revTx" presStyleIdx="4" presStyleCnt="6">
        <dgm:presLayoutVars>
          <dgm:chMax val="0"/>
          <dgm:chPref val="0"/>
        </dgm:presLayoutVars>
      </dgm:prSet>
      <dgm:spPr/>
    </dgm:pt>
    <dgm:pt modelId="{08F1CC6E-B642-49B0-AC2F-647A79C128A8}" type="pres">
      <dgm:prSet presAssocID="{BE448538-F36F-4FFA-BA9A-9521B6D35BA8}" presName="sibTrans" presStyleCnt="0"/>
      <dgm:spPr/>
    </dgm:pt>
    <dgm:pt modelId="{595AFB40-80D3-4674-89E7-DF59E6312A45}" type="pres">
      <dgm:prSet presAssocID="{1E823131-8CEA-4D68-AAE7-117F01C3812F}" presName="compNode" presStyleCnt="0"/>
      <dgm:spPr/>
    </dgm:pt>
    <dgm:pt modelId="{5FC23675-A0DF-468E-95B5-00357C4C975D}" type="pres">
      <dgm:prSet presAssocID="{1E823131-8CEA-4D68-AAE7-117F01C3812F}" presName="bgRect" presStyleLbl="bgShp" presStyleIdx="3" presStyleCnt="4"/>
      <dgm:spPr/>
    </dgm:pt>
    <dgm:pt modelId="{58D0DFEF-3F40-4310-B15E-44ADC807F9C7}" type="pres">
      <dgm:prSet presAssocID="{1E823131-8CEA-4D68-AAE7-117F01C3812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F89D8975-0693-40F3-BFA6-1A9285C68006}" type="pres">
      <dgm:prSet presAssocID="{1E823131-8CEA-4D68-AAE7-117F01C3812F}" presName="spaceRect" presStyleCnt="0"/>
      <dgm:spPr/>
    </dgm:pt>
    <dgm:pt modelId="{49B6FA44-4CAD-42B3-81FC-45855EAE72A5}" type="pres">
      <dgm:prSet presAssocID="{1E823131-8CEA-4D68-AAE7-117F01C3812F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A53D140F-E39D-486E-9886-DB9C9FB33DED}" type="presOf" srcId="{395F9BF2-5A49-4834-AEA3-6015E6500C91}" destId="{73123BF4-FE4C-41A5-8A8C-7EBC25F5D818}" srcOrd="0" destOrd="0" presId="urn:microsoft.com/office/officeart/2018/2/layout/IconVerticalSolidList"/>
    <dgm:cxn modelId="{E0A5D928-52AA-482D-8B82-A0690C948289}" type="presOf" srcId="{1183B8AC-AC97-4667-81D1-3C81C96D8F9F}" destId="{C23EC05C-4947-4178-98DA-9C06715216CE}" srcOrd="0" destOrd="2" presId="urn:microsoft.com/office/officeart/2018/2/layout/IconVerticalSolidList"/>
    <dgm:cxn modelId="{ECD2F15E-253F-43C5-8519-675E40216359}" srcId="{CB61B78B-6E8A-40B0-B6EC-4A0A73C930DD}" destId="{669C2164-DC42-48D0-8BB8-7CF9D0F0D208}" srcOrd="0" destOrd="0" parTransId="{8EBAE935-B458-41AA-9D3C-ADF48AC1D514}" sibTransId="{CE61C322-8279-4C2D-BBE2-47EC4B68A58B}"/>
    <dgm:cxn modelId="{7272FF46-6E7C-420B-86DA-7410ED3720C2}" type="presOf" srcId="{1E823131-8CEA-4D68-AAE7-117F01C3812F}" destId="{49B6FA44-4CAD-42B3-81FC-45855EAE72A5}" srcOrd="0" destOrd="0" presId="urn:microsoft.com/office/officeart/2018/2/layout/IconVerticalSolidList"/>
    <dgm:cxn modelId="{65A25F48-471C-4B20-B484-4AF43165FC3D}" type="presOf" srcId="{0C240DDF-703B-46AE-A23C-BFFD37723434}" destId="{4CBCBBBC-E81B-4E12-B793-66982320CAB4}" srcOrd="0" destOrd="0" presId="urn:microsoft.com/office/officeart/2018/2/layout/IconVerticalSolidList"/>
    <dgm:cxn modelId="{BACD8F4A-A992-485F-AD7B-4D4E6395A53A}" srcId="{0C240DDF-703B-46AE-A23C-BFFD37723434}" destId="{3D71A284-4A90-433F-8F9C-294B583BDDB2}" srcOrd="1" destOrd="0" parTransId="{D80A6592-C38D-4D03-B1D4-47C78D532395}" sibTransId="{E0F5D5A3-BE60-4597-942E-DCE2C8DF2CA7}"/>
    <dgm:cxn modelId="{BEF3774D-F8D1-4EF5-A7EB-0260ED6FE723}" type="presOf" srcId="{669C2164-DC42-48D0-8BB8-7CF9D0F0D208}" destId="{7F380734-1417-4395-BCE1-2373C80D7397}" srcOrd="0" destOrd="0" presId="urn:microsoft.com/office/officeart/2018/2/layout/IconVerticalSolidList"/>
    <dgm:cxn modelId="{A0E4EE59-0F0B-40E0-9DA5-E62A5B6F7AFB}" srcId="{395F9BF2-5A49-4834-AEA3-6015E6500C91}" destId="{CB61B78B-6E8A-40B0-B6EC-4A0A73C930DD}" srcOrd="0" destOrd="0" parTransId="{34B37D16-3C7B-469C-901C-420858AA0C04}" sibTransId="{8556B64B-5E32-4A76-A814-2F9B0C9F9BCD}"/>
    <dgm:cxn modelId="{D4D04B8E-489D-4289-B810-E7062DF9B21F}" srcId="{0C240DDF-703B-46AE-A23C-BFFD37723434}" destId="{1183B8AC-AC97-4667-81D1-3C81C96D8F9F}" srcOrd="2" destOrd="0" parTransId="{E40AF3EF-8515-4FE5-A766-EC6BEBF03821}" sibTransId="{B8B99289-400B-4AAD-B79B-3ED3E4AEBF77}"/>
    <dgm:cxn modelId="{D9F84C90-E5BA-4079-BC65-86972D5DDBBE}" srcId="{395F9BF2-5A49-4834-AEA3-6015E6500C91}" destId="{1C5F8EC7-DA88-4551-91DD-5BBD8AB644A6}" srcOrd="2" destOrd="0" parTransId="{A23DAB9E-B3A6-42B1-987D-419B7761DD8C}" sibTransId="{BE448538-F36F-4FFA-BA9A-9521B6D35BA8}"/>
    <dgm:cxn modelId="{CADF7395-7AB4-4BFD-952C-83350645BC6F}" srcId="{0C240DDF-703B-46AE-A23C-BFFD37723434}" destId="{12618CCE-8B16-4897-9DC6-74FDB01EB76A}" srcOrd="0" destOrd="0" parTransId="{39CAA306-5C95-4E09-80C9-8BD1834E77F7}" sibTransId="{AB88D530-712E-4F9E-B9A0-C6EEF09AD6D1}"/>
    <dgm:cxn modelId="{E15E3599-9642-47C6-AE28-E2DA4E029984}" type="presOf" srcId="{1C5F8EC7-DA88-4551-91DD-5BBD8AB644A6}" destId="{BE90919C-1FA1-4E53-BC7A-E5B60FE41B13}" srcOrd="0" destOrd="0" presId="urn:microsoft.com/office/officeart/2018/2/layout/IconVerticalSolidList"/>
    <dgm:cxn modelId="{500641A4-D333-4CED-B529-EF7EBA965F76}" srcId="{395F9BF2-5A49-4834-AEA3-6015E6500C91}" destId="{0C240DDF-703B-46AE-A23C-BFFD37723434}" srcOrd="1" destOrd="0" parTransId="{9DA060EE-B05B-417B-9257-5C1CB5C3879F}" sibTransId="{8CBC4A5B-8A96-4E16-89E0-DBED403A6187}"/>
    <dgm:cxn modelId="{9E0F93A9-9122-40D0-A927-6BF2B85221D1}" srcId="{395F9BF2-5A49-4834-AEA3-6015E6500C91}" destId="{1E823131-8CEA-4D68-AAE7-117F01C3812F}" srcOrd="3" destOrd="0" parTransId="{98D30E92-8991-4BCF-943C-F4A9F02E10EA}" sibTransId="{3DEB2E44-BB4C-46C7-8AF7-37EAE88CBEE9}"/>
    <dgm:cxn modelId="{F78572B4-0044-43D2-8242-FC297D91BFD6}" type="presOf" srcId="{3D71A284-4A90-433F-8F9C-294B583BDDB2}" destId="{C23EC05C-4947-4178-98DA-9C06715216CE}" srcOrd="0" destOrd="1" presId="urn:microsoft.com/office/officeart/2018/2/layout/IconVerticalSolidList"/>
    <dgm:cxn modelId="{00EE3DBE-B6C7-4912-B6B1-A494D6E9453E}" type="presOf" srcId="{12618CCE-8B16-4897-9DC6-74FDB01EB76A}" destId="{C23EC05C-4947-4178-98DA-9C06715216CE}" srcOrd="0" destOrd="0" presId="urn:microsoft.com/office/officeart/2018/2/layout/IconVerticalSolidList"/>
    <dgm:cxn modelId="{9278FFBF-D702-4228-9696-0C03C7048CCF}" type="presOf" srcId="{CB61B78B-6E8A-40B0-B6EC-4A0A73C930DD}" destId="{3790A600-AFAD-4732-9C02-2B4C3D569103}" srcOrd="0" destOrd="0" presId="urn:microsoft.com/office/officeart/2018/2/layout/IconVerticalSolidList"/>
    <dgm:cxn modelId="{469D09A2-004D-483C-9FCE-5E977855C5F3}" type="presParOf" srcId="{73123BF4-FE4C-41A5-8A8C-7EBC25F5D818}" destId="{030191DE-41CF-4043-B4B3-9827F3544370}" srcOrd="0" destOrd="0" presId="urn:microsoft.com/office/officeart/2018/2/layout/IconVerticalSolidList"/>
    <dgm:cxn modelId="{307E9685-2981-4FC8-A229-FB75057F794C}" type="presParOf" srcId="{030191DE-41CF-4043-B4B3-9827F3544370}" destId="{99327F4A-7D97-427F-94FC-3FD2535B3E54}" srcOrd="0" destOrd="0" presId="urn:microsoft.com/office/officeart/2018/2/layout/IconVerticalSolidList"/>
    <dgm:cxn modelId="{DBC8940C-A141-4A59-8CF8-7441BA8E4AEA}" type="presParOf" srcId="{030191DE-41CF-4043-B4B3-9827F3544370}" destId="{967394FC-7B86-474B-BC73-0FC4E28C7ECE}" srcOrd="1" destOrd="0" presId="urn:microsoft.com/office/officeart/2018/2/layout/IconVerticalSolidList"/>
    <dgm:cxn modelId="{E5BBC2EC-53D3-4336-98B2-85B8D78CA7E8}" type="presParOf" srcId="{030191DE-41CF-4043-B4B3-9827F3544370}" destId="{3B46C109-98BE-4399-9466-2CEA8C8CC23E}" srcOrd="2" destOrd="0" presId="urn:microsoft.com/office/officeart/2018/2/layout/IconVerticalSolidList"/>
    <dgm:cxn modelId="{90637F0B-A15B-4815-80F1-A7530980A962}" type="presParOf" srcId="{030191DE-41CF-4043-B4B3-9827F3544370}" destId="{3790A600-AFAD-4732-9C02-2B4C3D569103}" srcOrd="3" destOrd="0" presId="urn:microsoft.com/office/officeart/2018/2/layout/IconVerticalSolidList"/>
    <dgm:cxn modelId="{DEF1B76B-24BF-4AEA-92D8-B298FA2575E4}" type="presParOf" srcId="{030191DE-41CF-4043-B4B3-9827F3544370}" destId="{7F380734-1417-4395-BCE1-2373C80D7397}" srcOrd="4" destOrd="0" presId="urn:microsoft.com/office/officeart/2018/2/layout/IconVerticalSolidList"/>
    <dgm:cxn modelId="{868C0A51-0397-4110-8698-F2D5746653FF}" type="presParOf" srcId="{73123BF4-FE4C-41A5-8A8C-7EBC25F5D818}" destId="{7591EA9B-9C3B-487F-8FDB-6320CC3AF128}" srcOrd="1" destOrd="0" presId="urn:microsoft.com/office/officeart/2018/2/layout/IconVerticalSolidList"/>
    <dgm:cxn modelId="{C4F37BFE-5BBC-4A17-A242-AC32FC539BBD}" type="presParOf" srcId="{73123BF4-FE4C-41A5-8A8C-7EBC25F5D818}" destId="{BB944EAE-AECE-4054-B390-15FC0880C391}" srcOrd="2" destOrd="0" presId="urn:microsoft.com/office/officeart/2018/2/layout/IconVerticalSolidList"/>
    <dgm:cxn modelId="{1295E1A8-75F7-49F0-9CC0-578822840F6C}" type="presParOf" srcId="{BB944EAE-AECE-4054-B390-15FC0880C391}" destId="{66B42BB6-1C03-4667-82C5-CF26701500CB}" srcOrd="0" destOrd="0" presId="urn:microsoft.com/office/officeart/2018/2/layout/IconVerticalSolidList"/>
    <dgm:cxn modelId="{98C6397C-E3DA-40A7-A731-157B2A9684CB}" type="presParOf" srcId="{BB944EAE-AECE-4054-B390-15FC0880C391}" destId="{CE5D678D-53DE-4521-9C47-AF803A0807C3}" srcOrd="1" destOrd="0" presId="urn:microsoft.com/office/officeart/2018/2/layout/IconVerticalSolidList"/>
    <dgm:cxn modelId="{82FD429E-06C4-4AB3-9441-3577BAD8FB3B}" type="presParOf" srcId="{BB944EAE-AECE-4054-B390-15FC0880C391}" destId="{2695FB94-EBBF-46A6-97D3-E4B9A16AC0DF}" srcOrd="2" destOrd="0" presId="urn:microsoft.com/office/officeart/2018/2/layout/IconVerticalSolidList"/>
    <dgm:cxn modelId="{2B2B647A-505C-4A74-BF5A-27AD5DA6BC89}" type="presParOf" srcId="{BB944EAE-AECE-4054-B390-15FC0880C391}" destId="{4CBCBBBC-E81B-4E12-B793-66982320CAB4}" srcOrd="3" destOrd="0" presId="urn:microsoft.com/office/officeart/2018/2/layout/IconVerticalSolidList"/>
    <dgm:cxn modelId="{142B3062-1DC3-4DB6-BFE7-064BF864252B}" type="presParOf" srcId="{BB944EAE-AECE-4054-B390-15FC0880C391}" destId="{C23EC05C-4947-4178-98DA-9C06715216CE}" srcOrd="4" destOrd="0" presId="urn:microsoft.com/office/officeart/2018/2/layout/IconVerticalSolidList"/>
    <dgm:cxn modelId="{12D6788F-4D49-414F-9ACC-4D6046428883}" type="presParOf" srcId="{73123BF4-FE4C-41A5-8A8C-7EBC25F5D818}" destId="{CE9CDA0B-66B8-47A0-9B02-FA82A2736996}" srcOrd="3" destOrd="0" presId="urn:microsoft.com/office/officeart/2018/2/layout/IconVerticalSolidList"/>
    <dgm:cxn modelId="{D4AEF435-C1DF-4B6B-9C77-6140712389E5}" type="presParOf" srcId="{73123BF4-FE4C-41A5-8A8C-7EBC25F5D818}" destId="{EA24F110-894C-4C3C-9E55-B5E24DEE821D}" srcOrd="4" destOrd="0" presId="urn:microsoft.com/office/officeart/2018/2/layout/IconVerticalSolidList"/>
    <dgm:cxn modelId="{12FC0E7A-58FA-4D8F-827E-1D9F3F76297F}" type="presParOf" srcId="{EA24F110-894C-4C3C-9E55-B5E24DEE821D}" destId="{72FEBBCA-3C02-44AB-A9D1-40535EDDE047}" srcOrd="0" destOrd="0" presId="urn:microsoft.com/office/officeart/2018/2/layout/IconVerticalSolidList"/>
    <dgm:cxn modelId="{707F8577-C1EE-4BA2-84C1-A5CE573D01C5}" type="presParOf" srcId="{EA24F110-894C-4C3C-9E55-B5E24DEE821D}" destId="{3C1D16D5-1701-41B4-AB3F-B362ACF148B7}" srcOrd="1" destOrd="0" presId="urn:microsoft.com/office/officeart/2018/2/layout/IconVerticalSolidList"/>
    <dgm:cxn modelId="{529700A9-C42B-43F7-A1A9-E1DC8B4E1CE2}" type="presParOf" srcId="{EA24F110-894C-4C3C-9E55-B5E24DEE821D}" destId="{2CC8BC17-F4B1-4745-BEC4-B4DD02FBA9D5}" srcOrd="2" destOrd="0" presId="urn:microsoft.com/office/officeart/2018/2/layout/IconVerticalSolidList"/>
    <dgm:cxn modelId="{AFBCFA63-7EA2-409F-BF20-0F0EA9F89921}" type="presParOf" srcId="{EA24F110-894C-4C3C-9E55-B5E24DEE821D}" destId="{BE90919C-1FA1-4E53-BC7A-E5B60FE41B13}" srcOrd="3" destOrd="0" presId="urn:microsoft.com/office/officeart/2018/2/layout/IconVerticalSolidList"/>
    <dgm:cxn modelId="{8A933E4D-EB1D-4326-B5D4-6D89C82B78CF}" type="presParOf" srcId="{73123BF4-FE4C-41A5-8A8C-7EBC25F5D818}" destId="{08F1CC6E-B642-49B0-AC2F-647A79C128A8}" srcOrd="5" destOrd="0" presId="urn:microsoft.com/office/officeart/2018/2/layout/IconVerticalSolidList"/>
    <dgm:cxn modelId="{9FAC5717-DFC2-4E9F-9CC4-560D2DEF146B}" type="presParOf" srcId="{73123BF4-FE4C-41A5-8A8C-7EBC25F5D818}" destId="{595AFB40-80D3-4674-89E7-DF59E6312A45}" srcOrd="6" destOrd="0" presId="urn:microsoft.com/office/officeart/2018/2/layout/IconVerticalSolidList"/>
    <dgm:cxn modelId="{545BBE59-3B59-44C8-95DA-662F2A881311}" type="presParOf" srcId="{595AFB40-80D3-4674-89E7-DF59E6312A45}" destId="{5FC23675-A0DF-468E-95B5-00357C4C975D}" srcOrd="0" destOrd="0" presId="urn:microsoft.com/office/officeart/2018/2/layout/IconVerticalSolidList"/>
    <dgm:cxn modelId="{07B7D2A1-835F-4699-ACA2-8851D7006098}" type="presParOf" srcId="{595AFB40-80D3-4674-89E7-DF59E6312A45}" destId="{58D0DFEF-3F40-4310-B15E-44ADC807F9C7}" srcOrd="1" destOrd="0" presId="urn:microsoft.com/office/officeart/2018/2/layout/IconVerticalSolidList"/>
    <dgm:cxn modelId="{701C47E1-6768-4D07-A7D5-8B733C2C129A}" type="presParOf" srcId="{595AFB40-80D3-4674-89E7-DF59E6312A45}" destId="{F89D8975-0693-40F3-BFA6-1A9285C68006}" srcOrd="2" destOrd="0" presId="urn:microsoft.com/office/officeart/2018/2/layout/IconVerticalSolidList"/>
    <dgm:cxn modelId="{3D16E015-AAA7-4B38-B2A0-F3FD7ABBF43E}" type="presParOf" srcId="{595AFB40-80D3-4674-89E7-DF59E6312A45}" destId="{49B6FA44-4CAD-42B3-81FC-45855EAE72A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27F4A-7D97-427F-94FC-3FD2535B3E54}">
      <dsp:nvSpPr>
        <dsp:cNvPr id="0" name=""/>
        <dsp:cNvSpPr/>
      </dsp:nvSpPr>
      <dsp:spPr>
        <a:xfrm>
          <a:off x="-144760" y="11048"/>
          <a:ext cx="4885203" cy="123438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7394FC-7B86-474B-BC73-0FC4E28C7ECE}">
      <dsp:nvSpPr>
        <dsp:cNvPr id="0" name=""/>
        <dsp:cNvSpPr/>
      </dsp:nvSpPr>
      <dsp:spPr>
        <a:xfrm>
          <a:off x="228640" y="288784"/>
          <a:ext cx="678911" cy="6789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0A600-AFAD-4732-9C02-2B4C3D569103}">
      <dsp:nvSpPr>
        <dsp:cNvPr id="0" name=""/>
        <dsp:cNvSpPr/>
      </dsp:nvSpPr>
      <dsp:spPr>
        <a:xfrm>
          <a:off x="1280953" y="11048"/>
          <a:ext cx="2198341" cy="1234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39" tIns="130639" rIns="130639" bIns="13063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Oceanographic Data</a:t>
          </a:r>
        </a:p>
      </dsp:txBody>
      <dsp:txXfrm>
        <a:off x="1280953" y="11048"/>
        <a:ext cx="2198341" cy="1234385"/>
      </dsp:txXfrm>
    </dsp:sp>
    <dsp:sp modelId="{7F380734-1417-4395-BCE1-2373C80D7397}">
      <dsp:nvSpPr>
        <dsp:cNvPr id="0" name=""/>
        <dsp:cNvSpPr/>
      </dsp:nvSpPr>
      <dsp:spPr>
        <a:xfrm>
          <a:off x="3259435" y="11048"/>
          <a:ext cx="1698078" cy="1234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39" tIns="130639" rIns="130639" bIns="13063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Temperature, Depth, Salinity, p</a:t>
          </a:r>
          <a:r>
            <a:rPr lang="en-US" sz="1100" kern="1200" dirty="0"/>
            <a:t>H</a:t>
          </a:r>
        </a:p>
      </dsp:txBody>
      <dsp:txXfrm>
        <a:off x="3259435" y="11048"/>
        <a:ext cx="1698078" cy="1234385"/>
      </dsp:txXfrm>
    </dsp:sp>
    <dsp:sp modelId="{66B42BB6-1C03-4667-82C5-CF26701500CB}">
      <dsp:nvSpPr>
        <dsp:cNvPr id="0" name=""/>
        <dsp:cNvSpPr/>
      </dsp:nvSpPr>
      <dsp:spPr>
        <a:xfrm>
          <a:off x="-144760" y="1554029"/>
          <a:ext cx="4885203" cy="123438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D678D-53DE-4521-9C47-AF803A0807C3}">
      <dsp:nvSpPr>
        <dsp:cNvPr id="0" name=""/>
        <dsp:cNvSpPr/>
      </dsp:nvSpPr>
      <dsp:spPr>
        <a:xfrm>
          <a:off x="228640" y="1831766"/>
          <a:ext cx="678911" cy="6789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BCBBBC-E81B-4E12-B793-66982320CAB4}">
      <dsp:nvSpPr>
        <dsp:cNvPr id="0" name=""/>
        <dsp:cNvSpPr/>
      </dsp:nvSpPr>
      <dsp:spPr>
        <a:xfrm>
          <a:off x="1280953" y="1554029"/>
          <a:ext cx="2198341" cy="1234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39" tIns="130639" rIns="130639" bIns="13063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Crab Disease</a:t>
          </a:r>
        </a:p>
      </dsp:txBody>
      <dsp:txXfrm>
        <a:off x="1280953" y="1554029"/>
        <a:ext cx="2198341" cy="1234385"/>
      </dsp:txXfrm>
    </dsp:sp>
    <dsp:sp modelId="{C23EC05C-4947-4178-98DA-9C06715216CE}">
      <dsp:nvSpPr>
        <dsp:cNvPr id="0" name=""/>
        <dsp:cNvSpPr/>
      </dsp:nvSpPr>
      <dsp:spPr>
        <a:xfrm>
          <a:off x="2937452" y="1563559"/>
          <a:ext cx="1842978" cy="1234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39" tIns="130639" rIns="130639" bIns="13063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Cottage Cheese Disease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Bitter Crab Disease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Black Eye Condition</a:t>
          </a:r>
        </a:p>
      </dsp:txBody>
      <dsp:txXfrm>
        <a:off x="2937452" y="1563559"/>
        <a:ext cx="1842978" cy="1234385"/>
      </dsp:txXfrm>
    </dsp:sp>
    <dsp:sp modelId="{72FEBBCA-3C02-44AB-A9D1-40535EDDE047}">
      <dsp:nvSpPr>
        <dsp:cNvPr id="0" name=""/>
        <dsp:cNvSpPr/>
      </dsp:nvSpPr>
      <dsp:spPr>
        <a:xfrm>
          <a:off x="-144760" y="3097011"/>
          <a:ext cx="4885203" cy="123438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1D16D5-1701-41B4-AB3F-B362ACF148B7}">
      <dsp:nvSpPr>
        <dsp:cNvPr id="0" name=""/>
        <dsp:cNvSpPr/>
      </dsp:nvSpPr>
      <dsp:spPr>
        <a:xfrm>
          <a:off x="228640" y="3374747"/>
          <a:ext cx="678911" cy="6789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90919C-1FA1-4E53-BC7A-E5B60FE41B13}">
      <dsp:nvSpPr>
        <dsp:cNvPr id="0" name=""/>
        <dsp:cNvSpPr/>
      </dsp:nvSpPr>
      <dsp:spPr>
        <a:xfrm>
          <a:off x="1280953" y="3097011"/>
          <a:ext cx="3456699" cy="1234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39" tIns="130639" rIns="130639" bIns="13063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Genetics</a:t>
          </a:r>
        </a:p>
      </dsp:txBody>
      <dsp:txXfrm>
        <a:off x="1280953" y="3097011"/>
        <a:ext cx="3456699" cy="1234385"/>
      </dsp:txXfrm>
    </dsp:sp>
    <dsp:sp modelId="{5FC23675-A0DF-468E-95B5-00357C4C975D}">
      <dsp:nvSpPr>
        <dsp:cNvPr id="0" name=""/>
        <dsp:cNvSpPr/>
      </dsp:nvSpPr>
      <dsp:spPr>
        <a:xfrm>
          <a:off x="-144760" y="4639992"/>
          <a:ext cx="4885203" cy="123438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D0DFEF-3F40-4310-B15E-44ADC807F9C7}">
      <dsp:nvSpPr>
        <dsp:cNvPr id="0" name=""/>
        <dsp:cNvSpPr/>
      </dsp:nvSpPr>
      <dsp:spPr>
        <a:xfrm>
          <a:off x="228640" y="4917729"/>
          <a:ext cx="678911" cy="6789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6FA44-4CAD-42B3-81FC-45855EAE72A5}">
      <dsp:nvSpPr>
        <dsp:cNvPr id="0" name=""/>
        <dsp:cNvSpPr/>
      </dsp:nvSpPr>
      <dsp:spPr>
        <a:xfrm>
          <a:off x="1280953" y="4639992"/>
          <a:ext cx="3456699" cy="1234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39" tIns="130639" rIns="130639" bIns="13063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Collection of Live Crab or Teaching Specimens </a:t>
          </a:r>
        </a:p>
      </dsp:txBody>
      <dsp:txXfrm>
        <a:off x="1280953" y="4639992"/>
        <a:ext cx="3456699" cy="1234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1840E-FF4D-4DE5-A113-0B15D1AF6D62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8E53D-E3F9-4694-9A2C-FC4544753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4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8E53D-E3F9-4694-9A2C-FC45447539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55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8E53D-E3F9-4694-9A2C-FC45447539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61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8E53D-E3F9-4694-9A2C-FC45447539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63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8E53D-E3F9-4694-9A2C-FC45447539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77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8E53D-E3F9-4694-9A2C-FC45447539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07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Genus Ameson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8E53D-E3F9-4694-9A2C-FC45447539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63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C06B4-4C3E-4F72-89C9-30522A32E182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CC28-A210-4EC4-BE30-D8E50432D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9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C06B4-4C3E-4F72-89C9-30522A32E182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CC28-A210-4EC4-BE30-D8E50432D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4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C06B4-4C3E-4F72-89C9-30522A32E182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CC28-A210-4EC4-BE30-D8E50432D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34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AF21-7418-41A2-9E8B-75BA9E0485A7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9C5F-982C-40C5-8C0F-85140708B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44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AF21-7418-41A2-9E8B-75BA9E0485A7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9C5F-982C-40C5-8C0F-85140708B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10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AF21-7418-41A2-9E8B-75BA9E0485A7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9C5F-982C-40C5-8C0F-85140708B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59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AF21-7418-41A2-9E8B-75BA9E0485A7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9C5F-982C-40C5-8C0F-85140708B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94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AF21-7418-41A2-9E8B-75BA9E0485A7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9C5F-982C-40C5-8C0F-85140708B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49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AF21-7418-41A2-9E8B-75BA9E0485A7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9C5F-982C-40C5-8C0F-85140708B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16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AF21-7418-41A2-9E8B-75BA9E0485A7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9C5F-982C-40C5-8C0F-85140708B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68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AF21-7418-41A2-9E8B-75BA9E0485A7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9C5F-982C-40C5-8C0F-85140708B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1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C06B4-4C3E-4F72-89C9-30522A32E182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CC28-A210-4EC4-BE30-D8E50432D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43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AF21-7418-41A2-9E8B-75BA9E0485A7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9C5F-982C-40C5-8C0F-85140708B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62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AF21-7418-41A2-9E8B-75BA9E0485A7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9C5F-982C-40C5-8C0F-85140708B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49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AF21-7418-41A2-9E8B-75BA9E0485A7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9C5F-982C-40C5-8C0F-85140708B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25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BE50-9DC5-4C96-9083-6F6906362B5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D82F-C22C-4C6C-9DAB-A7C63A68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66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BE50-9DC5-4C96-9083-6F6906362B5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D82F-C22C-4C6C-9DAB-A7C63A68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44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BE50-9DC5-4C96-9083-6F6906362B5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D82F-C22C-4C6C-9DAB-A7C63A68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96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BE50-9DC5-4C96-9083-6F6906362B5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D82F-C22C-4C6C-9DAB-A7C63A68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33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BE50-9DC5-4C96-9083-6F6906362B5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D82F-C22C-4C6C-9DAB-A7C63A68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09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BE50-9DC5-4C96-9083-6F6906362B5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D82F-C22C-4C6C-9DAB-A7C63A68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25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BE50-9DC5-4C96-9083-6F6906362B5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D82F-C22C-4C6C-9DAB-A7C63A68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48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C06B4-4C3E-4F72-89C9-30522A32E182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CC28-A210-4EC4-BE30-D8E50432D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53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BE50-9DC5-4C96-9083-6F6906362B5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D82F-C22C-4C6C-9DAB-A7C63A68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25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BE50-9DC5-4C96-9083-6F6906362B5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D82F-C22C-4C6C-9DAB-A7C63A68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15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BE50-9DC5-4C96-9083-6F6906362B5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D82F-C22C-4C6C-9DAB-A7C63A68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88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BE50-9DC5-4C96-9083-6F6906362B5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D82F-C22C-4C6C-9DAB-A7C63A68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23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C06B4-4C3E-4F72-89C9-30522A32E182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CC28-A210-4EC4-BE30-D8E50432D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9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C06B4-4C3E-4F72-89C9-30522A32E182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CC28-A210-4EC4-BE30-D8E50432D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30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C06B4-4C3E-4F72-89C9-30522A32E182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CC28-A210-4EC4-BE30-D8E50432D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8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C06B4-4C3E-4F72-89C9-30522A32E182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CC28-A210-4EC4-BE30-D8E50432D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8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C06B4-4C3E-4F72-89C9-30522A32E182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CC28-A210-4EC4-BE30-D8E50432D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88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C06B4-4C3E-4F72-89C9-30522A32E182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CC28-A210-4EC4-BE30-D8E50432D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7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C06B4-4C3E-4F72-89C9-30522A32E182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9CC28-A210-4EC4-BE30-D8E50432D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5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9AF21-7418-41A2-9E8B-75BA9E0485A7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19C5F-982C-40C5-8C0F-85140708B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6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0BE50-9DC5-4C96-9083-6F6906362B5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CD82F-C22C-4C6C-9DAB-A7C63A68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9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jpe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79664" y="865762"/>
            <a:ext cx="7984671" cy="32572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Westward Region</a:t>
            </a:r>
          </a:p>
          <a:p>
            <a:r>
              <a:rPr lang="en-US" sz="4000" dirty="0"/>
              <a:t>Bering Sea Aleutian Islands (BSAI)</a:t>
            </a:r>
          </a:p>
          <a:p>
            <a:r>
              <a:rPr lang="en-US" sz="4000" dirty="0"/>
              <a:t> King Crab Research</a:t>
            </a:r>
          </a:p>
          <a:p>
            <a:endParaRPr lang="en-US" sz="4000" dirty="0"/>
          </a:p>
          <a:p>
            <a:r>
              <a:rPr lang="en-US" sz="4000" dirty="0"/>
              <a:t>Overview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51113" y="3257550"/>
            <a:ext cx="7747907" cy="13144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9" name="Picture 8" descr="ADFG_LOGO 20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186" y="4778760"/>
            <a:ext cx="819626" cy="8229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04758" y="4778760"/>
            <a:ext cx="2890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Vicki Vanek</a:t>
            </a:r>
          </a:p>
          <a:p>
            <a:r>
              <a:rPr lang="en-US" dirty="0"/>
              <a:t>Crab Plan Team – Jan 2020</a:t>
            </a:r>
          </a:p>
          <a:p>
            <a:r>
              <a:rPr lang="en-US" dirty="0"/>
              <a:t>Kodiak, AK</a:t>
            </a:r>
          </a:p>
        </p:txBody>
      </p:sp>
    </p:spTree>
    <p:extLst>
      <p:ext uri="{BB962C8B-B14F-4D97-AF65-F5344CB8AC3E}">
        <p14:creationId xmlns:p14="http://schemas.microsoft.com/office/powerpoint/2010/main" val="3401835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0914"/>
            <a:ext cx="8348057" cy="791501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Tags deployed on industry-preferred size Tanner males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736" y="966820"/>
            <a:ext cx="3428583" cy="2028435"/>
          </a:xfrm>
        </p:spPr>
        <p:txBody>
          <a:bodyPr tIns="0">
            <a:normAutofit/>
          </a:bodyPr>
          <a:lstStyle/>
          <a:p>
            <a:r>
              <a:rPr lang="en-US" dirty="0"/>
              <a:t>Pop-up satellite tags</a:t>
            </a:r>
          </a:p>
          <a:p>
            <a:r>
              <a:rPr lang="en-US" sz="2200" b="0" i="1" dirty="0"/>
              <a:t>Wildlife Computers</a:t>
            </a:r>
          </a:p>
          <a:p>
            <a:endParaRPr lang="en-US" sz="900" b="0" dirty="0"/>
          </a:p>
          <a:p>
            <a:r>
              <a:rPr lang="en-US" sz="2800" b="0" dirty="0"/>
              <a:t>2019:  140 tags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433070"/>
            <a:ext cx="4041775" cy="1562185"/>
          </a:xfrm>
        </p:spPr>
        <p:txBody>
          <a:bodyPr>
            <a:normAutofit/>
          </a:bodyPr>
          <a:lstStyle/>
          <a:p>
            <a:r>
              <a:rPr lang="en-US" dirty="0"/>
              <a:t>Wraparound carapace tags</a:t>
            </a:r>
          </a:p>
          <a:p>
            <a:r>
              <a:rPr lang="en-US" sz="2200" b="0" i="1" dirty="0"/>
              <a:t>Floy spaghetti tags</a:t>
            </a:r>
          </a:p>
          <a:p>
            <a:endParaRPr lang="en-US" sz="900" b="0" i="1" dirty="0"/>
          </a:p>
          <a:p>
            <a:r>
              <a:rPr lang="en-US" sz="2800" b="0" dirty="0"/>
              <a:t>2019:  1,442 tags</a:t>
            </a:r>
          </a:p>
        </p:txBody>
      </p:sp>
      <p:pic>
        <p:nvPicPr>
          <p:cNvPr id="10" name="Picture 9" descr="V:\BSAI King Crab\SPECIAL PROJECTS\TannerTaggingPilotProject\Pictures\IMG_9119b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24064"/>
            <a:ext cx="4233257" cy="30486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10" descr="A crab on a table&#10;&#10;Description automatically generated">
            <a:extLst>
              <a:ext uri="{FF2B5EF4-FFF2-40B4-BE49-F238E27FC236}">
                <a16:creationId xmlns:a16="http://schemas.microsoft.com/office/drawing/2014/main" id="{2A6760DD-8A54-437A-8915-3C8DC9CCC7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24065"/>
            <a:ext cx="4064924" cy="30486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IMG_1963">
            <a:extLst>
              <a:ext uri="{FF2B5EF4-FFF2-40B4-BE49-F238E27FC236}">
                <a16:creationId xmlns:a16="http://schemas.microsoft.com/office/drawing/2014/main" id="{3D637E73-0BD0-477E-AC02-EB42A509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82" t="8363" r="22088" b="10245"/>
          <a:stretch/>
        </p:blipFill>
        <p:spPr bwMode="auto">
          <a:xfrm rot="10800000">
            <a:off x="2985289" y="1095630"/>
            <a:ext cx="1384435" cy="241593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4FDA89-1F26-4301-8F0D-A96E6AEE3A36}"/>
              </a:ext>
            </a:extLst>
          </p:cNvPr>
          <p:cNvSpPr txBox="1"/>
          <p:nvPr/>
        </p:nvSpPr>
        <p:spPr>
          <a:xfrm>
            <a:off x="1141758" y="3326902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miniPAT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0BB6DF-8E33-4A1A-85F4-E925C4F562C7}"/>
              </a:ext>
            </a:extLst>
          </p:cNvPr>
          <p:cNvSpPr txBox="1"/>
          <p:nvPr/>
        </p:nvSpPr>
        <p:spPr>
          <a:xfrm>
            <a:off x="3652319" y="109563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mrPAT</a:t>
            </a:r>
          </a:p>
        </p:txBody>
      </p:sp>
    </p:spTree>
    <p:extLst>
      <p:ext uri="{BB962C8B-B14F-4D97-AF65-F5344CB8AC3E}">
        <p14:creationId xmlns:p14="http://schemas.microsoft.com/office/powerpoint/2010/main" val="1089983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748F-F265-4230-864A-755941EA4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1CF8D7-CA3D-42A3-A26B-6C4708AB0D77}"/>
              </a:ext>
            </a:extLst>
          </p:cNvPr>
          <p:cNvSpPr/>
          <p:nvPr/>
        </p:nvSpPr>
        <p:spPr>
          <a:xfrm>
            <a:off x="628649" y="2414876"/>
            <a:ext cx="6482443" cy="2028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Tagged crab behavior in lab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Future behavior research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Satellite tag condition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longterm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in ocean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RKC attachment methods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F3F313C-5CFC-4426-B6A8-1D0DEBA14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6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C73281-3DFE-4025-875F-AD6CFB08918B}"/>
              </a:ext>
            </a:extLst>
          </p:cNvPr>
          <p:cNvSpPr txBox="1"/>
          <p:nvPr/>
        </p:nvSpPr>
        <p:spPr>
          <a:xfrm>
            <a:off x="1314450" y="6188528"/>
            <a:ext cx="471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Floy tags:  released in same locations as sat tags </a:t>
            </a:r>
          </a:p>
        </p:txBody>
      </p:sp>
    </p:spTree>
    <p:extLst>
      <p:ext uri="{BB962C8B-B14F-4D97-AF65-F5344CB8AC3E}">
        <p14:creationId xmlns:p14="http://schemas.microsoft.com/office/powerpoint/2010/main" val="1070794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748F-F265-4230-864A-755941EA4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1CF8D7-CA3D-42A3-A26B-6C4708AB0D77}"/>
              </a:ext>
            </a:extLst>
          </p:cNvPr>
          <p:cNvSpPr/>
          <p:nvPr/>
        </p:nvSpPr>
        <p:spPr>
          <a:xfrm>
            <a:off x="628649" y="2414876"/>
            <a:ext cx="6482443" cy="2028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Tagged crab behavior in lab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Future behavior research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Satellite tag condition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longterm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in ocean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RKC attachment methods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F3F313C-5CFC-4426-B6A8-1D0DEBA14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60" cy="6858000"/>
          </a:xfrm>
          <a:prstGeom prst="rect">
            <a:avLst/>
          </a:prstGeom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8B511D02-816A-4FB1-A074-1B7762792B2C}"/>
              </a:ext>
            </a:extLst>
          </p:cNvPr>
          <p:cNvSpPr/>
          <p:nvPr/>
        </p:nvSpPr>
        <p:spPr>
          <a:xfrm>
            <a:off x="2295918" y="3032751"/>
            <a:ext cx="193544" cy="19701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F491CA-6BEA-4F14-9171-FB0F55D677D5}"/>
              </a:ext>
            </a:extLst>
          </p:cNvPr>
          <p:cNvSpPr txBox="1"/>
          <p:nvPr/>
        </p:nvSpPr>
        <p:spPr>
          <a:xfrm>
            <a:off x="1728416" y="3151921"/>
            <a:ext cx="8800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FLOY tags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only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C5D90-34D0-4DEE-A62A-74F365BBBB9D}"/>
              </a:ext>
            </a:extLst>
          </p:cNvPr>
          <p:cNvSpPr txBox="1"/>
          <p:nvPr/>
        </p:nvSpPr>
        <p:spPr>
          <a:xfrm>
            <a:off x="1314450" y="6188528"/>
            <a:ext cx="518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Floy tags released in same string locations as sat tags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636FC9-716C-473C-A770-604A7298F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488" y="5101895"/>
            <a:ext cx="201185" cy="2133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422FD4-4A90-4D90-B070-BB894310E728}"/>
              </a:ext>
            </a:extLst>
          </p:cNvPr>
          <p:cNvSpPr txBox="1"/>
          <p:nvPr/>
        </p:nvSpPr>
        <p:spPr>
          <a:xfrm>
            <a:off x="2809673" y="5070084"/>
            <a:ext cx="741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Floy only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97730F-470A-4D5C-BC50-D334A85428A6}"/>
              </a:ext>
            </a:extLst>
          </p:cNvPr>
          <p:cNvCxnSpPr>
            <a:cxnSpLocks/>
          </p:cNvCxnSpPr>
          <p:nvPr/>
        </p:nvCxnSpPr>
        <p:spPr>
          <a:xfrm flipV="1">
            <a:off x="2082450" y="3254897"/>
            <a:ext cx="172004" cy="167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313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52086-4602-4A6D-AEA5-DA283BF98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Data Analysis &amp; Area of Pop-up Location</a:t>
            </a:r>
          </a:p>
        </p:txBody>
      </p:sp>
      <p:pic>
        <p:nvPicPr>
          <p:cNvPr id="1026" name="Picture 2" descr="Dec2018_Jan2019_SatEstPopLocations_altlegend">
            <a:extLst>
              <a:ext uri="{FF2B5EF4-FFF2-40B4-BE49-F238E27FC236}">
                <a16:creationId xmlns:a16="http://schemas.microsoft.com/office/drawing/2014/main" id="{6DF5C65B-A13F-47EE-8BA1-9786B5A6E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r="2648"/>
          <a:stretch/>
        </p:blipFill>
        <p:spPr bwMode="auto">
          <a:xfrm>
            <a:off x="4514778" y="1994170"/>
            <a:ext cx="4531945" cy="385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72677D-5DC3-41E5-84F8-2464B67F838F}"/>
              </a:ext>
            </a:extLst>
          </p:cNvPr>
          <p:cNvSpPr txBox="1"/>
          <p:nvPr/>
        </p:nvSpPr>
        <p:spPr>
          <a:xfrm>
            <a:off x="330740" y="1913240"/>
            <a:ext cx="403697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Refining techniques to calculate   initial pop-up location area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Reaches surface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1</a:t>
            </a:r>
            <a:r>
              <a:rPr lang="en-US" sz="2000" baseline="30000" dirty="0">
                <a:solidFill>
                  <a:prstClr val="black"/>
                </a:solidFill>
              </a:rPr>
              <a:t>st</a:t>
            </a:r>
            <a:r>
              <a:rPr lang="en-US" sz="2000" dirty="0">
                <a:solidFill>
                  <a:prstClr val="black"/>
                </a:solidFill>
              </a:rPr>
              <a:t> high quality location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Drift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Quality of Argos locations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FE7CF-A8F1-4668-9FEF-6F0FFDD3C369}"/>
              </a:ext>
            </a:extLst>
          </p:cNvPr>
          <p:cNvSpPr txBox="1"/>
          <p:nvPr/>
        </p:nvSpPr>
        <p:spPr>
          <a:xfrm>
            <a:off x="4448767" y="5661657"/>
            <a:ext cx="4531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deployment:  Pop-up locations of 4 tags </a:t>
            </a:r>
          </a:p>
        </p:txBody>
      </p:sp>
    </p:spTree>
    <p:extLst>
      <p:ext uri="{BB962C8B-B14F-4D97-AF65-F5344CB8AC3E}">
        <p14:creationId xmlns:p14="http://schemas.microsoft.com/office/powerpoint/2010/main" val="2823712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FF551-53A5-4909-8EB4-CF3A8CE85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Sat Tag Deployment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82C878-D48C-4B5C-B9AC-3701387303E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03" y="3429000"/>
            <a:ext cx="6704556" cy="20561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2B7A70-349A-4A9B-BE85-BF4E1A57B3D3}"/>
              </a:ext>
            </a:extLst>
          </p:cNvPr>
          <p:cNvSpPr txBox="1"/>
          <p:nvPr/>
        </p:nvSpPr>
        <p:spPr>
          <a:xfrm>
            <a:off x="1202499" y="1803748"/>
            <a:ext cx="51587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Deployment Dates:   Aug 23 to Sep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Scheduled Release Dates: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Dec 1, Dec 16, Jan 1, Jan 16, Apr 1</a:t>
            </a:r>
          </a:p>
          <a:p>
            <a:pPr lvl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BC052F-AD39-47FE-AD79-EBCFBD99B003}"/>
              </a:ext>
            </a:extLst>
          </p:cNvPr>
          <p:cNvSpPr txBox="1"/>
          <p:nvPr/>
        </p:nvSpPr>
        <p:spPr>
          <a:xfrm>
            <a:off x="1024003" y="5821136"/>
            <a:ext cx="378366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See us Friday for live tag transmissions</a:t>
            </a:r>
          </a:p>
        </p:txBody>
      </p:sp>
    </p:spTree>
    <p:extLst>
      <p:ext uri="{BB962C8B-B14F-4D97-AF65-F5344CB8AC3E}">
        <p14:creationId xmlns:p14="http://schemas.microsoft.com/office/powerpoint/2010/main" val="1850157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od, banana, plate, piece&#10;&#10;Description automatically generated">
            <a:extLst>
              <a:ext uri="{FF2B5EF4-FFF2-40B4-BE49-F238E27FC236}">
                <a16:creationId xmlns:a16="http://schemas.microsoft.com/office/drawing/2014/main" id="{C8DCBB2F-96B0-4CA9-BFC7-8673F4B50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7" y="1898990"/>
            <a:ext cx="2964731" cy="436646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140D56D-E8CE-4307-8607-F9F27E48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66" y="365127"/>
            <a:ext cx="8122596" cy="95783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Microsporidia</a:t>
            </a:r>
            <a:r>
              <a:rPr lang="en-US" sz="2800" dirty="0">
                <a:latin typeface="+mn-lt"/>
              </a:rPr>
              <a:t>:  Cottage Cheese Disease in King Crab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680956-926B-4479-BEEF-29C0416ED710}"/>
              </a:ext>
            </a:extLst>
          </p:cNvPr>
          <p:cNvSpPr txBox="1"/>
          <p:nvPr/>
        </p:nvSpPr>
        <p:spPr>
          <a:xfrm>
            <a:off x="3920898" y="1973872"/>
            <a:ext cx="4716997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Opportunistic sample collection last 5 years</a:t>
            </a:r>
          </a:p>
          <a:p>
            <a:r>
              <a:rPr lang="en-US" sz="2000" dirty="0"/>
              <a:t>	</a:t>
            </a:r>
          </a:p>
          <a:p>
            <a:r>
              <a:rPr lang="en-US" sz="2000" dirty="0"/>
              <a:t>St. Matthew Island – blue king crab</a:t>
            </a:r>
          </a:p>
          <a:p>
            <a:r>
              <a:rPr lang="en-US" sz="2000" dirty="0"/>
              <a:t>Pribilof Islands –  red king crab</a:t>
            </a:r>
          </a:p>
          <a:p>
            <a:endParaRPr lang="en-US" sz="2000" dirty="0"/>
          </a:p>
          <a:p>
            <a:r>
              <a:rPr lang="en-US" sz="2000" dirty="0"/>
              <a:t>Virginia Institute of Marine Science </a:t>
            </a:r>
          </a:p>
          <a:p>
            <a:r>
              <a:rPr lang="en-US" sz="2000" dirty="0"/>
              <a:t>	Hamish Small</a:t>
            </a:r>
          </a:p>
          <a:p>
            <a:endParaRPr lang="en-US" sz="2000" dirty="0"/>
          </a:p>
          <a:p>
            <a:r>
              <a:rPr lang="en-US" sz="2000" dirty="0"/>
              <a:t>New species </a:t>
            </a:r>
          </a:p>
          <a:p>
            <a:endParaRPr lang="en-US" sz="2000" dirty="0"/>
          </a:p>
          <a:p>
            <a:r>
              <a:rPr lang="en-US" sz="2000" dirty="0"/>
              <a:t>Interest to document species – </a:t>
            </a:r>
          </a:p>
          <a:p>
            <a:r>
              <a:rPr lang="en-US" sz="2000" dirty="0"/>
              <a:t>	environmental changes</a:t>
            </a:r>
          </a:p>
          <a:p>
            <a:r>
              <a:rPr lang="en-US" sz="2000" dirty="0"/>
              <a:t>	potential distribution/prevalence rise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617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A009-63A8-4915-968D-66EDFD010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Survey Databases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FE58-0591-4882-9A8B-6EBA94B01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Requests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St. Matthew Island – Halibut size comp &amp; catch – IPHC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St. Matthew Island snow crab </a:t>
            </a:r>
          </a:p>
          <a:p>
            <a:pPr marL="457200" lvl="1" indent="0">
              <a:buNone/>
            </a:pPr>
            <a:endParaRPr lang="en-US" dirty="0"/>
          </a:p>
          <a:p>
            <a:pPr lvl="0"/>
            <a:r>
              <a:rPr lang="en-US" dirty="0">
                <a:solidFill>
                  <a:prstClr val="black"/>
                </a:solidFill>
              </a:rPr>
              <a:t>Database Project 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Standardize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Format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Codes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Errors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Resolve major problems  e.g. missing sections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Treasure hunt</a:t>
            </a: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911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F51F-9491-4953-9F28-38DD681E3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5" y="0"/>
            <a:ext cx="7886700" cy="89807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IN THE WORKS – Pribilof Islands GKC Survey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BDF517-CF40-450C-B918-EB5747ECBBCA}"/>
              </a:ext>
            </a:extLst>
          </p:cNvPr>
          <p:cNvSpPr/>
          <p:nvPr/>
        </p:nvSpPr>
        <p:spPr>
          <a:xfrm>
            <a:off x="241963" y="898071"/>
            <a:ext cx="55155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2x2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nmi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grid covering 135–1000 m along slope extent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Pribilof Canyon and adjacent likely survey area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Next steps to finish defining habitat: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Include bycatch of GKC in GF fisheries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Evaluate best source of bathymetry data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Decide on final depth range to constrain stations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759B99-0BDC-4FFC-BA8D-EE2F6B53A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b="5139"/>
          <a:stretch/>
        </p:blipFill>
        <p:spPr>
          <a:xfrm>
            <a:off x="5874278" y="1541186"/>
            <a:ext cx="3476304" cy="4469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96948D-0211-4FB4-B1F5-F5074465CF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b="8056"/>
          <a:stretch/>
        </p:blipFill>
        <p:spPr>
          <a:xfrm>
            <a:off x="358695" y="2816717"/>
            <a:ext cx="5143630" cy="379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65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F6AEC-06AD-4AD4-AFED-8DBBB7CCE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96" y="0"/>
            <a:ext cx="7943851" cy="1325563"/>
          </a:xfrm>
        </p:spPr>
        <p:txBody>
          <a:bodyPr>
            <a:normAutofit/>
          </a:bodyPr>
          <a:lstStyle/>
          <a:p>
            <a:r>
              <a:rPr lang="en-US" sz="3600" dirty="0"/>
              <a:t>IN THE WORKS – RKC satellite tagging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D0BEB0-8C77-411C-A434-07E51FB37AE3}"/>
              </a:ext>
            </a:extLst>
          </p:cNvPr>
          <p:cNvSpPr/>
          <p:nvPr/>
        </p:nvSpPr>
        <p:spPr>
          <a:xfrm>
            <a:off x="412296" y="1412117"/>
            <a:ext cx="7943851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RKC tag attachment method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prstClr val="black"/>
                </a:solidFill>
              </a:rPr>
              <a:t>Development &amp; Testing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kern="0" dirty="0">
                <a:solidFill>
                  <a:prstClr val="black"/>
                </a:solidFill>
              </a:rPr>
              <a:t>	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Potential tagging in:</a:t>
            </a:r>
          </a:p>
          <a:p>
            <a:pPr marL="685800" marR="0" lvl="1" indent="-228600" defTabSz="91440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Bristol Bay  (2020)</a:t>
            </a:r>
          </a:p>
          <a:p>
            <a:pPr marL="1143000" marR="0" lvl="2" indent="-228600" defTabSz="91440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Compare tag technology, crab movement (acoustic vs. satellite)</a:t>
            </a:r>
          </a:p>
          <a:p>
            <a:pPr marL="1143000" marR="0" lvl="2" indent="-228600" defTabSz="91440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Are crab moving to areas not covered by Saildrones?</a:t>
            </a:r>
          </a:p>
          <a:p>
            <a:pPr marL="685800" marR="0" lvl="1" indent="-228600" defTabSz="91440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Bering Sea N. District</a:t>
            </a:r>
          </a:p>
          <a:p>
            <a:pPr marL="1143000" marR="0" lvl="2" indent="-228600" defTabSz="91440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Connectivity with Bristol Bay stock</a:t>
            </a:r>
          </a:p>
          <a:p>
            <a:pPr marL="685800" marR="0" lvl="1" indent="-228600" defTabSz="91440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Norton Sound</a:t>
            </a:r>
          </a:p>
          <a:p>
            <a:pPr marL="1143000" marR="0" lvl="2" indent="-228600" defTabSz="91440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prstClr val="black"/>
                </a:solidFill>
              </a:rPr>
              <a:t>With ADF&amp;G Nome staff in AYK Region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143000" marR="0" lvl="2" indent="-228600" defTabSz="91440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What happens to large males?</a:t>
            </a:r>
          </a:p>
          <a:p>
            <a:pPr marR="0" lvl="2" defTabSz="91440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kern="0" dirty="0">
                <a:solidFill>
                  <a:prstClr val="black"/>
                </a:solidFill>
              </a:rPr>
              <a:t>	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2EA4A0-D5A2-4B5A-96B3-31FA4DAD96CC}"/>
              </a:ext>
            </a:extLst>
          </p:cNvPr>
          <p:cNvSpPr txBox="1"/>
          <p:nvPr/>
        </p:nvSpPr>
        <p:spPr>
          <a:xfrm>
            <a:off x="4236812" y="2017261"/>
            <a:ext cx="670376" cy="2616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100" b="1" dirty="0"/>
              <a:t>Lab tour</a:t>
            </a:r>
          </a:p>
        </p:txBody>
      </p:sp>
    </p:spTree>
    <p:extLst>
      <p:ext uri="{BB962C8B-B14F-4D97-AF65-F5344CB8AC3E}">
        <p14:creationId xmlns:p14="http://schemas.microsoft.com/office/powerpoint/2010/main" val="3663374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wimming in water&#10;&#10;Description automatically generated">
            <a:extLst>
              <a:ext uri="{FF2B5EF4-FFF2-40B4-BE49-F238E27FC236}">
                <a16:creationId xmlns:a16="http://schemas.microsoft.com/office/drawing/2014/main" id="{33C2D539-EF6E-4195-A436-7D4EF05E1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10EC84C-C26F-49C9-94E8-501EB95202FB}"/>
              </a:ext>
            </a:extLst>
          </p:cNvPr>
          <p:cNvSpPr/>
          <p:nvPr/>
        </p:nvSpPr>
        <p:spPr>
          <a:xfrm rot="1666301">
            <a:off x="2930166" y="2982757"/>
            <a:ext cx="1747711" cy="111883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ET  Home</a:t>
            </a:r>
          </a:p>
        </p:txBody>
      </p:sp>
    </p:spTree>
    <p:extLst>
      <p:ext uri="{BB962C8B-B14F-4D97-AF65-F5344CB8AC3E}">
        <p14:creationId xmlns:p14="http://schemas.microsoft.com/office/powerpoint/2010/main" val="1504353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1C3F02-F4F4-471E-9EF3-8C70606EA7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2712" r="1654" b="8205"/>
          <a:stretch/>
        </p:blipFill>
        <p:spPr>
          <a:xfrm>
            <a:off x="53502" y="48344"/>
            <a:ext cx="9036995" cy="6761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D52B0A-BC43-4D51-87A5-0FD27AFCD6EA}"/>
              </a:ext>
            </a:extLst>
          </p:cNvPr>
          <p:cNvSpPr txBox="1"/>
          <p:nvPr/>
        </p:nvSpPr>
        <p:spPr>
          <a:xfrm>
            <a:off x="6021421" y="535021"/>
            <a:ext cx="1596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cs typeface="Arial" panose="020B0604020202020204" pitchFamily="34" charset="0"/>
              </a:rPr>
              <a:t>St. Matthew Island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B8219-288E-4BCE-91BD-1A6AC2674E8A}"/>
              </a:ext>
            </a:extLst>
          </p:cNvPr>
          <p:cNvSpPr txBox="1"/>
          <p:nvPr/>
        </p:nvSpPr>
        <p:spPr>
          <a:xfrm>
            <a:off x="6857098" y="2733472"/>
            <a:ext cx="1281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Pribilof Islands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F281A-2F08-468D-A729-E5045BE7E456}"/>
              </a:ext>
            </a:extLst>
          </p:cNvPr>
          <p:cNvSpPr txBox="1"/>
          <p:nvPr/>
        </p:nvSpPr>
        <p:spPr>
          <a:xfrm>
            <a:off x="1789889" y="4464996"/>
            <a:ext cx="1039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Petrel Bank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12425-6EB5-4E97-B5B6-0C0FFBED7258}"/>
              </a:ext>
            </a:extLst>
          </p:cNvPr>
          <p:cNvSpPr txBox="1"/>
          <p:nvPr/>
        </p:nvSpPr>
        <p:spPr>
          <a:xfrm>
            <a:off x="6145203" y="886546"/>
            <a:ext cx="1423787" cy="738664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King Crab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1995 - 2018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B9A615-AAFC-4BCF-B73B-C6C71E420EFC}"/>
              </a:ext>
            </a:extLst>
          </p:cNvPr>
          <p:cNvSpPr txBox="1"/>
          <p:nvPr/>
        </p:nvSpPr>
        <p:spPr>
          <a:xfrm>
            <a:off x="6857096" y="3087975"/>
            <a:ext cx="2045753" cy="52322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&amp; Blue King Crab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2003 - 2011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2400A-072E-4D5D-A6DD-A89A44B1AE2F}"/>
              </a:ext>
            </a:extLst>
          </p:cNvPr>
          <p:cNvSpPr txBox="1"/>
          <p:nvPr/>
        </p:nvSpPr>
        <p:spPr>
          <a:xfrm>
            <a:off x="4315505" y="5048655"/>
            <a:ext cx="1705916" cy="52322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Golden King Crab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1991, 1997 - 2006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5B07E8-22C1-4A21-807D-F3A832A15D1A}"/>
              </a:ext>
            </a:extLst>
          </p:cNvPr>
          <p:cNvSpPr txBox="1"/>
          <p:nvPr/>
        </p:nvSpPr>
        <p:spPr>
          <a:xfrm>
            <a:off x="2071992" y="4772773"/>
            <a:ext cx="1705916" cy="52322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King Crab</a:t>
            </a:r>
          </a:p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2001, 2006 &amp; 2009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66F995-21BE-4129-89AF-73EC042CE3C1}"/>
              </a:ext>
            </a:extLst>
          </p:cNvPr>
          <p:cNvSpPr txBox="1"/>
          <p:nvPr/>
        </p:nvSpPr>
        <p:spPr>
          <a:xfrm>
            <a:off x="346675" y="870226"/>
            <a:ext cx="4225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King Crab Pot Surveys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9B96CC-4CAA-4719-BB65-69AA12E2741D}"/>
              </a:ext>
            </a:extLst>
          </p:cNvPr>
          <p:cNvSpPr txBox="1"/>
          <p:nvPr/>
        </p:nvSpPr>
        <p:spPr>
          <a:xfrm>
            <a:off x="346675" y="1731284"/>
            <a:ext cx="2501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Eastern Bering Sea</a:t>
            </a:r>
          </a:p>
          <a:p>
            <a:r>
              <a:rPr lang="en-US" sz="2400" dirty="0"/>
              <a:t>Aleutian Islands</a:t>
            </a:r>
          </a:p>
        </p:txBody>
      </p:sp>
    </p:spTree>
    <p:extLst>
      <p:ext uri="{BB962C8B-B14F-4D97-AF65-F5344CB8AC3E}">
        <p14:creationId xmlns:p14="http://schemas.microsoft.com/office/powerpoint/2010/main" val="2343642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11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FE17A5-856F-4CDE-AF7C-20925C09F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91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D1E49B-5BE1-434A-A79A-E07A62ABD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48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411FA2-BB66-46BB-94E1-172964103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71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DD01CD-B221-4447-A427-C1D4BB8A0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70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1C3F02-F4F4-471E-9EF3-8C70606EA7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2712" r="1654" b="8205"/>
          <a:stretch/>
        </p:blipFill>
        <p:spPr>
          <a:xfrm>
            <a:off x="53502" y="48344"/>
            <a:ext cx="9036995" cy="6761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D52B0A-BC43-4D51-87A5-0FD27AFCD6EA}"/>
              </a:ext>
            </a:extLst>
          </p:cNvPr>
          <p:cNvSpPr txBox="1"/>
          <p:nvPr/>
        </p:nvSpPr>
        <p:spPr>
          <a:xfrm>
            <a:off x="6021421" y="535021"/>
            <a:ext cx="1596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cs typeface="Arial" panose="020B0604020202020204" pitchFamily="34" charset="0"/>
              </a:rPr>
              <a:t>St. Matthew Island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B8219-288E-4BCE-91BD-1A6AC2674E8A}"/>
              </a:ext>
            </a:extLst>
          </p:cNvPr>
          <p:cNvSpPr txBox="1"/>
          <p:nvPr/>
        </p:nvSpPr>
        <p:spPr>
          <a:xfrm>
            <a:off x="6857098" y="2733472"/>
            <a:ext cx="1281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Pribilof Islands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F281A-2F08-468D-A729-E5045BE7E456}"/>
              </a:ext>
            </a:extLst>
          </p:cNvPr>
          <p:cNvSpPr txBox="1"/>
          <p:nvPr/>
        </p:nvSpPr>
        <p:spPr>
          <a:xfrm>
            <a:off x="1789889" y="4464996"/>
            <a:ext cx="1039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Petrel Bank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12425-6EB5-4E97-B5B6-0C0FFBED7258}"/>
              </a:ext>
            </a:extLst>
          </p:cNvPr>
          <p:cNvSpPr txBox="1"/>
          <p:nvPr/>
        </p:nvSpPr>
        <p:spPr>
          <a:xfrm>
            <a:off x="6145203" y="886546"/>
            <a:ext cx="1423787" cy="738664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King Crab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1995 - 2018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B9A615-AAFC-4BCF-B73B-C6C71E420EFC}"/>
              </a:ext>
            </a:extLst>
          </p:cNvPr>
          <p:cNvSpPr txBox="1"/>
          <p:nvPr/>
        </p:nvSpPr>
        <p:spPr>
          <a:xfrm>
            <a:off x="6857096" y="3087975"/>
            <a:ext cx="2045753" cy="52322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&amp; Blue King Crab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2003 - 2011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2400A-072E-4D5D-A6DD-A89A44B1AE2F}"/>
              </a:ext>
            </a:extLst>
          </p:cNvPr>
          <p:cNvSpPr txBox="1"/>
          <p:nvPr/>
        </p:nvSpPr>
        <p:spPr>
          <a:xfrm>
            <a:off x="4315505" y="5048655"/>
            <a:ext cx="1705916" cy="52322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Golden King Crab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1991, 1997 - 2006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5B07E8-22C1-4A21-807D-F3A832A15D1A}"/>
              </a:ext>
            </a:extLst>
          </p:cNvPr>
          <p:cNvSpPr txBox="1"/>
          <p:nvPr/>
        </p:nvSpPr>
        <p:spPr>
          <a:xfrm>
            <a:off x="2071992" y="4772773"/>
            <a:ext cx="1705916" cy="52322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King Crab</a:t>
            </a:r>
          </a:p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2001, 2006 &amp; 2009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66F995-21BE-4129-89AF-73EC042CE3C1}"/>
              </a:ext>
            </a:extLst>
          </p:cNvPr>
          <p:cNvSpPr txBox="1"/>
          <p:nvPr/>
        </p:nvSpPr>
        <p:spPr>
          <a:xfrm>
            <a:off x="346675" y="870226"/>
            <a:ext cx="4225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King Crab Pot Surveys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9B96CC-4CAA-4719-BB65-69AA12E2741D}"/>
              </a:ext>
            </a:extLst>
          </p:cNvPr>
          <p:cNvSpPr txBox="1"/>
          <p:nvPr/>
        </p:nvSpPr>
        <p:spPr>
          <a:xfrm>
            <a:off x="346675" y="1731284"/>
            <a:ext cx="2501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Eastern Bering Sea</a:t>
            </a:r>
          </a:p>
          <a:p>
            <a:r>
              <a:rPr lang="en-US" sz="2400" dirty="0"/>
              <a:t>Aleutian Islands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0325A4-F48B-4573-B431-0B0B51C9A8A6}"/>
              </a:ext>
            </a:extLst>
          </p:cNvPr>
          <p:cNvSpPr/>
          <p:nvPr/>
        </p:nvSpPr>
        <p:spPr>
          <a:xfrm>
            <a:off x="4571999" y="6322979"/>
            <a:ext cx="1050588" cy="4571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2A8D4CF-B43E-4083-B9DF-6D47400C8BD8}"/>
              </a:ext>
            </a:extLst>
          </p:cNvPr>
          <p:cNvCxnSpPr>
            <a:cxnSpLocks/>
          </p:cNvCxnSpPr>
          <p:nvPr/>
        </p:nvCxnSpPr>
        <p:spPr>
          <a:xfrm>
            <a:off x="4571999" y="6478462"/>
            <a:ext cx="105058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F1EA09F-9B12-4463-B5B2-5B88CA8BBE10}"/>
              </a:ext>
            </a:extLst>
          </p:cNvPr>
          <p:cNvSpPr txBox="1"/>
          <p:nvPr/>
        </p:nvSpPr>
        <p:spPr>
          <a:xfrm>
            <a:off x="5836959" y="6163856"/>
            <a:ext cx="3039165" cy="46166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GKC Gear Selectivity Study - with AKCRF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2012  -  precursor to coop survey</a:t>
            </a:r>
          </a:p>
        </p:txBody>
      </p:sp>
    </p:spTree>
    <p:extLst>
      <p:ext uri="{BB962C8B-B14F-4D97-AF65-F5344CB8AC3E}">
        <p14:creationId xmlns:p14="http://schemas.microsoft.com/office/powerpoint/2010/main" val="966172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1C3F02-F4F4-471E-9EF3-8C70606EA7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2712" r="1654" b="8205"/>
          <a:stretch/>
        </p:blipFill>
        <p:spPr>
          <a:xfrm>
            <a:off x="53502" y="48344"/>
            <a:ext cx="9036995" cy="6761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D52B0A-BC43-4D51-87A5-0FD27AFCD6EA}"/>
              </a:ext>
            </a:extLst>
          </p:cNvPr>
          <p:cNvSpPr txBox="1"/>
          <p:nvPr/>
        </p:nvSpPr>
        <p:spPr>
          <a:xfrm>
            <a:off x="6021421" y="535021"/>
            <a:ext cx="1596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cs typeface="Arial" panose="020B0604020202020204" pitchFamily="34" charset="0"/>
              </a:rPr>
              <a:t>St. Matthew Island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B8219-288E-4BCE-91BD-1A6AC2674E8A}"/>
              </a:ext>
            </a:extLst>
          </p:cNvPr>
          <p:cNvSpPr txBox="1"/>
          <p:nvPr/>
        </p:nvSpPr>
        <p:spPr>
          <a:xfrm>
            <a:off x="6857098" y="2733472"/>
            <a:ext cx="1281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Pribilof Islands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F281A-2F08-468D-A729-E5045BE7E456}"/>
              </a:ext>
            </a:extLst>
          </p:cNvPr>
          <p:cNvSpPr txBox="1"/>
          <p:nvPr/>
        </p:nvSpPr>
        <p:spPr>
          <a:xfrm>
            <a:off x="1789889" y="4464996"/>
            <a:ext cx="1039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Petrel Bank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12425-6EB5-4E97-B5B6-0C0FFBED7258}"/>
              </a:ext>
            </a:extLst>
          </p:cNvPr>
          <p:cNvSpPr txBox="1"/>
          <p:nvPr/>
        </p:nvSpPr>
        <p:spPr>
          <a:xfrm>
            <a:off x="6145203" y="886546"/>
            <a:ext cx="1423788" cy="95410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King Crab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1995 - 2018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B9A615-AAFC-4BCF-B73B-C6C71E420EFC}"/>
              </a:ext>
            </a:extLst>
          </p:cNvPr>
          <p:cNvSpPr txBox="1"/>
          <p:nvPr/>
        </p:nvSpPr>
        <p:spPr>
          <a:xfrm>
            <a:off x="6857096" y="3087975"/>
            <a:ext cx="2045753" cy="52322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&amp; Blue King Crab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2003 - 2011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2400A-072E-4D5D-A6DD-A89A44B1AE2F}"/>
              </a:ext>
            </a:extLst>
          </p:cNvPr>
          <p:cNvSpPr txBox="1"/>
          <p:nvPr/>
        </p:nvSpPr>
        <p:spPr>
          <a:xfrm>
            <a:off x="4315505" y="5048655"/>
            <a:ext cx="1705916" cy="52322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Golden King Crab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1991, 1997 - 2006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5B07E8-22C1-4A21-807D-F3A832A15D1A}"/>
              </a:ext>
            </a:extLst>
          </p:cNvPr>
          <p:cNvSpPr txBox="1"/>
          <p:nvPr/>
        </p:nvSpPr>
        <p:spPr>
          <a:xfrm>
            <a:off x="2071992" y="4772773"/>
            <a:ext cx="1705916" cy="52322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King Crab</a:t>
            </a:r>
          </a:p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2001, 2006 &amp; 2009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66F995-21BE-4129-89AF-73EC042CE3C1}"/>
              </a:ext>
            </a:extLst>
          </p:cNvPr>
          <p:cNvSpPr txBox="1"/>
          <p:nvPr/>
        </p:nvSpPr>
        <p:spPr>
          <a:xfrm>
            <a:off x="346675" y="870226"/>
            <a:ext cx="4225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King Crab Pot Surveys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9B96CC-4CAA-4719-BB65-69AA12E2741D}"/>
              </a:ext>
            </a:extLst>
          </p:cNvPr>
          <p:cNvSpPr txBox="1"/>
          <p:nvPr/>
        </p:nvSpPr>
        <p:spPr>
          <a:xfrm>
            <a:off x="346675" y="1731284"/>
            <a:ext cx="2501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Eastern Bering Sea</a:t>
            </a:r>
          </a:p>
          <a:p>
            <a:r>
              <a:rPr lang="en-US" sz="2400" dirty="0"/>
              <a:t>Aleutian Islands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0325A4-F48B-4573-B431-0B0B51C9A8A6}"/>
              </a:ext>
            </a:extLst>
          </p:cNvPr>
          <p:cNvSpPr/>
          <p:nvPr/>
        </p:nvSpPr>
        <p:spPr>
          <a:xfrm>
            <a:off x="4571999" y="6322979"/>
            <a:ext cx="1050588" cy="4571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2A8D4CF-B43E-4083-B9DF-6D47400C8BD8}"/>
              </a:ext>
            </a:extLst>
          </p:cNvPr>
          <p:cNvCxnSpPr>
            <a:cxnSpLocks/>
          </p:cNvCxnSpPr>
          <p:nvPr/>
        </p:nvCxnSpPr>
        <p:spPr>
          <a:xfrm>
            <a:off x="4571999" y="6478462"/>
            <a:ext cx="105058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F1EA09F-9B12-4463-B5B2-5B88CA8BBE10}"/>
              </a:ext>
            </a:extLst>
          </p:cNvPr>
          <p:cNvSpPr txBox="1"/>
          <p:nvPr/>
        </p:nvSpPr>
        <p:spPr>
          <a:xfrm>
            <a:off x="5836959" y="6178356"/>
            <a:ext cx="3039165" cy="46166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GKC Gear Selectivity Study - with AKCRF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2012  -  precursor to coop survey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703722-36AD-47C4-B679-9E15AAC25F17}"/>
              </a:ext>
            </a:extLst>
          </p:cNvPr>
          <p:cNvSpPr txBox="1"/>
          <p:nvPr/>
        </p:nvSpPr>
        <p:spPr>
          <a:xfrm>
            <a:off x="558723" y="5809024"/>
            <a:ext cx="2860078" cy="738664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Golden King Crab Coop Survey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 &amp; east Aleutians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– present</a:t>
            </a:r>
          </a:p>
        </p:txBody>
      </p:sp>
    </p:spTree>
    <p:extLst>
      <p:ext uri="{BB962C8B-B14F-4D97-AF65-F5344CB8AC3E}">
        <p14:creationId xmlns:p14="http://schemas.microsoft.com/office/powerpoint/2010/main" val="3995232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1D29E-E9F5-4D30-9C0C-2828ED57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Ancillary At-Sea Projects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F5D282AB-3BED-495B-AA2B-15397BB130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0466380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7466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8B059-4905-4D08-B3E7-3ACD8551F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24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GKC Weight &amp; Chela Height  - Western Aleutians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154CE-A7E4-4528-8F84-0FBC63B98527}"/>
              </a:ext>
            </a:extLst>
          </p:cNvPr>
          <p:cNvSpPr txBox="1"/>
          <p:nvPr/>
        </p:nvSpPr>
        <p:spPr>
          <a:xfrm>
            <a:off x="3335940" y="856154"/>
            <a:ext cx="52245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November 2018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F/V Alaska Trojan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362 crab in 1 trip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40 crab per 5-mm size bin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Smallest &amp; largest size bins: not able to get 40</a:t>
            </a:r>
          </a:p>
          <a:p>
            <a:endParaRPr lang="en-US" dirty="0"/>
          </a:p>
        </p:txBody>
      </p:sp>
      <p:pic>
        <p:nvPicPr>
          <p:cNvPr id="5" name="Picture 4" descr="A tray of food on a table&#10;&#10;Description automatically generated">
            <a:extLst>
              <a:ext uri="{FF2B5EF4-FFF2-40B4-BE49-F238E27FC236}">
                <a16:creationId xmlns:a16="http://schemas.microsoft.com/office/drawing/2014/main" id="{0D8E1D60-EF2B-4E92-B1ED-91302FD63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66"/>
          <a:stretch/>
        </p:blipFill>
        <p:spPr>
          <a:xfrm>
            <a:off x="283654" y="1075054"/>
            <a:ext cx="3312792" cy="2738337"/>
          </a:xfrm>
          <a:prstGeom prst="rect">
            <a:avLst/>
          </a:prstGeom>
        </p:spPr>
      </p:pic>
      <p:pic>
        <p:nvPicPr>
          <p:cNvPr id="7" name="Picture 6" descr="A picture containing building, object, table, sitting&#10;&#10;Description automatically generated">
            <a:extLst>
              <a:ext uri="{FF2B5EF4-FFF2-40B4-BE49-F238E27FC236}">
                <a16:creationId xmlns:a16="http://schemas.microsoft.com/office/drawing/2014/main" id="{DFBCA7B5-FB64-47BC-BCB7-EBEDD487D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6" y="3998410"/>
            <a:ext cx="3332890" cy="2499667"/>
          </a:xfrm>
          <a:prstGeom prst="rect">
            <a:avLst/>
          </a:prstGeom>
        </p:spPr>
      </p:pic>
      <p:pic>
        <p:nvPicPr>
          <p:cNvPr id="9" name="Picture 8" descr="A picture containing animal&#10;&#10;Description automatically generated">
            <a:extLst>
              <a:ext uri="{FF2B5EF4-FFF2-40B4-BE49-F238E27FC236}">
                <a16:creationId xmlns:a16="http://schemas.microsoft.com/office/drawing/2014/main" id="{17B3FA54-2C18-4E64-BA70-CF64F2166A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1" r="20403" b="20757"/>
          <a:stretch/>
        </p:blipFill>
        <p:spPr>
          <a:xfrm>
            <a:off x="3857106" y="2862264"/>
            <a:ext cx="2311150" cy="12920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75125F-2477-4288-BB27-ABB0F5692254}"/>
              </a:ext>
            </a:extLst>
          </p:cNvPr>
          <p:cNvSpPr txBox="1"/>
          <p:nvPr/>
        </p:nvSpPr>
        <p:spPr>
          <a:xfrm>
            <a:off x="6682902" y="3005152"/>
            <a:ext cx="2461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1984 NMFS GKC CH</a:t>
            </a:r>
          </a:p>
          <a:p>
            <a:r>
              <a:rPr lang="en-US" dirty="0"/>
              <a:t>1991 ADF&amp;G Survey</a:t>
            </a:r>
          </a:p>
          <a:p>
            <a:r>
              <a:rPr lang="en-US" dirty="0"/>
              <a:t>2018 WAG</a:t>
            </a: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B7D592-2984-4347-A382-236CD01D7A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r="50000" b="15578"/>
          <a:stretch/>
        </p:blipFill>
        <p:spPr>
          <a:xfrm>
            <a:off x="3736458" y="4792632"/>
            <a:ext cx="2706430" cy="18774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2C5636-F458-451F-9DCA-5337A8EB15A6}"/>
              </a:ext>
            </a:extLst>
          </p:cNvPr>
          <p:cNvSpPr txBox="1"/>
          <p:nvPr/>
        </p:nvSpPr>
        <p:spPr>
          <a:xfrm>
            <a:off x="3884919" y="4423300"/>
            <a:ext cx="499552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Biological Field Techniques for Lithodid Crabs </a:t>
            </a:r>
            <a:r>
              <a:rPr lang="en-US" sz="1400" b="1" dirty="0"/>
              <a:t>(2005)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EBA5B5-D863-4129-939F-A1E17F756277}"/>
              </a:ext>
            </a:extLst>
          </p:cNvPr>
          <p:cNvSpPr txBox="1"/>
          <p:nvPr/>
        </p:nvSpPr>
        <p:spPr>
          <a:xfrm>
            <a:off x="3857106" y="2378535"/>
            <a:ext cx="499552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Jewett </a:t>
            </a:r>
            <a:r>
              <a:rPr lang="en-US" sz="1600" b="1" dirty="0"/>
              <a:t>(1985)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6D0C26-87EA-44BF-A9EC-D77BDF139D4B}"/>
              </a:ext>
            </a:extLst>
          </p:cNvPr>
          <p:cNvSpPr txBox="1"/>
          <p:nvPr/>
        </p:nvSpPr>
        <p:spPr>
          <a:xfrm>
            <a:off x="6783185" y="5205202"/>
            <a:ext cx="1612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Crab Observers</a:t>
            </a:r>
          </a:p>
          <a:p>
            <a:r>
              <a:rPr lang="en-US" dirty="0"/>
              <a:t> 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27606A-FC93-48E4-9922-CC6D621152A9}"/>
              </a:ext>
            </a:extLst>
          </p:cNvPr>
          <p:cNvSpPr txBox="1"/>
          <p:nvPr/>
        </p:nvSpPr>
        <p:spPr>
          <a:xfrm>
            <a:off x="349134" y="3505614"/>
            <a:ext cx="3238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Marel</a:t>
            </a:r>
            <a:r>
              <a:rPr lang="en-US" sz="1400" b="1" dirty="0">
                <a:solidFill>
                  <a:schemeClr val="bg1"/>
                </a:solidFill>
              </a:rPr>
              <a:t> M1100 motion-compensated scale</a:t>
            </a:r>
          </a:p>
        </p:txBody>
      </p:sp>
    </p:spTree>
    <p:extLst>
      <p:ext uri="{BB962C8B-B14F-4D97-AF65-F5344CB8AC3E}">
        <p14:creationId xmlns:p14="http://schemas.microsoft.com/office/powerpoint/2010/main" val="2956034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C55D-5EA2-4C9D-9F66-BAD03CBE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31376"/>
          </a:xfrm>
        </p:spPr>
        <p:txBody>
          <a:bodyPr/>
          <a:lstStyle/>
          <a:p>
            <a:pPr algn="ctr"/>
            <a:r>
              <a:rPr lang="en-US" sz="3600" dirty="0"/>
              <a:t>Tagging</a:t>
            </a:r>
            <a:r>
              <a:rPr lang="en-US" dirty="0"/>
              <a:t> </a:t>
            </a:r>
            <a:r>
              <a:rPr lang="en-US" sz="3600" dirty="0"/>
              <a:t>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C61E0-1B43-4DA5-AFEF-EC5ECB852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76" y="1796442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St. Mathew Island blue king crab</a:t>
            </a:r>
          </a:p>
          <a:p>
            <a:pPr lvl="1"/>
            <a:r>
              <a:rPr lang="en-US" dirty="0"/>
              <a:t>Sublegal male </a:t>
            </a:r>
          </a:p>
          <a:p>
            <a:pPr lvl="1"/>
            <a:r>
              <a:rPr lang="en-US" dirty="0"/>
              <a:t>Legal male</a:t>
            </a:r>
          </a:p>
          <a:p>
            <a:pPr marL="457200" lvl="1" indent="0">
              <a:buNone/>
            </a:pPr>
            <a:r>
              <a:rPr lang="en-US" dirty="0"/>
              <a:t>  </a:t>
            </a:r>
          </a:p>
          <a:p>
            <a:r>
              <a:rPr lang="en-US" dirty="0"/>
              <a:t>Aleutian Islands golden king crab</a:t>
            </a:r>
          </a:p>
          <a:p>
            <a:pPr lvl="1"/>
            <a:r>
              <a:rPr lang="en-US" dirty="0"/>
              <a:t>Males &amp; Females</a:t>
            </a:r>
          </a:p>
          <a:p>
            <a:pPr marL="0" indent="0">
              <a:buNone/>
            </a:pPr>
            <a:endParaRPr lang="en-US" dirty="0"/>
          </a:p>
          <a:p>
            <a:pPr lvl="0"/>
            <a:r>
              <a:rPr lang="en-US" dirty="0">
                <a:solidFill>
                  <a:prstClr val="black"/>
                </a:solidFill>
              </a:rPr>
              <a:t>Pribilof Islands Tanner crab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Legal Males – industry preferred size</a:t>
            </a:r>
            <a:r>
              <a:rPr lang="en-US" dirty="0"/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96D425-00AC-4B8E-918E-817526E072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t="-345" r="-2332" b="345"/>
          <a:stretch/>
        </p:blipFill>
        <p:spPr>
          <a:xfrm>
            <a:off x="5719864" y="1796442"/>
            <a:ext cx="3341551" cy="28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25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1FE1E-E35F-4274-A9E0-D70833FAE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0" y="0"/>
            <a:ext cx="8233248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Satellite Pop-Up Tags – Pilot Phase 2017-18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218B63-C221-4E4A-B95C-B18889BCF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835" y="1190950"/>
            <a:ext cx="3929975" cy="30202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17B6BD-5F74-427F-ADE8-9C55A91BF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65" y="1727353"/>
            <a:ext cx="4397829" cy="24737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49AFAF-071B-4DA3-A0D7-7DF6811A41C2}"/>
              </a:ext>
            </a:extLst>
          </p:cNvPr>
          <p:cNvSpPr txBox="1"/>
          <p:nvPr/>
        </p:nvSpPr>
        <p:spPr>
          <a:xfrm>
            <a:off x="4970835" y="4376057"/>
            <a:ext cx="392997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Field Deployment on crab</a:t>
            </a:r>
          </a:p>
          <a:p>
            <a:endParaRPr lang="en-US" sz="800" dirty="0"/>
          </a:p>
          <a:p>
            <a:r>
              <a:rPr lang="en-US" dirty="0">
                <a:highlight>
                  <a:srgbClr val="C0C0C0"/>
                </a:highlight>
              </a:rPr>
              <a:t>Center</a:t>
            </a:r>
            <a:endParaRPr lang="en-US" dirty="0"/>
          </a:p>
          <a:p>
            <a:r>
              <a:rPr lang="en-US" dirty="0"/>
              <a:t>2017 	10 sat tags 	458 Floy tags</a:t>
            </a:r>
          </a:p>
          <a:p>
            <a:pPr marL="342900" indent="-342900">
              <a:buAutoNum type="arabicPlain" startAt="2018"/>
            </a:pPr>
            <a:r>
              <a:rPr lang="en-US" dirty="0"/>
              <a:t> 	14 sat tags 	651 Floy tags</a:t>
            </a:r>
          </a:p>
          <a:p>
            <a:endParaRPr lang="en-US" sz="800" dirty="0"/>
          </a:p>
          <a:p>
            <a:r>
              <a:rPr lang="en-US" dirty="0">
                <a:highlight>
                  <a:srgbClr val="C0C0C0"/>
                </a:highlight>
              </a:rPr>
              <a:t>SE corner</a:t>
            </a:r>
            <a:endParaRPr lang="en-US" dirty="0"/>
          </a:p>
          <a:p>
            <a:r>
              <a:rPr lang="en-US" dirty="0"/>
              <a:t>2018 	no sat tags	272 Floy tags </a:t>
            </a:r>
          </a:p>
          <a:p>
            <a:endParaRPr lang="en-US" sz="800" dirty="0"/>
          </a:p>
          <a:p>
            <a:endParaRPr lang="en-US" sz="800" dirty="0"/>
          </a:p>
          <a:p>
            <a:r>
              <a:rPr lang="en-US" dirty="0"/>
              <a:t>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366005-DE82-4331-A2E3-52845009CD74}"/>
              </a:ext>
            </a:extLst>
          </p:cNvPr>
          <p:cNvSpPr txBox="1"/>
          <p:nvPr/>
        </p:nvSpPr>
        <p:spPr>
          <a:xfrm>
            <a:off x="333665" y="4376057"/>
            <a:ext cx="43978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Kodiak Lab  </a:t>
            </a:r>
          </a:p>
          <a:p>
            <a:r>
              <a:rPr lang="en-US" dirty="0"/>
              <a:t>Attachment methods developed &amp; tested</a:t>
            </a:r>
          </a:p>
          <a:p>
            <a:r>
              <a:rPr lang="en-US" dirty="0"/>
              <a:t>Physical effects on crab</a:t>
            </a:r>
          </a:p>
          <a:p>
            <a:r>
              <a:rPr lang="en-US" dirty="0"/>
              <a:t>Current effects on tagged crab</a:t>
            </a:r>
          </a:p>
          <a:p>
            <a:r>
              <a:rPr lang="en-US" dirty="0"/>
              <a:t>Tagged crab behavior in lab        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Andy</a:t>
            </a:r>
            <a:r>
              <a:rPr lang="en-US" dirty="0"/>
              <a:t>	</a:t>
            </a:r>
          </a:p>
          <a:p>
            <a:endParaRPr lang="en-US" dirty="0"/>
          </a:p>
          <a:p>
            <a:r>
              <a:rPr lang="en-US" u="sng" dirty="0"/>
              <a:t>Gibson Cove – still in progress</a:t>
            </a:r>
          </a:p>
          <a:p>
            <a:r>
              <a:rPr lang="en-US" dirty="0"/>
              <a:t>Satellite tag physical condition</a:t>
            </a:r>
            <a:r>
              <a:rPr lang="en-US" dirty="0">
                <a:solidFill>
                  <a:prstClr val="black"/>
                </a:solidFill>
              </a:rPr>
              <a:t>         </a:t>
            </a:r>
            <a:r>
              <a:rPr lang="en-US" sz="1200" i="1" dirty="0">
                <a:solidFill>
                  <a:srgbClr val="E7E6E6">
                    <a:lumMod val="50000"/>
                  </a:srgbClr>
                </a:solidFill>
              </a:rPr>
              <a:t>Andy</a:t>
            </a:r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9F29E67D-0094-4986-9EB1-8D5FE449162D}"/>
              </a:ext>
            </a:extLst>
          </p:cNvPr>
          <p:cNvSpPr/>
          <p:nvPr/>
        </p:nvSpPr>
        <p:spPr>
          <a:xfrm>
            <a:off x="3044758" y="5572160"/>
            <a:ext cx="291829" cy="20428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E6D15EAD-0002-4632-AF99-B83D6F35E55E}"/>
              </a:ext>
            </a:extLst>
          </p:cNvPr>
          <p:cNvSpPr/>
          <p:nvPr/>
        </p:nvSpPr>
        <p:spPr>
          <a:xfrm>
            <a:off x="3336587" y="6358230"/>
            <a:ext cx="291829" cy="20428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Image result for bsfrf">
            <a:extLst>
              <a:ext uri="{FF2B5EF4-FFF2-40B4-BE49-F238E27FC236}">
                <a16:creationId xmlns:a16="http://schemas.microsoft.com/office/drawing/2014/main" id="{723DF575-E556-4C85-A336-7D55F59DE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1" y="4318907"/>
            <a:ext cx="793834" cy="67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34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67812927-CB72-4182-A500-F16070A165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9" t="11111" r="6213" b="8889"/>
          <a:stretch/>
        </p:blipFill>
        <p:spPr>
          <a:xfrm>
            <a:off x="757063" y="475482"/>
            <a:ext cx="7629875" cy="59070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B2426-D1E0-4D71-AE01-5E2D0BDB73CC}"/>
              </a:ext>
            </a:extLst>
          </p:cNvPr>
          <p:cNvSpPr txBox="1"/>
          <p:nvPr/>
        </p:nvSpPr>
        <p:spPr>
          <a:xfrm>
            <a:off x="5533476" y="2644170"/>
            <a:ext cx="18178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2019 Tagging</a:t>
            </a: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u="sng" dirty="0">
                <a:solidFill>
                  <a:schemeClr val="accent1">
                    <a:lumMod val="75000"/>
                  </a:schemeClr>
                </a:solidFill>
              </a:rPr>
              <a:t>Oceanographic Data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Current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Temperature/Depth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Salinity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049DD-19AF-41EC-919D-81A09E2DF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273" y="4320027"/>
            <a:ext cx="3254262" cy="244069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A1CBFD-885C-41E0-85E7-FDFECC345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740" y="878581"/>
            <a:ext cx="969348" cy="816935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243075A-1BA1-493C-ADBF-1C48D887E0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9" b="98069" l="2161" r="98437">
                        <a14:foregroundMark x1="22115" y1="26713" x2="32966" y2="20782"/>
                        <a14:foregroundMark x1="32966" y1="20782" x2="49425" y2="20368"/>
                        <a14:foregroundMark x1="49425" y1="20368" x2="60966" y2="20368"/>
                        <a14:foregroundMark x1="60966" y1="20368" x2="52874" y2="29379"/>
                        <a14:foregroundMark x1="52874" y1="29379" x2="36828" y2="30575"/>
                        <a14:foregroundMark x1="36828" y1="30575" x2="35172" y2="23494"/>
                        <a14:foregroundMark x1="35172" y1="23494" x2="52046" y2="20230"/>
                        <a14:foregroundMark x1="52046" y1="20230" x2="62299" y2="20414"/>
                        <a14:foregroundMark x1="62299" y1="20414" x2="67770" y2="25379"/>
                        <a14:foregroundMark x1="67770" y1="25379" x2="67862" y2="25425"/>
                        <a14:foregroundMark x1="82069" y1="37563" x2="84874" y2="27954"/>
                        <a14:foregroundMark x1="84874" y1="27954" x2="78805" y2="19494"/>
                        <a14:foregroundMark x1="78805" y1="19494" x2="69609" y2="15494"/>
                        <a14:foregroundMark x1="69609" y1="15494" x2="37287" y2="13057"/>
                        <a14:foregroundMark x1="37287" y1="13057" x2="28920" y2="15954"/>
                        <a14:foregroundMark x1="28920" y1="15954" x2="22529" y2="22667"/>
                        <a14:foregroundMark x1="22529" y1="22667" x2="21011" y2="35586"/>
                        <a14:foregroundMark x1="21701" y1="84966" x2="59080" y2="90989"/>
                        <a14:foregroundMark x1="59080" y1="90989" x2="76230" y2="83402"/>
                        <a14:foregroundMark x1="76230" y1="83402" x2="83540" y2="74161"/>
                        <a14:foregroundMark x1="83540" y1="74161" x2="92644" y2="47586"/>
                        <a14:foregroundMark x1="92644" y1="47586" x2="91356" y2="40000"/>
                        <a14:foregroundMark x1="91356" y1="40000" x2="83724" y2="26437"/>
                        <a14:foregroundMark x1="83724" y1="26437" x2="83218" y2="26713"/>
                        <a14:foregroundMark x1="34529" y1="87356" x2="26529" y2="83862"/>
                        <a14:foregroundMark x1="26529" y1="83862" x2="16322" y2="72046"/>
                        <a14:foregroundMark x1="16322" y1="72046" x2="13701" y2="45195"/>
                        <a14:foregroundMark x1="13701" y1="45195" x2="14253" y2="27770"/>
                        <a14:foregroundMark x1="14253" y1="27770" x2="35402" y2="10897"/>
                        <a14:foregroundMark x1="35402" y1="10897" x2="47770" y2="9517"/>
                        <a14:foregroundMark x1="47770" y1="9517" x2="64736" y2="10621"/>
                        <a14:foregroundMark x1="64736" y1="10621" x2="70253" y2="13195"/>
                        <a14:foregroundMark x1="39724" y1="21931" x2="45885" y2="15218"/>
                        <a14:foregroundMark x1="45885" y1="15218" x2="52920" y2="13379"/>
                        <a14:foregroundMark x1="52920" y1="13379" x2="60966" y2="20184"/>
                        <a14:foregroundMark x1="60966" y1="20184" x2="63862" y2="27586"/>
                        <a14:foregroundMark x1="63862" y1="27586" x2="76000" y2="34713"/>
                        <a14:foregroundMark x1="76000" y1="34713" x2="55356" y2="30575"/>
                        <a14:foregroundMark x1="55356" y1="30575" x2="46805" y2="25701"/>
                        <a14:foregroundMark x1="46805" y1="25701" x2="57103" y2="22253"/>
                        <a14:foregroundMark x1="57103" y1="22253" x2="69011" y2="22897"/>
                        <a14:foregroundMark x1="69011" y1="22897" x2="71126" y2="23770"/>
                        <a14:foregroundMark x1="79126" y1="36552" x2="75540" y2="29655"/>
                        <a14:foregroundMark x1="75540" y1="29655" x2="74621" y2="17563"/>
                        <a14:foregroundMark x1="58713" y1="32598" x2="38115" y2="32230"/>
                        <a14:foregroundMark x1="38115" y1="32230" x2="25701" y2="28736"/>
                        <a14:foregroundMark x1="25701" y1="28736" x2="21011" y2="24736"/>
                        <a14:foregroundMark x1="46897" y1="27678" x2="39034" y2="23770"/>
                        <a14:foregroundMark x1="23816" y1="24736" x2="34529" y2="21885"/>
                        <a14:foregroundMark x1="34529" y1="21885" x2="40276" y2="16782"/>
                        <a14:foregroundMark x1="40276" y1="16782" x2="32966" y2="16874"/>
                        <a14:foregroundMark x1="37333" y1="8828" x2="29885" y2="8552"/>
                        <a14:foregroundMark x1="29885" y1="8552" x2="29885" y2="8552"/>
                        <a14:foregroundMark x1="46759" y1="8276" x2="45655" y2="3356"/>
                        <a14:foregroundMark x1="54345" y1="8552" x2="59862" y2="6575"/>
                        <a14:foregroundMark x1="64782" y1="10391" x2="73103" y2="13195"/>
                        <a14:foregroundMark x1="76598" y1="15448" x2="86023" y2="25287"/>
                        <a14:foregroundMark x1="92782" y1="37839" x2="95034" y2="45011"/>
                        <a14:foregroundMark x1="95034" y1="45011" x2="94529" y2="52644"/>
                        <a14:foregroundMark x1="94529" y1="52644" x2="91218" y2="59080"/>
                        <a14:foregroundMark x1="91218" y1="59080" x2="91218" y2="59080"/>
                        <a14:foregroundMark x1="85057" y1="75678" x2="92828" y2="60506"/>
                        <a14:foregroundMark x1="92828" y1="60506" x2="94621" y2="53011"/>
                        <a14:foregroundMark x1="94621" y1="53011" x2="93931" y2="45839"/>
                        <a14:foregroundMark x1="13701" y1="71586" x2="9563" y2="64782"/>
                        <a14:foregroundMark x1="9563" y1="64782" x2="9701" y2="48368"/>
                        <a14:foregroundMark x1="9701" y1="48368" x2="14805" y2="31080"/>
                        <a14:foregroundMark x1="6943" y1="65977" x2="4414" y2="58897"/>
                        <a14:foregroundMark x1="4414" y1="58897" x2="8460" y2="39678"/>
                        <a14:foregroundMark x1="35218" y1="93839" x2="51218" y2="94069"/>
                        <a14:foregroundMark x1="51218" y1="94069" x2="56874" y2="93011"/>
                        <a14:foregroundMark x1="47770" y1="97517" x2="50023" y2="97517"/>
                        <a14:foregroundMark x1="40032" y1="96984" x2="41011" y2="97241"/>
                        <a14:foregroundMark x1="36644" y1="96092" x2="37915" y2="96426"/>
                        <a14:foregroundMark x1="3816" y1="37241" x2="7218" y2="30345"/>
                        <a14:foregroundMark x1="7218" y1="30345" x2="7218" y2="30345"/>
                        <a14:foregroundMark x1="39310" y1="3908" x2="54759" y2="3080"/>
                        <a14:foregroundMark x1="54759" y1="3080" x2="55494" y2="3218"/>
                        <a14:foregroundMark x1="42529" y1="3770" x2="47034" y2="3080"/>
                        <a14:foregroundMark x1="41425" y1="3632" x2="46621" y2="3080"/>
                        <a14:foregroundMark x1="44368" y1="3218" x2="46069" y2="2759"/>
                        <a14:foregroundMark x1="82228" y1="14907" x2="94667" y2="32782"/>
                        <a14:foregroundMark x1="94667" y1="32782" x2="95448" y2="35724"/>
                        <a14:foregroundMark x1="38203" y1="96953" x2="25747" y2="91310"/>
                        <a14:foregroundMark x1="25296" y1="91952" x2="17149" y2="85241"/>
                        <a14:foregroundMark x1="17149" y1="85241" x2="14529" y2="81195"/>
                        <a14:foregroundMark x1="16782" y1="84828" x2="11678" y2="79494"/>
                        <a14:foregroundMark x1="11678" y1="79494" x2="7080" y2="69333"/>
                        <a14:foregroundMark x1="6667" y1="72092" x2="8460" y2="65977"/>
                        <a14:foregroundMark x1="3264" y1="59908" x2="2851" y2="43724"/>
                        <a14:foregroundMark x1="2161" y1="45563" x2="3540" y2="38115"/>
                        <a14:foregroundMark x1="3540" y1="38115" x2="4690" y2="36000"/>
                        <a14:foregroundMark x1="59448" y1="51632" x2="59448" y2="51632"/>
                        <a14:foregroundMark x1="56598" y1="50759" x2="56598" y2="50759"/>
                        <a14:foregroundMark x1="51678" y1="18667" x2="51678" y2="18667"/>
                        <a14:foregroundMark x1="97287" y1="44000" x2="97995" y2="48644"/>
                        <a14:foregroundMark x1="4414" y1="66115" x2="2989" y2="56000"/>
                        <a14:foregroundMark x1="2851" y1="56690" x2="2575" y2="44736"/>
                        <a14:foregroundMark x1="2437" y1="57793" x2="2713" y2="44460"/>
                        <a14:foregroundMark x1="2437" y1="45977" x2="2299" y2="54299"/>
                        <a14:foregroundMark x1="38161" y1="97057" x2="40690" y2="97241"/>
                        <a14:foregroundMark x1="59724" y1="97793" x2="65747" y2="95678"/>
                        <a14:foregroundMark x1="56598" y1="98069" x2="59724" y2="97517"/>
                        <a14:foregroundMark x1="42115" y1="97517" x2="43540" y2="98069"/>
                        <a14:foregroundMark x1="97701" y1="47402" x2="97563" y2="55862"/>
                        <a14:foregroundMark x1="97839" y1="56138" x2="97701" y2="57517"/>
                        <a14:backgroundMark x1="72230" y1="7402" x2="72230" y2="7402"/>
                        <a14:backgroundMark x1="81793" y1="13885" x2="81793" y2="13885"/>
                        <a14:backgroundMark x1="81655" y1="14023" x2="81655" y2="14023"/>
                        <a14:backgroundMark x1="81103" y1="13333" x2="82805" y2="14299"/>
                        <a14:backgroundMark x1="60966" y1="3356" x2="60966" y2="3356"/>
                        <a14:backgroundMark x1="98575" y1="50759" x2="98713" y2="53287"/>
                        <a14:backgroundMark x1="98115" y1="55871" x2="98115" y2="58391"/>
                        <a14:backgroundMark x1="6391" y1="71908" x2="9563" y2="78437"/>
                        <a14:backgroundMark x1="9563" y1="78437" x2="9747" y2="78483"/>
                        <a14:backgroundMark x1="6805" y1="72184" x2="6805" y2="72184"/>
                        <a14:backgroundMark x1="6805" y1="72184" x2="6207" y2="71724"/>
                        <a14:backgroundMark x1="4276" y1="66805" x2="4552" y2="65425"/>
                        <a14:backgroundMark x1="4414" y1="66115" x2="3402" y2="65011"/>
                        <a14:backgroundMark x1="36782" y1="97379" x2="23678" y2="93287"/>
                        <a14:backgroundMark x1="27908" y1="93425" x2="23402" y2="92138"/>
                        <a14:backgroundMark x1="25793" y1="92414" x2="24506" y2="91724"/>
                        <a14:backgroundMark x1="25793" y1="92276" x2="24230" y2="91862"/>
                        <a14:backgroundMark x1="26483" y1="93287" x2="22575" y2="90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476" y="838850"/>
            <a:ext cx="986130" cy="98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74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8818</TotalTime>
  <Words>820</Words>
  <Application>Microsoft Office PowerPoint</Application>
  <PresentationFormat>On-screen Show (4:3)</PresentationFormat>
  <Paragraphs>223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Ancillary At-Sea Projects</vt:lpstr>
      <vt:lpstr>GKC Weight &amp; Chela Height  - Western Aleutians </vt:lpstr>
      <vt:lpstr>Tagging Studies</vt:lpstr>
      <vt:lpstr>Satellite Pop-Up Tags – Pilot Phase 2017-18</vt:lpstr>
      <vt:lpstr>PowerPoint Presentation</vt:lpstr>
      <vt:lpstr>Tags deployed on industry-preferred size Tanner males </vt:lpstr>
      <vt:lpstr>PowerPoint Presentation</vt:lpstr>
      <vt:lpstr>PowerPoint Presentation</vt:lpstr>
      <vt:lpstr>Data Analysis &amp; Area of Pop-up Location</vt:lpstr>
      <vt:lpstr>2019 Sat Tag Deployment</vt:lpstr>
      <vt:lpstr>Microsporidia:  Cottage Cheese Disease in King Crab</vt:lpstr>
      <vt:lpstr>Historic Survey Databases</vt:lpstr>
      <vt:lpstr>IN THE WORKS – Pribilof Islands GKC Survey</vt:lpstr>
      <vt:lpstr>IN THE WORKS – RKC satellite tagging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Vanek, Vicki A (DFG)</dc:creator>
  <cp:lastModifiedBy>Vanek, Vicki A (DFG)</cp:lastModifiedBy>
  <cp:revision>83</cp:revision>
  <dcterms:created xsi:type="dcterms:W3CDTF">2020-01-09T19:21:41Z</dcterms:created>
  <dcterms:modified xsi:type="dcterms:W3CDTF">2020-01-15T22:23:21Z</dcterms:modified>
</cp:coreProperties>
</file>