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63" r:id="rId3"/>
    <p:sldId id="265" r:id="rId4"/>
    <p:sldId id="264" r:id="rId5"/>
    <p:sldId id="259" r:id="rId6"/>
    <p:sldId id="260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62B450-7550-4ECC-9DE8-1F36C62B3662}">
          <p14:sldIdLst>
            <p14:sldId id="262"/>
            <p14:sldId id="263"/>
            <p14:sldId id="265"/>
            <p14:sldId id="264"/>
            <p14:sldId id="259"/>
            <p14:sldId id="260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956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E52575D-64D8-460C-B5A0-7382EA61473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972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690FB8B-B714-410D-8970-84BB8B6F3DA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63720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56B3B49-83F8-4AFF-B63D-6CBB11310D0A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977665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3473F17-2985-4488-A204-D995C9E5DDA3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578955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5475E9DC-8298-4C43-821F-207EA02CF82C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0131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69EFCD7-2F9E-4880-89C2-D2D4C65B875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429148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8C153C36-45CA-43CC-B38C-91E5DFDF6007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86120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7C29A3-38CD-4261-A957-345FBD113B15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1792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5C02781-6681-4DE8-8CE5-8E266FEF076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940714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24CA5F-D928-461D-8E88-C882DBBFFC5E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7591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4552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58B137D-92E6-4E62-8479-5106AAA1C21D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98153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86E4327-4B03-47D1-BE8E-8AEC66BFC30F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66767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94E1DE8-1FB6-4E55-81D4-0DD098DE69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401367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82DD5-B925-42F3-AD1E-4E9B955FDA6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973090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FD2D0E5-DB7B-4995-9437-AF9945F7C9C9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642555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0306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241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3636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1038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28728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324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11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402" y="658931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058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Bullets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521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3670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322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899F40FD-03E5-4F86-95F3-71758BBBF9B6}"/>
              </a:ext>
            </a:extLst>
          </p:cNvPr>
          <p:cNvSpPr txBox="1">
            <a:spLocks/>
          </p:cNvSpPr>
          <p:nvPr userDrawn="1"/>
        </p:nvSpPr>
        <p:spPr>
          <a:xfrm>
            <a:off x="0" y="6593670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51961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2400" b="1" spc="-150" baseline="0" dirty="0">
                <a:solidFill>
                  <a:schemeClr val="accent1"/>
                </a:solidFill>
              </a:rPr>
              <a:t>Contoso</a:t>
            </a:r>
            <a:b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0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26374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pfmc.admin@noaa.gov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id="{68E36B23-F937-4438-B3DE-393F66407C15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46" y="335610"/>
            <a:ext cx="10831619" cy="578790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Welcome to the Social Science Planning Team Meeting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March 4,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D0C4C-F772-49D2-B9C0-A0DE52F9D866}"/>
              </a:ext>
            </a:extLst>
          </p:cNvPr>
          <p:cNvSpPr txBox="1"/>
          <p:nvPr/>
        </p:nvSpPr>
        <p:spPr>
          <a:xfrm>
            <a:off x="929746" y="1239998"/>
            <a:ext cx="10269558" cy="557075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SSPT members and those who wish to speak should connect their audio by phone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Please </a:t>
            </a:r>
            <a:r>
              <a:rPr lang="en-US" sz="2800" b="1" dirty="0"/>
              <a:t>mute </a:t>
            </a:r>
            <a:r>
              <a:rPr lang="en-US" sz="2800" dirty="0"/>
              <a:t>speakers on your phone and microphone on the computer when you’re not speaking.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Others should connect in the “listen only” mode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SSPT members please turn on your webcams (if you wish)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will begin with an overview of Adobe connect.</a:t>
            </a:r>
            <a:endParaRPr lang="en-US" sz="28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For individual tech support, email </a:t>
            </a:r>
            <a:r>
              <a:rPr lang="en-US" sz="2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npfmc.admin@noaa.gov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/>
              <a:t>or use the chat box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69AE9-64E6-48E4-A14D-616798F90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9" y="161416"/>
            <a:ext cx="996385" cy="8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10E86783-EF20-4BAC-A90D-E5BC86FE4B70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SSPT member webcam 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4014"/>
            <a:ext cx="5664000" cy="5071985"/>
          </a:xfrm>
        </p:spPr>
        <p:txBody>
          <a:bodyPr/>
          <a:lstStyle/>
          <a:p>
            <a:r>
              <a:rPr lang="en-US" sz="2800" dirty="0"/>
              <a:t>Only SSPT members, NPFMC staff, or agency staff giving presentations should turn on their webcam.</a:t>
            </a:r>
          </a:p>
          <a:p>
            <a:r>
              <a:rPr lang="en-US" sz="2800" dirty="0"/>
              <a:t>Members of the public are asked to participate via telephone only. </a:t>
            </a:r>
            <a:endParaRPr lang="en-US" sz="2600" dirty="0"/>
          </a:p>
          <a:p>
            <a:r>
              <a:rPr lang="en-US" sz="2800" dirty="0"/>
              <a:t>Join the meeting and click on the </a:t>
            </a:r>
            <a:r>
              <a:rPr lang="en-US" sz="2800" b="1" dirty="0"/>
              <a:t>webcam button.</a:t>
            </a:r>
          </a:p>
          <a:p>
            <a:r>
              <a:rPr lang="en-US" sz="2800" dirty="0"/>
              <a:t>In the video pod, you will see a video preview.  Line up and focus your camera, then click </a:t>
            </a:r>
            <a:r>
              <a:rPr lang="en-US" sz="2800" b="1" dirty="0"/>
              <a:t>Start Sharing</a:t>
            </a:r>
            <a:r>
              <a:rPr lang="en-US" sz="2800" dirty="0"/>
              <a:t>.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FF653-4D13-40E9-BB14-E8DD4FA38F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31871"/>
          <a:stretch/>
        </p:blipFill>
        <p:spPr>
          <a:xfrm>
            <a:off x="6276589" y="3232404"/>
            <a:ext cx="5378401" cy="704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C784A-0846-4F17-8B0E-08C6EDB4E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644" y="4596278"/>
            <a:ext cx="2702869" cy="23774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F435AE-AC95-44C3-942D-94028FA7DED6}"/>
              </a:ext>
            </a:extLst>
          </p:cNvPr>
          <p:cNvSpPr/>
          <p:nvPr/>
        </p:nvSpPr>
        <p:spPr>
          <a:xfrm>
            <a:off x="9567512" y="3118585"/>
            <a:ext cx="928837" cy="933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10E86783-EF20-4BAC-A90D-E5BC86FE4B70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5E602-231A-450B-9E18-DD6B1B700E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169" y="1573988"/>
            <a:ext cx="4772617" cy="390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Attendee pod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54014"/>
            <a:ext cx="5664000" cy="5071985"/>
          </a:xfrm>
        </p:spPr>
        <p:txBody>
          <a:bodyPr/>
          <a:lstStyle/>
          <a:p>
            <a:r>
              <a:rPr lang="en-US" sz="2800" dirty="0"/>
              <a:t>All attendees are listed in the pod on the right-hand side of the screen.</a:t>
            </a:r>
          </a:p>
          <a:p>
            <a:r>
              <a:rPr lang="en-US" sz="2800" dirty="0"/>
              <a:t>Hosts are NPFMC staff. You can free up space by clicking on the arrow to hide them. </a:t>
            </a:r>
          </a:p>
          <a:p>
            <a:r>
              <a:rPr lang="en-US" sz="2800" dirty="0"/>
              <a:t>SSPT members will be listed first under participants. </a:t>
            </a:r>
          </a:p>
          <a:p>
            <a:pPr lvl="1"/>
            <a:r>
              <a:rPr lang="en-US" sz="2600" dirty="0"/>
              <a:t>Each SSPT member should place “01” before their name when logging in. (A host can also add “01.”)</a:t>
            </a:r>
            <a:endParaRPr lang="en-US" sz="2800" dirty="0"/>
          </a:p>
          <a:p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90F6A-0E81-4E23-9F71-609F73B09643}"/>
              </a:ext>
            </a:extLst>
          </p:cNvPr>
          <p:cNvCxnSpPr>
            <a:cxnSpLocks/>
          </p:cNvCxnSpPr>
          <p:nvPr/>
        </p:nvCxnSpPr>
        <p:spPr>
          <a:xfrm flipV="1">
            <a:off x="6030227" y="2626674"/>
            <a:ext cx="880712" cy="22240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90BD199-63B9-4800-B265-9E5E4E0648A6}"/>
              </a:ext>
            </a:extLst>
          </p:cNvPr>
          <p:cNvSpPr/>
          <p:nvPr/>
        </p:nvSpPr>
        <p:spPr>
          <a:xfrm>
            <a:off x="7174152" y="2312476"/>
            <a:ext cx="323452" cy="34068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D55A0-E5FC-459F-86C1-4296AC41E78D}"/>
              </a:ext>
            </a:extLst>
          </p:cNvPr>
          <p:cNvCxnSpPr>
            <a:cxnSpLocks/>
          </p:cNvCxnSpPr>
          <p:nvPr/>
        </p:nvCxnSpPr>
        <p:spPr>
          <a:xfrm>
            <a:off x="5669280" y="4623472"/>
            <a:ext cx="1241659" cy="11215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7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 title="Overlay Graphic">
            <a:extLst>
              <a:ext uri="{FF2B5EF4-FFF2-40B4-BE49-F238E27FC236}">
                <a16:creationId xmlns:a16="http://schemas.microsoft.com/office/drawing/2014/main" id="{EB93B689-AE4C-4FB8-BC22-31EFD67C93A7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Raising your hand to be acknowledged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00783"/>
            <a:ext cx="10143235" cy="1682740"/>
          </a:xfrm>
        </p:spPr>
        <p:txBody>
          <a:bodyPr/>
          <a:lstStyle/>
          <a:p>
            <a:r>
              <a:rPr lang="en-US" sz="2800" dirty="0"/>
              <a:t>The SSPT will use the ‘raise hand’ feature in the app for discussion. </a:t>
            </a:r>
          </a:p>
          <a:p>
            <a:r>
              <a:rPr lang="en-US" sz="2800" dirty="0"/>
              <a:t>Click on the ‘raise hand’ icon to raise or lower your hand (or use the drop down menu).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20F9-F085-4636-B38C-D367ACE7DF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800" y="2604622"/>
            <a:ext cx="7487590" cy="758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2A4D90-58D6-4D1E-A897-45410343F555}"/>
              </a:ext>
            </a:extLst>
          </p:cNvPr>
          <p:cNvSpPr/>
          <p:nvPr/>
        </p:nvSpPr>
        <p:spPr>
          <a:xfrm>
            <a:off x="10182696" y="2714326"/>
            <a:ext cx="940856" cy="7581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5FC18-AA03-44E3-96EF-29E6043A10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120" y="3646678"/>
            <a:ext cx="3116561" cy="27793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BD05491-A2FE-406A-953B-185514C8BE36}"/>
              </a:ext>
            </a:extLst>
          </p:cNvPr>
          <p:cNvSpPr/>
          <p:nvPr/>
        </p:nvSpPr>
        <p:spPr>
          <a:xfrm>
            <a:off x="4817976" y="5359491"/>
            <a:ext cx="815613" cy="7581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D11EF7-A3EA-4247-A7A2-3E922C5ED21B}"/>
              </a:ext>
            </a:extLst>
          </p:cNvPr>
          <p:cNvSpPr txBox="1">
            <a:spLocks/>
          </p:cNvSpPr>
          <p:nvPr/>
        </p:nvSpPr>
        <p:spPr>
          <a:xfrm>
            <a:off x="432000" y="3564600"/>
            <a:ext cx="1783662" cy="2007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see your hand is raised in the attendee pod:</a:t>
            </a:r>
          </a:p>
          <a:p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D7B9D-41E0-4FBE-B7FF-771C8EEA5D5D}"/>
              </a:ext>
            </a:extLst>
          </p:cNvPr>
          <p:cNvSpPr txBox="1">
            <a:spLocks/>
          </p:cNvSpPr>
          <p:nvPr/>
        </p:nvSpPr>
        <p:spPr>
          <a:xfrm>
            <a:off x="6054870" y="3583220"/>
            <a:ext cx="2141579" cy="2007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Or click the menu to switch</a:t>
            </a:r>
            <a:r>
              <a:rPr lang="en-US" sz="2800" b="1" dirty="0"/>
              <a:t> </a:t>
            </a:r>
            <a:r>
              <a:rPr lang="en-US" sz="2800" dirty="0"/>
              <a:t>to ‘</a:t>
            </a:r>
            <a:r>
              <a:rPr lang="en-US" sz="2800" b="1" dirty="0"/>
              <a:t>status view</a:t>
            </a:r>
            <a:r>
              <a:rPr lang="en-US" sz="2800" dirty="0"/>
              <a:t>’ and see only the raised hands (listed in order):</a:t>
            </a:r>
          </a:p>
          <a:p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A7E59E-C148-4FE3-8BBC-D2D2CC4296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379" y="3577216"/>
            <a:ext cx="3267039" cy="291824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2402E3-0DE8-476C-A603-86AD7706DB08}"/>
              </a:ext>
            </a:extLst>
          </p:cNvPr>
          <p:cNvSpPr/>
          <p:nvPr/>
        </p:nvSpPr>
        <p:spPr>
          <a:xfrm>
            <a:off x="11181564" y="4332015"/>
            <a:ext cx="594917" cy="62499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7C7A76-503B-48A8-9D91-C60E9695CF87}"/>
              </a:ext>
            </a:extLst>
          </p:cNvPr>
          <p:cNvCxnSpPr>
            <a:cxnSpLocks/>
          </p:cNvCxnSpPr>
          <p:nvPr/>
        </p:nvCxnSpPr>
        <p:spPr>
          <a:xfrm flipV="1">
            <a:off x="7640114" y="3927107"/>
            <a:ext cx="3621444" cy="180792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0C90FBA-2A9A-4D09-BFF6-C458A330D34C}"/>
              </a:ext>
            </a:extLst>
          </p:cNvPr>
          <p:cNvSpPr/>
          <p:nvPr/>
        </p:nvSpPr>
        <p:spPr>
          <a:xfrm>
            <a:off x="11261558" y="3549836"/>
            <a:ext cx="594916" cy="55806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Overlay Graphic">
            <a:extLst>
              <a:ext uri="{FF2B5EF4-FFF2-40B4-BE49-F238E27FC236}">
                <a16:creationId xmlns:a16="http://schemas.microsoft.com/office/drawing/2014/main" id="{20A8393E-7398-4F3B-8E4C-14027E7EA8D7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3809E7-2D3C-4D53-8C05-D40D7AAD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Reconnecting audio after a break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EF4686-E8FB-4591-BA61-23C663A4C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5988"/>
            <a:ext cx="10405985" cy="4905262"/>
          </a:xfrm>
        </p:spPr>
        <p:txBody>
          <a:bodyPr/>
          <a:lstStyle/>
          <a:p>
            <a:r>
              <a:rPr lang="en-US" sz="2800" dirty="0"/>
              <a:t>Go ahead and hang up your phone on the breaks, so you can use it for other things.</a:t>
            </a:r>
          </a:p>
          <a:p>
            <a:r>
              <a:rPr lang="en-US" sz="2800" dirty="0"/>
              <a:t>When you are ready to reconnect, click on the phone icon at the top:</a:t>
            </a:r>
          </a:p>
          <a:p>
            <a:endParaRPr lang="en-US" sz="2800" dirty="0"/>
          </a:p>
          <a:p>
            <a:pPr marL="3200400" lvl="7" indent="0">
              <a:buNone/>
            </a:pPr>
            <a:endParaRPr lang="en-US" sz="2800" dirty="0"/>
          </a:p>
          <a:p>
            <a:pPr marL="3200400" lvl="7" indent="0">
              <a:buNone/>
            </a:pPr>
            <a:r>
              <a:rPr lang="en-US" sz="1200" dirty="0"/>
              <a:t> </a:t>
            </a:r>
          </a:p>
          <a:p>
            <a:r>
              <a:rPr lang="en-US" sz="2800" dirty="0"/>
              <a:t>You will get the same “dial out” </a:t>
            </a:r>
            <a:br>
              <a:rPr lang="en-US" sz="2800" dirty="0"/>
            </a:br>
            <a:r>
              <a:rPr lang="en-US" sz="2800" dirty="0"/>
              <a:t>option as when you joined.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60B89-4B71-4765-84C5-385DCA03D8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9975" y="6456363"/>
            <a:ext cx="962025" cy="265112"/>
          </a:xfrm>
        </p:spPr>
        <p:txBody>
          <a:bodyPr/>
          <a:lstStyle/>
          <a:p>
            <a:r>
              <a:rPr lang="en-ZA"/>
              <a:t>page </a:t>
            </a:r>
            <a:fld id="{19B51A1E-902D-48AF-9020-955120F399B6}" type="slidenum">
              <a:rPr lang="en-ZA" b="1" i="1" smtClean="0"/>
              <a:pPr/>
              <a:t>5</a:t>
            </a:fld>
            <a:endParaRPr lang="en-ZA" b="1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847D1C-DF5D-458B-952A-CFD63C49A3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955" y="2630222"/>
            <a:ext cx="6822892" cy="9263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C1C458-D825-4BA1-A2DC-F554DB7D30A2}"/>
              </a:ext>
            </a:extLst>
          </p:cNvPr>
          <p:cNvSpPr/>
          <p:nvPr/>
        </p:nvSpPr>
        <p:spPr>
          <a:xfrm>
            <a:off x="3195587" y="2566573"/>
            <a:ext cx="1256097" cy="106215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C1D998-7430-4E56-9A1F-2E973F2B9E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4432" y="2507345"/>
            <a:ext cx="4350803" cy="4214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617547E-2FFC-4B4E-8AE8-98E664276D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10458" r="4187" b="8312"/>
          <a:stretch/>
        </p:blipFill>
        <p:spPr>
          <a:xfrm>
            <a:off x="1703673" y="4822257"/>
            <a:ext cx="3724976" cy="17229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E85256-E126-433F-8CD3-7E4FC8B88C2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5428649" y="5009949"/>
            <a:ext cx="1068404" cy="673769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7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Overlay Graphic">
            <a:extLst>
              <a:ext uri="{FF2B5EF4-FFF2-40B4-BE49-F238E27FC236}">
                <a16:creationId xmlns:a16="http://schemas.microsoft.com/office/drawing/2014/main" id="{8179284A-65A5-4F50-9AC5-46CB46E148B5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Tips to make everything work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5988"/>
            <a:ext cx="10143235" cy="5039250"/>
          </a:xfrm>
        </p:spPr>
        <p:txBody>
          <a:bodyPr/>
          <a:lstStyle/>
          <a:p>
            <a:r>
              <a:rPr lang="en-US" sz="2800" dirty="0"/>
              <a:t>Keep yourself on mute unless you need to talk</a:t>
            </a:r>
          </a:p>
          <a:p>
            <a:pPr lvl="2"/>
            <a:r>
              <a:rPr lang="en-US" sz="2400" dirty="0">
                <a:solidFill>
                  <a:srgbClr val="0070C0"/>
                </a:solidFill>
              </a:rPr>
              <a:t>Pro tip: it’s easier to press the mute button on your phone that to mute yourself from the computer, though both work</a:t>
            </a:r>
          </a:p>
          <a:p>
            <a:r>
              <a:rPr lang="en-US" sz="2800" dirty="0"/>
              <a:t>Make sure you can only hear the meeting through your phone</a:t>
            </a:r>
          </a:p>
          <a:p>
            <a:pPr lvl="2"/>
            <a:r>
              <a:rPr lang="en-US" sz="2400" dirty="0"/>
              <a:t>You want to see a     sign by your speaker on the top left</a:t>
            </a:r>
          </a:p>
          <a:p>
            <a:pPr marL="542925" lvl="2" indent="0">
              <a:buNone/>
            </a:pPr>
            <a:endParaRPr lang="en-US" sz="2400" dirty="0"/>
          </a:p>
          <a:p>
            <a:pPr lvl="2"/>
            <a:r>
              <a:rPr lang="en-US" sz="2400" dirty="0"/>
              <a:t>For extra security, mute your computer too</a:t>
            </a:r>
          </a:p>
          <a:p>
            <a:r>
              <a:rPr lang="en-US" sz="2800" dirty="0"/>
              <a:t>Expect a lag time with presentation visuals</a:t>
            </a:r>
          </a:p>
          <a:p>
            <a:pPr lvl="2"/>
            <a:r>
              <a:rPr lang="en-US" sz="2400" dirty="0"/>
              <a:t>There can be a delay between the presenter talking about a new slide and you seeing it</a:t>
            </a:r>
          </a:p>
          <a:p>
            <a:pPr lvl="2"/>
            <a:endParaRPr lang="en-US" sz="2400" dirty="0"/>
          </a:p>
          <a:p>
            <a:r>
              <a:rPr lang="en-US" sz="2800" dirty="0"/>
              <a:t>You can make some pods full screen by clicking this 		 button in the pod’s top right corner: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20F9-F085-4636-B38C-D367ACE7DF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7313" y="3308659"/>
            <a:ext cx="3047821" cy="4603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2A4D90-58D6-4D1E-A897-45410343F555}"/>
              </a:ext>
            </a:extLst>
          </p:cNvPr>
          <p:cNvSpPr/>
          <p:nvPr/>
        </p:nvSpPr>
        <p:spPr>
          <a:xfrm>
            <a:off x="3108960" y="3308659"/>
            <a:ext cx="534202" cy="477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5B0C6-FD4F-4918-BAF1-4A8D6183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327" y="5184072"/>
            <a:ext cx="1184314" cy="1291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01A3B-AF5C-40B3-8B60-31B539A4A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027" t="52114" r="11019" b="-13610"/>
          <a:stretch/>
        </p:blipFill>
        <p:spPr>
          <a:xfrm>
            <a:off x="6224672" y="3769499"/>
            <a:ext cx="3047821" cy="61888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C8E32B-044A-4D01-BE74-D4D91DDE5EB3}"/>
              </a:ext>
            </a:extLst>
          </p:cNvPr>
          <p:cNvSpPr/>
          <p:nvPr/>
        </p:nvSpPr>
        <p:spPr>
          <a:xfrm>
            <a:off x="7748582" y="3700153"/>
            <a:ext cx="733898" cy="59438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B4C74D-000C-4732-A9EA-9BA1F15F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80" y="3008416"/>
            <a:ext cx="246784" cy="2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3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Overlay Graphic">
            <a:extLst>
              <a:ext uri="{FF2B5EF4-FFF2-40B4-BE49-F238E27FC236}">
                <a16:creationId xmlns:a16="http://schemas.microsoft.com/office/drawing/2014/main" id="{8179284A-65A5-4F50-9AC5-46CB46E148B5}"/>
              </a:ext>
            </a:extLst>
          </p:cNvPr>
          <p:cNvSpPr/>
          <p:nvPr/>
        </p:nvSpPr>
        <p:spPr bwMode="ltGray">
          <a:xfrm>
            <a:off x="0" y="10012"/>
            <a:ext cx="12192000" cy="1141988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FDC0-04C9-478D-BBDE-ADCB5AE6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There’s an App for that!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7244A-66BF-448D-9F03-AA68743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85988"/>
            <a:ext cx="10143235" cy="503925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Use the Adobe Connect mobile App to take our meetings on the go.</a:t>
            </a:r>
          </a:p>
          <a:p>
            <a:r>
              <a:rPr lang="en-US" sz="2800" dirty="0"/>
              <a:t>In your phone open the App Store and search for Adobe Connect</a:t>
            </a:r>
          </a:p>
          <a:p>
            <a:r>
              <a:rPr lang="en-US" sz="2800" dirty="0"/>
              <a:t>Enter the </a:t>
            </a:r>
            <a:r>
              <a:rPr lang="en-US" sz="2800" dirty="0" err="1"/>
              <a:t>url</a:t>
            </a:r>
            <a:r>
              <a:rPr lang="en-US" sz="2800" dirty="0"/>
              <a:t> for our meeting</a:t>
            </a:r>
          </a:p>
          <a:p>
            <a:r>
              <a:rPr lang="en-US" sz="2800" dirty="0"/>
              <a:t>Enter your guest login (or user login if you made an account)</a:t>
            </a:r>
          </a:p>
          <a:p>
            <a:r>
              <a:rPr lang="en-US" sz="2800" dirty="0"/>
              <a:t>And you’re in!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82171B2-F9F2-4976-AB8A-EB35BDD8E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9" t="14288" r="30731" b="14288"/>
          <a:stretch/>
        </p:blipFill>
        <p:spPr>
          <a:xfrm>
            <a:off x="10097729" y="1724115"/>
            <a:ext cx="1759974" cy="170488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1B0C7F1-D4C8-4A0C-8FEC-F629E1901E84}"/>
              </a:ext>
            </a:extLst>
          </p:cNvPr>
          <p:cNvGrpSpPr/>
          <p:nvPr/>
        </p:nvGrpSpPr>
        <p:grpSpPr>
          <a:xfrm rot="1546867">
            <a:off x="4528671" y="3360021"/>
            <a:ext cx="3316680" cy="3119369"/>
            <a:chOff x="3854245" y="2408820"/>
            <a:chExt cx="4226299" cy="4226299"/>
          </a:xfrm>
        </p:grpSpPr>
        <p:pic>
          <p:nvPicPr>
            <p:cNvPr id="13" name="Graphic 12" descr="Smart Phone">
              <a:extLst>
                <a:ext uri="{FF2B5EF4-FFF2-40B4-BE49-F238E27FC236}">
                  <a16:creationId xmlns:a16="http://schemas.microsoft.com/office/drawing/2014/main" id="{57EFEB85-F5FD-4CDF-9E36-C6C26444A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54245" y="2408820"/>
              <a:ext cx="4226299" cy="42262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68C702-9588-4F59-838C-F360CD46D853}"/>
                </a:ext>
              </a:extLst>
            </p:cNvPr>
            <p:cNvGrpSpPr/>
            <p:nvPr/>
          </p:nvGrpSpPr>
          <p:grpSpPr>
            <a:xfrm>
              <a:off x="5298566" y="3240538"/>
              <a:ext cx="1365456" cy="1367525"/>
              <a:chOff x="1775959" y="3757754"/>
              <a:chExt cx="2654715" cy="2526607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4F8CCE3-B98F-4ADC-A965-C970F5F57C62}"/>
                  </a:ext>
                </a:extLst>
              </p:cNvPr>
              <p:cNvSpPr/>
              <p:nvPr/>
            </p:nvSpPr>
            <p:spPr>
              <a:xfrm>
                <a:off x="1789471" y="4630994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2CB84EE-BC98-4D52-A869-3EB222C6F2E1}"/>
                  </a:ext>
                </a:extLst>
              </p:cNvPr>
              <p:cNvSpPr/>
              <p:nvPr/>
            </p:nvSpPr>
            <p:spPr>
              <a:xfrm>
                <a:off x="2701563" y="4630993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B3973F4-0A95-46D1-A0C1-A1A1F9233D71}"/>
                  </a:ext>
                </a:extLst>
              </p:cNvPr>
              <p:cNvSpPr/>
              <p:nvPr/>
            </p:nvSpPr>
            <p:spPr>
              <a:xfrm>
                <a:off x="3613655" y="4630993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AFECCB6-8C20-433E-A47D-BDC53ACB7637}"/>
                  </a:ext>
                </a:extLst>
              </p:cNvPr>
              <p:cNvSpPr/>
              <p:nvPr/>
            </p:nvSpPr>
            <p:spPr>
              <a:xfrm>
                <a:off x="1780581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3782898-FBCB-4C27-BFB7-0313E95EDE37}"/>
                  </a:ext>
                </a:extLst>
              </p:cNvPr>
              <p:cNvSpPr/>
              <p:nvPr/>
            </p:nvSpPr>
            <p:spPr>
              <a:xfrm>
                <a:off x="2699839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62055EF-6E34-463E-86D9-9A4409FF1484}"/>
                  </a:ext>
                </a:extLst>
              </p:cNvPr>
              <p:cNvSpPr/>
              <p:nvPr/>
            </p:nvSpPr>
            <p:spPr>
              <a:xfrm>
                <a:off x="3624429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20A432C-DF7B-459A-93A0-67C722425F26}"/>
                  </a:ext>
                </a:extLst>
              </p:cNvPr>
              <p:cNvSpPr/>
              <p:nvPr/>
            </p:nvSpPr>
            <p:spPr>
              <a:xfrm>
                <a:off x="1775959" y="3782908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05FF246-CC10-41A7-8957-43159D66CB95}"/>
                  </a:ext>
                </a:extLst>
              </p:cNvPr>
              <p:cNvSpPr/>
              <p:nvPr/>
            </p:nvSpPr>
            <p:spPr>
              <a:xfrm>
                <a:off x="2699839" y="3782907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BCE225B-3255-40FF-A017-F5C9CC43C63A}"/>
                  </a:ext>
                </a:extLst>
              </p:cNvPr>
              <p:cNvSpPr/>
              <p:nvPr/>
            </p:nvSpPr>
            <p:spPr>
              <a:xfrm>
                <a:off x="3624429" y="3757754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6AC050-EB17-41B6-A788-FA37D65EA236}"/>
                </a:ext>
              </a:extLst>
            </p:cNvPr>
            <p:cNvGrpSpPr/>
            <p:nvPr/>
          </p:nvGrpSpPr>
          <p:grpSpPr>
            <a:xfrm>
              <a:off x="5291616" y="4153553"/>
              <a:ext cx="1365456" cy="1367525"/>
              <a:chOff x="1775959" y="3757754"/>
              <a:chExt cx="2654715" cy="2526607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376D6161-93EF-42EE-AC5C-69CE5B392D26}"/>
                  </a:ext>
                </a:extLst>
              </p:cNvPr>
              <p:cNvSpPr/>
              <p:nvPr/>
            </p:nvSpPr>
            <p:spPr>
              <a:xfrm>
                <a:off x="1789471" y="4630994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28DA987-3C4B-434B-BFAD-0A9DBDDFF60E}"/>
                  </a:ext>
                </a:extLst>
              </p:cNvPr>
              <p:cNvSpPr/>
              <p:nvPr/>
            </p:nvSpPr>
            <p:spPr>
              <a:xfrm>
                <a:off x="2701563" y="4630993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66C20343-ED35-4F3A-B3AC-71074630D65C}"/>
                  </a:ext>
                </a:extLst>
              </p:cNvPr>
              <p:cNvSpPr/>
              <p:nvPr/>
            </p:nvSpPr>
            <p:spPr>
              <a:xfrm>
                <a:off x="3613655" y="4630993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A9DC856-AD25-48C8-90B3-25D861C71AE7}"/>
                  </a:ext>
                </a:extLst>
              </p:cNvPr>
              <p:cNvSpPr/>
              <p:nvPr/>
            </p:nvSpPr>
            <p:spPr>
              <a:xfrm>
                <a:off x="1780581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8BD68D9-D931-47CE-8A97-AB99D33C84BF}"/>
                  </a:ext>
                </a:extLst>
              </p:cNvPr>
              <p:cNvSpPr/>
              <p:nvPr/>
            </p:nvSpPr>
            <p:spPr>
              <a:xfrm>
                <a:off x="2699839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39CFA36-8433-46E7-B27F-93C8FE995818}"/>
                  </a:ext>
                </a:extLst>
              </p:cNvPr>
              <p:cNvSpPr/>
              <p:nvPr/>
            </p:nvSpPr>
            <p:spPr>
              <a:xfrm>
                <a:off x="3624429" y="5478116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E888746-31D0-4BFF-AB15-376CF3DF7D32}"/>
                  </a:ext>
                </a:extLst>
              </p:cNvPr>
              <p:cNvSpPr/>
              <p:nvPr/>
            </p:nvSpPr>
            <p:spPr>
              <a:xfrm>
                <a:off x="1775959" y="3782908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16042FB-840E-44B0-980A-F7C3D7039DA9}"/>
                  </a:ext>
                </a:extLst>
              </p:cNvPr>
              <p:cNvSpPr/>
              <p:nvPr/>
            </p:nvSpPr>
            <p:spPr>
              <a:xfrm>
                <a:off x="2699839" y="3782907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92037B5-5381-4566-88AD-B5B1F879346A}"/>
                  </a:ext>
                </a:extLst>
              </p:cNvPr>
              <p:cNvSpPr/>
              <p:nvPr/>
            </p:nvSpPr>
            <p:spPr>
              <a:xfrm>
                <a:off x="3624429" y="3757754"/>
                <a:ext cx="806245" cy="80624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0A93C4E0-38F6-4BD2-941A-7404B8D81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9" t="14288" r="30731" b="14288"/>
            <a:stretch/>
          </p:blipFill>
          <p:spPr>
            <a:xfrm>
              <a:off x="5270146" y="5077771"/>
              <a:ext cx="457631" cy="443307"/>
            </a:xfrm>
            <a:prstGeom prst="rect">
              <a:avLst/>
            </a:prstGeom>
          </p:spPr>
        </p:pic>
      </p:grpSp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798E80B2-9B14-4190-B5FA-47C908989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5052" y="4679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althcare Pitch Deck_SB - v8.potx" id="{09150694-2D10-47FB-9499-835637889593}" vid="{C9B4AEDE-1B81-453E-91DD-2B942C10F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</TotalTime>
  <Words>540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1_Office Theme</vt:lpstr>
      <vt:lpstr>Welcome to the Social Science Planning Team Meeting March 4, 2021</vt:lpstr>
      <vt:lpstr>SSPT member webcam use </vt:lpstr>
      <vt:lpstr>Attendee pod</vt:lpstr>
      <vt:lpstr>Raising your hand to be acknowledged</vt:lpstr>
      <vt:lpstr>Reconnecting audio after a break</vt:lpstr>
      <vt:lpstr>Tips to make everything work better</vt:lpstr>
      <vt:lpstr>There’s an App for that!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249th Special Meeting</dc:title>
  <dc:creator>Nicole Schmidt</dc:creator>
  <cp:lastModifiedBy>Sarah Marrinan</cp:lastModifiedBy>
  <cp:revision>49</cp:revision>
  <dcterms:created xsi:type="dcterms:W3CDTF">2020-04-30T18:00:25Z</dcterms:created>
  <dcterms:modified xsi:type="dcterms:W3CDTF">2021-03-04T00:55:50Z</dcterms:modified>
</cp:coreProperties>
</file>