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2" r:id="rId2"/>
    <p:sldMasterId id="2147483687" r:id="rId3"/>
    <p:sldMasterId id="2147483690" r:id="rId4"/>
  </p:sldMasterIdLst>
  <p:notesMasterIdLst>
    <p:notesMasterId r:id="rId15"/>
  </p:notesMasterIdLst>
  <p:handoutMasterIdLst>
    <p:handoutMasterId r:id="rId16"/>
  </p:handoutMasterIdLst>
  <p:sldIdLst>
    <p:sldId id="308" r:id="rId5"/>
    <p:sldId id="309" r:id="rId6"/>
    <p:sldId id="310" r:id="rId7"/>
    <p:sldId id="311" r:id="rId8"/>
    <p:sldId id="312" r:id="rId9"/>
    <p:sldId id="314" r:id="rId10"/>
    <p:sldId id="315" r:id="rId11"/>
    <p:sldId id="313" r:id="rId12"/>
    <p:sldId id="316" r:id="rId13"/>
    <p:sldId id="30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Garber-Yonts" initials="BGY" lastIdx="1" clrIdx="0">
    <p:extLst>
      <p:ext uri="{19B8F6BF-5375-455C-9EA6-DF929625EA0E}">
        <p15:presenceInfo xmlns:p15="http://schemas.microsoft.com/office/powerpoint/2012/main" userId="Brian Garber-Yo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46C"/>
    <a:srgbClr val="E4B69C"/>
    <a:srgbClr val="F2D9CC"/>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8" autoAdjust="0"/>
    <p:restoredTop sz="88442"/>
  </p:normalViewPr>
  <p:slideViewPr>
    <p:cSldViewPr snapToGrid="0" snapToObjects="1">
      <p:cViewPr varScale="1">
        <p:scale>
          <a:sx n="101" d="100"/>
          <a:sy n="101" d="100"/>
        </p:scale>
        <p:origin x="1512" y="102"/>
      </p:cViewPr>
      <p:guideLst>
        <p:guide orient="horz" pos="1885"/>
        <p:guide orient="horz" pos="758"/>
        <p:guide pos="2860"/>
      </p:guideLst>
    </p:cSldViewPr>
  </p:slideViewPr>
  <p:outlineViewPr>
    <p:cViewPr>
      <p:scale>
        <a:sx n="33" d="100"/>
        <a:sy n="33" d="100"/>
      </p:scale>
      <p:origin x="0" y="-359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7" d="100"/>
          <a:sy n="117" d="100"/>
        </p:scale>
        <p:origin x="23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3/4/2021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3/4/2021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0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28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22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74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1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50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48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96F41-754E-4443-9779-32376045F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25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95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a:t>U.S. Department of Commerce | National Oceanic and Atmospheric Administration | NOAA Fisheries | Page </a:t>
            </a:r>
            <a:fld id="{632D3AEB-7CBE-3049-91AC-335C6B4F5BF6}" type="slidenum">
              <a:rPr lang="en-US" smtClean="0"/>
              <a:pPr/>
              <a:t>‹#›</a:t>
            </a:fld>
            <a:endParaRPr lang="en-US"/>
          </a:p>
        </p:txBody>
      </p:sp>
    </p:spTree>
    <p:extLst>
      <p:ext uri="{BB962C8B-B14F-4D97-AF65-F5344CB8AC3E}">
        <p14:creationId xmlns:p14="http://schemas.microsoft.com/office/powerpoint/2010/main" val="7460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ype="obj">
  <p:cSld name="Content">
    <p:bg>
      <p:bgPr>
        <a:solidFill>
          <a:schemeClr val="lt1">
            <a:alpha val="0"/>
          </a:schemeClr>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57200" y="457201"/>
            <a:ext cx="8229600" cy="67601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txBox="1">
            <a:spLocks noGrp="1"/>
          </p:cNvSpPr>
          <p:nvPr>
            <p:ph type="body" idx="1"/>
          </p:nvPr>
        </p:nvSpPr>
        <p:spPr>
          <a:xfrm>
            <a:off x="457200" y="1207293"/>
            <a:ext cx="822960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2"/>
              </a:buClr>
              <a:buSzPts val="2400"/>
              <a:buChar char="•"/>
              <a:defRPr>
                <a:solidFill>
                  <a:schemeClr val="dk2"/>
                </a:solidFill>
              </a:defRPr>
            </a:lvl1pPr>
            <a:lvl2pPr marL="914400" lvl="1" indent="-381000" algn="l">
              <a:spcBef>
                <a:spcPts val="480"/>
              </a:spcBef>
              <a:spcAft>
                <a:spcPts val="0"/>
              </a:spcAft>
              <a:buClr>
                <a:schemeClr val="dk2"/>
              </a:buClr>
              <a:buSzPts val="2400"/>
              <a:buChar char="•"/>
              <a:defRPr>
                <a:solidFill>
                  <a:schemeClr val="dk2"/>
                </a:solidFill>
              </a:defRPr>
            </a:lvl2pPr>
            <a:lvl3pPr marL="1371600" lvl="2" indent="-361950" algn="l">
              <a:spcBef>
                <a:spcPts val="420"/>
              </a:spcBef>
              <a:spcAft>
                <a:spcPts val="0"/>
              </a:spcAft>
              <a:buClr>
                <a:schemeClr val="dk2"/>
              </a:buClr>
              <a:buSzPts val="2100"/>
              <a:buChar char="•"/>
              <a:defRPr>
                <a:solidFill>
                  <a:schemeClr val="dk2"/>
                </a:solidFill>
              </a:defRPr>
            </a:lvl3pPr>
            <a:lvl4pPr marL="1828800" lvl="3" indent="-361950" algn="l">
              <a:spcBef>
                <a:spcPts val="420"/>
              </a:spcBef>
              <a:spcAft>
                <a:spcPts val="0"/>
              </a:spcAft>
              <a:buClr>
                <a:schemeClr val="dk2"/>
              </a:buClr>
              <a:buSzPts val="2100"/>
              <a:buChar char="•"/>
              <a:defRPr>
                <a:solidFill>
                  <a:schemeClr val="dk2"/>
                </a:solidFill>
              </a:defRPr>
            </a:lvl4pPr>
            <a:lvl5pPr marL="2286000" lvl="4" indent="-361950" algn="l">
              <a:spcBef>
                <a:spcPts val="420"/>
              </a:spcBef>
              <a:spcAft>
                <a:spcPts val="0"/>
              </a:spcAft>
              <a:buClr>
                <a:schemeClr val="dk2"/>
              </a:buClr>
              <a:buSzPts val="2100"/>
              <a:buChar char="•"/>
              <a:defRPr>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10"/>
          <p:cNvSpPr txBox="1">
            <a:spLocks noGrp="1"/>
          </p:cNvSpPr>
          <p:nvPr>
            <p:ph type="sldNum" idx="12"/>
          </p:nvPr>
        </p:nvSpPr>
        <p:spPr>
          <a:xfrm>
            <a:off x="2286001" y="6355082"/>
            <a:ext cx="6400801" cy="502919"/>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U.S. Department of Commerce | National Oceanic and Atmospheric Administration | NOAA Fisheries | Page </a:t>
            </a:r>
            <a:fld id="{00000000-1234-1234-1234-123412341234}" type="slidenum">
              <a:rPr lang="en-US" smtClean="0"/>
              <a:pPr/>
              <a:t>‹#›</a:t>
            </a:fld>
            <a:endParaRPr lang="en-US" dirty="0"/>
          </a:p>
        </p:txBody>
      </p:sp>
    </p:spTree>
    <p:extLst>
      <p:ext uri="{BB962C8B-B14F-4D97-AF65-F5344CB8AC3E}">
        <p14:creationId xmlns:p14="http://schemas.microsoft.com/office/powerpoint/2010/main" val="373368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52536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a:t>U.S. Department of Commerce | National Oceanic and Atmospheric Administration | NOAA Fisheries | Page </a:t>
            </a:r>
            <a:fld id="{632D3AEB-7CBE-3049-91AC-335C6B4F5BF6}" type="slidenum">
              <a:rPr lang="en-US" smtClean="0"/>
              <a:pPr/>
              <a:t>‹#›</a:t>
            </a:fld>
            <a:endParaRPr lang="en-US"/>
          </a:p>
        </p:txBody>
      </p:sp>
    </p:spTree>
    <p:extLst>
      <p:ext uri="{BB962C8B-B14F-4D97-AF65-F5344CB8AC3E}">
        <p14:creationId xmlns:p14="http://schemas.microsoft.com/office/powerpoint/2010/main" val="210913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18610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o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15532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ur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04455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eafo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81763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i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1051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accent1"/>
              </a:buClr>
              <a:buSzPts val="2800"/>
              <a:buFont typeface="Arial Narrow"/>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Clr>
                <a:schemeClr val="dk2"/>
              </a:buClr>
              <a:buSzPts val="1800"/>
              <a:buChar char="●"/>
              <a:defRPr/>
            </a:lvl1pPr>
            <a:lvl2pPr marL="914400" lvl="1" indent="-317500" algn="l">
              <a:spcBef>
                <a:spcPts val="1600"/>
              </a:spcBef>
              <a:spcAft>
                <a:spcPts val="0"/>
              </a:spcAft>
              <a:buClr>
                <a:schemeClr val="dk2"/>
              </a:buClr>
              <a:buSzPts val="1400"/>
              <a:buChar char="○"/>
              <a:defRPr/>
            </a:lvl2pPr>
            <a:lvl3pPr marL="1371600" lvl="2" indent="-317500" algn="l">
              <a:spcBef>
                <a:spcPts val="1600"/>
              </a:spcBef>
              <a:spcAft>
                <a:spcPts val="0"/>
              </a:spcAft>
              <a:buClr>
                <a:schemeClr val="dk2"/>
              </a:buClr>
              <a:buSzPts val="1400"/>
              <a:buChar char="■"/>
              <a:defRPr/>
            </a:lvl3pPr>
            <a:lvl4pPr marL="1828800" lvl="3" indent="-317500" algn="l">
              <a:spcBef>
                <a:spcPts val="1600"/>
              </a:spcBef>
              <a:spcAft>
                <a:spcPts val="0"/>
              </a:spcAft>
              <a:buClr>
                <a:schemeClr val="dk2"/>
              </a:buClr>
              <a:buSzPts val="1400"/>
              <a:buChar char="●"/>
              <a:defRPr/>
            </a:lvl4pPr>
            <a:lvl5pPr marL="2286000" lvl="4" indent="-317500" algn="l">
              <a:spcBef>
                <a:spcPts val="1600"/>
              </a:spcBef>
              <a:spcAft>
                <a:spcPts val="0"/>
              </a:spcAft>
              <a:buClr>
                <a:schemeClr val="dk2"/>
              </a:buClr>
              <a:buSzPts val="1400"/>
              <a:buChar char="○"/>
              <a:defRPr/>
            </a:lvl5pPr>
            <a:lvl6pPr marL="2743200" lvl="5" indent="-317500" algn="l">
              <a:spcBef>
                <a:spcPts val="1600"/>
              </a:spcBef>
              <a:spcAft>
                <a:spcPts val="0"/>
              </a:spcAft>
              <a:buClr>
                <a:schemeClr val="dk1"/>
              </a:buClr>
              <a:buSzPts val="1400"/>
              <a:buChar char="■"/>
              <a:defRPr/>
            </a:lvl6pPr>
            <a:lvl7pPr marL="3200400" lvl="6" indent="-317500" algn="l">
              <a:spcBef>
                <a:spcPts val="1600"/>
              </a:spcBef>
              <a:spcAft>
                <a:spcPts val="0"/>
              </a:spcAft>
              <a:buClr>
                <a:schemeClr val="dk1"/>
              </a:buClr>
              <a:buSzPts val="1400"/>
              <a:buChar char="●"/>
              <a:defRPr/>
            </a:lvl7pPr>
            <a:lvl8pPr marL="3657600" lvl="7" indent="-317500" algn="l">
              <a:spcBef>
                <a:spcPts val="1600"/>
              </a:spcBef>
              <a:spcAft>
                <a:spcPts val="0"/>
              </a:spcAft>
              <a:buClr>
                <a:schemeClr val="dk1"/>
              </a:buClr>
              <a:buSzPts val="1400"/>
              <a:buChar char="○"/>
              <a:defRPr/>
            </a:lvl8pPr>
            <a:lvl9pPr marL="4114800" lvl="8" indent="-317500" algn="l">
              <a:spcBef>
                <a:spcPts val="1600"/>
              </a:spcBef>
              <a:spcAft>
                <a:spcPts val="1600"/>
              </a:spcAft>
              <a:buClr>
                <a:schemeClr val="dk1"/>
              </a:buClr>
              <a:buSzPts val="1400"/>
              <a:buChar char="■"/>
              <a:defRPr/>
            </a:lvl9pPr>
          </a:lstStyle>
          <a:p>
            <a:endParaRPr/>
          </a:p>
        </p:txBody>
      </p:sp>
      <p:sp>
        <p:nvSpPr>
          <p:cNvPr id="54" name="Google Shape;54;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1pPr>
            <a:lvl2pPr marL="0" marR="0" lvl="1"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2pPr>
            <a:lvl3pPr marL="0" marR="0" lvl="2"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3pPr>
            <a:lvl4pPr marL="0" marR="0" lvl="3"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4pPr>
            <a:lvl5pPr marL="0" marR="0" lvl="4"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5pPr>
            <a:lvl6pPr marL="0" marR="0" lvl="5"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6pPr>
            <a:lvl7pPr marL="0" marR="0" lvl="6"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7pPr>
            <a:lvl8pPr marL="0" marR="0" lvl="7"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8pPr>
            <a:lvl9pPr marL="0" marR="0" lvl="8" indent="0" algn="r">
              <a:spcBef>
                <a:spcPts val="0"/>
              </a:spcBef>
              <a:spcAft>
                <a:spcPts val="0"/>
              </a:spcAft>
              <a:buClr>
                <a:srgbClr val="000000"/>
              </a:buClr>
              <a:buSzPts val="600"/>
              <a:buFont typeface="Arial Narrow"/>
              <a:buNone/>
              <a:defRPr sz="600" b="0" i="0" u="none" strike="noStrike" cap="none">
                <a:solidFill>
                  <a:srgbClr val="000000"/>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51317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a:t>U.S. Department of Commerce | National Oceanic and Atmospheric Administration | NOAA Fisheries | Page </a:t>
            </a:r>
            <a:fld id="{632D3AEB-7CBE-3049-91AC-335C6B4F5BF6}" type="slidenum">
              <a:rPr lang="en-US" smtClean="0"/>
              <a:pPr/>
              <a:t>‹#›</a:t>
            </a:fld>
            <a:endParaRPr lang="en-US"/>
          </a:p>
        </p:txBody>
      </p:sp>
      <p:pic>
        <p:nvPicPr>
          <p:cNvPr id="8" name="Picture 7"/>
          <p:cNvPicPr>
            <a:picLocks noChangeAspect="1"/>
          </p:cNvPicPr>
          <p:nvPr userDrawn="1"/>
        </p:nvPicPr>
        <p:blipFill>
          <a:blip r:embed="rId4"/>
          <a:stretch>
            <a:fillRect/>
          </a:stretch>
        </p:blipFill>
        <p:spPr>
          <a:xfrm>
            <a:off x="444505" y="6420813"/>
            <a:ext cx="1643938" cy="38529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8"/>
          <p:cNvSpPr/>
          <p:nvPr/>
        </p:nvSpPr>
        <p:spPr>
          <a:xfrm>
            <a:off x="0" y="6355080"/>
            <a:ext cx="9144000" cy="5029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Narrow"/>
              <a:ea typeface="Arial Narrow"/>
              <a:cs typeface="Arial Narrow"/>
              <a:sym typeface="Arial Narrow"/>
            </a:endParaRPr>
          </a:p>
        </p:txBody>
      </p:sp>
      <p:sp>
        <p:nvSpPr>
          <p:cNvPr id="46" name="Google Shape;46;p8"/>
          <p:cNvSpPr txBox="1">
            <a:spLocks noGrp="1"/>
          </p:cNvSpPr>
          <p:nvPr>
            <p:ph type="title"/>
          </p:nvPr>
        </p:nvSpPr>
        <p:spPr>
          <a:xfrm>
            <a:off x="457200" y="457201"/>
            <a:ext cx="8229600" cy="676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8"/>
          <p:cNvSpPr txBox="1">
            <a:spLocks noGrp="1"/>
          </p:cNvSpPr>
          <p:nvPr>
            <p:ph type="body" idx="1"/>
          </p:nvPr>
        </p:nvSpPr>
        <p:spPr>
          <a:xfrm>
            <a:off x="457200" y="1207293"/>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Arial"/>
              <a:buChar char="•"/>
              <a:defRPr sz="2400" b="0" i="0" u="none" strike="noStrike" cap="none">
                <a:solidFill>
                  <a:schemeClr val="dk2"/>
                </a:solidFill>
                <a:latin typeface="Arial Narrow"/>
                <a:ea typeface="Arial Narrow"/>
                <a:cs typeface="Arial Narrow"/>
                <a:sym typeface="Arial Narrow"/>
              </a:defRPr>
            </a:lvl1pPr>
            <a:lvl2pPr marL="914400" marR="0" lvl="1" indent="-381000" algn="l" rtl="0">
              <a:spcBef>
                <a:spcPts val="480"/>
              </a:spcBef>
              <a:spcAft>
                <a:spcPts val="0"/>
              </a:spcAft>
              <a:buClr>
                <a:schemeClr val="dk2"/>
              </a:buClr>
              <a:buSzPts val="2400"/>
              <a:buFont typeface="Arial"/>
              <a:buChar char="•"/>
              <a:defRPr sz="2400" b="0" i="0" u="none" strike="noStrike" cap="none">
                <a:solidFill>
                  <a:schemeClr val="dk2"/>
                </a:solidFill>
                <a:latin typeface="Arial Narrow"/>
                <a:ea typeface="Arial Narrow"/>
                <a:cs typeface="Arial Narrow"/>
                <a:sym typeface="Arial Narrow"/>
              </a:defRPr>
            </a:lvl2pPr>
            <a:lvl3pPr marL="1371600" marR="0" lvl="2" indent="-361950" algn="l" rtl="0">
              <a:spcBef>
                <a:spcPts val="420"/>
              </a:spcBef>
              <a:spcAft>
                <a:spcPts val="0"/>
              </a:spcAft>
              <a:buClr>
                <a:schemeClr val="dk2"/>
              </a:buClr>
              <a:buSzPts val="2100"/>
              <a:buFont typeface="Arial"/>
              <a:buChar char="•"/>
              <a:defRPr sz="2100" b="0" i="0" u="none" strike="noStrike" cap="none">
                <a:solidFill>
                  <a:schemeClr val="dk2"/>
                </a:solidFill>
                <a:latin typeface="Arial Narrow"/>
                <a:ea typeface="Arial Narrow"/>
                <a:cs typeface="Arial Narrow"/>
                <a:sym typeface="Arial Narrow"/>
              </a:defRPr>
            </a:lvl3pPr>
            <a:lvl4pPr marL="1828800" marR="0" lvl="3" indent="-361950" algn="l" rtl="0">
              <a:spcBef>
                <a:spcPts val="420"/>
              </a:spcBef>
              <a:spcAft>
                <a:spcPts val="0"/>
              </a:spcAft>
              <a:buClr>
                <a:schemeClr val="dk2"/>
              </a:buClr>
              <a:buSzPts val="2100"/>
              <a:buFont typeface="Arial"/>
              <a:buChar char="•"/>
              <a:defRPr sz="2100" b="0" i="0" u="none" strike="noStrike" cap="none">
                <a:solidFill>
                  <a:schemeClr val="dk2"/>
                </a:solidFill>
                <a:latin typeface="Arial Narrow"/>
                <a:ea typeface="Arial Narrow"/>
                <a:cs typeface="Arial Narrow"/>
                <a:sym typeface="Arial Narrow"/>
              </a:defRPr>
            </a:lvl4pPr>
            <a:lvl5pPr marL="2286000" marR="0" lvl="4" indent="-361950" algn="l" rtl="0">
              <a:spcBef>
                <a:spcPts val="420"/>
              </a:spcBef>
              <a:spcAft>
                <a:spcPts val="0"/>
              </a:spcAft>
              <a:buClr>
                <a:schemeClr val="dk2"/>
              </a:buClr>
              <a:buSzPts val="2100"/>
              <a:buFont typeface="Arial"/>
              <a:buChar char="•"/>
              <a:defRPr sz="2100" b="0" i="0" u="none" strike="noStrike" cap="none">
                <a:solidFill>
                  <a:schemeClr val="dk2"/>
                </a:solidFill>
                <a:latin typeface="Arial Narrow"/>
                <a:ea typeface="Arial Narrow"/>
                <a:cs typeface="Arial Narrow"/>
                <a:sym typeface="Arial Narrow"/>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48" name="Google Shape;48;p8"/>
          <p:cNvSpPr txBox="1">
            <a:spLocks noGrp="1"/>
          </p:cNvSpPr>
          <p:nvPr>
            <p:ph type="sldNum" idx="12"/>
          </p:nvPr>
        </p:nvSpPr>
        <p:spPr>
          <a:xfrm>
            <a:off x="2286001" y="6355082"/>
            <a:ext cx="6400801" cy="502919"/>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600" b="0" i="0" u="none" strike="noStrike" cap="none">
                <a:solidFill>
                  <a:srgbClr val="000000"/>
                </a:solidFill>
                <a:latin typeface="Arial Narrow"/>
                <a:ea typeface="Arial Narrow"/>
                <a:cs typeface="Arial Narrow"/>
                <a:sym typeface="Arial Narrow"/>
              </a:defRPr>
            </a:lvl1pPr>
            <a:lvl2pPr marL="0" marR="0" lvl="1" indent="0" algn="r" rtl="0">
              <a:spcBef>
                <a:spcPts val="0"/>
              </a:spcBef>
              <a:buNone/>
              <a:defRPr sz="600" b="0" i="0" u="none" strike="noStrike" cap="none">
                <a:solidFill>
                  <a:srgbClr val="000000"/>
                </a:solidFill>
                <a:latin typeface="Arial Narrow"/>
                <a:ea typeface="Arial Narrow"/>
                <a:cs typeface="Arial Narrow"/>
                <a:sym typeface="Arial Narrow"/>
              </a:defRPr>
            </a:lvl2pPr>
            <a:lvl3pPr marL="0" marR="0" lvl="2" indent="0" algn="r" rtl="0">
              <a:spcBef>
                <a:spcPts val="0"/>
              </a:spcBef>
              <a:buNone/>
              <a:defRPr sz="600" b="0" i="0" u="none" strike="noStrike" cap="none">
                <a:solidFill>
                  <a:srgbClr val="000000"/>
                </a:solidFill>
                <a:latin typeface="Arial Narrow"/>
                <a:ea typeface="Arial Narrow"/>
                <a:cs typeface="Arial Narrow"/>
                <a:sym typeface="Arial Narrow"/>
              </a:defRPr>
            </a:lvl3pPr>
            <a:lvl4pPr marL="0" marR="0" lvl="3" indent="0" algn="r" rtl="0">
              <a:spcBef>
                <a:spcPts val="0"/>
              </a:spcBef>
              <a:buNone/>
              <a:defRPr sz="600" b="0" i="0" u="none" strike="noStrike" cap="none">
                <a:solidFill>
                  <a:srgbClr val="000000"/>
                </a:solidFill>
                <a:latin typeface="Arial Narrow"/>
                <a:ea typeface="Arial Narrow"/>
                <a:cs typeface="Arial Narrow"/>
                <a:sym typeface="Arial Narrow"/>
              </a:defRPr>
            </a:lvl4pPr>
            <a:lvl5pPr marL="0" marR="0" lvl="4" indent="0" algn="r" rtl="0">
              <a:spcBef>
                <a:spcPts val="0"/>
              </a:spcBef>
              <a:buNone/>
              <a:defRPr sz="600" b="0" i="0" u="none" strike="noStrike" cap="none">
                <a:solidFill>
                  <a:srgbClr val="000000"/>
                </a:solidFill>
                <a:latin typeface="Arial Narrow"/>
                <a:ea typeface="Arial Narrow"/>
                <a:cs typeface="Arial Narrow"/>
                <a:sym typeface="Arial Narrow"/>
              </a:defRPr>
            </a:lvl5pPr>
            <a:lvl6pPr marL="0" marR="0" lvl="5" indent="0" algn="r" rtl="0">
              <a:spcBef>
                <a:spcPts val="0"/>
              </a:spcBef>
              <a:buNone/>
              <a:defRPr sz="600" b="0" i="0" u="none" strike="noStrike" cap="none">
                <a:solidFill>
                  <a:srgbClr val="000000"/>
                </a:solidFill>
                <a:latin typeface="Arial Narrow"/>
                <a:ea typeface="Arial Narrow"/>
                <a:cs typeface="Arial Narrow"/>
                <a:sym typeface="Arial Narrow"/>
              </a:defRPr>
            </a:lvl6pPr>
            <a:lvl7pPr marL="0" marR="0" lvl="6" indent="0" algn="r" rtl="0">
              <a:spcBef>
                <a:spcPts val="0"/>
              </a:spcBef>
              <a:buNone/>
              <a:defRPr sz="600" b="0" i="0" u="none" strike="noStrike" cap="none">
                <a:solidFill>
                  <a:srgbClr val="000000"/>
                </a:solidFill>
                <a:latin typeface="Arial Narrow"/>
                <a:ea typeface="Arial Narrow"/>
                <a:cs typeface="Arial Narrow"/>
                <a:sym typeface="Arial Narrow"/>
              </a:defRPr>
            </a:lvl7pPr>
            <a:lvl8pPr marL="0" marR="0" lvl="7" indent="0" algn="r" rtl="0">
              <a:spcBef>
                <a:spcPts val="0"/>
              </a:spcBef>
              <a:buNone/>
              <a:defRPr sz="600" b="0" i="0" u="none" strike="noStrike" cap="none">
                <a:solidFill>
                  <a:srgbClr val="000000"/>
                </a:solidFill>
                <a:latin typeface="Arial Narrow"/>
                <a:ea typeface="Arial Narrow"/>
                <a:cs typeface="Arial Narrow"/>
                <a:sym typeface="Arial Narrow"/>
              </a:defRPr>
            </a:lvl8pPr>
            <a:lvl9pPr marL="0" marR="0" lvl="8" indent="0" algn="r" rtl="0">
              <a:spcBef>
                <a:spcPts val="0"/>
              </a:spcBef>
              <a:buNone/>
              <a:defRPr sz="600" b="0" i="0" u="none" strike="noStrike" cap="none">
                <a:solidFill>
                  <a:srgbClr val="000000"/>
                </a:solidFill>
                <a:latin typeface="Arial Narrow"/>
                <a:ea typeface="Arial Narrow"/>
                <a:cs typeface="Arial Narrow"/>
                <a:sym typeface="Arial Narrow"/>
              </a:defRPr>
            </a:lvl9pPr>
          </a:lstStyle>
          <a:p>
            <a:r>
              <a:rPr lang="en-US"/>
              <a:t>U.S. Department of Commerce | National Oceanic and Atmospheric Administration | NOAA Fisheries | Page </a:t>
            </a:r>
            <a:fld id="{00000000-1234-1234-1234-123412341234}" type="slidenum">
              <a:rPr lang="en-US" smtClean="0"/>
              <a:pPr/>
              <a:t>‹#›</a:t>
            </a:fld>
            <a:endParaRPr lang="en-US" dirty="0"/>
          </a:p>
        </p:txBody>
      </p:sp>
      <p:sp>
        <p:nvSpPr>
          <p:cNvPr id="49" name="Google Shape;49;p8"/>
          <p:cNvSpPr/>
          <p:nvPr/>
        </p:nvSpPr>
        <p:spPr>
          <a:xfrm>
            <a:off x="0" y="0"/>
            <a:ext cx="9144000" cy="914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Narrow"/>
              <a:ea typeface="Arial Narrow"/>
              <a:cs typeface="Arial Narrow"/>
              <a:sym typeface="Arial Narrow"/>
            </a:endParaRPr>
          </a:p>
        </p:txBody>
      </p:sp>
      <p:pic>
        <p:nvPicPr>
          <p:cNvPr id="50" name="Google Shape;50;p8" descr="NOAA-Fisheries-horizontal.png"/>
          <p:cNvPicPr preferRelativeResize="0"/>
          <p:nvPr/>
        </p:nvPicPr>
        <p:blipFill rotWithShape="1">
          <a:blip r:embed="rId4">
            <a:alphaModFix/>
          </a:blip>
          <a:srcRect/>
          <a:stretch/>
        </p:blipFill>
        <p:spPr>
          <a:xfrm>
            <a:off x="444504" y="6419089"/>
            <a:ext cx="1643940" cy="388747"/>
          </a:xfrm>
          <a:prstGeom prst="rect">
            <a:avLst/>
          </a:prstGeom>
          <a:noFill/>
          <a:ln>
            <a:noFill/>
          </a:ln>
        </p:spPr>
      </p:pic>
    </p:spTree>
    <p:extLst>
      <p:ext uri="{BB962C8B-B14F-4D97-AF65-F5344CB8AC3E}">
        <p14:creationId xmlns:p14="http://schemas.microsoft.com/office/powerpoint/2010/main" val="586521280"/>
      </p:ext>
    </p:extLst>
  </p:cSld>
  <p:clrMap bg1="lt1" tx1="dk1" bg2="dk2" tx2="lt2" accent1="accent1" accent2="accent2" accent3="accent3" accent4="accent4" accent5="accent5" accent6="accent6" hlink="hlink" folHlink="folHlink"/>
  <p:sldLayoutIdLst>
    <p:sldLayoutId id="2147483688" r:id="rId1"/>
    <p:sldLayoutId id="214748368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pPr defTabSz="457200"/>
            <a:r>
              <a:rPr lang="en-US" dirty="0"/>
              <a:t>U.S. Department of Commerce | National Oceanic and Atmospheric Administration | NOAA Fisheries | Page </a:t>
            </a:r>
            <a:fld id="{632D3AEB-7CBE-3049-91AC-335C6B4F5BF6}" type="slidenum">
              <a:rPr lang="en-US" smtClean="0"/>
              <a:pPr defTabSz="457200"/>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NOAA-Fisheries-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57921545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69558"/>
            <a:ext cx="8229600" cy="2180025"/>
          </a:xfrm>
        </p:spPr>
        <p:txBody>
          <a:bodyPr/>
          <a:lstStyle/>
          <a:p>
            <a:r>
              <a:rPr lang="en-US" sz="4000" b="0" dirty="0">
                <a:solidFill>
                  <a:srgbClr val="1E5C90"/>
                </a:solidFill>
              </a:rPr>
              <a:t>NPFMC Social Science Planning Team</a:t>
            </a:r>
            <a:br>
              <a:rPr lang="en-US" sz="4000" dirty="0">
                <a:solidFill>
                  <a:srgbClr val="1E5C90"/>
                </a:solidFill>
              </a:rPr>
            </a:br>
            <a:r>
              <a:rPr lang="en-US" sz="4000" b="0" dirty="0">
                <a:solidFill>
                  <a:srgbClr val="1E5C90"/>
                </a:solidFill>
              </a:rPr>
              <a:t>Virtual Meeting on EDR Revisions</a:t>
            </a:r>
            <a:br>
              <a:rPr lang="en-US" sz="4000" b="0" dirty="0">
                <a:solidFill>
                  <a:srgbClr val="1E5C90"/>
                </a:solidFill>
              </a:rPr>
            </a:br>
            <a:r>
              <a:rPr lang="en-US" b="0" dirty="0">
                <a:solidFill>
                  <a:srgbClr val="1E5C90"/>
                </a:solidFill>
              </a:rPr>
              <a:t>March 4, 2021</a:t>
            </a:r>
            <a:br>
              <a:rPr lang="en-US" b="0" dirty="0">
                <a:solidFill>
                  <a:srgbClr val="1E5C90"/>
                </a:solidFill>
              </a:rPr>
            </a:br>
            <a:br>
              <a:rPr lang="en-US" b="0" dirty="0">
                <a:solidFill>
                  <a:srgbClr val="1E5C90"/>
                </a:solidFill>
              </a:rPr>
            </a:br>
            <a:r>
              <a:rPr lang="en-US" b="0" dirty="0">
                <a:solidFill>
                  <a:srgbClr val="1E5C90"/>
                </a:solidFill>
              </a:rPr>
              <a:t>Presented by Steve Kasperski (AFSC)</a:t>
            </a:r>
            <a:endParaRPr lang="en-US" dirty="0">
              <a:solidFill>
                <a:srgbClr val="1E5C90"/>
              </a:solidFill>
            </a:endParaRPr>
          </a:p>
        </p:txBody>
      </p:sp>
    </p:spTree>
    <p:extLst>
      <p:ext uri="{BB962C8B-B14F-4D97-AF65-F5344CB8AC3E}">
        <p14:creationId xmlns:p14="http://schemas.microsoft.com/office/powerpoint/2010/main" val="322833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grpSp>
        <p:nvGrpSpPr>
          <p:cNvPr id="193" name="Google Shape;193;p22"/>
          <p:cNvGrpSpPr/>
          <p:nvPr/>
        </p:nvGrpSpPr>
        <p:grpSpPr>
          <a:xfrm>
            <a:off x="533400" y="1816030"/>
            <a:ext cx="3200400" cy="914400"/>
            <a:chOff x="587826" y="806381"/>
            <a:chExt cx="3200400" cy="822960"/>
          </a:xfrm>
        </p:grpSpPr>
        <p:sp>
          <p:nvSpPr>
            <p:cNvPr id="194" name="Google Shape;194;p22"/>
            <p:cNvSpPr/>
            <p:nvPr/>
          </p:nvSpPr>
          <p:spPr>
            <a:xfrm>
              <a:off x="587826" y="806381"/>
              <a:ext cx="3200400" cy="822960"/>
            </a:xfrm>
            <a:prstGeom prst="roundRect">
              <a:avLst>
                <a:gd name="adj" fmla="val 16667"/>
              </a:avLst>
            </a:prstGeom>
            <a:solidFill>
              <a:schemeClr val="accent3"/>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kern="0" dirty="0">
                  <a:solidFill>
                    <a:srgbClr val="FFFFFF"/>
                  </a:solidFill>
                  <a:latin typeface="Arial Narrow"/>
                  <a:ea typeface="Arial Narrow"/>
                  <a:cs typeface="Arial Narrow"/>
                  <a:sym typeface="Arial Narrow"/>
                </a:rPr>
                <a:t>Crab CV EDR</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Crab CP EDR</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Crab Processor EDR</a:t>
              </a:r>
              <a:endParaRPr sz="1400" kern="0" dirty="0">
                <a:solidFill>
                  <a:srgbClr val="000000"/>
                </a:solidFill>
                <a:latin typeface="Arial"/>
                <a:cs typeface="Arial"/>
                <a:sym typeface="Arial"/>
              </a:endParaRPr>
            </a:p>
          </p:txBody>
        </p:sp>
        <p:sp>
          <p:nvSpPr>
            <p:cNvPr id="195" name="Google Shape;195;p22"/>
            <p:cNvSpPr txBox="1"/>
            <p:nvPr/>
          </p:nvSpPr>
          <p:spPr>
            <a:xfrm rot="-5400000">
              <a:off x="427473" y="1020634"/>
              <a:ext cx="740908" cy="40011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US" sz="2000" kern="0" dirty="0">
                  <a:solidFill>
                    <a:srgbClr val="000000"/>
                  </a:solidFill>
                  <a:latin typeface="Arial Narrow"/>
                  <a:ea typeface="Arial Narrow"/>
                  <a:cs typeface="Arial Narrow"/>
                  <a:sym typeface="Arial Narrow"/>
                </a:rPr>
                <a:t>Crab</a:t>
              </a:r>
              <a:endParaRPr sz="1400" kern="0" dirty="0">
                <a:solidFill>
                  <a:srgbClr val="000000"/>
                </a:solidFill>
                <a:latin typeface="Arial"/>
                <a:cs typeface="Arial"/>
                <a:sym typeface="Arial"/>
              </a:endParaRPr>
            </a:p>
          </p:txBody>
        </p:sp>
      </p:grpSp>
      <p:grpSp>
        <p:nvGrpSpPr>
          <p:cNvPr id="196" name="Google Shape;196;p22"/>
          <p:cNvGrpSpPr/>
          <p:nvPr/>
        </p:nvGrpSpPr>
        <p:grpSpPr>
          <a:xfrm>
            <a:off x="533400" y="2781230"/>
            <a:ext cx="3200400" cy="914400"/>
            <a:chOff x="569686" y="1771581"/>
            <a:chExt cx="3200400" cy="822960"/>
          </a:xfrm>
        </p:grpSpPr>
        <p:sp>
          <p:nvSpPr>
            <p:cNvPr id="197" name="Google Shape;197;p22"/>
            <p:cNvSpPr/>
            <p:nvPr/>
          </p:nvSpPr>
          <p:spPr>
            <a:xfrm>
              <a:off x="569686" y="1771581"/>
              <a:ext cx="3200400" cy="822960"/>
            </a:xfrm>
            <a:prstGeom prst="roundRect">
              <a:avLst>
                <a:gd name="adj" fmla="val 16667"/>
              </a:avLst>
            </a:prstGeom>
            <a:solidFill>
              <a:schemeClr val="accent4"/>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kern="0" dirty="0">
                  <a:solidFill>
                    <a:srgbClr val="FFFFFF"/>
                  </a:solidFill>
                  <a:latin typeface="Arial Narrow"/>
                  <a:ea typeface="Arial Narrow"/>
                  <a:cs typeface="Arial Narrow"/>
                  <a:sym typeface="Arial Narrow"/>
                </a:rPr>
                <a:t>Trawl CP EDR</a:t>
              </a:r>
              <a:endParaRPr sz="1400" kern="0" dirty="0">
                <a:solidFill>
                  <a:srgbClr val="000000"/>
                </a:solidFill>
                <a:latin typeface="Arial"/>
                <a:cs typeface="Arial"/>
                <a:sym typeface="Arial"/>
              </a:endParaRPr>
            </a:p>
          </p:txBody>
        </p:sp>
        <p:sp>
          <p:nvSpPr>
            <p:cNvPr id="198" name="Google Shape;198;p22"/>
            <p:cNvSpPr txBox="1"/>
            <p:nvPr/>
          </p:nvSpPr>
          <p:spPr>
            <a:xfrm rot="-5400000">
              <a:off x="477167" y="2001241"/>
              <a:ext cx="641522" cy="40011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US" sz="2000" kern="0" dirty="0">
                  <a:solidFill>
                    <a:srgbClr val="000000"/>
                  </a:solidFill>
                  <a:latin typeface="Arial Narrow"/>
                  <a:ea typeface="Arial Narrow"/>
                  <a:cs typeface="Arial Narrow"/>
                  <a:sym typeface="Arial Narrow"/>
                </a:rPr>
                <a:t>A80</a:t>
              </a:r>
              <a:endParaRPr sz="1400" kern="0" dirty="0">
                <a:solidFill>
                  <a:srgbClr val="000000"/>
                </a:solidFill>
                <a:latin typeface="Arial"/>
                <a:cs typeface="Arial"/>
                <a:sym typeface="Arial"/>
              </a:endParaRPr>
            </a:p>
          </p:txBody>
        </p:sp>
      </p:grpSp>
      <p:grpSp>
        <p:nvGrpSpPr>
          <p:cNvPr id="199" name="Google Shape;199;p22"/>
          <p:cNvGrpSpPr/>
          <p:nvPr/>
        </p:nvGrpSpPr>
        <p:grpSpPr>
          <a:xfrm>
            <a:off x="533400" y="3746430"/>
            <a:ext cx="3200400" cy="914400"/>
            <a:chOff x="533400" y="2736781"/>
            <a:chExt cx="3200400" cy="822960"/>
          </a:xfrm>
        </p:grpSpPr>
        <p:sp>
          <p:nvSpPr>
            <p:cNvPr id="200" name="Google Shape;200;p22"/>
            <p:cNvSpPr/>
            <p:nvPr/>
          </p:nvSpPr>
          <p:spPr>
            <a:xfrm>
              <a:off x="533400" y="2736781"/>
              <a:ext cx="3200400" cy="822960"/>
            </a:xfrm>
            <a:prstGeom prst="roundRect">
              <a:avLst>
                <a:gd name="adj" fmla="val 16667"/>
              </a:avLst>
            </a:prstGeom>
            <a:solidFill>
              <a:schemeClr val="accent1"/>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kern="0" dirty="0">
                  <a:solidFill>
                    <a:srgbClr val="FFFFFF"/>
                  </a:solidFill>
                  <a:latin typeface="Arial Narrow"/>
                  <a:ea typeface="Arial Narrow"/>
                  <a:cs typeface="Arial Narrow"/>
                  <a:sym typeface="Arial Narrow"/>
                </a:rPr>
                <a:t>Vessel Fuel Survey</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Compensated Transfer Report</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Vessel Master Survey</a:t>
              </a:r>
              <a:endParaRPr sz="1400" kern="0" dirty="0">
                <a:solidFill>
                  <a:srgbClr val="000000"/>
                </a:solidFill>
                <a:latin typeface="Arial"/>
                <a:cs typeface="Arial"/>
                <a:sym typeface="Arial"/>
              </a:endParaRPr>
            </a:p>
          </p:txBody>
        </p:sp>
        <p:sp>
          <p:nvSpPr>
            <p:cNvPr id="201" name="Google Shape;201;p22"/>
            <p:cNvSpPr txBox="1"/>
            <p:nvPr/>
          </p:nvSpPr>
          <p:spPr>
            <a:xfrm rot="-5400000">
              <a:off x="433624" y="2936519"/>
              <a:ext cx="641522" cy="40011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US" sz="2000" kern="0" dirty="0">
                  <a:solidFill>
                    <a:srgbClr val="000000"/>
                  </a:solidFill>
                  <a:latin typeface="Arial Narrow"/>
                  <a:ea typeface="Arial Narrow"/>
                  <a:cs typeface="Arial Narrow"/>
                  <a:sym typeface="Arial Narrow"/>
                </a:rPr>
                <a:t>A91</a:t>
              </a:r>
              <a:endParaRPr sz="1400" kern="0" dirty="0">
                <a:solidFill>
                  <a:srgbClr val="000000"/>
                </a:solidFill>
                <a:latin typeface="Arial"/>
                <a:cs typeface="Arial"/>
                <a:sym typeface="Arial"/>
              </a:endParaRPr>
            </a:p>
          </p:txBody>
        </p:sp>
      </p:grpSp>
      <p:grpSp>
        <p:nvGrpSpPr>
          <p:cNvPr id="202" name="Google Shape;202;p22"/>
          <p:cNvGrpSpPr/>
          <p:nvPr/>
        </p:nvGrpSpPr>
        <p:grpSpPr>
          <a:xfrm>
            <a:off x="533400" y="4711630"/>
            <a:ext cx="3200400" cy="914400"/>
            <a:chOff x="551543" y="3701981"/>
            <a:chExt cx="3200400" cy="822960"/>
          </a:xfrm>
        </p:grpSpPr>
        <p:sp>
          <p:nvSpPr>
            <p:cNvPr id="203" name="Google Shape;203;p22"/>
            <p:cNvSpPr/>
            <p:nvPr/>
          </p:nvSpPr>
          <p:spPr>
            <a:xfrm>
              <a:off x="551543" y="3701981"/>
              <a:ext cx="3200400" cy="822960"/>
            </a:xfrm>
            <a:prstGeom prst="roundRect">
              <a:avLst>
                <a:gd name="adj" fmla="val 16667"/>
              </a:avLst>
            </a:prstGeom>
            <a:solidFill>
              <a:schemeClr val="accent2"/>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kern="0" dirty="0">
                  <a:solidFill>
                    <a:srgbClr val="FFFFFF"/>
                  </a:solidFill>
                  <a:latin typeface="Arial Narrow"/>
                  <a:ea typeface="Arial Narrow"/>
                  <a:cs typeface="Arial Narrow"/>
                  <a:sym typeface="Arial Narrow"/>
                </a:rPr>
                <a:t>Trawl CV EDR</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Shoreside Processor EDR</a:t>
              </a:r>
              <a:endParaRPr sz="1400" kern="0" dirty="0">
                <a:solidFill>
                  <a:srgbClr val="000000"/>
                </a:solidFill>
                <a:latin typeface="Arial"/>
                <a:cs typeface="Arial"/>
                <a:sym typeface="Arial"/>
              </a:endParaRPr>
            </a:p>
          </p:txBody>
        </p:sp>
        <p:sp>
          <p:nvSpPr>
            <p:cNvPr id="204" name="Google Shape;204;p22"/>
            <p:cNvSpPr txBox="1"/>
            <p:nvPr/>
          </p:nvSpPr>
          <p:spPr>
            <a:xfrm rot="-5400000">
              <a:off x="377519" y="3938005"/>
              <a:ext cx="753732" cy="40011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US" sz="2000" kern="0" dirty="0">
                  <a:solidFill>
                    <a:srgbClr val="000000"/>
                  </a:solidFill>
                  <a:latin typeface="Arial Narrow"/>
                  <a:ea typeface="Arial Narrow"/>
                  <a:cs typeface="Arial Narrow"/>
                  <a:sym typeface="Arial Narrow"/>
                </a:rPr>
                <a:t>GOA</a:t>
              </a:r>
              <a:endParaRPr sz="1400" kern="0" dirty="0">
                <a:solidFill>
                  <a:srgbClr val="000000"/>
                </a:solidFill>
                <a:latin typeface="Arial"/>
                <a:cs typeface="Arial"/>
                <a:sym typeface="Arial"/>
              </a:endParaRPr>
            </a:p>
          </p:txBody>
        </p:sp>
      </p:grpSp>
      <p:sp>
        <p:nvSpPr>
          <p:cNvPr id="205" name="Google Shape;205;p22"/>
          <p:cNvSpPr txBox="1"/>
          <p:nvPr/>
        </p:nvSpPr>
        <p:spPr>
          <a:xfrm>
            <a:off x="1153886" y="1238251"/>
            <a:ext cx="2055371" cy="40011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US" sz="2000" kern="0" dirty="0">
                <a:solidFill>
                  <a:srgbClr val="000000"/>
                </a:solidFill>
                <a:latin typeface="Arial Narrow"/>
                <a:ea typeface="Arial Narrow"/>
                <a:cs typeface="Arial Narrow"/>
                <a:sym typeface="Arial Narrow"/>
              </a:rPr>
              <a:t>EDR Collections</a:t>
            </a:r>
            <a:endParaRPr sz="1400" kern="0" dirty="0">
              <a:solidFill>
                <a:srgbClr val="000000"/>
              </a:solidFill>
              <a:latin typeface="Arial"/>
              <a:cs typeface="Arial"/>
              <a:sym typeface="Arial"/>
            </a:endParaRPr>
          </a:p>
        </p:txBody>
      </p:sp>
      <p:sp>
        <p:nvSpPr>
          <p:cNvPr id="206" name="Google Shape;206;p22"/>
          <p:cNvSpPr txBox="1"/>
          <p:nvPr/>
        </p:nvSpPr>
        <p:spPr>
          <a:xfrm>
            <a:off x="4424516" y="1231999"/>
            <a:ext cx="4483510" cy="707886"/>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US" sz="2000" kern="0" dirty="0">
                <a:solidFill>
                  <a:srgbClr val="000000"/>
                </a:solidFill>
                <a:latin typeface="Arial Narrow"/>
                <a:ea typeface="Arial Narrow"/>
                <a:cs typeface="Arial Narrow"/>
                <a:sym typeface="Arial Narrow"/>
              </a:rPr>
              <a:t>Management effects &amp; Performance metrics</a:t>
            </a:r>
            <a:endParaRPr sz="1400" kern="0" dirty="0">
              <a:solidFill>
                <a:srgbClr val="000000"/>
              </a:solidFill>
              <a:latin typeface="Arial"/>
              <a:cs typeface="Arial"/>
              <a:sym typeface="Arial"/>
            </a:endParaRPr>
          </a:p>
        </p:txBody>
      </p:sp>
      <p:sp>
        <p:nvSpPr>
          <p:cNvPr id="207" name="Google Shape;207;p22"/>
          <p:cNvSpPr/>
          <p:nvPr/>
        </p:nvSpPr>
        <p:spPr>
          <a:xfrm>
            <a:off x="4759570" y="1721502"/>
            <a:ext cx="3868616" cy="1339686"/>
          </a:xfrm>
          <a:prstGeom prst="rect">
            <a:avLst/>
          </a:prstGeom>
          <a:solidFill>
            <a:srgbClr val="00B0F0">
              <a:alpha val="53725"/>
            </a:srgbClr>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b="1" kern="0" dirty="0">
                <a:solidFill>
                  <a:srgbClr val="000000"/>
                </a:solidFill>
                <a:latin typeface="Arial Narrow"/>
                <a:ea typeface="Arial Narrow"/>
                <a:cs typeface="Arial Narrow"/>
                <a:sym typeface="Arial Narrow"/>
              </a:rPr>
              <a:t>EFFICIENCY</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Profit (revenue - total cost)</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Operating profit (revenue – operating cost)</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Net cost/bycatch avoided</a:t>
            </a:r>
            <a:endParaRPr sz="1400" kern="0" dirty="0">
              <a:solidFill>
                <a:srgbClr val="000000"/>
              </a:solidFill>
              <a:latin typeface="Arial"/>
              <a:cs typeface="Arial"/>
              <a:sym typeface="Arial"/>
            </a:endParaRPr>
          </a:p>
          <a:p>
            <a:pPr algn="ctr" defTabSz="914400">
              <a:buClr>
                <a:srgbClr val="000000"/>
              </a:buClr>
            </a:pPr>
            <a:endParaRPr kern="0" dirty="0">
              <a:solidFill>
                <a:srgbClr val="FFFFFF"/>
              </a:solidFill>
              <a:latin typeface="Arial Narrow"/>
              <a:ea typeface="Arial Narrow"/>
              <a:cs typeface="Arial Narrow"/>
              <a:sym typeface="Arial Narrow"/>
            </a:endParaRPr>
          </a:p>
        </p:txBody>
      </p:sp>
      <p:sp>
        <p:nvSpPr>
          <p:cNvPr id="208" name="Google Shape;208;p22"/>
          <p:cNvSpPr/>
          <p:nvPr/>
        </p:nvSpPr>
        <p:spPr>
          <a:xfrm>
            <a:off x="4759570" y="3104825"/>
            <a:ext cx="3868616" cy="1339686"/>
          </a:xfrm>
          <a:prstGeom prst="rect">
            <a:avLst/>
          </a:prstGeom>
          <a:solidFill>
            <a:srgbClr val="00B0F0">
              <a:alpha val="53725"/>
            </a:srgbClr>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b="1" kern="0" dirty="0">
                <a:solidFill>
                  <a:srgbClr val="000000"/>
                </a:solidFill>
                <a:latin typeface="Arial Narrow"/>
                <a:ea typeface="Arial Narrow"/>
                <a:cs typeface="Arial Narrow"/>
                <a:sym typeface="Arial Narrow"/>
              </a:rPr>
              <a:t>EQUITY</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Crew share (% adjusted gross)</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Quota share value ($/unit)</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Ownership concentration</a:t>
            </a:r>
            <a:endParaRPr sz="1400" kern="0" dirty="0">
              <a:solidFill>
                <a:srgbClr val="000000"/>
              </a:solidFill>
              <a:latin typeface="Arial"/>
              <a:cs typeface="Arial"/>
              <a:sym typeface="Arial"/>
            </a:endParaRPr>
          </a:p>
          <a:p>
            <a:pPr algn="ctr" defTabSz="914400">
              <a:buClr>
                <a:srgbClr val="000000"/>
              </a:buClr>
            </a:pPr>
            <a:endParaRPr kern="0" dirty="0">
              <a:solidFill>
                <a:srgbClr val="FFFFFF"/>
              </a:solidFill>
              <a:latin typeface="Arial Narrow"/>
              <a:ea typeface="Arial Narrow"/>
              <a:cs typeface="Arial Narrow"/>
              <a:sym typeface="Arial Narrow"/>
            </a:endParaRPr>
          </a:p>
        </p:txBody>
      </p:sp>
      <p:sp>
        <p:nvSpPr>
          <p:cNvPr id="209" name="Google Shape;209;p22"/>
          <p:cNvSpPr/>
          <p:nvPr/>
        </p:nvSpPr>
        <p:spPr>
          <a:xfrm>
            <a:off x="4759570" y="4499872"/>
            <a:ext cx="3868616" cy="1339686"/>
          </a:xfrm>
          <a:prstGeom prst="rect">
            <a:avLst/>
          </a:prstGeom>
          <a:solidFill>
            <a:srgbClr val="00B0F0">
              <a:alpha val="53725"/>
            </a:srgbClr>
          </a:solidFill>
          <a:ln w="25400" cap="flat" cmpd="sng">
            <a:solidFill>
              <a:srgbClr val="00636E"/>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pPr>
            <a:r>
              <a:rPr lang="en-US" b="1" kern="0" dirty="0">
                <a:solidFill>
                  <a:srgbClr val="000000"/>
                </a:solidFill>
                <a:latin typeface="Arial Narrow"/>
                <a:ea typeface="Arial Narrow"/>
                <a:cs typeface="Arial Narrow"/>
                <a:sym typeface="Arial Narrow"/>
              </a:rPr>
              <a:t>STABILITY</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Local/Regional Employment &amp; Income</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Profitability</a:t>
            </a:r>
            <a:endParaRPr sz="1400" kern="0" dirty="0">
              <a:solidFill>
                <a:srgbClr val="000000"/>
              </a:solidFill>
              <a:latin typeface="Arial"/>
              <a:cs typeface="Arial"/>
              <a:sym typeface="Arial"/>
            </a:endParaRPr>
          </a:p>
          <a:p>
            <a:pPr algn="ctr" defTabSz="914400">
              <a:buClr>
                <a:srgbClr val="000000"/>
              </a:buClr>
            </a:pPr>
            <a:r>
              <a:rPr lang="en-US" kern="0" dirty="0">
                <a:solidFill>
                  <a:srgbClr val="FFFFFF"/>
                </a:solidFill>
                <a:latin typeface="Arial Narrow"/>
                <a:ea typeface="Arial Narrow"/>
                <a:cs typeface="Arial Narrow"/>
                <a:sym typeface="Arial Narrow"/>
              </a:rPr>
              <a:t>Capital maintenance/investment  </a:t>
            </a:r>
            <a:endParaRPr sz="1400" kern="0" dirty="0">
              <a:solidFill>
                <a:srgbClr val="000000"/>
              </a:solidFill>
              <a:latin typeface="Arial"/>
              <a:cs typeface="Arial"/>
              <a:sym typeface="Arial"/>
            </a:endParaRPr>
          </a:p>
          <a:p>
            <a:pPr algn="ctr" defTabSz="914400">
              <a:buClr>
                <a:srgbClr val="000000"/>
              </a:buClr>
            </a:pPr>
            <a:endParaRPr kern="0" dirty="0">
              <a:solidFill>
                <a:srgbClr val="FFFFFF"/>
              </a:solidFill>
              <a:latin typeface="Arial Narrow"/>
              <a:ea typeface="Arial Narrow"/>
              <a:cs typeface="Arial Narrow"/>
              <a:sym typeface="Arial Narrow"/>
            </a:endParaRPr>
          </a:p>
        </p:txBody>
      </p:sp>
      <p:cxnSp>
        <p:nvCxnSpPr>
          <p:cNvPr id="210" name="Google Shape;210;p22"/>
          <p:cNvCxnSpPr>
            <a:stCxn id="194" idx="3"/>
          </p:cNvCxnSpPr>
          <p:nvPr/>
        </p:nvCxnSpPr>
        <p:spPr>
          <a:xfrm>
            <a:off x="3733800" y="2273230"/>
            <a:ext cx="1037700" cy="0"/>
          </a:xfrm>
          <a:prstGeom prst="straightConnector1">
            <a:avLst/>
          </a:prstGeom>
          <a:noFill/>
          <a:ln w="76200" cap="flat" cmpd="sng">
            <a:solidFill>
              <a:schemeClr val="accent3">
                <a:alpha val="49000"/>
              </a:schemeClr>
            </a:solidFill>
            <a:prstDash val="solid"/>
            <a:round/>
            <a:headEnd type="none" w="sm" len="sm"/>
            <a:tailEnd type="triangle" w="med" len="med"/>
          </a:ln>
        </p:spPr>
      </p:cxnSp>
      <p:cxnSp>
        <p:nvCxnSpPr>
          <p:cNvPr id="211" name="Google Shape;211;p22"/>
          <p:cNvCxnSpPr>
            <a:endCxn id="208" idx="1"/>
          </p:cNvCxnSpPr>
          <p:nvPr/>
        </p:nvCxnSpPr>
        <p:spPr>
          <a:xfrm>
            <a:off x="3750370" y="2281568"/>
            <a:ext cx="1009200" cy="1493100"/>
          </a:xfrm>
          <a:prstGeom prst="straightConnector1">
            <a:avLst/>
          </a:prstGeom>
          <a:noFill/>
          <a:ln w="76200" cap="flat" cmpd="sng">
            <a:solidFill>
              <a:schemeClr val="accent3">
                <a:alpha val="49000"/>
              </a:schemeClr>
            </a:solidFill>
            <a:prstDash val="solid"/>
            <a:round/>
            <a:headEnd type="none" w="sm" len="sm"/>
            <a:tailEnd type="triangle" w="med" len="med"/>
          </a:ln>
        </p:spPr>
      </p:cxnSp>
      <p:cxnSp>
        <p:nvCxnSpPr>
          <p:cNvPr id="212" name="Google Shape;212;p22"/>
          <p:cNvCxnSpPr>
            <a:stCxn id="194" idx="3"/>
            <a:endCxn id="209" idx="1"/>
          </p:cNvCxnSpPr>
          <p:nvPr/>
        </p:nvCxnSpPr>
        <p:spPr>
          <a:xfrm>
            <a:off x="3733800" y="2273230"/>
            <a:ext cx="1025700" cy="2896500"/>
          </a:xfrm>
          <a:prstGeom prst="straightConnector1">
            <a:avLst/>
          </a:prstGeom>
          <a:noFill/>
          <a:ln w="76200" cap="flat" cmpd="sng">
            <a:solidFill>
              <a:schemeClr val="accent3">
                <a:alpha val="49000"/>
              </a:schemeClr>
            </a:solidFill>
            <a:prstDash val="solid"/>
            <a:round/>
            <a:headEnd type="none" w="sm" len="sm"/>
            <a:tailEnd type="triangle" w="med" len="med"/>
          </a:ln>
        </p:spPr>
      </p:cxnSp>
      <p:cxnSp>
        <p:nvCxnSpPr>
          <p:cNvPr id="213" name="Google Shape;213;p22"/>
          <p:cNvCxnSpPr>
            <a:cxnSpLocks/>
          </p:cNvCxnSpPr>
          <p:nvPr/>
        </p:nvCxnSpPr>
        <p:spPr>
          <a:xfrm rot="10800000" flipH="1">
            <a:off x="3738002" y="2411009"/>
            <a:ext cx="1031400" cy="832200"/>
          </a:xfrm>
          <a:prstGeom prst="straightConnector1">
            <a:avLst/>
          </a:prstGeom>
          <a:noFill/>
          <a:ln w="76200" cap="flat" cmpd="sng">
            <a:solidFill>
              <a:schemeClr val="accent4">
                <a:alpha val="55000"/>
              </a:schemeClr>
            </a:solidFill>
            <a:prstDash val="solid"/>
            <a:round/>
            <a:headEnd type="none" w="sm" len="sm"/>
            <a:tailEnd type="triangle" w="med" len="med"/>
          </a:ln>
        </p:spPr>
      </p:cxnSp>
      <p:cxnSp>
        <p:nvCxnSpPr>
          <p:cNvPr id="214" name="Google Shape;214;p22"/>
          <p:cNvCxnSpPr>
            <a:stCxn id="200" idx="3"/>
          </p:cNvCxnSpPr>
          <p:nvPr/>
        </p:nvCxnSpPr>
        <p:spPr>
          <a:xfrm rot="10800000" flipH="1">
            <a:off x="3733800" y="2594730"/>
            <a:ext cx="1037700" cy="1608900"/>
          </a:xfrm>
          <a:prstGeom prst="straightConnector1">
            <a:avLst/>
          </a:prstGeom>
          <a:noFill/>
          <a:ln w="76200" cap="flat" cmpd="sng">
            <a:solidFill>
              <a:schemeClr val="accent1">
                <a:alpha val="48000"/>
              </a:schemeClr>
            </a:solidFill>
            <a:prstDash val="solid"/>
            <a:round/>
            <a:headEnd type="none" w="sm" len="sm"/>
            <a:tailEnd type="triangle" w="med" len="med"/>
          </a:ln>
        </p:spPr>
      </p:cxnSp>
      <p:cxnSp>
        <p:nvCxnSpPr>
          <p:cNvPr id="215" name="Google Shape;215;p22"/>
          <p:cNvCxnSpPr>
            <a:stCxn id="203" idx="3"/>
          </p:cNvCxnSpPr>
          <p:nvPr/>
        </p:nvCxnSpPr>
        <p:spPr>
          <a:xfrm rot="10800000" flipH="1">
            <a:off x="3733800" y="2810830"/>
            <a:ext cx="1021200" cy="2358000"/>
          </a:xfrm>
          <a:prstGeom prst="straightConnector1">
            <a:avLst/>
          </a:prstGeom>
          <a:noFill/>
          <a:ln w="76200" cap="flat" cmpd="sng">
            <a:solidFill>
              <a:schemeClr val="accent2">
                <a:alpha val="41000"/>
              </a:schemeClr>
            </a:solidFill>
            <a:prstDash val="solid"/>
            <a:round/>
            <a:headEnd type="none" w="sm" len="sm"/>
            <a:tailEnd type="triangle" w="med" len="med"/>
          </a:ln>
        </p:spPr>
      </p:cxnSp>
      <p:cxnSp>
        <p:nvCxnSpPr>
          <p:cNvPr id="216" name="Google Shape;216;p22"/>
          <p:cNvCxnSpPr>
            <a:stCxn id="203" idx="3"/>
            <a:endCxn id="209" idx="1"/>
          </p:cNvCxnSpPr>
          <p:nvPr/>
        </p:nvCxnSpPr>
        <p:spPr>
          <a:xfrm>
            <a:off x="3733800" y="5168830"/>
            <a:ext cx="1025700" cy="900"/>
          </a:xfrm>
          <a:prstGeom prst="straightConnector1">
            <a:avLst/>
          </a:prstGeom>
          <a:noFill/>
          <a:ln w="76200" cap="flat" cmpd="sng">
            <a:solidFill>
              <a:schemeClr val="accent2">
                <a:alpha val="41000"/>
              </a:schemeClr>
            </a:solidFill>
            <a:prstDash val="solid"/>
            <a:round/>
            <a:headEnd type="none" w="sm" len="sm"/>
            <a:tailEnd type="triangle" w="med" len="med"/>
          </a:ln>
        </p:spPr>
      </p:cxnSp>
      <p:cxnSp>
        <p:nvCxnSpPr>
          <p:cNvPr id="26" name="Google Shape;213;p22">
            <a:extLst>
              <a:ext uri="{FF2B5EF4-FFF2-40B4-BE49-F238E27FC236}">
                <a16:creationId xmlns:a16="http://schemas.microsoft.com/office/drawing/2014/main" id="{1B6B6440-5B09-3B40-A6CD-739E8A0CB9D3}"/>
              </a:ext>
            </a:extLst>
          </p:cNvPr>
          <p:cNvCxnSpPr>
            <a:cxnSpLocks/>
            <a:endCxn id="209" idx="1"/>
          </p:cNvCxnSpPr>
          <p:nvPr/>
        </p:nvCxnSpPr>
        <p:spPr>
          <a:xfrm>
            <a:off x="3775588" y="3256321"/>
            <a:ext cx="983983" cy="1913394"/>
          </a:xfrm>
          <a:prstGeom prst="straightConnector1">
            <a:avLst/>
          </a:prstGeom>
          <a:noFill/>
          <a:ln w="76200" cap="flat" cmpd="sng">
            <a:solidFill>
              <a:schemeClr val="accent4">
                <a:alpha val="55000"/>
              </a:schemeClr>
            </a:solidFill>
            <a:prstDash val="solid"/>
            <a:round/>
            <a:headEnd type="none" w="sm" len="sm"/>
            <a:tailEnd type="triangle" w="med" len="med"/>
          </a:ln>
        </p:spPr>
      </p:cxnSp>
    </p:spTree>
    <p:extLst>
      <p:ext uri="{BB962C8B-B14F-4D97-AF65-F5344CB8AC3E}">
        <p14:creationId xmlns:p14="http://schemas.microsoft.com/office/powerpoint/2010/main" val="271332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Meeting Objectives</a:t>
            </a:r>
          </a:p>
        </p:txBody>
      </p:sp>
      <p:sp>
        <p:nvSpPr>
          <p:cNvPr id="3" name="Content Placeholder 2"/>
          <p:cNvSpPr>
            <a:spLocks noGrp="1"/>
          </p:cNvSpPr>
          <p:nvPr>
            <p:ph idx="1"/>
          </p:nvPr>
        </p:nvSpPr>
        <p:spPr>
          <a:xfrm>
            <a:off x="228600" y="1207293"/>
            <a:ext cx="8686800" cy="5269707"/>
          </a:xfrm>
        </p:spPr>
        <p:txBody>
          <a:bodyPr>
            <a:normAutofit/>
          </a:bodyPr>
          <a:lstStyle/>
          <a:p>
            <a:pPr marL="742950" indent="-742950" fontAlgn="base">
              <a:buFont typeface="+mj-lt"/>
              <a:buAutoNum type="arabicPeriod"/>
            </a:pPr>
            <a:r>
              <a:rPr lang="en-US" sz="4000" dirty="0"/>
              <a:t>Discuss EDR Stakeholder Workshops and summary report</a:t>
            </a:r>
          </a:p>
          <a:p>
            <a:pPr marL="742950" indent="-742950" fontAlgn="base">
              <a:buFont typeface="+mj-lt"/>
              <a:buAutoNum type="arabicPeriod"/>
            </a:pPr>
            <a:r>
              <a:rPr lang="en-US" sz="4000" dirty="0"/>
              <a:t>Provide recommendations to the Council on potential EDR program amendments</a:t>
            </a:r>
          </a:p>
          <a:p>
            <a:pPr marL="742950" indent="-742950">
              <a:buFont typeface="+mj-lt"/>
              <a:buAutoNum type="arabicPeriod"/>
            </a:pPr>
            <a:r>
              <a:rPr lang="en-US" sz="4000" dirty="0"/>
              <a:t>Discuss next steps for the SSPT</a:t>
            </a:r>
          </a:p>
          <a:p>
            <a:endParaRPr lang="en-US" sz="4000" dirty="0"/>
          </a:p>
          <a:p>
            <a:endParaRPr lang="en-US" sz="4000" dirty="0"/>
          </a:p>
        </p:txBody>
      </p:sp>
    </p:spTree>
    <p:extLst>
      <p:ext uri="{BB962C8B-B14F-4D97-AF65-F5344CB8AC3E}">
        <p14:creationId xmlns:p14="http://schemas.microsoft.com/office/powerpoint/2010/main" val="62918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35044" y="2520250"/>
            <a:ext cx="2962310" cy="676014"/>
          </a:xfrm>
        </p:spPr>
        <p:txBody>
          <a:bodyPr>
            <a:noAutofit/>
          </a:bodyPr>
          <a:lstStyle/>
          <a:p>
            <a:r>
              <a:rPr lang="en-US" sz="4400" dirty="0"/>
              <a:t>Agenda</a:t>
            </a:r>
          </a:p>
        </p:txBody>
      </p:sp>
      <p:graphicFrame>
        <p:nvGraphicFramePr>
          <p:cNvPr id="5" name="Table 4"/>
          <p:cNvGraphicFramePr>
            <a:graphicFrameLocks noGrp="1"/>
          </p:cNvGraphicFramePr>
          <p:nvPr>
            <p:extLst>
              <p:ext uri="{D42A27DB-BD31-4B8C-83A1-F6EECF244321}">
                <p14:modId xmlns:p14="http://schemas.microsoft.com/office/powerpoint/2010/main" val="3011077378"/>
              </p:ext>
            </p:extLst>
          </p:nvPr>
        </p:nvGraphicFramePr>
        <p:xfrm>
          <a:off x="962845" y="151390"/>
          <a:ext cx="7981319" cy="6415466"/>
        </p:xfrm>
        <a:graphic>
          <a:graphicData uri="http://schemas.openxmlformats.org/drawingml/2006/table">
            <a:tbl>
              <a:tblPr/>
              <a:tblGrid>
                <a:gridCol w="1089513">
                  <a:extLst>
                    <a:ext uri="{9D8B030D-6E8A-4147-A177-3AD203B41FA5}">
                      <a16:colId xmlns:a16="http://schemas.microsoft.com/office/drawing/2014/main" val="3872560805"/>
                    </a:ext>
                  </a:extLst>
                </a:gridCol>
                <a:gridCol w="5054834">
                  <a:extLst>
                    <a:ext uri="{9D8B030D-6E8A-4147-A177-3AD203B41FA5}">
                      <a16:colId xmlns:a16="http://schemas.microsoft.com/office/drawing/2014/main" val="4117024988"/>
                    </a:ext>
                  </a:extLst>
                </a:gridCol>
                <a:gridCol w="1836972">
                  <a:extLst>
                    <a:ext uri="{9D8B030D-6E8A-4147-A177-3AD203B41FA5}">
                      <a16:colId xmlns:a16="http://schemas.microsoft.com/office/drawing/2014/main" val="921876437"/>
                    </a:ext>
                  </a:extLst>
                </a:gridCol>
              </a:tblGrid>
              <a:tr h="331798">
                <a:tc>
                  <a:txBody>
                    <a:bodyPr/>
                    <a:lstStyle/>
                    <a:p>
                      <a:pPr rtl="0" fontAlgn="t">
                        <a:spcBef>
                          <a:spcPts val="0"/>
                        </a:spcBef>
                        <a:spcAft>
                          <a:spcPts val="0"/>
                        </a:spcAft>
                      </a:pPr>
                      <a:r>
                        <a:rPr lang="en-US" sz="1400" b="1" i="0" u="none" strike="noStrike" dirty="0">
                          <a:solidFill>
                            <a:srgbClr val="000000"/>
                          </a:solidFill>
                          <a:effectLst/>
                          <a:latin typeface="Times New Roman" panose="02020603050405020304" pitchFamily="18" charset="0"/>
                        </a:rPr>
                        <a:t>Time (AKT)</a:t>
                      </a:r>
                      <a:endParaRPr lang="en-US" sz="1800" b="1" dirty="0">
                        <a:effectLst/>
                      </a:endParaRPr>
                    </a:p>
                  </a:txBody>
                  <a:tcPr marL="31823" marR="31823" marT="21215" marB="212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Times New Roman" panose="02020603050405020304" pitchFamily="18" charset="0"/>
                        </a:rPr>
                        <a:t>Topic</a:t>
                      </a:r>
                      <a:endParaRPr lang="en-US" sz="1800" b="1" dirty="0">
                        <a:effectLst/>
                      </a:endParaRPr>
                    </a:p>
                  </a:txBody>
                  <a:tcPr marL="31823" marR="31823" marT="21215" marB="212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Times New Roman" panose="02020603050405020304" pitchFamily="18" charset="0"/>
                        </a:rPr>
                        <a:t>Lead (rapporteur)</a:t>
                      </a:r>
                      <a:endParaRPr lang="en-US" sz="1800" b="1" dirty="0">
                        <a:effectLst/>
                      </a:endParaRPr>
                    </a:p>
                  </a:txBody>
                  <a:tcPr marL="31823" marR="31823" marT="21215" marB="212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764568"/>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Introduction to and troubleshooting for Adobe Connect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Sarah and admin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696728"/>
                  </a:ext>
                </a:extLst>
              </a:tr>
              <a:tr h="483193">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8:05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Introductions, roll-call, definitions, review of assignments, and meeting objectives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(Sarah)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41297"/>
                  </a:ext>
                </a:extLst>
              </a:tr>
              <a:tr h="483193">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8:30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 Data Collections and uses in other U.S. Regions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Doug Lipton (Seth)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147225"/>
                  </a:ext>
                </a:extLst>
              </a:tr>
              <a:tr h="483193">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EDR Workshop Report and discussion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Katie Latanich (Scott)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118271"/>
                  </a:ext>
                </a:extLst>
              </a:tr>
              <a:tr h="322376">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9:45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Break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857092"/>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Discussion of Crab EDR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(Marysia)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369273"/>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 Comment*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(Sarah)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55779"/>
                  </a:ext>
                </a:extLst>
              </a:tr>
              <a:tr h="28774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11:30 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Lunch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224997"/>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12:30pm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Discussion of Gulf Trawl EDR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(Matt)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822360"/>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Discussion of Amendment 91 EDR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(Mike 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840521"/>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Discussion of Amendment 80 EDR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(Kate)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438172"/>
                  </a:ext>
                </a:extLst>
              </a:tr>
              <a:tr h="413005">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Break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596276"/>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Concluding EDR discussion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(Courtney)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568703"/>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Status of other Council bodies and next steps for the SSPT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Kate/Sarah (Sam)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572857"/>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business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Steve (Mike 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489359"/>
                  </a:ext>
                </a:extLst>
              </a:tr>
              <a:tr h="306387">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 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Adjourn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347256"/>
                  </a:ext>
                </a:extLst>
              </a:tr>
              <a:tr h="469796">
                <a:tc gridSpan="3">
                  <a:txBody>
                    <a:bodyPr/>
                    <a:lstStyle/>
                    <a:p>
                      <a:pPr rtl="0" fontAlgn="t">
                        <a:spcBef>
                          <a:spcPts val="0"/>
                        </a:spcBef>
                        <a:spcAft>
                          <a:spcPts val="800"/>
                        </a:spcAft>
                      </a:pPr>
                      <a:r>
                        <a:rPr lang="en-US" sz="1050" b="0" i="0" u="none" strike="noStrike" dirty="0">
                          <a:solidFill>
                            <a:srgbClr val="000000"/>
                          </a:solidFill>
                          <a:effectLst/>
                          <a:latin typeface="Times New Roman" panose="02020603050405020304" pitchFamily="18" charset="0"/>
                        </a:rPr>
                        <a:t>*A public comment opportunity is scheduled for 11 am, however additional public comment may be taken during the meeting at the discretion of the chair. You can indicate your interest in providing oral comment in the chat pod during the meeting.</a:t>
                      </a:r>
                      <a:endParaRPr lang="en-US" sz="1400" dirty="0">
                        <a:effectLst/>
                      </a:endParaRPr>
                    </a:p>
                  </a:txBody>
                  <a:tcPr marL="31823" marR="31823" marT="21215" marB="212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8317677"/>
                  </a:ext>
                </a:extLst>
              </a:tr>
            </a:tbl>
          </a:graphicData>
        </a:graphic>
      </p:graphicFrame>
    </p:spTree>
    <p:extLst>
      <p:ext uri="{BB962C8B-B14F-4D97-AF65-F5344CB8AC3E}">
        <p14:creationId xmlns:p14="http://schemas.microsoft.com/office/powerpoint/2010/main" val="187848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Definitions</a:t>
            </a:r>
          </a:p>
        </p:txBody>
      </p:sp>
      <p:sp>
        <p:nvSpPr>
          <p:cNvPr id="3" name="Content Placeholder 2"/>
          <p:cNvSpPr>
            <a:spLocks noGrp="1"/>
          </p:cNvSpPr>
          <p:nvPr>
            <p:ph idx="1"/>
          </p:nvPr>
        </p:nvSpPr>
        <p:spPr>
          <a:xfrm>
            <a:off x="228600" y="1207293"/>
            <a:ext cx="8686800" cy="5269707"/>
          </a:xfrm>
        </p:spPr>
        <p:txBody>
          <a:bodyPr>
            <a:noAutofit/>
          </a:bodyPr>
          <a:lstStyle/>
          <a:p>
            <a:r>
              <a:rPr lang="en-US" sz="2400" b="1" u="sng" dirty="0"/>
              <a:t>Data element</a:t>
            </a:r>
            <a:r>
              <a:rPr lang="en-US" sz="2400" dirty="0"/>
              <a:t>: a defined unit of information elicited in an EDR questionnaire form, which may require one or more responses (i.e., stratified by fishery).</a:t>
            </a:r>
          </a:p>
          <a:p>
            <a:r>
              <a:rPr lang="en-US" sz="2400" b="1" u="sng" dirty="0"/>
              <a:t>Statistic</a:t>
            </a:r>
            <a:r>
              <a:rPr lang="en-US" sz="2400" dirty="0"/>
              <a:t>: a quantity computed from values in a sample, for example, measures of central tendency (mean/median) and distribution (variance, skewness).</a:t>
            </a:r>
          </a:p>
          <a:p>
            <a:r>
              <a:rPr lang="en-US" sz="2400" b="1" u="sng" dirty="0"/>
              <a:t>Performance metric</a:t>
            </a:r>
            <a:r>
              <a:rPr lang="en-US" sz="2400" dirty="0"/>
              <a:t>: a statistic that represents a level of achievement of one or more specific objective(s).</a:t>
            </a:r>
          </a:p>
          <a:p>
            <a:r>
              <a:rPr lang="en-US" sz="2400" b="1" u="sng" dirty="0"/>
              <a:t>Burden</a:t>
            </a:r>
            <a:r>
              <a:rPr lang="en-US" sz="2400" dirty="0"/>
              <a:t>: Not simply the time, effort, and financial costs associated with responding to a data collection, but also the cognitive burden to report complicated statistics as well as the burden of disclosing information the respondent would rather keep private. </a:t>
            </a:r>
          </a:p>
          <a:p>
            <a:r>
              <a:rPr lang="en-US" sz="2400" b="1" u="sng" dirty="0"/>
              <a:t>Data quality</a:t>
            </a:r>
            <a:r>
              <a:rPr lang="en-US" sz="2400" dirty="0"/>
              <a:t>: Data that are fit to use for their intended purpose. It does not mean “accuracy” or “precision”.</a:t>
            </a:r>
          </a:p>
        </p:txBody>
      </p:sp>
    </p:spTree>
    <p:extLst>
      <p:ext uri="{BB962C8B-B14F-4D97-AF65-F5344CB8AC3E}">
        <p14:creationId xmlns:p14="http://schemas.microsoft.com/office/powerpoint/2010/main" val="130422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General strategy for today</a:t>
            </a:r>
          </a:p>
        </p:txBody>
      </p:sp>
      <p:sp>
        <p:nvSpPr>
          <p:cNvPr id="3" name="Content Placeholder 2"/>
          <p:cNvSpPr>
            <a:spLocks noGrp="1"/>
          </p:cNvSpPr>
          <p:nvPr>
            <p:ph idx="1"/>
          </p:nvPr>
        </p:nvSpPr>
        <p:spPr>
          <a:xfrm>
            <a:off x="228600" y="1207293"/>
            <a:ext cx="8751898" cy="5269707"/>
          </a:xfrm>
        </p:spPr>
        <p:txBody>
          <a:bodyPr>
            <a:normAutofit fontScale="92500" lnSpcReduction="10000"/>
          </a:bodyPr>
          <a:lstStyle/>
          <a:p>
            <a:r>
              <a:rPr lang="en-US" sz="2400" dirty="0"/>
              <a:t>Please use the hand raise feature, I’ll start with SSPT members and then the public as time allows. </a:t>
            </a:r>
          </a:p>
          <a:p>
            <a:r>
              <a:rPr lang="en-US" sz="2400" dirty="0"/>
              <a:t>We will move forward on the agenda once the previous item is concluded.</a:t>
            </a:r>
          </a:p>
          <a:p>
            <a:r>
              <a:rPr lang="en-US" sz="2400" dirty="0"/>
              <a:t>Katie will provide a overview of cross-cutting themes during the morning session and then also kick off each EDR discussion with specific issues.</a:t>
            </a:r>
          </a:p>
          <a:p>
            <a:r>
              <a:rPr lang="en-US" sz="2400" dirty="0"/>
              <a:t>We’ll then review the analytical objectives of the EDRs as stated in the P&amp;Ns</a:t>
            </a:r>
          </a:p>
          <a:p>
            <a:pPr lvl="1"/>
            <a:r>
              <a:rPr lang="en-US" sz="2400" dirty="0"/>
              <a:t>What performance metrics are needed to meet those analytical objectives? </a:t>
            </a:r>
          </a:p>
          <a:p>
            <a:pPr lvl="1"/>
            <a:r>
              <a:rPr lang="en-US" sz="2400" dirty="0"/>
              <a:t>Is the current EDR providing that information?</a:t>
            </a:r>
          </a:p>
          <a:p>
            <a:pPr lvl="1"/>
            <a:r>
              <a:rPr lang="en-US" sz="2400" dirty="0"/>
              <a:t>Is that information still needed? Or should we suggest the Council reconsider the P&amp;N?</a:t>
            </a:r>
          </a:p>
          <a:p>
            <a:r>
              <a:rPr lang="en-US" sz="2400" dirty="0"/>
              <a:t>Two new tools are available for our deliberations</a:t>
            </a:r>
          </a:p>
          <a:p>
            <a:pPr lvl="1"/>
            <a:r>
              <a:rPr lang="en-US" sz="2400" dirty="0"/>
              <a:t>EDR information collected by each table in each EDR form (All EDR Categories.xlsx)</a:t>
            </a:r>
          </a:p>
          <a:p>
            <a:pPr lvl="1"/>
            <a:r>
              <a:rPr lang="en-US" sz="2400" dirty="0"/>
              <a:t>Data element to performance metric mapping exercise (EDR mapping exercise.xlsx)</a:t>
            </a:r>
          </a:p>
        </p:txBody>
      </p:sp>
    </p:spTree>
    <p:extLst>
      <p:ext uri="{BB962C8B-B14F-4D97-AF65-F5344CB8AC3E}">
        <p14:creationId xmlns:p14="http://schemas.microsoft.com/office/powerpoint/2010/main" val="336375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All EDR Categories.xlsx</a:t>
            </a:r>
          </a:p>
        </p:txBody>
      </p:sp>
      <p:pic>
        <p:nvPicPr>
          <p:cNvPr id="5" name="Picture 4"/>
          <p:cNvPicPr>
            <a:picLocks noChangeAspect="1"/>
          </p:cNvPicPr>
          <p:nvPr/>
        </p:nvPicPr>
        <p:blipFill>
          <a:blip r:embed="rId3"/>
          <a:stretch>
            <a:fillRect/>
          </a:stretch>
        </p:blipFill>
        <p:spPr>
          <a:xfrm>
            <a:off x="822191" y="1192486"/>
            <a:ext cx="7499617" cy="5665514"/>
          </a:xfrm>
          <a:prstGeom prst="rect">
            <a:avLst/>
          </a:prstGeom>
        </p:spPr>
      </p:pic>
      <p:pic>
        <p:nvPicPr>
          <p:cNvPr id="15" name="Picture 14"/>
          <p:cNvPicPr>
            <a:picLocks noChangeAspect="1"/>
          </p:cNvPicPr>
          <p:nvPr/>
        </p:nvPicPr>
        <p:blipFill>
          <a:blip r:embed="rId4"/>
          <a:stretch>
            <a:fillRect/>
          </a:stretch>
        </p:blipFill>
        <p:spPr>
          <a:xfrm>
            <a:off x="3980019" y="4635842"/>
            <a:ext cx="3214353" cy="2720440"/>
          </a:xfrm>
          <a:prstGeom prst="rect">
            <a:avLst/>
          </a:prstGeom>
        </p:spPr>
      </p:pic>
      <p:pic>
        <p:nvPicPr>
          <p:cNvPr id="6" name="Picture 5"/>
          <p:cNvPicPr>
            <a:picLocks noChangeAspect="1"/>
          </p:cNvPicPr>
          <p:nvPr/>
        </p:nvPicPr>
        <p:blipFill>
          <a:blip r:embed="rId3"/>
          <a:stretch>
            <a:fillRect/>
          </a:stretch>
        </p:blipFill>
        <p:spPr>
          <a:xfrm>
            <a:off x="440667" y="1183012"/>
            <a:ext cx="2412113" cy="1822208"/>
          </a:xfrm>
          <a:prstGeom prst="rect">
            <a:avLst/>
          </a:prstGeom>
        </p:spPr>
      </p:pic>
      <p:pic>
        <p:nvPicPr>
          <p:cNvPr id="7" name="Picture 6"/>
          <p:cNvPicPr>
            <a:picLocks noChangeAspect="1"/>
          </p:cNvPicPr>
          <p:nvPr/>
        </p:nvPicPr>
        <p:blipFill>
          <a:blip r:embed="rId5"/>
          <a:stretch>
            <a:fillRect/>
          </a:stretch>
        </p:blipFill>
        <p:spPr>
          <a:xfrm>
            <a:off x="13817" y="3277900"/>
            <a:ext cx="1684433" cy="1972731"/>
          </a:xfrm>
          <a:prstGeom prst="rect">
            <a:avLst/>
          </a:prstGeom>
        </p:spPr>
      </p:pic>
      <p:pic>
        <p:nvPicPr>
          <p:cNvPr id="8" name="Picture 7"/>
          <p:cNvPicPr>
            <a:picLocks noChangeAspect="1"/>
          </p:cNvPicPr>
          <p:nvPr/>
        </p:nvPicPr>
        <p:blipFill>
          <a:blip r:embed="rId6"/>
          <a:stretch>
            <a:fillRect/>
          </a:stretch>
        </p:blipFill>
        <p:spPr>
          <a:xfrm>
            <a:off x="1116101" y="3498365"/>
            <a:ext cx="3029295" cy="2229855"/>
          </a:xfrm>
          <a:prstGeom prst="rect">
            <a:avLst/>
          </a:prstGeom>
        </p:spPr>
      </p:pic>
      <p:pic>
        <p:nvPicPr>
          <p:cNvPr id="9" name="Picture 8"/>
          <p:cNvPicPr>
            <a:picLocks noChangeAspect="1"/>
          </p:cNvPicPr>
          <p:nvPr/>
        </p:nvPicPr>
        <p:blipFill>
          <a:blip r:embed="rId7"/>
          <a:stretch>
            <a:fillRect/>
          </a:stretch>
        </p:blipFill>
        <p:spPr>
          <a:xfrm>
            <a:off x="119893" y="4983260"/>
            <a:ext cx="3503906" cy="1384213"/>
          </a:xfrm>
          <a:prstGeom prst="rect">
            <a:avLst/>
          </a:prstGeom>
        </p:spPr>
      </p:pic>
      <p:pic>
        <p:nvPicPr>
          <p:cNvPr id="10" name="Picture 9"/>
          <p:cNvPicPr>
            <a:picLocks noChangeAspect="1"/>
          </p:cNvPicPr>
          <p:nvPr/>
        </p:nvPicPr>
        <p:blipFill>
          <a:blip r:embed="rId8"/>
          <a:stretch>
            <a:fillRect/>
          </a:stretch>
        </p:blipFill>
        <p:spPr>
          <a:xfrm>
            <a:off x="3975467" y="1192487"/>
            <a:ext cx="2692528" cy="1715446"/>
          </a:xfrm>
          <a:prstGeom prst="rect">
            <a:avLst/>
          </a:prstGeom>
        </p:spPr>
      </p:pic>
      <p:pic>
        <p:nvPicPr>
          <p:cNvPr id="11" name="Picture 10"/>
          <p:cNvPicPr>
            <a:picLocks noChangeAspect="1"/>
          </p:cNvPicPr>
          <p:nvPr/>
        </p:nvPicPr>
        <p:blipFill>
          <a:blip r:embed="rId9"/>
          <a:stretch>
            <a:fillRect/>
          </a:stretch>
        </p:blipFill>
        <p:spPr>
          <a:xfrm>
            <a:off x="6273874" y="1383957"/>
            <a:ext cx="3184751" cy="2157412"/>
          </a:xfrm>
          <a:prstGeom prst="rect">
            <a:avLst/>
          </a:prstGeom>
        </p:spPr>
      </p:pic>
      <p:pic>
        <p:nvPicPr>
          <p:cNvPr id="12" name="Picture 11"/>
          <p:cNvPicPr>
            <a:picLocks noChangeAspect="1"/>
          </p:cNvPicPr>
          <p:nvPr/>
        </p:nvPicPr>
        <p:blipFill>
          <a:blip r:embed="rId10"/>
          <a:stretch>
            <a:fillRect/>
          </a:stretch>
        </p:blipFill>
        <p:spPr>
          <a:xfrm>
            <a:off x="4797659" y="2050210"/>
            <a:ext cx="2674579" cy="2214056"/>
          </a:xfrm>
          <a:prstGeom prst="rect">
            <a:avLst/>
          </a:prstGeom>
        </p:spPr>
      </p:pic>
      <p:pic>
        <p:nvPicPr>
          <p:cNvPr id="13" name="Picture 12"/>
          <p:cNvPicPr>
            <a:picLocks noChangeAspect="1"/>
          </p:cNvPicPr>
          <p:nvPr/>
        </p:nvPicPr>
        <p:blipFill>
          <a:blip r:embed="rId11"/>
          <a:stretch>
            <a:fillRect/>
          </a:stretch>
        </p:blipFill>
        <p:spPr>
          <a:xfrm>
            <a:off x="4327480" y="5260830"/>
            <a:ext cx="4816520" cy="1599038"/>
          </a:xfrm>
          <a:prstGeom prst="rect">
            <a:avLst/>
          </a:prstGeom>
        </p:spPr>
      </p:pic>
      <p:pic>
        <p:nvPicPr>
          <p:cNvPr id="14" name="Picture 13"/>
          <p:cNvPicPr>
            <a:picLocks noChangeAspect="1"/>
          </p:cNvPicPr>
          <p:nvPr/>
        </p:nvPicPr>
        <p:blipFill>
          <a:blip r:embed="rId12"/>
          <a:stretch>
            <a:fillRect/>
          </a:stretch>
        </p:blipFill>
        <p:spPr>
          <a:xfrm>
            <a:off x="5827094" y="4347606"/>
            <a:ext cx="3316906" cy="707397"/>
          </a:xfrm>
          <a:prstGeom prst="rect">
            <a:avLst/>
          </a:prstGeom>
        </p:spPr>
      </p:pic>
    </p:spTree>
    <p:extLst>
      <p:ext uri="{BB962C8B-B14F-4D97-AF65-F5344CB8AC3E}">
        <p14:creationId xmlns:p14="http://schemas.microsoft.com/office/powerpoint/2010/main" val="25318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EDR mapping exercise.xlsx</a:t>
            </a:r>
          </a:p>
        </p:txBody>
      </p:sp>
      <p:pic>
        <p:nvPicPr>
          <p:cNvPr id="5" name="Picture 4"/>
          <p:cNvPicPr>
            <a:picLocks noChangeAspect="1"/>
          </p:cNvPicPr>
          <p:nvPr/>
        </p:nvPicPr>
        <p:blipFill>
          <a:blip r:embed="rId3"/>
          <a:stretch>
            <a:fillRect/>
          </a:stretch>
        </p:blipFill>
        <p:spPr>
          <a:xfrm>
            <a:off x="0" y="1337910"/>
            <a:ext cx="9135179" cy="5520089"/>
          </a:xfrm>
          <a:prstGeom prst="rect">
            <a:avLst/>
          </a:prstGeom>
        </p:spPr>
      </p:pic>
      <p:pic>
        <p:nvPicPr>
          <p:cNvPr id="6" name="Picture 5"/>
          <p:cNvPicPr>
            <a:picLocks noChangeAspect="1"/>
          </p:cNvPicPr>
          <p:nvPr/>
        </p:nvPicPr>
        <p:blipFill>
          <a:blip r:embed="rId4"/>
          <a:stretch>
            <a:fillRect/>
          </a:stretch>
        </p:blipFill>
        <p:spPr>
          <a:xfrm>
            <a:off x="43450" y="1951441"/>
            <a:ext cx="9100550" cy="2938017"/>
          </a:xfrm>
          <a:prstGeom prst="rect">
            <a:avLst/>
          </a:prstGeom>
        </p:spPr>
      </p:pic>
      <p:pic>
        <p:nvPicPr>
          <p:cNvPr id="11" name="Picture 10"/>
          <p:cNvPicPr>
            <a:picLocks noChangeAspect="1"/>
          </p:cNvPicPr>
          <p:nvPr/>
        </p:nvPicPr>
        <p:blipFill>
          <a:blip r:embed="rId5"/>
          <a:stretch>
            <a:fillRect/>
          </a:stretch>
        </p:blipFill>
        <p:spPr>
          <a:xfrm>
            <a:off x="43450" y="2122458"/>
            <a:ext cx="8982358" cy="3734363"/>
          </a:xfrm>
          <a:prstGeom prst="rect">
            <a:avLst/>
          </a:prstGeom>
        </p:spPr>
      </p:pic>
      <p:pic>
        <p:nvPicPr>
          <p:cNvPr id="12" name="Picture 11"/>
          <p:cNvPicPr>
            <a:picLocks noChangeAspect="1"/>
          </p:cNvPicPr>
          <p:nvPr/>
        </p:nvPicPr>
        <p:blipFill>
          <a:blip r:embed="rId6"/>
          <a:stretch>
            <a:fillRect/>
          </a:stretch>
        </p:blipFill>
        <p:spPr>
          <a:xfrm>
            <a:off x="-44909" y="2570057"/>
            <a:ext cx="9224996" cy="2932932"/>
          </a:xfrm>
          <a:prstGeom prst="rect">
            <a:avLst/>
          </a:prstGeom>
        </p:spPr>
      </p:pic>
      <p:pic>
        <p:nvPicPr>
          <p:cNvPr id="10" name="Picture 9"/>
          <p:cNvPicPr>
            <a:picLocks noChangeAspect="1"/>
          </p:cNvPicPr>
          <p:nvPr/>
        </p:nvPicPr>
        <p:blipFill>
          <a:blip r:embed="rId7"/>
          <a:stretch>
            <a:fillRect/>
          </a:stretch>
        </p:blipFill>
        <p:spPr>
          <a:xfrm>
            <a:off x="46862" y="2987493"/>
            <a:ext cx="9041454" cy="2720192"/>
          </a:xfrm>
          <a:prstGeom prst="rect">
            <a:avLst/>
          </a:prstGeom>
        </p:spPr>
      </p:pic>
      <p:sp>
        <p:nvSpPr>
          <p:cNvPr id="13" name="Oval 12"/>
          <p:cNvSpPr/>
          <p:nvPr/>
        </p:nvSpPr>
        <p:spPr>
          <a:xfrm>
            <a:off x="2070100" y="2417831"/>
            <a:ext cx="6210300" cy="1079500"/>
          </a:xfrm>
          <a:prstGeom prst="ellipse">
            <a:avLst/>
          </a:prstGeom>
          <a:noFill/>
          <a:ln w="571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070100" y="3345408"/>
            <a:ext cx="6210300" cy="3512592"/>
          </a:xfrm>
          <a:prstGeom prst="ellipse">
            <a:avLst/>
          </a:prstGeom>
          <a:noFill/>
          <a:ln w="571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grpSp>
        <p:nvGrpSpPr>
          <p:cNvPr id="143" name="Google Shape;143;p20"/>
          <p:cNvGrpSpPr/>
          <p:nvPr/>
        </p:nvGrpSpPr>
        <p:grpSpPr>
          <a:xfrm>
            <a:off x="440574" y="1879716"/>
            <a:ext cx="2725534" cy="3965167"/>
            <a:chOff x="0" y="0"/>
            <a:chExt cx="2725534" cy="3965167"/>
          </a:xfrm>
        </p:grpSpPr>
        <p:sp>
          <p:nvSpPr>
            <p:cNvPr id="144" name="Google Shape;144;p20"/>
            <p:cNvSpPr/>
            <p:nvPr/>
          </p:nvSpPr>
          <p:spPr>
            <a:xfrm rot="10800000">
              <a:off x="0" y="0"/>
              <a:ext cx="2725534" cy="1321722"/>
            </a:xfrm>
            <a:prstGeom prst="trapezoid">
              <a:avLst>
                <a:gd name="adj" fmla="val 34368"/>
              </a:avLst>
            </a:prstGeom>
            <a:solidFill>
              <a:srgbClr val="F2D9C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5" name="Google Shape;145;p20"/>
            <p:cNvSpPr txBox="1"/>
            <p:nvPr/>
          </p:nvSpPr>
          <p:spPr>
            <a:xfrm>
              <a:off x="476968" y="0"/>
              <a:ext cx="1771597" cy="132172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Tx/>
                <a:buNone/>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MONITOR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6" name="Google Shape;146;p20"/>
            <p:cNvSpPr/>
            <p:nvPr/>
          </p:nvSpPr>
          <p:spPr>
            <a:xfrm rot="10800000">
              <a:off x="454255" y="1321723"/>
              <a:ext cx="1817023" cy="1321722"/>
            </a:xfrm>
            <a:prstGeom prst="trapezoid">
              <a:avLst>
                <a:gd name="adj" fmla="val 34368"/>
              </a:avLst>
            </a:prstGeom>
            <a:solidFill>
              <a:srgbClr val="E4B69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7" name="Google Shape;147;p20"/>
            <p:cNvSpPr txBox="1"/>
            <p:nvPr/>
          </p:nvSpPr>
          <p:spPr>
            <a:xfrm>
              <a:off x="772234" y="1321723"/>
              <a:ext cx="1181065" cy="132172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Tx/>
                <a:buNone/>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EXPLAIN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8" name="Google Shape;148;p20"/>
            <p:cNvSpPr/>
            <p:nvPr/>
          </p:nvSpPr>
          <p:spPr>
            <a:xfrm rot="10800000">
              <a:off x="908511" y="2643445"/>
              <a:ext cx="908511" cy="1321722"/>
            </a:xfrm>
            <a:prstGeom prst="trapezoid">
              <a:avLst>
                <a:gd name="adj" fmla="val 50000"/>
              </a:avLst>
            </a:prstGeom>
            <a:solidFill>
              <a:srgbClr val="D6946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9" name="Google Shape;149;p20"/>
            <p:cNvSpPr txBox="1"/>
            <p:nvPr/>
          </p:nvSpPr>
          <p:spPr>
            <a:xfrm>
              <a:off x="908511" y="2643445"/>
              <a:ext cx="908511" cy="1321722"/>
            </a:xfrm>
            <a:prstGeom prst="rect">
              <a:avLst/>
            </a:prstGeom>
            <a:noFill/>
            <a:ln>
              <a:noFill/>
            </a:ln>
          </p:spPr>
          <p:txBody>
            <a:bodyPr spcFirstLastPara="1" wrap="square" lIns="22850" tIns="22850" rIns="22850" bIns="228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800"/>
                <a:buFontTx/>
                <a:buNone/>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PREDICT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50" name="Google Shape;150;p20"/>
          <p:cNvGrpSpPr/>
          <p:nvPr/>
        </p:nvGrpSpPr>
        <p:grpSpPr>
          <a:xfrm>
            <a:off x="3142213" y="1838919"/>
            <a:ext cx="5735088" cy="4054438"/>
            <a:chOff x="4759570" y="864252"/>
            <a:chExt cx="3868616" cy="4118056"/>
          </a:xfrm>
        </p:grpSpPr>
        <p:sp>
          <p:nvSpPr>
            <p:cNvPr id="151" name="Google Shape;151;p20"/>
            <p:cNvSpPr/>
            <p:nvPr/>
          </p:nvSpPr>
          <p:spPr>
            <a:xfrm>
              <a:off x="4759570" y="864252"/>
              <a:ext cx="3868616" cy="1339686"/>
            </a:xfrm>
            <a:prstGeom prst="rect">
              <a:avLst/>
            </a:prstGeom>
            <a:solidFill>
              <a:schemeClr val="bg1">
                <a:lumMod val="50000"/>
              </a:schemeClr>
            </a:solidFill>
            <a:ln>
              <a:noFill/>
            </a:ln>
          </p:spPr>
          <p:txBody>
            <a:bodyPr spcFirstLastPara="1" wrap="square" lIns="0" tIns="45700" rIns="91425" bIns="45700" anchor="ctr" anchorCtr="0">
              <a:noAutofit/>
            </a:bodyPr>
            <a:lstStyle/>
            <a:p>
              <a:pPr marL="171450" marR="0" lvl="0" indent="-57150" algn="ctr" defTabSz="914400" rtl="0"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80010" marR="0" lvl="0" indent="-8001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  </a:t>
              </a:r>
              <a:r>
                <a:rPr kumimoji="0" lang="en-US" sz="1800" b="0" i="0" u="none" strike="noStrike" kern="0" cap="none" spc="0" normalizeH="0" baseline="0" noProof="0" dirty="0">
                  <a:ln>
                    <a:noFill/>
                  </a:ln>
                  <a:solidFill>
                    <a:srgbClr val="F2D9CC"/>
                  </a:solidFill>
                  <a:effectLst/>
                  <a:uLnTx/>
                  <a:uFillTx/>
                  <a:latin typeface="Arial Narrow"/>
                  <a:ea typeface="Arial Narrow"/>
                  <a:cs typeface="Arial Narrow"/>
                  <a:sym typeface="Arial Narrow"/>
                </a:rPr>
                <a:t>Consistently measure and report performance metrics</a:t>
              </a:r>
              <a:endParaRPr kumimoji="0" sz="1400" b="0" i="0" u="none" strike="noStrike" kern="0" cap="none" spc="0" normalizeH="0" baseline="0" noProof="0" dirty="0">
                <a:ln>
                  <a:noFill/>
                </a:ln>
                <a:solidFill>
                  <a:srgbClr val="F2D9CC"/>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60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F2D9CC"/>
                  </a:solidFill>
                  <a:effectLst/>
                  <a:uLnTx/>
                  <a:uFillTx/>
                  <a:latin typeface="Arial Narrow"/>
                  <a:ea typeface="Arial Narrow"/>
                  <a:cs typeface="Arial Narrow"/>
                  <a:sym typeface="Arial Narrow"/>
                </a:rPr>
                <a:t>Capture variation within populations and over time</a:t>
              </a:r>
              <a:endParaRPr kumimoji="0" sz="1400" b="0" i="0" u="none" strike="noStrike" kern="0" cap="none" spc="0" normalizeH="0" baseline="0" noProof="0" dirty="0">
                <a:ln>
                  <a:noFill/>
                </a:ln>
                <a:solidFill>
                  <a:srgbClr val="F2D9CC"/>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60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F2D9CC"/>
                  </a:solidFill>
                  <a:effectLst/>
                  <a:uLnTx/>
                  <a:uFillTx/>
                  <a:latin typeface="Arial Narrow"/>
                  <a:ea typeface="Arial Narrow"/>
                  <a:cs typeface="Arial Narrow"/>
                  <a:sym typeface="Arial Narrow"/>
                </a:rPr>
                <a:t>Identify important trends</a:t>
              </a:r>
              <a:endParaRPr kumimoji="0" sz="1400" b="0" i="0" u="none" strike="noStrike" kern="0" cap="none" spc="0" normalizeH="0" baseline="0" noProof="0" dirty="0">
                <a:ln>
                  <a:noFill/>
                </a:ln>
                <a:solidFill>
                  <a:srgbClr val="F2D9CC"/>
                </a:solidFill>
                <a:effectLst/>
                <a:uLnTx/>
                <a:uFillTx/>
                <a:latin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p:txBody>
        </p:sp>
        <p:sp>
          <p:nvSpPr>
            <p:cNvPr id="152" name="Google Shape;152;p20"/>
            <p:cNvSpPr/>
            <p:nvPr/>
          </p:nvSpPr>
          <p:spPr>
            <a:xfrm>
              <a:off x="4759570" y="2247575"/>
              <a:ext cx="3868616" cy="1339686"/>
            </a:xfrm>
            <a:prstGeom prst="rect">
              <a:avLst/>
            </a:prstGeom>
            <a:solidFill>
              <a:schemeClr val="bg1">
                <a:lumMod val="50000"/>
              </a:schemeClr>
            </a:solidFill>
            <a:ln>
              <a:noFill/>
            </a:ln>
          </p:spPr>
          <p:txBody>
            <a:bodyPr spcFirstLastPara="1" wrap="square" lIns="0"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E4B69C"/>
                  </a:solidFill>
                  <a:effectLst/>
                  <a:uLnTx/>
                  <a:uFillTx/>
                  <a:latin typeface="Arial Narrow"/>
                  <a:ea typeface="Arial Narrow"/>
                  <a:cs typeface="Arial Narrow"/>
                  <a:sym typeface="Arial Narrow"/>
                </a:rPr>
                <a:t>Identify systematic change and drivers of variation</a:t>
              </a:r>
              <a:endParaRPr kumimoji="0" sz="1400" b="0" i="0" u="none" strike="noStrike" kern="0" cap="none" spc="0" normalizeH="0" baseline="0" noProof="0" dirty="0">
                <a:ln>
                  <a:noFill/>
                </a:ln>
                <a:solidFill>
                  <a:srgbClr val="E4B69C"/>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E4B69C"/>
                  </a:solidFill>
                  <a:effectLst/>
                  <a:uLnTx/>
                  <a:uFillTx/>
                  <a:latin typeface="Arial Narrow"/>
                  <a:ea typeface="Arial Narrow"/>
                  <a:cs typeface="Arial Narrow"/>
                  <a:sym typeface="Arial Narrow"/>
                </a:rPr>
                <a:t>Analyze effects of management measures</a:t>
              </a:r>
              <a:endParaRPr kumimoji="0" sz="1400" b="0" i="0" u="none" strike="noStrike" kern="0" cap="none" spc="0" normalizeH="0" baseline="0" noProof="0" dirty="0">
                <a:ln>
                  <a:noFill/>
                </a:ln>
                <a:solidFill>
                  <a:srgbClr val="E4B69C"/>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E4B69C"/>
                  </a:solidFill>
                  <a:effectLst/>
                  <a:uLnTx/>
                  <a:uFillTx/>
                  <a:latin typeface="Arial Narrow"/>
                  <a:ea typeface="Arial Narrow"/>
                  <a:cs typeface="Arial Narrow"/>
                  <a:sym typeface="Arial Narrow"/>
                </a:rPr>
                <a:t>Understand economic and social conditions of fisheries</a:t>
              </a:r>
              <a:endParaRPr kumimoji="0" sz="1400" b="0" i="0" u="none" strike="noStrike" kern="0" cap="none" spc="0" normalizeH="0" baseline="0" noProof="0" dirty="0">
                <a:ln>
                  <a:noFill/>
                </a:ln>
                <a:solidFill>
                  <a:srgbClr val="E4B69C"/>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E4B69C"/>
                  </a:solidFill>
                  <a:effectLst/>
                  <a:uLnTx/>
                  <a:uFillTx/>
                  <a:latin typeface="Arial Narrow"/>
                  <a:ea typeface="Arial Narrow"/>
                  <a:cs typeface="Arial Narrow"/>
                  <a:sym typeface="Arial Narrow"/>
                </a:rPr>
                <a:t>Model response to changes in resource and external factors</a:t>
              </a:r>
              <a:endParaRPr kumimoji="0" sz="1400" b="0" i="0" u="none" strike="noStrike" kern="0" cap="none" spc="0" normalizeH="0" baseline="0" noProof="0" dirty="0">
                <a:ln>
                  <a:noFill/>
                </a:ln>
                <a:solidFill>
                  <a:srgbClr val="E4B69C"/>
                </a:solidFill>
                <a:effectLst/>
                <a:uLnTx/>
                <a:uFillTx/>
                <a:latin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000000"/>
                </a:buClr>
                <a:buSzTx/>
                <a:buFontTx/>
                <a:buNone/>
                <a:tabLst/>
                <a:defRPr/>
              </a:pPr>
              <a:endParaRPr kumimoji="0"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endParaRPr>
            </a:p>
          </p:txBody>
        </p:sp>
        <p:sp>
          <p:nvSpPr>
            <p:cNvPr id="153" name="Google Shape;153;p20"/>
            <p:cNvSpPr/>
            <p:nvPr/>
          </p:nvSpPr>
          <p:spPr>
            <a:xfrm>
              <a:off x="4759570" y="3642622"/>
              <a:ext cx="3868616" cy="1339686"/>
            </a:xfrm>
            <a:prstGeom prst="rect">
              <a:avLst/>
            </a:prstGeom>
            <a:solidFill>
              <a:schemeClr val="bg1">
                <a:lumMod val="50000"/>
              </a:schemeClr>
            </a:solidFill>
            <a:ln>
              <a:noFill/>
            </a:ln>
          </p:spPr>
          <p:txBody>
            <a:bodyPr spcFirstLastPara="1" wrap="square" lIns="0"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srgbClr val="FFFFFF"/>
                </a:solidFill>
                <a:effectLst/>
                <a:uLnTx/>
                <a:uFillTx/>
                <a:latin typeface="Arial Narrow"/>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D6946C"/>
                  </a:solidFill>
                  <a:effectLst/>
                  <a:uLnTx/>
                  <a:uFillTx/>
                  <a:latin typeface="Arial Narrow"/>
                  <a:ea typeface="Arial Narrow"/>
                  <a:cs typeface="Arial Narrow"/>
                  <a:sym typeface="Arial Narrow"/>
                </a:rPr>
                <a:t>Evaluate effects of management alternatives  </a:t>
              </a:r>
              <a:endParaRPr kumimoji="0" sz="1400" b="0" i="0" u="none" strike="noStrike" kern="0" cap="none" spc="0" normalizeH="0" baseline="0" noProof="0" dirty="0">
                <a:ln>
                  <a:noFill/>
                </a:ln>
                <a:solidFill>
                  <a:srgbClr val="D6946C"/>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D6946C"/>
                  </a:solidFill>
                  <a:effectLst/>
                  <a:uLnTx/>
                  <a:uFillTx/>
                  <a:latin typeface="Arial Narrow"/>
                  <a:ea typeface="Arial Narrow"/>
                  <a:cs typeface="Arial Narrow"/>
                  <a:sym typeface="Arial Narrow"/>
                </a:rPr>
                <a:t>Forecast trends under current conditions</a:t>
              </a:r>
              <a:endParaRPr kumimoji="0" sz="1400" b="0" i="0" u="none" strike="noStrike" kern="0" cap="none" spc="0" normalizeH="0" baseline="0" noProof="0" dirty="0">
                <a:ln>
                  <a:noFill/>
                </a:ln>
                <a:solidFill>
                  <a:srgbClr val="D6946C"/>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D6946C"/>
                  </a:solidFill>
                  <a:effectLst/>
                  <a:uLnTx/>
                  <a:uFillTx/>
                  <a:latin typeface="Arial Narrow"/>
                  <a:ea typeface="Arial Narrow"/>
                  <a:cs typeface="Arial Narrow"/>
                  <a:sym typeface="Arial Narrow"/>
                </a:rPr>
                <a:t>Anticipate effects of changing conditions</a:t>
              </a:r>
              <a:endParaRPr kumimoji="0" sz="1400" b="0" i="0" u="none" strike="noStrike" kern="0" cap="none" spc="0" normalizeH="0" baseline="0" noProof="0" dirty="0">
                <a:ln>
                  <a:noFill/>
                </a:ln>
                <a:solidFill>
                  <a:srgbClr val="D6946C"/>
                </a:solidFill>
                <a:effectLst/>
                <a:uLnTx/>
                <a:uFillTx/>
                <a:latin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000000"/>
                </a:buClr>
                <a:buSzTx/>
                <a:buFontTx/>
                <a:buNone/>
                <a:tabLst/>
                <a:defRPr/>
              </a:pPr>
              <a:endParaRPr kumimoji="0" sz="1800" b="0" i="0" u="none" strike="noStrike" kern="0" cap="none" spc="0" normalizeH="0" baseline="0" noProof="0" dirty="0">
                <a:ln>
                  <a:noFill/>
                </a:ln>
                <a:solidFill>
                  <a:srgbClr val="D6946C"/>
                </a:solidFill>
                <a:effectLst/>
                <a:uLnTx/>
                <a:uFillTx/>
                <a:latin typeface="Arial Narrow"/>
                <a:ea typeface="Arial Narrow"/>
                <a:cs typeface="Arial Narrow"/>
                <a:sym typeface="Arial Narrow"/>
              </a:endParaRPr>
            </a:p>
          </p:txBody>
        </p:sp>
      </p:grpSp>
      <p:sp>
        <p:nvSpPr>
          <p:cNvPr id="154" name="Google Shape;154;p20"/>
          <p:cNvSpPr txBox="1"/>
          <p:nvPr/>
        </p:nvSpPr>
        <p:spPr>
          <a:xfrm>
            <a:off x="611619" y="557994"/>
            <a:ext cx="773303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PURPOSE AND FUNCTIONS OF STATISTICAL DATA COLLECTION</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5" name="Google Shape;155;p20"/>
          <p:cNvSpPr txBox="1"/>
          <p:nvPr/>
        </p:nvSpPr>
        <p:spPr>
          <a:xfrm>
            <a:off x="528113" y="1571415"/>
            <a:ext cx="2825400" cy="30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PERFORMANCE METRICS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56" name="Google Shape;156;p20"/>
          <p:cNvGrpSpPr/>
          <p:nvPr/>
        </p:nvGrpSpPr>
        <p:grpSpPr>
          <a:xfrm>
            <a:off x="0" y="2278727"/>
            <a:ext cx="786214" cy="3350029"/>
            <a:chOff x="1528677" y="1308293"/>
            <a:chExt cx="786214" cy="1747521"/>
          </a:xfrm>
        </p:grpSpPr>
        <p:sp>
          <p:nvSpPr>
            <p:cNvPr id="157" name="Google Shape;157;p20"/>
            <p:cNvSpPr/>
            <p:nvPr/>
          </p:nvSpPr>
          <p:spPr>
            <a:xfrm rot="5400000">
              <a:off x="1528677" y="1308293"/>
              <a:ext cx="786214" cy="786214"/>
            </a:xfrm>
            <a:custGeom>
              <a:avLst/>
              <a:gdLst/>
              <a:ahLst/>
              <a:cxnLst/>
              <a:rect l="l" t="t" r="r" b="b"/>
              <a:pathLst>
                <a:path w="786214" h="786214" extrusionOk="0">
                  <a:moveTo>
                    <a:pt x="275175" y="786214"/>
                  </a:moveTo>
                  <a:lnTo>
                    <a:pt x="0" y="393107"/>
                  </a:lnTo>
                  <a:lnTo>
                    <a:pt x="275175" y="0"/>
                  </a:lnTo>
                  <a:lnTo>
                    <a:pt x="275175" y="196553"/>
                  </a:lnTo>
                  <a:lnTo>
                    <a:pt x="786214" y="196553"/>
                  </a:lnTo>
                  <a:lnTo>
                    <a:pt x="786214" y="589660"/>
                  </a:lnTo>
                  <a:lnTo>
                    <a:pt x="275175" y="589660"/>
                  </a:lnTo>
                  <a:lnTo>
                    <a:pt x="275175" y="786214"/>
                  </a:lnTo>
                  <a:close/>
                </a:path>
              </a:pathLst>
            </a:custGeom>
            <a:solidFill>
              <a:schemeClr val="accent1">
                <a:alpha val="69000"/>
              </a:schemeClr>
            </a:solidFill>
            <a:ln w="25400" cap="flat" cmpd="sng">
              <a:solidFill>
                <a:schemeClr val="lt1"/>
              </a:solidFill>
              <a:prstDash val="solid"/>
              <a:round/>
              <a:headEnd type="none" w="sm" len="sm"/>
              <a:tailEnd type="none" w="sm" len="sm"/>
            </a:ln>
          </p:spPr>
          <p:txBody>
            <a:bodyPr spcFirstLastPara="1" wrap="square" lIns="194475" tIns="253425" rIns="56875" bIns="2534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50"/>
                <a:buFontTx/>
                <a:buNone/>
                <a:tabLst/>
                <a:defRPr/>
              </a:pPr>
              <a:r>
                <a:rPr kumimoji="0" lang="en-US" sz="105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Frequency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8" name="Google Shape;158;p20"/>
            <p:cNvSpPr/>
            <p:nvPr/>
          </p:nvSpPr>
          <p:spPr>
            <a:xfrm rot="5400000">
              <a:off x="1528677" y="2269600"/>
              <a:ext cx="786214" cy="786214"/>
            </a:xfrm>
            <a:custGeom>
              <a:avLst/>
              <a:gdLst/>
              <a:ahLst/>
              <a:cxnLst/>
              <a:rect l="l" t="t" r="r" b="b"/>
              <a:pathLst>
                <a:path w="786214" h="786214" extrusionOk="0">
                  <a:moveTo>
                    <a:pt x="511039" y="0"/>
                  </a:moveTo>
                  <a:lnTo>
                    <a:pt x="786214" y="393107"/>
                  </a:lnTo>
                  <a:lnTo>
                    <a:pt x="511039" y="786214"/>
                  </a:lnTo>
                  <a:lnTo>
                    <a:pt x="511039" y="589661"/>
                  </a:lnTo>
                  <a:lnTo>
                    <a:pt x="0" y="589661"/>
                  </a:lnTo>
                  <a:lnTo>
                    <a:pt x="0" y="196554"/>
                  </a:lnTo>
                  <a:lnTo>
                    <a:pt x="511039" y="196554"/>
                  </a:lnTo>
                  <a:lnTo>
                    <a:pt x="511039" y="0"/>
                  </a:lnTo>
                  <a:close/>
                </a:path>
              </a:pathLst>
            </a:custGeom>
            <a:solidFill>
              <a:schemeClr val="accent1">
                <a:alpha val="69000"/>
              </a:schemeClr>
            </a:solidFill>
            <a:ln w="25400" cap="flat" cmpd="sng">
              <a:solidFill>
                <a:schemeClr val="lt1"/>
              </a:solidFill>
              <a:prstDash val="solid"/>
              <a:round/>
              <a:headEnd type="none" w="sm" len="sm"/>
              <a:tailEnd type="none" w="sm" len="sm"/>
            </a:ln>
          </p:spPr>
          <p:txBody>
            <a:bodyPr spcFirstLastPara="1" wrap="square" lIns="56875" tIns="253450" rIns="194475" bIns="253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50"/>
                <a:buFontTx/>
                <a:buNone/>
                <a:tabLst/>
                <a:defRPr/>
              </a:pPr>
              <a:r>
                <a:rPr kumimoji="0" lang="en-US" sz="1050" b="0" i="0" u="none" strike="noStrike" kern="0" cap="none" spc="0" normalizeH="0" baseline="0" noProof="0" dirty="0">
                  <a:ln>
                    <a:noFill/>
                  </a:ln>
                  <a:solidFill>
                    <a:srgbClr val="000000"/>
                  </a:solidFill>
                  <a:effectLst/>
                  <a:uLnTx/>
                  <a:uFillTx/>
                  <a:latin typeface="Arial Narrow"/>
                  <a:ea typeface="Arial Narrow"/>
                  <a:cs typeface="Arial Narrow"/>
                  <a:sym typeface="Arial Narrow"/>
                </a:rPr>
                <a:t>Complexity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55646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1"/>
            <a:ext cx="8751898" cy="676015"/>
          </a:xfrm>
        </p:spPr>
        <p:txBody>
          <a:bodyPr>
            <a:noAutofit/>
          </a:bodyPr>
          <a:lstStyle/>
          <a:p>
            <a:r>
              <a:rPr lang="en-US" sz="4000" dirty="0"/>
              <a:t>Existing estimates of EDR burden and cost </a:t>
            </a:r>
            <a:r>
              <a:rPr lang="en-US" sz="3200" dirty="0"/>
              <a:t>(summarized from Tables 6 and 9 from April 2019 DP)</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2695706"/>
              </p:ext>
            </p:extLst>
          </p:nvPr>
        </p:nvGraphicFramePr>
        <p:xfrm>
          <a:off x="181668" y="1785938"/>
          <a:ext cx="8798820" cy="3203902"/>
        </p:xfrm>
        <a:graphic>
          <a:graphicData uri="http://schemas.openxmlformats.org/drawingml/2006/table">
            <a:tbl>
              <a:tblPr firstRow="1" bandRow="1">
                <a:tableStyleId>{5C22544A-7EE6-4342-B048-85BDC9FD1C3A}</a:tableStyleId>
              </a:tblPr>
              <a:tblGrid>
                <a:gridCol w="1466470">
                  <a:extLst>
                    <a:ext uri="{9D8B030D-6E8A-4147-A177-3AD203B41FA5}">
                      <a16:colId xmlns:a16="http://schemas.microsoft.com/office/drawing/2014/main" val="1456452795"/>
                    </a:ext>
                  </a:extLst>
                </a:gridCol>
                <a:gridCol w="1466470">
                  <a:extLst>
                    <a:ext uri="{9D8B030D-6E8A-4147-A177-3AD203B41FA5}">
                      <a16:colId xmlns:a16="http://schemas.microsoft.com/office/drawing/2014/main" val="750091672"/>
                    </a:ext>
                  </a:extLst>
                </a:gridCol>
                <a:gridCol w="1466470">
                  <a:extLst>
                    <a:ext uri="{9D8B030D-6E8A-4147-A177-3AD203B41FA5}">
                      <a16:colId xmlns:a16="http://schemas.microsoft.com/office/drawing/2014/main" val="3297471317"/>
                    </a:ext>
                  </a:extLst>
                </a:gridCol>
                <a:gridCol w="1466470">
                  <a:extLst>
                    <a:ext uri="{9D8B030D-6E8A-4147-A177-3AD203B41FA5}">
                      <a16:colId xmlns:a16="http://schemas.microsoft.com/office/drawing/2014/main" val="1775539890"/>
                    </a:ext>
                  </a:extLst>
                </a:gridCol>
                <a:gridCol w="1618878">
                  <a:extLst>
                    <a:ext uri="{9D8B030D-6E8A-4147-A177-3AD203B41FA5}">
                      <a16:colId xmlns:a16="http://schemas.microsoft.com/office/drawing/2014/main" val="280212603"/>
                    </a:ext>
                  </a:extLst>
                </a:gridCol>
                <a:gridCol w="1314062">
                  <a:extLst>
                    <a:ext uri="{9D8B030D-6E8A-4147-A177-3AD203B41FA5}">
                      <a16:colId xmlns:a16="http://schemas.microsoft.com/office/drawing/2014/main" val="3910399279"/>
                    </a:ext>
                  </a:extLst>
                </a:gridCol>
              </a:tblGrid>
              <a:tr h="1246706">
                <a:tc>
                  <a:txBody>
                    <a:bodyPr/>
                    <a:lstStyle/>
                    <a:p>
                      <a:pPr algn="ctr"/>
                      <a:r>
                        <a:rPr lang="en-US" dirty="0"/>
                        <a:t>Program</a:t>
                      </a:r>
                    </a:p>
                  </a:txBody>
                  <a:tcPr anchor="ctr"/>
                </a:tc>
                <a:tc>
                  <a:txBody>
                    <a:bodyPr/>
                    <a:lstStyle/>
                    <a:p>
                      <a:pPr algn="ctr"/>
                      <a:r>
                        <a:rPr lang="en-US" dirty="0"/>
                        <a:t>Total annual respondents</a:t>
                      </a:r>
                    </a:p>
                  </a:txBody>
                  <a:tcPr anchor="ctr"/>
                </a:tc>
                <a:tc>
                  <a:txBody>
                    <a:bodyPr/>
                    <a:lstStyle/>
                    <a:p>
                      <a:pPr algn="ctr"/>
                      <a:r>
                        <a:rPr lang="en-US" dirty="0"/>
                        <a:t>Annual</a:t>
                      </a:r>
                      <a:r>
                        <a:rPr lang="en-US" baseline="0" dirty="0"/>
                        <a:t> burden hours</a:t>
                      </a:r>
                      <a:endParaRPr lang="en-US" dirty="0"/>
                    </a:p>
                  </a:txBody>
                  <a:tcPr anchor="ctr"/>
                </a:tc>
                <a:tc>
                  <a:txBody>
                    <a:bodyPr/>
                    <a:lstStyle/>
                    <a:p>
                      <a:pPr algn="ctr"/>
                      <a:r>
                        <a:rPr lang="en-US" dirty="0"/>
                        <a:t>Annual burden cost</a:t>
                      </a:r>
                    </a:p>
                  </a:txBody>
                  <a:tcPr anchor="ctr"/>
                </a:tc>
                <a:tc>
                  <a:txBody>
                    <a:bodyPr/>
                    <a:lstStyle/>
                    <a:p>
                      <a:pPr algn="ctr"/>
                      <a:r>
                        <a:rPr lang="en-US" dirty="0"/>
                        <a:t>Average annual implementation cost (2016/17)</a:t>
                      </a:r>
                      <a:r>
                        <a:rPr lang="en-US" baseline="30000" dirty="0"/>
                        <a:t>‡</a:t>
                      </a:r>
                    </a:p>
                  </a:txBody>
                  <a:tcPr anchor="ctr"/>
                </a:tc>
                <a:tc>
                  <a:txBody>
                    <a:bodyPr/>
                    <a:lstStyle/>
                    <a:p>
                      <a:pPr algn="ctr"/>
                      <a:r>
                        <a:rPr lang="en-US" dirty="0"/>
                        <a:t>Total burden</a:t>
                      </a:r>
                      <a:r>
                        <a:rPr lang="en-US" baseline="0" dirty="0"/>
                        <a:t> and </a:t>
                      </a:r>
                      <a:r>
                        <a:rPr lang="en-US" dirty="0"/>
                        <a:t>cost per respondent per year</a:t>
                      </a:r>
                    </a:p>
                  </a:txBody>
                  <a:tcPr anchor="ctr"/>
                </a:tc>
                <a:extLst>
                  <a:ext uri="{0D108BD9-81ED-4DB2-BD59-A6C34878D82A}">
                    <a16:rowId xmlns:a16="http://schemas.microsoft.com/office/drawing/2014/main" val="2958582693"/>
                  </a:ext>
                </a:extLst>
              </a:tr>
              <a:tr h="489299">
                <a:tc>
                  <a:txBody>
                    <a:bodyPr/>
                    <a:lstStyle/>
                    <a:p>
                      <a:r>
                        <a:rPr lang="en-US" dirty="0"/>
                        <a:t>Crab</a:t>
                      </a:r>
                    </a:p>
                  </a:txBody>
                  <a:tcPr/>
                </a:tc>
                <a:tc>
                  <a:txBody>
                    <a:bodyPr/>
                    <a:lstStyle/>
                    <a:p>
                      <a:pPr algn="ctr"/>
                      <a:r>
                        <a:rPr lang="en-US" dirty="0"/>
                        <a:t>95</a:t>
                      </a:r>
                    </a:p>
                  </a:txBody>
                  <a:tcPr/>
                </a:tc>
                <a:tc>
                  <a:txBody>
                    <a:bodyPr/>
                    <a:lstStyle/>
                    <a:p>
                      <a:pPr algn="ctr"/>
                      <a:r>
                        <a:rPr lang="en-US" dirty="0"/>
                        <a:t>1,893</a:t>
                      </a:r>
                    </a:p>
                  </a:txBody>
                  <a:tcPr/>
                </a:tc>
                <a:tc>
                  <a:txBody>
                    <a:bodyPr/>
                    <a:lstStyle/>
                    <a:p>
                      <a:pPr algn="ctr"/>
                      <a:r>
                        <a:rPr lang="en-US" dirty="0"/>
                        <a:t>$312,345</a:t>
                      </a:r>
                    </a:p>
                  </a:txBody>
                  <a:tcPr/>
                </a:tc>
                <a:tc>
                  <a:txBody>
                    <a:bodyPr/>
                    <a:lstStyle/>
                    <a:p>
                      <a:pPr algn="ctr"/>
                      <a:r>
                        <a:rPr lang="en-US" dirty="0"/>
                        <a:t>$262,838</a:t>
                      </a:r>
                    </a:p>
                  </a:txBody>
                  <a:tcPr/>
                </a:tc>
                <a:tc>
                  <a:txBody>
                    <a:bodyPr/>
                    <a:lstStyle/>
                    <a:p>
                      <a:pPr algn="ctr"/>
                      <a:r>
                        <a:rPr lang="en-US" dirty="0"/>
                        <a:t>$6,054</a:t>
                      </a:r>
                    </a:p>
                  </a:txBody>
                  <a:tcPr/>
                </a:tc>
                <a:extLst>
                  <a:ext uri="{0D108BD9-81ED-4DB2-BD59-A6C34878D82A}">
                    <a16:rowId xmlns:a16="http://schemas.microsoft.com/office/drawing/2014/main" val="3536744554"/>
                  </a:ext>
                </a:extLst>
              </a:tr>
              <a:tr h="489299">
                <a:tc>
                  <a:txBody>
                    <a:bodyPr/>
                    <a:lstStyle/>
                    <a:p>
                      <a:r>
                        <a:rPr lang="en-US" dirty="0"/>
                        <a:t>GOA</a:t>
                      </a:r>
                      <a:r>
                        <a:rPr lang="en-US" baseline="0" dirty="0"/>
                        <a:t> Trawl</a:t>
                      </a:r>
                      <a:endParaRPr lang="en-US" dirty="0"/>
                    </a:p>
                  </a:txBody>
                  <a:tcPr/>
                </a:tc>
                <a:tc>
                  <a:txBody>
                    <a:bodyPr/>
                    <a:lstStyle/>
                    <a:p>
                      <a:pPr algn="ctr"/>
                      <a:r>
                        <a:rPr lang="en-US" dirty="0"/>
                        <a:t>114</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1,299</a:t>
                      </a:r>
                    </a:p>
                  </a:txBody>
                  <a:tcPr/>
                </a:tc>
                <a:tc>
                  <a:txBody>
                    <a:bodyPr/>
                    <a:lstStyle/>
                    <a:p>
                      <a:pPr algn="ctr"/>
                      <a:r>
                        <a:rPr lang="en-US" dirty="0"/>
                        <a:t>$48,063</a:t>
                      </a:r>
                    </a:p>
                  </a:txBody>
                  <a:tcPr/>
                </a:tc>
                <a:tc>
                  <a:txBody>
                    <a:bodyPr/>
                    <a:lstStyle/>
                    <a:p>
                      <a:pPr algn="ctr"/>
                      <a:r>
                        <a:rPr lang="en-US" dirty="0"/>
                        <a:t>$89,868*</a:t>
                      </a:r>
                    </a:p>
                  </a:txBody>
                  <a:tcPr/>
                </a:tc>
                <a:tc>
                  <a:txBody>
                    <a:bodyPr/>
                    <a:lstStyle/>
                    <a:p>
                      <a:pPr algn="ctr"/>
                      <a:r>
                        <a:rPr lang="en-US" dirty="0"/>
                        <a:t>$1,210/$422</a:t>
                      </a:r>
                      <a:r>
                        <a:rPr lang="el-GR" baseline="30000" dirty="0"/>
                        <a:t>†</a:t>
                      </a:r>
                      <a:endParaRPr lang="en-US" baseline="30000" dirty="0"/>
                    </a:p>
                  </a:txBody>
                  <a:tcPr/>
                </a:tc>
                <a:extLst>
                  <a:ext uri="{0D108BD9-81ED-4DB2-BD59-A6C34878D82A}">
                    <a16:rowId xmlns:a16="http://schemas.microsoft.com/office/drawing/2014/main" val="2456995779"/>
                  </a:ext>
                </a:extLst>
              </a:tr>
              <a:tr h="489299">
                <a:tc>
                  <a:txBody>
                    <a:bodyPr/>
                    <a:lstStyle/>
                    <a:p>
                      <a:r>
                        <a:rPr lang="en-US" dirty="0"/>
                        <a:t>Amendment</a:t>
                      </a:r>
                      <a:r>
                        <a:rPr lang="en-US" baseline="0" dirty="0"/>
                        <a:t> 80</a:t>
                      </a:r>
                      <a:endParaRPr lang="en-US" dirty="0"/>
                    </a:p>
                  </a:txBody>
                  <a:tcPr/>
                </a:tc>
                <a:tc>
                  <a:txBody>
                    <a:bodyPr/>
                    <a:lstStyle/>
                    <a:p>
                      <a:pPr algn="ctr"/>
                      <a:r>
                        <a:rPr lang="en-US" dirty="0"/>
                        <a:t>27</a:t>
                      </a:r>
                    </a:p>
                  </a:txBody>
                  <a:tcPr/>
                </a:tc>
                <a:tc>
                  <a:txBody>
                    <a:bodyPr/>
                    <a:lstStyle/>
                    <a:p>
                      <a:pPr algn="ctr"/>
                      <a:r>
                        <a:rPr lang="en-US" dirty="0"/>
                        <a:t>508</a:t>
                      </a:r>
                    </a:p>
                  </a:txBody>
                  <a:tcPr/>
                </a:tc>
                <a:tc>
                  <a:txBody>
                    <a:bodyPr/>
                    <a:lstStyle/>
                    <a:p>
                      <a:pPr algn="ctr"/>
                      <a:r>
                        <a:rPr lang="en-US" dirty="0"/>
                        <a:t>$18,796</a:t>
                      </a:r>
                    </a:p>
                  </a:txBody>
                  <a:tcPr/>
                </a:tc>
                <a:tc>
                  <a:txBody>
                    <a:bodyPr/>
                    <a:lstStyle/>
                    <a:p>
                      <a:pPr algn="ctr"/>
                      <a:r>
                        <a:rPr lang="en-US" dirty="0"/>
                        <a:t>$66,114</a:t>
                      </a:r>
                    </a:p>
                  </a:txBody>
                  <a:tcPr/>
                </a:tc>
                <a:tc>
                  <a:txBody>
                    <a:bodyPr/>
                    <a:lstStyle/>
                    <a:p>
                      <a:pPr algn="ctr"/>
                      <a:r>
                        <a:rPr lang="en-US" dirty="0"/>
                        <a:t>$3,415</a:t>
                      </a:r>
                    </a:p>
                  </a:txBody>
                  <a:tcPr/>
                </a:tc>
                <a:extLst>
                  <a:ext uri="{0D108BD9-81ED-4DB2-BD59-A6C34878D82A}">
                    <a16:rowId xmlns:a16="http://schemas.microsoft.com/office/drawing/2014/main" val="4284950867"/>
                  </a:ext>
                </a:extLst>
              </a:tr>
              <a:tr h="489299">
                <a:tc>
                  <a:txBody>
                    <a:bodyPr/>
                    <a:lstStyle/>
                    <a:p>
                      <a:r>
                        <a:rPr lang="en-US" dirty="0"/>
                        <a:t>Amendment 91</a:t>
                      </a:r>
                    </a:p>
                  </a:txBody>
                  <a:tcPr/>
                </a:tc>
                <a:tc>
                  <a:txBody>
                    <a:bodyPr/>
                    <a:lstStyle/>
                    <a:p>
                      <a:pPr algn="ctr"/>
                      <a:r>
                        <a:rPr lang="en-US" dirty="0"/>
                        <a:t>177</a:t>
                      </a:r>
                    </a:p>
                  </a:txBody>
                  <a:tcPr/>
                </a:tc>
                <a:tc>
                  <a:txBody>
                    <a:bodyPr/>
                    <a:lstStyle/>
                    <a:p>
                      <a:pPr algn="ctr"/>
                      <a:r>
                        <a:rPr lang="en-US" dirty="0"/>
                        <a:t>708</a:t>
                      </a:r>
                    </a:p>
                  </a:txBody>
                  <a:tcPr/>
                </a:tc>
                <a:tc>
                  <a:txBody>
                    <a:bodyPr/>
                    <a:lstStyle/>
                    <a:p>
                      <a:pPr algn="ctr"/>
                      <a:r>
                        <a:rPr lang="en-US" dirty="0"/>
                        <a:t>$60,300</a:t>
                      </a:r>
                    </a:p>
                  </a:txBody>
                  <a:tcPr/>
                </a:tc>
                <a:tc>
                  <a:txBody>
                    <a:bodyPr/>
                    <a:lstStyle/>
                    <a:p>
                      <a:pPr algn="ctr"/>
                      <a:r>
                        <a:rPr lang="en-US" dirty="0"/>
                        <a:t>$82,550</a:t>
                      </a:r>
                    </a:p>
                  </a:txBody>
                  <a:tcPr/>
                </a:tc>
                <a:tc>
                  <a:txBody>
                    <a:bodyPr/>
                    <a:lstStyle/>
                    <a:p>
                      <a:pPr algn="ctr"/>
                      <a:r>
                        <a:rPr lang="en-US" dirty="0"/>
                        <a:t>$807</a:t>
                      </a:r>
                    </a:p>
                  </a:txBody>
                  <a:tcPr/>
                </a:tc>
                <a:extLst>
                  <a:ext uri="{0D108BD9-81ED-4DB2-BD59-A6C34878D82A}">
                    <a16:rowId xmlns:a16="http://schemas.microsoft.com/office/drawing/2014/main" val="2142583551"/>
                  </a:ext>
                </a:extLst>
              </a:tr>
            </a:tbl>
          </a:graphicData>
        </a:graphic>
      </p:graphicFrame>
      <p:sp>
        <p:nvSpPr>
          <p:cNvPr id="5" name="TextBox 4"/>
          <p:cNvSpPr txBox="1"/>
          <p:nvPr/>
        </p:nvSpPr>
        <p:spPr>
          <a:xfrm>
            <a:off x="284616" y="5079051"/>
            <a:ext cx="8457790" cy="1476207"/>
          </a:xfrm>
          <a:prstGeom prst="rect">
            <a:avLst/>
          </a:prstGeom>
          <a:noFill/>
        </p:spPr>
        <p:txBody>
          <a:bodyPr wrap="square" rtlCol="0">
            <a:normAutofit/>
          </a:bodyPr>
          <a:lstStyle/>
          <a:p>
            <a:r>
              <a:rPr lang="en-US" dirty="0"/>
              <a:t>*AFSC and the NMFS Office of Science and Technology cover these costs</a:t>
            </a:r>
          </a:p>
          <a:p>
            <a:r>
              <a:rPr lang="el-GR" baseline="30000" dirty="0"/>
              <a:t>†</a:t>
            </a:r>
            <a:r>
              <a:rPr lang="en-US" baseline="30000" dirty="0"/>
              <a:t> </a:t>
            </a:r>
            <a:r>
              <a:rPr lang="en-US" dirty="0"/>
              <a:t>industry burden and cost per respondent per year</a:t>
            </a:r>
          </a:p>
          <a:p>
            <a:r>
              <a:rPr lang="en-US" baseline="30000" dirty="0"/>
              <a:t>‡</a:t>
            </a:r>
            <a:r>
              <a:rPr lang="en-US" dirty="0"/>
              <a:t> Total 2020 EDR implementation costs across all programs was $260,000, and is estimated to be $250,000 in 2021</a:t>
            </a:r>
          </a:p>
        </p:txBody>
      </p:sp>
    </p:spTree>
    <p:extLst>
      <p:ext uri="{BB962C8B-B14F-4D97-AF65-F5344CB8AC3E}">
        <p14:creationId xmlns:p14="http://schemas.microsoft.com/office/powerpoint/2010/main" val="1521332180"/>
      </p:ext>
    </p:extLst>
  </p:cSld>
  <p:clrMapOvr>
    <a:masterClrMapping/>
  </p:clrMapOvr>
</p:sld>
</file>

<file path=ppt/theme/theme1.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bs_slides" id="{9CAFEAA3-F0CE-6241-AC0C-441A0593AB4F}" vid="{3E01F6E7-5332-2345-B3B9-CA44FDE95AA3}"/>
    </a:ext>
  </a:ext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bs_slides" id="{9CAFEAA3-F0CE-6241-AC0C-441A0593AB4F}" vid="{1EAEA881-6E78-9D4A-8538-2273D756420C}"/>
    </a:ext>
  </a:extLst>
</a:theme>
</file>

<file path=ppt/theme/theme3.xml><?xml version="1.0" encoding="utf-8"?>
<a:theme xmlns:a="http://schemas.openxmlformats.org/drawingml/2006/main" name="1_NOAA Fisheries Content Slide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9671</TotalTime>
  <Words>881</Words>
  <Application>Microsoft Office PowerPoint</Application>
  <PresentationFormat>On-screen Show (4:3)</PresentationFormat>
  <Paragraphs>161</Paragraphs>
  <Slides>10</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Arial Narrow</vt:lpstr>
      <vt:lpstr>Calibri</vt:lpstr>
      <vt:lpstr>Times New Roman</vt:lpstr>
      <vt:lpstr>NOAA Divider Slides</vt:lpstr>
      <vt:lpstr>NOAA Title Options</vt:lpstr>
      <vt:lpstr>1_NOAA Fisheries Content Slides</vt:lpstr>
      <vt:lpstr>2_NOAA Fisheries Content Slides</vt:lpstr>
      <vt:lpstr>NPFMC Social Science Planning Team Virtual Meeting on EDR Revisions March 4, 2021  Presented by Steve Kasperski (AFSC)</vt:lpstr>
      <vt:lpstr>Meeting Objectives</vt:lpstr>
      <vt:lpstr>Agenda</vt:lpstr>
      <vt:lpstr>Definitions</vt:lpstr>
      <vt:lpstr>General strategy for today</vt:lpstr>
      <vt:lpstr>All EDR Categories.xlsx</vt:lpstr>
      <vt:lpstr>EDR mapping exercise.xlsx</vt:lpstr>
      <vt:lpstr>PowerPoint Presentation</vt:lpstr>
      <vt:lpstr>Existing estimates of EDR burden and cost (summarized from Tables 6 and 9 from April 2019 DP)</vt:lpstr>
      <vt:lpstr>PowerPoint Presentation</vt:lpstr>
    </vt:vector>
  </TitlesOfParts>
  <Company>Janin/Cliff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Sarah Marrinan</cp:lastModifiedBy>
  <cp:revision>428</cp:revision>
  <dcterms:created xsi:type="dcterms:W3CDTF">2012-07-23T20:47:30Z</dcterms:created>
  <dcterms:modified xsi:type="dcterms:W3CDTF">2021-03-04T15:28:56Z</dcterms:modified>
</cp:coreProperties>
</file>