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6" r:id="rId2"/>
  </p:sldMasterIdLst>
  <p:sldIdLst>
    <p:sldId id="256" r:id="rId3"/>
    <p:sldId id="376" r:id="rId4"/>
    <p:sldId id="363" r:id="rId5"/>
    <p:sldId id="379" r:id="rId6"/>
    <p:sldId id="258" r:id="rId7"/>
    <p:sldId id="360" r:id="rId8"/>
    <p:sldId id="362" r:id="rId9"/>
    <p:sldId id="364" r:id="rId10"/>
    <p:sldId id="365" r:id="rId11"/>
    <p:sldId id="259" r:id="rId12"/>
    <p:sldId id="380" r:id="rId13"/>
    <p:sldId id="381" r:id="rId14"/>
    <p:sldId id="382" r:id="rId15"/>
    <p:sldId id="367" r:id="rId16"/>
    <p:sldId id="368" r:id="rId17"/>
    <p:sldId id="377" r:id="rId18"/>
    <p:sldId id="378" r:id="rId19"/>
    <p:sldId id="370" r:id="rId20"/>
    <p:sldId id="371" r:id="rId21"/>
    <p:sldId id="373" r:id="rId22"/>
    <p:sldId id="374" r:id="rId23"/>
    <p:sldId id="375" r:id="rId24"/>
    <p:sldId id="369" r:id="rId25"/>
    <p:sldId id="328" r:id="rId26"/>
    <p:sldId id="325" r:id="rId27"/>
    <p:sldId id="37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4D6"/>
    <a:srgbClr val="FEEFD2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67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08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7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0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3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8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8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31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903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70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86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9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7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8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8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5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8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9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4873767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9" y="4873765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18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93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5400" b="0" spc="-169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7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18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99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34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33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5400" b="0" spc="-169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8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50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1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35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2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35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2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74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78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19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2" y="2057400"/>
            <a:ext cx="2739019" cy="3811588"/>
          </a:xfrm>
        </p:spPr>
        <p:txBody>
          <a:bodyPr/>
          <a:lstStyle>
            <a:lvl1pPr marL="0" indent="0">
              <a:buNone/>
              <a:defRPr sz="9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34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2" y="2057400"/>
            <a:ext cx="2739019" cy="3811588"/>
          </a:xfrm>
        </p:spPr>
        <p:txBody>
          <a:bodyPr/>
          <a:lstStyle>
            <a:lvl1pPr marL="0" indent="0">
              <a:buNone/>
              <a:defRPr sz="9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090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5"/>
            <a:ext cx="7886700" cy="819355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30"/>
            <a:ext cx="7886700" cy="3379735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5186516"/>
            <a:ext cx="7885509" cy="682472"/>
          </a:xfrm>
        </p:spPr>
        <p:txBody>
          <a:bodyPr/>
          <a:lstStyle>
            <a:lvl1pPr marL="0" indent="0">
              <a:buNone/>
              <a:defRPr sz="9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5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4489399"/>
            <a:ext cx="7885509" cy="1501826"/>
          </a:xfrm>
        </p:spPr>
        <p:txBody>
          <a:bodyPr anchor="ctr"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437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24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45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45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259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7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32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72"/>
            <a:ext cx="7886700" cy="2511835"/>
          </a:xfrm>
        </p:spPr>
        <p:txBody>
          <a:bodyPr anchor="b">
            <a:normAutofit/>
          </a:bodyPr>
          <a:lstStyle>
            <a:lvl1pPr>
              <a:defRPr sz="30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4850581"/>
            <a:ext cx="7885509" cy="1140644"/>
          </a:xfrm>
        </p:spPr>
        <p:txBody>
          <a:bodyPr anchor="t"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104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600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8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35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9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35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9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375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70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50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5" y="4873769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4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3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50" y="4873767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501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31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16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1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1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1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4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2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4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0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7728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1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38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47902C-D645-481B-A27A-35A35A059A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</a:blip>
          <a:srcRect l="24218" t="9091" r="327" b="-1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942" y="4984377"/>
            <a:ext cx="7333108" cy="1873622"/>
          </a:xfrm>
        </p:spPr>
        <p:txBody>
          <a:bodyPr>
            <a:normAutofit/>
          </a:bodyPr>
          <a:lstStyle/>
          <a:p>
            <a:r>
              <a:rPr lang="en-US" sz="4800" dirty="0"/>
              <a:t>Groundfish Plan Teams</a:t>
            </a:r>
            <a:br>
              <a:rPr lang="en-US" sz="6000" dirty="0"/>
            </a:br>
            <a:r>
              <a:rPr lang="en-US" dirty="0"/>
              <a:t>Research Priorities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4115" y="4303976"/>
            <a:ext cx="6810935" cy="754025"/>
          </a:xfrm>
        </p:spPr>
        <p:txBody>
          <a:bodyPr>
            <a:normAutofit/>
          </a:bodyPr>
          <a:lstStyle/>
          <a:p>
            <a:r>
              <a:rPr lang="en-US" sz="3200" dirty="0">
                <a:gradFill flip="none" rotWithShape="1">
                  <a:gsLst>
                    <a:gs pos="15000">
                      <a:schemeClr val="tx2"/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</a:rPr>
              <a:t>2019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483236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Methods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884FB8-5A32-4330-8A77-4E5FDFEA2F3A}"/>
              </a:ext>
            </a:extLst>
          </p:cNvPr>
          <p:cNvGrpSpPr/>
          <p:nvPr/>
        </p:nvGrpSpPr>
        <p:grpSpPr>
          <a:xfrm>
            <a:off x="201705" y="104405"/>
            <a:ext cx="8824126" cy="6725463"/>
            <a:chOff x="201705" y="104405"/>
            <a:chExt cx="8824126" cy="6725463"/>
          </a:xfrm>
        </p:grpSpPr>
        <p:pic>
          <p:nvPicPr>
            <p:cNvPr id="7" name="Picture 6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92E3441-D23D-418C-9FC9-630A66A0F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283" y="104405"/>
              <a:ext cx="2257926" cy="161441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DEBF6F3-177B-46AD-B408-924A47C39F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2423" y="104405"/>
              <a:ext cx="2163408" cy="229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42364BC-EAD9-4C2A-9ED6-D99808C32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1705" y="1808137"/>
              <a:ext cx="4370295" cy="191200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EF90F0-2CB8-4243-85AA-B2E334C47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41929" y="3809456"/>
              <a:ext cx="6553200" cy="30204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5259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3ABD9B-7411-4F56-952B-E162BCFB7D73}"/>
              </a:ext>
            </a:extLst>
          </p:cNvPr>
          <p:cNvGrpSpPr/>
          <p:nvPr/>
        </p:nvGrpSpPr>
        <p:grpSpPr>
          <a:xfrm>
            <a:off x="201705" y="104405"/>
            <a:ext cx="8824126" cy="6725463"/>
            <a:chOff x="201705" y="104405"/>
            <a:chExt cx="8824126" cy="6725463"/>
          </a:xfrm>
        </p:grpSpPr>
        <p:pic>
          <p:nvPicPr>
            <p:cNvPr id="8" name="Picture 7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FE28829-7167-43BE-93EF-B3DC59F77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283" y="104405"/>
              <a:ext cx="2257926" cy="161441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430FF81-4BBE-4762-8B99-E6B9A091E6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2423" y="104405"/>
              <a:ext cx="2163408" cy="229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0B0B049-97A6-4961-9673-BBAE41CD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1705" y="1808137"/>
              <a:ext cx="4370295" cy="191200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89A917D-414B-45D8-BE62-E58D7B64B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20000"/>
            </a:blip>
            <a:stretch>
              <a:fillRect/>
            </a:stretch>
          </p:blipFill>
          <p:spPr>
            <a:xfrm>
              <a:off x="1541929" y="3809456"/>
              <a:ext cx="6553200" cy="302041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14327E6-8112-4A90-B857-75140F00B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B345C6-B12D-47A2-9EE2-8C95787F30F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2288"/>
          <a:stretch/>
        </p:blipFill>
        <p:spPr>
          <a:xfrm>
            <a:off x="78260" y="1494864"/>
            <a:ext cx="4493740" cy="38682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2A2293-7394-47DF-8932-8738A79498E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1" t="47322" r="-220" b="-327"/>
          <a:stretch/>
        </p:blipFill>
        <p:spPr>
          <a:xfrm>
            <a:off x="4693024" y="2651806"/>
            <a:ext cx="4400011" cy="417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11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2BED8A1-13B9-4F4A-A8B6-8E025B3DB8F7}"/>
              </a:ext>
            </a:extLst>
          </p:cNvPr>
          <p:cNvGrpSpPr/>
          <p:nvPr/>
        </p:nvGrpSpPr>
        <p:grpSpPr>
          <a:xfrm>
            <a:off x="201705" y="104405"/>
            <a:ext cx="8824126" cy="6725463"/>
            <a:chOff x="201705" y="104405"/>
            <a:chExt cx="8824126" cy="6725463"/>
          </a:xfrm>
        </p:grpSpPr>
        <p:pic>
          <p:nvPicPr>
            <p:cNvPr id="12" name="Picture 1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47BCC273-E742-4D59-9783-BE3DA9363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283" y="104405"/>
              <a:ext cx="2257926" cy="161441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092F976-1E0D-4651-869A-B77AC92201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2423" y="104405"/>
              <a:ext cx="2163408" cy="229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061196C-5D90-4E4E-BC6F-F0509F04E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0000"/>
            </a:blip>
            <a:stretch>
              <a:fillRect/>
            </a:stretch>
          </p:blipFill>
          <p:spPr>
            <a:xfrm>
              <a:off x="201705" y="1808137"/>
              <a:ext cx="4370295" cy="191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EE9FFEB-1A10-46EC-BA1C-9069CEA39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20000"/>
            </a:blip>
            <a:stretch>
              <a:fillRect/>
            </a:stretch>
          </p:blipFill>
          <p:spPr>
            <a:xfrm>
              <a:off x="1541929" y="3809456"/>
              <a:ext cx="6553200" cy="302041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Methods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2364BC-EAD9-4C2A-9ED6-D99808C32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7834" y="1831901"/>
            <a:ext cx="7594984" cy="332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39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DC25C02-B754-45E1-8CCF-15EDCA4DB2DA}"/>
              </a:ext>
            </a:extLst>
          </p:cNvPr>
          <p:cNvGrpSpPr/>
          <p:nvPr/>
        </p:nvGrpSpPr>
        <p:grpSpPr>
          <a:xfrm>
            <a:off x="201705" y="104405"/>
            <a:ext cx="8824126" cy="6725463"/>
            <a:chOff x="201705" y="104405"/>
            <a:chExt cx="8824126" cy="6725463"/>
          </a:xfrm>
        </p:grpSpPr>
        <p:pic>
          <p:nvPicPr>
            <p:cNvPr id="12" name="Picture 1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0AE8945-C51C-4EAE-8BFC-26AC2825A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283" y="104405"/>
              <a:ext cx="2257926" cy="161441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2A3F561-23DD-4199-B150-76220527A8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2423" y="104405"/>
              <a:ext cx="2163408" cy="229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232506D-2211-4257-B2EA-CBB027278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0000"/>
            </a:blip>
            <a:stretch>
              <a:fillRect/>
            </a:stretch>
          </p:blipFill>
          <p:spPr>
            <a:xfrm>
              <a:off x="201705" y="1808137"/>
              <a:ext cx="4370295" cy="191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B99EC19-2ABA-411B-A1DF-4C33F1BF4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20000"/>
            </a:blip>
            <a:stretch>
              <a:fillRect/>
            </a:stretch>
          </p:blipFill>
          <p:spPr>
            <a:xfrm>
              <a:off x="1541929" y="3809456"/>
              <a:ext cx="6553200" cy="302041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Methods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EF90F0-2CB8-4243-85AA-B2E334C47E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27939"/>
            <a:ext cx="9144000" cy="421452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315C244-A4F9-4E56-B2DE-D0D14C6B7422}"/>
              </a:ext>
            </a:extLst>
          </p:cNvPr>
          <p:cNvSpPr/>
          <p:nvPr/>
        </p:nvSpPr>
        <p:spPr>
          <a:xfrm>
            <a:off x="3133166" y="5023298"/>
            <a:ext cx="5925670" cy="163121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“Research Status”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“Groundfish Plan Team Priority”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“Top 3 rank”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Enter comments as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Enter recommendations for new research as needed</a:t>
            </a:r>
          </a:p>
        </p:txBody>
      </p:sp>
    </p:spTree>
    <p:extLst>
      <p:ext uri="{BB962C8B-B14F-4D97-AF65-F5344CB8AC3E}">
        <p14:creationId xmlns:p14="http://schemas.microsoft.com/office/powerpoint/2010/main" val="858367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96762-1E1A-447A-B848-19E01F69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9BF25F-C0F4-44BE-8802-3074C083C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415" y="0"/>
            <a:ext cx="4907585" cy="685800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176318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96762-1E1A-447A-B848-19E01F69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22F5D3-5A43-41C4-A36E-0FF377105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415" y="0"/>
            <a:ext cx="4907585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E2B9A7B-1BEC-400C-9FCC-E7FCBEC9576E}"/>
              </a:ext>
            </a:extLst>
          </p:cNvPr>
          <p:cNvSpPr/>
          <p:nvPr/>
        </p:nvSpPr>
        <p:spPr>
          <a:xfrm>
            <a:off x="7871012" y="860612"/>
            <a:ext cx="228600" cy="17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9FBF575-83E7-4FD2-BA27-2CD923063313}"/>
              </a:ext>
            </a:extLst>
          </p:cNvPr>
          <p:cNvSpPr/>
          <p:nvPr/>
        </p:nvSpPr>
        <p:spPr>
          <a:xfrm>
            <a:off x="7871012" y="5822576"/>
            <a:ext cx="228600" cy="17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50A5EBB-60CF-43AB-990D-25D534FA7715}"/>
              </a:ext>
            </a:extLst>
          </p:cNvPr>
          <p:cNvSpPr/>
          <p:nvPr/>
        </p:nvSpPr>
        <p:spPr>
          <a:xfrm>
            <a:off x="8099612" y="5822576"/>
            <a:ext cx="228600" cy="17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214C50-95A3-430C-A6A4-A72A04E35665}"/>
              </a:ext>
            </a:extLst>
          </p:cNvPr>
          <p:cNvSpPr/>
          <p:nvPr/>
        </p:nvSpPr>
        <p:spPr>
          <a:xfrm>
            <a:off x="8373035" y="5822576"/>
            <a:ext cx="770965" cy="174812"/>
          </a:xfrm>
          <a:prstGeom prst="rect">
            <a:avLst/>
          </a:prstGeom>
          <a:solidFill>
            <a:srgbClr val="FCE4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14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96762-1E1A-447A-B848-19E01F69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D61C47-CE5F-4B95-80E1-0F48CA22F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36" y="1467658"/>
            <a:ext cx="8382727" cy="51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19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96762-1E1A-447A-B848-19E01F69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B3310E-69E8-4333-9EC4-542FE54E4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62" y="1377351"/>
            <a:ext cx="8388627" cy="522515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FB0450E-15AB-43C0-AF58-686666247F69}"/>
              </a:ext>
            </a:extLst>
          </p:cNvPr>
          <p:cNvSpPr/>
          <p:nvPr/>
        </p:nvSpPr>
        <p:spPr>
          <a:xfrm>
            <a:off x="5293659" y="5616388"/>
            <a:ext cx="497541" cy="31824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4FE082B-A3CE-43EC-93A9-7F6350962EF5}"/>
              </a:ext>
            </a:extLst>
          </p:cNvPr>
          <p:cNvSpPr/>
          <p:nvPr/>
        </p:nvSpPr>
        <p:spPr>
          <a:xfrm>
            <a:off x="6450106" y="5321525"/>
            <a:ext cx="497541" cy="31824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FF76CEF-FF13-4BB9-B034-BD83ACF53C37}"/>
              </a:ext>
            </a:extLst>
          </p:cNvPr>
          <p:cNvSpPr/>
          <p:nvPr/>
        </p:nvSpPr>
        <p:spPr>
          <a:xfrm>
            <a:off x="6481482" y="5850443"/>
            <a:ext cx="497541" cy="31824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FB61EC3-84FA-49A1-B759-F43DEAC5DDE3}"/>
              </a:ext>
            </a:extLst>
          </p:cNvPr>
          <p:cNvSpPr/>
          <p:nvPr/>
        </p:nvSpPr>
        <p:spPr>
          <a:xfrm>
            <a:off x="6481482" y="6197825"/>
            <a:ext cx="497541" cy="31824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06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1892121-B3FE-4082-98C6-2D32B8AF7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50" y="58747"/>
            <a:ext cx="8848673" cy="679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32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716CE6-D004-4A7D-83D6-4AAFAC5A9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57" y="61629"/>
            <a:ext cx="7669307" cy="673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8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96E1FB-1CEC-43F5-85F5-7E15DD2A2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28796"/>
          </a:xfrm>
          <a:prstGeom prst="rect">
            <a:avLst/>
          </a:prstGeom>
        </p:spPr>
      </p:pic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D5C6C4E-EB5D-4FFF-84B1-F1F5F48E2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0859" y="5128796"/>
            <a:ext cx="5280212" cy="1684380"/>
          </a:xfrm>
        </p:spPr>
        <p:txBody>
          <a:bodyPr numCol="2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Data Gaps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SAFE Chapters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ESP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FEP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SSPT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Joint IPHC Mtgs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NPRB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3582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8C014A-A8E7-4C73-9B4A-F24C8C9C6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1" y="75748"/>
            <a:ext cx="8910918" cy="670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30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CA3689-1144-486F-A8A5-CF1BB4FA9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787"/>
            <a:ext cx="9144000" cy="666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3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2F1961-6AAB-406E-84BA-5F30D97D6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5" y="201555"/>
            <a:ext cx="9095635" cy="39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2A44C-E60D-4C2F-9106-55A86CAF4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23FE7A-2FBF-4019-8338-AD841FC08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7943"/>
            <a:ext cx="9128188" cy="3711528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527148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26E8D13-FF60-4618-9905-73A6CA9F7F1B}"/>
              </a:ext>
            </a:extLst>
          </p:cNvPr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chemeClr val="tx1"/>
              </a:solidFill>
              <a:latin typeface="Corbel" panose="020B050302020402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88D004-BE10-48F2-B4A4-D4586E691D30}"/>
              </a:ext>
            </a:extLst>
          </p:cNvPr>
          <p:cNvSpPr txBox="1"/>
          <p:nvPr/>
        </p:nvSpPr>
        <p:spPr>
          <a:xfrm>
            <a:off x="393150" y="1201316"/>
            <a:ext cx="822641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2000" dirty="0">
                <a:latin typeface="Corbel" panose="020B0503020204020204"/>
              </a:rPr>
              <a:t>NPFMC  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link project-specific info in the research status field of the research priorities spreadsheet and detail progress (e.g., new, underway, completed, ongoing) 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develop hierarchical structure to group research priorities in broad headings </a:t>
            </a:r>
          </a:p>
          <a:p>
            <a:pPr defTabSz="342900"/>
            <a:endParaRPr lang="en-US" sz="2000" dirty="0">
              <a:latin typeface="Corbel" panose="020B0503020204020204"/>
            </a:endParaRPr>
          </a:p>
          <a:p>
            <a:pPr defTabSz="342900"/>
            <a:r>
              <a:rPr lang="en-US" sz="2000" dirty="0">
                <a:latin typeface="Corbel" panose="020B0503020204020204"/>
              </a:rPr>
              <a:t>NPRB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provide link in RFP to NPFMC priorities and AKFIN website to enable researchers to determine relevance to specific Council priorities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add information in proposal submission system to allow researchers to link their proposal to NPFMC priorities 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develop a keyword function in project catalogue to associate projects to specific NPFMC priorities 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develop database and interface to support queries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4854741-1F0E-4E6C-B4F3-AA138441FAE9}"/>
              </a:ext>
            </a:extLst>
          </p:cNvPr>
          <p:cNvSpPr txBox="1">
            <a:spLocks/>
          </p:cNvSpPr>
          <p:nvPr/>
        </p:nvSpPr>
        <p:spPr bwMode="auto">
          <a:xfrm>
            <a:off x="393150" y="273932"/>
            <a:ext cx="7325461" cy="4970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 cap="none" spc="0">
                <a:ln w="11430"/>
                <a:solidFill>
                  <a:schemeClr val="accent1"/>
                </a:solidFill>
                <a:effectLst/>
                <a:latin typeface="+mn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9pPr>
          </a:lstStyle>
          <a:p>
            <a:pPr algn="l" defTabSz="342900"/>
            <a:r>
              <a:rPr lang="en-US" sz="3200" b="0" dirty="0">
                <a:solidFill>
                  <a:prstClr val="white"/>
                </a:solidFill>
                <a:latin typeface="Corbel" panose="020B0503020204020204"/>
              </a:rPr>
              <a:t>Other Issues – Coordination with NPRB</a:t>
            </a:r>
          </a:p>
        </p:txBody>
      </p:sp>
    </p:spTree>
    <p:extLst>
      <p:ext uri="{BB962C8B-B14F-4D97-AF65-F5344CB8AC3E}">
        <p14:creationId xmlns:p14="http://schemas.microsoft.com/office/powerpoint/2010/main" val="88842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777" y="453838"/>
            <a:ext cx="6505575" cy="607695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028539"/>
          </a:xfrm>
        </p:spPr>
        <p:txBody>
          <a:bodyPr anchor="t"/>
          <a:lstStyle/>
          <a:p>
            <a:r>
              <a:rPr lang="en-US" dirty="0">
                <a:solidFill>
                  <a:schemeClr val="tx1"/>
                </a:solidFill>
              </a:rPr>
              <a:t>Database</a:t>
            </a:r>
          </a:p>
        </p:txBody>
      </p:sp>
    </p:spTree>
    <p:extLst>
      <p:ext uri="{BB962C8B-B14F-4D97-AF65-F5344CB8AC3E}">
        <p14:creationId xmlns:p14="http://schemas.microsoft.com/office/powerpoint/2010/main" val="155015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15BC7-723E-4168-BFED-CD179E7A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4BBB-F120-41A1-A834-031425912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Establish Top Projects for highlighting to SSC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Subgroup recommendations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Identify New Projects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Subgroup got started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Suggestions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Proposal for Future Reviews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Operational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Improve process</a:t>
            </a:r>
          </a:p>
        </p:txBody>
      </p:sp>
    </p:spTree>
    <p:extLst>
      <p:ext uri="{BB962C8B-B14F-4D97-AF65-F5344CB8AC3E}">
        <p14:creationId xmlns:p14="http://schemas.microsoft.com/office/powerpoint/2010/main" val="1227059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231990-D2A1-465C-B5E5-6D142DEE084E}"/>
              </a:ext>
            </a:extLst>
          </p:cNvPr>
          <p:cNvSpPr/>
          <p:nvPr/>
        </p:nvSpPr>
        <p:spPr>
          <a:xfrm>
            <a:off x="107576" y="1550893"/>
            <a:ext cx="8919883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dirty="0">
                <a:latin typeface="Corbel" panose="020B0503020204020204" pitchFamily="34" charset="0"/>
              </a:rPr>
              <a:t>“Each Council shall, in accordance with the provisions of this Act —</a:t>
            </a:r>
          </a:p>
          <a:p>
            <a:pPr marR="3720" lvl="1">
              <a:spcAft>
                <a:spcPts val="600"/>
              </a:spcAft>
            </a:pPr>
            <a:r>
              <a:rPr lang="en-US" sz="2500" dirty="0">
                <a:latin typeface="Corbel" panose="020B0503020204020204" pitchFamily="34" charset="0"/>
              </a:rPr>
              <a:t>(7) develop, in conjunction with the scientific and statistical committee, multi‐year research priorities for fisheries, fisheries interactions, habitats, and other areas of research that are necessary for management purposes, that shall —</a:t>
            </a:r>
          </a:p>
          <a:p>
            <a:pPr lvl="1">
              <a:spcAft>
                <a:spcPts val="600"/>
              </a:spcAft>
            </a:pPr>
            <a:r>
              <a:rPr lang="en-US" sz="2500" dirty="0">
                <a:latin typeface="Corbel" panose="020B0503020204020204" pitchFamily="34" charset="0"/>
              </a:rPr>
              <a:t>		(A) establish priorities for 5‐year periods;</a:t>
            </a:r>
          </a:p>
          <a:p>
            <a:pPr lvl="2">
              <a:spcAft>
                <a:spcPts val="600"/>
              </a:spcAft>
            </a:pPr>
            <a:r>
              <a:rPr lang="en-US" sz="2500" dirty="0">
                <a:latin typeface="Corbel" panose="020B0503020204020204" pitchFamily="34" charset="0"/>
              </a:rPr>
              <a:t>	(B) be updated as necessary; and</a:t>
            </a:r>
          </a:p>
          <a:p>
            <a:pPr lvl="3"/>
            <a:r>
              <a:rPr lang="en-US" sz="2500" dirty="0">
                <a:latin typeface="Corbel" panose="020B0503020204020204" pitchFamily="34" charset="0"/>
              </a:rPr>
              <a:t>(C) be submitted to the Secretary and the regional science centers of the National Marine Fisheries Service for their consideration in developing research priorities and budgets for the region of the Council; 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59186E-06AE-4B6A-A734-E8B7F8754F90}"/>
              </a:ext>
            </a:extLst>
          </p:cNvPr>
          <p:cNvSpPr/>
          <p:nvPr/>
        </p:nvSpPr>
        <p:spPr>
          <a:xfrm>
            <a:off x="618800" y="510098"/>
            <a:ext cx="39565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Corbel" panose="020B0503020204020204" pitchFamily="34" charset="0"/>
              </a:rPr>
              <a:t>MSA Mandate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92565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941" y="-7455"/>
            <a:ext cx="8606118" cy="16678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Annual research priority process</a:t>
            </a:r>
          </a:p>
        </p:txBody>
      </p:sp>
      <p:sp>
        <p:nvSpPr>
          <p:cNvPr id="9" name="Arrow: Notched Right 8"/>
          <p:cNvSpPr/>
          <p:nvPr/>
        </p:nvSpPr>
        <p:spPr>
          <a:xfrm>
            <a:off x="227841" y="3302591"/>
            <a:ext cx="8880300" cy="1740535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5665415" y="3931701"/>
            <a:ext cx="435133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Group 14"/>
          <p:cNvGrpSpPr/>
          <p:nvPr/>
        </p:nvGrpSpPr>
        <p:grpSpPr>
          <a:xfrm>
            <a:off x="4600570" y="1932894"/>
            <a:ext cx="1956751" cy="2596121"/>
            <a:chOff x="6692609" y="1690690"/>
            <a:chExt cx="1411963" cy="2663599"/>
          </a:xfrm>
        </p:grpSpPr>
        <p:sp>
          <p:nvSpPr>
            <p:cNvPr id="5" name="Rectangle 4"/>
            <p:cNvSpPr/>
            <p:nvPr/>
          </p:nvSpPr>
          <p:spPr>
            <a:xfrm>
              <a:off x="6715269" y="1690690"/>
              <a:ext cx="1389303" cy="2663599"/>
            </a:xfrm>
            <a:prstGeom prst="rect">
              <a:avLst/>
            </a:prstGeom>
            <a:noFill/>
            <a:ln w="38100">
              <a:solidFill>
                <a:srgbClr val="FEEF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EEFD2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92609" y="1726378"/>
              <a:ext cx="1411962" cy="2115701"/>
            </a:xfrm>
            <a:prstGeom prst="rect">
              <a:avLst/>
            </a:prstGeom>
            <a:noFill/>
            <a:ln>
              <a:solidFill>
                <a:srgbClr val="FEEFD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June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Review PT recommendations,</a:t>
              </a:r>
            </a:p>
            <a:p>
              <a:pPr algn="ctr"/>
              <a:r>
                <a:rPr lang="en-US" sz="1600" b="1">
                  <a:solidFill>
                    <a:srgbClr val="FEEFD2"/>
                  </a:solidFill>
                </a:rPr>
                <a:t>non-PT </a:t>
              </a:r>
              <a:r>
                <a:rPr lang="en-US" sz="1600" b="1" dirty="0">
                  <a:solidFill>
                    <a:srgbClr val="FEEFD2"/>
                  </a:solidFill>
                </a:rPr>
                <a:t>priorities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SSC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46987" y="1932894"/>
            <a:ext cx="1529664" cy="2596122"/>
            <a:chOff x="1271467" y="1932894"/>
            <a:chExt cx="1529664" cy="2596122"/>
          </a:xfrm>
        </p:grpSpPr>
        <p:sp>
          <p:nvSpPr>
            <p:cNvPr id="12" name="Oval 11"/>
            <p:cNvSpPr/>
            <p:nvPr/>
          </p:nvSpPr>
          <p:spPr>
            <a:xfrm>
              <a:off x="1818732" y="3911955"/>
              <a:ext cx="435133" cy="43513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31" name="Group 30"/>
            <p:cNvGrpSpPr/>
            <p:nvPr/>
          </p:nvGrpSpPr>
          <p:grpSpPr>
            <a:xfrm>
              <a:off x="1271467" y="1932894"/>
              <a:ext cx="1529664" cy="2596122"/>
              <a:chOff x="4239686" y="1834850"/>
              <a:chExt cx="1529664" cy="1808538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341452" y="1859082"/>
                <a:ext cx="1282849" cy="16080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February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Plan Team Review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Scallop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 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239686" y="1834850"/>
                <a:ext cx="1529664" cy="1808538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sp>
        <p:nvSpPr>
          <p:cNvPr id="22" name="Oval 21"/>
          <p:cNvSpPr/>
          <p:nvPr/>
        </p:nvSpPr>
        <p:spPr>
          <a:xfrm>
            <a:off x="3519406" y="3917193"/>
            <a:ext cx="443864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4" name="Group 33"/>
          <p:cNvGrpSpPr/>
          <p:nvPr/>
        </p:nvGrpSpPr>
        <p:grpSpPr>
          <a:xfrm>
            <a:off x="2417639" y="1932893"/>
            <a:ext cx="1956749" cy="2596122"/>
            <a:chOff x="4239686" y="1834850"/>
            <a:chExt cx="1529664" cy="1808538"/>
          </a:xfrm>
        </p:grpSpPr>
        <p:sp>
          <p:nvSpPr>
            <p:cNvPr id="35" name="TextBox 34"/>
            <p:cNvSpPr txBox="1"/>
            <p:nvPr/>
          </p:nvSpPr>
          <p:spPr>
            <a:xfrm>
              <a:off x="4278883" y="1868621"/>
              <a:ext cx="1282849" cy="1608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May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Plan Team Review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Crab and </a:t>
              </a:r>
              <a:r>
                <a:rPr lang="en-US" sz="1600" b="1" dirty="0">
                  <a:solidFill>
                    <a:srgbClr val="FF0000"/>
                  </a:solidFill>
                </a:rPr>
                <a:t>Groundfish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 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239686" y="1834850"/>
              <a:ext cx="1529664" cy="1808538"/>
            </a:xfrm>
            <a:prstGeom prst="rect">
              <a:avLst/>
            </a:prstGeom>
            <a:noFill/>
            <a:ln w="381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7167235" y="3931700"/>
            <a:ext cx="460137" cy="435133"/>
          </a:xfrm>
          <a:prstGeom prst="ellipse">
            <a:avLst/>
          </a:prstGeom>
          <a:ln>
            <a:solidFill>
              <a:srgbClr val="FEEFD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Rectangle 42"/>
          <p:cNvSpPr/>
          <p:nvPr/>
        </p:nvSpPr>
        <p:spPr>
          <a:xfrm>
            <a:off x="6581699" y="1932893"/>
            <a:ext cx="1469136" cy="2596121"/>
          </a:xfrm>
          <a:prstGeom prst="rect">
            <a:avLst/>
          </a:prstGeom>
          <a:noFill/>
          <a:ln w="38100">
            <a:solidFill>
              <a:srgbClr val="FEEF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EFD2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90896" y="1967677"/>
            <a:ext cx="1675951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EEFD2"/>
                </a:solidFill>
              </a:rPr>
              <a:t>June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Review Top Ten, Recommend to SOC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Council</a:t>
            </a:r>
          </a:p>
        </p:txBody>
      </p:sp>
    </p:spTree>
    <p:extLst>
      <p:ext uri="{BB962C8B-B14F-4D97-AF65-F5344CB8AC3E}">
        <p14:creationId xmlns:p14="http://schemas.microsoft.com/office/powerpoint/2010/main" val="156565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941" y="-7455"/>
            <a:ext cx="8606118" cy="16678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Annual research priority process</a:t>
            </a:r>
          </a:p>
        </p:txBody>
      </p:sp>
      <p:sp>
        <p:nvSpPr>
          <p:cNvPr id="9" name="Arrow: Notched Right 8"/>
          <p:cNvSpPr/>
          <p:nvPr/>
        </p:nvSpPr>
        <p:spPr>
          <a:xfrm>
            <a:off x="227841" y="3302591"/>
            <a:ext cx="8880300" cy="1740535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5665415" y="3931701"/>
            <a:ext cx="435133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Group 14"/>
          <p:cNvGrpSpPr/>
          <p:nvPr/>
        </p:nvGrpSpPr>
        <p:grpSpPr>
          <a:xfrm>
            <a:off x="4600570" y="1932894"/>
            <a:ext cx="1956751" cy="2596121"/>
            <a:chOff x="6692609" y="1690690"/>
            <a:chExt cx="1411963" cy="2663599"/>
          </a:xfrm>
        </p:grpSpPr>
        <p:sp>
          <p:nvSpPr>
            <p:cNvPr id="5" name="Rectangle 4"/>
            <p:cNvSpPr/>
            <p:nvPr/>
          </p:nvSpPr>
          <p:spPr>
            <a:xfrm>
              <a:off x="6715269" y="1690690"/>
              <a:ext cx="1389303" cy="2663599"/>
            </a:xfrm>
            <a:prstGeom prst="rect">
              <a:avLst/>
            </a:prstGeom>
            <a:noFill/>
            <a:ln w="38100">
              <a:solidFill>
                <a:srgbClr val="FEEF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EEFD2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92609" y="1726378"/>
              <a:ext cx="1411962" cy="2115701"/>
            </a:xfrm>
            <a:prstGeom prst="rect">
              <a:avLst/>
            </a:prstGeom>
            <a:noFill/>
            <a:ln>
              <a:solidFill>
                <a:srgbClr val="FEEFD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June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Review PT recommendations,</a:t>
              </a:r>
            </a:p>
            <a:p>
              <a:pPr algn="ctr"/>
              <a:r>
                <a:rPr lang="en-US" sz="1600" b="1">
                  <a:solidFill>
                    <a:srgbClr val="FEEFD2"/>
                  </a:solidFill>
                </a:rPr>
                <a:t>non-PT </a:t>
              </a:r>
              <a:r>
                <a:rPr lang="en-US" sz="1600" b="1" dirty="0">
                  <a:solidFill>
                    <a:srgbClr val="FEEFD2"/>
                  </a:solidFill>
                </a:rPr>
                <a:t>priorities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SSC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46987" y="1932894"/>
            <a:ext cx="1529664" cy="2596122"/>
            <a:chOff x="1271467" y="1932894"/>
            <a:chExt cx="1529664" cy="2596122"/>
          </a:xfrm>
        </p:grpSpPr>
        <p:sp>
          <p:nvSpPr>
            <p:cNvPr id="12" name="Oval 11"/>
            <p:cNvSpPr/>
            <p:nvPr/>
          </p:nvSpPr>
          <p:spPr>
            <a:xfrm>
              <a:off x="1818732" y="3911955"/>
              <a:ext cx="435133" cy="43513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31" name="Group 30"/>
            <p:cNvGrpSpPr/>
            <p:nvPr/>
          </p:nvGrpSpPr>
          <p:grpSpPr>
            <a:xfrm>
              <a:off x="1271467" y="1932894"/>
              <a:ext cx="1529664" cy="2596122"/>
              <a:chOff x="4239686" y="1834850"/>
              <a:chExt cx="1529664" cy="1808538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341452" y="1859082"/>
                <a:ext cx="1282849" cy="16080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February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Plan Team Review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Scallop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 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239686" y="1834850"/>
                <a:ext cx="1529664" cy="1808538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sp>
        <p:nvSpPr>
          <p:cNvPr id="22" name="Oval 21"/>
          <p:cNvSpPr/>
          <p:nvPr/>
        </p:nvSpPr>
        <p:spPr>
          <a:xfrm>
            <a:off x="3519406" y="3917193"/>
            <a:ext cx="443864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4" name="Group 33"/>
          <p:cNvGrpSpPr/>
          <p:nvPr/>
        </p:nvGrpSpPr>
        <p:grpSpPr>
          <a:xfrm>
            <a:off x="2417639" y="1932893"/>
            <a:ext cx="1956749" cy="2596122"/>
            <a:chOff x="4239686" y="1834850"/>
            <a:chExt cx="1529664" cy="1808538"/>
          </a:xfrm>
        </p:grpSpPr>
        <p:sp>
          <p:nvSpPr>
            <p:cNvPr id="35" name="TextBox 34"/>
            <p:cNvSpPr txBox="1"/>
            <p:nvPr/>
          </p:nvSpPr>
          <p:spPr>
            <a:xfrm>
              <a:off x="4278883" y="1868621"/>
              <a:ext cx="1282849" cy="1608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May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Plan Team Review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Crab and </a:t>
              </a:r>
              <a:r>
                <a:rPr lang="en-US" sz="1600" b="1" dirty="0">
                  <a:solidFill>
                    <a:srgbClr val="FF0000"/>
                  </a:solidFill>
                </a:rPr>
                <a:t>Groundfish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 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239686" y="1834850"/>
              <a:ext cx="1529664" cy="1808538"/>
            </a:xfrm>
            <a:prstGeom prst="rect">
              <a:avLst/>
            </a:prstGeom>
            <a:noFill/>
            <a:ln w="381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7167235" y="3931700"/>
            <a:ext cx="460137" cy="435133"/>
          </a:xfrm>
          <a:prstGeom prst="ellipse">
            <a:avLst/>
          </a:prstGeom>
          <a:ln>
            <a:solidFill>
              <a:srgbClr val="FEEFD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Rectangle 42"/>
          <p:cNvSpPr/>
          <p:nvPr/>
        </p:nvSpPr>
        <p:spPr>
          <a:xfrm>
            <a:off x="6581699" y="1932893"/>
            <a:ext cx="1469136" cy="2596121"/>
          </a:xfrm>
          <a:prstGeom prst="rect">
            <a:avLst/>
          </a:prstGeom>
          <a:noFill/>
          <a:ln w="38100">
            <a:solidFill>
              <a:srgbClr val="FEEF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EFD2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90896" y="1967677"/>
            <a:ext cx="1675951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EEFD2"/>
                </a:solidFill>
              </a:rPr>
              <a:t>June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Review Top Ten, Recommend to SOC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Council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5E3B73-92DC-491E-85B5-D9E291F07BDA}"/>
              </a:ext>
            </a:extLst>
          </p:cNvPr>
          <p:cNvSpPr txBox="1"/>
          <p:nvPr/>
        </p:nvSpPr>
        <p:spPr>
          <a:xfrm>
            <a:off x="5436974" y="5424204"/>
            <a:ext cx="2240691" cy="369332"/>
          </a:xfrm>
          <a:prstGeom prst="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Top Ten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493975-B386-4B3E-9E20-D973E38B1A1A}"/>
              </a:ext>
            </a:extLst>
          </p:cNvPr>
          <p:cNvSpPr txBox="1"/>
          <p:nvPr/>
        </p:nvSpPr>
        <p:spPr>
          <a:xfrm>
            <a:off x="1876112" y="5412458"/>
            <a:ext cx="2240691" cy="369332"/>
          </a:xfrm>
          <a:prstGeom prst="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Top 3-5</a:t>
            </a:r>
            <a:endParaRPr lang="en-US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D9A431F-1F8E-424B-B332-CB474234A5EE}"/>
              </a:ext>
            </a:extLst>
          </p:cNvPr>
          <p:cNvCxnSpPr>
            <a:stCxn id="33" idx="2"/>
            <a:endCxn id="30" idx="1"/>
          </p:cNvCxnSpPr>
          <p:nvPr/>
        </p:nvCxnSpPr>
        <p:spPr>
          <a:xfrm rot="16200000" flipH="1">
            <a:off x="1109911" y="4830923"/>
            <a:ext cx="1068108" cy="464293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E320DB86-5001-4BD2-874C-30A347E274C2}"/>
              </a:ext>
            </a:extLst>
          </p:cNvPr>
          <p:cNvCxnSpPr>
            <a:endCxn id="30" idx="0"/>
          </p:cNvCxnSpPr>
          <p:nvPr/>
        </p:nvCxnSpPr>
        <p:spPr>
          <a:xfrm rot="5400000">
            <a:off x="2933027" y="4708295"/>
            <a:ext cx="828407" cy="579916"/>
          </a:xfrm>
          <a:prstGeom prst="bent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2E0278F-9454-4D86-8B35-E8DE34EA1048}"/>
              </a:ext>
            </a:extLst>
          </p:cNvPr>
          <p:cNvCxnSpPr>
            <a:stCxn id="30" idx="3"/>
            <a:endCxn id="5" idx="2"/>
          </p:cNvCxnSpPr>
          <p:nvPr/>
        </p:nvCxnSpPr>
        <p:spPr>
          <a:xfrm flipV="1">
            <a:off x="4116803" y="4529015"/>
            <a:ext cx="1477844" cy="10681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88A2D30-AFA5-4CE0-A803-80EFBB123AFA}"/>
              </a:ext>
            </a:extLst>
          </p:cNvPr>
          <p:cNvCxnSpPr>
            <a:cxnSpLocks/>
            <a:stCxn id="5" idx="2"/>
            <a:endCxn id="2" idx="0"/>
          </p:cNvCxnSpPr>
          <p:nvPr/>
        </p:nvCxnSpPr>
        <p:spPr>
          <a:xfrm>
            <a:off x="5594647" y="4529015"/>
            <a:ext cx="962673" cy="8951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BD10B9E-04E8-4C95-8154-1CBB7306BE68}"/>
              </a:ext>
            </a:extLst>
          </p:cNvPr>
          <p:cNvCxnSpPr>
            <a:cxnSpLocks/>
            <a:stCxn id="2" idx="0"/>
            <a:endCxn id="43" idx="2"/>
          </p:cNvCxnSpPr>
          <p:nvPr/>
        </p:nvCxnSpPr>
        <p:spPr>
          <a:xfrm flipV="1">
            <a:off x="6557320" y="4529014"/>
            <a:ext cx="758947" cy="89519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595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231990-D2A1-465C-B5E5-6D142DEE084E}"/>
              </a:ext>
            </a:extLst>
          </p:cNvPr>
          <p:cNvSpPr/>
          <p:nvPr/>
        </p:nvSpPr>
        <p:spPr>
          <a:xfrm>
            <a:off x="107576" y="1550893"/>
            <a:ext cx="8919883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“Each Council shall, in accordance with the provisions of this Act —</a:t>
            </a:r>
          </a:p>
          <a:p>
            <a:pPr marR="3720" lvl="1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(7) develop, in conjunction with the scientific and statistical committee, multi‐year research priorities for fisheries, fisheries interactions, habitats, and other areas of research that are necessary for management purposes, that shall —</a:t>
            </a:r>
          </a:p>
          <a:p>
            <a:pPr lvl="1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		(A) </a:t>
            </a:r>
            <a:r>
              <a:rPr lang="en-US" sz="2500" dirty="0">
                <a:solidFill>
                  <a:srgbClr val="FFFF00"/>
                </a:solidFill>
                <a:latin typeface="Corbel" panose="020B0503020204020204" pitchFamily="34" charset="0"/>
              </a:rPr>
              <a:t>establish priorities for 5‐year periods</a:t>
            </a: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;</a:t>
            </a:r>
          </a:p>
          <a:p>
            <a:pPr lvl="2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	(B) </a:t>
            </a:r>
            <a:r>
              <a:rPr lang="en-US" sz="2500" dirty="0">
                <a:solidFill>
                  <a:srgbClr val="FFFF00"/>
                </a:solidFill>
                <a:latin typeface="Corbel" panose="020B0503020204020204" pitchFamily="34" charset="0"/>
              </a:rPr>
              <a:t>be updated as necessary</a:t>
            </a: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; and</a:t>
            </a:r>
          </a:p>
          <a:p>
            <a:pPr lvl="3"/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(C) be submitted to the Secretary and the regional science centers of the National Marine Fisheries Service for their consideration in developing research priorities and budgets for the region of the Council; 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59186E-06AE-4B6A-A734-E8B7F8754F90}"/>
              </a:ext>
            </a:extLst>
          </p:cNvPr>
          <p:cNvSpPr/>
          <p:nvPr/>
        </p:nvSpPr>
        <p:spPr>
          <a:xfrm>
            <a:off x="618800" y="510098"/>
            <a:ext cx="39565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Corbel" panose="020B0503020204020204" pitchFamily="34" charset="0"/>
              </a:rPr>
              <a:t>MSA Mandate</a:t>
            </a:r>
            <a:endParaRPr lang="en-US" sz="4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13BB75A-0542-4773-A54E-6FE9ABE8D58C}"/>
              </a:ext>
            </a:extLst>
          </p:cNvPr>
          <p:cNvSpPr/>
          <p:nvPr/>
        </p:nvSpPr>
        <p:spPr>
          <a:xfrm>
            <a:off x="2344271" y="3971366"/>
            <a:ext cx="2965075" cy="685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47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C223-A12A-4D0D-94F1-6387F72B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E3F51-78C2-4F26-8D30-F19FB8689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325" y="1753906"/>
            <a:ext cx="8351404" cy="4969623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4000" dirty="0"/>
              <a:t>February 2019 –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Annual to Triennial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MSA does not require annual review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Streamline the overall review process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Include “top ten”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Critical 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Strategic</a:t>
            </a:r>
          </a:p>
        </p:txBody>
      </p:sp>
    </p:spTree>
    <p:extLst>
      <p:ext uri="{BB962C8B-B14F-4D97-AF65-F5344CB8AC3E}">
        <p14:creationId xmlns:p14="http://schemas.microsoft.com/office/powerpoint/2010/main" val="2858403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C223-A12A-4D0D-94F1-6387F72B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E3F51-78C2-4F26-8D30-F19FB8689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325" y="1753906"/>
            <a:ext cx="8351404" cy="4969623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4000" dirty="0"/>
              <a:t>February 2019 –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Annual to Triennial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MSA does not require annual review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Streamline the overall review process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Include “top ten”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Critical 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Strategic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A0523A-8FC2-4ADD-ABE8-95990D535BEF}"/>
              </a:ext>
            </a:extLst>
          </p:cNvPr>
          <p:cNvGrpSpPr/>
          <p:nvPr/>
        </p:nvGrpSpPr>
        <p:grpSpPr>
          <a:xfrm rot="20206100">
            <a:off x="495526" y="669294"/>
            <a:ext cx="7613033" cy="5827401"/>
            <a:chOff x="1009341" y="847501"/>
            <a:chExt cx="7125317" cy="51629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12D8844-FA26-4611-9675-F3C88B596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9341" y="847501"/>
              <a:ext cx="7125317" cy="5162997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2836838-B919-4AC4-917F-1A691D7ED1C9}"/>
                </a:ext>
              </a:extLst>
            </p:cNvPr>
            <p:cNvSpPr/>
            <p:nvPr/>
          </p:nvSpPr>
          <p:spPr>
            <a:xfrm>
              <a:off x="5777753" y="4558553"/>
              <a:ext cx="1331259" cy="34962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714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15BC7-723E-4168-BFED-CD179E7A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4BBB-F120-41A1-A834-031425912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Establish Top Projects for highlighting to SSC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Subgroup recommendations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Identify New Projects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Subgroup got started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Suggestions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Proposal for Future Reviews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Operational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Improve process</a:t>
            </a:r>
          </a:p>
        </p:txBody>
      </p:sp>
    </p:spTree>
    <p:extLst>
      <p:ext uri="{BB962C8B-B14F-4D97-AF65-F5344CB8AC3E}">
        <p14:creationId xmlns:p14="http://schemas.microsoft.com/office/powerpoint/2010/main" val="776882538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1_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446</Words>
  <Application>Microsoft Office PowerPoint</Application>
  <PresentationFormat>On-screen Show (4:3)</PresentationFormat>
  <Paragraphs>136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Corbel</vt:lpstr>
      <vt:lpstr>Depth</vt:lpstr>
      <vt:lpstr>1_Depth</vt:lpstr>
      <vt:lpstr>Groundfish Plan Teams Research Priorities</vt:lpstr>
      <vt:lpstr>PowerPoint Presentation</vt:lpstr>
      <vt:lpstr>PowerPoint Presentation</vt:lpstr>
      <vt:lpstr>Annual research priority process</vt:lpstr>
      <vt:lpstr>Annual research priority process</vt:lpstr>
      <vt:lpstr>PowerPoint Presentation</vt:lpstr>
      <vt:lpstr>New Process</vt:lpstr>
      <vt:lpstr>New Process</vt:lpstr>
      <vt:lpstr>Goals</vt:lpstr>
      <vt:lpstr>Methods</vt:lpstr>
      <vt:lpstr>Methods</vt:lpstr>
      <vt:lpstr>Methods</vt:lpstr>
      <vt:lpstr>Methods</vt:lpstr>
      <vt:lpstr>Results</vt:lpstr>
      <vt:lpstr>Results</vt:lpstr>
      <vt:lpstr>Results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Results</vt:lpstr>
      <vt:lpstr>PowerPoint Presentation</vt:lpstr>
      <vt:lpstr>Database</vt:lpstr>
      <vt:lpstr>Goals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Groundfish Plan Teams Research Priorities</dc:title>
  <dc:creator>Jim Armstrong</dc:creator>
  <cp:lastModifiedBy>Jim Armstrong</cp:lastModifiedBy>
  <cp:revision>21</cp:revision>
  <dcterms:created xsi:type="dcterms:W3CDTF">2019-09-16T05:31:26Z</dcterms:created>
  <dcterms:modified xsi:type="dcterms:W3CDTF">2019-09-17T06:20:27Z</dcterms:modified>
</cp:coreProperties>
</file>