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sldIdLst>
    <p:sldId id="256" r:id="rId3"/>
    <p:sldId id="376" r:id="rId4"/>
    <p:sldId id="363" r:id="rId5"/>
    <p:sldId id="379" r:id="rId6"/>
    <p:sldId id="258" r:id="rId7"/>
    <p:sldId id="360" r:id="rId8"/>
    <p:sldId id="362" r:id="rId9"/>
    <p:sldId id="364" r:id="rId10"/>
    <p:sldId id="365" r:id="rId11"/>
    <p:sldId id="259" r:id="rId12"/>
    <p:sldId id="380" r:id="rId13"/>
    <p:sldId id="381" r:id="rId14"/>
    <p:sldId id="382" r:id="rId15"/>
    <p:sldId id="367" r:id="rId16"/>
    <p:sldId id="368" r:id="rId17"/>
    <p:sldId id="377" r:id="rId18"/>
    <p:sldId id="378" r:id="rId19"/>
    <p:sldId id="370" r:id="rId20"/>
    <p:sldId id="371" r:id="rId21"/>
    <p:sldId id="373" r:id="rId22"/>
    <p:sldId id="374" r:id="rId23"/>
    <p:sldId id="375" r:id="rId24"/>
    <p:sldId id="369" r:id="rId25"/>
    <p:sldId id="328" r:id="rId26"/>
    <p:sldId id="325" r:id="rId27"/>
    <p:sldId id="3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D6"/>
    <a:srgbClr val="FEEF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0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3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7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9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4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5"/>
            <a:ext cx="7886700" cy="81935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30"/>
            <a:ext cx="7886700" cy="337973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6"/>
            <a:ext cx="7885509" cy="682472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43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5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2"/>
            <a:ext cx="7886700" cy="2511835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1"/>
            <a:ext cx="7885509" cy="1140644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0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8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9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9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7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5" y="487376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4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3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67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0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1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3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7902C-D645-481B-A27A-35A35A059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l="24218" t="9091" r="32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942" y="4984377"/>
            <a:ext cx="7333108" cy="1873622"/>
          </a:xfrm>
        </p:spPr>
        <p:txBody>
          <a:bodyPr>
            <a:normAutofit/>
          </a:bodyPr>
          <a:lstStyle/>
          <a:p>
            <a:r>
              <a:rPr lang="en-US" sz="4800" dirty="0"/>
              <a:t>Groundfish Plan Teams</a:t>
            </a:r>
            <a:br>
              <a:rPr lang="en-US" sz="6000" dirty="0"/>
            </a:br>
            <a:r>
              <a:rPr lang="en-US" dirty="0"/>
              <a:t>Research Priorities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115" y="4303976"/>
            <a:ext cx="6810935" cy="754025"/>
          </a:xfrm>
        </p:spPr>
        <p:txBody>
          <a:bodyPr>
            <a:normAutofit/>
          </a:bodyPr>
          <a:lstStyle/>
          <a:p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2019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832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84FB8-5A32-4330-8A77-4E5FDFEA2F3A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2E3441-D23D-418C-9FC9-630A66A0F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EBF6F3-177B-46AD-B408-924A47C39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364BC-EAD9-4C2A-9ED6-D99808C3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EF90F0-2CB8-4243-85AA-B2E334C4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25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3ABD9B-7411-4F56-952B-E162BCFB7D73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FE28829-7167-43BE-93EF-B3DC59F7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30FF81-4BBE-4762-8B99-E6B9A091E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B0B049-97A6-4961-9673-BBAE41CD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9A917D-414B-45D8-BE62-E58D7B64B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4327E6-8112-4A90-B857-75140F00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345C6-B12D-47A2-9EE2-8C95787F30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2288"/>
          <a:stretch/>
        </p:blipFill>
        <p:spPr>
          <a:xfrm>
            <a:off x="78260" y="1494864"/>
            <a:ext cx="4493740" cy="3868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A2293-7394-47DF-8932-8738A79498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" t="47322" r="-220" b="-327"/>
          <a:stretch/>
        </p:blipFill>
        <p:spPr>
          <a:xfrm>
            <a:off x="4693024" y="2651806"/>
            <a:ext cx="4400011" cy="41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ED8A1-13B9-4F4A-A8B6-8E025B3DB8F7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7BCC273-E742-4D59-9783-BE3DA936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92F976-1E0D-4651-869A-B77AC9220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1196C-5D90-4E4E-BC6F-F0509F04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E9FFEB-1A10-46EC-BA1C-9069CEA39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364BC-EAD9-4C2A-9ED6-D99808C3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34" y="1831901"/>
            <a:ext cx="7594984" cy="33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25C02-B754-45E1-8CCF-15EDCA4DB2DA}"/>
              </a:ext>
            </a:extLst>
          </p:cNvPr>
          <p:cNvGrpSpPr/>
          <p:nvPr/>
        </p:nvGrpSpPr>
        <p:grpSpPr>
          <a:xfrm>
            <a:off x="201705" y="104405"/>
            <a:ext cx="8824126" cy="6725463"/>
            <a:chOff x="201705" y="104405"/>
            <a:chExt cx="8824126" cy="6725463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0AE8945-C51C-4EAE-8BFC-26AC2825A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283" y="104405"/>
              <a:ext cx="2257926" cy="1614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A3F561-23DD-4199-B150-76220527A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23" y="104405"/>
              <a:ext cx="2163408" cy="22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32506D-2211-4257-B2EA-CBB027278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01705" y="1808137"/>
              <a:ext cx="4370295" cy="19120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99EC19-2ABA-411B-A1DF-4C33F1BF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1541929" y="3809456"/>
              <a:ext cx="6553200" cy="30204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F90F0-2CB8-4243-85AA-B2E334C47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7939"/>
            <a:ext cx="9144000" cy="42145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15C244-A4F9-4E56-B2DE-D0D14C6B7422}"/>
              </a:ext>
            </a:extLst>
          </p:cNvPr>
          <p:cNvSpPr/>
          <p:nvPr/>
        </p:nvSpPr>
        <p:spPr>
          <a:xfrm>
            <a:off x="3133166" y="5023298"/>
            <a:ext cx="5925670" cy="163121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“Research Status”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“Groundfish Plan Team Priority”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“Top 3 rank”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Enter comments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Enter recommendations for new research as needed</a:t>
            </a:r>
          </a:p>
        </p:txBody>
      </p:sp>
    </p:spTree>
    <p:extLst>
      <p:ext uri="{BB962C8B-B14F-4D97-AF65-F5344CB8AC3E}">
        <p14:creationId xmlns:p14="http://schemas.microsoft.com/office/powerpoint/2010/main" val="85836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BF25F-C0F4-44BE-8802-3074C083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15" y="0"/>
            <a:ext cx="4907585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763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2F5D3-5A43-41C4-A36E-0FF37710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15" y="0"/>
            <a:ext cx="490758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E2B9A7B-1BEC-400C-9FCC-E7FCBEC9576E}"/>
              </a:ext>
            </a:extLst>
          </p:cNvPr>
          <p:cNvSpPr/>
          <p:nvPr/>
        </p:nvSpPr>
        <p:spPr>
          <a:xfrm>
            <a:off x="7871012" y="860612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BF575-83E7-4FD2-BA27-2CD923063313}"/>
              </a:ext>
            </a:extLst>
          </p:cNvPr>
          <p:cNvSpPr/>
          <p:nvPr/>
        </p:nvSpPr>
        <p:spPr>
          <a:xfrm>
            <a:off x="7871012" y="5822576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A5EBB-60CF-43AB-990D-25D534FA7715}"/>
              </a:ext>
            </a:extLst>
          </p:cNvPr>
          <p:cNvSpPr/>
          <p:nvPr/>
        </p:nvSpPr>
        <p:spPr>
          <a:xfrm>
            <a:off x="8099612" y="5822576"/>
            <a:ext cx="228600" cy="174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214C50-95A3-430C-A6A4-A72A04E35665}"/>
              </a:ext>
            </a:extLst>
          </p:cNvPr>
          <p:cNvSpPr/>
          <p:nvPr/>
        </p:nvSpPr>
        <p:spPr>
          <a:xfrm>
            <a:off x="8373035" y="5822576"/>
            <a:ext cx="770965" cy="174812"/>
          </a:xfrm>
          <a:prstGeom prst="rect">
            <a:avLst/>
          </a:prstGeom>
          <a:solidFill>
            <a:srgbClr val="FCE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61C47-CE5F-4B95-80E1-0F48CA22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6" y="1467658"/>
            <a:ext cx="8382727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762-1E1A-447A-B848-19E01F6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3310E-69E8-4333-9EC4-542FE54E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2" y="1377351"/>
            <a:ext cx="8388627" cy="52251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B0450E-15AB-43C0-AF58-686666247F69}"/>
              </a:ext>
            </a:extLst>
          </p:cNvPr>
          <p:cNvSpPr/>
          <p:nvPr/>
        </p:nvSpPr>
        <p:spPr>
          <a:xfrm>
            <a:off x="5293659" y="5616388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FE082B-A3CE-43EC-93A9-7F6350962EF5}"/>
              </a:ext>
            </a:extLst>
          </p:cNvPr>
          <p:cNvSpPr/>
          <p:nvPr/>
        </p:nvSpPr>
        <p:spPr>
          <a:xfrm>
            <a:off x="6450106" y="5321525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F76CEF-FF13-4BB9-B034-BD83ACF53C37}"/>
              </a:ext>
            </a:extLst>
          </p:cNvPr>
          <p:cNvSpPr/>
          <p:nvPr/>
        </p:nvSpPr>
        <p:spPr>
          <a:xfrm>
            <a:off x="6481482" y="5850443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B61EC3-84FA-49A1-B759-F43DEAC5DDE3}"/>
              </a:ext>
            </a:extLst>
          </p:cNvPr>
          <p:cNvSpPr/>
          <p:nvPr/>
        </p:nvSpPr>
        <p:spPr>
          <a:xfrm>
            <a:off x="6481482" y="6197825"/>
            <a:ext cx="497541" cy="3182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1892121-B3FE-4082-98C6-2D32B8AF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0" y="58747"/>
            <a:ext cx="8848673" cy="6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16CE6-D004-4A7D-83D6-4AAFAC5A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57" y="61629"/>
            <a:ext cx="7669307" cy="67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96E1FB-1CEC-43F5-85F5-7E15DD2A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8796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D5C6C4E-EB5D-4FFF-84B1-F1F5F48E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859" y="5128796"/>
            <a:ext cx="5280212" cy="168438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Data Gaps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SAFE Chapters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ESP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SSPT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Joint IPHC Mtgs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NPRB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58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C014A-A8E7-4C73-9B4A-F24C8C9C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75748"/>
            <a:ext cx="8910918" cy="67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A3689-1144-486F-A8A5-CF1BB4FA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7"/>
            <a:ext cx="9144000" cy="66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F1961-6AAB-406E-84BA-5F30D97D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" y="201555"/>
            <a:ext cx="9095635" cy="39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A44C-E60D-4C2F-9106-55A86CAF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3FE7A-2FBF-4019-8338-AD841FC0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943"/>
            <a:ext cx="9128188" cy="371152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2714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6E8D13-FF60-4618-9905-73A6CA9F7F1B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8D004-BE10-48F2-B4A4-D4586E691D30}"/>
              </a:ext>
            </a:extLst>
          </p:cNvPr>
          <p:cNvSpPr txBox="1"/>
          <p:nvPr/>
        </p:nvSpPr>
        <p:spPr>
          <a:xfrm>
            <a:off x="393150" y="1201316"/>
            <a:ext cx="82264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000" dirty="0">
                <a:latin typeface="Corbel" panose="020B0503020204020204"/>
              </a:rPr>
              <a:t>NPFMC 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link project-specific info in the research status field of the research priorities spreadsheet and detail progress (e.g., new, underway, completed, ongoing)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hierarchical structure to group research priorities in broad headings </a:t>
            </a:r>
          </a:p>
          <a:p>
            <a:pPr defTabSz="342900"/>
            <a:endParaRPr lang="en-US" sz="2000" dirty="0">
              <a:latin typeface="Corbel" panose="020B0503020204020204"/>
            </a:endParaRPr>
          </a:p>
          <a:p>
            <a:pPr defTabSz="342900"/>
            <a:r>
              <a:rPr lang="en-US" sz="2000" dirty="0">
                <a:latin typeface="Corbel" panose="020B0503020204020204"/>
              </a:rPr>
              <a:t>NPRB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provide link in RFP to NPFMC priorities and AKFIN website to enable researchers to determine relevance to specific Council priorities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add information in proposal submission system to allow researchers to link their proposal to NPFMC priorities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a keyword function in project catalogue to associate projects to specific NPFMC priorities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database and interface to support queries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854741-1F0E-4E6C-B4F3-AA138441FAE9}"/>
              </a:ext>
            </a:extLst>
          </p:cNvPr>
          <p:cNvSpPr txBox="1">
            <a:spLocks/>
          </p:cNvSpPr>
          <p:nvPr/>
        </p:nvSpPr>
        <p:spPr bwMode="auto">
          <a:xfrm>
            <a:off x="393150" y="273932"/>
            <a:ext cx="7325461" cy="497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none" spc="0">
                <a:ln w="11430"/>
                <a:solidFill>
                  <a:schemeClr val="accent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900"/>
            <a:r>
              <a:rPr lang="en-US" sz="3200" b="0" dirty="0">
                <a:solidFill>
                  <a:prstClr val="white"/>
                </a:solidFill>
                <a:latin typeface="Corbel" panose="020B0503020204020204"/>
              </a:rPr>
              <a:t>Other Issues – Coordination with NPRB</a:t>
            </a:r>
          </a:p>
        </p:txBody>
      </p:sp>
    </p:spTree>
    <p:extLst>
      <p:ext uri="{BB962C8B-B14F-4D97-AF65-F5344CB8AC3E}">
        <p14:creationId xmlns:p14="http://schemas.microsoft.com/office/powerpoint/2010/main" val="88842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77" y="453838"/>
            <a:ext cx="6505575" cy="60769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28539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55015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Establish Top Projects for highlighting to SSC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Subgroup recommendations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Identify New Projects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Subgroup got started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Suggestions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 for Future Reviews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Operational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Improve process</a:t>
            </a:r>
          </a:p>
        </p:txBody>
      </p:sp>
    </p:spTree>
    <p:extLst>
      <p:ext uri="{BB962C8B-B14F-4D97-AF65-F5344CB8AC3E}">
        <p14:creationId xmlns:p14="http://schemas.microsoft.com/office/powerpoint/2010/main" val="12270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31990-D2A1-465C-B5E5-6D142DEE084E}"/>
              </a:ext>
            </a:extLst>
          </p:cNvPr>
          <p:cNvSpPr/>
          <p:nvPr/>
        </p:nvSpPr>
        <p:spPr>
          <a:xfrm>
            <a:off x="107576" y="1550893"/>
            <a:ext cx="891988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“Each Council shall, in accordance with the provisions of this Act —</a:t>
            </a:r>
          </a:p>
          <a:p>
            <a:pPr marR="3720" lvl="1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(7) develop, in conjunction with the scientific and statistical committee, multi‐year research priorities for fisheries, fisheries interactions, habitats, and other areas of research that are necessary for management purposes, that shall —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		(A) establish priorities for 5‐year periods;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	(B) be updated as necessary; and</a:t>
            </a:r>
          </a:p>
          <a:p>
            <a:pPr lvl="3"/>
            <a:r>
              <a:rPr lang="en-US" sz="2500" dirty="0">
                <a:latin typeface="Corbel" panose="020B0503020204020204" pitchFamily="34" charset="0"/>
              </a:rPr>
              <a:t>(C) be submitted to the Secretary and the regional science centers of the National Marine Fisheries Service for their consideration in developing research priorities and budgets for the region of the Council; 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186E-06AE-4B6A-A734-E8B7F8754F90}"/>
              </a:ext>
            </a:extLst>
          </p:cNvPr>
          <p:cNvSpPr/>
          <p:nvPr/>
        </p:nvSpPr>
        <p:spPr>
          <a:xfrm>
            <a:off x="618800" y="510098"/>
            <a:ext cx="3956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 panose="020B0503020204020204" pitchFamily="34" charset="0"/>
              </a:rPr>
              <a:t>MSA Mandate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25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1" y="-7455"/>
            <a:ext cx="8606118" cy="166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Annual research priority process</a:t>
            </a:r>
          </a:p>
        </p:txBody>
      </p:sp>
      <p:sp>
        <p:nvSpPr>
          <p:cNvPr id="9" name="Arrow: Notched Right 8"/>
          <p:cNvSpPr/>
          <p:nvPr/>
        </p:nvSpPr>
        <p:spPr>
          <a:xfrm>
            <a:off x="227841" y="3302591"/>
            <a:ext cx="8880300" cy="174053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665415" y="3931701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0570" y="1932894"/>
            <a:ext cx="1956751" cy="2596121"/>
            <a:chOff x="6692609" y="1690690"/>
            <a:chExt cx="1411963" cy="2663599"/>
          </a:xfrm>
        </p:grpSpPr>
        <p:sp>
          <p:nvSpPr>
            <p:cNvPr id="5" name="Rectangle 4"/>
            <p:cNvSpPr/>
            <p:nvPr/>
          </p:nvSpPr>
          <p:spPr>
            <a:xfrm>
              <a:off x="6715269" y="1690690"/>
              <a:ext cx="1389303" cy="2663599"/>
            </a:xfrm>
            <a:prstGeom prst="rect">
              <a:avLst/>
            </a:prstGeom>
            <a:noFill/>
            <a:ln w="38100">
              <a:solidFill>
                <a:srgbClr val="FEEF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EFD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2609" y="1726378"/>
              <a:ext cx="1411962" cy="2115701"/>
            </a:xfrm>
            <a:prstGeom prst="rect">
              <a:avLst/>
            </a:prstGeom>
            <a:noFill/>
            <a:ln>
              <a:solidFill>
                <a:srgbClr val="FEEFD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June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Review PT recommendations,</a:t>
              </a:r>
            </a:p>
            <a:p>
              <a:pPr algn="ctr"/>
              <a:r>
                <a:rPr lang="en-US" sz="1600" b="1">
                  <a:solidFill>
                    <a:srgbClr val="FEEFD2"/>
                  </a:solidFill>
                </a:rPr>
                <a:t>non-PT </a:t>
              </a:r>
              <a:r>
                <a:rPr lang="en-US" sz="1600" b="1" dirty="0">
                  <a:solidFill>
                    <a:srgbClr val="FEEFD2"/>
                  </a:solidFill>
                </a:rPr>
                <a:t>priorities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SSC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6987" y="1932894"/>
            <a:ext cx="1529664" cy="2596122"/>
            <a:chOff x="1271467" y="1932894"/>
            <a:chExt cx="1529664" cy="2596122"/>
          </a:xfrm>
        </p:grpSpPr>
        <p:sp>
          <p:nvSpPr>
            <p:cNvPr id="12" name="Oval 11"/>
            <p:cNvSpPr/>
            <p:nvPr/>
          </p:nvSpPr>
          <p:spPr>
            <a:xfrm>
              <a:off x="1818732" y="3911955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1271467" y="1932894"/>
              <a:ext cx="1529664" cy="2596122"/>
              <a:chOff x="4239686" y="1834850"/>
              <a:chExt cx="1529664" cy="18085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341452" y="1859082"/>
                <a:ext cx="1282849" cy="1608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February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Plan Team Review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Scallop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9686" y="1834850"/>
                <a:ext cx="1529664" cy="180853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3519406" y="3917193"/>
            <a:ext cx="443864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2417639" y="1932893"/>
            <a:ext cx="1956749" cy="2596122"/>
            <a:chOff x="4239686" y="1834850"/>
            <a:chExt cx="1529664" cy="1808538"/>
          </a:xfrm>
        </p:grpSpPr>
        <p:sp>
          <p:nvSpPr>
            <p:cNvPr id="35" name="TextBox 34"/>
            <p:cNvSpPr txBox="1"/>
            <p:nvPr/>
          </p:nvSpPr>
          <p:spPr>
            <a:xfrm>
              <a:off x="4278883" y="1868621"/>
              <a:ext cx="1282849" cy="160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May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Plan Team Review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Crab and </a:t>
              </a:r>
              <a:r>
                <a:rPr lang="en-US" sz="1600" b="1" dirty="0">
                  <a:solidFill>
                    <a:srgbClr val="FF0000"/>
                  </a:solidFill>
                </a:rPr>
                <a:t>Groundfish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9686" y="1834850"/>
              <a:ext cx="1529664" cy="1808538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167235" y="3931700"/>
            <a:ext cx="460137" cy="435133"/>
          </a:xfrm>
          <a:prstGeom prst="ellipse">
            <a:avLst/>
          </a:prstGeom>
          <a:ln>
            <a:solidFill>
              <a:srgbClr val="FEEFD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6581699" y="1932893"/>
            <a:ext cx="1469136" cy="2596121"/>
          </a:xfrm>
          <a:prstGeom prst="rect">
            <a:avLst/>
          </a:prstGeom>
          <a:noFill/>
          <a:ln w="38100">
            <a:solidFill>
              <a:srgbClr val="FE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EFD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0896" y="1967677"/>
            <a:ext cx="167595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EFD2"/>
                </a:solidFill>
              </a:rPr>
              <a:t>June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Review Top Ten, Recommend to SOC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Council</a:t>
            </a:r>
          </a:p>
        </p:txBody>
      </p:sp>
    </p:spTree>
    <p:extLst>
      <p:ext uri="{BB962C8B-B14F-4D97-AF65-F5344CB8AC3E}">
        <p14:creationId xmlns:p14="http://schemas.microsoft.com/office/powerpoint/2010/main" val="15656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1" y="-7455"/>
            <a:ext cx="8606118" cy="166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Annual research priority process</a:t>
            </a:r>
          </a:p>
        </p:txBody>
      </p:sp>
      <p:sp>
        <p:nvSpPr>
          <p:cNvPr id="9" name="Arrow: Notched Right 8"/>
          <p:cNvSpPr/>
          <p:nvPr/>
        </p:nvSpPr>
        <p:spPr>
          <a:xfrm>
            <a:off x="227841" y="3302591"/>
            <a:ext cx="8880300" cy="174053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665415" y="3931701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0570" y="1932894"/>
            <a:ext cx="1956751" cy="2596121"/>
            <a:chOff x="6692609" y="1690690"/>
            <a:chExt cx="1411963" cy="2663599"/>
          </a:xfrm>
        </p:grpSpPr>
        <p:sp>
          <p:nvSpPr>
            <p:cNvPr id="5" name="Rectangle 4"/>
            <p:cNvSpPr/>
            <p:nvPr/>
          </p:nvSpPr>
          <p:spPr>
            <a:xfrm>
              <a:off x="6715269" y="1690690"/>
              <a:ext cx="1389303" cy="2663599"/>
            </a:xfrm>
            <a:prstGeom prst="rect">
              <a:avLst/>
            </a:prstGeom>
            <a:noFill/>
            <a:ln w="38100">
              <a:solidFill>
                <a:srgbClr val="FEEF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EFD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2609" y="1726378"/>
              <a:ext cx="1411962" cy="2115701"/>
            </a:xfrm>
            <a:prstGeom prst="rect">
              <a:avLst/>
            </a:prstGeom>
            <a:noFill/>
            <a:ln>
              <a:solidFill>
                <a:srgbClr val="FEEFD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June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Review PT recommendations,</a:t>
              </a:r>
            </a:p>
            <a:p>
              <a:pPr algn="ctr"/>
              <a:r>
                <a:rPr lang="en-US" sz="1600" b="1">
                  <a:solidFill>
                    <a:srgbClr val="FEEFD2"/>
                  </a:solidFill>
                </a:rPr>
                <a:t>non-PT </a:t>
              </a:r>
              <a:r>
                <a:rPr lang="en-US" sz="1600" b="1" dirty="0">
                  <a:solidFill>
                    <a:srgbClr val="FEEFD2"/>
                  </a:solidFill>
                </a:rPr>
                <a:t>priorities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SSC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6987" y="1932894"/>
            <a:ext cx="1529664" cy="2596122"/>
            <a:chOff x="1271467" y="1932894"/>
            <a:chExt cx="1529664" cy="2596122"/>
          </a:xfrm>
        </p:grpSpPr>
        <p:sp>
          <p:nvSpPr>
            <p:cNvPr id="12" name="Oval 11"/>
            <p:cNvSpPr/>
            <p:nvPr/>
          </p:nvSpPr>
          <p:spPr>
            <a:xfrm>
              <a:off x="1818732" y="3911955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1271467" y="1932894"/>
              <a:ext cx="1529664" cy="2596122"/>
              <a:chOff x="4239686" y="1834850"/>
              <a:chExt cx="1529664" cy="18085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341452" y="1859082"/>
                <a:ext cx="1282849" cy="1608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February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Plan Team Review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Scallop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9686" y="1834850"/>
                <a:ext cx="1529664" cy="180853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3519406" y="3917193"/>
            <a:ext cx="443864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2417639" y="1932893"/>
            <a:ext cx="1956749" cy="2596122"/>
            <a:chOff x="4239686" y="1834850"/>
            <a:chExt cx="1529664" cy="1808538"/>
          </a:xfrm>
        </p:grpSpPr>
        <p:sp>
          <p:nvSpPr>
            <p:cNvPr id="35" name="TextBox 34"/>
            <p:cNvSpPr txBox="1"/>
            <p:nvPr/>
          </p:nvSpPr>
          <p:spPr>
            <a:xfrm>
              <a:off x="4278883" y="1868621"/>
              <a:ext cx="1282849" cy="160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May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Plan Team Review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Crab and </a:t>
              </a:r>
              <a:r>
                <a:rPr lang="en-US" sz="1600" b="1" dirty="0">
                  <a:solidFill>
                    <a:srgbClr val="FF0000"/>
                  </a:solidFill>
                </a:rPr>
                <a:t>Groundfish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9686" y="1834850"/>
              <a:ext cx="1529664" cy="1808538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167235" y="3931700"/>
            <a:ext cx="460137" cy="435133"/>
          </a:xfrm>
          <a:prstGeom prst="ellipse">
            <a:avLst/>
          </a:prstGeom>
          <a:ln>
            <a:solidFill>
              <a:srgbClr val="FEEFD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6581699" y="1932893"/>
            <a:ext cx="1469136" cy="2596121"/>
          </a:xfrm>
          <a:prstGeom prst="rect">
            <a:avLst/>
          </a:prstGeom>
          <a:noFill/>
          <a:ln w="38100">
            <a:solidFill>
              <a:srgbClr val="FE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EFD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0896" y="1967677"/>
            <a:ext cx="167595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EFD2"/>
                </a:solidFill>
              </a:rPr>
              <a:t>June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Review Top Ten, Recommend to SOC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E3B73-92DC-491E-85B5-D9E291F07BDA}"/>
              </a:ext>
            </a:extLst>
          </p:cNvPr>
          <p:cNvSpPr txBox="1"/>
          <p:nvPr/>
        </p:nvSpPr>
        <p:spPr>
          <a:xfrm>
            <a:off x="5436974" y="5424204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Ten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93975-B386-4B3E-9E20-D973E38B1A1A}"/>
              </a:ext>
            </a:extLst>
          </p:cNvPr>
          <p:cNvSpPr txBox="1"/>
          <p:nvPr/>
        </p:nvSpPr>
        <p:spPr>
          <a:xfrm>
            <a:off x="1876112" y="5412458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Top 3-5</a:t>
            </a:r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D9A431F-1F8E-424B-B332-CB474234A5EE}"/>
              </a:ext>
            </a:extLst>
          </p:cNvPr>
          <p:cNvCxnSpPr>
            <a:stCxn id="33" idx="2"/>
            <a:endCxn id="30" idx="1"/>
          </p:cNvCxnSpPr>
          <p:nvPr/>
        </p:nvCxnSpPr>
        <p:spPr>
          <a:xfrm rot="16200000" flipH="1">
            <a:off x="1109911" y="4830923"/>
            <a:ext cx="1068108" cy="464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320DB86-5001-4BD2-874C-30A347E274C2}"/>
              </a:ext>
            </a:extLst>
          </p:cNvPr>
          <p:cNvCxnSpPr>
            <a:endCxn id="30" idx="0"/>
          </p:cNvCxnSpPr>
          <p:nvPr/>
        </p:nvCxnSpPr>
        <p:spPr>
          <a:xfrm rot="5400000">
            <a:off x="2933027" y="4708295"/>
            <a:ext cx="828407" cy="57991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E0278F-9454-4D86-8B35-E8DE34EA1048}"/>
              </a:ext>
            </a:extLst>
          </p:cNvPr>
          <p:cNvCxnSpPr>
            <a:stCxn id="30" idx="3"/>
            <a:endCxn id="5" idx="2"/>
          </p:cNvCxnSpPr>
          <p:nvPr/>
        </p:nvCxnSpPr>
        <p:spPr>
          <a:xfrm flipV="1">
            <a:off x="4116803" y="4529015"/>
            <a:ext cx="1477844" cy="1068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8A2D30-AFA5-4CE0-A803-80EFBB123AFA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5594647" y="4529015"/>
            <a:ext cx="962673" cy="895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D10B9E-04E8-4C95-8154-1CBB7306BE68}"/>
              </a:ext>
            </a:extLst>
          </p:cNvPr>
          <p:cNvCxnSpPr>
            <a:cxnSpLocks/>
            <a:stCxn id="2" idx="0"/>
            <a:endCxn id="43" idx="2"/>
          </p:cNvCxnSpPr>
          <p:nvPr/>
        </p:nvCxnSpPr>
        <p:spPr>
          <a:xfrm flipV="1">
            <a:off x="6557320" y="4529014"/>
            <a:ext cx="758947" cy="895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9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31990-D2A1-465C-B5E5-6D142DEE084E}"/>
              </a:ext>
            </a:extLst>
          </p:cNvPr>
          <p:cNvSpPr/>
          <p:nvPr/>
        </p:nvSpPr>
        <p:spPr>
          <a:xfrm>
            <a:off x="107576" y="1550893"/>
            <a:ext cx="891988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“Each Council shall, in accordance with the provisions of this Act —</a:t>
            </a:r>
          </a:p>
          <a:p>
            <a:pPr marR="3720"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(7) develop, in conjunction with the scientific and statistical committee, multi‐year research priorities for fisheries, fisheries interactions, habitats, and other areas of research that are necessary for management purposes, that shall —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	(A)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establish priorities for 5‐year periods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(B)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be updated as necessary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 and</a:t>
            </a:r>
          </a:p>
          <a:p>
            <a:pPr lvl="3"/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(C) be submitted to the Secretary and the regional science centers of the National Marine Fisheries Service for their consideration in developing research priorities and budgets for the region of the Council; 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186E-06AE-4B6A-A734-E8B7F8754F90}"/>
              </a:ext>
            </a:extLst>
          </p:cNvPr>
          <p:cNvSpPr/>
          <p:nvPr/>
        </p:nvSpPr>
        <p:spPr>
          <a:xfrm>
            <a:off x="618800" y="510098"/>
            <a:ext cx="3956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 panose="020B0503020204020204" pitchFamily="34" charset="0"/>
              </a:rPr>
              <a:t>MSA Mandate</a:t>
            </a:r>
            <a:endParaRPr lang="en-US" sz="4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BB75A-0542-4773-A54E-6FE9ABE8D58C}"/>
              </a:ext>
            </a:extLst>
          </p:cNvPr>
          <p:cNvSpPr/>
          <p:nvPr/>
        </p:nvSpPr>
        <p:spPr>
          <a:xfrm>
            <a:off x="2344271" y="3971366"/>
            <a:ext cx="296507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</p:spTree>
    <p:extLst>
      <p:ext uri="{BB962C8B-B14F-4D97-AF65-F5344CB8AC3E}">
        <p14:creationId xmlns:p14="http://schemas.microsoft.com/office/powerpoint/2010/main" val="285840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0523A-8FC2-4ADD-ABE8-95990D535BEF}"/>
              </a:ext>
            </a:extLst>
          </p:cNvPr>
          <p:cNvGrpSpPr/>
          <p:nvPr/>
        </p:nvGrpSpPr>
        <p:grpSpPr>
          <a:xfrm rot="20206100">
            <a:off x="495526" y="669294"/>
            <a:ext cx="7613033" cy="5827401"/>
            <a:chOff x="1009341" y="847501"/>
            <a:chExt cx="7125317" cy="5162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D8844-FA26-4611-9675-F3C88B59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341" y="847501"/>
              <a:ext cx="7125317" cy="516299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836838-B919-4AC4-917F-1A691D7ED1C9}"/>
                </a:ext>
              </a:extLst>
            </p:cNvPr>
            <p:cNvSpPr/>
            <p:nvPr/>
          </p:nvSpPr>
          <p:spPr>
            <a:xfrm>
              <a:off x="5777753" y="4558553"/>
              <a:ext cx="1331259" cy="3496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1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Establish Top Projects for highlighting to SSC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Subgroup recommendations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Identify New Projects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Subgroup got started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Suggestions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 for Future Reviews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Operational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Improve process</a:t>
            </a:r>
          </a:p>
        </p:txBody>
      </p:sp>
    </p:spTree>
    <p:extLst>
      <p:ext uri="{BB962C8B-B14F-4D97-AF65-F5344CB8AC3E}">
        <p14:creationId xmlns:p14="http://schemas.microsoft.com/office/powerpoint/2010/main" val="7768825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446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Depth</vt:lpstr>
      <vt:lpstr>1_Depth</vt:lpstr>
      <vt:lpstr>Groundfish Plan Teams Research Priorities</vt:lpstr>
      <vt:lpstr>PowerPoint Presentation</vt:lpstr>
      <vt:lpstr>PowerPoint Presentation</vt:lpstr>
      <vt:lpstr>Annual research priority process</vt:lpstr>
      <vt:lpstr>Annual research priority process</vt:lpstr>
      <vt:lpstr>PowerPoint Presentation</vt:lpstr>
      <vt:lpstr>New Process</vt:lpstr>
      <vt:lpstr>New Process</vt:lpstr>
      <vt:lpstr>Goals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Database</vt:lpstr>
      <vt:lpstr>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Groundfish Plan Teams Research Priorities</dc:title>
  <dc:creator>Jim Armstrong</dc:creator>
  <cp:lastModifiedBy>Jim Armstrong</cp:lastModifiedBy>
  <cp:revision>21</cp:revision>
  <dcterms:created xsi:type="dcterms:W3CDTF">2019-09-16T05:31:26Z</dcterms:created>
  <dcterms:modified xsi:type="dcterms:W3CDTF">2019-09-17T06:20:27Z</dcterms:modified>
</cp:coreProperties>
</file>